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36"/>
  </p:notesMasterIdLst>
  <p:handoutMasterIdLst>
    <p:handoutMasterId r:id="rId37"/>
  </p:handoutMasterIdLst>
  <p:sldIdLst>
    <p:sldId id="273" r:id="rId3"/>
    <p:sldId id="643" r:id="rId4"/>
    <p:sldId id="737" r:id="rId5"/>
    <p:sldId id="738" r:id="rId6"/>
    <p:sldId id="743" r:id="rId7"/>
    <p:sldId id="739" r:id="rId8"/>
    <p:sldId id="740" r:id="rId9"/>
    <p:sldId id="741" r:id="rId10"/>
    <p:sldId id="742" r:id="rId11"/>
    <p:sldId id="675" r:id="rId12"/>
    <p:sldId id="676" r:id="rId13"/>
    <p:sldId id="677" r:id="rId14"/>
    <p:sldId id="678" r:id="rId15"/>
    <p:sldId id="679" r:id="rId16"/>
    <p:sldId id="698" r:id="rId17"/>
    <p:sldId id="746" r:id="rId18"/>
    <p:sldId id="745" r:id="rId19"/>
    <p:sldId id="747" r:id="rId20"/>
    <p:sldId id="748" r:id="rId21"/>
    <p:sldId id="744" r:id="rId22"/>
    <p:sldId id="699" r:id="rId23"/>
    <p:sldId id="700" r:id="rId24"/>
    <p:sldId id="750" r:id="rId25"/>
    <p:sldId id="751" r:id="rId26"/>
    <p:sldId id="752" r:id="rId27"/>
    <p:sldId id="753" r:id="rId28"/>
    <p:sldId id="754" r:id="rId29"/>
    <p:sldId id="749" r:id="rId30"/>
    <p:sldId id="701" r:id="rId31"/>
    <p:sldId id="702" r:id="rId32"/>
    <p:sldId id="703" r:id="rId33"/>
    <p:sldId id="704" r:id="rId34"/>
    <p:sldId id="680" r:id="rId3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A50021"/>
    <a:srgbClr val="CCCC00"/>
    <a:srgbClr val="666699"/>
    <a:srgbClr val="339966"/>
    <a:srgbClr val="FF00FF"/>
    <a:srgbClr val="FF99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B2961-6258-45A4-B7B8-91E91994ABA3}" v="3" dt="2024-09-22T14:40:10.296"/>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autoAdjust="0"/>
    <p:restoredTop sz="79853" autoAdjust="0"/>
  </p:normalViewPr>
  <p:slideViewPr>
    <p:cSldViewPr>
      <p:cViewPr varScale="1">
        <p:scale>
          <a:sx n="88" d="100"/>
          <a:sy n="88" d="100"/>
        </p:scale>
        <p:origin x="1734" y="84"/>
      </p:cViewPr>
      <p:guideLst>
        <p:guide orient="horz" pos="2160"/>
        <p:guide pos="2925"/>
      </p:guideLst>
    </p:cSldViewPr>
  </p:slideViewPr>
  <p:outlineViewPr>
    <p:cViewPr>
      <p:scale>
        <a:sx n="33" d="100"/>
        <a:sy n="33" d="100"/>
      </p:scale>
      <p:origin x="48" y="30404"/>
    </p:cViewPr>
  </p:outlineViewPr>
  <p:notesTextViewPr>
    <p:cViewPr>
      <p:scale>
        <a:sx n="200" d="100"/>
        <a:sy n="2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2024-09-22</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316912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1D6A3-262B-4D56-822A-6C05D8DA90A4}" type="slidenum">
              <a:rPr lang="en-US" altLang="en-US"/>
              <a:pPr/>
              <a:t>13</a:t>
            </a:fld>
            <a:endParaRPr lang="en-US" altLang="en-US"/>
          </a:p>
        </p:txBody>
      </p:sp>
      <p:sp>
        <p:nvSpPr>
          <p:cNvPr id="274434" name="Rectangle 2"/>
          <p:cNvSpPr>
            <a:spLocks noGrp="1" noRot="1" noChangeAspect="1" noChangeArrowheads="1" noTextEdit="1"/>
          </p:cNvSpPr>
          <p:nvPr>
            <p:ph type="sldImg"/>
          </p:nvPr>
        </p:nvSpPr>
        <p:spPr>
          <a:xfrm>
            <a:off x="992188" y="768350"/>
            <a:ext cx="5114925" cy="3836988"/>
          </a:xfrm>
          <a:ln/>
        </p:spPr>
      </p:sp>
      <p:sp>
        <p:nvSpPr>
          <p:cNvPr id="274435" name="Rectangle 3"/>
          <p:cNvSpPr>
            <a:spLocks noGrp="1" noChangeArrowheads="1"/>
          </p:cNvSpPr>
          <p:nvPr>
            <p:ph type="body" idx="1"/>
          </p:nvPr>
        </p:nvSpPr>
        <p:spPr/>
        <p:txBody>
          <a:bodyPr/>
          <a:lstStyle/>
          <a:p>
            <a:r>
              <a:rPr lang="zh-CN" altLang="en-US"/>
              <a:t>* </a:t>
            </a:r>
            <a:r>
              <a:rPr lang="en-US" altLang="zh-CN"/>
              <a:t>The task ME is defined by the set of all configuration sequences in which exactly one processor can change its state in any configuration and every processor can change its state in infinitely many configurations in every sequence in ME</a:t>
            </a:r>
          </a:p>
          <a:p>
            <a:endParaRPr lang="en-US" altLang="zh-CN"/>
          </a:p>
          <a:p>
            <a:endParaRPr lang="zh-CN" altLang="en-US"/>
          </a:p>
        </p:txBody>
      </p:sp>
    </p:spTree>
    <p:extLst>
      <p:ext uri="{BB962C8B-B14F-4D97-AF65-F5344CB8AC3E}">
        <p14:creationId xmlns:p14="http://schemas.microsoft.com/office/powerpoint/2010/main" val="6447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DA272-C1EA-4D42-9E45-3CA714B7F8B9}" type="slidenum">
              <a:rPr lang="en-US" altLang="en-US"/>
              <a:pPr/>
              <a:t>14</a:t>
            </a:fld>
            <a:endParaRPr lang="en-US" altLang="en-US"/>
          </a:p>
        </p:txBody>
      </p:sp>
      <p:sp>
        <p:nvSpPr>
          <p:cNvPr id="275458" name="Rectangle 2"/>
          <p:cNvSpPr>
            <a:spLocks noGrp="1" noRot="1" noChangeAspect="1" noChangeArrowheads="1" noTextEdit="1"/>
          </p:cNvSpPr>
          <p:nvPr>
            <p:ph type="sldImg"/>
          </p:nvPr>
        </p:nvSpPr>
        <p:spPr>
          <a:xfrm>
            <a:off x="992188" y="768350"/>
            <a:ext cx="5114925" cy="3836988"/>
          </a:xfrm>
          <a:ln/>
        </p:spPr>
      </p:sp>
      <p:sp>
        <p:nvSpPr>
          <p:cNvPr id="275459" name="Rectangle 3"/>
          <p:cNvSpPr>
            <a:spLocks noGrp="1" noChangeArrowheads="1"/>
          </p:cNvSpPr>
          <p:nvPr>
            <p:ph type="body" idx="1"/>
          </p:nvPr>
        </p:nvSpPr>
        <p:spPr/>
        <p:txBody>
          <a:bodyPr/>
          <a:lstStyle/>
          <a:p>
            <a:r>
              <a:rPr lang="zh-CN" altLang="en-US" dirty="0"/>
              <a:t>* </a:t>
            </a:r>
            <a:r>
              <a:rPr lang="en-US" altLang="he-IL" sz="1000" dirty="0"/>
              <a:t>A configuration c in which all the x variables have the same value is a safe configuration for ME and </a:t>
            </a:r>
            <a:r>
              <a:rPr lang="en-US" altLang="he-IL" sz="1000" dirty="0" err="1"/>
              <a:t>Dijsktra’s</a:t>
            </a:r>
            <a:r>
              <a:rPr lang="en-US" altLang="he-IL" sz="1000" dirty="0"/>
              <a:t> method (Lemma 2.2)</a:t>
            </a:r>
          </a:p>
          <a:p>
            <a:r>
              <a:rPr lang="en-US" altLang="zh-CN" dirty="0"/>
              <a:t>* </a:t>
            </a:r>
            <a:r>
              <a:rPr lang="en-US" altLang="he-IL" sz="1000" dirty="0"/>
              <a:t>For every possible configuration c, there exists at least one integer </a:t>
            </a:r>
            <a:r>
              <a:rPr lang="en-US" altLang="he-IL" sz="1000" dirty="0" err="1"/>
              <a:t>j</a:t>
            </a:r>
            <a:r>
              <a:rPr lang="en-US" altLang="he-IL" sz="1000" dirty="0" err="1">
                <a:sym typeface="Symbol" pitchFamily="18" charset="2"/>
              </a:rPr>
              <a:t></a:t>
            </a:r>
            <a:r>
              <a:rPr lang="en-US" altLang="he-IL" sz="1000" dirty="0" err="1"/>
              <a:t>n</a:t>
            </a:r>
            <a:r>
              <a:rPr lang="en-US" altLang="he-IL" sz="1000" dirty="0"/>
              <a:t> such that for every </a:t>
            </a:r>
            <a:r>
              <a:rPr lang="en-US" altLang="he-IL" sz="1000" dirty="0" err="1"/>
              <a:t>i</a:t>
            </a:r>
            <a:r>
              <a:rPr lang="en-US" altLang="he-IL" sz="1000" dirty="0"/>
              <a:t> x</a:t>
            </a:r>
            <a:r>
              <a:rPr lang="en-US" altLang="he-IL" sz="1000" baseline="-25000" dirty="0"/>
              <a:t>i</a:t>
            </a:r>
            <a:r>
              <a:rPr lang="en-US" altLang="he-IL" sz="1000" dirty="0"/>
              <a:t> </a:t>
            </a:r>
            <a:r>
              <a:rPr lang="en-US" altLang="he-IL" sz="1000" dirty="0">
                <a:sym typeface="Symbol" pitchFamily="18" charset="2"/>
              </a:rPr>
              <a:t></a:t>
            </a:r>
            <a:r>
              <a:rPr lang="en-US" altLang="he-IL" sz="1000" dirty="0"/>
              <a:t>j in c (Lemma 2.3)</a:t>
            </a:r>
          </a:p>
          <a:p>
            <a:r>
              <a:rPr lang="en-US" altLang="zh-CN" dirty="0"/>
              <a:t>* </a:t>
            </a:r>
            <a:r>
              <a:rPr lang="en-US" altLang="he-IL" sz="1000" dirty="0"/>
              <a:t>For every possible configuration c, in every fair execution that starts in c, the special processor P</a:t>
            </a:r>
            <a:r>
              <a:rPr lang="en-US" altLang="he-IL" sz="1000" baseline="-25000" dirty="0"/>
              <a:t>1</a:t>
            </a:r>
            <a:r>
              <a:rPr lang="en-US" altLang="he-IL" sz="1000" dirty="0"/>
              <a:t> changes the value of x</a:t>
            </a:r>
            <a:r>
              <a:rPr lang="en-US" altLang="he-IL" sz="1000" baseline="-25000" dirty="0"/>
              <a:t>1</a:t>
            </a:r>
            <a:r>
              <a:rPr lang="en-US" altLang="he-IL" sz="1000" dirty="0"/>
              <a:t> ate least once in every n rounds (Lemma 2.4)</a:t>
            </a:r>
          </a:p>
          <a:p>
            <a:endParaRPr lang="zh-CN" altLang="en-US" dirty="0"/>
          </a:p>
        </p:txBody>
      </p:sp>
    </p:spTree>
    <p:extLst>
      <p:ext uri="{BB962C8B-B14F-4D97-AF65-F5344CB8AC3E}">
        <p14:creationId xmlns:p14="http://schemas.microsoft.com/office/powerpoint/2010/main" val="316453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self-stabilizing algorithm is by </a:t>
            </a:r>
            <a:r>
              <a:rPr lang="en-US" dirty="0" err="1"/>
              <a:t>Dijkstra</a:t>
            </a:r>
            <a:r>
              <a:rPr lang="en-US" dirty="0"/>
              <a:t> --- 47 years ago</a:t>
            </a:r>
            <a:r>
              <a:rPr lang="en-SE" dirty="0"/>
              <a:t>,</a:t>
            </a:r>
            <a:r>
              <a:rPr lang="en-SE" baseline="0" dirty="0"/>
              <a:t> is considered to be the </a:t>
            </a:r>
            <a:r>
              <a:rPr lang="en-SE" altLang="he-IL" dirty="0"/>
              <a:t>1</a:t>
            </a:r>
            <a:r>
              <a:rPr lang="en-SE" altLang="he-IL" baseline="30000" dirty="0"/>
              <a:t>st</a:t>
            </a:r>
            <a:r>
              <a:rPr lang="en-US" altLang="he-IL" dirty="0"/>
              <a:t> scientific examination of fault-tolerant system</a:t>
            </a:r>
            <a:r>
              <a:rPr lang="en-SE" altLang="he-IL" dirty="0"/>
              <a:t>s.</a:t>
            </a:r>
            <a:endParaRPr lang="en-US" dirty="0"/>
          </a:p>
          <a:p>
            <a:endParaRPr lang="en-SE" dirty="0"/>
          </a:p>
          <a:p>
            <a:r>
              <a:rPr lang="en-US" dirty="0"/>
              <a:t>Now there are two books, yearly conference, which I </a:t>
            </a:r>
            <a:r>
              <a:rPr lang="en-SE" dirty="0"/>
              <a:t>happend to be its </a:t>
            </a:r>
            <a:r>
              <a:rPr lang="en-US" dirty="0"/>
              <a:t>general </a:t>
            </a:r>
            <a:r>
              <a:rPr lang="en-SE" dirty="0"/>
              <a:t>for the 2021 edition </a:t>
            </a:r>
            <a:r>
              <a:rPr lang="en-US" dirty="0"/>
              <a:t>as well as different parts of the Internet that were shown to be self-stabilizing. </a:t>
            </a:r>
            <a:endParaRPr lang="en-SE" dirty="0"/>
          </a:p>
          <a:p>
            <a:endParaRPr lang="en-SE" dirty="0"/>
          </a:p>
          <a:p>
            <a:r>
              <a:rPr lang="en-US" dirty="0"/>
              <a:t>My aim </a:t>
            </a:r>
            <a:r>
              <a:rPr lang="en-SE" dirty="0"/>
              <a:t>of my research work </a:t>
            </a:r>
            <a:r>
              <a:rPr lang="en-US" dirty="0"/>
              <a:t>is to have different critical infrastructures shown to be self-stabilizing.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DFCFE6-7D80-4E64-BCD4-1CB5D2FAEE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56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F201-5B5B-4BCD-8E1E-22711B6231EF}"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9490" name="Rectangle 2"/>
          <p:cNvSpPr>
            <a:spLocks noGrp="1" noRot="1" noChangeAspect="1" noChangeArrowheads="1" noTextEdit="1"/>
          </p:cNvSpPr>
          <p:nvPr>
            <p:ph type="sldImg"/>
          </p:nvPr>
        </p:nvSpPr>
        <p:spPr>
          <a:xfrm>
            <a:off x="992188" y="768350"/>
            <a:ext cx="5114925" cy="3836988"/>
          </a:xfrm>
          <a:ln/>
        </p:spPr>
      </p:sp>
      <p:sp>
        <p:nvSpPr>
          <p:cNvPr id="319491" name="Rectangle 3"/>
          <p:cNvSpPr>
            <a:spLocks noGrp="1" noChangeArrowheads="1"/>
          </p:cNvSpPr>
          <p:nvPr>
            <p:ph type="body" idx="1"/>
          </p:nvPr>
        </p:nvSpPr>
        <p:spPr/>
        <p:txBody>
          <a:bodyPr/>
          <a:lstStyle/>
          <a:p>
            <a:r>
              <a:rPr lang="en-US" altLang="he-IL" dirty="0">
                <a:solidFill>
                  <a:schemeClr val="accent1">
                    <a:lumMod val="75000"/>
                  </a:schemeClr>
                </a:solidFill>
                <a:latin typeface="+mn-lt"/>
                <a:ea typeface="+mn-ea"/>
                <a:cs typeface="+mn-cs"/>
              </a:rPr>
              <a:t>Dijkstra’s algorithm considers stations on a token ring LAN and data packets being transmitted sequentially from one ring station to the next. This is facilitated by a control token circulating around the ring and controlling the media access of the nodes. </a:t>
            </a:r>
          </a:p>
        </p:txBody>
      </p:sp>
    </p:spTree>
    <p:extLst>
      <p:ext uri="{BB962C8B-B14F-4D97-AF65-F5344CB8AC3E}">
        <p14:creationId xmlns:p14="http://schemas.microsoft.com/office/powerpoint/2010/main" val="149282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F201-5B5B-4BCD-8E1E-22711B6231EF}"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9490" name="Rectangle 2"/>
          <p:cNvSpPr>
            <a:spLocks noGrp="1" noRot="1" noChangeAspect="1" noChangeArrowheads="1" noTextEdit="1"/>
          </p:cNvSpPr>
          <p:nvPr>
            <p:ph type="sldImg"/>
          </p:nvPr>
        </p:nvSpPr>
        <p:spPr>
          <a:xfrm>
            <a:off x="992188" y="768350"/>
            <a:ext cx="5114925" cy="3836988"/>
          </a:xfrm>
          <a:ln/>
        </p:spPr>
      </p:sp>
      <p:sp>
        <p:nvSpPr>
          <p:cNvPr id="319491" name="Rectangle 3"/>
          <p:cNvSpPr>
            <a:spLocks noGrp="1" noChangeArrowheads="1"/>
          </p:cNvSpPr>
          <p:nvPr>
            <p:ph type="body" idx="1"/>
          </p:nvPr>
        </p:nvSpPr>
        <p:spPr/>
        <p:txBody>
          <a:bodyPr/>
          <a:lstStyle/>
          <a:p>
            <a:r>
              <a:rPr lang="en-US" altLang="he-IL" dirty="0" err="1">
                <a:solidFill>
                  <a:schemeClr val="accent1">
                    <a:lumMod val="75000"/>
                  </a:schemeClr>
                </a:solidFill>
                <a:latin typeface="+mn-lt"/>
                <a:ea typeface="+mn-ea"/>
                <a:cs typeface="+mn-cs"/>
              </a:rPr>
              <a:t>Dijkstra’s</a:t>
            </a:r>
            <a:r>
              <a:rPr lang="en-US" altLang="he-IL" dirty="0">
                <a:solidFill>
                  <a:schemeClr val="accent1">
                    <a:lumMod val="75000"/>
                  </a:schemeClr>
                </a:solidFill>
                <a:latin typeface="+mn-lt"/>
                <a:ea typeface="+mn-ea"/>
                <a:cs typeface="+mn-cs"/>
              </a:rPr>
              <a:t> algorithm considers stations on a token ring LAN and data packets being transmitted sequentially from one ring station to the next. This is facilitated by a control token circulating around the ring and controlling the media access of the nodes. </a:t>
            </a:r>
          </a:p>
        </p:txBody>
      </p:sp>
    </p:spTree>
    <p:extLst>
      <p:ext uri="{BB962C8B-B14F-4D97-AF65-F5344CB8AC3E}">
        <p14:creationId xmlns:p14="http://schemas.microsoft.com/office/powerpoint/2010/main" val="1930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needs to guarantee that at most one station at a time may </a:t>
            </a:r>
            <a:r>
              <a:rPr lang="en-SE" dirty="0"/>
              <a:t>access the</a:t>
            </a:r>
            <a:r>
              <a:rPr lang="en-US" dirty="0"/>
              <a:t> media.</a:t>
            </a:r>
            <a:endParaRPr lang="sv-S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FD8E17-38E8-4A7F-BD6A-56586DF411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473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every station can access the media infinitely often.</a:t>
            </a:r>
            <a:endParaRPr lang="sv-S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FD8E17-38E8-4A7F-BD6A-56586DF411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59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Note that the code</a:t>
            </a:r>
            <a:r>
              <a:rPr lang="en-SE" baseline="0" dirty="0"/>
              <a:t> of the algorithm is writen in the form of a “do forever” loop and</a:t>
            </a:r>
            <a:r>
              <a:rPr lang="en-US" dirty="0"/>
              <a:t> all variables are bounded. </a:t>
            </a:r>
            <a:endParaRPr lang="sv-S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FD8E17-38E8-4A7F-BD6A-56586DF411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11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key characteristics of self-stabilizing algorithms and often the challenge in transforming non-self-stabilizing systems into </a:t>
            </a:r>
            <a:r>
              <a:rPr lang="en-SE" dirty="0"/>
              <a:t>self-</a:t>
            </a:r>
            <a:r>
              <a:rPr lang="en-US" dirty="0"/>
              <a:t>stabilizing ones.</a:t>
            </a:r>
            <a:endParaRPr lang="sv-S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FD8E17-38E8-4A7F-BD6A-56586DF411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758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Dijkstra's self-stabilizing token ring algorithm is a distributed algorithm designed to ensure the correct and stable operation of a token ring network, even in the presence of transient faults and initial system inconsistencies. </a:t>
            </a:r>
          </a:p>
          <a:p>
            <a:pPr algn="l"/>
            <a:endParaRPr lang="en-US" b="1" i="0" dirty="0">
              <a:solidFill>
                <a:srgbClr val="D1D5DB"/>
              </a:solidFill>
              <a:effectLst/>
              <a:latin typeface="Söhne"/>
            </a:endParaRPr>
          </a:p>
          <a:p>
            <a:pPr algn="l"/>
            <a:r>
              <a:rPr lang="en-US" b="1" i="0" dirty="0">
                <a:solidFill>
                  <a:srgbClr val="D1D5DB"/>
                </a:solidFill>
                <a:effectLst/>
                <a:latin typeface="Söhne"/>
              </a:rPr>
              <a:t>Algorithm Description: Dijkstra's Self-Stabilizing Token Ring Algorithm</a:t>
            </a:r>
            <a:endParaRPr lang="en-US" b="0" i="0" dirty="0">
              <a:solidFill>
                <a:srgbClr val="D1D5DB"/>
              </a:solidFill>
              <a:effectLst/>
              <a:latin typeface="Söhne"/>
            </a:endParaRPr>
          </a:p>
          <a:p>
            <a:pPr algn="l"/>
            <a:endParaRPr lang="en-US" b="1" i="0" dirty="0">
              <a:solidFill>
                <a:srgbClr val="D1D5DB"/>
              </a:solidFill>
              <a:effectLst/>
              <a:latin typeface="Söhne"/>
            </a:endParaRPr>
          </a:p>
          <a:p>
            <a:pPr algn="l"/>
            <a:r>
              <a:rPr lang="en-US" b="1" i="0" dirty="0">
                <a:solidFill>
                  <a:srgbClr val="D1D5DB"/>
                </a:solidFill>
                <a:effectLst/>
                <a:latin typeface="Söhne"/>
              </a:rPr>
              <a:t>Objective:</a:t>
            </a:r>
            <a:r>
              <a:rPr lang="en-US" b="0" i="0" dirty="0">
                <a:solidFill>
                  <a:srgbClr val="D1D5DB"/>
                </a:solidFill>
                <a:effectLst/>
                <a:latin typeface="Söhne"/>
              </a:rPr>
              <a:t> The goal of this algorithm is to maintain a stable token ring network where a token circulates among a set of interconnected nodes, allowing them to perform distributed tasks or access shared resources in a coordinated manner.</a:t>
            </a:r>
          </a:p>
          <a:p>
            <a:pPr algn="l"/>
            <a:endParaRPr lang="en-US" b="0" i="0" dirty="0">
              <a:solidFill>
                <a:srgbClr val="D1D5DB"/>
              </a:solidFill>
              <a:effectLst/>
              <a:latin typeface="Söhne"/>
            </a:endParaRPr>
          </a:p>
          <a:p>
            <a:pPr algn="l"/>
            <a:r>
              <a:rPr lang="en-US" b="1" i="0" dirty="0">
                <a:solidFill>
                  <a:srgbClr val="D1D5DB"/>
                </a:solidFill>
                <a:effectLst/>
                <a:latin typeface="Söhne"/>
              </a:rPr>
              <a:t>Assumptions:</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 Nodes in the token ring network are interconnected in a circular topology, i.e., the network topology is of a clock-wise directed ring with a distinguished processor, called the root.</a:t>
            </a:r>
          </a:p>
          <a:p>
            <a:pPr algn="l">
              <a:buFont typeface="+mj-lt"/>
              <a:buAutoNum type="arabicPeriod"/>
            </a:pPr>
            <a:r>
              <a:rPr lang="en-US" b="0" i="0" dirty="0">
                <a:solidFill>
                  <a:srgbClr val="D1D5DB"/>
                </a:solidFill>
                <a:effectLst/>
                <a:latin typeface="Söhne"/>
              </a:rPr>
              <a:t> Initially, the token ring system may be in an arbitrary or inconsistent state due to transient faults or other issues.</a:t>
            </a:r>
          </a:p>
          <a:p>
            <a:pPr algn="l">
              <a:buFont typeface="+mj-lt"/>
              <a:buAutoNum type="arabicPeriod"/>
            </a:pPr>
            <a:endParaRPr lang="en-US" b="0" i="0" dirty="0">
              <a:solidFill>
                <a:srgbClr val="D1D5DB"/>
              </a:solidFill>
              <a:effectLst/>
              <a:latin typeface="Söhne"/>
            </a:endParaRPr>
          </a:p>
          <a:p>
            <a:pPr algn="l"/>
            <a:r>
              <a:rPr lang="en-US" b="1" i="0" dirty="0">
                <a:solidFill>
                  <a:srgbClr val="D1D5DB"/>
                </a:solidFill>
                <a:effectLst/>
                <a:latin typeface="Söhne"/>
              </a:rPr>
              <a:t>Algorithm Steps:</a:t>
            </a:r>
          </a:p>
          <a:p>
            <a:pPr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Variables:</a:t>
            </a:r>
            <a:r>
              <a:rPr lang="en-US" b="0" i="0" dirty="0">
                <a:solidFill>
                  <a:srgbClr val="D1D5DB"/>
                </a:solidFill>
                <a:effectLst/>
                <a:latin typeface="Söhne"/>
              </a:rPr>
              <a:t> Each processor </a:t>
            </a:r>
            <a:r>
              <a:rPr lang="en-US" b="0" i="0" noProof="0" dirty="0">
                <a:solidFill>
                  <a:srgbClr val="D1D5DB"/>
                </a:solidFill>
                <a:effectLst/>
                <a:latin typeface="Söhne"/>
              </a:rPr>
              <a:t>processor</a:t>
            </a:r>
            <a:r>
              <a:rPr lang="en-US" b="0" i="0" dirty="0">
                <a:solidFill>
                  <a:srgbClr val="D1D5DB"/>
                </a:solidFill>
                <a:effectLst/>
                <a:latin typeface="Söhne"/>
              </a:rPr>
              <a:t>, </a:t>
            </a:r>
            <a:r>
              <a:rPr lang="en-US" altLang="he-IL" sz="1200" dirty="0">
                <a:solidFill>
                  <a:srgbClr val="3333CC"/>
                </a:solidFill>
                <a:latin typeface="Calibri Light" panose="020F0302020204030204" pitchFamily="34" charset="0"/>
                <a:cs typeface="Calibri Light" panose="020F0302020204030204" pitchFamily="34" charset="0"/>
              </a:rPr>
              <a:t>p</a:t>
            </a:r>
            <a:r>
              <a:rPr lang="en-US" altLang="he-IL" sz="1200" baseline="-30000" dirty="0">
                <a:solidFill>
                  <a:srgbClr val="3333CC"/>
                </a:solidFill>
                <a:latin typeface="Calibri Light" panose="020F0302020204030204" pitchFamily="34" charset="0"/>
                <a:cs typeface="Calibri Light" panose="020F0302020204030204" pitchFamily="34" charset="0"/>
              </a:rPr>
              <a:t>i</a:t>
            </a:r>
            <a:r>
              <a:rPr lang="en-US" b="0" i="0" dirty="0">
                <a:solidFill>
                  <a:srgbClr val="D1D5DB"/>
                </a:solidFill>
                <a:effectLst/>
                <a:latin typeface="Söhne"/>
              </a:rPr>
              <a:t> , holds a singe shared variable, x</a:t>
            </a:r>
            <a:r>
              <a:rPr lang="en-US" altLang="he-IL" sz="1200" baseline="-30000" dirty="0">
                <a:solidFill>
                  <a:srgbClr val="3333CC"/>
                </a:solidFill>
                <a:latin typeface="Calibri Light" panose="020F0302020204030204" pitchFamily="34" charset="0"/>
                <a:cs typeface="Calibri Light" panose="020F0302020204030204" pitchFamily="34" charset="0"/>
              </a:rPr>
              <a:t>i</a:t>
            </a:r>
            <a:r>
              <a:rPr lang="en-US" b="0" i="0" dirty="0">
                <a:solidFill>
                  <a:srgbClr val="D1D5DB"/>
                </a:solidFill>
                <a:effectLst/>
                <a:latin typeface="Söhne"/>
              </a:rPr>
              <a:t>.</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Token Circulation: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Whenever any of the if-statement conditions in lines 02 and 05 holds, that processor is said to hold the token.</a:t>
            </a:r>
          </a:p>
          <a:p>
            <a:pPr marL="742950" lvl="1" indent="-285750" algn="l">
              <a:buFont typeface="+mj-lt"/>
              <a:buAutoNum type="arabicPeriod"/>
            </a:pPr>
            <a:r>
              <a:rPr lang="en-US" b="0" i="0" dirty="0">
                <a:solidFill>
                  <a:srgbClr val="D1D5DB"/>
                </a:solidFill>
                <a:effectLst/>
                <a:latin typeface="Söhne"/>
              </a:rPr>
              <a:t>It clock-wise forwards the token by executing the then-clause of the if-statement.  </a:t>
            </a:r>
          </a:p>
          <a:p>
            <a:pPr marL="742950" lvl="1" indent="-285750" algn="l">
              <a:buFont typeface="+mj-lt"/>
              <a:buAutoNum type="arabicPeriod"/>
            </a:pPr>
            <a:endParaRPr lang="en-US" b="0" i="0" dirty="0">
              <a:solidFill>
                <a:srgbClr val="D1D5DB"/>
              </a:solidFill>
              <a:effectLst/>
              <a:latin typeface="Söhne"/>
            </a:endParaRPr>
          </a:p>
          <a:p>
            <a:pPr marL="742950" lvl="1" indent="-285750" algn="l">
              <a:buFont typeface="+mj-lt"/>
              <a:buAutoNum type="arabicPeriod"/>
            </a:pPr>
            <a:endParaRPr lang="en-US" b="0" i="0" dirty="0">
              <a:solidFill>
                <a:srgbClr val="D1D5DB"/>
              </a:solidFill>
              <a:effectLst/>
              <a:latin typeface="Söhne"/>
            </a:endParaRPr>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12</a:t>
            </a:fld>
            <a:endParaRPr lang="en-US" dirty="0"/>
          </a:p>
        </p:txBody>
      </p:sp>
    </p:spTree>
    <p:extLst>
      <p:ext uri="{BB962C8B-B14F-4D97-AF65-F5344CB8AC3E}">
        <p14:creationId xmlns:p14="http://schemas.microsoft.com/office/powerpoint/2010/main" val="3855957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48C9F0E-A2F3-4206-9088-144396DD24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1050790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8C9F0E-A2F3-4206-9088-144396DD24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2704519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8C9F0E-A2F3-4206-9088-144396DD24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529315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8C9F0E-A2F3-4206-9088-144396DD24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1201722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8C9F0E-A2F3-4206-9088-144396DD24FF}"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3781643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8C9F0E-A2F3-4206-9088-144396DD24FF}"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2309580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C9F0E-A2F3-4206-9088-144396DD24FF}"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3535901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48C9F0E-A2F3-4206-9088-144396DD24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418256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48C9F0E-A2F3-4206-9088-144396DD24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2025832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8C9F0E-A2F3-4206-9088-144396DD24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717616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8C9F0E-A2F3-4206-9088-144396DD24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E2451-E4CE-442B-BDAD-1A0346640C96}" type="slidenum">
              <a:rPr lang="en-US" smtClean="0"/>
              <a:t>‹#›</a:t>
            </a:fld>
            <a:endParaRPr lang="en-US"/>
          </a:p>
        </p:txBody>
      </p:sp>
    </p:spTree>
    <p:extLst>
      <p:ext uri="{BB962C8B-B14F-4D97-AF65-F5344CB8AC3E}">
        <p14:creationId xmlns:p14="http://schemas.microsoft.com/office/powerpoint/2010/main" val="294749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8C9F0E-A2F3-4206-9088-144396DD24FF}" type="datetimeFigureOut">
              <a:rPr lang="en-US" smtClean="0"/>
              <a:t>9/22/2024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BE2451-E4CE-442B-BDAD-1A0346640C96}" type="slidenum">
              <a:rPr lang="en-US" smtClean="0"/>
              <a:t>‹#›</a:t>
            </a:fld>
            <a:endParaRPr lang="en-US"/>
          </a:p>
        </p:txBody>
      </p:sp>
    </p:spTree>
    <p:extLst>
      <p:ext uri="{BB962C8B-B14F-4D97-AF65-F5344CB8AC3E}">
        <p14:creationId xmlns:p14="http://schemas.microsoft.com/office/powerpoint/2010/main" val="1710713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hyperlink" Target="http://en.wikipedia.org/wiki/Ring_network"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539552" y="3886200"/>
            <a:ext cx="7918648" cy="1752600"/>
          </a:xfrm>
        </p:spPr>
        <p:txBody>
          <a:bodyPr>
            <a:normAutofit/>
          </a:bodyPr>
          <a:lstStyle/>
          <a:p>
            <a:pPr eaLnBrk="1" hangingPunct="1">
              <a:defRPr/>
            </a:pPr>
            <a:r>
              <a:rPr lang="en-US" b="1" dirty="0"/>
              <a:t>Fault-tolerant Algorithms for Computer Networks</a:t>
            </a:r>
          </a:p>
          <a:p>
            <a:pPr eaLnBrk="1" hangingPunct="1">
              <a:defRPr/>
            </a:pPr>
            <a:r>
              <a:rPr lang="en-US" i="1">
                <a:latin typeface="Times" pitchFamily="18" charset="0"/>
              </a:rPr>
              <a:t>Dijkstra’s </a:t>
            </a:r>
            <a:r>
              <a:rPr lang="en-US" i="1" dirty="0">
                <a:latin typeface="Times" pitchFamily="18" charset="0"/>
              </a:rPr>
              <a:t>algorithm (Ch.2)</a:t>
            </a:r>
          </a:p>
          <a:p>
            <a:pPr eaLnBrk="1" hangingPunct="1">
              <a:defRPr/>
            </a:pPr>
            <a:endParaRPr lang="en-US"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533400" y="711200"/>
            <a:ext cx="7772400" cy="1143000"/>
          </a:xfrm>
          <a:prstGeom prst="rect">
            <a:avLst/>
          </a:prstGeom>
          <a:noFill/>
          <a:ln w="9525">
            <a:noFill/>
            <a:miter lim="800000"/>
            <a:headEnd/>
            <a:tailEnd/>
          </a:ln>
          <a:effectLst/>
        </p:spPr>
        <p:txBody>
          <a:bodyPr anchor="ctr"/>
          <a:lstStyle/>
          <a:p>
            <a:endParaRPr lang="en-US" altLang="en-US" sz="4000" u="sng">
              <a:solidFill>
                <a:srgbClr val="FF3300"/>
              </a:solidFill>
              <a:latin typeface="Calibri Light" panose="020F0302020204030204" pitchFamily="34" charset="0"/>
              <a:cs typeface="Calibri Light" panose="020F0302020204030204" pitchFamily="34" charset="0"/>
            </a:endParaRPr>
          </a:p>
        </p:txBody>
      </p:sp>
      <p:grpSp>
        <p:nvGrpSpPr>
          <p:cNvPr id="2" name="Group 12"/>
          <p:cNvGrpSpPr>
            <a:grpSpLocks/>
          </p:cNvGrpSpPr>
          <p:nvPr/>
        </p:nvGrpSpPr>
        <p:grpSpPr bwMode="auto">
          <a:xfrm>
            <a:off x="2971800" y="2070100"/>
            <a:ext cx="2743200" cy="2819400"/>
            <a:chOff x="1872" y="1776"/>
            <a:chExt cx="1728" cy="1776"/>
          </a:xfrm>
        </p:grpSpPr>
        <p:sp>
          <p:nvSpPr>
            <p:cNvPr id="121860" name="Oval 4"/>
            <p:cNvSpPr>
              <a:spLocks noChangeArrowheads="1"/>
            </p:cNvSpPr>
            <p:nvPr/>
          </p:nvSpPr>
          <p:spPr bwMode="auto">
            <a:xfrm>
              <a:off x="2592" y="1776"/>
              <a:ext cx="192" cy="192"/>
            </a:xfrm>
            <a:prstGeom prst="ellipse">
              <a:avLst/>
            </a:prstGeom>
            <a:solidFill>
              <a:schemeClr val="accent1"/>
            </a:solidFill>
            <a:ln w="2857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1861" name="Oval 5"/>
            <p:cNvSpPr>
              <a:spLocks noChangeArrowheads="1"/>
            </p:cNvSpPr>
            <p:nvPr/>
          </p:nvSpPr>
          <p:spPr bwMode="auto">
            <a:xfrm>
              <a:off x="3168" y="2064"/>
              <a:ext cx="192" cy="192"/>
            </a:xfrm>
            <a:prstGeom prst="ellipse">
              <a:avLst/>
            </a:prstGeom>
            <a:solidFill>
              <a:schemeClr val="accent1"/>
            </a:solidFill>
            <a:ln w="952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1862" name="Oval 6"/>
            <p:cNvSpPr>
              <a:spLocks noChangeArrowheads="1"/>
            </p:cNvSpPr>
            <p:nvPr/>
          </p:nvSpPr>
          <p:spPr bwMode="auto">
            <a:xfrm>
              <a:off x="3408" y="2544"/>
              <a:ext cx="192" cy="192"/>
            </a:xfrm>
            <a:prstGeom prst="ellipse">
              <a:avLst/>
            </a:prstGeom>
            <a:solidFill>
              <a:srgbClr val="800080"/>
            </a:solidFill>
            <a:ln w="952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1863" name="Oval 7"/>
            <p:cNvSpPr>
              <a:spLocks noChangeArrowheads="1"/>
            </p:cNvSpPr>
            <p:nvPr/>
          </p:nvSpPr>
          <p:spPr bwMode="auto">
            <a:xfrm>
              <a:off x="3216" y="3072"/>
              <a:ext cx="192" cy="192"/>
            </a:xfrm>
            <a:prstGeom prst="ellipse">
              <a:avLst/>
            </a:prstGeom>
            <a:solidFill>
              <a:srgbClr val="800080"/>
            </a:solidFill>
            <a:ln w="952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1864" name="Oval 8"/>
            <p:cNvSpPr>
              <a:spLocks noChangeArrowheads="1"/>
            </p:cNvSpPr>
            <p:nvPr/>
          </p:nvSpPr>
          <p:spPr bwMode="auto">
            <a:xfrm>
              <a:off x="2688" y="3360"/>
              <a:ext cx="192" cy="192"/>
            </a:xfrm>
            <a:prstGeom prst="ellipse">
              <a:avLst/>
            </a:prstGeom>
            <a:solidFill>
              <a:srgbClr val="800080"/>
            </a:solidFill>
            <a:ln w="952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1865" name="Oval 9"/>
            <p:cNvSpPr>
              <a:spLocks noChangeArrowheads="1"/>
            </p:cNvSpPr>
            <p:nvPr/>
          </p:nvSpPr>
          <p:spPr bwMode="auto">
            <a:xfrm>
              <a:off x="2064" y="2064"/>
              <a:ext cx="192" cy="192"/>
            </a:xfrm>
            <a:prstGeom prst="ellipse">
              <a:avLst/>
            </a:prstGeom>
            <a:solidFill>
              <a:schemeClr val="accent1"/>
            </a:solidFill>
            <a:ln w="952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1866" name="Oval 10"/>
            <p:cNvSpPr>
              <a:spLocks noChangeArrowheads="1"/>
            </p:cNvSpPr>
            <p:nvPr/>
          </p:nvSpPr>
          <p:spPr bwMode="auto">
            <a:xfrm>
              <a:off x="2064" y="3072"/>
              <a:ext cx="192" cy="192"/>
            </a:xfrm>
            <a:prstGeom prst="ellipse">
              <a:avLst/>
            </a:prstGeom>
            <a:solidFill>
              <a:schemeClr val="accent1"/>
            </a:solidFill>
            <a:ln w="952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1867" name="Oval 11"/>
            <p:cNvSpPr>
              <a:spLocks noChangeArrowheads="1"/>
            </p:cNvSpPr>
            <p:nvPr/>
          </p:nvSpPr>
          <p:spPr bwMode="auto">
            <a:xfrm>
              <a:off x="1872" y="2592"/>
              <a:ext cx="192" cy="192"/>
            </a:xfrm>
            <a:prstGeom prst="ellipse">
              <a:avLst/>
            </a:prstGeom>
            <a:solidFill>
              <a:schemeClr val="accent1"/>
            </a:solidFill>
            <a:ln w="9525">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grpSp>
      <p:sp>
        <p:nvSpPr>
          <p:cNvPr id="121869" name="Rectangle 13"/>
          <p:cNvSpPr>
            <a:spLocks noGrp="1" noChangeArrowheads="1"/>
          </p:cNvSpPr>
          <p:nvPr>
            <p:ph type="title"/>
          </p:nvPr>
        </p:nvSpPr>
        <p:spPr>
          <a:xfrm>
            <a:off x="1508125" y="690563"/>
            <a:ext cx="6086475" cy="1143000"/>
          </a:xfrm>
        </p:spPr>
        <p:txBody>
          <a:bodyPr/>
          <a:lstStyle/>
          <a:p>
            <a:pPr algn="ctr"/>
            <a:r>
              <a:rPr lang="en-US" altLang="he-IL" b="1" dirty="0">
                <a:latin typeface="Calibri Light" panose="020F0302020204030204" pitchFamily="34" charset="0"/>
                <a:cs typeface="Calibri Light" panose="020F0302020204030204" pitchFamily="34" charset="0"/>
              </a:rPr>
              <a:t>Mutual Exclusion</a:t>
            </a:r>
            <a:endParaRPr lang="en-US" altLang="zh-CN" b="1" dirty="0">
              <a:latin typeface="Calibri Light" panose="020F0302020204030204" pitchFamily="34" charset="0"/>
              <a:cs typeface="Calibri Light" panose="020F0302020204030204" pitchFamily="34" charset="0"/>
            </a:endParaRPr>
          </a:p>
        </p:txBody>
      </p:sp>
      <p:sp>
        <p:nvSpPr>
          <p:cNvPr id="121870" name="Text Box 14"/>
          <p:cNvSpPr txBox="1">
            <a:spLocks noChangeArrowheads="1"/>
          </p:cNvSpPr>
          <p:nvPr/>
        </p:nvSpPr>
        <p:spPr bwMode="auto">
          <a:xfrm>
            <a:off x="692150" y="4889500"/>
            <a:ext cx="7766050" cy="784830"/>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dirty="0">
                <a:latin typeface="Calibri Light" panose="020F0302020204030204" pitchFamily="34" charset="0"/>
                <a:ea typeface="宋体" charset="-122"/>
                <a:cs typeface="Calibri Light" panose="020F0302020204030204" pitchFamily="34" charset="0"/>
              </a:rPr>
              <a:t>The root changes it’s state if equal to its neighbor</a:t>
            </a:r>
          </a:p>
          <a:p>
            <a:pPr algn="l">
              <a:spcBef>
                <a:spcPct val="50000"/>
              </a:spcBef>
              <a:buClr>
                <a:schemeClr val="accent2"/>
              </a:buClr>
              <a:buSzPct val="85000"/>
              <a:buFont typeface="Wingdings" pitchFamily="2" charset="2"/>
              <a:buNone/>
            </a:pPr>
            <a:r>
              <a:rPr lang="en-US" altLang="zh-CN" dirty="0">
                <a:latin typeface="Calibri Light" panose="020F0302020204030204" pitchFamily="34" charset="0"/>
                <a:ea typeface="宋体" charset="-122"/>
                <a:cs typeface="Calibri Light" panose="020F0302020204030204" pitchFamily="34" charset="0"/>
              </a:rPr>
              <a:t>The rest – each processor copies its neighbor’s state if it is different</a:t>
            </a:r>
          </a:p>
        </p:txBody>
      </p:sp>
      <p:sp>
        <p:nvSpPr>
          <p:cNvPr id="121871" name="Text Box 15"/>
          <p:cNvSpPr txBox="1">
            <a:spLocks noChangeArrowheads="1"/>
          </p:cNvSpPr>
          <p:nvPr/>
        </p:nvSpPr>
        <p:spPr bwMode="auto">
          <a:xfrm>
            <a:off x="4419600" y="1833563"/>
            <a:ext cx="2960712" cy="369332"/>
          </a:xfrm>
          <a:prstGeom prst="rect">
            <a:avLst/>
          </a:prstGeom>
          <a:noFill/>
          <a:ln w="9525">
            <a:noFill/>
            <a:miter lim="800000"/>
            <a:headEnd/>
            <a:tailEnd/>
          </a:ln>
          <a:effectLst/>
        </p:spPr>
        <p:txBody>
          <a:bodyPr wrap="square">
            <a:spAutoFit/>
          </a:bodyPr>
          <a:lstStyle/>
          <a:p>
            <a:pPr marL="342900" indent="-342900" algn="l">
              <a:spcBef>
                <a:spcPct val="50000"/>
              </a:spcBef>
              <a:buClr>
                <a:schemeClr val="accent2"/>
              </a:buClr>
              <a:buSzPct val="85000"/>
              <a:buFont typeface="Wingdings" pitchFamily="2" charset="2"/>
              <a:buNone/>
            </a:pPr>
            <a:r>
              <a:rPr lang="en-US" altLang="zh-CN" sz="1800" dirty="0">
                <a:solidFill>
                  <a:schemeClr val="accent1"/>
                </a:solidFill>
                <a:latin typeface="Calibri Light" panose="020F0302020204030204" pitchFamily="34" charset="0"/>
                <a:ea typeface="宋体" charset="-122"/>
                <a:cs typeface="Calibri Light" panose="020F0302020204030204" pitchFamily="34" charset="0"/>
              </a:rPr>
              <a:t>root (distinguished processor)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338"/>
            <a:ext cx="9144000" cy="1286470"/>
          </a:xfrm>
        </p:spPr>
        <p:txBody>
          <a:bodyPr/>
          <a:lstStyle/>
          <a:p>
            <a:r>
              <a:rPr lang="en-US" altLang="zh-CN" sz="4000" b="1" dirty="0">
                <a:latin typeface="Calibri Light" panose="020F0302020204030204" pitchFamily="34" charset="0"/>
                <a:cs typeface="Calibri Light" panose="020F0302020204030204" pitchFamily="34" charset="0"/>
              </a:rPr>
              <a:t>Legal Behavior of </a:t>
            </a:r>
            <a:r>
              <a:rPr lang="en-US" altLang="he-IL" sz="4000" b="1" dirty="0">
                <a:latin typeface="Calibri Light" panose="020F0302020204030204" pitchFamily="34" charset="0"/>
                <a:cs typeface="Calibri Light" panose="020F0302020204030204" pitchFamily="34" charset="0"/>
              </a:rPr>
              <a:t>Mutual Exclusion</a:t>
            </a:r>
            <a:endParaRPr lang="en-US" sz="4000"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The set </a:t>
            </a:r>
            <a:r>
              <a:rPr lang="en-US" i="1" dirty="0">
                <a:latin typeface="Calibri Light" panose="020F0302020204030204" pitchFamily="34" charset="0"/>
                <a:cs typeface="Calibri Light" panose="020F0302020204030204" pitchFamily="34" charset="0"/>
              </a:rPr>
              <a:t>LE</a:t>
            </a:r>
            <a:r>
              <a:rPr lang="en-US" baseline="-25000" dirty="0">
                <a:latin typeface="Calibri Light" panose="020F0302020204030204" pitchFamily="34" charset="0"/>
                <a:cs typeface="Calibri Light" panose="020F0302020204030204" pitchFamily="34" charset="0"/>
              </a:rPr>
              <a:t>ME </a:t>
            </a:r>
            <a:r>
              <a:rPr lang="en-US" dirty="0">
                <a:latin typeface="Calibri Light" panose="020F0302020204030204" pitchFamily="34" charset="0"/>
                <a:cs typeface="Calibri Light" panose="020F0302020204030204" pitchFamily="34" charset="0"/>
              </a:rPr>
              <a:t> includes all the executions in which each processor may access the critical section infinitely often </a:t>
            </a:r>
          </a:p>
          <a:p>
            <a:pPr lvl="1"/>
            <a:r>
              <a:rPr lang="en-US" dirty="0">
                <a:latin typeface="Calibri Light" panose="020F0302020204030204" pitchFamily="34" charset="0"/>
                <a:cs typeface="Calibri Light" panose="020F0302020204030204" pitchFamily="34" charset="0"/>
              </a:rPr>
              <a:t>Namely, let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be a processor in the network, </a:t>
            </a:r>
            <a:r>
              <a:rPr lang="en-US" i="1" dirty="0">
                <a:latin typeface="Calibri Light" panose="020F0302020204030204" pitchFamily="34" charset="0"/>
                <a:cs typeface="Calibri Light" panose="020F0302020204030204" pitchFamily="34" charset="0"/>
              </a:rPr>
              <a:t>E</a:t>
            </a:r>
            <a:r>
              <a:rPr lang="en-US" dirty="0">
                <a:latin typeface="Calibri Light" panose="020F0302020204030204" pitchFamily="34" charset="0"/>
                <a:cs typeface="Calibri Light" panose="020F0302020204030204" pitchFamily="34" charset="0"/>
              </a:rPr>
              <a:t> be an execution in </a:t>
            </a:r>
            <a:r>
              <a:rPr lang="en-US" i="1" dirty="0">
                <a:latin typeface="Calibri Light" panose="020F0302020204030204" pitchFamily="34" charset="0"/>
                <a:cs typeface="Calibri Light" panose="020F0302020204030204" pitchFamily="34" charset="0"/>
              </a:rPr>
              <a:t>LE</a:t>
            </a:r>
            <a:r>
              <a:rPr lang="en-US" baseline="-25000" dirty="0">
                <a:latin typeface="Calibri Light" panose="020F0302020204030204" pitchFamily="34" charset="0"/>
                <a:cs typeface="Calibri Light" panose="020F0302020204030204" pitchFamily="34" charset="0"/>
              </a:rPr>
              <a:t>ME</a:t>
            </a:r>
            <a:r>
              <a:rPr lang="en-US" dirty="0">
                <a:latin typeface="Calibri Light" panose="020F0302020204030204" pitchFamily="34" charset="0"/>
                <a:cs typeface="Calibri Light" panose="020F0302020204030204" pitchFamily="34" charset="0"/>
              </a:rPr>
              <a:t> and </a:t>
            </a:r>
            <a:r>
              <a:rPr lang="en-US" i="1" dirty="0">
                <a:latin typeface="Calibri Light" panose="020F0302020204030204" pitchFamily="34" charset="0"/>
                <a:cs typeface="Calibri Light" panose="020F0302020204030204" pitchFamily="34" charset="0"/>
              </a:rPr>
              <a:t>E</a:t>
            </a:r>
            <a:r>
              <a:rPr lang="en-US" dirty="0">
                <a:latin typeface="Calibri Light" panose="020F0302020204030204" pitchFamily="34" charset="0"/>
                <a:cs typeface="Calibri Light" panose="020F0302020204030204" pitchFamily="34" charset="0"/>
              </a:rPr>
              <a:t>’ be a suffix of </a:t>
            </a:r>
            <a:r>
              <a:rPr lang="en-US" i="1" dirty="0">
                <a:latin typeface="Calibri Light" panose="020F0302020204030204" pitchFamily="34" charset="0"/>
                <a:cs typeface="Calibri Light" panose="020F0302020204030204" pitchFamily="34" charset="0"/>
              </a:rPr>
              <a:t>E</a:t>
            </a:r>
            <a:r>
              <a:rPr lang="en-US" dirty="0">
                <a:latin typeface="Calibri Light" panose="020F0302020204030204" pitchFamily="34" charset="0"/>
                <a:cs typeface="Calibri Light" panose="020F0302020204030204" pitchFamily="34" charset="0"/>
              </a:rPr>
              <a:t>. Then,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 </a:t>
            </a:r>
            <a:r>
              <a:rPr lang="en-US" dirty="0">
                <a:latin typeface="Calibri Light" panose="020F0302020204030204" pitchFamily="34" charset="0"/>
                <a:cs typeface="Calibri Light" panose="020F0302020204030204" pitchFamily="34" charset="0"/>
              </a:rPr>
              <a:t>may access the critical section infinitely many times</a:t>
            </a:r>
          </a:p>
          <a:p>
            <a:r>
              <a:rPr lang="en-US" dirty="0">
                <a:latin typeface="Calibri Light" panose="020F0302020204030204" pitchFamily="34" charset="0"/>
                <a:cs typeface="Calibri Light" panose="020F0302020204030204" pitchFamily="34" charset="0"/>
              </a:rPr>
              <a:t>Moreover, while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 </a:t>
            </a:r>
            <a:r>
              <a:rPr lang="en-US" dirty="0">
                <a:latin typeface="Calibri Light" panose="020F0302020204030204" pitchFamily="34" charset="0"/>
                <a:cs typeface="Calibri Light" panose="020F0302020204030204" pitchFamily="34" charset="0"/>
              </a:rPr>
              <a:t>is accessing the critical section no other processor may concurrently access that critical section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533400" y="414338"/>
            <a:ext cx="7772400" cy="938212"/>
          </a:xfrm>
          <a:prstGeom prst="rect">
            <a:avLst/>
          </a:prstGeom>
          <a:noFill/>
          <a:ln w="9525">
            <a:noFill/>
            <a:miter lim="800000"/>
            <a:headEnd/>
            <a:tailEnd/>
          </a:ln>
          <a:effectLst/>
        </p:spPr>
        <p:txBody>
          <a:bodyPr anchor="ctr"/>
          <a:lstStyle/>
          <a:p>
            <a:pPr algn="l"/>
            <a:endParaRPr lang="en-US" altLang="en-US" sz="4000" u="sng">
              <a:solidFill>
                <a:srgbClr val="FF3300"/>
              </a:solidFill>
              <a:latin typeface="Calibri Light" panose="020F0302020204030204" pitchFamily="34" charset="0"/>
              <a:cs typeface="Calibri Light" panose="020F0302020204030204" pitchFamily="34" charset="0"/>
            </a:endParaRPr>
          </a:p>
        </p:txBody>
      </p:sp>
      <p:sp>
        <p:nvSpPr>
          <p:cNvPr id="122883" name="Text Box 3"/>
          <p:cNvSpPr txBox="1">
            <a:spLocks noChangeArrowheads="1"/>
          </p:cNvSpPr>
          <p:nvPr/>
        </p:nvSpPr>
        <p:spPr bwMode="auto">
          <a:xfrm>
            <a:off x="533400" y="1644650"/>
            <a:ext cx="7656513" cy="3111500"/>
          </a:xfrm>
          <a:prstGeom prst="rect">
            <a:avLst/>
          </a:prstGeom>
          <a:noFill/>
          <a:ln w="9525">
            <a:noFill/>
            <a:miter lim="800000"/>
            <a:headEnd/>
            <a:tailEnd/>
          </a:ln>
          <a:effectLst/>
        </p:spPr>
        <p:txBody>
          <a:bodyPr>
            <a:spAutoFit/>
          </a:bodyPr>
          <a:lstStyle/>
          <a:p>
            <a:pPr algn="l">
              <a:lnSpc>
                <a:spcPct val="150000"/>
              </a:lnSpc>
            </a:pPr>
            <a:r>
              <a:rPr lang="en-US" altLang="en-US" sz="2200" dirty="0">
                <a:solidFill>
                  <a:srgbClr val="3333CC"/>
                </a:solidFill>
                <a:latin typeface="Calibri Light" panose="020F0302020204030204" pitchFamily="34" charset="0"/>
                <a:cs typeface="Calibri Light" panose="020F0302020204030204" pitchFamily="34" charset="0"/>
              </a:rPr>
              <a:t>01  p</a:t>
            </a:r>
            <a:r>
              <a:rPr lang="en-US" altLang="he-IL" sz="2200" baseline="-30000" dirty="0">
                <a:solidFill>
                  <a:srgbClr val="3333CC"/>
                </a:solidFill>
                <a:latin typeface="Calibri Light" panose="020F0302020204030204" pitchFamily="34" charset="0"/>
                <a:cs typeface="Calibri Light" panose="020F0302020204030204" pitchFamily="34" charset="0"/>
              </a:rPr>
              <a:t>1</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b="1" dirty="0">
                <a:solidFill>
                  <a:srgbClr val="3333CC"/>
                </a:solidFill>
                <a:latin typeface="Calibri Light" panose="020F0302020204030204" pitchFamily="34" charset="0"/>
                <a:cs typeface="Calibri Light" panose="020F0302020204030204" pitchFamily="34" charset="0"/>
              </a:rPr>
              <a:t>do</a:t>
            </a:r>
            <a:r>
              <a:rPr lang="en-US" altLang="he-IL" sz="2200" dirty="0">
                <a:solidFill>
                  <a:srgbClr val="3333CC"/>
                </a:solidFill>
                <a:latin typeface="Calibri Light" panose="020F0302020204030204" pitchFamily="34" charset="0"/>
                <a:cs typeface="Calibri Light" panose="020F0302020204030204" pitchFamily="34" charset="0"/>
              </a:rPr>
              <a:t> forever</a:t>
            </a:r>
          </a:p>
          <a:p>
            <a:pPr algn="l">
              <a:lnSpc>
                <a:spcPct val="150000"/>
              </a:lnSpc>
            </a:pPr>
            <a:r>
              <a:rPr lang="en-US" altLang="he-IL" sz="2200" dirty="0">
                <a:solidFill>
                  <a:srgbClr val="3333CC"/>
                </a:solidFill>
                <a:latin typeface="Calibri Light" panose="020F0302020204030204" pitchFamily="34" charset="0"/>
                <a:cs typeface="Calibri Light" panose="020F0302020204030204" pitchFamily="34" charset="0"/>
              </a:rPr>
              <a:t>02			</a:t>
            </a:r>
            <a:r>
              <a:rPr lang="en-US" altLang="he-IL" sz="2200" b="1" dirty="0">
                <a:solidFill>
                  <a:srgbClr val="3333CC"/>
                </a:solidFill>
                <a:latin typeface="Calibri Light" panose="020F0302020204030204" pitchFamily="34" charset="0"/>
                <a:cs typeface="Calibri Light" panose="020F0302020204030204" pitchFamily="34" charset="0"/>
              </a:rPr>
              <a:t>if </a:t>
            </a:r>
            <a:r>
              <a:rPr lang="en-US" altLang="he-IL" sz="2200" i="1" dirty="0">
                <a:solidFill>
                  <a:srgbClr val="3333CC"/>
                </a:solidFill>
                <a:latin typeface="Calibri Light" panose="020F0302020204030204" pitchFamily="34" charset="0"/>
                <a:cs typeface="Calibri Light" panose="020F0302020204030204" pitchFamily="34" charset="0"/>
              </a:rPr>
              <a:t>x</a:t>
            </a:r>
            <a:r>
              <a:rPr lang="en-US" altLang="he-IL" sz="2200" i="1" baseline="-30000" dirty="0">
                <a:solidFill>
                  <a:srgbClr val="3333CC"/>
                </a:solidFill>
                <a:latin typeface="Calibri Light" panose="020F0302020204030204" pitchFamily="34" charset="0"/>
                <a:cs typeface="Calibri Light" panose="020F0302020204030204" pitchFamily="34" charset="0"/>
              </a:rPr>
              <a:t>1</a:t>
            </a:r>
            <a:r>
              <a:rPr lang="en-US" altLang="he-IL" sz="2200" i="1" dirty="0">
                <a:solidFill>
                  <a:srgbClr val="3333CC"/>
                </a:solidFill>
                <a:latin typeface="Calibri Light" panose="020F0302020204030204" pitchFamily="34" charset="0"/>
                <a:cs typeface="Calibri Light" panose="020F0302020204030204" pitchFamily="34" charset="0"/>
              </a:rPr>
              <a:t>=</a:t>
            </a:r>
            <a:r>
              <a:rPr lang="en-US" altLang="he-IL" sz="2200" i="1" dirty="0" err="1">
                <a:solidFill>
                  <a:srgbClr val="3333CC"/>
                </a:solidFill>
                <a:latin typeface="Calibri Light" panose="020F0302020204030204" pitchFamily="34" charset="0"/>
                <a:cs typeface="Calibri Light" panose="020F0302020204030204" pitchFamily="34" charset="0"/>
              </a:rPr>
              <a:t>x</a:t>
            </a:r>
            <a:r>
              <a:rPr lang="en-US" altLang="he-IL" sz="2200" i="1" baseline="-30000" dirty="0" err="1">
                <a:solidFill>
                  <a:srgbClr val="3333CC"/>
                </a:solidFill>
                <a:latin typeface="Calibri Light" panose="020F0302020204030204" pitchFamily="34" charset="0"/>
                <a:cs typeface="Calibri Light" panose="020F0302020204030204" pitchFamily="34" charset="0"/>
              </a:rPr>
              <a:t>n</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b="1" dirty="0">
                <a:solidFill>
                  <a:srgbClr val="3333CC"/>
                </a:solidFill>
                <a:latin typeface="Calibri Light" panose="020F0302020204030204" pitchFamily="34" charset="0"/>
                <a:cs typeface="Calibri Light" panose="020F0302020204030204" pitchFamily="34" charset="0"/>
              </a:rPr>
              <a:t>then</a:t>
            </a:r>
            <a:r>
              <a:rPr lang="en-US" altLang="he-IL" sz="2200" dirty="0">
                <a:solidFill>
                  <a:srgbClr val="3333CC"/>
                </a:solidFill>
                <a:latin typeface="Calibri Light" panose="020F0302020204030204" pitchFamily="34" charset="0"/>
                <a:cs typeface="Calibri Light" panose="020F0302020204030204" pitchFamily="34" charset="0"/>
              </a:rPr>
              <a:t> </a:t>
            </a:r>
          </a:p>
          <a:p>
            <a:pPr algn="l">
              <a:lnSpc>
                <a:spcPct val="150000"/>
              </a:lnSpc>
            </a:pPr>
            <a:r>
              <a:rPr lang="en-US" altLang="he-IL" sz="2200" dirty="0">
                <a:solidFill>
                  <a:srgbClr val="3333CC"/>
                </a:solidFill>
                <a:latin typeface="Calibri Light" panose="020F0302020204030204" pitchFamily="34" charset="0"/>
                <a:cs typeface="Calibri Light" panose="020F0302020204030204" pitchFamily="34" charset="0"/>
              </a:rPr>
              <a:t>03			             </a:t>
            </a:r>
            <a:r>
              <a:rPr lang="en-US" altLang="he-IL" sz="2200" i="1" dirty="0">
                <a:solidFill>
                  <a:srgbClr val="3333CC"/>
                </a:solidFill>
                <a:latin typeface="Calibri Light" panose="020F0302020204030204" pitchFamily="34" charset="0"/>
                <a:cs typeface="Calibri Light" panose="020F0302020204030204" pitchFamily="34" charset="0"/>
              </a:rPr>
              <a:t>x</a:t>
            </a:r>
            <a:r>
              <a:rPr lang="en-US" altLang="he-IL" sz="2200" i="1" baseline="-30000" dirty="0">
                <a:solidFill>
                  <a:srgbClr val="3333CC"/>
                </a:solidFill>
                <a:latin typeface="Calibri Light" panose="020F0302020204030204" pitchFamily="34" charset="0"/>
                <a:cs typeface="Calibri Light" panose="020F0302020204030204" pitchFamily="34" charset="0"/>
              </a:rPr>
              <a:t>1</a:t>
            </a:r>
            <a:r>
              <a:rPr lang="en-US" altLang="he-IL" sz="2200" i="1" dirty="0">
                <a:solidFill>
                  <a:srgbClr val="3333CC"/>
                </a:solidFill>
                <a:latin typeface="Calibri Light" panose="020F0302020204030204" pitchFamily="34" charset="0"/>
                <a:cs typeface="Calibri Light" panose="020F0302020204030204" pitchFamily="34" charset="0"/>
              </a:rPr>
              <a:t>:=(x</a:t>
            </a:r>
            <a:r>
              <a:rPr lang="en-US" altLang="he-IL" sz="2200" i="1" baseline="-30000" dirty="0">
                <a:solidFill>
                  <a:srgbClr val="3333CC"/>
                </a:solidFill>
                <a:latin typeface="Calibri Light" panose="020F0302020204030204" pitchFamily="34" charset="0"/>
                <a:cs typeface="Calibri Light" panose="020F0302020204030204" pitchFamily="34" charset="0"/>
              </a:rPr>
              <a:t>1</a:t>
            </a:r>
            <a:r>
              <a:rPr lang="en-US" altLang="he-IL" sz="2200" i="1" dirty="0">
                <a:solidFill>
                  <a:srgbClr val="3333CC"/>
                </a:solidFill>
                <a:latin typeface="Calibri Light" panose="020F0302020204030204" pitchFamily="34" charset="0"/>
                <a:cs typeface="Calibri Light" panose="020F0302020204030204" pitchFamily="34" charset="0"/>
              </a:rPr>
              <a:t>+1)</a:t>
            </a:r>
            <a:r>
              <a:rPr lang="en-US" altLang="he-IL" sz="2200" dirty="0">
                <a:solidFill>
                  <a:srgbClr val="3333CC"/>
                </a:solidFill>
                <a:latin typeface="Calibri Light" panose="020F0302020204030204" pitchFamily="34" charset="0"/>
                <a:cs typeface="Calibri Light" panose="020F0302020204030204" pitchFamily="34" charset="0"/>
              </a:rPr>
              <a:t>mod</a:t>
            </a:r>
            <a:r>
              <a:rPr lang="en-US" altLang="he-IL" sz="2200" i="1" dirty="0">
                <a:solidFill>
                  <a:srgbClr val="3333CC"/>
                </a:solidFill>
                <a:latin typeface="Calibri Light" panose="020F0302020204030204" pitchFamily="34" charset="0"/>
                <a:cs typeface="Calibri Light" panose="020F0302020204030204" pitchFamily="34" charset="0"/>
              </a:rPr>
              <a:t>(n+1)</a:t>
            </a:r>
            <a:r>
              <a:rPr lang="en-US" altLang="he-IL" sz="2200" dirty="0">
                <a:solidFill>
                  <a:srgbClr val="3333CC"/>
                </a:solidFill>
                <a:latin typeface="Calibri Light" panose="020F0302020204030204" pitchFamily="34" charset="0"/>
                <a:cs typeface="Calibri Light" panose="020F0302020204030204" pitchFamily="34" charset="0"/>
              </a:rPr>
              <a:t> </a:t>
            </a:r>
          </a:p>
          <a:p>
            <a:pPr algn="l">
              <a:lnSpc>
                <a:spcPct val="150000"/>
              </a:lnSpc>
            </a:pPr>
            <a:r>
              <a:rPr lang="en-US" altLang="he-IL" sz="2200" dirty="0">
                <a:solidFill>
                  <a:srgbClr val="3333CC"/>
                </a:solidFill>
                <a:latin typeface="Calibri Light" panose="020F0302020204030204" pitchFamily="34" charset="0"/>
                <a:cs typeface="Calibri Light" panose="020F0302020204030204" pitchFamily="34" charset="0"/>
              </a:rPr>
              <a:t>04  p</a:t>
            </a:r>
            <a:r>
              <a:rPr lang="en-US" altLang="he-IL" sz="2200" baseline="-30000" dirty="0">
                <a:solidFill>
                  <a:srgbClr val="3333CC"/>
                </a:solidFill>
                <a:latin typeface="Calibri Light" panose="020F0302020204030204" pitchFamily="34" charset="0"/>
                <a:cs typeface="Calibri Light" panose="020F0302020204030204" pitchFamily="34" charset="0"/>
              </a:rPr>
              <a:t>i </a:t>
            </a:r>
            <a:r>
              <a:rPr lang="en-US" altLang="he-IL" sz="2200" dirty="0">
                <a:solidFill>
                  <a:srgbClr val="3333CC"/>
                </a:solidFill>
                <a:latin typeface="Calibri Light" panose="020F0302020204030204" pitchFamily="34" charset="0"/>
                <a:cs typeface="Calibri Light" panose="020F0302020204030204" pitchFamily="34" charset="0"/>
              </a:rPr>
              <a:t>(</a:t>
            </a:r>
            <a:r>
              <a:rPr lang="en-US" altLang="he-IL" sz="2200" i="1" dirty="0">
                <a:solidFill>
                  <a:srgbClr val="3333CC"/>
                </a:solidFill>
                <a:latin typeface="Calibri Light" panose="020F0302020204030204" pitchFamily="34" charset="0"/>
                <a:cs typeface="Calibri Light" panose="020F0302020204030204" pitchFamily="34" charset="0"/>
              </a:rPr>
              <a:t>i </a:t>
            </a:r>
            <a:r>
              <a:rPr lang="en-US" altLang="he-IL" sz="2200" i="1" dirty="0">
                <a:solidFill>
                  <a:srgbClr val="3333CC"/>
                </a:solidFill>
                <a:latin typeface="Calibri Light" panose="020F0302020204030204" pitchFamily="34" charset="0"/>
                <a:ea typeface="MS Mincho" pitchFamily="49" charset="-128"/>
                <a:cs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rPr>
              <a:t>1</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b="1" dirty="0">
                <a:solidFill>
                  <a:srgbClr val="3333CC"/>
                </a:solidFill>
                <a:latin typeface="Calibri Light" panose="020F0302020204030204" pitchFamily="34" charset="0"/>
                <a:cs typeface="Calibri Light" panose="020F0302020204030204" pitchFamily="34" charset="0"/>
              </a:rPr>
              <a:t>do</a:t>
            </a:r>
            <a:r>
              <a:rPr lang="en-US" altLang="he-IL" sz="2200" dirty="0">
                <a:solidFill>
                  <a:srgbClr val="3333CC"/>
                </a:solidFill>
                <a:latin typeface="Calibri Light" panose="020F0302020204030204" pitchFamily="34" charset="0"/>
                <a:cs typeface="Calibri Light" panose="020F0302020204030204" pitchFamily="34" charset="0"/>
              </a:rPr>
              <a:t> forever </a:t>
            </a:r>
          </a:p>
          <a:p>
            <a:pPr algn="l">
              <a:lnSpc>
                <a:spcPct val="150000"/>
              </a:lnSpc>
            </a:pPr>
            <a:r>
              <a:rPr lang="en-US" altLang="he-IL" sz="2200" dirty="0">
                <a:solidFill>
                  <a:srgbClr val="3333CC"/>
                </a:solidFill>
                <a:latin typeface="Calibri Light" panose="020F0302020204030204" pitchFamily="34" charset="0"/>
                <a:cs typeface="Calibri Light" panose="020F0302020204030204" pitchFamily="34" charset="0"/>
              </a:rPr>
              <a:t>05  			</a:t>
            </a:r>
            <a:r>
              <a:rPr lang="en-US" altLang="he-IL" sz="2200" b="1" dirty="0">
                <a:solidFill>
                  <a:srgbClr val="3333CC"/>
                </a:solidFill>
                <a:latin typeface="Calibri Light" panose="020F0302020204030204" pitchFamily="34" charset="0"/>
                <a:cs typeface="Calibri Light" panose="020F0302020204030204" pitchFamily="34" charset="0"/>
              </a:rPr>
              <a:t>if</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i="1" dirty="0">
                <a:solidFill>
                  <a:srgbClr val="3333CC"/>
                </a:solidFill>
                <a:latin typeface="Calibri Light" panose="020F0302020204030204" pitchFamily="34" charset="0"/>
                <a:cs typeface="Calibri Light" panose="020F0302020204030204" pitchFamily="34" charset="0"/>
              </a:rPr>
              <a:t>x</a:t>
            </a:r>
            <a:r>
              <a:rPr lang="en-US" altLang="he-IL" sz="2200" i="1" baseline="-30000" dirty="0">
                <a:solidFill>
                  <a:srgbClr val="3333CC"/>
                </a:solidFill>
                <a:latin typeface="Calibri Light" panose="020F0302020204030204" pitchFamily="34" charset="0"/>
                <a:cs typeface="Calibri Light" panose="020F0302020204030204" pitchFamily="34" charset="0"/>
              </a:rPr>
              <a:t>i </a:t>
            </a:r>
            <a:r>
              <a:rPr lang="en-US" altLang="he-IL" sz="2200" i="1" dirty="0">
                <a:solidFill>
                  <a:srgbClr val="3333CC"/>
                </a:solidFill>
                <a:latin typeface="Calibri Light" panose="020F0302020204030204" pitchFamily="34" charset="0"/>
                <a:ea typeface="MS Mincho" pitchFamily="49" charset="-128"/>
                <a:cs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rPr>
              <a:t>x</a:t>
            </a:r>
            <a:r>
              <a:rPr lang="en-US" altLang="he-IL" sz="2200" i="1" baseline="-30000" dirty="0">
                <a:solidFill>
                  <a:srgbClr val="3333CC"/>
                </a:solidFill>
                <a:latin typeface="Calibri Light" panose="020F0302020204030204" pitchFamily="34" charset="0"/>
                <a:cs typeface="Calibri Light" panose="020F0302020204030204" pitchFamily="34" charset="0"/>
              </a:rPr>
              <a:t>i-1</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b="1" dirty="0">
                <a:solidFill>
                  <a:srgbClr val="3333CC"/>
                </a:solidFill>
                <a:latin typeface="Calibri Light" panose="020F0302020204030204" pitchFamily="34" charset="0"/>
                <a:cs typeface="Calibri Light" panose="020F0302020204030204" pitchFamily="34" charset="0"/>
              </a:rPr>
              <a:t>then</a:t>
            </a:r>
            <a:r>
              <a:rPr lang="en-US" altLang="he-IL" sz="2200" dirty="0">
                <a:solidFill>
                  <a:srgbClr val="3333CC"/>
                </a:solidFill>
                <a:latin typeface="Calibri Light" panose="020F0302020204030204" pitchFamily="34" charset="0"/>
                <a:cs typeface="Calibri Light" panose="020F0302020204030204" pitchFamily="34" charset="0"/>
              </a:rPr>
              <a:t> </a:t>
            </a:r>
          </a:p>
          <a:p>
            <a:pPr algn="l">
              <a:lnSpc>
                <a:spcPct val="150000"/>
              </a:lnSpc>
            </a:pPr>
            <a:r>
              <a:rPr lang="en-US" altLang="he-IL" sz="2200" dirty="0">
                <a:solidFill>
                  <a:srgbClr val="3333CC"/>
                </a:solidFill>
                <a:latin typeface="Calibri Light" panose="020F0302020204030204" pitchFamily="34" charset="0"/>
                <a:cs typeface="Calibri Light" panose="020F0302020204030204" pitchFamily="34" charset="0"/>
              </a:rPr>
              <a:t>06		             		</a:t>
            </a:r>
            <a:r>
              <a:rPr lang="en-US" altLang="he-IL" sz="2200" i="1" dirty="0">
                <a:solidFill>
                  <a:srgbClr val="3333CC"/>
                </a:solidFill>
                <a:latin typeface="Calibri Light" panose="020F0302020204030204" pitchFamily="34" charset="0"/>
                <a:cs typeface="Calibri Light" panose="020F0302020204030204" pitchFamily="34" charset="0"/>
              </a:rPr>
              <a:t>x</a:t>
            </a:r>
            <a:r>
              <a:rPr lang="en-US" altLang="he-IL" sz="2200" i="1" baseline="-30000" dirty="0">
                <a:solidFill>
                  <a:srgbClr val="3333CC"/>
                </a:solidFill>
                <a:latin typeface="Calibri Light" panose="020F0302020204030204" pitchFamily="34" charset="0"/>
                <a:cs typeface="Calibri Light" panose="020F0302020204030204" pitchFamily="34" charset="0"/>
              </a:rPr>
              <a:t>i</a:t>
            </a:r>
            <a:r>
              <a:rPr lang="en-US" altLang="he-IL" sz="2200" i="1" dirty="0">
                <a:solidFill>
                  <a:srgbClr val="3333CC"/>
                </a:solidFill>
                <a:latin typeface="Calibri Light" panose="020F0302020204030204" pitchFamily="34" charset="0"/>
                <a:cs typeface="Calibri Light" panose="020F0302020204030204" pitchFamily="34" charset="0"/>
              </a:rPr>
              <a:t>:=x</a:t>
            </a:r>
            <a:r>
              <a:rPr lang="en-US" altLang="he-IL" sz="2200" i="1" baseline="-30000" dirty="0">
                <a:solidFill>
                  <a:srgbClr val="3333CC"/>
                </a:solidFill>
                <a:latin typeface="Calibri Light" panose="020F0302020204030204" pitchFamily="34" charset="0"/>
                <a:cs typeface="Calibri Light" panose="020F0302020204030204" pitchFamily="34" charset="0"/>
              </a:rPr>
              <a:t>i-1</a:t>
            </a:r>
          </a:p>
        </p:txBody>
      </p:sp>
      <p:sp>
        <p:nvSpPr>
          <p:cNvPr id="122884" name="Rectangle 4"/>
          <p:cNvSpPr>
            <a:spLocks noGrp="1" noChangeArrowheads="1"/>
          </p:cNvSpPr>
          <p:nvPr>
            <p:ph type="title"/>
          </p:nvPr>
        </p:nvSpPr>
        <p:spPr>
          <a:xfrm>
            <a:off x="533400" y="520700"/>
            <a:ext cx="7772400" cy="1123950"/>
          </a:xfrm>
        </p:spPr>
        <p:txBody>
          <a:bodyPr/>
          <a:lstStyle/>
          <a:p>
            <a:r>
              <a:rPr lang="en-US" altLang="he-IL" b="1" dirty="0">
                <a:latin typeface="Calibri Light" panose="020F0302020204030204" pitchFamily="34" charset="0"/>
                <a:cs typeface="Calibri Light" panose="020F0302020204030204" pitchFamily="34" charset="0"/>
              </a:rPr>
              <a:t>Dijkstra’s Algorithm</a:t>
            </a:r>
            <a:endParaRPr lang="en-US" altLang="zh-CN" b="1" dirty="0">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51520" y="469900"/>
            <a:ext cx="8640960" cy="1143000"/>
          </a:xfrm>
        </p:spPr>
        <p:txBody>
          <a:bodyPr/>
          <a:lstStyle/>
          <a:p>
            <a:r>
              <a:rPr lang="en-US" altLang="he-IL" b="1" dirty="0" err="1">
                <a:latin typeface="Calibri Light" panose="020F0302020204030204" pitchFamily="34" charset="0"/>
                <a:cs typeface="Calibri Light" panose="020F0302020204030204" pitchFamily="34" charset="0"/>
              </a:rPr>
              <a:t>Dijkstra’s</a:t>
            </a:r>
            <a:r>
              <a:rPr lang="en-US" altLang="he-IL" b="1" dirty="0">
                <a:latin typeface="Calibri Light" panose="020F0302020204030204" pitchFamily="34" charset="0"/>
                <a:cs typeface="Calibri Light" panose="020F0302020204030204" pitchFamily="34" charset="0"/>
              </a:rPr>
              <a:t> alg. is Self-Stabilizing</a:t>
            </a:r>
          </a:p>
        </p:txBody>
      </p:sp>
      <p:sp>
        <p:nvSpPr>
          <p:cNvPr id="133123" name="Rectangle 3"/>
          <p:cNvSpPr>
            <a:spLocks noGrp="1" noChangeArrowheads="1"/>
          </p:cNvSpPr>
          <p:nvPr>
            <p:ph type="body" idx="1"/>
          </p:nvPr>
        </p:nvSpPr>
        <p:spPr>
          <a:xfrm>
            <a:off x="533400" y="1692275"/>
            <a:ext cx="8012113" cy="4252913"/>
          </a:xfrm>
        </p:spPr>
        <p:txBody>
          <a:bodyPr/>
          <a:lstStyle/>
          <a:p>
            <a:r>
              <a:rPr lang="en-US" altLang="he-IL" sz="2400" dirty="0">
                <a:latin typeface="Calibri Light" panose="020F0302020204030204" pitchFamily="34" charset="0"/>
                <a:cs typeface="Calibri Light" panose="020F0302020204030204" pitchFamily="34" charset="0"/>
              </a:rPr>
              <a:t>A configuration of the system is a vector of </a:t>
            </a:r>
            <a:r>
              <a:rPr lang="en-US" altLang="he-IL" sz="2400" i="1" dirty="0">
                <a:latin typeface="Calibri Light" panose="020F0302020204030204" pitchFamily="34" charset="0"/>
                <a:cs typeface="Calibri Light" panose="020F0302020204030204" pitchFamily="34" charset="0"/>
              </a:rPr>
              <a:t>n</a:t>
            </a:r>
            <a:r>
              <a:rPr lang="en-US" altLang="he-IL" sz="2400" dirty="0">
                <a:latin typeface="Calibri Light" panose="020F0302020204030204" pitchFamily="34" charset="0"/>
                <a:cs typeface="Calibri Light" panose="020F0302020204030204" pitchFamily="34" charset="0"/>
              </a:rPr>
              <a:t> integer values (the processors in the system)</a:t>
            </a:r>
          </a:p>
          <a:p>
            <a:r>
              <a:rPr lang="en-US" altLang="he-IL" sz="2400" dirty="0">
                <a:latin typeface="Calibri Light" panose="020F0302020204030204" pitchFamily="34" charset="0"/>
                <a:cs typeface="Calibri Light" panose="020F0302020204030204" pitchFamily="34" charset="0"/>
              </a:rPr>
              <a:t>The task </a:t>
            </a:r>
            <a:r>
              <a:rPr lang="en-US" altLang="he-IL" sz="2400" dirty="0">
                <a:solidFill>
                  <a:schemeClr val="hlink"/>
                </a:solidFill>
                <a:latin typeface="Calibri Light" panose="020F0302020204030204" pitchFamily="34" charset="0"/>
                <a:cs typeface="Calibri Light" panose="020F0302020204030204" pitchFamily="34" charset="0"/>
              </a:rPr>
              <a:t>ME</a:t>
            </a:r>
            <a:r>
              <a:rPr lang="en-US" altLang="he-IL" sz="2400" dirty="0">
                <a:latin typeface="Calibri Light" panose="020F0302020204030204" pitchFamily="34" charset="0"/>
                <a:cs typeface="Calibri Light" panose="020F0302020204030204" pitchFamily="34" charset="0"/>
              </a:rPr>
              <a:t>:</a:t>
            </a:r>
          </a:p>
          <a:p>
            <a:pPr lvl="1"/>
            <a:r>
              <a:rPr lang="en-US" altLang="he-IL" dirty="0">
                <a:latin typeface="Calibri Light" panose="020F0302020204030204" pitchFamily="34" charset="0"/>
                <a:cs typeface="Calibri Light" panose="020F0302020204030204" pitchFamily="34" charset="0"/>
              </a:rPr>
              <a:t>exactly one processor can change its state in any configuration, </a:t>
            </a:r>
          </a:p>
          <a:p>
            <a:pPr lvl="1"/>
            <a:r>
              <a:rPr lang="en-US" altLang="he-IL" dirty="0">
                <a:latin typeface="Calibri Light" panose="020F0302020204030204" pitchFamily="34" charset="0"/>
                <a:cs typeface="Calibri Light" panose="020F0302020204030204" pitchFamily="34" charset="0"/>
              </a:rPr>
              <a:t>every processor can change its state in infinitely many configurations in every sequence in ME</a:t>
            </a:r>
          </a:p>
          <a:p>
            <a:r>
              <a:rPr lang="en-US" altLang="he-IL" sz="2400" dirty="0">
                <a:latin typeface="Calibri Light" panose="020F0302020204030204" pitchFamily="34" charset="0"/>
                <a:cs typeface="Calibri Light" panose="020F0302020204030204" pitchFamily="34" charset="0"/>
              </a:rPr>
              <a:t>One of the </a:t>
            </a:r>
            <a:r>
              <a:rPr lang="en-US" altLang="he-IL" sz="2400" dirty="0">
                <a:solidFill>
                  <a:schemeClr val="hlink"/>
                </a:solidFill>
                <a:latin typeface="Calibri Light" panose="020F0302020204030204" pitchFamily="34" charset="0"/>
                <a:cs typeface="Calibri Light" panose="020F0302020204030204" pitchFamily="34" charset="0"/>
              </a:rPr>
              <a:t>safe configurations in ME</a:t>
            </a:r>
            <a:r>
              <a:rPr lang="en-US" altLang="he-IL" sz="2400" dirty="0">
                <a:latin typeface="Calibri Light" panose="020F0302020204030204" pitchFamily="34" charset="0"/>
                <a:cs typeface="Calibri Light" panose="020F0302020204030204" pitchFamily="34" charset="0"/>
              </a:rPr>
              <a:t> and Dijkstra’s algorithm is a configuration in which all the </a:t>
            </a:r>
            <a:r>
              <a:rPr lang="en-US" altLang="he-IL" sz="2400" i="1" dirty="0">
                <a:latin typeface="Calibri Light" panose="020F0302020204030204" pitchFamily="34" charset="0"/>
                <a:cs typeface="Calibri Light" panose="020F0302020204030204" pitchFamily="34" charset="0"/>
              </a:rPr>
              <a:t>x</a:t>
            </a:r>
            <a:r>
              <a:rPr lang="en-US" altLang="he-IL" sz="2400" dirty="0">
                <a:latin typeface="Calibri Light" panose="020F0302020204030204" pitchFamily="34" charset="0"/>
                <a:cs typeface="Calibri Light" panose="020F0302020204030204" pitchFamily="34" charset="0"/>
              </a:rPr>
              <a:t> variables have the same value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520" y="414338"/>
            <a:ext cx="8712968" cy="1143000"/>
          </a:xfrm>
        </p:spPr>
        <p:txBody>
          <a:bodyPr/>
          <a:lstStyle/>
          <a:p>
            <a:r>
              <a:rPr lang="en-US" altLang="he-IL" b="1" dirty="0" err="1">
                <a:latin typeface="Calibri Light" panose="020F0302020204030204" pitchFamily="34" charset="0"/>
                <a:cs typeface="Calibri Light" panose="020F0302020204030204" pitchFamily="34" charset="0"/>
              </a:rPr>
              <a:t>Dijkstra’s</a:t>
            </a:r>
            <a:r>
              <a:rPr lang="en-US" altLang="he-IL" b="1" dirty="0">
                <a:latin typeface="Calibri Light" panose="020F0302020204030204" pitchFamily="34" charset="0"/>
                <a:cs typeface="Calibri Light" panose="020F0302020204030204" pitchFamily="34" charset="0"/>
              </a:rPr>
              <a:t> alg. is Self-Stabilizing</a:t>
            </a:r>
          </a:p>
        </p:txBody>
      </p:sp>
      <p:sp>
        <p:nvSpPr>
          <p:cNvPr id="7" name="Content Placeholder 6"/>
          <p:cNvSpPr>
            <a:spLocks noGrp="1"/>
          </p:cNvSpPr>
          <p:nvPr>
            <p:ph idx="1"/>
          </p:nvPr>
        </p:nvSpPr>
        <p:spPr>
          <a:xfrm>
            <a:off x="251520" y="1556792"/>
            <a:ext cx="8640960" cy="4751933"/>
          </a:xfrm>
        </p:spPr>
        <p:txBody>
          <a:bodyPr/>
          <a:lstStyle/>
          <a:p>
            <a:pPr>
              <a:spcBef>
                <a:spcPct val="20000"/>
              </a:spcBef>
              <a:buClr>
                <a:schemeClr val="accent2"/>
              </a:buClr>
              <a:buSzPct val="85000"/>
              <a:buFont typeface="ZapfDingbats" pitchFamily="82" charset="2"/>
              <a:buChar char="¦"/>
            </a:pPr>
            <a:r>
              <a:rPr lang="en-US" altLang="he-IL" sz="2700" dirty="0">
                <a:solidFill>
                  <a:srgbClr val="0000B0"/>
                </a:solidFill>
                <a:latin typeface="Calibri Light" panose="020F0302020204030204" pitchFamily="34" charset="0"/>
                <a:cs typeface="Calibri Light" panose="020F0302020204030204" pitchFamily="34" charset="0"/>
              </a:rPr>
              <a:t>A configuration in which all x variables are equal, is a safe configuration for ME </a:t>
            </a:r>
            <a:r>
              <a:rPr lang="en-US" altLang="he-IL" sz="2700" dirty="0">
                <a:solidFill>
                  <a:srgbClr val="FFCC00"/>
                </a:solidFill>
                <a:latin typeface="Calibri Light" panose="020F0302020204030204" pitchFamily="34" charset="0"/>
                <a:cs typeface="Calibri Light" panose="020F0302020204030204" pitchFamily="34" charset="0"/>
              </a:rPr>
              <a:t>(Lemma 2.2)</a:t>
            </a:r>
          </a:p>
          <a:p>
            <a:pPr>
              <a:spcBef>
                <a:spcPct val="20000"/>
              </a:spcBef>
              <a:buClr>
                <a:schemeClr val="accent2"/>
              </a:buClr>
              <a:buSzPct val="85000"/>
              <a:buFont typeface="ZapfDingbats" pitchFamily="82" charset="2"/>
              <a:buChar char="¦"/>
            </a:pPr>
            <a:r>
              <a:rPr lang="en-US" altLang="he-IL" sz="2700" dirty="0">
                <a:solidFill>
                  <a:srgbClr val="0000B0"/>
                </a:solidFill>
                <a:latin typeface="Calibri Light" panose="020F0302020204030204" pitchFamily="34" charset="0"/>
                <a:cs typeface="Calibri Light" panose="020F0302020204030204" pitchFamily="34" charset="0"/>
              </a:rPr>
              <a:t>For every configuration there exists at least one integer j such that for every </a:t>
            </a:r>
            <a:r>
              <a:rPr lang="en-US" altLang="he-IL" sz="2700" dirty="0" err="1">
                <a:solidFill>
                  <a:srgbClr val="0000B0"/>
                </a:solidFill>
                <a:latin typeface="Calibri Light" panose="020F0302020204030204" pitchFamily="34" charset="0"/>
                <a:cs typeface="Calibri Light" panose="020F0302020204030204" pitchFamily="34" charset="0"/>
              </a:rPr>
              <a:t>i</a:t>
            </a:r>
            <a:r>
              <a:rPr lang="en-US" altLang="he-IL" sz="2700" dirty="0">
                <a:solidFill>
                  <a:srgbClr val="0000B0"/>
                </a:solidFill>
                <a:latin typeface="Calibri Light" panose="020F0302020204030204" pitchFamily="34" charset="0"/>
                <a:cs typeface="Calibri Light" panose="020F0302020204030204" pitchFamily="34" charset="0"/>
              </a:rPr>
              <a:t> x</a:t>
            </a:r>
            <a:r>
              <a:rPr lang="en-US" altLang="he-IL" sz="2700" baseline="-25000" dirty="0">
                <a:solidFill>
                  <a:srgbClr val="0000B0"/>
                </a:solidFill>
                <a:latin typeface="Calibri Light" panose="020F0302020204030204" pitchFamily="34" charset="0"/>
                <a:cs typeface="Calibri Light" panose="020F0302020204030204" pitchFamily="34" charset="0"/>
              </a:rPr>
              <a:t>i</a:t>
            </a:r>
            <a:r>
              <a:rPr lang="en-US" altLang="he-IL" sz="2700" dirty="0">
                <a:solidFill>
                  <a:srgbClr val="0000B0"/>
                </a:solidFill>
                <a:latin typeface="Calibri Light" panose="020F0302020204030204" pitchFamily="34" charset="0"/>
                <a:cs typeface="Calibri Light" panose="020F0302020204030204" pitchFamily="34" charset="0"/>
              </a:rPr>
              <a:t> </a:t>
            </a:r>
            <a:r>
              <a:rPr lang="en-US" altLang="he-IL" sz="2700" dirty="0">
                <a:solidFill>
                  <a:srgbClr val="0000B0"/>
                </a:solidFill>
                <a:latin typeface="Calibri Light" panose="020F0302020204030204" pitchFamily="34" charset="0"/>
                <a:cs typeface="Calibri Light" panose="020F0302020204030204" pitchFamily="34" charset="0"/>
                <a:sym typeface="Symbol" pitchFamily="18" charset="2"/>
              </a:rPr>
              <a:t></a:t>
            </a:r>
            <a:r>
              <a:rPr lang="en-US" altLang="he-IL" sz="2700" dirty="0">
                <a:solidFill>
                  <a:srgbClr val="0000B0"/>
                </a:solidFill>
                <a:latin typeface="Calibri Light" panose="020F0302020204030204" pitchFamily="34" charset="0"/>
                <a:cs typeface="Calibri Light" panose="020F0302020204030204" pitchFamily="34" charset="0"/>
              </a:rPr>
              <a:t>j </a:t>
            </a:r>
            <a:r>
              <a:rPr lang="en-US" altLang="he-IL" sz="2700" dirty="0">
                <a:solidFill>
                  <a:srgbClr val="FFCC00"/>
                </a:solidFill>
                <a:latin typeface="Calibri Light" panose="020F0302020204030204" pitchFamily="34" charset="0"/>
                <a:cs typeface="Calibri Light" panose="020F0302020204030204" pitchFamily="34" charset="0"/>
              </a:rPr>
              <a:t>(Lemma 2.3)</a:t>
            </a:r>
          </a:p>
          <a:p>
            <a:pPr>
              <a:spcBef>
                <a:spcPct val="20000"/>
              </a:spcBef>
              <a:buClr>
                <a:schemeClr val="accent2"/>
              </a:buClr>
              <a:buSzPct val="85000"/>
              <a:buFont typeface="ZapfDingbats" pitchFamily="82" charset="2"/>
              <a:buChar char="¦"/>
            </a:pPr>
            <a:r>
              <a:rPr lang="en-US" altLang="he-IL" sz="2700" dirty="0">
                <a:solidFill>
                  <a:srgbClr val="0000B0"/>
                </a:solidFill>
                <a:latin typeface="Calibri Light" panose="020F0302020204030204" pitchFamily="34" charset="0"/>
                <a:cs typeface="Calibri Light" panose="020F0302020204030204" pitchFamily="34" charset="0"/>
              </a:rPr>
              <a:t>For every configuration c, in every fair execution that starts in c, p</a:t>
            </a:r>
            <a:r>
              <a:rPr lang="en-US" altLang="he-IL" sz="2700" baseline="-25000" dirty="0">
                <a:solidFill>
                  <a:srgbClr val="0000B0"/>
                </a:solidFill>
                <a:latin typeface="Calibri Light" panose="020F0302020204030204" pitchFamily="34" charset="0"/>
                <a:cs typeface="Calibri Light" panose="020F0302020204030204" pitchFamily="34" charset="0"/>
              </a:rPr>
              <a:t>1</a:t>
            </a:r>
            <a:r>
              <a:rPr lang="en-US" altLang="he-IL" sz="2700" dirty="0">
                <a:solidFill>
                  <a:srgbClr val="0000B0"/>
                </a:solidFill>
                <a:latin typeface="Calibri Light" panose="020F0302020204030204" pitchFamily="34" charset="0"/>
                <a:cs typeface="Calibri Light" panose="020F0302020204030204" pitchFamily="34" charset="0"/>
              </a:rPr>
              <a:t> changes the value of x</a:t>
            </a:r>
            <a:r>
              <a:rPr lang="en-US" altLang="he-IL" sz="2700" baseline="-25000" dirty="0">
                <a:solidFill>
                  <a:srgbClr val="0000B0"/>
                </a:solidFill>
                <a:latin typeface="Calibri Light" panose="020F0302020204030204" pitchFamily="34" charset="0"/>
                <a:cs typeface="Calibri Light" panose="020F0302020204030204" pitchFamily="34" charset="0"/>
              </a:rPr>
              <a:t>1</a:t>
            </a:r>
            <a:r>
              <a:rPr lang="en-US" altLang="he-IL" sz="2700" dirty="0">
                <a:solidFill>
                  <a:srgbClr val="0000B0"/>
                </a:solidFill>
                <a:latin typeface="Calibri Light" panose="020F0302020204030204" pitchFamily="34" charset="0"/>
                <a:cs typeface="Calibri Light" panose="020F0302020204030204" pitchFamily="34" charset="0"/>
              </a:rPr>
              <a:t> at least once in every n rounds </a:t>
            </a:r>
            <a:r>
              <a:rPr lang="en-US" altLang="he-IL" sz="2700" dirty="0">
                <a:solidFill>
                  <a:srgbClr val="FFCC00"/>
                </a:solidFill>
                <a:latin typeface="Calibri Light" panose="020F0302020204030204" pitchFamily="34" charset="0"/>
                <a:cs typeface="Calibri Light" panose="020F0302020204030204" pitchFamily="34" charset="0"/>
              </a:rPr>
              <a:t>(Lemma 2.4)</a:t>
            </a:r>
          </a:p>
          <a:p>
            <a:pPr>
              <a:spcBef>
                <a:spcPct val="20000"/>
              </a:spcBef>
              <a:buClr>
                <a:schemeClr val="accent2"/>
              </a:buClr>
              <a:buSzPct val="85000"/>
              <a:buFont typeface="ZapfDingbats" pitchFamily="82" charset="2"/>
              <a:buChar char="¦"/>
            </a:pPr>
            <a:r>
              <a:rPr lang="en-US" altLang="he-IL" sz="2700"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O(n</a:t>
            </a:r>
            <a:r>
              <a:rPr lang="en-US" altLang="he-IL" sz="2700" baseline="30000" dirty="0">
                <a:solidFill>
                  <a:srgbClr val="0000B0"/>
                </a:solidFill>
                <a:latin typeface="Calibri Light" panose="020F0302020204030204" pitchFamily="34" charset="0"/>
                <a:cs typeface="Calibri Light" panose="020F0302020204030204" pitchFamily="34" charset="0"/>
              </a:rPr>
              <a:t>2</a:t>
            </a:r>
            <a:r>
              <a:rPr lang="en-US" altLang="he-IL" sz="2700" dirty="0">
                <a:solidFill>
                  <a:srgbClr val="0000B0"/>
                </a:solidFill>
                <a:latin typeface="Calibri Light" panose="020F0302020204030204" pitchFamily="34" charset="0"/>
                <a:cs typeface="Calibri Light" panose="020F0302020204030204" pitchFamily="34" charset="0"/>
              </a:rPr>
              <a:t>) rounds </a:t>
            </a:r>
            <a:r>
              <a:rPr lang="en-US" altLang="he-IL" sz="2700" dirty="0">
                <a:solidFill>
                  <a:srgbClr val="FFCC00"/>
                </a:solidFill>
                <a:latin typeface="Calibri Light" panose="020F0302020204030204" pitchFamily="34" charset="0"/>
                <a:cs typeface="Calibri Light" panose="020F0302020204030204" pitchFamily="34" charset="0"/>
              </a:rPr>
              <a:t>(Theorem 2.1)</a:t>
            </a:r>
            <a:endParaRPr lang="en-US" sz="2700" dirty="0">
              <a:latin typeface="Calibri Light" panose="020F0302020204030204" pitchFamily="34" charset="0"/>
              <a:cs typeface="Calibri Light" panose="020F03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B703E1A9-DC1F-E144-F388-CD587A314BC0}"/>
              </a:ext>
            </a:extLst>
          </p:cNvPr>
          <p:cNvGraphicFramePr>
            <a:graphicFrameLocks noGrp="1"/>
          </p:cNvGraphicFramePr>
          <p:nvPr>
            <p:extLst>
              <p:ext uri="{D42A27DB-BD31-4B8C-83A1-F6EECF244321}">
                <p14:modId xmlns:p14="http://schemas.microsoft.com/office/powerpoint/2010/main" val="318219695"/>
              </p:ext>
            </p:extLst>
          </p:nvPr>
        </p:nvGraphicFramePr>
        <p:xfrm>
          <a:off x="3884018" y="2971165"/>
          <a:ext cx="4824536" cy="3337560"/>
        </p:xfrm>
        <a:graphic>
          <a:graphicData uri="http://schemas.openxmlformats.org/drawingml/2006/table">
            <a:tbl>
              <a:tblPr firstRow="1" bandRow="1">
                <a:tableStyleId>{5C22544A-7EE6-4342-B048-85BDC9FD1C3A}</a:tableStyleId>
              </a:tblPr>
              <a:tblGrid>
                <a:gridCol w="721325">
                  <a:extLst>
                    <a:ext uri="{9D8B030D-6E8A-4147-A177-3AD203B41FA5}">
                      <a16:colId xmlns:a16="http://schemas.microsoft.com/office/drawing/2014/main" val="3596638359"/>
                    </a:ext>
                  </a:extLst>
                </a:gridCol>
                <a:gridCol w="4103211">
                  <a:extLst>
                    <a:ext uri="{9D8B030D-6E8A-4147-A177-3AD203B41FA5}">
                      <a16:colId xmlns:a16="http://schemas.microsoft.com/office/drawing/2014/main" val="2783903859"/>
                    </a:ext>
                  </a:extLst>
                </a:gridCol>
              </a:tblGrid>
              <a:tr h="370840">
                <a:tc>
                  <a:txBody>
                    <a:bodyPr/>
                    <a:lstStyle/>
                    <a:p>
                      <a:r>
                        <a:rPr lang="sv-SE" dirty="0">
                          <a:solidFill>
                            <a:schemeClr val="tx1"/>
                          </a:solidFill>
                        </a:rPr>
                        <a:t>#r</a:t>
                      </a:r>
                      <a:endParaRPr lang="en-US" dirty="0">
                        <a:solidFill>
                          <a:schemeClr val="tx1"/>
                        </a:solidFill>
                      </a:endParaRPr>
                    </a:p>
                  </a:txBody>
                  <a:tcPr>
                    <a:noFill/>
                  </a:tcPr>
                </a:tc>
                <a:tc>
                  <a:txBody>
                    <a:bodyPr/>
                    <a:lstStyle/>
                    <a:p>
                      <a:r>
                        <a:rPr lang="sv-SE" dirty="0">
                          <a:solidFill>
                            <a:schemeClr val="tx1"/>
                          </a:solidFill>
                        </a:rPr>
                        <a:t>System configuration </a:t>
                      </a:r>
                      <a:endParaRPr lang="en-US" dirty="0">
                        <a:solidFill>
                          <a:schemeClr val="tx1"/>
                        </a:solidFill>
                      </a:endParaRPr>
                    </a:p>
                  </a:txBody>
                  <a:tcPr>
                    <a:noFill/>
                  </a:tcPr>
                </a:tc>
                <a:extLst>
                  <a:ext uri="{0D108BD9-81ED-4DB2-BD59-A6C34878D82A}">
                    <a16:rowId xmlns:a16="http://schemas.microsoft.com/office/drawing/2014/main" val="3913445010"/>
                  </a:ext>
                </a:extLst>
              </a:tr>
              <a:tr h="370840">
                <a:tc>
                  <a:txBody>
                    <a:bodyPr/>
                    <a:lstStyle/>
                    <a:p>
                      <a:r>
                        <a:rPr lang="sv-SE" dirty="0"/>
                        <a:t>0</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baseline="-25000" dirty="0">
                          <a:latin typeface="Calibri Light" panose="020F0302020204030204" pitchFamily="34" charset="0"/>
                          <a:cs typeface="Calibri Light" panose="020F0302020204030204" pitchFamily="34" charset="0"/>
                        </a:rPr>
                        <a:t>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768185351"/>
                  </a:ext>
                </a:extLst>
              </a:tr>
              <a:tr h="370840">
                <a:tc>
                  <a:txBody>
                    <a:bodyPr/>
                    <a:lstStyle/>
                    <a:p>
                      <a:r>
                        <a:rPr lang="sv-SE" dirty="0"/>
                        <a:t>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baseline="-25000" dirty="0">
                          <a:latin typeface="Calibri Light" panose="020F0302020204030204" pitchFamily="34" charset="0"/>
                          <a:cs typeface="Calibri Light" panose="020F0302020204030204" pitchFamily="34" charset="0"/>
                        </a:rPr>
                        <a:t>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3322960742"/>
                  </a:ext>
                </a:extLst>
              </a:tr>
              <a:tr h="370840">
                <a:tc>
                  <a:txBody>
                    <a:bodyPr/>
                    <a:lstStyle/>
                    <a:p>
                      <a:r>
                        <a:rPr lang="sv-SE" dirty="0"/>
                        <a:t>2</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baseline="-25000" dirty="0">
                          <a:latin typeface="Calibri Light" panose="020F0302020204030204" pitchFamily="34" charset="0"/>
                          <a:cs typeface="Calibri Light" panose="020F0302020204030204" pitchFamily="34" charset="0"/>
                        </a:rPr>
                        <a:t>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3745900654"/>
                  </a:ext>
                </a:extLst>
              </a:tr>
              <a:tr h="370840">
                <a:tc>
                  <a:txBody>
                    <a:bodyPr/>
                    <a:lstStyle/>
                    <a:p>
                      <a:r>
                        <a:rPr lang="sv-SE" dirty="0"/>
                        <a:t>…</a:t>
                      </a:r>
                      <a:endParaRPr lang="en-US" dirty="0"/>
                    </a:p>
                  </a:txBody>
                  <a:tcPr>
                    <a:noFill/>
                  </a:tcPr>
                </a:tc>
                <a:tc>
                  <a:txBody>
                    <a:bodyPr/>
                    <a:lstStyle/>
                    <a:p>
                      <a:endParaRPr lang="en-US" dirty="0"/>
                    </a:p>
                  </a:txBody>
                  <a:tcPr>
                    <a:noFill/>
                  </a:tcPr>
                </a:tc>
                <a:extLst>
                  <a:ext uri="{0D108BD9-81ED-4DB2-BD59-A6C34878D82A}">
                    <a16:rowId xmlns:a16="http://schemas.microsoft.com/office/drawing/2014/main" val="4248546459"/>
                  </a:ext>
                </a:extLst>
              </a:tr>
              <a:tr h="370840">
                <a:tc>
                  <a:txBody>
                    <a:bodyPr/>
                    <a:lstStyle/>
                    <a:p>
                      <a:r>
                        <a:rPr lang="sv-SE" dirty="0"/>
                        <a:t>i</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601043528"/>
                  </a:ext>
                </a:extLst>
              </a:tr>
              <a:tr h="370840">
                <a:tc>
                  <a:txBody>
                    <a:bodyPr/>
                    <a:lstStyle/>
                    <a:p>
                      <a:r>
                        <a:rPr lang="sv-SE" dirty="0"/>
                        <a:t>…</a:t>
                      </a:r>
                      <a:endParaRPr lang="en-US" dirty="0"/>
                    </a:p>
                  </a:txBody>
                  <a:tcPr>
                    <a:noFill/>
                  </a:tcPr>
                </a:tc>
                <a:tc>
                  <a:txBody>
                    <a:bodyPr/>
                    <a:lstStyle/>
                    <a:p>
                      <a:endParaRPr lang="en-US" dirty="0"/>
                    </a:p>
                  </a:txBody>
                  <a:tcPr>
                    <a:noFill/>
                  </a:tcPr>
                </a:tc>
                <a:extLst>
                  <a:ext uri="{0D108BD9-81ED-4DB2-BD59-A6C34878D82A}">
                    <a16:rowId xmlns:a16="http://schemas.microsoft.com/office/drawing/2014/main" val="1554257711"/>
                  </a:ext>
                </a:extLst>
              </a:tr>
              <a:tr h="370840">
                <a:tc>
                  <a:txBody>
                    <a:bodyPr/>
                    <a:lstStyle/>
                    <a:p>
                      <a:r>
                        <a:rPr lang="sv-SE" dirty="0"/>
                        <a:t>n-1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chemeClr val="accent1">
                              <a:lumMod val="50000"/>
                            </a:schemeClr>
                          </a:solidFill>
                          <a:latin typeface="Calibri Light" panose="020F0302020204030204" pitchFamily="34" charset="0"/>
                          <a:cs typeface="Calibri Light" panose="020F0302020204030204" pitchFamily="34" charset="0"/>
                        </a:rPr>
                        <a:t>y</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3432359791"/>
                  </a:ext>
                </a:extLst>
              </a:tr>
              <a:tr h="370840">
                <a:tc>
                  <a:txBody>
                    <a:bodyPr/>
                    <a:lstStyle/>
                    <a:p>
                      <a:r>
                        <a:rPr lang="sv-SE" dirty="0"/>
                        <a:t>n</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baseline="-25000" dirty="0">
                          <a:latin typeface="Calibri Light" panose="020F0302020204030204" pitchFamily="34" charset="0"/>
                          <a:cs typeface="Calibri Light" panose="020F0302020204030204" pitchFamily="34" charset="0"/>
                        </a:rPr>
                        <a:t>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401027721"/>
                  </a:ext>
                </a:extLst>
              </a:tr>
            </a:tbl>
          </a:graphicData>
        </a:graphic>
      </p:graphicFrame>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Lemma 2.2</a:t>
            </a:r>
          </a:p>
        </p:txBody>
      </p:sp>
      <p:sp>
        <p:nvSpPr>
          <p:cNvPr id="3" name="Content Placeholder 2"/>
          <p:cNvSpPr>
            <a:spLocks noGrp="1"/>
          </p:cNvSpPr>
          <p:nvPr>
            <p:ph idx="1"/>
          </p:nvPr>
        </p:nvSpPr>
        <p:spPr/>
        <p:txBody>
          <a:bodyPr/>
          <a:lstStyle/>
          <a:p>
            <a:pPr>
              <a:buNone/>
            </a:pPr>
            <a:r>
              <a:rPr lang="en-US" altLang="he-IL" sz="2200" dirty="0">
                <a:latin typeface="Calibri Light" panose="020F0302020204030204" pitchFamily="34" charset="0"/>
                <a:cs typeface="Calibri Light" panose="020F0302020204030204" pitchFamily="34" charset="0"/>
              </a:rPr>
              <a:t>Let </a:t>
            </a:r>
            <a:r>
              <a:rPr lang="en-US" altLang="he-IL" sz="2200" b="1" i="1" dirty="0">
                <a:solidFill>
                  <a:srgbClr val="C00000"/>
                </a:solidFill>
                <a:latin typeface="Calibri Light" panose="020F0302020204030204" pitchFamily="34" charset="0"/>
                <a:cs typeface="Calibri Light" panose="020F0302020204030204" pitchFamily="34" charset="0"/>
              </a:rPr>
              <a:t>z</a:t>
            </a:r>
            <a:r>
              <a:rPr lang="en-US" altLang="he-IL" sz="2200" baseline="-25000" dirty="0">
                <a:latin typeface="Calibri Light" panose="020F0302020204030204" pitchFamily="34" charset="0"/>
                <a:cs typeface="Calibri Light" panose="020F0302020204030204" pitchFamily="34" charset="0"/>
              </a:rPr>
              <a:t> </a:t>
            </a:r>
            <a:r>
              <a:rPr lang="en-US" altLang="he-IL" sz="2200" dirty="0">
                <a:latin typeface="Calibri Light" panose="020F0302020204030204" pitchFamily="34" charset="0"/>
                <a:cs typeface="Calibri Light" panose="020F0302020204030204" pitchFamily="34" charset="0"/>
              </a:rPr>
              <a:t>= (</a:t>
            </a:r>
            <a:r>
              <a:rPr lang="en-US" altLang="he-IL" sz="2200" b="1" i="1" dirty="0">
                <a:solidFill>
                  <a:schemeClr val="accent1">
                    <a:lumMod val="50000"/>
                  </a:schemeClr>
                </a:solidFill>
                <a:latin typeface="Calibri Light" panose="020F0302020204030204" pitchFamily="34" charset="0"/>
                <a:cs typeface="Calibri Light" panose="020F0302020204030204" pitchFamily="34" charset="0"/>
              </a:rPr>
              <a:t>y</a:t>
            </a:r>
            <a:r>
              <a:rPr lang="en-US" altLang="he-IL" sz="2200" dirty="0">
                <a:latin typeface="Calibri Light" panose="020F0302020204030204" pitchFamily="34" charset="0"/>
                <a:cs typeface="Calibri Light" panose="020F0302020204030204" pitchFamily="34" charset="0"/>
              </a:rPr>
              <a:t>+1) mod (</a:t>
            </a:r>
            <a:r>
              <a:rPr lang="en-US" altLang="he-IL" sz="2200" i="1" dirty="0">
                <a:latin typeface="Calibri Light" panose="020F0302020204030204" pitchFamily="34" charset="0"/>
                <a:cs typeface="Calibri Light" panose="020F0302020204030204" pitchFamily="34" charset="0"/>
              </a:rPr>
              <a:t>n</a:t>
            </a:r>
            <a:r>
              <a:rPr lang="en-US" altLang="he-IL" sz="2200" dirty="0">
                <a:latin typeface="Calibri Light" panose="020F0302020204030204" pitchFamily="34" charset="0"/>
                <a:cs typeface="Calibri Light" panose="020F0302020204030204" pitchFamily="34" charset="0"/>
              </a:rPr>
              <a:t>+1)</a:t>
            </a:r>
          </a:p>
          <a:p>
            <a:pPr>
              <a:buNone/>
            </a:pPr>
            <a:r>
              <a:rPr lang="en-US" altLang="he-IL" sz="2200" dirty="0">
                <a:latin typeface="Calibri Light" panose="020F0302020204030204" pitchFamily="34" charset="0"/>
                <a:cs typeface="Calibri Light" panose="020F0302020204030204" pitchFamily="34" charset="0"/>
              </a:rPr>
              <a:t>What is the system configuration at the end of </a:t>
            </a:r>
            <a:r>
              <a:rPr lang="en-US" altLang="he-IL" sz="2200" dirty="0" err="1">
                <a:latin typeface="Calibri Light" panose="020F0302020204030204" pitchFamily="34" charset="0"/>
                <a:cs typeface="Calibri Light" panose="020F0302020204030204" pitchFamily="34" charset="0"/>
              </a:rPr>
              <a:t>asynch</a:t>
            </a:r>
            <a:r>
              <a:rPr lang="en-US" altLang="he-IL" sz="2200" dirty="0">
                <a:latin typeface="Calibri Light" panose="020F0302020204030204" pitchFamily="34" charset="0"/>
                <a:cs typeface="Calibri Light" panose="020F0302020204030204" pitchFamily="34" charset="0"/>
              </a:rPr>
              <a:t>. round num. #r?</a:t>
            </a:r>
          </a:p>
          <a:p>
            <a:pPr>
              <a:buNone/>
            </a:pPr>
            <a:endParaRPr lang="en-US" altLang="he-IL" sz="2200" dirty="0">
              <a:latin typeface="Calibri Light" panose="020F0302020204030204" pitchFamily="34" charset="0"/>
              <a:cs typeface="Calibri Light" panose="020F0302020204030204" pitchFamily="34" charset="0"/>
            </a:endParaRPr>
          </a:p>
          <a:p>
            <a:pPr>
              <a:buNone/>
            </a:pPr>
            <a:endParaRPr lang="en-US" sz="2200" dirty="0">
              <a:latin typeface="Calibri Light" panose="020F0302020204030204" pitchFamily="34" charset="0"/>
              <a:cs typeface="Calibri Light" panose="020F0302020204030204" pitchFamily="34" charset="0"/>
            </a:endParaRPr>
          </a:p>
        </p:txBody>
      </p:sp>
      <p:sp>
        <p:nvSpPr>
          <p:cNvPr id="4" name="Oval 4">
            <a:extLst>
              <a:ext uri="{FF2B5EF4-FFF2-40B4-BE49-F238E27FC236}">
                <a16:creationId xmlns:a16="http://schemas.microsoft.com/office/drawing/2014/main" id="{72F2B61E-C050-EAEE-5AC8-BF1A816F9F85}"/>
              </a:ext>
            </a:extLst>
          </p:cNvPr>
          <p:cNvSpPr>
            <a:spLocks noChangeArrowheads="1"/>
          </p:cNvSpPr>
          <p:nvPr/>
        </p:nvSpPr>
        <p:spPr bwMode="auto">
          <a:xfrm>
            <a:off x="1570534" y="3258666"/>
            <a:ext cx="228600" cy="228600"/>
          </a:xfrm>
          <a:prstGeom prst="ellipse">
            <a:avLst/>
          </a:prstGeom>
          <a:solidFill>
            <a:srgbClr val="3333FF"/>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5" name="Oval 5">
            <a:extLst>
              <a:ext uri="{FF2B5EF4-FFF2-40B4-BE49-F238E27FC236}">
                <a16:creationId xmlns:a16="http://schemas.microsoft.com/office/drawing/2014/main" id="{F1646324-55BA-4626-31C9-73578ECD081F}"/>
              </a:ext>
            </a:extLst>
          </p:cNvPr>
          <p:cNvSpPr>
            <a:spLocks noChangeArrowheads="1"/>
          </p:cNvSpPr>
          <p:nvPr/>
        </p:nvSpPr>
        <p:spPr bwMode="auto">
          <a:xfrm>
            <a:off x="1056184" y="3601566"/>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6" name="Oval 6">
            <a:extLst>
              <a:ext uri="{FF2B5EF4-FFF2-40B4-BE49-F238E27FC236}">
                <a16:creationId xmlns:a16="http://schemas.microsoft.com/office/drawing/2014/main" id="{C80662B1-115D-B83F-C74E-6B0102FBBCEC}"/>
              </a:ext>
            </a:extLst>
          </p:cNvPr>
          <p:cNvSpPr>
            <a:spLocks noChangeArrowheads="1"/>
          </p:cNvSpPr>
          <p:nvPr/>
        </p:nvSpPr>
        <p:spPr bwMode="auto">
          <a:xfrm>
            <a:off x="827584" y="4194643"/>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7" name="Oval 7">
            <a:extLst>
              <a:ext uri="{FF2B5EF4-FFF2-40B4-BE49-F238E27FC236}">
                <a16:creationId xmlns:a16="http://schemas.microsoft.com/office/drawing/2014/main" id="{4FAF0C5A-B4E1-42A7-A078-1A1CF7E71E5C}"/>
              </a:ext>
            </a:extLst>
          </p:cNvPr>
          <p:cNvSpPr>
            <a:spLocks noChangeArrowheads="1"/>
          </p:cNvSpPr>
          <p:nvPr/>
        </p:nvSpPr>
        <p:spPr bwMode="auto">
          <a:xfrm>
            <a:off x="1056184" y="4777726"/>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8" name="Oval 8">
            <a:extLst>
              <a:ext uri="{FF2B5EF4-FFF2-40B4-BE49-F238E27FC236}">
                <a16:creationId xmlns:a16="http://schemas.microsoft.com/office/drawing/2014/main" id="{102A1FD1-001C-07AF-B93D-92858A6AAAD1}"/>
              </a:ext>
            </a:extLst>
          </p:cNvPr>
          <p:cNvSpPr>
            <a:spLocks noChangeArrowheads="1"/>
          </p:cNvSpPr>
          <p:nvPr/>
        </p:nvSpPr>
        <p:spPr bwMode="auto">
          <a:xfrm>
            <a:off x="1684834" y="5144616"/>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9" name="Oval 9">
            <a:extLst>
              <a:ext uri="{FF2B5EF4-FFF2-40B4-BE49-F238E27FC236}">
                <a16:creationId xmlns:a16="http://schemas.microsoft.com/office/drawing/2014/main" id="{05D83AC9-99A6-8330-DB41-F12C13D756B1}"/>
              </a:ext>
            </a:extLst>
          </p:cNvPr>
          <p:cNvSpPr>
            <a:spLocks noChangeArrowheads="1"/>
          </p:cNvSpPr>
          <p:nvPr/>
        </p:nvSpPr>
        <p:spPr bwMode="auto">
          <a:xfrm>
            <a:off x="2227585" y="3606683"/>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0" name="Oval 10">
            <a:extLst>
              <a:ext uri="{FF2B5EF4-FFF2-40B4-BE49-F238E27FC236}">
                <a16:creationId xmlns:a16="http://schemas.microsoft.com/office/drawing/2014/main" id="{D4BC171E-4C26-FCC8-CA78-0852260EDCE8}"/>
              </a:ext>
            </a:extLst>
          </p:cNvPr>
          <p:cNvSpPr>
            <a:spLocks noChangeArrowheads="1"/>
          </p:cNvSpPr>
          <p:nvPr/>
        </p:nvSpPr>
        <p:spPr bwMode="auto">
          <a:xfrm>
            <a:off x="2227585" y="4791722"/>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1" name="Oval 11">
            <a:extLst>
              <a:ext uri="{FF2B5EF4-FFF2-40B4-BE49-F238E27FC236}">
                <a16:creationId xmlns:a16="http://schemas.microsoft.com/office/drawing/2014/main" id="{DD88EAAC-FD3B-5046-E802-68A2EA6E2069}"/>
              </a:ext>
            </a:extLst>
          </p:cNvPr>
          <p:cNvSpPr>
            <a:spLocks noChangeArrowheads="1"/>
          </p:cNvSpPr>
          <p:nvPr/>
        </p:nvSpPr>
        <p:spPr bwMode="auto">
          <a:xfrm>
            <a:off x="2456185" y="4160282"/>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2" name="Text Box 15">
            <a:extLst>
              <a:ext uri="{FF2B5EF4-FFF2-40B4-BE49-F238E27FC236}">
                <a16:creationId xmlns:a16="http://schemas.microsoft.com/office/drawing/2014/main" id="{D0F8392A-006E-E81E-0143-58B234CCA917}"/>
              </a:ext>
            </a:extLst>
          </p:cNvPr>
          <p:cNvSpPr txBox="1">
            <a:spLocks noChangeArrowheads="1"/>
          </p:cNvSpPr>
          <p:nvPr/>
        </p:nvSpPr>
        <p:spPr bwMode="auto">
          <a:xfrm>
            <a:off x="1799134" y="3081263"/>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Calibri Light" panose="020F0302020204030204" pitchFamily="34" charset="0"/>
                <a:ea typeface="宋体" charset="-122"/>
                <a:cs typeface="Calibri Light" panose="020F0302020204030204" pitchFamily="34" charset="0"/>
              </a:rPr>
              <a:t>root</a:t>
            </a:r>
          </a:p>
        </p:txBody>
      </p:sp>
      <p:sp>
        <p:nvSpPr>
          <p:cNvPr id="14" name="Rectangle 13">
            <a:extLst>
              <a:ext uri="{FF2B5EF4-FFF2-40B4-BE49-F238E27FC236}">
                <a16:creationId xmlns:a16="http://schemas.microsoft.com/office/drawing/2014/main" id="{6D7C417B-F797-BB17-47D2-A5B88663ABC2}"/>
              </a:ext>
            </a:extLst>
          </p:cNvPr>
          <p:cNvSpPr/>
          <p:nvPr/>
        </p:nvSpPr>
        <p:spPr>
          <a:xfrm>
            <a:off x="3563888" y="3720890"/>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5" name="Rectangle 14">
            <a:extLst>
              <a:ext uri="{FF2B5EF4-FFF2-40B4-BE49-F238E27FC236}">
                <a16:creationId xmlns:a16="http://schemas.microsoft.com/office/drawing/2014/main" id="{9F3AF8AD-55B4-8626-E5DD-402B1707A6F9}"/>
              </a:ext>
            </a:extLst>
          </p:cNvPr>
          <p:cNvSpPr/>
          <p:nvPr/>
        </p:nvSpPr>
        <p:spPr>
          <a:xfrm>
            <a:off x="3347864" y="4104893"/>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6" name="Rectangle 15">
            <a:extLst>
              <a:ext uri="{FF2B5EF4-FFF2-40B4-BE49-F238E27FC236}">
                <a16:creationId xmlns:a16="http://schemas.microsoft.com/office/drawing/2014/main" id="{69C92A64-59B4-1A95-2040-76A63E5C704D}"/>
              </a:ext>
            </a:extLst>
          </p:cNvPr>
          <p:cNvSpPr/>
          <p:nvPr/>
        </p:nvSpPr>
        <p:spPr>
          <a:xfrm>
            <a:off x="3698662" y="4470406"/>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7" name="Rectangle 16">
            <a:extLst>
              <a:ext uri="{FF2B5EF4-FFF2-40B4-BE49-F238E27FC236}">
                <a16:creationId xmlns:a16="http://schemas.microsoft.com/office/drawing/2014/main" id="{43A1DB00-0E0B-EF8C-48F3-57490DCE141F}"/>
              </a:ext>
            </a:extLst>
          </p:cNvPr>
          <p:cNvSpPr/>
          <p:nvPr/>
        </p:nvSpPr>
        <p:spPr>
          <a:xfrm>
            <a:off x="3595986" y="5221469"/>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8" name="Rectangle 17">
            <a:extLst>
              <a:ext uri="{FF2B5EF4-FFF2-40B4-BE49-F238E27FC236}">
                <a16:creationId xmlns:a16="http://schemas.microsoft.com/office/drawing/2014/main" id="{A3E25A87-E259-60B2-95BA-6568BB448347}"/>
              </a:ext>
            </a:extLst>
          </p:cNvPr>
          <p:cNvSpPr/>
          <p:nvPr/>
        </p:nvSpPr>
        <p:spPr>
          <a:xfrm>
            <a:off x="3779912" y="5959008"/>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BFC39A4D-1794-EA5C-887D-31D482FB0A1E}"/>
              </a:ext>
            </a:extLst>
          </p:cNvPr>
          <p:cNvSpPr txBox="1"/>
          <p:nvPr/>
        </p:nvSpPr>
        <p:spPr>
          <a:xfrm>
            <a:off x="1570534" y="5471638"/>
            <a:ext cx="338554"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i</a:t>
            </a:r>
            <a:endParaRPr lang="en-US" i="1" baseline="-25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2277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gtEl>
                                        <p:attrNameLst>
                                          <p:attrName>style.color</p:attrName>
                                        </p:attrNameLst>
                                      </p:cBhvr>
                                      <p:to>
                                        <a:srgbClr val="CC0000"/>
                                      </p:to>
                                    </p:animClr>
                                    <p:animClr clrSpc="rgb" dir="cw">
                                      <p:cBhvr>
                                        <p:cTn id="7" dur="500" fill="hold"/>
                                        <p:tgtEl>
                                          <p:spTgt spid="4"/>
                                        </p:tgtEl>
                                        <p:attrNameLst>
                                          <p:attrName>fillcolor</p:attrName>
                                        </p:attrNameLst>
                                      </p:cBhvr>
                                      <p:to>
                                        <a:srgbClr val="CC0000"/>
                                      </p:to>
                                    </p:animClr>
                                    <p:set>
                                      <p:cBhvr>
                                        <p:cTn id="8" dur="500" fill="hold"/>
                                        <p:tgtEl>
                                          <p:spTgt spid="4"/>
                                        </p:tgtEl>
                                        <p:attrNameLst>
                                          <p:attrName>fill.type</p:attrName>
                                        </p:attrNameLst>
                                      </p:cBhvr>
                                      <p:to>
                                        <p:strVal val="solid"/>
                                      </p:to>
                                    </p:set>
                                    <p:set>
                                      <p:cBhvr>
                                        <p:cTn id="9" dur="500" fill="hold"/>
                                        <p:tgtEl>
                                          <p:spTgt spid="4"/>
                                        </p:tgtEl>
                                        <p:attrNameLst>
                                          <p:attrName>fill.on</p:attrName>
                                        </p:attrNameLst>
                                      </p:cBhvr>
                                      <p:to>
                                        <p:strVal val="true"/>
                                      </p:to>
                                    </p:set>
                                  </p:childTnLst>
                                </p:cTn>
                              </p:par>
                              <p:par>
                                <p:cTn id="10" presetID="1" presetClass="exit"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9" presetClass="emph" presetSubtype="0" fill="hold" grpId="0" nodeType="clickEffect">
                                  <p:stCondLst>
                                    <p:cond delay="0"/>
                                  </p:stCondLst>
                                  <p:childTnLst>
                                    <p:animClr clrSpc="rgb" dir="cw">
                                      <p:cBhvr override="childStyle">
                                        <p:cTn id="15" dur="500" fill="hold"/>
                                        <p:tgtEl>
                                          <p:spTgt spid="5"/>
                                        </p:tgtEl>
                                        <p:attrNameLst>
                                          <p:attrName>style.color</p:attrName>
                                        </p:attrNameLst>
                                      </p:cBhvr>
                                      <p:to>
                                        <a:srgbClr val="CC0000"/>
                                      </p:to>
                                    </p:animClr>
                                    <p:animClr clrSpc="rgb" dir="cw">
                                      <p:cBhvr>
                                        <p:cTn id="16" dur="500" fill="hold"/>
                                        <p:tgtEl>
                                          <p:spTgt spid="5"/>
                                        </p:tgtEl>
                                        <p:attrNameLst>
                                          <p:attrName>fillcolor</p:attrName>
                                        </p:attrNameLst>
                                      </p:cBhvr>
                                      <p:to>
                                        <a:srgbClr val="CC0000"/>
                                      </p:to>
                                    </p:animClr>
                                    <p:set>
                                      <p:cBhvr>
                                        <p:cTn id="17" dur="500" fill="hold"/>
                                        <p:tgtEl>
                                          <p:spTgt spid="5"/>
                                        </p:tgtEl>
                                        <p:attrNameLst>
                                          <p:attrName>fill.type</p:attrName>
                                        </p:attrNameLst>
                                      </p:cBhvr>
                                      <p:to>
                                        <p:strVal val="solid"/>
                                      </p:to>
                                    </p:set>
                                    <p:set>
                                      <p:cBhvr>
                                        <p:cTn id="18" dur="500" fill="hold"/>
                                        <p:tgtEl>
                                          <p:spTgt spid="5"/>
                                        </p:tgtEl>
                                        <p:attrNameLst>
                                          <p:attrName>fill.on</p:attrName>
                                        </p:attrNameLst>
                                      </p:cBhvr>
                                      <p:to>
                                        <p:strVal val="true"/>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grpId="0" nodeType="clickEffect">
                                  <p:stCondLst>
                                    <p:cond delay="0"/>
                                  </p:stCondLst>
                                  <p:childTnLst>
                                    <p:animClr clrSpc="rgb" dir="cw">
                                      <p:cBhvr override="childStyle">
                                        <p:cTn id="24" dur="500" fill="hold"/>
                                        <p:tgtEl>
                                          <p:spTgt spid="6"/>
                                        </p:tgtEl>
                                        <p:attrNameLst>
                                          <p:attrName>style.color</p:attrName>
                                        </p:attrNameLst>
                                      </p:cBhvr>
                                      <p:to>
                                        <a:srgbClr val="CC0000"/>
                                      </p:to>
                                    </p:animClr>
                                    <p:animClr clrSpc="rgb" dir="cw">
                                      <p:cBhvr>
                                        <p:cTn id="25" dur="500" fill="hold"/>
                                        <p:tgtEl>
                                          <p:spTgt spid="6"/>
                                        </p:tgtEl>
                                        <p:attrNameLst>
                                          <p:attrName>fillcolor</p:attrName>
                                        </p:attrNameLst>
                                      </p:cBhvr>
                                      <p:to>
                                        <a:srgbClr val="CC0000"/>
                                      </p:to>
                                    </p:animClr>
                                    <p:set>
                                      <p:cBhvr>
                                        <p:cTn id="26" dur="500" fill="hold"/>
                                        <p:tgtEl>
                                          <p:spTgt spid="6"/>
                                        </p:tgtEl>
                                        <p:attrNameLst>
                                          <p:attrName>fill.type</p:attrName>
                                        </p:attrNameLst>
                                      </p:cBhvr>
                                      <p:to>
                                        <p:strVal val="solid"/>
                                      </p:to>
                                    </p:set>
                                    <p:set>
                                      <p:cBhvr>
                                        <p:cTn id="27" dur="500" fill="hold"/>
                                        <p:tgtEl>
                                          <p:spTgt spid="6"/>
                                        </p:tgtEl>
                                        <p:attrNameLst>
                                          <p:attrName>fill.on</p:attrName>
                                        </p:attrNameLst>
                                      </p:cBhvr>
                                      <p:to>
                                        <p:strVal val="true"/>
                                      </p:to>
                                    </p:set>
                                  </p:childTnLst>
                                </p:cTn>
                              </p:par>
                            </p:childTnLst>
                          </p:cTn>
                        </p:par>
                        <p:par>
                          <p:cTn id="28" fill="hold">
                            <p:stCondLst>
                              <p:cond delay="500"/>
                            </p:stCondLst>
                            <p:childTnLst>
                              <p:par>
                                <p:cTn id="29" presetID="19" presetClass="emph" presetSubtype="0" fill="hold" grpId="0" nodeType="afterEffect">
                                  <p:stCondLst>
                                    <p:cond delay="0"/>
                                  </p:stCondLst>
                                  <p:childTnLst>
                                    <p:animClr clrSpc="rgb" dir="cw">
                                      <p:cBhvr override="childStyle">
                                        <p:cTn id="30" dur="500" fill="hold"/>
                                        <p:tgtEl>
                                          <p:spTgt spid="7"/>
                                        </p:tgtEl>
                                        <p:attrNameLst>
                                          <p:attrName>style.color</p:attrName>
                                        </p:attrNameLst>
                                      </p:cBhvr>
                                      <p:to>
                                        <a:srgbClr val="CC0000"/>
                                      </p:to>
                                    </p:animClr>
                                    <p:animClr clrSpc="rgb" dir="cw">
                                      <p:cBhvr>
                                        <p:cTn id="31" dur="500" fill="hold"/>
                                        <p:tgtEl>
                                          <p:spTgt spid="7"/>
                                        </p:tgtEl>
                                        <p:attrNameLst>
                                          <p:attrName>fillcolor</p:attrName>
                                        </p:attrNameLst>
                                      </p:cBhvr>
                                      <p:to>
                                        <a:srgbClr val="CC0000"/>
                                      </p:to>
                                    </p:animClr>
                                    <p:set>
                                      <p:cBhvr>
                                        <p:cTn id="32" dur="500" fill="hold"/>
                                        <p:tgtEl>
                                          <p:spTgt spid="7"/>
                                        </p:tgtEl>
                                        <p:attrNameLst>
                                          <p:attrName>fill.type</p:attrName>
                                        </p:attrNameLst>
                                      </p:cBhvr>
                                      <p:to>
                                        <p:strVal val="solid"/>
                                      </p:to>
                                    </p:set>
                                    <p:set>
                                      <p:cBhvr>
                                        <p:cTn id="33" dur="500" fill="hold"/>
                                        <p:tgtEl>
                                          <p:spTgt spid="7"/>
                                        </p:tgtEl>
                                        <p:attrNameLst>
                                          <p:attrName>fill.on</p:attrName>
                                        </p:attrNameLst>
                                      </p:cBhvr>
                                      <p:to>
                                        <p:strVal val="true"/>
                                      </p:to>
                                    </p:set>
                                  </p:childTnLst>
                                </p:cTn>
                              </p:par>
                            </p:childTnLst>
                          </p:cTn>
                        </p:par>
                        <p:par>
                          <p:cTn id="34" fill="hold">
                            <p:stCondLst>
                              <p:cond delay="1000"/>
                            </p:stCondLst>
                            <p:childTnLst>
                              <p:par>
                                <p:cTn id="35" presetID="19" presetClass="emph" presetSubtype="0" fill="hold" grpId="0" nodeType="afterEffect">
                                  <p:stCondLst>
                                    <p:cond delay="0"/>
                                  </p:stCondLst>
                                  <p:childTnLst>
                                    <p:animClr clrSpc="rgb" dir="cw">
                                      <p:cBhvr override="childStyle">
                                        <p:cTn id="36" dur="500" fill="hold"/>
                                        <p:tgtEl>
                                          <p:spTgt spid="8"/>
                                        </p:tgtEl>
                                        <p:attrNameLst>
                                          <p:attrName>style.color</p:attrName>
                                        </p:attrNameLst>
                                      </p:cBhvr>
                                      <p:to>
                                        <a:srgbClr val="CC0000"/>
                                      </p:to>
                                    </p:animClr>
                                    <p:animClr clrSpc="rgb" dir="cw">
                                      <p:cBhvr>
                                        <p:cTn id="37" dur="500" fill="hold"/>
                                        <p:tgtEl>
                                          <p:spTgt spid="8"/>
                                        </p:tgtEl>
                                        <p:attrNameLst>
                                          <p:attrName>fillcolor</p:attrName>
                                        </p:attrNameLst>
                                      </p:cBhvr>
                                      <p:to>
                                        <a:srgbClr val="CC0000"/>
                                      </p:to>
                                    </p:animClr>
                                    <p:set>
                                      <p:cBhvr>
                                        <p:cTn id="38" dur="500" fill="hold"/>
                                        <p:tgtEl>
                                          <p:spTgt spid="8"/>
                                        </p:tgtEl>
                                        <p:attrNameLst>
                                          <p:attrName>fill.type</p:attrName>
                                        </p:attrNameLst>
                                      </p:cBhvr>
                                      <p:to>
                                        <p:strVal val="solid"/>
                                      </p:to>
                                    </p:set>
                                    <p:set>
                                      <p:cBhvr>
                                        <p:cTn id="39" dur="500" fill="hold"/>
                                        <p:tgtEl>
                                          <p:spTgt spid="8"/>
                                        </p:tgtEl>
                                        <p:attrNameLst>
                                          <p:attrName>fill.on</p:attrName>
                                        </p:attrNameLst>
                                      </p:cBhvr>
                                      <p:to>
                                        <p:strVal val="true"/>
                                      </p:to>
                                    </p:set>
                                  </p:childTnLst>
                                </p:cTn>
                              </p:par>
                              <p:par>
                                <p:cTn id="40" presetID="1" presetClass="exit"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10"/>
                                        </p:tgtEl>
                                        <p:attrNameLst>
                                          <p:attrName>style.color</p:attrName>
                                        </p:attrNameLst>
                                      </p:cBhvr>
                                      <p:to>
                                        <a:srgbClr val="CC0000"/>
                                      </p:to>
                                    </p:animClr>
                                    <p:animClr clrSpc="rgb" dir="cw">
                                      <p:cBhvr>
                                        <p:cTn id="46" dur="500" fill="hold"/>
                                        <p:tgtEl>
                                          <p:spTgt spid="10"/>
                                        </p:tgtEl>
                                        <p:attrNameLst>
                                          <p:attrName>fillcolor</p:attrName>
                                        </p:attrNameLst>
                                      </p:cBhvr>
                                      <p:to>
                                        <a:srgbClr val="CC0000"/>
                                      </p:to>
                                    </p:animClr>
                                    <p:set>
                                      <p:cBhvr>
                                        <p:cTn id="47" dur="500" fill="hold"/>
                                        <p:tgtEl>
                                          <p:spTgt spid="10"/>
                                        </p:tgtEl>
                                        <p:attrNameLst>
                                          <p:attrName>fill.type</p:attrName>
                                        </p:attrNameLst>
                                      </p:cBhvr>
                                      <p:to>
                                        <p:strVal val="solid"/>
                                      </p:to>
                                    </p:set>
                                    <p:set>
                                      <p:cBhvr>
                                        <p:cTn id="48" dur="500" fill="hold"/>
                                        <p:tgtEl>
                                          <p:spTgt spid="10"/>
                                        </p:tgtEl>
                                        <p:attrNameLst>
                                          <p:attrName>fill.on</p:attrName>
                                        </p:attrNameLst>
                                      </p:cBhvr>
                                      <p:to>
                                        <p:strVal val="true"/>
                                      </p:to>
                                    </p:set>
                                  </p:childTnLst>
                                </p:cTn>
                              </p:par>
                            </p:childTnLst>
                          </p:cTn>
                        </p:par>
                        <p:par>
                          <p:cTn id="49" fill="hold">
                            <p:stCondLst>
                              <p:cond delay="500"/>
                            </p:stCondLst>
                            <p:childTnLst>
                              <p:par>
                                <p:cTn id="50" presetID="19" presetClass="emph" presetSubtype="0" fill="hold" grpId="0" nodeType="afterEffect">
                                  <p:stCondLst>
                                    <p:cond delay="0"/>
                                  </p:stCondLst>
                                  <p:childTnLst>
                                    <p:animClr clrSpc="rgb" dir="cw">
                                      <p:cBhvr override="childStyle">
                                        <p:cTn id="51" dur="500" fill="hold"/>
                                        <p:tgtEl>
                                          <p:spTgt spid="11"/>
                                        </p:tgtEl>
                                        <p:attrNameLst>
                                          <p:attrName>style.color</p:attrName>
                                        </p:attrNameLst>
                                      </p:cBhvr>
                                      <p:to>
                                        <a:srgbClr val="CC0000"/>
                                      </p:to>
                                    </p:animClr>
                                    <p:animClr clrSpc="rgb" dir="cw">
                                      <p:cBhvr>
                                        <p:cTn id="52" dur="500" fill="hold"/>
                                        <p:tgtEl>
                                          <p:spTgt spid="11"/>
                                        </p:tgtEl>
                                        <p:attrNameLst>
                                          <p:attrName>fillcolor</p:attrName>
                                        </p:attrNameLst>
                                      </p:cBhvr>
                                      <p:to>
                                        <a:srgbClr val="CC0000"/>
                                      </p:to>
                                    </p:animClr>
                                    <p:set>
                                      <p:cBhvr>
                                        <p:cTn id="53" dur="500" fill="hold"/>
                                        <p:tgtEl>
                                          <p:spTgt spid="11"/>
                                        </p:tgtEl>
                                        <p:attrNameLst>
                                          <p:attrName>fill.type</p:attrName>
                                        </p:attrNameLst>
                                      </p:cBhvr>
                                      <p:to>
                                        <p:strVal val="solid"/>
                                      </p:to>
                                    </p:set>
                                    <p:set>
                                      <p:cBhvr>
                                        <p:cTn id="54" dur="500" fill="hold"/>
                                        <p:tgtEl>
                                          <p:spTgt spid="11"/>
                                        </p:tgtEl>
                                        <p:attrNameLst>
                                          <p:attrName>fill.on</p:attrName>
                                        </p:attrNameLst>
                                      </p:cBhvr>
                                      <p:to>
                                        <p:strVal val="true"/>
                                      </p:to>
                                    </p:set>
                                  </p:childTnLst>
                                </p:cTn>
                              </p:par>
                              <p:par>
                                <p:cTn id="55" presetID="1" presetClass="exit"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9" presetClass="emph" presetSubtype="0" fill="hold" grpId="0" nodeType="clickEffect">
                                  <p:stCondLst>
                                    <p:cond delay="0"/>
                                  </p:stCondLst>
                                  <p:childTnLst>
                                    <p:animClr clrSpc="rgb" dir="cw">
                                      <p:cBhvr override="childStyle">
                                        <p:cTn id="60" dur="500" fill="hold"/>
                                        <p:tgtEl>
                                          <p:spTgt spid="9"/>
                                        </p:tgtEl>
                                        <p:attrNameLst>
                                          <p:attrName>style.color</p:attrName>
                                        </p:attrNameLst>
                                      </p:cBhvr>
                                      <p:to>
                                        <a:srgbClr val="CC0000"/>
                                      </p:to>
                                    </p:animClr>
                                    <p:animClr clrSpc="rgb" dir="cw">
                                      <p:cBhvr>
                                        <p:cTn id="61" dur="500" fill="hold"/>
                                        <p:tgtEl>
                                          <p:spTgt spid="9"/>
                                        </p:tgtEl>
                                        <p:attrNameLst>
                                          <p:attrName>fillcolor</p:attrName>
                                        </p:attrNameLst>
                                      </p:cBhvr>
                                      <p:to>
                                        <a:srgbClr val="CC0000"/>
                                      </p:to>
                                    </p:animClr>
                                    <p:set>
                                      <p:cBhvr>
                                        <p:cTn id="62" dur="500" fill="hold"/>
                                        <p:tgtEl>
                                          <p:spTgt spid="9"/>
                                        </p:tgtEl>
                                        <p:attrNameLst>
                                          <p:attrName>fill.type</p:attrName>
                                        </p:attrNameLst>
                                      </p:cBhvr>
                                      <p:to>
                                        <p:strVal val="solid"/>
                                      </p:to>
                                    </p:set>
                                    <p:set>
                                      <p:cBhvr>
                                        <p:cTn id="63" dur="500" fill="hold"/>
                                        <p:tgtEl>
                                          <p:spTgt spid="9"/>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5EE-3A32-C879-9279-202305546040}"/>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 Pigeonhole Principle</a:t>
            </a:r>
          </a:p>
        </p:txBody>
      </p:sp>
      <p:sp>
        <p:nvSpPr>
          <p:cNvPr id="3" name="Content Placeholder 2">
            <a:extLst>
              <a:ext uri="{FF2B5EF4-FFF2-40B4-BE49-F238E27FC236}">
                <a16:creationId xmlns:a16="http://schemas.microsoft.com/office/drawing/2014/main" id="{F0F37F69-F007-E61F-7ED3-B5BC5581E6F7}"/>
              </a:ext>
            </a:extLst>
          </p:cNvPr>
          <p:cNvSpPr>
            <a:spLocks noGrp="1"/>
          </p:cNvSpPr>
          <p:nvPr>
            <p:ph idx="1"/>
          </p:nvPr>
        </p:nvSpPr>
        <p:spPr>
          <a:xfrm>
            <a:off x="457200" y="1773238"/>
            <a:ext cx="8363272" cy="4535487"/>
          </a:xfrm>
        </p:spPr>
        <p:txBody>
          <a:bodyPr/>
          <a:lstStyle/>
          <a:p>
            <a:r>
              <a:rPr lang="en-US" sz="2400" b="0" i="0" dirty="0">
                <a:solidFill>
                  <a:srgbClr val="202122"/>
                </a:solidFill>
                <a:effectLst/>
                <a:latin typeface="Calibri Light" panose="020F0302020204030204" pitchFamily="34" charset="0"/>
                <a:cs typeface="Calibri Light" panose="020F0302020204030204" pitchFamily="34" charset="0"/>
              </a:rPr>
              <a:t>Suppose </a:t>
            </a:r>
            <a:r>
              <a:rPr lang="en-US" sz="2400" b="0" i="1" dirty="0">
                <a:solidFill>
                  <a:srgbClr val="202122"/>
                </a:solidFill>
                <a:effectLst/>
                <a:latin typeface="Calibri Light" panose="020F0302020204030204" pitchFamily="34" charset="0"/>
                <a:cs typeface="Calibri Light" panose="020F0302020204030204" pitchFamily="34" charset="0"/>
              </a:rPr>
              <a:t>n</a:t>
            </a:r>
            <a:r>
              <a:rPr lang="en-US" sz="2400" b="0" i="0" dirty="0">
                <a:solidFill>
                  <a:srgbClr val="202122"/>
                </a:solidFill>
                <a:effectLst/>
                <a:latin typeface="Calibri Light" panose="020F0302020204030204" pitchFamily="34" charset="0"/>
                <a:cs typeface="Calibri Light" panose="020F0302020204030204" pitchFamily="34" charset="0"/>
              </a:rPr>
              <a:t> items are put into </a:t>
            </a:r>
            <a:r>
              <a:rPr lang="en-US" sz="2400" b="0" i="1" dirty="0">
                <a:solidFill>
                  <a:srgbClr val="202122"/>
                </a:solidFill>
                <a:effectLst/>
                <a:latin typeface="Calibri Light" panose="020F0302020204030204" pitchFamily="34" charset="0"/>
                <a:cs typeface="Calibri Light" panose="020F0302020204030204" pitchFamily="34" charset="0"/>
              </a:rPr>
              <a:t>m</a:t>
            </a:r>
            <a:r>
              <a:rPr lang="en-US" sz="2400" b="0" dirty="0">
                <a:solidFill>
                  <a:srgbClr val="202122"/>
                </a:solidFill>
                <a:effectLst/>
                <a:latin typeface="Calibri Light" panose="020F0302020204030204" pitchFamily="34" charset="0"/>
                <a:cs typeface="Calibri Light" panose="020F0302020204030204" pitchFamily="34" charset="0"/>
              </a:rPr>
              <a:t>&lt;</a:t>
            </a:r>
            <a:r>
              <a:rPr lang="en-US" sz="2400" b="0" i="1" dirty="0">
                <a:solidFill>
                  <a:srgbClr val="202122"/>
                </a:solidFill>
                <a:effectLst/>
                <a:latin typeface="Calibri Light" panose="020F0302020204030204" pitchFamily="34" charset="0"/>
                <a:cs typeface="Calibri Light" panose="020F0302020204030204" pitchFamily="34" charset="0"/>
              </a:rPr>
              <a:t>n</a:t>
            </a:r>
            <a:r>
              <a:rPr lang="en-US" sz="2400" b="0" i="0" dirty="0">
                <a:solidFill>
                  <a:srgbClr val="202122"/>
                </a:solidFill>
                <a:effectLst/>
                <a:latin typeface="Calibri Light" panose="020F0302020204030204" pitchFamily="34" charset="0"/>
                <a:cs typeface="Calibri Light" panose="020F0302020204030204" pitchFamily="34" charset="0"/>
              </a:rPr>
              <a:t> containers, </a:t>
            </a:r>
          </a:p>
          <a:p>
            <a:pPr lvl="1"/>
            <a:r>
              <a:rPr lang="en-US" dirty="0">
                <a:solidFill>
                  <a:srgbClr val="202122"/>
                </a:solidFill>
                <a:latin typeface="Calibri Light" panose="020F0302020204030204" pitchFamily="34" charset="0"/>
                <a:ea typeface="+mn-ea"/>
                <a:cs typeface="Calibri Light" panose="020F0302020204030204" pitchFamily="34" charset="0"/>
              </a:rPr>
              <a:t>at least one container contains more than one item</a:t>
            </a:r>
          </a:p>
          <a:p>
            <a:r>
              <a:rPr lang="en-US" sz="2400" dirty="0">
                <a:solidFill>
                  <a:srgbClr val="202122"/>
                </a:solidFill>
                <a:latin typeface="Calibri Light" panose="020F0302020204030204" pitchFamily="34" charset="0"/>
                <a:ea typeface="+mn-ea"/>
                <a:cs typeface="Calibri Light" panose="020F0302020204030204" pitchFamily="34" charset="0"/>
              </a:rPr>
              <a:t>Also called the Dirichlet's box principle</a:t>
            </a:r>
          </a:p>
        </p:txBody>
      </p:sp>
      <p:grpSp>
        <p:nvGrpSpPr>
          <p:cNvPr id="8" name="Group 7">
            <a:extLst>
              <a:ext uri="{FF2B5EF4-FFF2-40B4-BE49-F238E27FC236}">
                <a16:creationId xmlns:a16="http://schemas.microsoft.com/office/drawing/2014/main" id="{ABFDB56F-AFC8-3C48-6005-0733893DE394}"/>
              </a:ext>
            </a:extLst>
          </p:cNvPr>
          <p:cNvGrpSpPr/>
          <p:nvPr/>
        </p:nvGrpSpPr>
        <p:grpSpPr>
          <a:xfrm>
            <a:off x="5728276" y="2852936"/>
            <a:ext cx="3438128" cy="3226914"/>
            <a:chOff x="5728276" y="2852936"/>
            <a:chExt cx="3438128" cy="3226914"/>
          </a:xfrm>
        </p:grpSpPr>
        <p:pic>
          <p:nvPicPr>
            <p:cNvPr id="1026" name="Picture 2" descr="The Pigeonhole principle - Cantor's Paradise - Medium">
              <a:extLst>
                <a:ext uri="{FF2B5EF4-FFF2-40B4-BE49-F238E27FC236}">
                  <a16:creationId xmlns:a16="http://schemas.microsoft.com/office/drawing/2014/main" id="{B9F16111-B174-3D98-D945-1553E4400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852936"/>
              <a:ext cx="2592288" cy="2371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A2D08C-7487-FA35-B37B-855254FCCB30}"/>
                </a:ext>
              </a:extLst>
            </p:cNvPr>
            <p:cNvSpPr txBox="1"/>
            <p:nvPr/>
          </p:nvSpPr>
          <p:spPr>
            <a:xfrm>
              <a:off x="5728276" y="5433519"/>
              <a:ext cx="3438128" cy="646331"/>
            </a:xfrm>
            <a:prstGeom prst="rect">
              <a:avLst/>
            </a:prstGeom>
            <a:noFill/>
          </p:spPr>
          <p:txBody>
            <a:bodyPr wrap="square">
              <a:spAutoFit/>
            </a:bodyPr>
            <a:lstStyle/>
            <a:p>
              <a:r>
                <a:rPr lang="en-US" sz="1200" dirty="0">
                  <a:latin typeface="Calibri Light" panose="020F0302020204030204" pitchFamily="34" charset="0"/>
                  <a:cs typeface="Calibri Light" panose="020F0302020204030204" pitchFamily="34" charset="0"/>
                </a:rPr>
                <a:t>https://news.knowledia.com/US/en/articles/the-pigeonhole-principle-cantor-s-paradise-medium-106743f520ca4b9ad18f0f41b49bc7cc746c803b</a:t>
              </a:r>
            </a:p>
          </p:txBody>
        </p:sp>
      </p:grpSp>
      <p:grpSp>
        <p:nvGrpSpPr>
          <p:cNvPr id="9" name="Group 8">
            <a:extLst>
              <a:ext uri="{FF2B5EF4-FFF2-40B4-BE49-F238E27FC236}">
                <a16:creationId xmlns:a16="http://schemas.microsoft.com/office/drawing/2014/main" id="{CAA5B879-0AF5-5789-D905-DF4318F7C433}"/>
              </a:ext>
            </a:extLst>
          </p:cNvPr>
          <p:cNvGrpSpPr/>
          <p:nvPr/>
        </p:nvGrpSpPr>
        <p:grpSpPr>
          <a:xfrm>
            <a:off x="742124" y="3429000"/>
            <a:ext cx="2673601" cy="3294157"/>
            <a:chOff x="742124" y="3429000"/>
            <a:chExt cx="2673601" cy="3294157"/>
          </a:xfrm>
        </p:grpSpPr>
        <p:pic>
          <p:nvPicPr>
            <p:cNvPr id="1028" name="Picture 4" descr="undefined">
              <a:extLst>
                <a:ext uri="{FF2B5EF4-FFF2-40B4-BE49-F238E27FC236}">
                  <a16:creationId xmlns:a16="http://schemas.microsoft.com/office/drawing/2014/main" id="{C40BDB58-9BF1-4EBD-F57B-AFFD681DA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24" y="3429000"/>
              <a:ext cx="2673601" cy="29556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8856D3-0E33-83A3-2FBF-86AE65BBD54B}"/>
                </a:ext>
              </a:extLst>
            </p:cNvPr>
            <p:cNvSpPr txBox="1"/>
            <p:nvPr/>
          </p:nvSpPr>
          <p:spPr>
            <a:xfrm>
              <a:off x="742124" y="6384603"/>
              <a:ext cx="2673601" cy="338554"/>
            </a:xfrm>
            <a:prstGeom prst="rect">
              <a:avLst/>
            </a:prstGeom>
            <a:noFill/>
          </p:spPr>
          <p:txBody>
            <a:bodyPr wrap="square">
              <a:spAutoFit/>
            </a:bodyPr>
            <a:lstStyle/>
            <a:p>
              <a:pPr algn="l"/>
              <a:r>
                <a:rPr lang="en-US" sz="1600" b="0" i="0" dirty="0">
                  <a:solidFill>
                    <a:srgbClr val="000000"/>
                  </a:solidFill>
                  <a:effectLst/>
                  <a:latin typeface="Calibri Light" panose="020F0302020204030204" pitchFamily="34" charset="0"/>
                  <a:cs typeface="Calibri Light" panose="020F0302020204030204" pitchFamily="34" charset="0"/>
                </a:rPr>
                <a:t>Peter Gustav Lejeune Dirichlet</a:t>
              </a:r>
            </a:p>
          </p:txBody>
        </p:sp>
      </p:grpSp>
      <p:sp>
        <p:nvSpPr>
          <p:cNvPr id="10" name="Oval 9">
            <a:extLst>
              <a:ext uri="{FF2B5EF4-FFF2-40B4-BE49-F238E27FC236}">
                <a16:creationId xmlns:a16="http://schemas.microsoft.com/office/drawing/2014/main" id="{FD7222F7-4F1A-F378-DE2E-25654593FEE8}"/>
              </a:ext>
            </a:extLst>
          </p:cNvPr>
          <p:cNvSpPr/>
          <p:nvPr/>
        </p:nvSpPr>
        <p:spPr>
          <a:xfrm>
            <a:off x="7511077" y="4405105"/>
            <a:ext cx="1201383" cy="1003392"/>
          </a:xfrm>
          <a:prstGeom prst="ellipse">
            <a:avLst/>
          </a:prstGeom>
          <a:solidFill>
            <a:schemeClr val="accent1">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01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Lemma 2.3</a:t>
            </a:r>
          </a:p>
        </p:txBody>
      </p:sp>
      <p:grpSp>
        <p:nvGrpSpPr>
          <p:cNvPr id="16" name="Group 15">
            <a:extLst>
              <a:ext uri="{FF2B5EF4-FFF2-40B4-BE49-F238E27FC236}">
                <a16:creationId xmlns:a16="http://schemas.microsoft.com/office/drawing/2014/main" id="{7C94B650-5431-DAF5-12C8-7308CDED6C74}"/>
              </a:ext>
            </a:extLst>
          </p:cNvPr>
          <p:cNvGrpSpPr/>
          <p:nvPr/>
        </p:nvGrpSpPr>
        <p:grpSpPr>
          <a:xfrm>
            <a:off x="1979712" y="2283023"/>
            <a:ext cx="1857201" cy="2291953"/>
            <a:chOff x="574313" y="2052542"/>
            <a:chExt cx="1857201" cy="2291953"/>
          </a:xfrm>
        </p:grpSpPr>
        <p:sp>
          <p:nvSpPr>
            <p:cNvPr id="4" name="Oval 4">
              <a:extLst>
                <a:ext uri="{FF2B5EF4-FFF2-40B4-BE49-F238E27FC236}">
                  <a16:creationId xmlns:a16="http://schemas.microsoft.com/office/drawing/2014/main" id="{72F2B61E-C050-EAEE-5AC8-BF1A816F9F85}"/>
                </a:ext>
              </a:extLst>
            </p:cNvPr>
            <p:cNvSpPr>
              <a:spLocks noChangeArrowheads="1"/>
            </p:cNvSpPr>
            <p:nvPr/>
          </p:nvSpPr>
          <p:spPr bwMode="auto">
            <a:xfrm>
              <a:off x="1317263" y="2229945"/>
              <a:ext cx="228600" cy="228600"/>
            </a:xfrm>
            <a:prstGeom prst="ellipse">
              <a:avLst/>
            </a:prstGeom>
            <a:solidFill>
              <a:srgbClr val="3333FF"/>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5" name="Oval 5">
              <a:extLst>
                <a:ext uri="{FF2B5EF4-FFF2-40B4-BE49-F238E27FC236}">
                  <a16:creationId xmlns:a16="http://schemas.microsoft.com/office/drawing/2014/main" id="{F1646324-55BA-4626-31C9-73578ECD081F}"/>
                </a:ext>
              </a:extLst>
            </p:cNvPr>
            <p:cNvSpPr>
              <a:spLocks noChangeArrowheads="1"/>
            </p:cNvSpPr>
            <p:nvPr/>
          </p:nvSpPr>
          <p:spPr bwMode="auto">
            <a:xfrm>
              <a:off x="802913" y="2572845"/>
              <a:ext cx="228600" cy="228600"/>
            </a:xfrm>
            <a:prstGeom prst="ellipse">
              <a:avLst/>
            </a:prstGeom>
            <a:solidFill>
              <a:srgbClr val="FF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6" name="Oval 6">
              <a:extLst>
                <a:ext uri="{FF2B5EF4-FFF2-40B4-BE49-F238E27FC236}">
                  <a16:creationId xmlns:a16="http://schemas.microsoft.com/office/drawing/2014/main" id="{C80662B1-115D-B83F-C74E-6B0102FBBCEC}"/>
                </a:ext>
              </a:extLst>
            </p:cNvPr>
            <p:cNvSpPr>
              <a:spLocks noChangeArrowheads="1"/>
            </p:cNvSpPr>
            <p:nvPr/>
          </p:nvSpPr>
          <p:spPr bwMode="auto">
            <a:xfrm>
              <a:off x="574313" y="3165922"/>
              <a:ext cx="228600" cy="228600"/>
            </a:xfrm>
            <a:prstGeom prst="ellipse">
              <a:avLst/>
            </a:prstGeom>
            <a:solidFill>
              <a:srgbClr val="666699"/>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7" name="Oval 7">
              <a:extLst>
                <a:ext uri="{FF2B5EF4-FFF2-40B4-BE49-F238E27FC236}">
                  <a16:creationId xmlns:a16="http://schemas.microsoft.com/office/drawing/2014/main" id="{4FAF0C5A-B4E1-42A7-A078-1A1CF7E71E5C}"/>
                </a:ext>
              </a:extLst>
            </p:cNvPr>
            <p:cNvSpPr>
              <a:spLocks noChangeArrowheads="1"/>
            </p:cNvSpPr>
            <p:nvPr/>
          </p:nvSpPr>
          <p:spPr bwMode="auto">
            <a:xfrm>
              <a:off x="802913" y="3749005"/>
              <a:ext cx="228600" cy="228600"/>
            </a:xfrm>
            <a:prstGeom prst="ellipse">
              <a:avLst/>
            </a:prstGeom>
            <a:solidFill>
              <a:srgbClr val="CCCC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8" name="Oval 8">
              <a:extLst>
                <a:ext uri="{FF2B5EF4-FFF2-40B4-BE49-F238E27FC236}">
                  <a16:creationId xmlns:a16="http://schemas.microsoft.com/office/drawing/2014/main" id="{102A1FD1-001C-07AF-B93D-92858A6AAAD1}"/>
                </a:ext>
              </a:extLst>
            </p:cNvPr>
            <p:cNvSpPr>
              <a:spLocks noChangeArrowheads="1"/>
            </p:cNvSpPr>
            <p:nvPr/>
          </p:nvSpPr>
          <p:spPr bwMode="auto">
            <a:xfrm>
              <a:off x="1431563" y="4115895"/>
              <a:ext cx="228600" cy="228600"/>
            </a:xfrm>
            <a:prstGeom prst="ellipse">
              <a:avLst/>
            </a:prstGeom>
            <a:solidFill>
              <a:srgbClr val="00B05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9" name="Oval 9">
              <a:extLst>
                <a:ext uri="{FF2B5EF4-FFF2-40B4-BE49-F238E27FC236}">
                  <a16:creationId xmlns:a16="http://schemas.microsoft.com/office/drawing/2014/main" id="{05D83AC9-99A6-8330-DB41-F12C13D756B1}"/>
                </a:ext>
              </a:extLst>
            </p:cNvPr>
            <p:cNvSpPr>
              <a:spLocks noChangeArrowheads="1"/>
            </p:cNvSpPr>
            <p:nvPr/>
          </p:nvSpPr>
          <p:spPr bwMode="auto">
            <a:xfrm>
              <a:off x="1974314" y="2577962"/>
              <a:ext cx="228600" cy="228600"/>
            </a:xfrm>
            <a:prstGeom prst="ellipse">
              <a:avLst/>
            </a:prstGeom>
            <a:solidFill>
              <a:srgbClr val="FF00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0" name="Oval 10">
              <a:extLst>
                <a:ext uri="{FF2B5EF4-FFF2-40B4-BE49-F238E27FC236}">
                  <a16:creationId xmlns:a16="http://schemas.microsoft.com/office/drawing/2014/main" id="{D4BC171E-4C26-FCC8-CA78-0852260EDCE8}"/>
                </a:ext>
              </a:extLst>
            </p:cNvPr>
            <p:cNvSpPr>
              <a:spLocks noChangeArrowheads="1"/>
            </p:cNvSpPr>
            <p:nvPr/>
          </p:nvSpPr>
          <p:spPr bwMode="auto">
            <a:xfrm>
              <a:off x="1974314" y="3763001"/>
              <a:ext cx="228600" cy="228600"/>
            </a:xfrm>
            <a:prstGeom prst="ellipse">
              <a:avLst/>
            </a:prstGeom>
            <a:solidFill>
              <a:srgbClr val="A50021"/>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dirty="0">
                <a:solidFill>
                  <a:prstClr val="black"/>
                </a:solidFill>
                <a:latin typeface="Calibri Light" panose="020F0302020204030204" pitchFamily="34" charset="0"/>
                <a:cs typeface="Calibri Light" panose="020F0302020204030204" pitchFamily="34" charset="0"/>
              </a:endParaRPr>
            </a:p>
          </p:txBody>
        </p:sp>
        <p:sp>
          <p:nvSpPr>
            <p:cNvPr id="11" name="Oval 11">
              <a:extLst>
                <a:ext uri="{FF2B5EF4-FFF2-40B4-BE49-F238E27FC236}">
                  <a16:creationId xmlns:a16="http://schemas.microsoft.com/office/drawing/2014/main" id="{DD88EAAC-FD3B-5046-E802-68A2EA6E2069}"/>
                </a:ext>
              </a:extLst>
            </p:cNvPr>
            <p:cNvSpPr>
              <a:spLocks noChangeArrowheads="1"/>
            </p:cNvSpPr>
            <p:nvPr/>
          </p:nvSpPr>
          <p:spPr bwMode="auto">
            <a:xfrm>
              <a:off x="2202914" y="3131561"/>
              <a:ext cx="228600" cy="228600"/>
            </a:xfrm>
            <a:prstGeom prst="ellipse">
              <a:avLst/>
            </a:prstGeom>
            <a:solidFill>
              <a:srgbClr val="7030A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2" name="Text Box 15">
              <a:extLst>
                <a:ext uri="{FF2B5EF4-FFF2-40B4-BE49-F238E27FC236}">
                  <a16:creationId xmlns:a16="http://schemas.microsoft.com/office/drawing/2014/main" id="{D0F8392A-006E-E81E-0143-58B234CCA917}"/>
                </a:ext>
              </a:extLst>
            </p:cNvPr>
            <p:cNvSpPr txBox="1">
              <a:spLocks noChangeArrowheads="1"/>
            </p:cNvSpPr>
            <p:nvPr/>
          </p:nvSpPr>
          <p:spPr bwMode="auto">
            <a:xfrm>
              <a:off x="1545863" y="2052542"/>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Calibri Light" panose="020F0302020204030204" pitchFamily="34" charset="0"/>
                  <a:ea typeface="宋体" charset="-122"/>
                  <a:cs typeface="Calibri Light" panose="020F0302020204030204" pitchFamily="34" charset="0"/>
                </a:rPr>
                <a:t>root</a:t>
              </a:r>
            </a:p>
          </p:txBody>
        </p:sp>
      </p:grpSp>
      <p:graphicFrame>
        <p:nvGraphicFramePr>
          <p:cNvPr id="13" name="Table 13">
            <a:extLst>
              <a:ext uri="{FF2B5EF4-FFF2-40B4-BE49-F238E27FC236}">
                <a16:creationId xmlns:a16="http://schemas.microsoft.com/office/drawing/2014/main" id="{B703E1A9-DC1F-E144-F388-CD587A314BC0}"/>
              </a:ext>
            </a:extLst>
          </p:cNvPr>
          <p:cNvGraphicFramePr>
            <a:graphicFrameLocks noGrp="1"/>
          </p:cNvGraphicFramePr>
          <p:nvPr>
            <p:extLst>
              <p:ext uri="{D42A27DB-BD31-4B8C-83A1-F6EECF244321}">
                <p14:modId xmlns:p14="http://schemas.microsoft.com/office/powerpoint/2010/main" val="1996749327"/>
              </p:ext>
            </p:extLst>
          </p:nvPr>
        </p:nvGraphicFramePr>
        <p:xfrm>
          <a:off x="5420474" y="2102426"/>
          <a:ext cx="2160240" cy="4211320"/>
        </p:xfrm>
        <a:graphic>
          <a:graphicData uri="http://schemas.openxmlformats.org/drawingml/2006/table">
            <a:tbl>
              <a:tblPr firstRow="1" bandRow="1">
                <a:tableStyleId>{5C22544A-7EE6-4342-B048-85BDC9FD1C3A}</a:tableStyleId>
              </a:tblPr>
              <a:tblGrid>
                <a:gridCol w="1128484">
                  <a:extLst>
                    <a:ext uri="{9D8B030D-6E8A-4147-A177-3AD203B41FA5}">
                      <a16:colId xmlns:a16="http://schemas.microsoft.com/office/drawing/2014/main" val="3596638359"/>
                    </a:ext>
                  </a:extLst>
                </a:gridCol>
                <a:gridCol w="1031756">
                  <a:extLst>
                    <a:ext uri="{9D8B030D-6E8A-4147-A177-3AD203B41FA5}">
                      <a16:colId xmlns:a16="http://schemas.microsoft.com/office/drawing/2014/main" val="2783903859"/>
                    </a:ext>
                  </a:extLst>
                </a:gridCol>
              </a:tblGrid>
              <a:tr h="370840">
                <a:tc>
                  <a:txBody>
                    <a:bodyPr/>
                    <a:lstStyle/>
                    <a:p>
                      <a:r>
                        <a:rPr lang="sv-SE" dirty="0">
                          <a:solidFill>
                            <a:schemeClr val="tx1"/>
                          </a:solidFill>
                        </a:rPr>
                        <a:t>x’s value</a:t>
                      </a:r>
                      <a:endParaRPr lang="en-US" dirty="0">
                        <a:solidFill>
                          <a:schemeClr val="tx1"/>
                        </a:solidFill>
                      </a:endParaRPr>
                    </a:p>
                  </a:txBody>
                  <a:tcPr>
                    <a:noFill/>
                  </a:tcPr>
                </a:tc>
                <a:tc>
                  <a:txBody>
                    <a:bodyPr/>
                    <a:lstStyle/>
                    <a:p>
                      <a:r>
                        <a:rPr lang="sv-SE" dirty="0">
                          <a:solidFill>
                            <a:schemeClr val="tx1"/>
                          </a:solidFill>
                        </a:rPr>
                        <a:t>Color</a:t>
                      </a:r>
                      <a:endParaRPr lang="en-US" dirty="0">
                        <a:solidFill>
                          <a:schemeClr val="tx1"/>
                        </a:solidFill>
                      </a:endParaRPr>
                    </a:p>
                  </a:txBody>
                  <a:tcPr>
                    <a:noFill/>
                  </a:tcPr>
                </a:tc>
                <a:extLst>
                  <a:ext uri="{0D108BD9-81ED-4DB2-BD59-A6C34878D82A}">
                    <a16:rowId xmlns:a16="http://schemas.microsoft.com/office/drawing/2014/main" val="3913445010"/>
                  </a:ext>
                </a:extLst>
              </a:tr>
              <a:tr h="370840">
                <a:tc>
                  <a:txBody>
                    <a:bodyPr/>
                    <a:lstStyle/>
                    <a:p>
                      <a:r>
                        <a:rPr lang="sv-SE" dirty="0"/>
                        <a:t>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200" dirty="0">
                          <a:solidFill>
                            <a:schemeClr val="accent1">
                              <a:lumMod val="50000"/>
                            </a:schemeClr>
                          </a:solidFill>
                          <a:latin typeface="Calibri Light" panose="020F0302020204030204" pitchFamily="34" charset="0"/>
                          <a:cs typeface="Calibri Light" panose="020F0302020204030204" pitchFamily="34" charset="0"/>
                        </a:rPr>
                        <a:t>●</a:t>
                      </a:r>
                      <a:endParaRPr lang="en-US" sz="2200" dirty="0">
                        <a:solidFill>
                          <a:schemeClr val="accent1">
                            <a:lumMod val="50000"/>
                          </a:schemeClr>
                        </a:solidFill>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2768185351"/>
                  </a:ext>
                </a:extLst>
              </a:tr>
              <a:tr h="370840">
                <a:tc>
                  <a:txBody>
                    <a:bodyPr/>
                    <a:lstStyle/>
                    <a:p>
                      <a:r>
                        <a:rPr lang="sv-SE" dirty="0"/>
                        <a:t>2</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200" dirty="0">
                          <a:solidFill>
                            <a:srgbClr val="FF0000"/>
                          </a:solidFill>
                          <a:latin typeface="Calibri Light" panose="020F0302020204030204" pitchFamily="34" charset="0"/>
                          <a:cs typeface="Calibri Light" panose="020F0302020204030204" pitchFamily="34" charset="0"/>
                        </a:rPr>
                        <a:t>●</a:t>
                      </a:r>
                      <a:endParaRPr lang="en-US" sz="2200" dirty="0">
                        <a:solidFill>
                          <a:srgbClr val="FF0000"/>
                        </a:solidFill>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3322960742"/>
                  </a:ext>
                </a:extLst>
              </a:tr>
              <a:tr h="370840">
                <a:tc>
                  <a:txBody>
                    <a:bodyPr/>
                    <a:lstStyle/>
                    <a:p>
                      <a:r>
                        <a:rPr lang="sv-SE" dirty="0"/>
                        <a:t>3</a:t>
                      </a:r>
                      <a:endParaRPr lang="en-US" dirty="0"/>
                    </a:p>
                  </a:txBody>
                  <a:tcPr>
                    <a:noFill/>
                  </a:tcPr>
                </a:tc>
                <a:tc>
                  <a:txBody>
                    <a:bodyPr/>
                    <a:lstStyle/>
                    <a:p>
                      <a:r>
                        <a:rPr lang="sv-SE" sz="2200" dirty="0">
                          <a:solidFill>
                            <a:srgbClr val="666699"/>
                          </a:solidFill>
                          <a:latin typeface="Calibri Light" panose="020F0302020204030204" pitchFamily="34" charset="0"/>
                          <a:cs typeface="Calibri Light" panose="020F0302020204030204" pitchFamily="34" charset="0"/>
                        </a:rPr>
                        <a:t>●</a:t>
                      </a:r>
                      <a:endParaRPr lang="en-US" sz="2200" dirty="0">
                        <a:solidFill>
                          <a:srgbClr val="666699"/>
                        </a:solidFill>
                      </a:endParaRPr>
                    </a:p>
                  </a:txBody>
                  <a:tcPr>
                    <a:solidFill>
                      <a:srgbClr val="FFFFFF"/>
                    </a:solidFill>
                  </a:tcPr>
                </a:tc>
                <a:extLst>
                  <a:ext uri="{0D108BD9-81ED-4DB2-BD59-A6C34878D82A}">
                    <a16:rowId xmlns:a16="http://schemas.microsoft.com/office/drawing/2014/main" val="4248546459"/>
                  </a:ext>
                </a:extLst>
              </a:tr>
              <a:tr h="370840">
                <a:tc>
                  <a:txBody>
                    <a:bodyPr/>
                    <a:lstStyle/>
                    <a:p>
                      <a:r>
                        <a:rPr lang="sv-SE" dirty="0"/>
                        <a:t>4</a:t>
                      </a:r>
                      <a:endParaRPr lang="en-US" dirty="0"/>
                    </a:p>
                  </a:txBody>
                  <a:tcPr>
                    <a:noFill/>
                  </a:tcPr>
                </a:tc>
                <a:tc>
                  <a:txBody>
                    <a:bodyPr/>
                    <a:lstStyle/>
                    <a:p>
                      <a:r>
                        <a:rPr lang="sv-SE" sz="2200" dirty="0">
                          <a:solidFill>
                            <a:srgbClr val="CCCC00"/>
                          </a:solidFill>
                          <a:latin typeface="Calibri Light" panose="020F0302020204030204" pitchFamily="34" charset="0"/>
                          <a:cs typeface="Calibri Light" panose="020F0302020204030204" pitchFamily="34" charset="0"/>
                        </a:rPr>
                        <a:t>●</a:t>
                      </a:r>
                      <a:endParaRPr lang="en-US" sz="2200" dirty="0">
                        <a:solidFill>
                          <a:srgbClr val="CCCC00"/>
                        </a:solidFill>
                      </a:endParaRPr>
                    </a:p>
                  </a:txBody>
                  <a:tcPr>
                    <a:noFill/>
                  </a:tcPr>
                </a:tc>
                <a:extLst>
                  <a:ext uri="{0D108BD9-81ED-4DB2-BD59-A6C34878D82A}">
                    <a16:rowId xmlns:a16="http://schemas.microsoft.com/office/drawing/2014/main" val="3055491271"/>
                  </a:ext>
                </a:extLst>
              </a:tr>
              <a:tr h="370840">
                <a:tc>
                  <a:txBody>
                    <a:bodyPr/>
                    <a:lstStyle/>
                    <a:p>
                      <a:r>
                        <a:rPr lang="sv-SE" dirty="0"/>
                        <a:t>5</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200" dirty="0">
                          <a:solidFill>
                            <a:srgbClr val="00B050"/>
                          </a:solidFill>
                          <a:latin typeface="Calibri Light" panose="020F0302020204030204" pitchFamily="34" charset="0"/>
                          <a:cs typeface="Calibri Light" panose="020F0302020204030204" pitchFamily="34" charset="0"/>
                        </a:rPr>
                        <a:t>●</a:t>
                      </a:r>
                      <a:endParaRPr lang="en-US" sz="2200" dirty="0">
                        <a:solidFill>
                          <a:srgbClr val="00B050"/>
                        </a:solidFill>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2601043528"/>
                  </a:ext>
                </a:extLst>
              </a:tr>
              <a:tr h="370840">
                <a:tc>
                  <a:txBody>
                    <a:bodyPr/>
                    <a:lstStyle/>
                    <a:p>
                      <a:r>
                        <a:rPr lang="sv-SE" dirty="0"/>
                        <a:t>6</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200" dirty="0">
                          <a:solidFill>
                            <a:srgbClr val="A50021"/>
                          </a:solidFill>
                          <a:latin typeface="Calibri Light" panose="020F0302020204030204" pitchFamily="34" charset="0"/>
                          <a:cs typeface="Calibri Light" panose="020F0302020204030204" pitchFamily="34" charset="0"/>
                        </a:rPr>
                        <a:t>●</a:t>
                      </a:r>
                      <a:endParaRPr lang="en-US" sz="2200" dirty="0">
                        <a:solidFill>
                          <a:srgbClr val="A50021"/>
                        </a:solidFill>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1554257711"/>
                  </a:ext>
                </a:extLst>
              </a:tr>
              <a:tr h="370840">
                <a:tc>
                  <a:txBody>
                    <a:bodyPr/>
                    <a:lstStyle/>
                    <a:p>
                      <a:r>
                        <a:rPr lang="sv-SE" dirty="0"/>
                        <a:t>7</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200" dirty="0">
                          <a:solidFill>
                            <a:srgbClr val="7030A0"/>
                          </a:solidFill>
                          <a:latin typeface="Calibri Light" panose="020F0302020204030204" pitchFamily="34" charset="0"/>
                          <a:cs typeface="Calibri Light" panose="020F0302020204030204" pitchFamily="34" charset="0"/>
                        </a:rPr>
                        <a:t>●</a:t>
                      </a:r>
                      <a:endParaRPr lang="en-US" sz="2200" dirty="0">
                        <a:solidFill>
                          <a:srgbClr val="7030A0"/>
                        </a:solidFill>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34323597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8</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200" dirty="0">
                          <a:solidFill>
                            <a:srgbClr val="FF00FF"/>
                          </a:solidFill>
                          <a:latin typeface="Calibri Light" panose="020F0302020204030204" pitchFamily="34" charset="0"/>
                          <a:cs typeface="Calibri Light" panose="020F0302020204030204" pitchFamily="34" charset="0"/>
                        </a:rPr>
                        <a:t>●</a:t>
                      </a:r>
                      <a:endParaRPr lang="en-US" sz="2200" dirty="0">
                        <a:solidFill>
                          <a:srgbClr val="FF00FF"/>
                        </a:solidFill>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24010277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9 = j</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200" dirty="0">
                          <a:solidFill>
                            <a:srgbClr val="FFC000"/>
                          </a:solidFill>
                          <a:latin typeface="Calibri Light" panose="020F0302020204030204" pitchFamily="34" charset="0"/>
                          <a:cs typeface="Calibri Light" panose="020F0302020204030204" pitchFamily="34" charset="0"/>
                        </a:rPr>
                        <a:t>●</a:t>
                      </a:r>
                      <a:endParaRPr lang="en-US" sz="2200" dirty="0">
                        <a:solidFill>
                          <a:srgbClr val="FFC000"/>
                        </a:solidFill>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2374433089"/>
                  </a:ext>
                </a:extLst>
              </a:tr>
            </a:tbl>
          </a:graphicData>
        </a:graphic>
      </p:graphicFrame>
    </p:spTree>
    <p:extLst>
      <p:ext uri="{BB962C8B-B14F-4D97-AF65-F5344CB8AC3E}">
        <p14:creationId xmlns:p14="http://schemas.microsoft.com/office/powerpoint/2010/main" val="128495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700837AB-DC20-CF44-E7BA-6BE06E390291}"/>
              </a:ext>
            </a:extLst>
          </p:cNvPr>
          <p:cNvGraphicFramePr>
            <a:graphicFrameLocks noGrp="1"/>
          </p:cNvGraphicFramePr>
          <p:nvPr>
            <p:extLst>
              <p:ext uri="{D42A27DB-BD31-4B8C-83A1-F6EECF244321}">
                <p14:modId xmlns:p14="http://schemas.microsoft.com/office/powerpoint/2010/main" val="619678855"/>
              </p:ext>
            </p:extLst>
          </p:nvPr>
        </p:nvGraphicFramePr>
        <p:xfrm>
          <a:off x="3792488" y="2965963"/>
          <a:ext cx="4824536" cy="2966720"/>
        </p:xfrm>
        <a:graphic>
          <a:graphicData uri="http://schemas.openxmlformats.org/drawingml/2006/table">
            <a:tbl>
              <a:tblPr firstRow="1" bandRow="1">
                <a:tableStyleId>{5C22544A-7EE6-4342-B048-85BDC9FD1C3A}</a:tableStyleId>
              </a:tblPr>
              <a:tblGrid>
                <a:gridCol w="721325">
                  <a:extLst>
                    <a:ext uri="{9D8B030D-6E8A-4147-A177-3AD203B41FA5}">
                      <a16:colId xmlns:a16="http://schemas.microsoft.com/office/drawing/2014/main" val="3596638359"/>
                    </a:ext>
                  </a:extLst>
                </a:gridCol>
                <a:gridCol w="4103211">
                  <a:extLst>
                    <a:ext uri="{9D8B030D-6E8A-4147-A177-3AD203B41FA5}">
                      <a16:colId xmlns:a16="http://schemas.microsoft.com/office/drawing/2014/main" val="2783903859"/>
                    </a:ext>
                  </a:extLst>
                </a:gridCol>
              </a:tblGrid>
              <a:tr h="370840">
                <a:tc>
                  <a:txBody>
                    <a:bodyPr/>
                    <a:lstStyle/>
                    <a:p>
                      <a:r>
                        <a:rPr lang="sv-SE" dirty="0">
                          <a:solidFill>
                            <a:schemeClr val="tx1"/>
                          </a:solidFill>
                        </a:rPr>
                        <a:t>#r</a:t>
                      </a:r>
                      <a:endParaRPr lang="en-US" dirty="0">
                        <a:solidFill>
                          <a:schemeClr val="tx1"/>
                        </a:solidFill>
                      </a:endParaRPr>
                    </a:p>
                  </a:txBody>
                  <a:tcPr>
                    <a:noFill/>
                  </a:tcPr>
                </a:tc>
                <a:tc>
                  <a:txBody>
                    <a:bodyPr/>
                    <a:lstStyle/>
                    <a:p>
                      <a:r>
                        <a:rPr lang="sv-SE" dirty="0">
                          <a:solidFill>
                            <a:schemeClr val="tx1"/>
                          </a:solidFill>
                        </a:rPr>
                        <a:t>System configuration </a:t>
                      </a:r>
                      <a:endParaRPr lang="en-US" dirty="0">
                        <a:solidFill>
                          <a:schemeClr val="tx1"/>
                        </a:solidFill>
                      </a:endParaRPr>
                    </a:p>
                  </a:txBody>
                  <a:tcPr>
                    <a:noFill/>
                  </a:tcPr>
                </a:tc>
                <a:extLst>
                  <a:ext uri="{0D108BD9-81ED-4DB2-BD59-A6C34878D82A}">
                    <a16:rowId xmlns:a16="http://schemas.microsoft.com/office/drawing/2014/main" val="3913445010"/>
                  </a:ext>
                </a:extLst>
              </a:tr>
              <a:tr h="370840">
                <a:tc>
                  <a:txBody>
                    <a:bodyPr/>
                    <a:lstStyle/>
                    <a:p>
                      <a:r>
                        <a:rPr lang="sv-SE" dirty="0"/>
                        <a:t>0</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0" i="0" dirty="0">
                          <a:solidFill>
                            <a:schemeClr val="tx1"/>
                          </a:solidFill>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0" i="0" dirty="0">
                          <a:solidFill>
                            <a:schemeClr val="tx1"/>
                          </a:solidFill>
                          <a:latin typeface="Calibri Light" panose="020F0302020204030204" pitchFamily="34" charset="0"/>
                          <a:cs typeface="Calibri Light" panose="020F0302020204030204" pitchFamily="34" charset="0"/>
                        </a:rPr>
                        <a:t>*</a:t>
                      </a:r>
                      <a:r>
                        <a:rPr lang="en-US" altLang="he-IL" i="1" baseline="-25000" dirty="0">
                          <a:latin typeface="Calibri Light" panose="020F0302020204030204" pitchFamily="34" charset="0"/>
                          <a:cs typeface="Calibri Light" panose="020F0302020204030204" pitchFamily="34" charset="0"/>
                        </a:rPr>
                        <a:t>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0" i="0" dirty="0">
                          <a:solidFill>
                            <a:schemeClr val="tx1"/>
                          </a:solidFill>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0" i="0" dirty="0">
                          <a:solidFill>
                            <a:schemeClr val="tx1"/>
                          </a:solidFill>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768185351"/>
                  </a:ext>
                </a:extLst>
              </a:tr>
              <a:tr h="370840">
                <a:tc>
                  <a:txBody>
                    <a:bodyPr/>
                    <a:lstStyle/>
                    <a:p>
                      <a:r>
                        <a:rPr lang="sv-SE" dirty="0"/>
                        <a:t>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i="1" baseline="-25000" dirty="0">
                          <a:latin typeface="Calibri Light" panose="020F0302020204030204" pitchFamily="34" charset="0"/>
                          <a:cs typeface="Calibri Light" panose="020F0302020204030204" pitchFamily="34" charset="0"/>
                        </a:rPr>
                        <a:t>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3322960742"/>
                  </a:ext>
                </a:extLst>
              </a:tr>
              <a:tr h="370840">
                <a:tc>
                  <a:txBody>
                    <a:bodyPr/>
                    <a:lstStyle/>
                    <a:p>
                      <a:r>
                        <a:rPr lang="sv-SE" dirty="0"/>
                        <a:t>…</a:t>
                      </a:r>
                      <a:endParaRPr lang="en-US" dirty="0"/>
                    </a:p>
                  </a:txBody>
                  <a:tcPr>
                    <a:noFill/>
                  </a:tcPr>
                </a:tc>
                <a:tc>
                  <a:txBody>
                    <a:bodyPr/>
                    <a:lstStyle/>
                    <a:p>
                      <a:endParaRPr lang="en-US" dirty="0"/>
                    </a:p>
                  </a:txBody>
                  <a:tcPr>
                    <a:noFill/>
                  </a:tcPr>
                </a:tc>
                <a:extLst>
                  <a:ext uri="{0D108BD9-81ED-4DB2-BD59-A6C34878D82A}">
                    <a16:rowId xmlns:a16="http://schemas.microsoft.com/office/drawing/2014/main" val="4248546459"/>
                  </a:ext>
                </a:extLst>
              </a:tr>
              <a:tr h="370840">
                <a:tc>
                  <a:txBody>
                    <a:bodyPr/>
                    <a:lstStyle/>
                    <a:p>
                      <a:r>
                        <a:rPr lang="sv-SE" dirty="0"/>
                        <a:t>i-1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601043528"/>
                  </a:ext>
                </a:extLst>
              </a:tr>
              <a:tr h="370840">
                <a:tc>
                  <a:txBody>
                    <a:bodyPr/>
                    <a:lstStyle/>
                    <a:p>
                      <a:r>
                        <a:rPr lang="sv-SE" dirty="0"/>
                        <a:t>…</a:t>
                      </a:r>
                      <a:endParaRPr lang="en-US" dirty="0"/>
                    </a:p>
                  </a:txBody>
                  <a:tcPr>
                    <a:noFill/>
                  </a:tcPr>
                </a:tc>
                <a:tc>
                  <a:txBody>
                    <a:bodyPr/>
                    <a:lstStyle/>
                    <a:p>
                      <a:endParaRPr lang="en-US" dirty="0"/>
                    </a:p>
                  </a:txBody>
                  <a:tcPr>
                    <a:noFill/>
                  </a:tcPr>
                </a:tc>
                <a:extLst>
                  <a:ext uri="{0D108BD9-81ED-4DB2-BD59-A6C34878D82A}">
                    <a16:rowId xmlns:a16="http://schemas.microsoft.com/office/drawing/2014/main" val="1554257711"/>
                  </a:ext>
                </a:extLst>
              </a:tr>
              <a:tr h="370840">
                <a:tc>
                  <a:txBody>
                    <a:bodyPr/>
                    <a:lstStyle/>
                    <a:p>
                      <a:r>
                        <a:rPr lang="sv-SE" dirty="0"/>
                        <a:t>n-1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3432359791"/>
                  </a:ext>
                </a:extLst>
              </a:tr>
              <a:tr h="370840">
                <a:tc>
                  <a:txBody>
                    <a:bodyPr/>
                    <a:lstStyle/>
                    <a:p>
                      <a:r>
                        <a:rPr lang="sv-SE" dirty="0"/>
                        <a:t>n</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highlight>
                            <a:srgbClr val="FFFF00"/>
                          </a:highlight>
                          <a:latin typeface="Calibri Light" panose="020F0302020204030204" pitchFamily="34" charset="0"/>
                          <a:cs typeface="Calibri Light" panose="020F0302020204030204" pitchFamily="34" charset="0"/>
                        </a:rPr>
                        <a:t>x</a:t>
                      </a:r>
                      <a:r>
                        <a:rPr lang="en-US" altLang="he-IL" i="1" baseline="-25000" dirty="0">
                          <a:highlight>
                            <a:srgbClr val="FFFF00"/>
                          </a:highlight>
                          <a:latin typeface="Calibri Light" panose="020F0302020204030204" pitchFamily="34" charset="0"/>
                          <a:cs typeface="Calibri Light" panose="020F0302020204030204" pitchFamily="34" charset="0"/>
                        </a:rPr>
                        <a:t>1</a:t>
                      </a:r>
                      <a:r>
                        <a:rPr lang="en-US" sz="1800" b="0" i="0" kern="1200" dirty="0">
                          <a:solidFill>
                            <a:schemeClr val="dk1"/>
                          </a:solidFill>
                          <a:effectLst/>
                          <a:highlight>
                            <a:srgbClr val="FFFF00"/>
                          </a:highlight>
                          <a:latin typeface="+mn-lt"/>
                          <a:ea typeface="+mn-ea"/>
                          <a:cs typeface="+mn-cs"/>
                        </a:rPr>
                        <a:t>≠</a:t>
                      </a:r>
                      <a:r>
                        <a:rPr lang="en-US" altLang="he-IL" b="1" i="1" dirty="0">
                          <a:solidFill>
                            <a:srgbClr val="C00000"/>
                          </a:solidFill>
                          <a:highlight>
                            <a:srgbClr val="FFFF00"/>
                          </a:highlight>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baseline="-25000" dirty="0">
                          <a:latin typeface="Calibri Light" panose="020F0302020204030204" pitchFamily="34" charset="0"/>
                          <a:cs typeface="Calibri Light" panose="020F0302020204030204" pitchFamily="34" charset="0"/>
                        </a:rPr>
                        <a:t>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t>
                      </a:r>
                      <a:r>
                        <a:rPr lang="en-US" altLang="he-IL" b="1" i="1" dirty="0">
                          <a:solidFill>
                            <a:srgbClr val="C00000"/>
                          </a:solidFill>
                          <a:latin typeface="Calibri Light" panose="020F0302020204030204" pitchFamily="34" charset="0"/>
                          <a:cs typeface="Calibri Light" panose="020F0302020204030204" pitchFamily="34" charset="0"/>
                        </a:rPr>
                        <a:t>z</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401027721"/>
                  </a:ext>
                </a:extLst>
              </a:tr>
            </a:tbl>
          </a:graphicData>
        </a:graphic>
      </p:graphicFrame>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Lemma 2.4</a:t>
            </a:r>
          </a:p>
        </p:txBody>
      </p:sp>
      <p:sp>
        <p:nvSpPr>
          <p:cNvPr id="3" name="Content Placeholder 2"/>
          <p:cNvSpPr>
            <a:spLocks noGrp="1"/>
          </p:cNvSpPr>
          <p:nvPr>
            <p:ph idx="1"/>
          </p:nvPr>
        </p:nvSpPr>
        <p:spPr>
          <a:xfrm>
            <a:off x="457200" y="1773238"/>
            <a:ext cx="8229600" cy="4530285"/>
          </a:xfrm>
        </p:spPr>
        <p:txBody>
          <a:bodyPr/>
          <a:lstStyle/>
          <a:p>
            <a:pPr>
              <a:buNone/>
            </a:pPr>
            <a:r>
              <a:rPr lang="en-US" altLang="he-IL" dirty="0">
                <a:latin typeface="Calibri Light" panose="020F0302020204030204" pitchFamily="34" charset="0"/>
                <a:cs typeface="Calibri Light" panose="020F0302020204030204" pitchFamily="34" charset="0"/>
              </a:rPr>
              <a:t>Suppose, towards a contradictions, that p</a:t>
            </a:r>
            <a:r>
              <a:rPr lang="en-US" altLang="he-IL" baseline="-25000" dirty="0">
                <a:latin typeface="Calibri Light" panose="020F0302020204030204" pitchFamily="34" charset="0"/>
                <a:cs typeface="Calibri Light" panose="020F0302020204030204" pitchFamily="34" charset="0"/>
              </a:rPr>
              <a:t>1</a:t>
            </a:r>
            <a:r>
              <a:rPr lang="en-US" altLang="he-IL" dirty="0">
                <a:latin typeface="Calibri Light" panose="020F0302020204030204" pitchFamily="34" charset="0"/>
                <a:cs typeface="Calibri Light" panose="020F0302020204030204" pitchFamily="34" charset="0"/>
              </a:rPr>
              <a:t> does not change the value of </a:t>
            </a:r>
            <a:r>
              <a:rPr lang="en-US" altLang="he-IL" i="1" dirty="0">
                <a:latin typeface="Calibri Light" panose="020F0302020204030204" pitchFamily="34" charset="0"/>
                <a:cs typeface="Calibri Light" panose="020F0302020204030204" pitchFamily="34" charset="0"/>
              </a:rPr>
              <a:t>x</a:t>
            </a:r>
            <a:r>
              <a:rPr lang="en-US" altLang="he-IL" baseline="-25000" dirty="0">
                <a:latin typeface="Calibri Light" panose="020F0302020204030204" pitchFamily="34" charset="0"/>
                <a:cs typeface="Calibri Light" panose="020F0302020204030204" pitchFamily="34" charset="0"/>
              </a:rPr>
              <a:t>1 </a:t>
            </a:r>
            <a:r>
              <a:rPr lang="en-US" altLang="he-IL" dirty="0">
                <a:latin typeface="Calibri Light" panose="020F0302020204030204" pitchFamily="34" charset="0"/>
                <a:cs typeface="Calibri Light" panose="020F0302020204030204" pitchFamily="34" charset="0"/>
              </a:rPr>
              <a:t>for at least at least </a:t>
            </a:r>
            <a:r>
              <a:rPr lang="en-US" altLang="he-IL" i="1" dirty="0">
                <a:latin typeface="Calibri Light" panose="020F0302020204030204" pitchFamily="34" charset="0"/>
                <a:cs typeface="Calibri Light" panose="020F0302020204030204" pitchFamily="34" charset="0"/>
              </a:rPr>
              <a:t>n</a:t>
            </a:r>
            <a:r>
              <a:rPr lang="en-US" altLang="he-IL" dirty="0">
                <a:latin typeface="Calibri Light" panose="020F0302020204030204" pitchFamily="34" charset="0"/>
                <a:cs typeface="Calibri Light" panose="020F0302020204030204" pitchFamily="34" charset="0"/>
              </a:rPr>
              <a:t> rounds </a:t>
            </a:r>
          </a:p>
          <a:p>
            <a:pPr>
              <a:buNone/>
            </a:pPr>
            <a:endParaRPr lang="en-US" altLang="he-IL" dirty="0">
              <a:latin typeface="Calibri Light" panose="020F0302020204030204" pitchFamily="34" charset="0"/>
              <a:cs typeface="Calibri Light" panose="020F0302020204030204" pitchFamily="34" charset="0"/>
            </a:endParaRPr>
          </a:p>
          <a:p>
            <a:pPr>
              <a:buNone/>
            </a:pPr>
            <a:endParaRPr lang="en-US" dirty="0">
              <a:latin typeface="Calibri Light" panose="020F0302020204030204" pitchFamily="34" charset="0"/>
              <a:cs typeface="Calibri Light" panose="020F0302020204030204" pitchFamily="34" charset="0"/>
            </a:endParaRPr>
          </a:p>
        </p:txBody>
      </p:sp>
      <p:sp>
        <p:nvSpPr>
          <p:cNvPr id="15" name="Oval 4">
            <a:extLst>
              <a:ext uri="{FF2B5EF4-FFF2-40B4-BE49-F238E27FC236}">
                <a16:creationId xmlns:a16="http://schemas.microsoft.com/office/drawing/2014/main" id="{634AB769-E906-127A-2578-747F1EA1EE79}"/>
              </a:ext>
            </a:extLst>
          </p:cNvPr>
          <p:cNvSpPr>
            <a:spLocks noChangeArrowheads="1"/>
          </p:cNvSpPr>
          <p:nvPr/>
        </p:nvSpPr>
        <p:spPr bwMode="auto">
          <a:xfrm>
            <a:off x="1570534" y="3258666"/>
            <a:ext cx="228600" cy="228600"/>
          </a:xfrm>
          <a:prstGeom prst="ellipse">
            <a:avLst/>
          </a:prstGeom>
          <a:solidFill>
            <a:srgbClr val="3333FF"/>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6" name="Oval 5">
            <a:extLst>
              <a:ext uri="{FF2B5EF4-FFF2-40B4-BE49-F238E27FC236}">
                <a16:creationId xmlns:a16="http://schemas.microsoft.com/office/drawing/2014/main" id="{9E7FA55E-FA4E-014C-40A6-D68D803E2149}"/>
              </a:ext>
            </a:extLst>
          </p:cNvPr>
          <p:cNvSpPr>
            <a:spLocks noChangeArrowheads="1"/>
          </p:cNvSpPr>
          <p:nvPr/>
        </p:nvSpPr>
        <p:spPr bwMode="auto">
          <a:xfrm>
            <a:off x="1056184" y="3601566"/>
            <a:ext cx="228600" cy="228600"/>
          </a:xfrm>
          <a:prstGeom prst="ellipse">
            <a:avLst/>
          </a:prstGeom>
          <a:pattFill prst="lgCheck">
            <a:fgClr>
              <a:schemeClr val="tx1"/>
            </a:fgClr>
            <a:bgClr>
              <a:schemeClr val="bg1"/>
            </a:bgClr>
          </a:patt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7" name="Oval 6">
            <a:extLst>
              <a:ext uri="{FF2B5EF4-FFF2-40B4-BE49-F238E27FC236}">
                <a16:creationId xmlns:a16="http://schemas.microsoft.com/office/drawing/2014/main" id="{30F9A75A-C7D4-25BC-B34D-CD58650AB5EB}"/>
              </a:ext>
            </a:extLst>
          </p:cNvPr>
          <p:cNvSpPr>
            <a:spLocks noChangeArrowheads="1"/>
          </p:cNvSpPr>
          <p:nvPr/>
        </p:nvSpPr>
        <p:spPr bwMode="auto">
          <a:xfrm>
            <a:off x="827584" y="4194643"/>
            <a:ext cx="228600" cy="228600"/>
          </a:xfrm>
          <a:prstGeom prst="ellipse">
            <a:avLst/>
          </a:prstGeom>
          <a:pattFill prst="lgCheck">
            <a:fgClr>
              <a:schemeClr val="tx1"/>
            </a:fgClr>
            <a:bgClr>
              <a:schemeClr val="bg1"/>
            </a:bgClr>
          </a:patt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8" name="Oval 7">
            <a:extLst>
              <a:ext uri="{FF2B5EF4-FFF2-40B4-BE49-F238E27FC236}">
                <a16:creationId xmlns:a16="http://schemas.microsoft.com/office/drawing/2014/main" id="{49D35F2F-2998-9399-CD25-BF8B6FB613F4}"/>
              </a:ext>
            </a:extLst>
          </p:cNvPr>
          <p:cNvSpPr>
            <a:spLocks noChangeArrowheads="1"/>
          </p:cNvSpPr>
          <p:nvPr/>
        </p:nvSpPr>
        <p:spPr bwMode="auto">
          <a:xfrm>
            <a:off x="1056184" y="4777726"/>
            <a:ext cx="228600" cy="228600"/>
          </a:xfrm>
          <a:prstGeom prst="ellipse">
            <a:avLst/>
          </a:prstGeom>
          <a:pattFill prst="lgCheck">
            <a:fgClr>
              <a:schemeClr val="tx1"/>
            </a:fgClr>
            <a:bgClr>
              <a:schemeClr val="bg1"/>
            </a:bgClr>
          </a:patt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19" name="Oval 8">
            <a:extLst>
              <a:ext uri="{FF2B5EF4-FFF2-40B4-BE49-F238E27FC236}">
                <a16:creationId xmlns:a16="http://schemas.microsoft.com/office/drawing/2014/main" id="{DFD1FF4E-DD36-37B7-DF22-9D0639DEE3B7}"/>
              </a:ext>
            </a:extLst>
          </p:cNvPr>
          <p:cNvSpPr>
            <a:spLocks noChangeArrowheads="1"/>
          </p:cNvSpPr>
          <p:nvPr/>
        </p:nvSpPr>
        <p:spPr bwMode="auto">
          <a:xfrm>
            <a:off x="1684834" y="5144616"/>
            <a:ext cx="228600" cy="228600"/>
          </a:xfrm>
          <a:prstGeom prst="ellipse">
            <a:avLst/>
          </a:prstGeom>
          <a:pattFill prst="lgCheck">
            <a:fgClr>
              <a:schemeClr val="tx1"/>
            </a:fgClr>
            <a:bgClr>
              <a:schemeClr val="bg1"/>
            </a:bgClr>
          </a:patt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20" name="Oval 9">
            <a:extLst>
              <a:ext uri="{FF2B5EF4-FFF2-40B4-BE49-F238E27FC236}">
                <a16:creationId xmlns:a16="http://schemas.microsoft.com/office/drawing/2014/main" id="{A808941D-8EFE-F8FE-7800-AB7F8485EE20}"/>
              </a:ext>
            </a:extLst>
          </p:cNvPr>
          <p:cNvSpPr>
            <a:spLocks noChangeArrowheads="1"/>
          </p:cNvSpPr>
          <p:nvPr/>
        </p:nvSpPr>
        <p:spPr bwMode="auto">
          <a:xfrm>
            <a:off x="2227585" y="3606683"/>
            <a:ext cx="228600" cy="228600"/>
          </a:xfrm>
          <a:prstGeom prst="ellipse">
            <a:avLst/>
          </a:prstGeom>
          <a:pattFill prst="lgCheck">
            <a:fgClr>
              <a:schemeClr val="tx1"/>
            </a:fgClr>
            <a:bgClr>
              <a:schemeClr val="bg1"/>
            </a:bgClr>
          </a:patt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21" name="Oval 10">
            <a:extLst>
              <a:ext uri="{FF2B5EF4-FFF2-40B4-BE49-F238E27FC236}">
                <a16:creationId xmlns:a16="http://schemas.microsoft.com/office/drawing/2014/main" id="{E4464B3D-04E7-42F4-B582-E34E1D7E7114}"/>
              </a:ext>
            </a:extLst>
          </p:cNvPr>
          <p:cNvSpPr>
            <a:spLocks noChangeArrowheads="1"/>
          </p:cNvSpPr>
          <p:nvPr/>
        </p:nvSpPr>
        <p:spPr bwMode="auto">
          <a:xfrm>
            <a:off x="2227585" y="4791722"/>
            <a:ext cx="228600" cy="228600"/>
          </a:xfrm>
          <a:prstGeom prst="ellipse">
            <a:avLst/>
          </a:prstGeom>
          <a:pattFill prst="lgCheck">
            <a:fgClr>
              <a:schemeClr val="tx1"/>
            </a:fgClr>
            <a:bgClr>
              <a:schemeClr val="bg1"/>
            </a:bgClr>
          </a:patt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22" name="Oval 11">
            <a:extLst>
              <a:ext uri="{FF2B5EF4-FFF2-40B4-BE49-F238E27FC236}">
                <a16:creationId xmlns:a16="http://schemas.microsoft.com/office/drawing/2014/main" id="{30AACF69-4D1B-EA8C-41D3-0C2978E6AFA5}"/>
              </a:ext>
            </a:extLst>
          </p:cNvPr>
          <p:cNvSpPr>
            <a:spLocks noChangeArrowheads="1"/>
          </p:cNvSpPr>
          <p:nvPr/>
        </p:nvSpPr>
        <p:spPr bwMode="auto">
          <a:xfrm>
            <a:off x="2456185" y="4160282"/>
            <a:ext cx="228600" cy="228600"/>
          </a:xfrm>
          <a:prstGeom prst="ellipse">
            <a:avLst/>
          </a:prstGeom>
          <a:pattFill prst="lgCheck">
            <a:fgClr>
              <a:schemeClr val="tx1"/>
            </a:fgClr>
            <a:bgClr>
              <a:schemeClr val="bg1"/>
            </a:bgClr>
          </a:patt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Calibri Light" panose="020F0302020204030204" pitchFamily="34" charset="0"/>
              <a:cs typeface="Calibri Light" panose="020F0302020204030204" pitchFamily="34" charset="0"/>
            </a:endParaRPr>
          </a:p>
        </p:txBody>
      </p:sp>
      <p:sp>
        <p:nvSpPr>
          <p:cNvPr id="23" name="Text Box 15">
            <a:extLst>
              <a:ext uri="{FF2B5EF4-FFF2-40B4-BE49-F238E27FC236}">
                <a16:creationId xmlns:a16="http://schemas.microsoft.com/office/drawing/2014/main" id="{B2D3E5CE-496C-699F-F298-7A25A9130CB2}"/>
              </a:ext>
            </a:extLst>
          </p:cNvPr>
          <p:cNvSpPr txBox="1">
            <a:spLocks noChangeArrowheads="1"/>
          </p:cNvSpPr>
          <p:nvPr/>
        </p:nvSpPr>
        <p:spPr bwMode="auto">
          <a:xfrm>
            <a:off x="1799134" y="3081263"/>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Calibri Light" panose="020F0302020204030204" pitchFamily="34" charset="0"/>
                <a:ea typeface="宋体" charset="-122"/>
                <a:cs typeface="Calibri Light" panose="020F0302020204030204" pitchFamily="34" charset="0"/>
              </a:rPr>
              <a:t>root</a:t>
            </a:r>
          </a:p>
        </p:txBody>
      </p:sp>
      <p:sp>
        <p:nvSpPr>
          <p:cNvPr id="24" name="Rectangle 23">
            <a:extLst>
              <a:ext uri="{FF2B5EF4-FFF2-40B4-BE49-F238E27FC236}">
                <a16:creationId xmlns:a16="http://schemas.microsoft.com/office/drawing/2014/main" id="{A741495C-5EFA-07CF-E151-F282230A2780}"/>
              </a:ext>
            </a:extLst>
          </p:cNvPr>
          <p:cNvSpPr/>
          <p:nvPr/>
        </p:nvSpPr>
        <p:spPr>
          <a:xfrm>
            <a:off x="3563888" y="3720890"/>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5" name="Rectangle 24">
            <a:extLst>
              <a:ext uri="{FF2B5EF4-FFF2-40B4-BE49-F238E27FC236}">
                <a16:creationId xmlns:a16="http://schemas.microsoft.com/office/drawing/2014/main" id="{AB1C4BE9-6F0E-B28F-7C6F-AA5862B01F24}"/>
              </a:ext>
            </a:extLst>
          </p:cNvPr>
          <p:cNvSpPr/>
          <p:nvPr/>
        </p:nvSpPr>
        <p:spPr>
          <a:xfrm>
            <a:off x="3395770" y="4109185"/>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6" name="Rectangle 25">
            <a:extLst>
              <a:ext uri="{FF2B5EF4-FFF2-40B4-BE49-F238E27FC236}">
                <a16:creationId xmlns:a16="http://schemas.microsoft.com/office/drawing/2014/main" id="{AE2154CC-7A4B-239A-E3FC-4B2F67DCD348}"/>
              </a:ext>
            </a:extLst>
          </p:cNvPr>
          <p:cNvSpPr/>
          <p:nvPr/>
        </p:nvSpPr>
        <p:spPr>
          <a:xfrm>
            <a:off x="3679473" y="4839976"/>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7" name="TextBox 26">
            <a:extLst>
              <a:ext uri="{FF2B5EF4-FFF2-40B4-BE49-F238E27FC236}">
                <a16:creationId xmlns:a16="http://schemas.microsoft.com/office/drawing/2014/main" id="{7F642C91-E6EE-FFD7-8ED0-4B48DD0BEB33}"/>
              </a:ext>
            </a:extLst>
          </p:cNvPr>
          <p:cNvSpPr txBox="1"/>
          <p:nvPr/>
        </p:nvSpPr>
        <p:spPr>
          <a:xfrm>
            <a:off x="1570534" y="5471638"/>
            <a:ext cx="460382"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i-1</a:t>
            </a:r>
            <a:endParaRPr lang="en-US" i="1" baseline="-25000" dirty="0">
              <a:latin typeface="Calibri Light" panose="020F0302020204030204" pitchFamily="34" charset="0"/>
              <a:cs typeface="Calibri Light" panose="020F0302020204030204" pitchFamily="34" charset="0"/>
            </a:endParaRPr>
          </a:p>
        </p:txBody>
      </p:sp>
      <p:sp>
        <p:nvSpPr>
          <p:cNvPr id="28" name="Rectangle 27">
            <a:extLst>
              <a:ext uri="{FF2B5EF4-FFF2-40B4-BE49-F238E27FC236}">
                <a16:creationId xmlns:a16="http://schemas.microsoft.com/office/drawing/2014/main" id="{A5A65D6A-B76C-2715-4BBB-434CE2E3DACC}"/>
              </a:ext>
            </a:extLst>
          </p:cNvPr>
          <p:cNvSpPr/>
          <p:nvPr/>
        </p:nvSpPr>
        <p:spPr>
          <a:xfrm>
            <a:off x="3621681" y="5580495"/>
            <a:ext cx="5400600" cy="25878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9" name="Explosion: 8 Points 28">
            <a:extLst>
              <a:ext uri="{FF2B5EF4-FFF2-40B4-BE49-F238E27FC236}">
                <a16:creationId xmlns:a16="http://schemas.microsoft.com/office/drawing/2014/main" id="{DDE7F422-46E7-2F40-8467-6BA50D8D0F61}"/>
              </a:ext>
            </a:extLst>
          </p:cNvPr>
          <p:cNvSpPr/>
          <p:nvPr/>
        </p:nvSpPr>
        <p:spPr>
          <a:xfrm>
            <a:off x="2684785" y="6051551"/>
            <a:ext cx="2937321" cy="784222"/>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contradiction</a:t>
            </a:r>
          </a:p>
        </p:txBody>
      </p:sp>
    </p:spTree>
    <p:extLst>
      <p:ext uri="{BB962C8B-B14F-4D97-AF65-F5344CB8AC3E}">
        <p14:creationId xmlns:p14="http://schemas.microsoft.com/office/powerpoint/2010/main" val="35236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15"/>
                                        </p:tgtEl>
                                        <p:attrNameLst>
                                          <p:attrName>style.color</p:attrName>
                                        </p:attrNameLst>
                                      </p:cBhvr>
                                      <p:to>
                                        <a:srgbClr val="CC0000"/>
                                      </p:to>
                                    </p:animClr>
                                    <p:animClr clrSpc="rgb" dir="cw">
                                      <p:cBhvr>
                                        <p:cTn id="7" dur="500" fill="hold"/>
                                        <p:tgtEl>
                                          <p:spTgt spid="15"/>
                                        </p:tgtEl>
                                        <p:attrNameLst>
                                          <p:attrName>fillcolor</p:attrName>
                                        </p:attrNameLst>
                                      </p:cBhvr>
                                      <p:to>
                                        <a:srgbClr val="CC0000"/>
                                      </p:to>
                                    </p:animClr>
                                    <p:set>
                                      <p:cBhvr>
                                        <p:cTn id="8" dur="500" fill="hold"/>
                                        <p:tgtEl>
                                          <p:spTgt spid="15"/>
                                        </p:tgtEl>
                                        <p:attrNameLst>
                                          <p:attrName>fill.type</p:attrName>
                                        </p:attrNameLst>
                                      </p:cBhvr>
                                      <p:to>
                                        <p:strVal val="solid"/>
                                      </p:to>
                                    </p:set>
                                    <p:set>
                                      <p:cBhvr>
                                        <p:cTn id="9" dur="500" fill="hold"/>
                                        <p:tgtEl>
                                          <p:spTgt spid="1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hidden"/>
                                      </p:to>
                                    </p:set>
                                  </p:childTnLst>
                                </p:cTn>
                              </p:par>
                              <p:par>
                                <p:cTn id="14" presetID="19" presetClass="emph" presetSubtype="0" fill="hold" grpId="0" nodeType="withEffect">
                                  <p:stCondLst>
                                    <p:cond delay="0"/>
                                  </p:stCondLst>
                                  <p:childTnLst>
                                    <p:animClr clrSpc="rgb" dir="cw">
                                      <p:cBhvr override="childStyle">
                                        <p:cTn id="15" dur="500" fill="hold"/>
                                        <p:tgtEl>
                                          <p:spTgt spid="16"/>
                                        </p:tgtEl>
                                        <p:attrNameLst>
                                          <p:attrName>style.color</p:attrName>
                                        </p:attrNameLst>
                                      </p:cBhvr>
                                      <p:to>
                                        <a:srgbClr val="CC0000"/>
                                      </p:to>
                                    </p:animClr>
                                    <p:animClr clrSpc="rgb" dir="cw">
                                      <p:cBhvr>
                                        <p:cTn id="16" dur="500" fill="hold"/>
                                        <p:tgtEl>
                                          <p:spTgt spid="16"/>
                                        </p:tgtEl>
                                        <p:attrNameLst>
                                          <p:attrName>fillcolor</p:attrName>
                                        </p:attrNameLst>
                                      </p:cBhvr>
                                      <p:to>
                                        <a:srgbClr val="CC0000"/>
                                      </p:to>
                                    </p:animClr>
                                    <p:set>
                                      <p:cBhvr>
                                        <p:cTn id="17" dur="500" fill="hold"/>
                                        <p:tgtEl>
                                          <p:spTgt spid="16"/>
                                        </p:tgtEl>
                                        <p:attrNameLst>
                                          <p:attrName>fill.type</p:attrName>
                                        </p:attrNameLst>
                                      </p:cBhvr>
                                      <p:to>
                                        <p:strVal val="solid"/>
                                      </p:to>
                                    </p:set>
                                    <p:set>
                                      <p:cBhvr>
                                        <p:cTn id="18" dur="500" fill="hold"/>
                                        <p:tgtEl>
                                          <p:spTgt spid="1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9" presetClass="emph" presetSubtype="0" fill="hold" grpId="0" nodeType="withEffect">
                                  <p:stCondLst>
                                    <p:cond delay="0"/>
                                  </p:stCondLst>
                                  <p:childTnLst>
                                    <p:animClr clrSpc="rgb" dir="cw">
                                      <p:cBhvr override="childStyle">
                                        <p:cTn id="24" dur="500" fill="hold"/>
                                        <p:tgtEl>
                                          <p:spTgt spid="17"/>
                                        </p:tgtEl>
                                        <p:attrNameLst>
                                          <p:attrName>style.color</p:attrName>
                                        </p:attrNameLst>
                                      </p:cBhvr>
                                      <p:to>
                                        <a:srgbClr val="CC0000"/>
                                      </p:to>
                                    </p:animClr>
                                    <p:animClr clrSpc="rgb" dir="cw">
                                      <p:cBhvr>
                                        <p:cTn id="25" dur="500" fill="hold"/>
                                        <p:tgtEl>
                                          <p:spTgt spid="17"/>
                                        </p:tgtEl>
                                        <p:attrNameLst>
                                          <p:attrName>fillcolor</p:attrName>
                                        </p:attrNameLst>
                                      </p:cBhvr>
                                      <p:to>
                                        <a:srgbClr val="CC0000"/>
                                      </p:to>
                                    </p:animClr>
                                    <p:set>
                                      <p:cBhvr>
                                        <p:cTn id="26" dur="500" fill="hold"/>
                                        <p:tgtEl>
                                          <p:spTgt spid="17"/>
                                        </p:tgtEl>
                                        <p:attrNameLst>
                                          <p:attrName>fill.type</p:attrName>
                                        </p:attrNameLst>
                                      </p:cBhvr>
                                      <p:to>
                                        <p:strVal val="solid"/>
                                      </p:to>
                                    </p:set>
                                    <p:set>
                                      <p:cBhvr>
                                        <p:cTn id="27" dur="500" fill="hold"/>
                                        <p:tgtEl>
                                          <p:spTgt spid="17"/>
                                        </p:tgtEl>
                                        <p:attrNameLst>
                                          <p:attrName>fill.on</p:attrName>
                                        </p:attrNameLst>
                                      </p:cBhvr>
                                      <p:to>
                                        <p:strVal val="true"/>
                                      </p:to>
                                    </p:set>
                                  </p:childTnLst>
                                </p:cTn>
                              </p:par>
                            </p:childTnLst>
                          </p:cTn>
                        </p:par>
                        <p:par>
                          <p:cTn id="28" fill="hold">
                            <p:stCondLst>
                              <p:cond delay="500"/>
                            </p:stCondLst>
                            <p:childTnLst>
                              <p:par>
                                <p:cTn id="29" presetID="19" presetClass="emph" presetSubtype="0" fill="hold" grpId="0" nodeType="afterEffect">
                                  <p:stCondLst>
                                    <p:cond delay="0"/>
                                  </p:stCondLst>
                                  <p:childTnLst>
                                    <p:animClr clrSpc="rgb" dir="cw">
                                      <p:cBhvr override="childStyle">
                                        <p:cTn id="30" dur="500" fill="hold"/>
                                        <p:tgtEl>
                                          <p:spTgt spid="18"/>
                                        </p:tgtEl>
                                        <p:attrNameLst>
                                          <p:attrName>style.color</p:attrName>
                                        </p:attrNameLst>
                                      </p:cBhvr>
                                      <p:to>
                                        <a:srgbClr val="CC0000"/>
                                      </p:to>
                                    </p:animClr>
                                    <p:animClr clrSpc="rgb" dir="cw">
                                      <p:cBhvr>
                                        <p:cTn id="31" dur="500" fill="hold"/>
                                        <p:tgtEl>
                                          <p:spTgt spid="18"/>
                                        </p:tgtEl>
                                        <p:attrNameLst>
                                          <p:attrName>fillcolor</p:attrName>
                                        </p:attrNameLst>
                                      </p:cBhvr>
                                      <p:to>
                                        <a:srgbClr val="CC0000"/>
                                      </p:to>
                                    </p:animClr>
                                    <p:set>
                                      <p:cBhvr>
                                        <p:cTn id="32" dur="500" fill="hold"/>
                                        <p:tgtEl>
                                          <p:spTgt spid="18"/>
                                        </p:tgtEl>
                                        <p:attrNameLst>
                                          <p:attrName>fill.type</p:attrName>
                                        </p:attrNameLst>
                                      </p:cBhvr>
                                      <p:to>
                                        <p:strVal val="solid"/>
                                      </p:to>
                                    </p:set>
                                    <p:set>
                                      <p:cBhvr>
                                        <p:cTn id="33" dur="500" fill="hold"/>
                                        <p:tgtEl>
                                          <p:spTgt spid="18"/>
                                        </p:tgtEl>
                                        <p:attrNameLst>
                                          <p:attrName>fill.on</p:attrName>
                                        </p:attrNameLst>
                                      </p:cBhvr>
                                      <p:to>
                                        <p:strVal val="true"/>
                                      </p:to>
                                    </p:set>
                                  </p:childTnLst>
                                </p:cTn>
                              </p:par>
                              <p:par>
                                <p:cTn id="34" presetID="19" presetClass="emph" presetSubtype="0" fill="hold" grpId="0" nodeType="withEffect">
                                  <p:stCondLst>
                                    <p:cond delay="0"/>
                                  </p:stCondLst>
                                  <p:childTnLst>
                                    <p:animClr clrSpc="rgb" dir="cw">
                                      <p:cBhvr override="childStyle">
                                        <p:cTn id="35" dur="500" fill="hold"/>
                                        <p:tgtEl>
                                          <p:spTgt spid="19"/>
                                        </p:tgtEl>
                                        <p:attrNameLst>
                                          <p:attrName>style.color</p:attrName>
                                        </p:attrNameLst>
                                      </p:cBhvr>
                                      <p:to>
                                        <a:srgbClr val="CC0000"/>
                                      </p:to>
                                    </p:animClr>
                                    <p:animClr clrSpc="rgb" dir="cw">
                                      <p:cBhvr>
                                        <p:cTn id="36" dur="500" fill="hold"/>
                                        <p:tgtEl>
                                          <p:spTgt spid="19"/>
                                        </p:tgtEl>
                                        <p:attrNameLst>
                                          <p:attrName>fillcolor</p:attrName>
                                        </p:attrNameLst>
                                      </p:cBhvr>
                                      <p:to>
                                        <a:srgbClr val="CC0000"/>
                                      </p:to>
                                    </p:animClr>
                                    <p:set>
                                      <p:cBhvr>
                                        <p:cTn id="37" dur="500" fill="hold"/>
                                        <p:tgtEl>
                                          <p:spTgt spid="19"/>
                                        </p:tgtEl>
                                        <p:attrNameLst>
                                          <p:attrName>fill.type</p:attrName>
                                        </p:attrNameLst>
                                      </p:cBhvr>
                                      <p:to>
                                        <p:strVal val="solid"/>
                                      </p:to>
                                    </p:set>
                                    <p:set>
                                      <p:cBhvr>
                                        <p:cTn id="38" dur="500" fill="hold"/>
                                        <p:tgtEl>
                                          <p:spTgt spid="19"/>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9" presetClass="emph" presetSubtype="0" fill="hold" grpId="0" nodeType="withEffect">
                                  <p:stCondLst>
                                    <p:cond delay="0"/>
                                  </p:stCondLst>
                                  <p:childTnLst>
                                    <p:animClr clrSpc="rgb" dir="cw">
                                      <p:cBhvr override="childStyle">
                                        <p:cTn id="44" dur="500" fill="hold"/>
                                        <p:tgtEl>
                                          <p:spTgt spid="21"/>
                                        </p:tgtEl>
                                        <p:attrNameLst>
                                          <p:attrName>style.color</p:attrName>
                                        </p:attrNameLst>
                                      </p:cBhvr>
                                      <p:to>
                                        <a:srgbClr val="CC0000"/>
                                      </p:to>
                                    </p:animClr>
                                    <p:animClr clrSpc="rgb" dir="cw">
                                      <p:cBhvr>
                                        <p:cTn id="45" dur="500" fill="hold"/>
                                        <p:tgtEl>
                                          <p:spTgt spid="21"/>
                                        </p:tgtEl>
                                        <p:attrNameLst>
                                          <p:attrName>fillcolor</p:attrName>
                                        </p:attrNameLst>
                                      </p:cBhvr>
                                      <p:to>
                                        <a:srgbClr val="CC0000"/>
                                      </p:to>
                                    </p:animClr>
                                    <p:set>
                                      <p:cBhvr>
                                        <p:cTn id="46" dur="500" fill="hold"/>
                                        <p:tgtEl>
                                          <p:spTgt spid="21"/>
                                        </p:tgtEl>
                                        <p:attrNameLst>
                                          <p:attrName>fill.type</p:attrName>
                                        </p:attrNameLst>
                                      </p:cBhvr>
                                      <p:to>
                                        <p:strVal val="solid"/>
                                      </p:to>
                                    </p:set>
                                    <p:set>
                                      <p:cBhvr>
                                        <p:cTn id="47" dur="500" fill="hold"/>
                                        <p:tgtEl>
                                          <p:spTgt spid="21"/>
                                        </p:tgtEl>
                                        <p:attrNameLst>
                                          <p:attrName>fill.on</p:attrName>
                                        </p:attrNameLst>
                                      </p:cBhvr>
                                      <p:to>
                                        <p:strVal val="true"/>
                                      </p:to>
                                    </p:set>
                                  </p:childTnLst>
                                </p:cTn>
                              </p:par>
                            </p:childTnLst>
                          </p:cTn>
                        </p:par>
                        <p:par>
                          <p:cTn id="48" fill="hold">
                            <p:stCondLst>
                              <p:cond delay="500"/>
                            </p:stCondLst>
                            <p:childTnLst>
                              <p:par>
                                <p:cTn id="49" presetID="19" presetClass="emph" presetSubtype="0" fill="hold" grpId="0" nodeType="afterEffect">
                                  <p:stCondLst>
                                    <p:cond delay="0"/>
                                  </p:stCondLst>
                                  <p:childTnLst>
                                    <p:animClr clrSpc="rgb" dir="cw">
                                      <p:cBhvr override="childStyle">
                                        <p:cTn id="50" dur="500" fill="hold"/>
                                        <p:tgtEl>
                                          <p:spTgt spid="22"/>
                                        </p:tgtEl>
                                        <p:attrNameLst>
                                          <p:attrName>style.color</p:attrName>
                                        </p:attrNameLst>
                                      </p:cBhvr>
                                      <p:to>
                                        <a:srgbClr val="CC0000"/>
                                      </p:to>
                                    </p:animClr>
                                    <p:animClr clrSpc="rgb" dir="cw">
                                      <p:cBhvr>
                                        <p:cTn id="51" dur="500" fill="hold"/>
                                        <p:tgtEl>
                                          <p:spTgt spid="22"/>
                                        </p:tgtEl>
                                        <p:attrNameLst>
                                          <p:attrName>fillcolor</p:attrName>
                                        </p:attrNameLst>
                                      </p:cBhvr>
                                      <p:to>
                                        <a:srgbClr val="CC0000"/>
                                      </p:to>
                                    </p:animClr>
                                    <p:set>
                                      <p:cBhvr>
                                        <p:cTn id="52" dur="500" fill="hold"/>
                                        <p:tgtEl>
                                          <p:spTgt spid="22"/>
                                        </p:tgtEl>
                                        <p:attrNameLst>
                                          <p:attrName>fill.type</p:attrName>
                                        </p:attrNameLst>
                                      </p:cBhvr>
                                      <p:to>
                                        <p:strVal val="solid"/>
                                      </p:to>
                                    </p:set>
                                    <p:set>
                                      <p:cBhvr>
                                        <p:cTn id="53" dur="500" fill="hold"/>
                                        <p:tgtEl>
                                          <p:spTgt spid="22"/>
                                        </p:tgtEl>
                                        <p:attrNameLst>
                                          <p:attrName>fill.on</p:attrName>
                                        </p:attrNameLst>
                                      </p:cBhvr>
                                      <p:to>
                                        <p:strVal val="true"/>
                                      </p:to>
                                    </p:set>
                                  </p:childTnLst>
                                </p:cTn>
                              </p:par>
                            </p:childTnLst>
                          </p:cTn>
                        </p:par>
                        <p:par>
                          <p:cTn id="54" fill="hold">
                            <p:stCondLst>
                              <p:cond delay="1000"/>
                            </p:stCondLst>
                            <p:childTnLst>
                              <p:par>
                                <p:cTn id="55" presetID="19" presetClass="emph" presetSubtype="0" fill="hold" grpId="0" nodeType="afterEffect">
                                  <p:stCondLst>
                                    <p:cond delay="0"/>
                                  </p:stCondLst>
                                  <p:childTnLst>
                                    <p:animClr clrSpc="rgb" dir="cw">
                                      <p:cBhvr override="childStyle">
                                        <p:cTn id="56" dur="500" fill="hold"/>
                                        <p:tgtEl>
                                          <p:spTgt spid="20"/>
                                        </p:tgtEl>
                                        <p:attrNameLst>
                                          <p:attrName>style.color</p:attrName>
                                        </p:attrNameLst>
                                      </p:cBhvr>
                                      <p:to>
                                        <a:srgbClr val="CC0000"/>
                                      </p:to>
                                    </p:animClr>
                                    <p:animClr clrSpc="rgb" dir="cw">
                                      <p:cBhvr>
                                        <p:cTn id="57" dur="500" fill="hold"/>
                                        <p:tgtEl>
                                          <p:spTgt spid="20"/>
                                        </p:tgtEl>
                                        <p:attrNameLst>
                                          <p:attrName>fillcolor</p:attrName>
                                        </p:attrNameLst>
                                      </p:cBhvr>
                                      <p:to>
                                        <a:srgbClr val="CC0000"/>
                                      </p:to>
                                    </p:animClr>
                                    <p:set>
                                      <p:cBhvr>
                                        <p:cTn id="58" dur="500" fill="hold"/>
                                        <p:tgtEl>
                                          <p:spTgt spid="20"/>
                                        </p:tgtEl>
                                        <p:attrNameLst>
                                          <p:attrName>fill.type</p:attrName>
                                        </p:attrNameLst>
                                      </p:cBhvr>
                                      <p:to>
                                        <p:strVal val="solid"/>
                                      </p:to>
                                    </p:set>
                                    <p:set>
                                      <p:cBhvr>
                                        <p:cTn id="59" dur="500" fill="hold"/>
                                        <p:tgtEl>
                                          <p:spTgt spid="20"/>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Lemma 2.4</a:t>
            </a:r>
          </a:p>
        </p:txBody>
      </p:sp>
      <p:sp>
        <p:nvSpPr>
          <p:cNvPr id="3" name="Content Placeholder 2"/>
          <p:cNvSpPr>
            <a:spLocks noGrp="1"/>
          </p:cNvSpPr>
          <p:nvPr>
            <p:ph idx="1"/>
          </p:nvPr>
        </p:nvSpPr>
        <p:spPr>
          <a:xfrm>
            <a:off x="457200" y="1773238"/>
            <a:ext cx="8229600" cy="4530285"/>
          </a:xfrm>
        </p:spPr>
        <p:txBody>
          <a:bodyPr/>
          <a:lstStyle/>
          <a:p>
            <a:pPr>
              <a:buNone/>
            </a:pPr>
            <a:r>
              <a:rPr lang="en-US" altLang="he-IL" dirty="0">
                <a:latin typeface="Calibri Light" panose="020F0302020204030204" pitchFamily="34" charset="0"/>
                <a:cs typeface="Calibri Light" panose="020F0302020204030204" pitchFamily="34" charset="0"/>
              </a:rPr>
              <a:t>Suppose, towards a contradictions, that x1 does not change its value for at least at least n rounds </a:t>
            </a:r>
          </a:p>
          <a:p>
            <a:pPr>
              <a:buNone/>
            </a:pPr>
            <a:endParaRPr lang="en-US" altLang="he-IL" dirty="0">
              <a:latin typeface="Calibri Light" panose="020F0302020204030204" pitchFamily="34" charset="0"/>
              <a:cs typeface="Calibri Light" panose="020F0302020204030204" pitchFamily="34" charset="0"/>
            </a:endParaRPr>
          </a:p>
          <a:p>
            <a:pPr>
              <a:buNone/>
            </a:pPr>
            <a:endParaRPr lang="en-US" dirty="0">
              <a:latin typeface="Calibri Light" panose="020F0302020204030204" pitchFamily="34" charset="0"/>
              <a:cs typeface="Calibri Light" panose="020F0302020204030204" pitchFamily="34" charset="0"/>
            </a:endParaRPr>
          </a:p>
        </p:txBody>
      </p:sp>
      <p:sp>
        <p:nvSpPr>
          <p:cNvPr id="4" name="Oval 4">
            <a:extLst>
              <a:ext uri="{FF2B5EF4-FFF2-40B4-BE49-F238E27FC236}">
                <a16:creationId xmlns:a16="http://schemas.microsoft.com/office/drawing/2014/main" id="{72F2B61E-C050-EAEE-5AC8-BF1A816F9F85}"/>
              </a:ext>
            </a:extLst>
          </p:cNvPr>
          <p:cNvSpPr>
            <a:spLocks noChangeArrowheads="1"/>
          </p:cNvSpPr>
          <p:nvPr/>
        </p:nvSpPr>
        <p:spPr bwMode="auto">
          <a:xfrm>
            <a:off x="1317263" y="3402682"/>
            <a:ext cx="228600" cy="228600"/>
          </a:xfrm>
          <a:prstGeom prst="ellipse">
            <a:avLst/>
          </a:prstGeom>
          <a:solidFill>
            <a:srgbClr val="3333FF"/>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5" name="Oval 5">
            <a:extLst>
              <a:ext uri="{FF2B5EF4-FFF2-40B4-BE49-F238E27FC236}">
                <a16:creationId xmlns:a16="http://schemas.microsoft.com/office/drawing/2014/main" id="{F1646324-55BA-4626-31C9-73578ECD081F}"/>
              </a:ext>
            </a:extLst>
          </p:cNvPr>
          <p:cNvSpPr>
            <a:spLocks noChangeArrowheads="1"/>
          </p:cNvSpPr>
          <p:nvPr/>
        </p:nvSpPr>
        <p:spPr bwMode="auto">
          <a:xfrm>
            <a:off x="802913" y="3745582"/>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6" name="Oval 6">
            <a:extLst>
              <a:ext uri="{FF2B5EF4-FFF2-40B4-BE49-F238E27FC236}">
                <a16:creationId xmlns:a16="http://schemas.microsoft.com/office/drawing/2014/main" id="{C80662B1-115D-B83F-C74E-6B0102FBBCEC}"/>
              </a:ext>
            </a:extLst>
          </p:cNvPr>
          <p:cNvSpPr>
            <a:spLocks noChangeArrowheads="1"/>
          </p:cNvSpPr>
          <p:nvPr/>
        </p:nvSpPr>
        <p:spPr bwMode="auto">
          <a:xfrm>
            <a:off x="574313" y="4338659"/>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7" name="Oval 7">
            <a:extLst>
              <a:ext uri="{FF2B5EF4-FFF2-40B4-BE49-F238E27FC236}">
                <a16:creationId xmlns:a16="http://schemas.microsoft.com/office/drawing/2014/main" id="{4FAF0C5A-B4E1-42A7-A078-1A1CF7E71E5C}"/>
              </a:ext>
            </a:extLst>
          </p:cNvPr>
          <p:cNvSpPr>
            <a:spLocks noChangeArrowheads="1"/>
          </p:cNvSpPr>
          <p:nvPr/>
        </p:nvSpPr>
        <p:spPr bwMode="auto">
          <a:xfrm>
            <a:off x="802913" y="4921742"/>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8" name="Oval 8">
            <a:extLst>
              <a:ext uri="{FF2B5EF4-FFF2-40B4-BE49-F238E27FC236}">
                <a16:creationId xmlns:a16="http://schemas.microsoft.com/office/drawing/2014/main" id="{102A1FD1-001C-07AF-B93D-92858A6AAAD1}"/>
              </a:ext>
            </a:extLst>
          </p:cNvPr>
          <p:cNvSpPr>
            <a:spLocks noChangeArrowheads="1"/>
          </p:cNvSpPr>
          <p:nvPr/>
        </p:nvSpPr>
        <p:spPr bwMode="auto">
          <a:xfrm>
            <a:off x="1431563" y="5288632"/>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9" name="Oval 9">
            <a:extLst>
              <a:ext uri="{FF2B5EF4-FFF2-40B4-BE49-F238E27FC236}">
                <a16:creationId xmlns:a16="http://schemas.microsoft.com/office/drawing/2014/main" id="{05D83AC9-99A6-8330-DB41-F12C13D756B1}"/>
              </a:ext>
            </a:extLst>
          </p:cNvPr>
          <p:cNvSpPr>
            <a:spLocks noChangeArrowheads="1"/>
          </p:cNvSpPr>
          <p:nvPr/>
        </p:nvSpPr>
        <p:spPr bwMode="auto">
          <a:xfrm>
            <a:off x="1974314" y="3750699"/>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10" name="Oval 10">
            <a:extLst>
              <a:ext uri="{FF2B5EF4-FFF2-40B4-BE49-F238E27FC236}">
                <a16:creationId xmlns:a16="http://schemas.microsoft.com/office/drawing/2014/main" id="{D4BC171E-4C26-FCC8-CA78-0852260EDCE8}"/>
              </a:ext>
            </a:extLst>
          </p:cNvPr>
          <p:cNvSpPr>
            <a:spLocks noChangeArrowheads="1"/>
          </p:cNvSpPr>
          <p:nvPr/>
        </p:nvSpPr>
        <p:spPr bwMode="auto">
          <a:xfrm>
            <a:off x="1974314" y="4935738"/>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11" name="Oval 11">
            <a:extLst>
              <a:ext uri="{FF2B5EF4-FFF2-40B4-BE49-F238E27FC236}">
                <a16:creationId xmlns:a16="http://schemas.microsoft.com/office/drawing/2014/main" id="{DD88EAAC-FD3B-5046-E802-68A2EA6E2069}"/>
              </a:ext>
            </a:extLst>
          </p:cNvPr>
          <p:cNvSpPr>
            <a:spLocks noChangeArrowheads="1"/>
          </p:cNvSpPr>
          <p:nvPr/>
        </p:nvSpPr>
        <p:spPr bwMode="auto">
          <a:xfrm>
            <a:off x="2202914" y="4304298"/>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12" name="Text Box 15">
            <a:extLst>
              <a:ext uri="{FF2B5EF4-FFF2-40B4-BE49-F238E27FC236}">
                <a16:creationId xmlns:a16="http://schemas.microsoft.com/office/drawing/2014/main" id="{D0F8392A-006E-E81E-0143-58B234CCA917}"/>
              </a:ext>
            </a:extLst>
          </p:cNvPr>
          <p:cNvSpPr txBox="1">
            <a:spLocks noChangeArrowheads="1"/>
          </p:cNvSpPr>
          <p:nvPr/>
        </p:nvSpPr>
        <p:spPr bwMode="auto">
          <a:xfrm>
            <a:off x="1545863" y="3225279"/>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mj-lt"/>
                <a:ea typeface="宋体" charset="-122"/>
                <a:cs typeface="+mn-cs"/>
              </a:rPr>
              <a:t>root</a:t>
            </a:r>
          </a:p>
        </p:txBody>
      </p:sp>
      <p:graphicFrame>
        <p:nvGraphicFramePr>
          <p:cNvPr id="13" name="Table 13">
            <a:extLst>
              <a:ext uri="{FF2B5EF4-FFF2-40B4-BE49-F238E27FC236}">
                <a16:creationId xmlns:a16="http://schemas.microsoft.com/office/drawing/2014/main" id="{B703E1A9-DC1F-E144-F388-CD587A314BC0}"/>
              </a:ext>
            </a:extLst>
          </p:cNvPr>
          <p:cNvGraphicFramePr>
            <a:graphicFrameLocks noGrp="1"/>
          </p:cNvGraphicFramePr>
          <p:nvPr/>
        </p:nvGraphicFramePr>
        <p:xfrm>
          <a:off x="3707904" y="3270592"/>
          <a:ext cx="4824536" cy="2966720"/>
        </p:xfrm>
        <a:graphic>
          <a:graphicData uri="http://schemas.openxmlformats.org/drawingml/2006/table">
            <a:tbl>
              <a:tblPr firstRow="1" bandRow="1">
                <a:tableStyleId>{5C22544A-7EE6-4342-B048-85BDC9FD1C3A}</a:tableStyleId>
              </a:tblPr>
              <a:tblGrid>
                <a:gridCol w="721325">
                  <a:extLst>
                    <a:ext uri="{9D8B030D-6E8A-4147-A177-3AD203B41FA5}">
                      <a16:colId xmlns:a16="http://schemas.microsoft.com/office/drawing/2014/main" val="3596638359"/>
                    </a:ext>
                  </a:extLst>
                </a:gridCol>
                <a:gridCol w="4103211">
                  <a:extLst>
                    <a:ext uri="{9D8B030D-6E8A-4147-A177-3AD203B41FA5}">
                      <a16:colId xmlns:a16="http://schemas.microsoft.com/office/drawing/2014/main" val="2783903859"/>
                    </a:ext>
                  </a:extLst>
                </a:gridCol>
              </a:tblGrid>
              <a:tr h="370840">
                <a:tc>
                  <a:txBody>
                    <a:bodyPr/>
                    <a:lstStyle/>
                    <a:p>
                      <a:r>
                        <a:rPr lang="sv-SE" dirty="0">
                          <a:solidFill>
                            <a:schemeClr val="tx1"/>
                          </a:solidFill>
                        </a:rPr>
                        <a:t>#r</a:t>
                      </a:r>
                      <a:endParaRPr lang="en-US" dirty="0">
                        <a:solidFill>
                          <a:schemeClr val="tx1"/>
                        </a:solidFill>
                      </a:endParaRPr>
                    </a:p>
                  </a:txBody>
                  <a:tcPr>
                    <a:noFill/>
                  </a:tcPr>
                </a:tc>
                <a:tc>
                  <a:txBody>
                    <a:bodyPr/>
                    <a:lstStyle/>
                    <a:p>
                      <a:r>
                        <a:rPr lang="sv-SE" dirty="0">
                          <a:solidFill>
                            <a:schemeClr val="tx1"/>
                          </a:solidFill>
                        </a:rPr>
                        <a:t>System configuration </a:t>
                      </a:r>
                      <a:endParaRPr lang="en-US" dirty="0">
                        <a:solidFill>
                          <a:schemeClr val="tx1"/>
                        </a:solidFill>
                      </a:endParaRPr>
                    </a:p>
                  </a:txBody>
                  <a:tcPr>
                    <a:noFill/>
                  </a:tcPr>
                </a:tc>
                <a:extLst>
                  <a:ext uri="{0D108BD9-81ED-4DB2-BD59-A6C34878D82A}">
                    <a16:rowId xmlns:a16="http://schemas.microsoft.com/office/drawing/2014/main" val="3913445010"/>
                  </a:ext>
                </a:extLst>
              </a:tr>
              <a:tr h="370840">
                <a:tc>
                  <a:txBody>
                    <a:bodyPr/>
                    <a:lstStyle/>
                    <a:p>
                      <a:r>
                        <a:rPr lang="sv-SE" dirty="0"/>
                        <a:t>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i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768185351"/>
                  </a:ext>
                </a:extLst>
              </a:tr>
              <a:tr h="370840">
                <a:tc>
                  <a:txBody>
                    <a:bodyPr/>
                    <a:lstStyle/>
                    <a:p>
                      <a:r>
                        <a:rPr lang="sv-SE" dirty="0"/>
                        <a:t>2</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i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3322960742"/>
                  </a:ext>
                </a:extLst>
              </a:tr>
              <a:tr h="370840">
                <a:tc>
                  <a:txBody>
                    <a:bodyPr/>
                    <a:lstStyle/>
                    <a:p>
                      <a:r>
                        <a:rPr lang="sv-SE" dirty="0"/>
                        <a:t>…</a:t>
                      </a:r>
                      <a:endParaRPr lang="en-US" dirty="0"/>
                    </a:p>
                  </a:txBody>
                  <a:tcPr>
                    <a:noFill/>
                  </a:tcPr>
                </a:tc>
                <a:tc>
                  <a:txBody>
                    <a:bodyPr/>
                    <a:lstStyle/>
                    <a:p>
                      <a:endParaRPr lang="en-US" dirty="0"/>
                    </a:p>
                  </a:txBody>
                  <a:tcPr>
                    <a:noFill/>
                  </a:tcPr>
                </a:tc>
                <a:extLst>
                  <a:ext uri="{0D108BD9-81ED-4DB2-BD59-A6C34878D82A}">
                    <a16:rowId xmlns:a16="http://schemas.microsoft.com/office/drawing/2014/main" val="4248546459"/>
                  </a:ext>
                </a:extLst>
              </a:tr>
              <a:tr h="370840">
                <a:tc>
                  <a:txBody>
                    <a:bodyPr/>
                    <a:lstStyle/>
                    <a:p>
                      <a:r>
                        <a:rPr lang="sv-SE" dirty="0"/>
                        <a:t>i</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601043528"/>
                  </a:ext>
                </a:extLst>
              </a:tr>
              <a:tr h="370840">
                <a:tc>
                  <a:txBody>
                    <a:bodyPr/>
                    <a:lstStyle/>
                    <a:p>
                      <a:r>
                        <a:rPr lang="sv-SE" dirty="0"/>
                        <a:t>…</a:t>
                      </a:r>
                      <a:endParaRPr lang="en-US" dirty="0"/>
                    </a:p>
                  </a:txBody>
                  <a:tcPr>
                    <a:noFill/>
                  </a:tcPr>
                </a:tc>
                <a:tc>
                  <a:txBody>
                    <a:bodyPr/>
                    <a:lstStyle/>
                    <a:p>
                      <a:endParaRPr lang="en-US" dirty="0"/>
                    </a:p>
                  </a:txBody>
                  <a:tcPr>
                    <a:noFill/>
                  </a:tcPr>
                </a:tc>
                <a:extLst>
                  <a:ext uri="{0D108BD9-81ED-4DB2-BD59-A6C34878D82A}">
                    <a16:rowId xmlns:a16="http://schemas.microsoft.com/office/drawing/2014/main" val="1554257711"/>
                  </a:ext>
                </a:extLst>
              </a:tr>
              <a:tr h="370840">
                <a:tc>
                  <a:txBody>
                    <a:bodyPr/>
                    <a:lstStyle/>
                    <a:p>
                      <a:r>
                        <a:rPr lang="sv-SE" dirty="0"/>
                        <a:t>n-1</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3432359791"/>
                  </a:ext>
                </a:extLst>
              </a:tr>
              <a:tr h="370840">
                <a:tc>
                  <a:txBody>
                    <a:bodyPr/>
                    <a:lstStyle/>
                    <a:p>
                      <a:r>
                        <a:rPr lang="sv-SE" dirty="0"/>
                        <a:t>n</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e-IL" dirty="0">
                          <a:latin typeface="Calibri Light" panose="020F0302020204030204" pitchFamily="34" charset="0"/>
                          <a:cs typeface="Calibri Light" panose="020F0302020204030204" pitchFamily="34" charset="0"/>
                        </a:rPr>
                        <a:t>(</a:t>
                      </a:r>
                      <a:r>
                        <a:rPr lang="en-US" altLang="he-IL" i="1" dirty="0">
                          <a:latin typeface="Calibri Light" panose="020F0302020204030204" pitchFamily="34" charset="0"/>
                          <a:cs typeface="Calibri Light" panose="020F0302020204030204" pitchFamily="34" charset="0"/>
                        </a:rPr>
                        <a:t>x</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2</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i</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 </a:t>
                      </a:r>
                      <a:r>
                        <a:rPr lang="en-US" altLang="he-IL" i="1" dirty="0">
                          <a:latin typeface="Calibri Light" panose="020F0302020204030204" pitchFamily="34" charset="0"/>
                          <a:cs typeface="Calibri Light" panose="020F0302020204030204" pitchFamily="34" charset="0"/>
                        </a:rPr>
                        <a:t>,… x</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n-1</a:t>
                      </a:r>
                      <a:r>
                        <a:rPr lang="en-US" altLang="he-IL" i="1" dirty="0">
                          <a:latin typeface="Calibri Light" panose="020F0302020204030204" pitchFamily="34" charset="0"/>
                          <a:cs typeface="Calibri Light" panose="020F0302020204030204" pitchFamily="34" charset="0"/>
                        </a:rPr>
                        <a:t>, </a:t>
                      </a:r>
                      <a:r>
                        <a:rPr lang="en-US" altLang="he-IL" i="1" dirty="0" err="1">
                          <a:latin typeface="Calibri Light" panose="020F0302020204030204" pitchFamily="34" charset="0"/>
                          <a:cs typeface="Calibri Light" panose="020F0302020204030204" pitchFamily="34" charset="0"/>
                        </a:rPr>
                        <a:t>x</a:t>
                      </a:r>
                      <a:r>
                        <a:rPr lang="en-US" altLang="he-IL" i="1" baseline="-25000" dirty="0" err="1">
                          <a:latin typeface="Calibri Light" panose="020F0302020204030204" pitchFamily="34" charset="0"/>
                          <a:cs typeface="Calibri Light" panose="020F0302020204030204" pitchFamily="34" charset="0"/>
                        </a:rPr>
                        <a:t>n</a:t>
                      </a:r>
                      <a:r>
                        <a:rPr lang="en-US" altLang="he-IL" i="1" dirty="0">
                          <a:latin typeface="Calibri Light" panose="020F0302020204030204" pitchFamily="34" charset="0"/>
                          <a:cs typeface="Calibri Light" panose="020F0302020204030204" pitchFamily="34" charset="0"/>
                        </a:rPr>
                        <a:t>=a</a:t>
                      </a:r>
                      <a:r>
                        <a:rPr lang="en-US" altLang="he-IL"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a:t>
                      </a:r>
                    </a:p>
                  </a:txBody>
                  <a:tcPr>
                    <a:noFill/>
                  </a:tcPr>
                </a:tc>
                <a:extLst>
                  <a:ext uri="{0D108BD9-81ED-4DB2-BD59-A6C34878D82A}">
                    <a16:rowId xmlns:a16="http://schemas.microsoft.com/office/drawing/2014/main" val="2401027721"/>
                  </a:ext>
                </a:extLst>
              </a:tr>
            </a:tbl>
          </a:graphicData>
        </a:graphic>
      </p:graphicFrame>
    </p:spTree>
    <p:extLst>
      <p:ext uri="{BB962C8B-B14F-4D97-AF65-F5344CB8AC3E}">
        <p14:creationId xmlns:p14="http://schemas.microsoft.com/office/powerpoint/2010/main" val="118398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4"/>
                                        </p:tgtEl>
                                        <p:attrNameLst>
                                          <p:attrName>style.color</p:attrName>
                                        </p:attrNameLst>
                                      </p:cBhvr>
                                      <p:to>
                                        <a:srgbClr val="CC0000"/>
                                      </p:to>
                                    </p:animClr>
                                    <p:animClr clrSpc="rgb" dir="cw">
                                      <p:cBhvr>
                                        <p:cTn id="7" dur="500" fill="hold"/>
                                        <p:tgtEl>
                                          <p:spTgt spid="4"/>
                                        </p:tgtEl>
                                        <p:attrNameLst>
                                          <p:attrName>fillcolor</p:attrName>
                                        </p:attrNameLst>
                                      </p:cBhvr>
                                      <p:to>
                                        <a:srgbClr val="CC0000"/>
                                      </p:to>
                                    </p:animClr>
                                    <p:set>
                                      <p:cBhvr>
                                        <p:cTn id="8" dur="500" fill="hold"/>
                                        <p:tgtEl>
                                          <p:spTgt spid="4"/>
                                        </p:tgtEl>
                                        <p:attrNameLst>
                                          <p:attrName>fill.type</p:attrName>
                                        </p:attrNameLst>
                                      </p:cBhvr>
                                      <p:to>
                                        <p:strVal val="solid"/>
                                      </p:to>
                                    </p:set>
                                    <p:set>
                                      <p:cBhvr>
                                        <p:cTn id="9" dur="500" fill="hold"/>
                                        <p:tgtEl>
                                          <p:spTgt spid="4"/>
                                        </p:tgtEl>
                                        <p:attrNameLst>
                                          <p:attrName>fill.on</p:attrName>
                                        </p:attrNameLst>
                                      </p:cBhvr>
                                      <p:to>
                                        <p:strVal val="true"/>
                                      </p:to>
                                    </p:set>
                                  </p:childTnLst>
                                </p:cTn>
                              </p:par>
                              <p:par>
                                <p:cTn id="10" presetID="19" presetClass="emph" presetSubtype="0" fill="hold" grpId="0" nodeType="withEffect">
                                  <p:stCondLst>
                                    <p:cond delay="1000"/>
                                  </p:stCondLst>
                                  <p:childTnLst>
                                    <p:animClr clrSpc="rgb" dir="cw">
                                      <p:cBhvr override="childStyle">
                                        <p:cTn id="11" dur="500" fill="hold"/>
                                        <p:tgtEl>
                                          <p:spTgt spid="5"/>
                                        </p:tgtEl>
                                        <p:attrNameLst>
                                          <p:attrName>style.color</p:attrName>
                                        </p:attrNameLst>
                                      </p:cBhvr>
                                      <p:to>
                                        <a:srgbClr val="CC0000"/>
                                      </p:to>
                                    </p:animClr>
                                    <p:animClr clrSpc="rgb" dir="cw">
                                      <p:cBhvr>
                                        <p:cTn id="12" dur="500" fill="hold"/>
                                        <p:tgtEl>
                                          <p:spTgt spid="5"/>
                                        </p:tgtEl>
                                        <p:attrNameLst>
                                          <p:attrName>fillcolor</p:attrName>
                                        </p:attrNameLst>
                                      </p:cBhvr>
                                      <p:to>
                                        <a:srgbClr val="CC0000"/>
                                      </p:to>
                                    </p:animClr>
                                    <p:set>
                                      <p:cBhvr>
                                        <p:cTn id="13" dur="500" fill="hold"/>
                                        <p:tgtEl>
                                          <p:spTgt spid="5"/>
                                        </p:tgtEl>
                                        <p:attrNameLst>
                                          <p:attrName>fill.type</p:attrName>
                                        </p:attrNameLst>
                                      </p:cBhvr>
                                      <p:to>
                                        <p:strVal val="solid"/>
                                      </p:to>
                                    </p:set>
                                    <p:set>
                                      <p:cBhvr>
                                        <p:cTn id="14" dur="500" fill="hold"/>
                                        <p:tgtEl>
                                          <p:spTgt spid="5"/>
                                        </p:tgtEl>
                                        <p:attrNameLst>
                                          <p:attrName>fill.on</p:attrName>
                                        </p:attrNameLst>
                                      </p:cBhvr>
                                      <p:to>
                                        <p:strVal val="true"/>
                                      </p:to>
                                    </p:set>
                                  </p:childTnLst>
                                </p:cTn>
                              </p:par>
                              <p:par>
                                <p:cTn id="15" presetID="19" presetClass="emph" presetSubtype="0" fill="hold" grpId="0" nodeType="withEffect">
                                  <p:stCondLst>
                                    <p:cond delay="2000"/>
                                  </p:stCondLst>
                                  <p:childTnLst>
                                    <p:animClr clrSpc="rgb" dir="cw">
                                      <p:cBhvr override="childStyle">
                                        <p:cTn id="16" dur="500" fill="hold"/>
                                        <p:tgtEl>
                                          <p:spTgt spid="6"/>
                                        </p:tgtEl>
                                        <p:attrNameLst>
                                          <p:attrName>style.color</p:attrName>
                                        </p:attrNameLst>
                                      </p:cBhvr>
                                      <p:to>
                                        <a:srgbClr val="CC0000"/>
                                      </p:to>
                                    </p:animClr>
                                    <p:animClr clrSpc="rgb" dir="cw">
                                      <p:cBhvr>
                                        <p:cTn id="17" dur="500" fill="hold"/>
                                        <p:tgtEl>
                                          <p:spTgt spid="6"/>
                                        </p:tgtEl>
                                        <p:attrNameLst>
                                          <p:attrName>fillcolor</p:attrName>
                                        </p:attrNameLst>
                                      </p:cBhvr>
                                      <p:to>
                                        <a:srgbClr val="CC0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par>
                                <p:cTn id="20" presetID="19" presetClass="emph" presetSubtype="0" fill="hold" grpId="0" nodeType="withEffect">
                                  <p:stCondLst>
                                    <p:cond delay="3000"/>
                                  </p:stCondLst>
                                  <p:childTnLst>
                                    <p:animClr clrSpc="rgb" dir="cw">
                                      <p:cBhvr override="childStyle">
                                        <p:cTn id="21" dur="500" fill="hold"/>
                                        <p:tgtEl>
                                          <p:spTgt spid="7"/>
                                        </p:tgtEl>
                                        <p:attrNameLst>
                                          <p:attrName>style.color</p:attrName>
                                        </p:attrNameLst>
                                      </p:cBhvr>
                                      <p:to>
                                        <a:srgbClr val="CC0000"/>
                                      </p:to>
                                    </p:animClr>
                                    <p:animClr clrSpc="rgb" dir="cw">
                                      <p:cBhvr>
                                        <p:cTn id="22" dur="500" fill="hold"/>
                                        <p:tgtEl>
                                          <p:spTgt spid="7"/>
                                        </p:tgtEl>
                                        <p:attrNameLst>
                                          <p:attrName>fillcolor</p:attrName>
                                        </p:attrNameLst>
                                      </p:cBhvr>
                                      <p:to>
                                        <a:srgbClr val="CC0000"/>
                                      </p:to>
                                    </p:animClr>
                                    <p:set>
                                      <p:cBhvr>
                                        <p:cTn id="23" dur="500" fill="hold"/>
                                        <p:tgtEl>
                                          <p:spTgt spid="7"/>
                                        </p:tgtEl>
                                        <p:attrNameLst>
                                          <p:attrName>fill.type</p:attrName>
                                        </p:attrNameLst>
                                      </p:cBhvr>
                                      <p:to>
                                        <p:strVal val="solid"/>
                                      </p:to>
                                    </p:set>
                                    <p:set>
                                      <p:cBhvr>
                                        <p:cTn id="24" dur="500" fill="hold"/>
                                        <p:tgtEl>
                                          <p:spTgt spid="7"/>
                                        </p:tgtEl>
                                        <p:attrNameLst>
                                          <p:attrName>fill.on</p:attrName>
                                        </p:attrNameLst>
                                      </p:cBhvr>
                                      <p:to>
                                        <p:strVal val="true"/>
                                      </p:to>
                                    </p:set>
                                  </p:childTnLst>
                                </p:cTn>
                              </p:par>
                              <p:par>
                                <p:cTn id="25" presetID="19" presetClass="emph" presetSubtype="0" fill="hold" grpId="0" nodeType="withEffect">
                                  <p:stCondLst>
                                    <p:cond delay="4000"/>
                                  </p:stCondLst>
                                  <p:childTnLst>
                                    <p:animClr clrSpc="rgb" dir="cw">
                                      <p:cBhvr override="childStyle">
                                        <p:cTn id="26" dur="500" fill="hold"/>
                                        <p:tgtEl>
                                          <p:spTgt spid="8"/>
                                        </p:tgtEl>
                                        <p:attrNameLst>
                                          <p:attrName>style.color</p:attrName>
                                        </p:attrNameLst>
                                      </p:cBhvr>
                                      <p:to>
                                        <a:srgbClr val="CC0000"/>
                                      </p:to>
                                    </p:animClr>
                                    <p:animClr clrSpc="rgb" dir="cw">
                                      <p:cBhvr>
                                        <p:cTn id="27" dur="500" fill="hold"/>
                                        <p:tgtEl>
                                          <p:spTgt spid="8"/>
                                        </p:tgtEl>
                                        <p:attrNameLst>
                                          <p:attrName>fillcolor</p:attrName>
                                        </p:attrNameLst>
                                      </p:cBhvr>
                                      <p:to>
                                        <a:srgbClr val="CC0000"/>
                                      </p:to>
                                    </p:animClr>
                                    <p:set>
                                      <p:cBhvr>
                                        <p:cTn id="28" dur="500" fill="hold"/>
                                        <p:tgtEl>
                                          <p:spTgt spid="8"/>
                                        </p:tgtEl>
                                        <p:attrNameLst>
                                          <p:attrName>fill.type</p:attrName>
                                        </p:attrNameLst>
                                      </p:cBhvr>
                                      <p:to>
                                        <p:strVal val="solid"/>
                                      </p:to>
                                    </p:set>
                                    <p:set>
                                      <p:cBhvr>
                                        <p:cTn id="29" dur="500" fill="hold"/>
                                        <p:tgtEl>
                                          <p:spTgt spid="8"/>
                                        </p:tgtEl>
                                        <p:attrNameLst>
                                          <p:attrName>fill.on</p:attrName>
                                        </p:attrNameLst>
                                      </p:cBhvr>
                                      <p:to>
                                        <p:strVal val="true"/>
                                      </p:to>
                                    </p:set>
                                  </p:childTnLst>
                                </p:cTn>
                              </p:par>
                              <p:par>
                                <p:cTn id="30" presetID="19" presetClass="emph" presetSubtype="0" fill="hold" grpId="0" nodeType="withEffect">
                                  <p:stCondLst>
                                    <p:cond delay="5000"/>
                                  </p:stCondLst>
                                  <p:childTnLst>
                                    <p:animClr clrSpc="rgb" dir="cw">
                                      <p:cBhvr override="childStyle">
                                        <p:cTn id="31" dur="500" fill="hold"/>
                                        <p:tgtEl>
                                          <p:spTgt spid="10"/>
                                        </p:tgtEl>
                                        <p:attrNameLst>
                                          <p:attrName>style.color</p:attrName>
                                        </p:attrNameLst>
                                      </p:cBhvr>
                                      <p:to>
                                        <a:srgbClr val="CC0000"/>
                                      </p:to>
                                    </p:animClr>
                                    <p:animClr clrSpc="rgb" dir="cw">
                                      <p:cBhvr>
                                        <p:cTn id="32" dur="500" fill="hold"/>
                                        <p:tgtEl>
                                          <p:spTgt spid="10"/>
                                        </p:tgtEl>
                                        <p:attrNameLst>
                                          <p:attrName>fillcolor</p:attrName>
                                        </p:attrNameLst>
                                      </p:cBhvr>
                                      <p:to>
                                        <a:srgbClr val="CC0000"/>
                                      </p:to>
                                    </p:animClr>
                                    <p:set>
                                      <p:cBhvr>
                                        <p:cTn id="33" dur="500" fill="hold"/>
                                        <p:tgtEl>
                                          <p:spTgt spid="10"/>
                                        </p:tgtEl>
                                        <p:attrNameLst>
                                          <p:attrName>fill.type</p:attrName>
                                        </p:attrNameLst>
                                      </p:cBhvr>
                                      <p:to>
                                        <p:strVal val="solid"/>
                                      </p:to>
                                    </p:set>
                                    <p:set>
                                      <p:cBhvr>
                                        <p:cTn id="34" dur="500" fill="hold"/>
                                        <p:tgtEl>
                                          <p:spTgt spid="10"/>
                                        </p:tgtEl>
                                        <p:attrNameLst>
                                          <p:attrName>fill.on</p:attrName>
                                        </p:attrNameLst>
                                      </p:cBhvr>
                                      <p:to>
                                        <p:strVal val="true"/>
                                      </p:to>
                                    </p:set>
                                  </p:childTnLst>
                                </p:cTn>
                              </p:par>
                              <p:par>
                                <p:cTn id="35" presetID="19" presetClass="emph" presetSubtype="0" fill="hold" grpId="0" nodeType="withEffect">
                                  <p:stCondLst>
                                    <p:cond delay="6000"/>
                                  </p:stCondLst>
                                  <p:childTnLst>
                                    <p:animClr clrSpc="rgb" dir="cw">
                                      <p:cBhvr override="childStyle">
                                        <p:cTn id="36" dur="500" fill="hold"/>
                                        <p:tgtEl>
                                          <p:spTgt spid="11"/>
                                        </p:tgtEl>
                                        <p:attrNameLst>
                                          <p:attrName>style.color</p:attrName>
                                        </p:attrNameLst>
                                      </p:cBhvr>
                                      <p:to>
                                        <a:srgbClr val="CC0000"/>
                                      </p:to>
                                    </p:animClr>
                                    <p:animClr clrSpc="rgb" dir="cw">
                                      <p:cBhvr>
                                        <p:cTn id="37" dur="500" fill="hold"/>
                                        <p:tgtEl>
                                          <p:spTgt spid="11"/>
                                        </p:tgtEl>
                                        <p:attrNameLst>
                                          <p:attrName>fillcolor</p:attrName>
                                        </p:attrNameLst>
                                      </p:cBhvr>
                                      <p:to>
                                        <a:srgbClr val="CC0000"/>
                                      </p:to>
                                    </p:animClr>
                                    <p:set>
                                      <p:cBhvr>
                                        <p:cTn id="38" dur="500" fill="hold"/>
                                        <p:tgtEl>
                                          <p:spTgt spid="11"/>
                                        </p:tgtEl>
                                        <p:attrNameLst>
                                          <p:attrName>fill.type</p:attrName>
                                        </p:attrNameLst>
                                      </p:cBhvr>
                                      <p:to>
                                        <p:strVal val="solid"/>
                                      </p:to>
                                    </p:set>
                                    <p:set>
                                      <p:cBhvr>
                                        <p:cTn id="39" dur="500" fill="hold"/>
                                        <p:tgtEl>
                                          <p:spTgt spid="11"/>
                                        </p:tgtEl>
                                        <p:attrNameLst>
                                          <p:attrName>fill.on</p:attrName>
                                        </p:attrNameLst>
                                      </p:cBhvr>
                                      <p:to>
                                        <p:strVal val="true"/>
                                      </p:to>
                                    </p:set>
                                  </p:childTnLst>
                                </p:cTn>
                              </p:par>
                              <p:par>
                                <p:cTn id="40" presetID="19" presetClass="emph" presetSubtype="0" fill="hold" grpId="0" nodeType="withEffect">
                                  <p:stCondLst>
                                    <p:cond delay="7000"/>
                                  </p:stCondLst>
                                  <p:childTnLst>
                                    <p:animClr clrSpc="rgb" dir="cw">
                                      <p:cBhvr override="childStyle">
                                        <p:cTn id="41" dur="500" fill="hold"/>
                                        <p:tgtEl>
                                          <p:spTgt spid="9"/>
                                        </p:tgtEl>
                                        <p:attrNameLst>
                                          <p:attrName>style.color</p:attrName>
                                        </p:attrNameLst>
                                      </p:cBhvr>
                                      <p:to>
                                        <a:srgbClr val="CC0000"/>
                                      </p:to>
                                    </p:animClr>
                                    <p:animClr clrSpc="rgb" dir="cw">
                                      <p:cBhvr>
                                        <p:cTn id="42" dur="500" fill="hold"/>
                                        <p:tgtEl>
                                          <p:spTgt spid="9"/>
                                        </p:tgtEl>
                                        <p:attrNameLst>
                                          <p:attrName>fillcolor</p:attrName>
                                        </p:attrNameLst>
                                      </p:cBhvr>
                                      <p:to>
                                        <a:srgbClr val="CC0000"/>
                                      </p:to>
                                    </p:animClr>
                                    <p:set>
                                      <p:cBhvr>
                                        <p:cTn id="43" dur="500" fill="hold"/>
                                        <p:tgtEl>
                                          <p:spTgt spid="9"/>
                                        </p:tgtEl>
                                        <p:attrNameLst>
                                          <p:attrName>fill.type</p:attrName>
                                        </p:attrNameLst>
                                      </p:cBhvr>
                                      <p:to>
                                        <p:strVal val="solid"/>
                                      </p:to>
                                    </p:set>
                                    <p:set>
                                      <p:cBhvr>
                                        <p:cTn id="44" dur="5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a:latin typeface="Calibri Light" panose="020F0302020204030204" pitchFamily="34" charset="0"/>
                <a:cs typeface="Calibri Light" panose="020F0302020204030204" pitchFamily="34" charset="0"/>
              </a:rPr>
              <a:t>Goal</a:t>
            </a:r>
            <a:endParaRPr lang="en-US" noProof="0"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We would like to understand how to design self-stabilizing network protocols</a:t>
            </a:r>
          </a:p>
          <a:p>
            <a:r>
              <a:rPr lang="en-US" dirty="0">
                <a:latin typeface="Calibri Light" panose="020F0302020204030204" pitchFamily="34" charset="0"/>
                <a:cs typeface="Calibri Light" panose="020F0302020204030204" pitchFamily="34" charset="0"/>
              </a:rPr>
              <a:t>At the end of </a:t>
            </a:r>
            <a:r>
              <a:rPr lang="en-SE" dirty="0">
                <a:latin typeface="Calibri Light" panose="020F0302020204030204" pitchFamily="34" charset="0"/>
                <a:cs typeface="Calibri Light" panose="020F0302020204030204" pitchFamily="34" charset="0"/>
              </a:rPr>
              <a:t>this</a:t>
            </a:r>
            <a:r>
              <a:rPr lang="en-US" dirty="0">
                <a:latin typeface="Calibri Light" panose="020F0302020204030204" pitchFamily="34" charset="0"/>
                <a:cs typeface="Calibri Light" panose="020F0302020204030204" pitchFamily="34" charset="0"/>
              </a:rPr>
              <a:t> lecture</a:t>
            </a:r>
            <a:r>
              <a:rPr lang="en-SE"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 you should be able to:</a:t>
            </a:r>
          </a:p>
          <a:p>
            <a:pPr lvl="1"/>
            <a:r>
              <a:rPr lang="en-US" dirty="0">
                <a:latin typeface="Calibri Light" panose="020F0302020204030204" pitchFamily="34" charset="0"/>
                <a:cs typeface="Calibri Light" panose="020F0302020204030204" pitchFamily="34" charset="0"/>
              </a:rPr>
              <a:t>Define </a:t>
            </a:r>
            <a:r>
              <a:rPr lang="en-SE" dirty="0">
                <a:latin typeface="Calibri Light" panose="020F0302020204030204" pitchFamily="34" charset="0"/>
                <a:cs typeface="Calibri Light" panose="020F0302020204030204" pitchFamily="34" charset="0"/>
              </a:rPr>
              <a:t>the </a:t>
            </a:r>
            <a:r>
              <a:rPr lang="en-US" dirty="0">
                <a:latin typeface="Calibri Light" panose="020F0302020204030204" pitchFamily="34" charset="0"/>
                <a:cs typeface="Calibri Light" panose="020F0302020204030204" pitchFamily="34" charset="0"/>
              </a:rPr>
              <a:t>network task</a:t>
            </a:r>
            <a:r>
              <a:rPr lang="en-SE" dirty="0">
                <a:latin typeface="Calibri Light" panose="020F0302020204030204" pitchFamily="34" charset="0"/>
                <a:cs typeface="Calibri Light" panose="020F0302020204030204" pitchFamily="34" charset="0"/>
              </a:rPr>
              <a:t> of </a:t>
            </a:r>
            <a:r>
              <a:rPr lang="en-US" dirty="0">
                <a:latin typeface="Calibri Light" panose="020F0302020204030204" pitchFamily="34" charset="0"/>
                <a:cs typeface="Calibri Light" panose="020F0302020204030204" pitchFamily="34" charset="0"/>
              </a:rPr>
              <a:t>token circulation</a:t>
            </a:r>
          </a:p>
          <a:p>
            <a:pPr lvl="1"/>
            <a:r>
              <a:rPr lang="en-US" dirty="0">
                <a:latin typeface="Calibri Light" panose="020F0302020204030204" pitchFamily="34" charset="0"/>
                <a:cs typeface="Calibri Light" panose="020F0302020204030204" pitchFamily="34" charset="0"/>
              </a:rPr>
              <a:t>Propose</a:t>
            </a:r>
            <a:r>
              <a:rPr lang="en-SE" dirty="0">
                <a:latin typeface="Calibri Light" panose="020F0302020204030204" pitchFamily="34" charset="0"/>
                <a:cs typeface="Calibri Light" panose="020F0302020204030204" pitchFamily="34" charset="0"/>
              </a:rPr>
              <a:t> an</a:t>
            </a:r>
            <a:r>
              <a:rPr lang="en-US" dirty="0">
                <a:latin typeface="Calibri Light" panose="020F0302020204030204" pitchFamily="34" charset="0"/>
                <a:cs typeface="Calibri Light" panose="020F0302020204030204" pitchFamily="34" charset="0"/>
              </a:rPr>
              <a:t> </a:t>
            </a:r>
            <a:r>
              <a:rPr lang="en-SE" dirty="0">
                <a:latin typeface="Calibri Light" panose="020F0302020204030204" pitchFamily="34" charset="0"/>
                <a:cs typeface="Calibri Light" panose="020F0302020204030204" pitchFamily="34" charset="0"/>
              </a:rPr>
              <a:t>algorithm </a:t>
            </a:r>
            <a:r>
              <a:rPr lang="en-US" dirty="0">
                <a:latin typeface="Calibri Light" panose="020F0302020204030204" pitchFamily="34" charset="0"/>
                <a:cs typeface="Calibri Light" panose="020F0302020204030204" pitchFamily="34" charset="0"/>
              </a:rPr>
              <a:t>for solving </a:t>
            </a:r>
            <a:r>
              <a:rPr lang="en-SE" dirty="0">
                <a:latin typeface="Calibri Light" panose="020F0302020204030204" pitchFamily="34" charset="0"/>
                <a:cs typeface="Calibri Light" panose="020F0302020204030204" pitchFamily="34" charset="0"/>
              </a:rPr>
              <a:t>this </a:t>
            </a:r>
            <a:r>
              <a:rPr lang="en-US" dirty="0">
                <a:latin typeface="Calibri Light" panose="020F0302020204030204" pitchFamily="34" charset="0"/>
                <a:cs typeface="Calibri Light" panose="020F0302020204030204" pitchFamily="34" charset="0"/>
              </a:rPr>
              <a:t>task</a:t>
            </a:r>
          </a:p>
          <a:p>
            <a:pPr lvl="1"/>
            <a:r>
              <a:rPr lang="en-US" dirty="0">
                <a:latin typeface="Calibri Light" panose="020F0302020204030204" pitchFamily="34" charset="0"/>
                <a:cs typeface="Calibri Light" panose="020F0302020204030204" pitchFamily="34" charset="0"/>
              </a:rPr>
              <a:t>Argue about the correctness of </a:t>
            </a:r>
            <a:r>
              <a:rPr lang="en-SE" dirty="0">
                <a:latin typeface="Calibri Light" panose="020F0302020204030204" pitchFamily="34" charset="0"/>
                <a:cs typeface="Calibri Light" panose="020F0302020204030204" pitchFamily="34" charset="0"/>
              </a:rPr>
              <a:t>your</a:t>
            </a:r>
            <a:r>
              <a:rPr lang="en-US" dirty="0">
                <a:latin typeface="Calibri Light" panose="020F0302020204030204" pitchFamily="34" charset="0"/>
                <a:cs typeface="Calibri Light" panose="020F0302020204030204" pitchFamily="34" charset="0"/>
              </a:rPr>
              <a:t> proposal   </a:t>
            </a:r>
            <a:endParaRPr lang="en-US" noProof="0" dirty="0">
              <a:latin typeface="Calibri Light" panose="020F0302020204030204" pitchFamily="34" charset="0"/>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Lemma 2.4</a:t>
            </a:r>
          </a:p>
        </p:txBody>
      </p:sp>
      <p:sp>
        <p:nvSpPr>
          <p:cNvPr id="3" name="Content Placeholder 2"/>
          <p:cNvSpPr>
            <a:spLocks noGrp="1"/>
          </p:cNvSpPr>
          <p:nvPr>
            <p:ph idx="1"/>
          </p:nvPr>
        </p:nvSpPr>
        <p:spPr>
          <a:xfrm>
            <a:off x="323528" y="1773238"/>
            <a:ext cx="8568952" cy="4535487"/>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configuration </a:t>
            </a:r>
            <a:r>
              <a:rPr lang="en-US" altLang="he-IL" i="1" dirty="0">
                <a:solidFill>
                  <a:srgbClr val="0000B0"/>
                </a:solidFill>
                <a:latin typeface="Calibri Light" panose="020F0302020204030204" pitchFamily="34" charset="0"/>
                <a:cs typeface="Calibri Light" panose="020F0302020204030204" pitchFamily="34" charset="0"/>
              </a:rPr>
              <a:t>c</a:t>
            </a:r>
            <a:r>
              <a:rPr lang="en-US" altLang="he-IL" dirty="0">
                <a:solidFill>
                  <a:srgbClr val="0000B0"/>
                </a:solidFill>
                <a:latin typeface="Calibri Light" panose="020F0302020204030204" pitchFamily="34" charset="0"/>
                <a:cs typeface="Calibri Light" panose="020F0302020204030204" pitchFamily="34" charset="0"/>
              </a:rPr>
              <a:t>, in every fair execution that starts in </a:t>
            </a:r>
            <a:r>
              <a:rPr lang="en-US" altLang="he-IL" i="1" dirty="0">
                <a:solidFill>
                  <a:srgbClr val="0000B0"/>
                </a:solidFill>
                <a:latin typeface="Calibri Light" panose="020F0302020204030204" pitchFamily="34" charset="0"/>
                <a:cs typeface="Calibri Light" panose="020F0302020204030204" pitchFamily="34" charset="0"/>
              </a:rPr>
              <a:t>c</a:t>
            </a:r>
            <a:r>
              <a:rPr lang="en-US" altLang="he-IL" dirty="0">
                <a:solidFill>
                  <a:srgbClr val="0000B0"/>
                </a:solidFill>
                <a:latin typeface="Calibri Light" panose="020F0302020204030204" pitchFamily="34" charset="0"/>
                <a:cs typeface="Calibri Light" panose="020F0302020204030204" pitchFamily="34" charset="0"/>
              </a:rPr>
              <a:t>, processor </a:t>
            </a:r>
            <a:r>
              <a:rPr lang="en-US" altLang="he-IL" i="1" dirty="0">
                <a:solidFill>
                  <a:srgbClr val="0000B0"/>
                </a:solidFill>
                <a:latin typeface="Calibri Light" panose="020F0302020204030204" pitchFamily="34" charset="0"/>
                <a:cs typeface="Calibri Light" panose="020F0302020204030204" pitchFamily="34" charset="0"/>
              </a:rPr>
              <a:t>p</a:t>
            </a:r>
            <a:r>
              <a:rPr lang="en-US" altLang="he-IL" i="1" baseline="-25000" dirty="0">
                <a:solidFill>
                  <a:srgbClr val="0000B0"/>
                </a:solidFill>
                <a:latin typeface="Calibri Light" panose="020F0302020204030204" pitchFamily="34" charset="0"/>
                <a:cs typeface="Calibri Light" panose="020F0302020204030204" pitchFamily="34" charset="0"/>
              </a:rPr>
              <a:t>1</a:t>
            </a:r>
            <a:r>
              <a:rPr lang="en-US" altLang="he-IL" dirty="0">
                <a:solidFill>
                  <a:srgbClr val="0000B0"/>
                </a:solidFill>
                <a:latin typeface="Calibri Light" panose="020F0302020204030204" pitchFamily="34" charset="0"/>
                <a:cs typeface="Calibri Light" panose="020F0302020204030204" pitchFamily="34" charset="0"/>
              </a:rPr>
              <a:t> changes the value of </a:t>
            </a:r>
            <a:r>
              <a:rPr lang="en-US" altLang="he-IL" i="1" dirty="0">
                <a:solidFill>
                  <a:srgbClr val="0000B0"/>
                </a:solidFill>
                <a:latin typeface="Calibri Light" panose="020F0302020204030204" pitchFamily="34" charset="0"/>
                <a:cs typeface="Calibri Light" panose="020F0302020204030204" pitchFamily="34" charset="0"/>
              </a:rPr>
              <a:t>x</a:t>
            </a:r>
            <a:r>
              <a:rPr lang="en-US" altLang="he-IL" i="1" baseline="-25000" dirty="0">
                <a:solidFill>
                  <a:srgbClr val="0000B0"/>
                </a:solidFill>
                <a:latin typeface="Calibri Light" panose="020F0302020204030204" pitchFamily="34" charset="0"/>
                <a:cs typeface="Calibri Light" panose="020F0302020204030204" pitchFamily="34" charset="0"/>
              </a:rPr>
              <a:t>1</a:t>
            </a:r>
            <a:r>
              <a:rPr lang="en-US" altLang="he-IL" dirty="0">
                <a:solidFill>
                  <a:srgbClr val="0000B0"/>
                </a:solidFill>
                <a:latin typeface="Calibri Light" panose="020F0302020204030204" pitchFamily="34" charset="0"/>
                <a:cs typeface="Calibri Light" panose="020F0302020204030204" pitchFamily="34" charset="0"/>
              </a:rPr>
              <a:t> at least once in every </a:t>
            </a:r>
            <a:r>
              <a:rPr lang="en-US" altLang="he-IL" i="1" dirty="0">
                <a:solidFill>
                  <a:srgbClr val="0000B0"/>
                </a:solidFill>
                <a:latin typeface="Calibri Light" panose="020F0302020204030204" pitchFamily="34" charset="0"/>
                <a:cs typeface="Calibri Light" panose="020F0302020204030204" pitchFamily="34" charset="0"/>
              </a:rPr>
              <a:t>n</a:t>
            </a:r>
            <a:r>
              <a:rPr lang="en-US" altLang="he-IL" dirty="0">
                <a:solidFill>
                  <a:srgbClr val="0000B0"/>
                </a:solidFill>
                <a:latin typeface="Calibri Light" panose="020F0302020204030204" pitchFamily="34" charset="0"/>
                <a:cs typeface="Calibri Light" panose="020F0302020204030204" pitchFamily="34" charset="0"/>
              </a:rPr>
              <a:t> rounds</a:t>
            </a:r>
          </a:p>
          <a:p>
            <a:r>
              <a:rPr lang="en-US" dirty="0">
                <a:latin typeface="Calibri Light" panose="020F0302020204030204" pitchFamily="34" charset="0"/>
                <a:cs typeface="Calibri Light" panose="020F0302020204030204" pitchFamily="34" charset="0"/>
              </a:rPr>
              <a:t>Assume, in a way of a proof by contradiction, that there exists a configuration </a:t>
            </a:r>
            <a:r>
              <a:rPr lang="en-US" i="1" dirty="0">
                <a:latin typeface="Calibri Light" panose="020F0302020204030204" pitchFamily="34" charset="0"/>
                <a:cs typeface="Calibri Light" panose="020F0302020204030204" pitchFamily="34" charset="0"/>
              </a:rPr>
              <a:t>c</a:t>
            </a:r>
            <a:r>
              <a:rPr lang="en-US" dirty="0">
                <a:latin typeface="Calibri Light" panose="020F0302020204030204" pitchFamily="34" charset="0"/>
                <a:cs typeface="Calibri Light" panose="020F0302020204030204" pitchFamily="34" charset="0"/>
              </a:rPr>
              <a:t> and a fair execution that starts in </a:t>
            </a:r>
            <a:r>
              <a:rPr lang="en-US" i="1" dirty="0">
                <a:latin typeface="Calibri Light" panose="020F0302020204030204" pitchFamily="34" charset="0"/>
                <a:cs typeface="Calibri Light" panose="020F0302020204030204" pitchFamily="34" charset="0"/>
              </a:rPr>
              <a:t>c</a:t>
            </a:r>
            <a:r>
              <a:rPr lang="en-US" dirty="0">
                <a:latin typeface="Calibri Light" panose="020F0302020204030204" pitchFamily="34" charset="0"/>
                <a:cs typeface="Calibri Light" panose="020F0302020204030204" pitchFamily="34" charset="0"/>
              </a:rPr>
              <a:t> and in which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does not change that value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during the first </a:t>
            </a:r>
            <a:r>
              <a:rPr lang="en-US" i="1"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rounds.</a:t>
            </a:r>
          </a:p>
          <a:p>
            <a:r>
              <a:rPr lang="en-US" dirty="0">
                <a:latin typeface="Calibri Light" panose="020F0302020204030204" pitchFamily="34" charset="0"/>
                <a:cs typeface="Calibri Light" panose="020F0302020204030204" pitchFamily="34" charset="0"/>
              </a:rPr>
              <a:t>Let us </a:t>
            </a:r>
            <a:r>
              <a:rPr lang="en-US" i="1" dirty="0">
                <a:latin typeface="Calibri Light" panose="020F0302020204030204" pitchFamily="34" charset="0"/>
                <a:cs typeface="Calibri Light" panose="020F0302020204030204" pitchFamily="34" charset="0"/>
              </a:rPr>
              <a:t>c</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be the configuration that immediately follows the first time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executes an atomic step during the first round.</a:t>
            </a:r>
          </a:p>
        </p:txBody>
      </p:sp>
    </p:spTree>
    <p:extLst>
      <p:ext uri="{BB962C8B-B14F-4D97-AF65-F5344CB8AC3E}">
        <p14:creationId xmlns:p14="http://schemas.microsoft.com/office/powerpoint/2010/main" val="320830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Lemma 2.4</a:t>
            </a:r>
          </a:p>
        </p:txBody>
      </p:sp>
      <p:sp>
        <p:nvSpPr>
          <p:cNvPr id="3" name="Content Placeholder 2"/>
          <p:cNvSpPr>
            <a:spLocks noGrp="1"/>
          </p:cNvSpPr>
          <p:nvPr>
            <p:ph idx="1"/>
          </p:nvPr>
        </p:nvSpPr>
        <p:spPr>
          <a:xfrm>
            <a:off x="251520" y="1773238"/>
            <a:ext cx="8640960" cy="4535487"/>
          </a:xfrm>
        </p:spPr>
        <p:txBody>
          <a:bodyPr/>
          <a:lstStyle/>
          <a:p>
            <a:r>
              <a:rPr lang="en-US" dirty="0">
                <a:latin typeface="Calibri Light" panose="020F0302020204030204" pitchFamily="34" charset="0"/>
                <a:cs typeface="Calibri Light" panose="020F0302020204030204" pitchFamily="34" charset="0"/>
              </a:rPr>
              <a:t>Clearly,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in </a:t>
            </a:r>
            <a:r>
              <a:rPr lang="en-US" i="1" dirty="0">
                <a:latin typeface="Calibri Light" panose="020F0302020204030204" pitchFamily="34" charset="0"/>
                <a:cs typeface="Calibri Light" panose="020F0302020204030204" pitchFamily="34" charset="0"/>
              </a:rPr>
              <a:t>c</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and in every configuration that follows </a:t>
            </a:r>
            <a:r>
              <a:rPr lang="en-US" i="1" dirty="0">
                <a:latin typeface="Calibri Light" panose="020F0302020204030204" pitchFamily="34" charset="0"/>
                <a:cs typeface="Calibri Light" panose="020F0302020204030204" pitchFamily="34" charset="0"/>
              </a:rPr>
              <a:t>c</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in the next </a:t>
            </a:r>
            <a:r>
              <a:rPr lang="en-US" i="1" dirty="0">
                <a:latin typeface="Calibri Light" panose="020F0302020204030204" pitchFamily="34" charset="0"/>
                <a:cs typeface="Calibri Light" panose="020F0302020204030204" pitchFamily="34" charset="0"/>
              </a:rPr>
              <a:t>n-1</a:t>
            </a:r>
            <a:r>
              <a:rPr lang="en-US" dirty="0">
                <a:latin typeface="Calibri Light" panose="020F0302020204030204" pitchFamily="34" charset="0"/>
                <a:cs typeface="Calibri Light" panose="020F0302020204030204" pitchFamily="34" charset="0"/>
              </a:rPr>
              <a:t> rounds. Let </a:t>
            </a:r>
            <a:r>
              <a:rPr lang="en-US" i="1" dirty="0">
                <a:latin typeface="Calibri Light" panose="020F0302020204030204" pitchFamily="34" charset="0"/>
                <a:cs typeface="Calibri Light" panose="020F0302020204030204" pitchFamily="34" charset="0"/>
              </a:rPr>
              <a:t>c</a:t>
            </a:r>
            <a:r>
              <a:rPr lang="en-US" i="1" baseline="-25000" dirty="0">
                <a:latin typeface="Calibri Light" panose="020F0302020204030204" pitchFamily="34" charset="0"/>
                <a:cs typeface="Calibri Light" panose="020F0302020204030204" pitchFamily="34" charset="0"/>
              </a:rPr>
              <a:t>3</a:t>
            </a:r>
            <a:r>
              <a:rPr lang="en-US" dirty="0">
                <a:latin typeface="Calibri Light" panose="020F0302020204030204" pitchFamily="34" charset="0"/>
                <a:cs typeface="Calibri Light" panose="020F0302020204030204" pitchFamily="34" charset="0"/>
              </a:rPr>
              <a:t> be the configuration that immediately follows the first time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3</a:t>
            </a:r>
            <a:r>
              <a:rPr lang="en-US" dirty="0">
                <a:latin typeface="Calibri Light" panose="020F0302020204030204" pitchFamily="34" charset="0"/>
                <a:cs typeface="Calibri Light" panose="020F0302020204030204" pitchFamily="34" charset="0"/>
              </a:rPr>
              <a:t> executes a computation step during the second round.</a:t>
            </a:r>
          </a:p>
          <a:p>
            <a:r>
              <a:rPr lang="en-US" dirty="0">
                <a:latin typeface="Calibri Light" panose="020F0302020204030204" pitchFamily="34" charset="0"/>
                <a:cs typeface="Calibri Light" panose="020F0302020204030204" pitchFamily="34" charset="0"/>
              </a:rPr>
              <a:t>It holds in </a:t>
            </a:r>
            <a:r>
              <a:rPr lang="en-US" i="1" dirty="0">
                <a:latin typeface="Calibri Light" panose="020F0302020204030204" pitchFamily="34" charset="0"/>
                <a:cs typeface="Calibri Light" panose="020F0302020204030204" pitchFamily="34" charset="0"/>
              </a:rPr>
              <a:t>c</a:t>
            </a:r>
            <a:r>
              <a:rPr lang="en-US" i="1" baseline="-25000" dirty="0">
                <a:latin typeface="Calibri Light" panose="020F0302020204030204" pitchFamily="34" charset="0"/>
                <a:cs typeface="Calibri Light" panose="020F0302020204030204" pitchFamily="34" charset="0"/>
              </a:rPr>
              <a:t>3</a:t>
            </a:r>
            <a:r>
              <a:rPr lang="en-US" dirty="0">
                <a:latin typeface="Calibri Light" panose="020F0302020204030204" pitchFamily="34" charset="0"/>
                <a:cs typeface="Calibri Light" panose="020F0302020204030204" pitchFamily="34" charset="0"/>
              </a:rPr>
              <a:t> that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3</a:t>
            </a:r>
            <a:r>
              <a:rPr lang="en-US" dirty="0">
                <a:latin typeface="Calibri Light" panose="020F0302020204030204" pitchFamily="34" charset="0"/>
                <a:cs typeface="Calibri Light" panose="020F0302020204030204" pitchFamily="34" charset="0"/>
              </a:rPr>
              <a:t>. The same line of arguments repeats itself until we arrive at the configuration </a:t>
            </a:r>
            <a:r>
              <a:rPr lang="en-US" i="1" dirty="0" err="1">
                <a:latin typeface="Calibri Light" panose="020F0302020204030204" pitchFamily="34" charset="0"/>
                <a:cs typeface="Calibri Light" panose="020F0302020204030204" pitchFamily="34" charset="0"/>
              </a:rPr>
              <a:t>c</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which is reached in the (</a:t>
            </a:r>
            <a:r>
              <a:rPr lang="en-US" i="1" dirty="0">
                <a:latin typeface="Calibri Light" panose="020F0302020204030204" pitchFamily="34" charset="0"/>
                <a:cs typeface="Calibri Light" panose="020F0302020204030204" pitchFamily="34" charset="0"/>
              </a:rPr>
              <a:t>n-1</a:t>
            </a:r>
            <a:r>
              <a:rPr lang="en-US" dirty="0">
                <a:latin typeface="Calibri Light" panose="020F0302020204030204" pitchFamily="34" charset="0"/>
                <a:cs typeface="Calibri Light" panose="020F0302020204030204" pitchFamily="34" charset="0"/>
              </a:rPr>
              <a:t>)-</a:t>
            </a:r>
            <a:r>
              <a:rPr lang="en-US" dirty="0" err="1">
                <a:latin typeface="Calibri Light" panose="020F0302020204030204" pitchFamily="34" charset="0"/>
                <a:cs typeface="Calibri Light" panose="020F0302020204030204" pitchFamily="34" charset="0"/>
              </a:rPr>
              <a:t>th</a:t>
            </a:r>
            <a:r>
              <a:rPr lang="en-US" dirty="0">
                <a:latin typeface="Calibri Light" panose="020F0302020204030204" pitchFamily="34" charset="0"/>
                <a:cs typeface="Calibri Light" panose="020F0302020204030204" pitchFamily="34" charset="0"/>
              </a:rPr>
              <a:t> round and in which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x</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The </a:t>
            </a:r>
            <a:r>
              <a:rPr lang="en-US" i="1" dirty="0">
                <a:latin typeface="Calibri Light" panose="020F0302020204030204" pitchFamily="34" charset="0"/>
                <a:cs typeface="Calibri Light" panose="020F0302020204030204" pitchFamily="34" charset="0"/>
              </a:rPr>
              <a:t>n-</a:t>
            </a:r>
            <a:r>
              <a:rPr lang="en-US" dirty="0" err="1">
                <a:latin typeface="Calibri Light" panose="020F0302020204030204" pitchFamily="34" charset="0"/>
                <a:cs typeface="Calibri Light" panose="020F0302020204030204" pitchFamily="34" charset="0"/>
              </a:rPr>
              <a:t>th</a:t>
            </a:r>
            <a:r>
              <a:rPr lang="en-US" dirty="0">
                <a:latin typeface="Calibri Light" panose="020F0302020204030204" pitchFamily="34" charset="0"/>
                <a:cs typeface="Calibri Light" panose="020F0302020204030204" pitchFamily="34" charset="0"/>
              </a:rPr>
              <a:t> round,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is activated and changes the value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 a contradiction. □</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259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a:xfrm>
            <a:off x="457200" y="1557339"/>
            <a:ext cx="8229600" cy="1367606"/>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a:t>
            </a:r>
            <a:r>
              <a:rPr lang="en-US" altLang="he-IL" i="1" dirty="0">
                <a:solidFill>
                  <a:srgbClr val="0000B0"/>
                </a:solidFill>
                <a:latin typeface="Calibri Light" panose="020F0302020204030204" pitchFamily="34" charset="0"/>
                <a:cs typeface="Calibri Light" panose="020F0302020204030204" pitchFamily="34" charset="0"/>
              </a:rPr>
              <a:t>O</a:t>
            </a:r>
            <a:r>
              <a:rPr lang="en-US" altLang="he-IL" dirty="0">
                <a:solidFill>
                  <a:srgbClr val="0000B0"/>
                </a:solidFill>
                <a:latin typeface="Calibri Light" panose="020F0302020204030204" pitchFamily="34" charset="0"/>
                <a:cs typeface="Calibri Light" panose="020F0302020204030204" pitchFamily="34" charset="0"/>
              </a:rPr>
              <a:t>(</a:t>
            </a:r>
            <a:r>
              <a:rPr lang="en-US" altLang="he-IL" i="1" dirty="0">
                <a:solidFill>
                  <a:srgbClr val="0000B0"/>
                </a:solidFill>
                <a:latin typeface="Calibri Light" panose="020F0302020204030204" pitchFamily="34" charset="0"/>
                <a:cs typeface="Calibri Light" panose="020F0302020204030204" pitchFamily="34" charset="0"/>
              </a:rPr>
              <a:t>n</a:t>
            </a:r>
            <a:r>
              <a:rPr lang="en-US" altLang="he-IL" baseline="30000" dirty="0">
                <a:solidFill>
                  <a:srgbClr val="0000B0"/>
                </a:solidFill>
                <a:latin typeface="Calibri Light" panose="020F0302020204030204" pitchFamily="34" charset="0"/>
                <a:cs typeface="Calibri Light" panose="020F0302020204030204" pitchFamily="34" charset="0"/>
              </a:rPr>
              <a:t>2</a:t>
            </a:r>
            <a:r>
              <a:rPr lang="en-US" altLang="he-IL" dirty="0">
                <a:solidFill>
                  <a:srgbClr val="0000B0"/>
                </a:solidFill>
                <a:latin typeface="Calibri Light" panose="020F0302020204030204" pitchFamily="34" charset="0"/>
                <a:cs typeface="Calibri Light" panose="020F0302020204030204" pitchFamily="34" charset="0"/>
              </a:rPr>
              <a:t>) rounds</a:t>
            </a:r>
          </a:p>
        </p:txBody>
      </p:sp>
    </p:spTree>
    <p:extLst>
      <p:ext uri="{BB962C8B-B14F-4D97-AF65-F5344CB8AC3E}">
        <p14:creationId xmlns:p14="http://schemas.microsoft.com/office/powerpoint/2010/main" val="202796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a:xfrm>
            <a:off x="457200" y="1557339"/>
            <a:ext cx="8229600" cy="1367606"/>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a:t>
            </a:r>
            <a:r>
              <a:rPr lang="en-US" altLang="he-IL" i="1" dirty="0">
                <a:solidFill>
                  <a:srgbClr val="0000B0"/>
                </a:solidFill>
                <a:latin typeface="Calibri Light" panose="020F0302020204030204" pitchFamily="34" charset="0"/>
                <a:cs typeface="Calibri Light" panose="020F0302020204030204" pitchFamily="34" charset="0"/>
              </a:rPr>
              <a:t>O</a:t>
            </a:r>
            <a:r>
              <a:rPr lang="en-US" altLang="he-IL" dirty="0">
                <a:solidFill>
                  <a:srgbClr val="0000B0"/>
                </a:solidFill>
                <a:latin typeface="Calibri Light" panose="020F0302020204030204" pitchFamily="34" charset="0"/>
                <a:cs typeface="Calibri Light" panose="020F0302020204030204" pitchFamily="34" charset="0"/>
              </a:rPr>
              <a:t>(</a:t>
            </a:r>
            <a:r>
              <a:rPr lang="en-US" altLang="he-IL" i="1" dirty="0">
                <a:solidFill>
                  <a:srgbClr val="0000B0"/>
                </a:solidFill>
                <a:latin typeface="Calibri Light" panose="020F0302020204030204" pitchFamily="34" charset="0"/>
                <a:cs typeface="Calibri Light" panose="020F0302020204030204" pitchFamily="34" charset="0"/>
              </a:rPr>
              <a:t>n</a:t>
            </a:r>
            <a:r>
              <a:rPr lang="en-US" altLang="he-IL" baseline="30000" dirty="0">
                <a:solidFill>
                  <a:srgbClr val="0000B0"/>
                </a:solidFill>
                <a:latin typeface="Calibri Light" panose="020F0302020204030204" pitchFamily="34" charset="0"/>
                <a:cs typeface="Calibri Light" panose="020F0302020204030204" pitchFamily="34" charset="0"/>
              </a:rPr>
              <a:t>2</a:t>
            </a:r>
            <a:r>
              <a:rPr lang="en-US" altLang="he-IL" dirty="0">
                <a:solidFill>
                  <a:srgbClr val="0000B0"/>
                </a:solidFill>
                <a:latin typeface="Calibri Light" panose="020F0302020204030204" pitchFamily="34" charset="0"/>
                <a:cs typeface="Calibri Light" panose="020F0302020204030204" pitchFamily="34" charset="0"/>
              </a:rPr>
              <a:t>) rounds</a:t>
            </a:r>
          </a:p>
        </p:txBody>
      </p:sp>
      <p:cxnSp>
        <p:nvCxnSpPr>
          <p:cNvPr id="5" name="Straight Arrow Connector 4">
            <a:extLst>
              <a:ext uri="{FF2B5EF4-FFF2-40B4-BE49-F238E27FC236}">
                <a16:creationId xmlns:a16="http://schemas.microsoft.com/office/drawing/2014/main" id="{D7976814-ADC3-BB25-6B08-9A80B843D45D}"/>
              </a:ext>
            </a:extLst>
          </p:cNvPr>
          <p:cNvCxnSpPr>
            <a:cxnSpLocks/>
          </p:cNvCxnSpPr>
          <p:nvPr/>
        </p:nvCxnSpPr>
        <p:spPr>
          <a:xfrm>
            <a:off x="827584" y="3717032"/>
            <a:ext cx="936104" cy="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3C866C-47C4-E896-391C-81ED54CE0961}"/>
              </a:ext>
            </a:extLst>
          </p:cNvPr>
          <p:cNvSpPr txBox="1"/>
          <p:nvPr/>
        </p:nvSpPr>
        <p:spPr>
          <a:xfrm>
            <a:off x="827584" y="3140968"/>
            <a:ext cx="5780044"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its value (Lemma 2.4)</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2114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a:xfrm>
            <a:off x="457200" y="1557339"/>
            <a:ext cx="8229600" cy="1367606"/>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a:t>
            </a:r>
            <a:r>
              <a:rPr lang="en-US" altLang="he-IL" i="1" dirty="0">
                <a:solidFill>
                  <a:srgbClr val="0000B0"/>
                </a:solidFill>
                <a:latin typeface="Calibri Light" panose="020F0302020204030204" pitchFamily="34" charset="0"/>
                <a:cs typeface="Calibri Light" panose="020F0302020204030204" pitchFamily="34" charset="0"/>
              </a:rPr>
              <a:t>O</a:t>
            </a:r>
            <a:r>
              <a:rPr lang="en-US" altLang="he-IL" dirty="0">
                <a:solidFill>
                  <a:srgbClr val="0000B0"/>
                </a:solidFill>
                <a:latin typeface="Calibri Light" panose="020F0302020204030204" pitchFamily="34" charset="0"/>
                <a:cs typeface="Calibri Light" panose="020F0302020204030204" pitchFamily="34" charset="0"/>
              </a:rPr>
              <a:t>(</a:t>
            </a:r>
            <a:r>
              <a:rPr lang="en-US" altLang="he-IL" i="1" dirty="0">
                <a:solidFill>
                  <a:srgbClr val="0000B0"/>
                </a:solidFill>
                <a:latin typeface="Calibri Light" panose="020F0302020204030204" pitchFamily="34" charset="0"/>
                <a:cs typeface="Calibri Light" panose="020F0302020204030204" pitchFamily="34" charset="0"/>
              </a:rPr>
              <a:t>n</a:t>
            </a:r>
            <a:r>
              <a:rPr lang="en-US" altLang="he-IL" baseline="30000" dirty="0">
                <a:solidFill>
                  <a:srgbClr val="0000B0"/>
                </a:solidFill>
                <a:latin typeface="Calibri Light" panose="020F0302020204030204" pitchFamily="34" charset="0"/>
                <a:cs typeface="Calibri Light" panose="020F0302020204030204" pitchFamily="34" charset="0"/>
              </a:rPr>
              <a:t>2</a:t>
            </a:r>
            <a:r>
              <a:rPr lang="en-US" altLang="he-IL" dirty="0">
                <a:solidFill>
                  <a:srgbClr val="0000B0"/>
                </a:solidFill>
                <a:latin typeface="Calibri Light" panose="020F0302020204030204" pitchFamily="34" charset="0"/>
                <a:cs typeface="Calibri Light" panose="020F0302020204030204" pitchFamily="34" charset="0"/>
              </a:rPr>
              <a:t>) rounds</a:t>
            </a:r>
          </a:p>
        </p:txBody>
      </p:sp>
      <p:cxnSp>
        <p:nvCxnSpPr>
          <p:cNvPr id="5" name="Straight Arrow Connector 4">
            <a:extLst>
              <a:ext uri="{FF2B5EF4-FFF2-40B4-BE49-F238E27FC236}">
                <a16:creationId xmlns:a16="http://schemas.microsoft.com/office/drawing/2014/main" id="{D7976814-ADC3-BB25-6B08-9A80B843D45D}"/>
              </a:ext>
            </a:extLst>
          </p:cNvPr>
          <p:cNvCxnSpPr>
            <a:cxnSpLocks/>
          </p:cNvCxnSpPr>
          <p:nvPr/>
        </p:nvCxnSpPr>
        <p:spPr>
          <a:xfrm>
            <a:off x="827584" y="3717032"/>
            <a:ext cx="936104" cy="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3C866C-47C4-E896-391C-81ED54CE0961}"/>
              </a:ext>
            </a:extLst>
          </p:cNvPr>
          <p:cNvSpPr txBox="1"/>
          <p:nvPr/>
        </p:nvSpPr>
        <p:spPr>
          <a:xfrm>
            <a:off x="827584" y="3140968"/>
            <a:ext cx="5780044"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its value (Lemma 2.4)</a:t>
            </a:r>
            <a:endParaRPr lang="en-US" dirty="0">
              <a:latin typeface="Calibri Light" panose="020F0302020204030204" pitchFamily="34" charset="0"/>
              <a:cs typeface="Calibri Light" panose="020F0302020204030204" pitchFamily="34" charset="0"/>
            </a:endParaRPr>
          </a:p>
        </p:txBody>
      </p:sp>
      <p:cxnSp>
        <p:nvCxnSpPr>
          <p:cNvPr id="4" name="Straight Arrow Connector 3">
            <a:extLst>
              <a:ext uri="{FF2B5EF4-FFF2-40B4-BE49-F238E27FC236}">
                <a16:creationId xmlns:a16="http://schemas.microsoft.com/office/drawing/2014/main" id="{8E59490C-2089-F68B-2FDD-E45C26774794}"/>
              </a:ext>
            </a:extLst>
          </p:cNvPr>
          <p:cNvCxnSpPr>
            <a:cxnSpLocks/>
          </p:cNvCxnSpPr>
          <p:nvPr/>
        </p:nvCxnSpPr>
        <p:spPr>
          <a:xfrm>
            <a:off x="1763688" y="3717032"/>
            <a:ext cx="936104"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E2E23BB-C4A1-76EE-B285-C80BADB25E61}"/>
              </a:ext>
            </a:extLst>
          </p:cNvPr>
          <p:cNvCxnSpPr>
            <a:cxnSpLocks/>
          </p:cNvCxnSpPr>
          <p:nvPr/>
        </p:nvCxnSpPr>
        <p:spPr>
          <a:xfrm>
            <a:off x="4572000" y="3717032"/>
            <a:ext cx="936104" cy="0"/>
          </a:xfrm>
          <a:prstGeom prst="straightConnector1">
            <a:avLst/>
          </a:prstGeom>
          <a:ln w="1270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16C55C7-FD0D-344E-856E-9926A6B8D375}"/>
              </a:ext>
            </a:extLst>
          </p:cNvPr>
          <p:cNvCxnSpPr>
            <a:cxnSpLocks/>
          </p:cNvCxnSpPr>
          <p:nvPr/>
        </p:nvCxnSpPr>
        <p:spPr>
          <a:xfrm>
            <a:off x="2699792" y="3717032"/>
            <a:ext cx="936104" cy="0"/>
          </a:xfrm>
          <a:prstGeom prst="straightConnector1">
            <a:avLst/>
          </a:prstGeom>
          <a:ln w="1270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699041D-8B19-2909-0298-B315D0E955F4}"/>
              </a:ext>
            </a:extLst>
          </p:cNvPr>
          <p:cNvGrpSpPr/>
          <p:nvPr/>
        </p:nvGrpSpPr>
        <p:grpSpPr>
          <a:xfrm>
            <a:off x="3903129" y="3700222"/>
            <a:ext cx="380839" cy="88818"/>
            <a:chOff x="3903129" y="3700222"/>
            <a:chExt cx="380839" cy="88818"/>
          </a:xfrm>
        </p:grpSpPr>
        <p:sp>
          <p:nvSpPr>
            <p:cNvPr id="9" name="Flowchart: Connector 8">
              <a:extLst>
                <a:ext uri="{FF2B5EF4-FFF2-40B4-BE49-F238E27FC236}">
                  <a16:creationId xmlns:a16="http://schemas.microsoft.com/office/drawing/2014/main" id="{DB76C65C-20ED-3DBD-DD05-C0197C783B2A}"/>
                </a:ext>
              </a:extLst>
            </p:cNvPr>
            <p:cNvSpPr/>
            <p:nvPr/>
          </p:nvSpPr>
          <p:spPr>
            <a:xfrm>
              <a:off x="39031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0" name="Flowchart: Connector 9">
              <a:extLst>
                <a:ext uri="{FF2B5EF4-FFF2-40B4-BE49-F238E27FC236}">
                  <a16:creationId xmlns:a16="http://schemas.microsoft.com/office/drawing/2014/main" id="{5E79E52D-B805-BB54-EC3A-336B875D47B0}"/>
                </a:ext>
              </a:extLst>
            </p:cNvPr>
            <p:cNvSpPr/>
            <p:nvPr/>
          </p:nvSpPr>
          <p:spPr>
            <a:xfrm>
              <a:off x="40555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1" name="Flowchart: Connector 10">
              <a:extLst>
                <a:ext uri="{FF2B5EF4-FFF2-40B4-BE49-F238E27FC236}">
                  <a16:creationId xmlns:a16="http://schemas.microsoft.com/office/drawing/2014/main" id="{69E2E170-F93A-51A6-52C9-97C872CB620B}"/>
                </a:ext>
              </a:extLst>
            </p:cNvPr>
            <p:cNvSpPr/>
            <p:nvPr/>
          </p:nvSpPr>
          <p:spPr>
            <a:xfrm>
              <a:off x="42079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10504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a:xfrm>
            <a:off x="457200" y="1557339"/>
            <a:ext cx="8229600" cy="1367606"/>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a:t>
            </a:r>
            <a:r>
              <a:rPr lang="en-US" altLang="he-IL" i="1" dirty="0">
                <a:solidFill>
                  <a:srgbClr val="0000B0"/>
                </a:solidFill>
                <a:latin typeface="Calibri Light" panose="020F0302020204030204" pitchFamily="34" charset="0"/>
                <a:cs typeface="Calibri Light" panose="020F0302020204030204" pitchFamily="34" charset="0"/>
              </a:rPr>
              <a:t>O</a:t>
            </a:r>
            <a:r>
              <a:rPr lang="en-US" altLang="he-IL" dirty="0">
                <a:solidFill>
                  <a:srgbClr val="0000B0"/>
                </a:solidFill>
                <a:latin typeface="Calibri Light" panose="020F0302020204030204" pitchFamily="34" charset="0"/>
                <a:cs typeface="Calibri Light" panose="020F0302020204030204" pitchFamily="34" charset="0"/>
              </a:rPr>
              <a:t>(</a:t>
            </a:r>
            <a:r>
              <a:rPr lang="en-US" altLang="he-IL" i="1" dirty="0">
                <a:solidFill>
                  <a:srgbClr val="0000B0"/>
                </a:solidFill>
                <a:latin typeface="Calibri Light" panose="020F0302020204030204" pitchFamily="34" charset="0"/>
                <a:cs typeface="Calibri Light" panose="020F0302020204030204" pitchFamily="34" charset="0"/>
              </a:rPr>
              <a:t>n</a:t>
            </a:r>
            <a:r>
              <a:rPr lang="en-US" altLang="he-IL" baseline="30000" dirty="0">
                <a:solidFill>
                  <a:srgbClr val="0000B0"/>
                </a:solidFill>
                <a:latin typeface="Calibri Light" panose="020F0302020204030204" pitchFamily="34" charset="0"/>
                <a:cs typeface="Calibri Light" panose="020F0302020204030204" pitchFamily="34" charset="0"/>
              </a:rPr>
              <a:t>2</a:t>
            </a:r>
            <a:r>
              <a:rPr lang="en-US" altLang="he-IL" dirty="0">
                <a:solidFill>
                  <a:srgbClr val="0000B0"/>
                </a:solidFill>
                <a:latin typeface="Calibri Light" panose="020F0302020204030204" pitchFamily="34" charset="0"/>
                <a:cs typeface="Calibri Light" panose="020F0302020204030204" pitchFamily="34" charset="0"/>
              </a:rPr>
              <a:t>) rounds</a:t>
            </a:r>
          </a:p>
        </p:txBody>
      </p:sp>
      <p:cxnSp>
        <p:nvCxnSpPr>
          <p:cNvPr id="5" name="Straight Arrow Connector 4">
            <a:extLst>
              <a:ext uri="{FF2B5EF4-FFF2-40B4-BE49-F238E27FC236}">
                <a16:creationId xmlns:a16="http://schemas.microsoft.com/office/drawing/2014/main" id="{D7976814-ADC3-BB25-6B08-9A80B843D45D}"/>
              </a:ext>
            </a:extLst>
          </p:cNvPr>
          <p:cNvCxnSpPr>
            <a:cxnSpLocks/>
          </p:cNvCxnSpPr>
          <p:nvPr/>
        </p:nvCxnSpPr>
        <p:spPr>
          <a:xfrm>
            <a:off x="827584" y="3717032"/>
            <a:ext cx="936104" cy="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3C866C-47C4-E896-391C-81ED54CE0961}"/>
              </a:ext>
            </a:extLst>
          </p:cNvPr>
          <p:cNvSpPr txBox="1"/>
          <p:nvPr/>
        </p:nvSpPr>
        <p:spPr>
          <a:xfrm>
            <a:off x="827584" y="3140968"/>
            <a:ext cx="5780044"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its value (Lemma 2.4)</a:t>
            </a:r>
            <a:endParaRPr lang="en-US" dirty="0">
              <a:latin typeface="Calibri Light" panose="020F0302020204030204" pitchFamily="34" charset="0"/>
              <a:cs typeface="Calibri Light" panose="020F0302020204030204" pitchFamily="34" charset="0"/>
            </a:endParaRPr>
          </a:p>
        </p:txBody>
      </p:sp>
      <p:cxnSp>
        <p:nvCxnSpPr>
          <p:cNvPr id="4" name="Straight Arrow Connector 3">
            <a:extLst>
              <a:ext uri="{FF2B5EF4-FFF2-40B4-BE49-F238E27FC236}">
                <a16:creationId xmlns:a16="http://schemas.microsoft.com/office/drawing/2014/main" id="{8E59490C-2089-F68B-2FDD-E45C26774794}"/>
              </a:ext>
            </a:extLst>
          </p:cNvPr>
          <p:cNvCxnSpPr>
            <a:cxnSpLocks/>
          </p:cNvCxnSpPr>
          <p:nvPr/>
        </p:nvCxnSpPr>
        <p:spPr>
          <a:xfrm>
            <a:off x="1763688" y="3717032"/>
            <a:ext cx="936104"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E2E23BB-C4A1-76EE-B285-C80BADB25E61}"/>
              </a:ext>
            </a:extLst>
          </p:cNvPr>
          <p:cNvCxnSpPr>
            <a:cxnSpLocks/>
          </p:cNvCxnSpPr>
          <p:nvPr/>
        </p:nvCxnSpPr>
        <p:spPr>
          <a:xfrm>
            <a:off x="4572000" y="3717032"/>
            <a:ext cx="936104" cy="0"/>
          </a:xfrm>
          <a:prstGeom prst="straightConnector1">
            <a:avLst/>
          </a:prstGeom>
          <a:ln w="1270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16C55C7-FD0D-344E-856E-9926A6B8D375}"/>
              </a:ext>
            </a:extLst>
          </p:cNvPr>
          <p:cNvCxnSpPr>
            <a:cxnSpLocks/>
          </p:cNvCxnSpPr>
          <p:nvPr/>
        </p:nvCxnSpPr>
        <p:spPr>
          <a:xfrm>
            <a:off x="2699792" y="3717032"/>
            <a:ext cx="936104" cy="0"/>
          </a:xfrm>
          <a:prstGeom prst="straightConnector1">
            <a:avLst/>
          </a:prstGeom>
          <a:ln w="1270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699041D-8B19-2909-0298-B315D0E955F4}"/>
              </a:ext>
            </a:extLst>
          </p:cNvPr>
          <p:cNvGrpSpPr/>
          <p:nvPr/>
        </p:nvGrpSpPr>
        <p:grpSpPr>
          <a:xfrm>
            <a:off x="3903129" y="3700222"/>
            <a:ext cx="380839" cy="88818"/>
            <a:chOff x="3903129" y="3700222"/>
            <a:chExt cx="380839" cy="88818"/>
          </a:xfrm>
        </p:grpSpPr>
        <p:sp>
          <p:nvSpPr>
            <p:cNvPr id="9" name="Flowchart: Connector 8">
              <a:extLst>
                <a:ext uri="{FF2B5EF4-FFF2-40B4-BE49-F238E27FC236}">
                  <a16:creationId xmlns:a16="http://schemas.microsoft.com/office/drawing/2014/main" id="{DB76C65C-20ED-3DBD-DD05-C0197C783B2A}"/>
                </a:ext>
              </a:extLst>
            </p:cNvPr>
            <p:cNvSpPr/>
            <p:nvPr/>
          </p:nvSpPr>
          <p:spPr>
            <a:xfrm>
              <a:off x="39031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0" name="Flowchart: Connector 9">
              <a:extLst>
                <a:ext uri="{FF2B5EF4-FFF2-40B4-BE49-F238E27FC236}">
                  <a16:creationId xmlns:a16="http://schemas.microsoft.com/office/drawing/2014/main" id="{5E79E52D-B805-BB54-EC3A-336B875D47B0}"/>
                </a:ext>
              </a:extLst>
            </p:cNvPr>
            <p:cNvSpPr/>
            <p:nvPr/>
          </p:nvSpPr>
          <p:spPr>
            <a:xfrm>
              <a:off x="40555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1" name="Flowchart: Connector 10">
              <a:extLst>
                <a:ext uri="{FF2B5EF4-FFF2-40B4-BE49-F238E27FC236}">
                  <a16:creationId xmlns:a16="http://schemas.microsoft.com/office/drawing/2014/main" id="{69E2E170-F93A-51A6-52C9-97C872CB620B}"/>
                </a:ext>
              </a:extLst>
            </p:cNvPr>
            <p:cNvSpPr/>
            <p:nvPr/>
          </p:nvSpPr>
          <p:spPr>
            <a:xfrm>
              <a:off x="42079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grpSp>
      <p:sp>
        <p:nvSpPr>
          <p:cNvPr id="12" name="TextBox 11">
            <a:extLst>
              <a:ext uri="{FF2B5EF4-FFF2-40B4-BE49-F238E27FC236}">
                <a16:creationId xmlns:a16="http://schemas.microsoft.com/office/drawing/2014/main" id="{D6186E46-0DD4-9973-9299-98642046F381}"/>
              </a:ext>
            </a:extLst>
          </p:cNvPr>
          <p:cNvSpPr txBox="1"/>
          <p:nvPr/>
        </p:nvSpPr>
        <p:spPr>
          <a:xfrm>
            <a:off x="827584" y="3995772"/>
            <a:ext cx="6784037" cy="646331"/>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i="1" baseline="30000" dirty="0">
                <a:latin typeface="Calibri Light" panose="020F0302020204030204" pitchFamily="34" charset="0"/>
                <a:cs typeface="Calibri Light" panose="020F0302020204030204" pitchFamily="34" charset="0"/>
              </a:rPr>
              <a:t>2</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to </a:t>
            </a:r>
            <a:r>
              <a:rPr lang="sv-SE" i="1" dirty="0">
                <a:latin typeface="Calibri Light" panose="020F0302020204030204" pitchFamily="34" charset="0"/>
                <a:cs typeface="Calibri Light" panose="020F0302020204030204" pitchFamily="34" charset="0"/>
              </a:rPr>
              <a:t>j</a:t>
            </a:r>
            <a:r>
              <a:rPr lang="sv-SE" dirty="0">
                <a:latin typeface="Calibri Light" panose="020F0302020204030204" pitchFamily="34" charset="0"/>
                <a:cs typeface="Calibri Light" panose="020F0302020204030204" pitchFamily="34" charset="0"/>
              </a:rPr>
              <a:t>, which is missing until then </a:t>
            </a:r>
          </a:p>
          <a:p>
            <a:r>
              <a:rPr lang="sv-SE" dirty="0">
                <a:latin typeface="Calibri Light" panose="020F0302020204030204" pitchFamily="34" charset="0"/>
                <a:cs typeface="Calibri Light" panose="020F0302020204030204" pitchFamily="34" charset="0"/>
              </a:rPr>
              <a:t>(Lemma 2.3). </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63852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a:xfrm>
            <a:off x="457200" y="1557339"/>
            <a:ext cx="8229600" cy="1367606"/>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a:t>
            </a:r>
            <a:r>
              <a:rPr lang="en-US" altLang="he-IL" i="1" dirty="0">
                <a:solidFill>
                  <a:srgbClr val="0000B0"/>
                </a:solidFill>
                <a:latin typeface="Calibri Light" panose="020F0302020204030204" pitchFamily="34" charset="0"/>
                <a:cs typeface="Calibri Light" panose="020F0302020204030204" pitchFamily="34" charset="0"/>
              </a:rPr>
              <a:t>O</a:t>
            </a:r>
            <a:r>
              <a:rPr lang="en-US" altLang="he-IL" dirty="0">
                <a:solidFill>
                  <a:srgbClr val="0000B0"/>
                </a:solidFill>
                <a:latin typeface="Calibri Light" panose="020F0302020204030204" pitchFamily="34" charset="0"/>
                <a:cs typeface="Calibri Light" panose="020F0302020204030204" pitchFamily="34" charset="0"/>
              </a:rPr>
              <a:t>(</a:t>
            </a:r>
            <a:r>
              <a:rPr lang="en-US" altLang="he-IL" i="1" dirty="0">
                <a:solidFill>
                  <a:srgbClr val="0000B0"/>
                </a:solidFill>
                <a:latin typeface="Calibri Light" panose="020F0302020204030204" pitchFamily="34" charset="0"/>
                <a:cs typeface="Calibri Light" panose="020F0302020204030204" pitchFamily="34" charset="0"/>
              </a:rPr>
              <a:t>n</a:t>
            </a:r>
            <a:r>
              <a:rPr lang="en-US" altLang="he-IL" baseline="30000" dirty="0">
                <a:solidFill>
                  <a:srgbClr val="0000B0"/>
                </a:solidFill>
                <a:latin typeface="Calibri Light" panose="020F0302020204030204" pitchFamily="34" charset="0"/>
                <a:cs typeface="Calibri Light" panose="020F0302020204030204" pitchFamily="34" charset="0"/>
              </a:rPr>
              <a:t>2</a:t>
            </a:r>
            <a:r>
              <a:rPr lang="en-US" altLang="he-IL" dirty="0">
                <a:solidFill>
                  <a:srgbClr val="0000B0"/>
                </a:solidFill>
                <a:latin typeface="Calibri Light" panose="020F0302020204030204" pitchFamily="34" charset="0"/>
                <a:cs typeface="Calibri Light" panose="020F0302020204030204" pitchFamily="34" charset="0"/>
              </a:rPr>
              <a:t>) rounds</a:t>
            </a:r>
          </a:p>
        </p:txBody>
      </p:sp>
      <p:cxnSp>
        <p:nvCxnSpPr>
          <p:cNvPr id="5" name="Straight Arrow Connector 4">
            <a:extLst>
              <a:ext uri="{FF2B5EF4-FFF2-40B4-BE49-F238E27FC236}">
                <a16:creationId xmlns:a16="http://schemas.microsoft.com/office/drawing/2014/main" id="{D7976814-ADC3-BB25-6B08-9A80B843D45D}"/>
              </a:ext>
            </a:extLst>
          </p:cNvPr>
          <p:cNvCxnSpPr>
            <a:cxnSpLocks/>
          </p:cNvCxnSpPr>
          <p:nvPr/>
        </p:nvCxnSpPr>
        <p:spPr>
          <a:xfrm>
            <a:off x="827584" y="3717032"/>
            <a:ext cx="936104" cy="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3C866C-47C4-E896-391C-81ED54CE0961}"/>
              </a:ext>
            </a:extLst>
          </p:cNvPr>
          <p:cNvSpPr txBox="1"/>
          <p:nvPr/>
        </p:nvSpPr>
        <p:spPr>
          <a:xfrm>
            <a:off x="827584" y="3140968"/>
            <a:ext cx="5780044"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its value (Lemma 2.4)</a:t>
            </a:r>
            <a:endParaRPr lang="en-US" dirty="0">
              <a:latin typeface="Calibri Light" panose="020F0302020204030204" pitchFamily="34" charset="0"/>
              <a:cs typeface="Calibri Light" panose="020F0302020204030204" pitchFamily="34" charset="0"/>
            </a:endParaRPr>
          </a:p>
        </p:txBody>
      </p:sp>
      <p:cxnSp>
        <p:nvCxnSpPr>
          <p:cNvPr id="4" name="Straight Arrow Connector 3">
            <a:extLst>
              <a:ext uri="{FF2B5EF4-FFF2-40B4-BE49-F238E27FC236}">
                <a16:creationId xmlns:a16="http://schemas.microsoft.com/office/drawing/2014/main" id="{8E59490C-2089-F68B-2FDD-E45C26774794}"/>
              </a:ext>
            </a:extLst>
          </p:cNvPr>
          <p:cNvCxnSpPr>
            <a:cxnSpLocks/>
          </p:cNvCxnSpPr>
          <p:nvPr/>
        </p:nvCxnSpPr>
        <p:spPr>
          <a:xfrm>
            <a:off x="1763688" y="3717032"/>
            <a:ext cx="936104"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E2E23BB-C4A1-76EE-B285-C80BADB25E61}"/>
              </a:ext>
            </a:extLst>
          </p:cNvPr>
          <p:cNvCxnSpPr>
            <a:cxnSpLocks/>
          </p:cNvCxnSpPr>
          <p:nvPr/>
        </p:nvCxnSpPr>
        <p:spPr>
          <a:xfrm>
            <a:off x="4572000" y="3717032"/>
            <a:ext cx="936104" cy="0"/>
          </a:xfrm>
          <a:prstGeom prst="straightConnector1">
            <a:avLst/>
          </a:prstGeom>
          <a:ln w="1270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16C55C7-FD0D-344E-856E-9926A6B8D375}"/>
              </a:ext>
            </a:extLst>
          </p:cNvPr>
          <p:cNvCxnSpPr>
            <a:cxnSpLocks/>
          </p:cNvCxnSpPr>
          <p:nvPr/>
        </p:nvCxnSpPr>
        <p:spPr>
          <a:xfrm>
            <a:off x="2699792" y="3717032"/>
            <a:ext cx="936104" cy="0"/>
          </a:xfrm>
          <a:prstGeom prst="straightConnector1">
            <a:avLst/>
          </a:prstGeom>
          <a:ln w="1270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699041D-8B19-2909-0298-B315D0E955F4}"/>
              </a:ext>
            </a:extLst>
          </p:cNvPr>
          <p:cNvGrpSpPr/>
          <p:nvPr/>
        </p:nvGrpSpPr>
        <p:grpSpPr>
          <a:xfrm>
            <a:off x="3903129" y="3700222"/>
            <a:ext cx="380839" cy="88818"/>
            <a:chOff x="3903129" y="3700222"/>
            <a:chExt cx="380839" cy="88818"/>
          </a:xfrm>
        </p:grpSpPr>
        <p:sp>
          <p:nvSpPr>
            <p:cNvPr id="9" name="Flowchart: Connector 8">
              <a:extLst>
                <a:ext uri="{FF2B5EF4-FFF2-40B4-BE49-F238E27FC236}">
                  <a16:creationId xmlns:a16="http://schemas.microsoft.com/office/drawing/2014/main" id="{DB76C65C-20ED-3DBD-DD05-C0197C783B2A}"/>
                </a:ext>
              </a:extLst>
            </p:cNvPr>
            <p:cNvSpPr/>
            <p:nvPr/>
          </p:nvSpPr>
          <p:spPr>
            <a:xfrm>
              <a:off x="39031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0" name="Flowchart: Connector 9">
              <a:extLst>
                <a:ext uri="{FF2B5EF4-FFF2-40B4-BE49-F238E27FC236}">
                  <a16:creationId xmlns:a16="http://schemas.microsoft.com/office/drawing/2014/main" id="{5E79E52D-B805-BB54-EC3A-336B875D47B0}"/>
                </a:ext>
              </a:extLst>
            </p:cNvPr>
            <p:cNvSpPr/>
            <p:nvPr/>
          </p:nvSpPr>
          <p:spPr>
            <a:xfrm>
              <a:off x="40555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1" name="Flowchart: Connector 10">
              <a:extLst>
                <a:ext uri="{FF2B5EF4-FFF2-40B4-BE49-F238E27FC236}">
                  <a16:creationId xmlns:a16="http://schemas.microsoft.com/office/drawing/2014/main" id="{69E2E170-F93A-51A6-52C9-97C872CB620B}"/>
                </a:ext>
              </a:extLst>
            </p:cNvPr>
            <p:cNvSpPr/>
            <p:nvPr/>
          </p:nvSpPr>
          <p:spPr>
            <a:xfrm>
              <a:off x="42079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grpSp>
      <p:sp>
        <p:nvSpPr>
          <p:cNvPr id="12" name="TextBox 11">
            <a:extLst>
              <a:ext uri="{FF2B5EF4-FFF2-40B4-BE49-F238E27FC236}">
                <a16:creationId xmlns:a16="http://schemas.microsoft.com/office/drawing/2014/main" id="{D6186E46-0DD4-9973-9299-98642046F381}"/>
              </a:ext>
            </a:extLst>
          </p:cNvPr>
          <p:cNvSpPr txBox="1"/>
          <p:nvPr/>
        </p:nvSpPr>
        <p:spPr>
          <a:xfrm>
            <a:off x="827584" y="3995772"/>
            <a:ext cx="7011984" cy="1477328"/>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i="1" baseline="30000" dirty="0">
                <a:latin typeface="Calibri Light" panose="020F0302020204030204" pitchFamily="34" charset="0"/>
                <a:cs typeface="Calibri Light" panose="020F0302020204030204" pitchFamily="34" charset="0"/>
              </a:rPr>
              <a:t>2</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to </a:t>
            </a:r>
            <a:r>
              <a:rPr lang="sv-SE" i="1" dirty="0">
                <a:latin typeface="Calibri Light" panose="020F0302020204030204" pitchFamily="34" charset="0"/>
                <a:cs typeface="Calibri Light" panose="020F0302020204030204" pitchFamily="34" charset="0"/>
              </a:rPr>
              <a:t>j</a:t>
            </a:r>
            <a:r>
              <a:rPr lang="sv-SE" dirty="0">
                <a:latin typeface="Calibri Light" panose="020F0302020204030204" pitchFamily="34" charset="0"/>
                <a:cs typeface="Calibri Light" panose="020F0302020204030204" pitchFamily="34" charset="0"/>
              </a:rPr>
              <a:t>, which is missing until then </a:t>
            </a:r>
          </a:p>
          <a:p>
            <a:r>
              <a:rPr lang="sv-SE" dirty="0">
                <a:latin typeface="Calibri Light" panose="020F0302020204030204" pitchFamily="34" charset="0"/>
                <a:cs typeface="Calibri Light" panose="020F0302020204030204" pitchFamily="34" charset="0"/>
              </a:rPr>
              <a:t>(Lemma 2.3).</a:t>
            </a:r>
          </a:p>
          <a:p>
            <a:endParaRPr lang="sv-SE" dirty="0">
              <a:latin typeface="Calibri Light" panose="020F0302020204030204" pitchFamily="34" charset="0"/>
              <a:cs typeface="Calibri Light" panose="020F0302020204030204" pitchFamily="34" charset="0"/>
            </a:endParaRPr>
          </a:p>
          <a:p>
            <a:r>
              <a:rPr lang="sv-SE" dirty="0">
                <a:latin typeface="Calibri Light" panose="020F0302020204030204" pitchFamily="34" charset="0"/>
                <a:cs typeface="Calibri Light" panose="020F0302020204030204" pitchFamily="34" charset="0"/>
              </a:rPr>
              <a:t>Once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holds </a:t>
            </a:r>
            <a:r>
              <a:rPr lang="sv-SE" i="1" dirty="0">
                <a:latin typeface="Calibri Light" panose="020F0302020204030204" pitchFamily="34" charset="0"/>
                <a:cs typeface="Calibri Light" panose="020F0302020204030204" pitchFamily="34" charset="0"/>
              </a:rPr>
              <a:t>j</a:t>
            </a:r>
            <a:r>
              <a:rPr lang="sv-SE" dirty="0">
                <a:latin typeface="Calibri Light" panose="020F0302020204030204" pitchFamily="34" charset="0"/>
                <a:cs typeface="Calibri Light" panose="020F0302020204030204" pitchFamily="34" charset="0"/>
              </a:rPr>
              <a:t>, </a:t>
            </a:r>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does not change </a:t>
            </a:r>
            <a:r>
              <a:rPr lang="sv-SE" i="1" dirty="0">
                <a:latin typeface="Calibri Light" panose="020F0302020204030204" pitchFamily="34" charset="0"/>
                <a:cs typeface="Calibri Light" panose="020F0302020204030204" pitchFamily="34" charset="0"/>
              </a:rPr>
              <a:t>x</a:t>
            </a:r>
            <a:r>
              <a:rPr lang="sv-SE" i="1"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’s value until </a:t>
            </a:r>
            <a:r>
              <a:rPr lang="sv-SE" i="1" dirty="0">
                <a:latin typeface="Calibri Light" panose="020F0302020204030204" pitchFamily="34" charset="0"/>
                <a:cs typeface="Calibri Light" panose="020F0302020204030204" pitchFamily="34" charset="0"/>
              </a:rPr>
              <a:t>x</a:t>
            </a:r>
            <a:r>
              <a:rPr lang="sv-SE" i="1" baseline="-25000"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holds </a:t>
            </a:r>
            <a:r>
              <a:rPr lang="sv-SE" i="1" dirty="0">
                <a:latin typeface="Calibri Light" panose="020F0302020204030204" pitchFamily="34" charset="0"/>
                <a:cs typeface="Calibri Light" panose="020F0302020204030204" pitchFamily="34" charset="0"/>
              </a:rPr>
              <a:t>j</a:t>
            </a:r>
            <a:r>
              <a:rPr lang="sv-SE" dirty="0">
                <a:latin typeface="Calibri Light" panose="020F0302020204030204" pitchFamily="34" charset="0"/>
                <a:cs typeface="Calibri Light" panose="020F0302020204030204" pitchFamily="34" charset="0"/>
              </a:rPr>
              <a:t>. By the proof </a:t>
            </a:r>
          </a:p>
          <a:p>
            <a:r>
              <a:rPr lang="sv-SE" dirty="0">
                <a:latin typeface="Calibri Light" panose="020F0302020204030204" pitchFamily="34" charset="0"/>
                <a:cs typeface="Calibri Light" panose="020F0302020204030204" pitchFamily="34" charset="0"/>
              </a:rPr>
              <a:t>details of Lemma 2.4, this happens within </a:t>
            </a:r>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asynchronous cycles.</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5142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a:xfrm>
            <a:off x="457200" y="1557339"/>
            <a:ext cx="8229600" cy="1367606"/>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a:t>
            </a:r>
            <a:r>
              <a:rPr lang="en-US" altLang="he-IL" i="1" dirty="0">
                <a:solidFill>
                  <a:srgbClr val="0000B0"/>
                </a:solidFill>
                <a:latin typeface="Calibri Light" panose="020F0302020204030204" pitchFamily="34" charset="0"/>
                <a:cs typeface="Calibri Light" panose="020F0302020204030204" pitchFamily="34" charset="0"/>
              </a:rPr>
              <a:t>O</a:t>
            </a:r>
            <a:r>
              <a:rPr lang="en-US" altLang="he-IL" dirty="0">
                <a:solidFill>
                  <a:srgbClr val="0000B0"/>
                </a:solidFill>
                <a:latin typeface="Calibri Light" panose="020F0302020204030204" pitchFamily="34" charset="0"/>
                <a:cs typeface="Calibri Light" panose="020F0302020204030204" pitchFamily="34" charset="0"/>
              </a:rPr>
              <a:t>(</a:t>
            </a:r>
            <a:r>
              <a:rPr lang="en-US" altLang="he-IL" i="1" dirty="0">
                <a:solidFill>
                  <a:srgbClr val="0000B0"/>
                </a:solidFill>
                <a:latin typeface="Calibri Light" panose="020F0302020204030204" pitchFamily="34" charset="0"/>
                <a:cs typeface="Calibri Light" panose="020F0302020204030204" pitchFamily="34" charset="0"/>
              </a:rPr>
              <a:t>n</a:t>
            </a:r>
            <a:r>
              <a:rPr lang="en-US" altLang="he-IL" baseline="30000" dirty="0">
                <a:solidFill>
                  <a:srgbClr val="0000B0"/>
                </a:solidFill>
                <a:latin typeface="Calibri Light" panose="020F0302020204030204" pitchFamily="34" charset="0"/>
                <a:cs typeface="Calibri Light" panose="020F0302020204030204" pitchFamily="34" charset="0"/>
              </a:rPr>
              <a:t>2</a:t>
            </a:r>
            <a:r>
              <a:rPr lang="en-US" altLang="he-IL" dirty="0">
                <a:solidFill>
                  <a:srgbClr val="0000B0"/>
                </a:solidFill>
                <a:latin typeface="Calibri Light" panose="020F0302020204030204" pitchFamily="34" charset="0"/>
                <a:cs typeface="Calibri Light" panose="020F0302020204030204" pitchFamily="34" charset="0"/>
              </a:rPr>
              <a:t>) rounds</a:t>
            </a:r>
          </a:p>
        </p:txBody>
      </p:sp>
      <p:cxnSp>
        <p:nvCxnSpPr>
          <p:cNvPr id="5" name="Straight Arrow Connector 4">
            <a:extLst>
              <a:ext uri="{FF2B5EF4-FFF2-40B4-BE49-F238E27FC236}">
                <a16:creationId xmlns:a16="http://schemas.microsoft.com/office/drawing/2014/main" id="{D7976814-ADC3-BB25-6B08-9A80B843D45D}"/>
              </a:ext>
            </a:extLst>
          </p:cNvPr>
          <p:cNvCxnSpPr>
            <a:cxnSpLocks/>
          </p:cNvCxnSpPr>
          <p:nvPr/>
        </p:nvCxnSpPr>
        <p:spPr>
          <a:xfrm>
            <a:off x="827584" y="3717032"/>
            <a:ext cx="936104" cy="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3C866C-47C4-E896-391C-81ED54CE0961}"/>
              </a:ext>
            </a:extLst>
          </p:cNvPr>
          <p:cNvSpPr txBox="1"/>
          <p:nvPr/>
        </p:nvSpPr>
        <p:spPr>
          <a:xfrm>
            <a:off x="827584" y="3140968"/>
            <a:ext cx="5780044"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its value (Lemma 2.4)</a:t>
            </a:r>
            <a:endParaRPr lang="en-US" dirty="0">
              <a:latin typeface="Calibri Light" panose="020F0302020204030204" pitchFamily="34" charset="0"/>
              <a:cs typeface="Calibri Light" panose="020F0302020204030204" pitchFamily="34" charset="0"/>
            </a:endParaRPr>
          </a:p>
        </p:txBody>
      </p:sp>
      <p:cxnSp>
        <p:nvCxnSpPr>
          <p:cNvPr id="4" name="Straight Arrow Connector 3">
            <a:extLst>
              <a:ext uri="{FF2B5EF4-FFF2-40B4-BE49-F238E27FC236}">
                <a16:creationId xmlns:a16="http://schemas.microsoft.com/office/drawing/2014/main" id="{8E59490C-2089-F68B-2FDD-E45C26774794}"/>
              </a:ext>
            </a:extLst>
          </p:cNvPr>
          <p:cNvCxnSpPr>
            <a:cxnSpLocks/>
          </p:cNvCxnSpPr>
          <p:nvPr/>
        </p:nvCxnSpPr>
        <p:spPr>
          <a:xfrm>
            <a:off x="1763688" y="3717032"/>
            <a:ext cx="936104"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E2E23BB-C4A1-76EE-B285-C80BADB25E61}"/>
              </a:ext>
            </a:extLst>
          </p:cNvPr>
          <p:cNvCxnSpPr>
            <a:cxnSpLocks/>
          </p:cNvCxnSpPr>
          <p:nvPr/>
        </p:nvCxnSpPr>
        <p:spPr>
          <a:xfrm>
            <a:off x="4572000" y="3717032"/>
            <a:ext cx="936104" cy="0"/>
          </a:xfrm>
          <a:prstGeom prst="straightConnector1">
            <a:avLst/>
          </a:prstGeom>
          <a:ln w="1270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16C55C7-FD0D-344E-856E-9926A6B8D375}"/>
              </a:ext>
            </a:extLst>
          </p:cNvPr>
          <p:cNvCxnSpPr>
            <a:cxnSpLocks/>
          </p:cNvCxnSpPr>
          <p:nvPr/>
        </p:nvCxnSpPr>
        <p:spPr>
          <a:xfrm>
            <a:off x="2699792" y="3717032"/>
            <a:ext cx="936104" cy="0"/>
          </a:xfrm>
          <a:prstGeom prst="straightConnector1">
            <a:avLst/>
          </a:prstGeom>
          <a:ln w="1270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699041D-8B19-2909-0298-B315D0E955F4}"/>
              </a:ext>
            </a:extLst>
          </p:cNvPr>
          <p:cNvGrpSpPr/>
          <p:nvPr/>
        </p:nvGrpSpPr>
        <p:grpSpPr>
          <a:xfrm>
            <a:off x="3903129" y="3700222"/>
            <a:ext cx="380839" cy="88818"/>
            <a:chOff x="3903129" y="3700222"/>
            <a:chExt cx="380839" cy="88818"/>
          </a:xfrm>
        </p:grpSpPr>
        <p:sp>
          <p:nvSpPr>
            <p:cNvPr id="9" name="Flowchart: Connector 8">
              <a:extLst>
                <a:ext uri="{FF2B5EF4-FFF2-40B4-BE49-F238E27FC236}">
                  <a16:creationId xmlns:a16="http://schemas.microsoft.com/office/drawing/2014/main" id="{DB76C65C-20ED-3DBD-DD05-C0197C783B2A}"/>
                </a:ext>
              </a:extLst>
            </p:cNvPr>
            <p:cNvSpPr/>
            <p:nvPr/>
          </p:nvSpPr>
          <p:spPr>
            <a:xfrm>
              <a:off x="39031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0" name="Flowchart: Connector 9">
              <a:extLst>
                <a:ext uri="{FF2B5EF4-FFF2-40B4-BE49-F238E27FC236}">
                  <a16:creationId xmlns:a16="http://schemas.microsoft.com/office/drawing/2014/main" id="{5E79E52D-B805-BB54-EC3A-336B875D47B0}"/>
                </a:ext>
              </a:extLst>
            </p:cNvPr>
            <p:cNvSpPr/>
            <p:nvPr/>
          </p:nvSpPr>
          <p:spPr>
            <a:xfrm>
              <a:off x="40555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1" name="Flowchart: Connector 10">
              <a:extLst>
                <a:ext uri="{FF2B5EF4-FFF2-40B4-BE49-F238E27FC236}">
                  <a16:creationId xmlns:a16="http://schemas.microsoft.com/office/drawing/2014/main" id="{69E2E170-F93A-51A6-52C9-97C872CB620B}"/>
                </a:ext>
              </a:extLst>
            </p:cNvPr>
            <p:cNvSpPr/>
            <p:nvPr/>
          </p:nvSpPr>
          <p:spPr>
            <a:xfrm>
              <a:off x="4207929" y="3700222"/>
              <a:ext cx="76039" cy="8881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grpSp>
      <p:sp>
        <p:nvSpPr>
          <p:cNvPr id="12" name="TextBox 11">
            <a:extLst>
              <a:ext uri="{FF2B5EF4-FFF2-40B4-BE49-F238E27FC236}">
                <a16:creationId xmlns:a16="http://schemas.microsoft.com/office/drawing/2014/main" id="{D6186E46-0DD4-9973-9299-98642046F381}"/>
              </a:ext>
            </a:extLst>
          </p:cNvPr>
          <p:cNvSpPr txBox="1"/>
          <p:nvPr/>
        </p:nvSpPr>
        <p:spPr>
          <a:xfrm>
            <a:off x="827584" y="3995772"/>
            <a:ext cx="7011984" cy="2308324"/>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n</a:t>
            </a:r>
            <a:r>
              <a:rPr lang="sv-SE" i="1" baseline="30000" dirty="0">
                <a:latin typeface="Calibri Light" panose="020F0302020204030204" pitchFamily="34" charset="0"/>
                <a:cs typeface="Calibri Light" panose="020F0302020204030204" pitchFamily="34" charset="0"/>
              </a:rPr>
              <a:t>2</a:t>
            </a:r>
            <a:r>
              <a:rPr lang="sv-SE" dirty="0">
                <a:latin typeface="Calibri Light" panose="020F0302020204030204" pitchFamily="34" charset="0"/>
                <a:cs typeface="Calibri Light" panose="020F0302020204030204" pitchFamily="34" charset="0"/>
              </a:rPr>
              <a:t> asynchronous cycles for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to change to </a:t>
            </a:r>
            <a:r>
              <a:rPr lang="sv-SE" i="1" dirty="0">
                <a:latin typeface="Calibri Light" panose="020F0302020204030204" pitchFamily="34" charset="0"/>
                <a:cs typeface="Calibri Light" panose="020F0302020204030204" pitchFamily="34" charset="0"/>
              </a:rPr>
              <a:t>j</a:t>
            </a:r>
            <a:r>
              <a:rPr lang="sv-SE" dirty="0">
                <a:latin typeface="Calibri Light" panose="020F0302020204030204" pitchFamily="34" charset="0"/>
                <a:cs typeface="Calibri Light" panose="020F0302020204030204" pitchFamily="34" charset="0"/>
              </a:rPr>
              <a:t>, which is missing until then </a:t>
            </a:r>
          </a:p>
          <a:p>
            <a:r>
              <a:rPr lang="sv-SE" dirty="0">
                <a:latin typeface="Calibri Light" panose="020F0302020204030204" pitchFamily="34" charset="0"/>
                <a:cs typeface="Calibri Light" panose="020F0302020204030204" pitchFamily="34" charset="0"/>
              </a:rPr>
              <a:t>(Lemma 2.3).</a:t>
            </a:r>
          </a:p>
          <a:p>
            <a:endParaRPr lang="sv-SE" dirty="0">
              <a:latin typeface="Calibri Light" panose="020F0302020204030204" pitchFamily="34" charset="0"/>
              <a:cs typeface="Calibri Light" panose="020F0302020204030204" pitchFamily="34" charset="0"/>
            </a:endParaRPr>
          </a:p>
          <a:p>
            <a:r>
              <a:rPr lang="sv-SE" dirty="0">
                <a:latin typeface="Calibri Light" panose="020F0302020204030204" pitchFamily="34" charset="0"/>
                <a:cs typeface="Calibri Light" panose="020F0302020204030204" pitchFamily="34" charset="0"/>
              </a:rPr>
              <a:t>Once </a:t>
            </a:r>
            <a:r>
              <a:rPr lang="sv-SE" i="1" dirty="0">
                <a:latin typeface="Calibri Light" panose="020F0302020204030204" pitchFamily="34" charset="0"/>
                <a:cs typeface="Calibri Light" panose="020F0302020204030204" pitchFamily="34" charset="0"/>
              </a:rPr>
              <a:t>x</a:t>
            </a:r>
            <a:r>
              <a:rPr lang="sv-SE"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holds </a:t>
            </a:r>
            <a:r>
              <a:rPr lang="sv-SE" i="1" dirty="0">
                <a:latin typeface="Calibri Light" panose="020F0302020204030204" pitchFamily="34" charset="0"/>
                <a:cs typeface="Calibri Light" panose="020F0302020204030204" pitchFamily="34" charset="0"/>
              </a:rPr>
              <a:t>j</a:t>
            </a:r>
            <a:r>
              <a:rPr lang="sv-SE" dirty="0">
                <a:latin typeface="Calibri Light" panose="020F0302020204030204" pitchFamily="34" charset="0"/>
                <a:cs typeface="Calibri Light" panose="020F0302020204030204" pitchFamily="34" charset="0"/>
              </a:rPr>
              <a:t>, </a:t>
            </a:r>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 does not change </a:t>
            </a:r>
            <a:r>
              <a:rPr lang="sv-SE" i="1" dirty="0">
                <a:latin typeface="Calibri Light" panose="020F0302020204030204" pitchFamily="34" charset="0"/>
                <a:cs typeface="Calibri Light" panose="020F0302020204030204" pitchFamily="34" charset="0"/>
              </a:rPr>
              <a:t>x</a:t>
            </a:r>
            <a:r>
              <a:rPr lang="sv-SE" i="1" baseline="-25000" dirty="0">
                <a:latin typeface="Calibri Light" panose="020F0302020204030204" pitchFamily="34" charset="0"/>
                <a:cs typeface="Calibri Light" panose="020F0302020204030204" pitchFamily="34" charset="0"/>
              </a:rPr>
              <a:t>1</a:t>
            </a:r>
            <a:r>
              <a:rPr lang="sv-SE" dirty="0">
                <a:latin typeface="Calibri Light" panose="020F0302020204030204" pitchFamily="34" charset="0"/>
                <a:cs typeface="Calibri Light" panose="020F0302020204030204" pitchFamily="34" charset="0"/>
              </a:rPr>
              <a:t>’s value until </a:t>
            </a:r>
            <a:r>
              <a:rPr lang="sv-SE" i="1" dirty="0">
                <a:latin typeface="Calibri Light" panose="020F0302020204030204" pitchFamily="34" charset="0"/>
                <a:cs typeface="Calibri Light" panose="020F0302020204030204" pitchFamily="34" charset="0"/>
              </a:rPr>
              <a:t>x</a:t>
            </a:r>
            <a:r>
              <a:rPr lang="sv-SE" i="1" baseline="-25000"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holds </a:t>
            </a:r>
            <a:r>
              <a:rPr lang="sv-SE" i="1" dirty="0">
                <a:latin typeface="Calibri Light" panose="020F0302020204030204" pitchFamily="34" charset="0"/>
                <a:cs typeface="Calibri Light" panose="020F0302020204030204" pitchFamily="34" charset="0"/>
              </a:rPr>
              <a:t>j</a:t>
            </a:r>
            <a:r>
              <a:rPr lang="sv-SE" dirty="0">
                <a:latin typeface="Calibri Light" panose="020F0302020204030204" pitchFamily="34" charset="0"/>
                <a:cs typeface="Calibri Light" panose="020F0302020204030204" pitchFamily="34" charset="0"/>
              </a:rPr>
              <a:t>. By the proof </a:t>
            </a:r>
          </a:p>
          <a:p>
            <a:r>
              <a:rPr lang="sv-SE" dirty="0">
                <a:latin typeface="Calibri Light" panose="020F0302020204030204" pitchFamily="34" charset="0"/>
                <a:cs typeface="Calibri Light" panose="020F0302020204030204" pitchFamily="34" charset="0"/>
              </a:rPr>
              <a:t>details of Lemma 2.4, this happens within </a:t>
            </a:r>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asynchronous cycles.</a:t>
            </a:r>
          </a:p>
          <a:p>
            <a:endParaRPr lang="sv-SE" dirty="0">
              <a:latin typeface="Calibri Light" panose="020F0302020204030204" pitchFamily="34" charset="0"/>
              <a:cs typeface="Calibri Light" panose="020F0302020204030204" pitchFamily="34" charset="0"/>
            </a:endParaRPr>
          </a:p>
          <a:p>
            <a:r>
              <a:rPr lang="sv-SE" dirty="0">
                <a:latin typeface="Calibri Light" panose="020F0302020204030204" pitchFamily="34" charset="0"/>
                <a:cs typeface="Calibri Light" panose="020F0302020204030204" pitchFamily="34" charset="0"/>
              </a:rPr>
              <a:t>To sum up: </a:t>
            </a:r>
            <a:r>
              <a:rPr lang="sv-SE" i="1" dirty="0">
                <a:latin typeface="Calibri Light" panose="020F0302020204030204" pitchFamily="34" charset="0"/>
                <a:cs typeface="Calibri Light" panose="020F0302020204030204" pitchFamily="34" charset="0"/>
              </a:rPr>
              <a:t>n</a:t>
            </a:r>
            <a:r>
              <a:rPr lang="sv-SE" i="1" baseline="30000" dirty="0">
                <a:latin typeface="Calibri Light" panose="020F0302020204030204" pitchFamily="34" charset="0"/>
                <a:cs typeface="Calibri Light" panose="020F0302020204030204" pitchFamily="34" charset="0"/>
              </a:rPr>
              <a:t>2</a:t>
            </a:r>
            <a:r>
              <a:rPr lang="sv-SE" dirty="0">
                <a:latin typeface="Calibri Light" panose="020F0302020204030204" pitchFamily="34" charset="0"/>
                <a:cs typeface="Calibri Light" panose="020F0302020204030204" pitchFamily="34" charset="0"/>
              </a:rPr>
              <a:t> + </a:t>
            </a:r>
            <a:r>
              <a:rPr lang="sv-SE" i="1" dirty="0">
                <a:latin typeface="Calibri Light" panose="020F0302020204030204" pitchFamily="34" charset="0"/>
                <a:cs typeface="Calibri Light" panose="020F0302020204030204" pitchFamily="34" charset="0"/>
              </a:rPr>
              <a:t>n</a:t>
            </a:r>
            <a:r>
              <a:rPr lang="sv-SE" dirty="0">
                <a:latin typeface="Calibri Light" panose="020F0302020204030204" pitchFamily="34" charset="0"/>
                <a:cs typeface="Calibri Light" panose="020F0302020204030204" pitchFamily="34" charset="0"/>
              </a:rPr>
              <a:t> ∈ </a:t>
            </a:r>
            <a:r>
              <a:rPr lang="sv-SE" i="1" dirty="0">
                <a:latin typeface="Calibri Light" panose="020F0302020204030204" pitchFamily="34" charset="0"/>
                <a:cs typeface="Calibri Light" panose="020F0302020204030204" pitchFamily="34" charset="0"/>
              </a:rPr>
              <a:t>O</a:t>
            </a:r>
            <a:r>
              <a:rPr lang="sv-SE" dirty="0">
                <a:latin typeface="Calibri Light" panose="020F0302020204030204" pitchFamily="34" charset="0"/>
                <a:cs typeface="Calibri Light" panose="020F0302020204030204" pitchFamily="34" charset="0"/>
              </a:rPr>
              <a:t>(</a:t>
            </a:r>
            <a:r>
              <a:rPr lang="sv-SE" i="1" dirty="0">
                <a:latin typeface="Calibri Light" panose="020F0302020204030204" pitchFamily="34" charset="0"/>
                <a:cs typeface="Calibri Light" panose="020F0302020204030204" pitchFamily="34" charset="0"/>
              </a:rPr>
              <a:t>n</a:t>
            </a:r>
            <a:r>
              <a:rPr lang="sv-SE" i="1" baseline="30000" dirty="0">
                <a:latin typeface="Calibri Light" panose="020F0302020204030204" pitchFamily="34" charset="0"/>
                <a:cs typeface="Calibri Light" panose="020F0302020204030204" pitchFamily="34" charset="0"/>
              </a:rPr>
              <a:t>2</a:t>
            </a:r>
            <a:r>
              <a:rPr lang="sv-SE" dirty="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3749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a:xfrm>
            <a:off x="457200" y="1557338"/>
            <a:ext cx="8229600" cy="4751387"/>
          </a:xfrm>
        </p:spPr>
        <p:txBody>
          <a:bodyPr/>
          <a:lstStyle/>
          <a:p>
            <a:pPr>
              <a:buNone/>
            </a:pPr>
            <a:r>
              <a:rPr lang="en-US" altLang="he-IL" dirty="0">
                <a:solidFill>
                  <a:srgbClr val="0000B0"/>
                </a:solidFill>
                <a:latin typeface="Calibri Light" panose="020F0302020204030204" pitchFamily="34" charset="0"/>
                <a:cs typeface="Calibri Light" panose="020F0302020204030204" pitchFamily="34" charset="0"/>
              </a:rPr>
              <a:t>For every possible configuration c, every fair execution that starts in c reaches a safe configuration with relation to ME within O(n</a:t>
            </a:r>
            <a:r>
              <a:rPr lang="en-US" altLang="he-IL" baseline="30000" dirty="0">
                <a:solidFill>
                  <a:srgbClr val="0000B0"/>
                </a:solidFill>
                <a:latin typeface="Calibri Light" panose="020F0302020204030204" pitchFamily="34" charset="0"/>
                <a:cs typeface="Calibri Light" panose="020F0302020204030204" pitchFamily="34" charset="0"/>
              </a:rPr>
              <a:t>2</a:t>
            </a:r>
            <a:r>
              <a:rPr lang="en-US" altLang="he-IL" dirty="0">
                <a:solidFill>
                  <a:srgbClr val="0000B0"/>
                </a:solidFill>
                <a:latin typeface="Calibri Light" panose="020F0302020204030204" pitchFamily="34" charset="0"/>
                <a:cs typeface="Calibri Light" panose="020F0302020204030204" pitchFamily="34" charset="0"/>
              </a:rPr>
              <a:t>) rounds</a:t>
            </a:r>
          </a:p>
          <a:p>
            <a:r>
              <a:rPr lang="en-US" dirty="0">
                <a:latin typeface="Calibri Light" panose="020F0302020204030204" pitchFamily="34" charset="0"/>
                <a:cs typeface="Calibri Light" panose="020F0302020204030204" pitchFamily="34" charset="0"/>
              </a:rPr>
              <a:t>In accordance with Lemma 2.3 for every possible configuration </a:t>
            </a:r>
            <a:r>
              <a:rPr lang="en-US" i="1" dirty="0">
                <a:latin typeface="Calibri Light" panose="020F0302020204030204" pitchFamily="34" charset="0"/>
                <a:cs typeface="Calibri Light" panose="020F0302020204030204" pitchFamily="34" charset="0"/>
              </a:rPr>
              <a:t>c</a:t>
            </a:r>
            <a:r>
              <a:rPr lang="en-US" dirty="0">
                <a:latin typeface="Calibri Light" panose="020F0302020204030204" pitchFamily="34" charset="0"/>
                <a:cs typeface="Calibri Light" panose="020F0302020204030204" pitchFamily="34" charset="0"/>
              </a:rPr>
              <a:t> there exists at least one integer 0 ≤ </a:t>
            </a:r>
            <a:r>
              <a:rPr lang="en-US" i="1" dirty="0">
                <a:latin typeface="Calibri Light" panose="020F0302020204030204" pitchFamily="34" charset="0"/>
                <a:cs typeface="Calibri Light" panose="020F0302020204030204" pitchFamily="34" charset="0"/>
              </a:rPr>
              <a:t>j </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such that, for every </a:t>
            </a:r>
            <a:r>
              <a:rPr lang="en-US" i="1" dirty="0">
                <a:latin typeface="Calibri Light" panose="020F0302020204030204" pitchFamily="34" charset="0"/>
                <a:cs typeface="Calibri Light" panose="020F0302020204030204" pitchFamily="34" charset="0"/>
              </a:rPr>
              <a:t>1 </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i </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it holds that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in </a:t>
            </a:r>
            <a:r>
              <a:rPr lang="en-US" i="1" dirty="0">
                <a:latin typeface="Calibri Light" panose="020F0302020204030204" pitchFamily="34" charset="0"/>
                <a:cs typeface="Calibri Light" panose="020F0302020204030204" pitchFamily="34" charset="0"/>
              </a:rPr>
              <a:t>c</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539048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In accordance with lemma 2.4, for every possible configuration </a:t>
            </a:r>
            <a:r>
              <a:rPr lang="en-US" i="1" dirty="0">
                <a:latin typeface="Calibri Light" panose="020F0302020204030204" pitchFamily="34" charset="0"/>
                <a:cs typeface="Calibri Light" panose="020F0302020204030204" pitchFamily="34" charset="0"/>
              </a:rPr>
              <a:t>c</a:t>
            </a:r>
            <a:r>
              <a:rPr lang="en-US" dirty="0">
                <a:latin typeface="Calibri Light" panose="020F0302020204030204" pitchFamily="34" charset="0"/>
                <a:cs typeface="Calibri Light" panose="020F0302020204030204" pitchFamily="34" charset="0"/>
              </a:rPr>
              <a:t>, in every fair execution that starts in </a:t>
            </a:r>
            <a:r>
              <a:rPr lang="en-US" i="1" dirty="0">
                <a:latin typeface="Calibri Light" panose="020F0302020204030204" pitchFamily="34" charset="0"/>
                <a:cs typeface="Calibri Light" panose="020F0302020204030204" pitchFamily="34" charset="0"/>
              </a:rPr>
              <a:t>c</a:t>
            </a:r>
            <a:r>
              <a:rPr lang="en-US" dirty="0">
                <a:latin typeface="Calibri Light" panose="020F0302020204030204" pitchFamily="34" charset="0"/>
                <a:cs typeface="Calibri Light" panose="020F0302020204030204" pitchFamily="34" charset="0"/>
              </a:rPr>
              <a:t>, the special processor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changes the value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in every </a:t>
            </a:r>
            <a:r>
              <a:rPr lang="en-US" i="1"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rounds. </a:t>
            </a:r>
          </a:p>
          <a:p>
            <a:r>
              <a:rPr lang="en-US" dirty="0">
                <a:latin typeface="Calibri Light" panose="020F0302020204030204" pitchFamily="34" charset="0"/>
                <a:cs typeface="Calibri Light" panose="020F0302020204030204" pitchFamily="34" charset="0"/>
              </a:rPr>
              <a:t>Every time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changes the value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increments the values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module </a:t>
            </a:r>
            <a:r>
              <a:rPr lang="en-US" i="1" dirty="0">
                <a:latin typeface="Calibri Light" panose="020F0302020204030204" pitchFamily="34" charset="0"/>
                <a:cs typeface="Calibri Light" panose="020F0302020204030204" pitchFamily="34" charset="0"/>
              </a:rPr>
              <a:t>n+1</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Thus, it must hold that every possible value, and in particular the value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is assigned to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during any fair execution that starts in </a:t>
            </a:r>
            <a:r>
              <a:rPr lang="en-US" i="1" dirty="0">
                <a:latin typeface="Calibri Light" panose="020F0302020204030204" pitchFamily="34" charset="0"/>
                <a:cs typeface="Calibri Light" panose="020F0302020204030204" pitchFamily="34" charset="0"/>
              </a:rPr>
              <a:t>c</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97472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Edsger W. Dijkstra - Wikipedia"/>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87689" y="1276975"/>
            <a:ext cx="2088317" cy="27844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academic.com/pictures/enwiki/76/Leslie_Lamport.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46278" y="2817215"/>
            <a:ext cx="2088317" cy="27844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53262" y="3916561"/>
            <a:ext cx="1893016" cy="1708160"/>
          </a:xfrm>
          <a:prstGeom prst="rect">
            <a:avLst/>
          </a:prstGeom>
        </p:spPr>
        <p:txBody>
          <a:bodyPr wrap="square">
            <a:spAutoFit/>
          </a:bodyPr>
          <a:lstStyle/>
          <a:p>
            <a:pPr defTabSz="685800" fontAlgn="auto">
              <a:spcBef>
                <a:spcPts val="0"/>
              </a:spcBef>
              <a:spcAft>
                <a:spcPts val="0"/>
              </a:spcAft>
            </a:pPr>
            <a:r>
              <a:rPr lang="en-US" sz="1500" dirty="0">
                <a:solidFill>
                  <a:prstClr val="black"/>
                </a:solidFill>
                <a:latin typeface="+mj-lt"/>
                <a:cs typeface="+mn-cs"/>
              </a:rPr>
              <a:t>“I regard this as </a:t>
            </a:r>
            <a:r>
              <a:rPr lang="en-US" sz="1500" dirty="0" err="1">
                <a:solidFill>
                  <a:prstClr val="black"/>
                </a:solidFill>
                <a:latin typeface="+mj-lt"/>
                <a:cs typeface="+mn-cs"/>
              </a:rPr>
              <a:t>Dijkstra’s</a:t>
            </a:r>
            <a:r>
              <a:rPr lang="en-US" sz="1500" dirty="0">
                <a:solidFill>
                  <a:prstClr val="black"/>
                </a:solidFill>
                <a:latin typeface="+mj-lt"/>
                <a:cs typeface="+mn-cs"/>
              </a:rPr>
              <a:t> most brilliant work. Self-stabilization is a very important concept in fault tolerance.” </a:t>
            </a:r>
            <a:r>
              <a:rPr lang="en-US" sz="1500" dirty="0" err="1">
                <a:solidFill>
                  <a:prstClr val="black"/>
                </a:solidFill>
                <a:latin typeface="+mj-lt"/>
                <a:cs typeface="+mn-cs"/>
              </a:rPr>
              <a:t>Lamport</a:t>
            </a:r>
            <a:r>
              <a:rPr lang="en-US" sz="1500" dirty="0">
                <a:solidFill>
                  <a:prstClr val="black"/>
                </a:solidFill>
                <a:latin typeface="+mj-lt"/>
                <a:cs typeface="+mn-cs"/>
              </a:rPr>
              <a:t> </a:t>
            </a:r>
            <a:r>
              <a:rPr lang="en-SE" sz="1500" dirty="0">
                <a:solidFill>
                  <a:prstClr val="black"/>
                </a:solidFill>
                <a:latin typeface="+mj-lt"/>
                <a:cs typeface="+mn-cs"/>
              </a:rPr>
              <a:t>[</a:t>
            </a:r>
            <a:r>
              <a:rPr lang="en-US" sz="1500" dirty="0">
                <a:solidFill>
                  <a:prstClr val="black"/>
                </a:solidFill>
                <a:latin typeface="+mj-lt"/>
                <a:cs typeface="+mn-cs"/>
              </a:rPr>
              <a:t>PODC 198</a:t>
            </a:r>
            <a:r>
              <a:rPr lang="en-SE" sz="1500" dirty="0">
                <a:solidFill>
                  <a:prstClr val="black"/>
                </a:solidFill>
                <a:latin typeface="+mj-lt"/>
                <a:cs typeface="+mn-cs"/>
              </a:rPr>
              <a:t>4]</a:t>
            </a:r>
            <a:endParaRPr lang="en-US" sz="1500" dirty="0">
              <a:solidFill>
                <a:prstClr val="black"/>
              </a:solidFill>
              <a:latin typeface="+mj-lt"/>
              <a:cs typeface="+mn-cs"/>
            </a:endParaRPr>
          </a:p>
        </p:txBody>
      </p:sp>
      <p:sp>
        <p:nvSpPr>
          <p:cNvPr id="6" name="Slide Number Placeholder 3">
            <a:extLst>
              <a:ext uri="{FF2B5EF4-FFF2-40B4-BE49-F238E27FC236}">
                <a16:creationId xmlns:a16="http://schemas.microsoft.com/office/drawing/2014/main" id="{DD61BE49-99DF-479B-9922-8BCBA95ECCDE}"/>
              </a:ext>
            </a:extLst>
          </p:cNvPr>
          <p:cNvSpPr>
            <a:spLocks noGrp="1"/>
          </p:cNvSpPr>
          <p:nvPr>
            <p:ph type="sldNum" sz="quarter" idx="12"/>
          </p:nvPr>
        </p:nvSpPr>
        <p:spPr>
          <a:xfrm>
            <a:off x="6457950" y="5624513"/>
            <a:ext cx="2057400" cy="273844"/>
          </a:xfrm>
        </p:spPr>
        <p:txBody>
          <a:bodyPr/>
          <a:lstStyle/>
          <a:p>
            <a:pPr defTabSz="685800" fontAlgn="auto">
              <a:spcBef>
                <a:spcPts val="0"/>
              </a:spcBef>
              <a:spcAft>
                <a:spcPts val="0"/>
              </a:spcAft>
            </a:pPr>
            <a:fld id="{287D7F3C-9081-4ED5-9647-C8CEF6B209C6}" type="slidenum">
              <a:rPr lang="en-US">
                <a:solidFill>
                  <a:prstClr val="black">
                    <a:tint val="75000"/>
                  </a:prstClr>
                </a:solidFill>
                <a:latin typeface="+mj-lt"/>
                <a:cs typeface="+mn-cs"/>
              </a:rPr>
              <a:pPr defTabSz="685800" fontAlgn="auto">
                <a:spcBef>
                  <a:spcPts val="0"/>
                </a:spcBef>
                <a:spcAft>
                  <a:spcPts val="0"/>
                </a:spcAft>
              </a:pPr>
              <a:t>3</a:t>
            </a:fld>
            <a:endParaRPr lang="en-US" dirty="0">
              <a:solidFill>
                <a:prstClr val="black">
                  <a:tint val="75000"/>
                </a:prstClr>
              </a:solidFill>
              <a:latin typeface="+mj-lt"/>
              <a:cs typeface="+mn-cs"/>
            </a:endParaRPr>
          </a:p>
        </p:txBody>
      </p:sp>
    </p:spTree>
    <p:extLst>
      <p:ext uri="{BB962C8B-B14F-4D97-AF65-F5344CB8AC3E}">
        <p14:creationId xmlns:p14="http://schemas.microsoft.com/office/powerpoint/2010/main" val="383493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Let </a:t>
            </a:r>
            <a:r>
              <a:rPr lang="en-US" i="1" dirty="0" err="1">
                <a:latin typeface="Calibri Light" panose="020F0302020204030204" pitchFamily="34" charset="0"/>
                <a:cs typeface="Calibri Light" panose="020F0302020204030204" pitchFamily="34" charset="0"/>
              </a:rPr>
              <a:t>c</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be the configuration that immediately follows the first assignment of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in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Every processor 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2 ≤ </a:t>
            </a:r>
            <a:r>
              <a:rPr lang="en-US" dirty="0" err="1">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copies the value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i-1</a:t>
            </a:r>
            <a:r>
              <a:rPr lang="en-US" dirty="0">
                <a:latin typeface="Calibri Light" panose="020F0302020204030204" pitchFamily="34" charset="0"/>
                <a:cs typeface="Calibri Light" panose="020F0302020204030204" pitchFamily="34" charset="0"/>
              </a:rPr>
              <a:t> to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Thus, it holds for 1 ≤ </a:t>
            </a:r>
            <a:r>
              <a:rPr lang="en-US" dirty="0" err="1">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 n that x</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 j in every configuration that follows c and precedes </a:t>
            </a:r>
            <a:r>
              <a:rPr lang="en-US" dirty="0" err="1">
                <a:latin typeface="Calibri Light" panose="020F0302020204030204" pitchFamily="34" charset="0"/>
                <a:cs typeface="Calibri Light" panose="020F0302020204030204" pitchFamily="34" charset="0"/>
              </a:rPr>
              <a:t>c</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it also holds that in </a:t>
            </a:r>
            <a:r>
              <a:rPr lang="en-US" dirty="0" err="1">
                <a:latin typeface="Calibri Light" panose="020F0302020204030204" pitchFamily="34" charset="0"/>
                <a:cs typeface="Calibri Light" panose="020F0302020204030204" pitchFamily="34" charset="0"/>
              </a:rPr>
              <a:t>c</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the only </a:t>
            </a:r>
            <a:r>
              <a:rPr lang="en-US" i="1" dirty="0">
                <a:latin typeface="Calibri Light" panose="020F0302020204030204" pitchFamily="34" charset="0"/>
                <a:cs typeface="Calibri Light" panose="020F0302020204030204" pitchFamily="34" charset="0"/>
              </a:rPr>
              <a:t>x</a:t>
            </a:r>
            <a:r>
              <a:rPr lang="en-US" dirty="0">
                <a:latin typeface="Calibri Light" panose="020F0302020204030204" pitchFamily="34" charset="0"/>
                <a:cs typeface="Calibri Light" panose="020F0302020204030204" pitchFamily="34" charset="0"/>
              </a:rPr>
              <a:t> variables to hold the value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is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Processor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does not change the value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until </a:t>
            </a:r>
            <a:r>
              <a:rPr lang="en-US" i="1" dirty="0" err="1">
                <a:latin typeface="Calibri Light" panose="020F0302020204030204" pitchFamily="34" charset="0"/>
                <a:cs typeface="Calibri Light" panose="020F0302020204030204" pitchFamily="34" charset="0"/>
              </a:rPr>
              <a:t>x</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315461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The only possible sequence of changes of the values of the </a:t>
            </a:r>
            <a:r>
              <a:rPr lang="en-US" i="1" dirty="0">
                <a:latin typeface="Calibri Light" panose="020F0302020204030204" pitchFamily="34" charset="0"/>
                <a:cs typeface="Calibri Light" panose="020F0302020204030204" pitchFamily="34" charset="0"/>
              </a:rPr>
              <a:t>x</a:t>
            </a:r>
            <a:r>
              <a:rPr lang="en-US" dirty="0">
                <a:latin typeface="Calibri Light" panose="020F0302020204030204" pitchFamily="34" charset="0"/>
                <a:cs typeface="Calibri Light" panose="020F0302020204030204" pitchFamily="34" charset="0"/>
              </a:rPr>
              <a:t> variables to the value of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is:</a:t>
            </a:r>
          </a:p>
          <a:p>
            <a:pPr lvl="1"/>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changes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to the values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(which is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then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3</a:t>
            </a:r>
            <a:r>
              <a:rPr lang="en-US" dirty="0">
                <a:latin typeface="Calibri Light" panose="020F0302020204030204" pitchFamily="34" charset="0"/>
                <a:cs typeface="Calibri Light" panose="020F0302020204030204" pitchFamily="34" charset="0"/>
              </a:rPr>
              <a:t> changes the value of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3</a:t>
            </a:r>
            <a:r>
              <a:rPr lang="en-US" baseline="-25000"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to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and so on until </a:t>
            </a:r>
            <a:r>
              <a:rPr lang="en-US" i="1" dirty="0" err="1">
                <a:latin typeface="Calibri Light" panose="020F0302020204030204" pitchFamily="34" charset="0"/>
                <a:cs typeface="Calibri Light" panose="020F0302020204030204" pitchFamily="34" charset="0"/>
              </a:rPr>
              <a:t>p</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changes the value of </a:t>
            </a:r>
            <a:r>
              <a:rPr lang="en-US" i="1" dirty="0" err="1">
                <a:latin typeface="Calibri Light" panose="020F0302020204030204" pitchFamily="34" charset="0"/>
                <a:cs typeface="Calibri Light" panose="020F0302020204030204" pitchFamily="34" charset="0"/>
              </a:rPr>
              <a:t>x</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to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Only at this stage is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able to change value again (following </a:t>
            </a:r>
            <a:r>
              <a:rPr lang="en-US" i="1" dirty="0" err="1">
                <a:latin typeface="Calibri Light" panose="020F0302020204030204" pitchFamily="34" charset="0"/>
                <a:cs typeface="Calibri Light" panose="020F0302020204030204" pitchFamily="34" charset="0"/>
              </a:rPr>
              <a:t>c</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Let </a:t>
            </a:r>
            <a:r>
              <a:rPr lang="en-US" i="1" dirty="0" err="1">
                <a:latin typeface="Calibri Light" panose="020F0302020204030204" pitchFamily="34" charset="0"/>
                <a:cs typeface="Calibri Light" panose="020F0302020204030204" pitchFamily="34" charset="0"/>
              </a:rPr>
              <a:t>c</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be the configuration reached following the assignment of </a:t>
            </a:r>
            <a:r>
              <a:rPr lang="en-US" i="1" dirty="0" err="1">
                <a:latin typeface="Calibri Light" panose="020F0302020204030204" pitchFamily="34" charset="0"/>
                <a:cs typeface="Calibri Light" panose="020F0302020204030204" pitchFamily="34" charset="0"/>
              </a:rPr>
              <a:t>x</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c</a:t>
            </a:r>
            <a:r>
              <a:rPr lang="en-US" i="1"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is a safe configuration. </a:t>
            </a:r>
          </a:p>
        </p:txBody>
      </p:sp>
    </p:spTree>
    <p:extLst>
      <p:ext uri="{BB962C8B-B14F-4D97-AF65-F5344CB8AC3E}">
        <p14:creationId xmlns:p14="http://schemas.microsoft.com/office/powerpoint/2010/main" val="398687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2.1</a:t>
            </a: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In accordance with Lemma 2.4,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must assign </a:t>
            </a:r>
            <a:r>
              <a:rPr lang="en-US" i="1" dirty="0">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to </a:t>
            </a:r>
            <a:r>
              <a:rPr lang="en-US" i="1" dirty="0">
                <a:latin typeface="Calibri Light" panose="020F0302020204030204" pitchFamily="34" charset="0"/>
                <a:cs typeface="Calibri Light" panose="020F0302020204030204" pitchFamily="34" charset="0"/>
              </a:rPr>
              <a:t>x</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in every </a:t>
            </a:r>
            <a:r>
              <a:rPr lang="en-US" i="1" dirty="0">
                <a:latin typeface="Calibri Light" panose="020F0302020204030204" pitchFamily="34" charset="0"/>
                <a:cs typeface="Calibri Light" panose="020F0302020204030204" pitchFamily="34" charset="0"/>
              </a:rPr>
              <a:t>n</a:t>
            </a:r>
            <a:r>
              <a:rPr lang="en-US" i="1" baseline="30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rounds. </a:t>
            </a:r>
          </a:p>
          <a:p>
            <a:r>
              <a:rPr lang="en-US" dirty="0">
                <a:latin typeface="Calibri Light" panose="020F0302020204030204" pitchFamily="34" charset="0"/>
                <a:cs typeface="Calibri Light" panose="020F0302020204030204" pitchFamily="34" charset="0"/>
              </a:rPr>
              <a:t>Thus, a safe configuration must be reached in </a:t>
            </a:r>
            <a:r>
              <a:rPr lang="en-US" i="1" dirty="0">
                <a:latin typeface="Calibri Light" panose="020F0302020204030204" pitchFamily="34" charset="0"/>
                <a:cs typeface="Calibri Light" panose="020F0302020204030204" pitchFamily="34" charset="0"/>
              </a:rPr>
              <a:t>n</a:t>
            </a:r>
            <a:r>
              <a:rPr lang="en-US" i="1" baseline="30000" dirty="0">
                <a:latin typeface="Calibri Light" panose="020F0302020204030204" pitchFamily="34" charset="0"/>
                <a:cs typeface="Calibri Light" panose="020F0302020204030204" pitchFamily="34" charset="0"/>
              </a:rPr>
              <a:t>2</a:t>
            </a:r>
            <a:r>
              <a:rPr lang="en-US" i="1" dirty="0">
                <a:latin typeface="Calibri Light" panose="020F0302020204030204" pitchFamily="34" charset="0"/>
                <a:cs typeface="Calibri Light" panose="020F0302020204030204" pitchFamily="34" charset="0"/>
              </a:rPr>
              <a:t>+n </a:t>
            </a:r>
            <a:r>
              <a:rPr lang="en-US" dirty="0">
                <a:latin typeface="Calibri Light" panose="020F0302020204030204" pitchFamily="34" charset="0"/>
                <a:cs typeface="Calibri Light" panose="020F0302020204030204" pitchFamily="34" charset="0"/>
              </a:rPr>
              <a:t>rounds.   □</a:t>
            </a:r>
          </a:p>
        </p:txBody>
      </p:sp>
    </p:spTree>
    <p:extLst>
      <p:ext uri="{BB962C8B-B14F-4D97-AF65-F5344CB8AC3E}">
        <p14:creationId xmlns:p14="http://schemas.microsoft.com/office/powerpoint/2010/main" val="2534486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latin typeface="Calibri Light" panose="020F0302020204030204" pitchFamily="34" charset="0"/>
                <a:cs typeface="Calibri Light" panose="020F0302020204030204" pitchFamily="34" charset="0"/>
              </a:rPr>
              <a:t>Summary </a:t>
            </a:r>
            <a:endParaRPr lang="en-US" noProof="0" dirty="0">
              <a:latin typeface="Calibri Light" panose="020F0302020204030204" pitchFamily="34" charset="0"/>
              <a:cs typeface="Calibri Light" panose="020F0302020204030204" pitchFamily="34" charset="0"/>
            </a:endParaRPr>
          </a:p>
        </p:txBody>
      </p:sp>
      <p:sp>
        <p:nvSpPr>
          <p:cNvPr id="26626" name="Platshållare för innehåll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Presented </a:t>
            </a:r>
            <a:r>
              <a:rPr lang="en-SE" dirty="0">
                <a:latin typeface="Calibri Light" panose="020F0302020204030204" pitchFamily="34" charset="0"/>
                <a:cs typeface="Calibri Light" panose="020F0302020204030204" pitchFamily="34" charset="0"/>
              </a:rPr>
              <a:t>the </a:t>
            </a:r>
            <a:r>
              <a:rPr lang="sv-SE" dirty="0">
                <a:latin typeface="Calibri Light" panose="020F0302020204030204" pitchFamily="34" charset="0"/>
                <a:cs typeface="Calibri Light" panose="020F0302020204030204" pitchFamily="34" charset="0"/>
              </a:rPr>
              <a:t>self-stabilizing </a:t>
            </a:r>
            <a:r>
              <a:rPr lang="en-SE" dirty="0">
                <a:latin typeface="Calibri Light" panose="020F0302020204030204" pitchFamily="34" charset="0"/>
                <a:cs typeface="Calibri Light" panose="020F0302020204030204" pitchFamily="34" charset="0"/>
              </a:rPr>
              <a:t>token ring algorithm</a:t>
            </a:r>
            <a:r>
              <a:rPr lang="sv-SE" dirty="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468" name="Picture 4"/>
          <p:cNvPicPr>
            <a:picLocks noChangeAspect="1" noChangeArrowheads="1"/>
          </p:cNvPicPr>
          <p:nvPr/>
        </p:nvPicPr>
        <p:blipFill>
          <a:blip r:embed="rId3" cstate="print"/>
          <a:srcRect/>
          <a:stretch>
            <a:fillRect/>
          </a:stretch>
        </p:blipFill>
        <p:spPr bwMode="auto">
          <a:xfrm>
            <a:off x="2527926" y="2971019"/>
            <a:ext cx="4071938" cy="2814638"/>
          </a:xfrm>
          <a:prstGeom prst="rect">
            <a:avLst/>
          </a:prstGeom>
          <a:noFill/>
        </p:spPr>
      </p:pic>
      <p:sp>
        <p:nvSpPr>
          <p:cNvPr id="318466" name="Rectangle 2"/>
          <p:cNvSpPr>
            <a:spLocks noGrp="1" noChangeArrowheads="1"/>
          </p:cNvSpPr>
          <p:nvPr>
            <p:ph type="title"/>
          </p:nvPr>
        </p:nvSpPr>
        <p:spPr/>
        <p:txBody>
          <a:bodyPr>
            <a:normAutofit/>
          </a:bodyPr>
          <a:lstStyle/>
          <a:p>
            <a:r>
              <a:rPr lang="en-US" altLang="he-IL" dirty="0" err="1">
                <a:solidFill>
                  <a:schemeClr val="accent1">
                    <a:lumMod val="75000"/>
                  </a:schemeClr>
                </a:solidFill>
                <a:ea typeface="+mn-ea"/>
                <a:cs typeface="+mn-cs"/>
              </a:rPr>
              <a:t>Dijkstra</a:t>
            </a:r>
            <a:r>
              <a:rPr lang="en-SE" altLang="he-IL" dirty="0">
                <a:solidFill>
                  <a:schemeClr val="accent1">
                    <a:lumMod val="75000"/>
                  </a:schemeClr>
                </a:solidFill>
                <a:ea typeface="+mn-ea"/>
                <a:cs typeface="+mn-cs"/>
              </a:rPr>
              <a:t> </a:t>
            </a:r>
            <a:r>
              <a:rPr lang="en-US" altLang="he-IL" dirty="0">
                <a:solidFill>
                  <a:schemeClr val="accent1">
                    <a:lumMod val="75000"/>
                  </a:schemeClr>
                </a:solidFill>
                <a:ea typeface="+mn-ea"/>
                <a:cs typeface="+mn-cs"/>
              </a:rPr>
              <a:t>[</a:t>
            </a:r>
            <a:r>
              <a:rPr lang="en-US" altLang="he-IL" dirty="0" err="1">
                <a:solidFill>
                  <a:schemeClr val="accent1">
                    <a:lumMod val="75000"/>
                  </a:schemeClr>
                </a:solidFill>
                <a:ea typeface="+mn-ea"/>
                <a:cs typeface="+mn-cs"/>
              </a:rPr>
              <a:t>Commun</a:t>
            </a:r>
            <a:r>
              <a:rPr lang="en-US" altLang="he-IL" dirty="0">
                <a:solidFill>
                  <a:schemeClr val="accent1">
                    <a:lumMod val="75000"/>
                  </a:schemeClr>
                </a:solidFill>
                <a:ea typeface="+mn-ea"/>
                <a:cs typeface="+mn-cs"/>
              </a:rPr>
              <a:t>. ACM 1974]</a:t>
            </a:r>
          </a:p>
        </p:txBody>
      </p:sp>
      <p:sp>
        <p:nvSpPr>
          <p:cNvPr id="318467" name="Rectangle 3"/>
          <p:cNvSpPr>
            <a:spLocks noGrp="1" noChangeArrowheads="1"/>
          </p:cNvSpPr>
          <p:nvPr>
            <p:ph idx="1"/>
          </p:nvPr>
        </p:nvSpPr>
        <p:spPr/>
        <p:txBody>
          <a:bodyPr>
            <a:normAutofit/>
          </a:bodyPr>
          <a:lstStyle/>
          <a:p>
            <a:pPr marL="0" indent="0">
              <a:buNone/>
            </a:pPr>
            <a:r>
              <a:rPr lang="en-SE" altLang="he-IL" dirty="0">
                <a:latin typeface="+mj-lt"/>
              </a:rPr>
              <a:t>1</a:t>
            </a:r>
            <a:r>
              <a:rPr lang="en-SE" altLang="he-IL" baseline="30000" dirty="0">
                <a:latin typeface="+mj-lt"/>
              </a:rPr>
              <a:t>st</a:t>
            </a:r>
            <a:r>
              <a:rPr lang="en-US" altLang="he-IL" dirty="0">
                <a:latin typeface="+mj-lt"/>
              </a:rPr>
              <a:t> scientific examination of fault-tolerant systems </a:t>
            </a:r>
            <a:r>
              <a:rPr lang="en-SE" altLang="he-IL" dirty="0">
                <a:latin typeface="+mj-lt"/>
              </a:rPr>
              <a:t>[Lamport’15]</a:t>
            </a:r>
            <a:endParaRPr lang="en-US" altLang="he-IL" dirty="0">
              <a:latin typeface="+mj-lt"/>
            </a:endParaRPr>
          </a:p>
        </p:txBody>
      </p:sp>
      <p:pic>
        <p:nvPicPr>
          <p:cNvPr id="5" name="Picture 8" descr="Image result for clip art 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930552" y="3587156"/>
            <a:ext cx="365160" cy="26082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DD61BE49-99DF-479B-9922-8BCBA95ECCDE}"/>
              </a:ext>
            </a:extLst>
          </p:cNvPr>
          <p:cNvSpPr>
            <a:spLocks noGrp="1"/>
          </p:cNvSpPr>
          <p:nvPr>
            <p:ph type="sldNum" sz="quarter" idx="12"/>
          </p:nvPr>
        </p:nvSpPr>
        <p:spPr>
          <a:xfrm>
            <a:off x="6457950" y="5624513"/>
            <a:ext cx="2057400" cy="273844"/>
          </a:xfrm>
        </p:spPr>
        <p:txBody>
          <a:bodyPr/>
          <a:lstStyle/>
          <a:p>
            <a:pPr defTabSz="685800" fontAlgn="auto">
              <a:spcBef>
                <a:spcPts val="0"/>
              </a:spcBef>
              <a:spcAft>
                <a:spcPts val="0"/>
              </a:spcAft>
            </a:pPr>
            <a:fld id="{287D7F3C-9081-4ED5-9647-C8CEF6B209C6}" type="slidenum">
              <a:rPr lang="en-US">
                <a:solidFill>
                  <a:prstClr val="black">
                    <a:tint val="75000"/>
                  </a:prstClr>
                </a:solidFill>
                <a:latin typeface="+mj-lt"/>
                <a:cs typeface="+mn-cs"/>
              </a:rPr>
              <a:pPr defTabSz="685800" fontAlgn="auto">
                <a:spcBef>
                  <a:spcPts val="0"/>
                </a:spcBef>
                <a:spcAft>
                  <a:spcPts val="0"/>
                </a:spcAft>
              </a:pPr>
              <a:t>4</a:t>
            </a:fld>
            <a:endParaRPr lang="en-US" dirty="0">
              <a:solidFill>
                <a:prstClr val="black">
                  <a:tint val="75000"/>
                </a:prstClr>
              </a:solidFill>
              <a:latin typeface="+mj-lt"/>
              <a:cs typeface="+mn-cs"/>
            </a:endParaRPr>
          </a:p>
        </p:txBody>
      </p:sp>
    </p:spTree>
    <p:extLst>
      <p:ext uri="{BB962C8B-B14F-4D97-AF65-F5344CB8AC3E}">
        <p14:creationId xmlns:p14="http://schemas.microsoft.com/office/powerpoint/2010/main" val="17301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afterEffect">
                                  <p:stCondLst>
                                    <p:cond delay="0"/>
                                  </p:stCondLst>
                                  <p:childTnLst>
                                    <p:animMotion origin="layout" path="M 4.16667E-7 1.48148E-6 L 0.14349 -0.00278 " pathEditMode="relative" rAng="0" ptsTypes="AA">
                                      <p:cBhvr>
                                        <p:cTn id="6" dur="3000" spd="-100000" fill="hold"/>
                                        <p:tgtEl>
                                          <p:spTgt spid="5"/>
                                        </p:tgtEl>
                                        <p:attrNameLst>
                                          <p:attrName>ppt_x</p:attrName>
                                          <p:attrName>ppt_y</p:attrName>
                                        </p:attrNameLst>
                                      </p:cBhvr>
                                      <p:rCtr x="7174" y="-139"/>
                                    </p:animMotion>
                                  </p:childTnLst>
                                </p:cTn>
                              </p:par>
                            </p:childTnLst>
                          </p:cTn>
                        </p:par>
                        <p:par>
                          <p:cTn id="7" fill="hold">
                            <p:stCondLst>
                              <p:cond delay="3000"/>
                            </p:stCondLst>
                            <p:childTnLst>
                              <p:par>
                                <p:cTn id="8" presetID="42" presetClass="path" presetSubtype="0" accel="50000" decel="50000" fill="hold" nodeType="afterEffect">
                                  <p:stCondLst>
                                    <p:cond delay="0"/>
                                  </p:stCondLst>
                                  <p:childTnLst>
                                    <p:animMotion origin="layout" path="M 4.16667E-7 1.48148E-6 L 4.16667E-7 0.25 " pathEditMode="relative" rAng="0" ptsTypes="AA">
                                      <p:cBhvr>
                                        <p:cTn id="9" dur="3000" fill="hold"/>
                                        <p:tgtEl>
                                          <p:spTgt spid="5"/>
                                        </p:tgtEl>
                                        <p:attrNameLst>
                                          <p:attrName>ppt_x</p:attrName>
                                          <p:attrName>ppt_y</p:attrName>
                                        </p:attrNameLst>
                                      </p:cBhvr>
                                      <p:rCtr x="0" y="12500"/>
                                    </p:animMotion>
                                  </p:childTnLst>
                                </p:cTn>
                              </p:par>
                            </p:childTnLst>
                          </p:cTn>
                        </p:par>
                        <p:par>
                          <p:cTn id="10" fill="hold">
                            <p:stCondLst>
                              <p:cond delay="6000"/>
                            </p:stCondLst>
                            <p:childTnLst>
                              <p:par>
                                <p:cTn id="11" presetID="63" presetClass="path" presetSubtype="0" accel="50000" decel="50000" fill="hold" nodeType="afterEffect">
                                  <p:stCondLst>
                                    <p:cond delay="0"/>
                                  </p:stCondLst>
                                  <p:childTnLst>
                                    <p:animMotion origin="layout" path="M 4.16667E-7 0.25 L 0.14349 0.24977 " pathEditMode="relative" rAng="0" ptsTypes="AA">
                                      <p:cBhvr>
                                        <p:cTn id="12" dur="2000" fill="hold"/>
                                        <p:tgtEl>
                                          <p:spTgt spid="5"/>
                                        </p:tgtEl>
                                        <p:attrNameLst>
                                          <p:attrName>ppt_x</p:attrName>
                                          <p:attrName>ppt_y</p:attrName>
                                        </p:attrNameLst>
                                      </p:cBhvr>
                                      <p:rCtr x="7174" y="-23"/>
                                    </p:animMotion>
                                  </p:childTnLst>
                                </p:cTn>
                              </p:par>
                            </p:childTnLst>
                          </p:cTn>
                        </p:par>
                        <p:par>
                          <p:cTn id="13" fill="hold">
                            <p:stCondLst>
                              <p:cond delay="8000"/>
                            </p:stCondLst>
                            <p:childTnLst>
                              <p:par>
                                <p:cTn id="14" presetID="64" presetClass="path" presetSubtype="0" accel="50000" decel="50000" fill="hold" nodeType="afterEffect">
                                  <p:stCondLst>
                                    <p:cond delay="0"/>
                                  </p:stCondLst>
                                  <p:childTnLst>
                                    <p:animMotion origin="layout" path="M 0.14349 0.24977 L 0.14349 -0.00023 " pathEditMode="relative" rAng="0" ptsTypes="AA">
                                      <p:cBhvr>
                                        <p:cTn id="15" dur="2000" fill="hold"/>
                                        <p:tgtEl>
                                          <p:spTgt spid="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468" name="Picture 4"/>
          <p:cNvPicPr>
            <a:picLocks noChangeAspect="1" noChangeArrowheads="1"/>
          </p:cNvPicPr>
          <p:nvPr/>
        </p:nvPicPr>
        <p:blipFill>
          <a:blip r:embed="rId3" cstate="print"/>
          <a:srcRect/>
          <a:stretch>
            <a:fillRect/>
          </a:stretch>
        </p:blipFill>
        <p:spPr bwMode="auto">
          <a:xfrm>
            <a:off x="2527926" y="2971019"/>
            <a:ext cx="4071938" cy="2814638"/>
          </a:xfrm>
          <a:prstGeom prst="rect">
            <a:avLst/>
          </a:prstGeom>
          <a:noFill/>
        </p:spPr>
      </p:pic>
      <p:sp>
        <p:nvSpPr>
          <p:cNvPr id="318466" name="Rectangle 2"/>
          <p:cNvSpPr>
            <a:spLocks noGrp="1" noChangeArrowheads="1"/>
          </p:cNvSpPr>
          <p:nvPr>
            <p:ph type="title"/>
          </p:nvPr>
        </p:nvSpPr>
        <p:spPr/>
        <p:txBody>
          <a:bodyPr>
            <a:normAutofit/>
          </a:bodyPr>
          <a:lstStyle/>
          <a:p>
            <a:r>
              <a:rPr lang="en-US" altLang="he-IL" dirty="0" err="1">
                <a:solidFill>
                  <a:schemeClr val="accent1">
                    <a:lumMod val="75000"/>
                  </a:schemeClr>
                </a:solidFill>
                <a:ea typeface="+mn-ea"/>
                <a:cs typeface="+mn-cs"/>
              </a:rPr>
              <a:t>Dijkstra</a:t>
            </a:r>
            <a:r>
              <a:rPr lang="en-SE" altLang="he-IL" dirty="0">
                <a:solidFill>
                  <a:schemeClr val="accent1">
                    <a:lumMod val="75000"/>
                  </a:schemeClr>
                </a:solidFill>
                <a:ea typeface="+mn-ea"/>
                <a:cs typeface="+mn-cs"/>
              </a:rPr>
              <a:t> </a:t>
            </a:r>
            <a:r>
              <a:rPr lang="en-US" altLang="he-IL" dirty="0">
                <a:solidFill>
                  <a:schemeClr val="accent1">
                    <a:lumMod val="75000"/>
                  </a:schemeClr>
                </a:solidFill>
                <a:ea typeface="+mn-ea"/>
                <a:cs typeface="+mn-cs"/>
              </a:rPr>
              <a:t>[</a:t>
            </a:r>
            <a:r>
              <a:rPr lang="en-US" altLang="he-IL" dirty="0" err="1">
                <a:solidFill>
                  <a:schemeClr val="accent1">
                    <a:lumMod val="75000"/>
                  </a:schemeClr>
                </a:solidFill>
                <a:ea typeface="+mn-ea"/>
                <a:cs typeface="+mn-cs"/>
              </a:rPr>
              <a:t>Commun</a:t>
            </a:r>
            <a:r>
              <a:rPr lang="en-US" altLang="he-IL" dirty="0">
                <a:solidFill>
                  <a:schemeClr val="accent1">
                    <a:lumMod val="75000"/>
                  </a:schemeClr>
                </a:solidFill>
                <a:ea typeface="+mn-ea"/>
                <a:cs typeface="+mn-cs"/>
              </a:rPr>
              <a:t>. ACM 1974]</a:t>
            </a:r>
          </a:p>
        </p:txBody>
      </p:sp>
      <p:sp>
        <p:nvSpPr>
          <p:cNvPr id="318467" name="Rectangle 3"/>
          <p:cNvSpPr>
            <a:spLocks noGrp="1" noChangeArrowheads="1"/>
          </p:cNvSpPr>
          <p:nvPr>
            <p:ph idx="1"/>
          </p:nvPr>
        </p:nvSpPr>
        <p:spPr/>
        <p:txBody>
          <a:bodyPr>
            <a:normAutofit/>
          </a:bodyPr>
          <a:lstStyle/>
          <a:p>
            <a:pPr marL="0" indent="0">
              <a:buNone/>
            </a:pPr>
            <a:r>
              <a:rPr lang="en-SE" altLang="he-IL" dirty="0">
                <a:latin typeface="+mj-lt"/>
              </a:rPr>
              <a:t>1</a:t>
            </a:r>
            <a:r>
              <a:rPr lang="en-SE" altLang="he-IL" baseline="30000" dirty="0">
                <a:latin typeface="+mj-lt"/>
              </a:rPr>
              <a:t>st</a:t>
            </a:r>
            <a:r>
              <a:rPr lang="en-US" altLang="he-IL" dirty="0">
                <a:latin typeface="+mj-lt"/>
              </a:rPr>
              <a:t> scientific examination of fault-tolerant systems </a:t>
            </a:r>
            <a:r>
              <a:rPr lang="en-SE" altLang="he-IL" dirty="0">
                <a:latin typeface="+mj-lt"/>
              </a:rPr>
              <a:t>[Lamport’15]</a:t>
            </a:r>
            <a:endParaRPr lang="en-US" altLang="he-IL" dirty="0">
              <a:latin typeface="+mj-lt"/>
            </a:endParaRPr>
          </a:p>
        </p:txBody>
      </p:sp>
      <p:pic>
        <p:nvPicPr>
          <p:cNvPr id="5" name="Picture 8" descr="Image result for clip art 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930552" y="3587156"/>
            <a:ext cx="365160" cy="26082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DD61BE49-99DF-479B-9922-8BCBA95ECCDE}"/>
              </a:ext>
            </a:extLst>
          </p:cNvPr>
          <p:cNvSpPr>
            <a:spLocks noGrp="1"/>
          </p:cNvSpPr>
          <p:nvPr>
            <p:ph type="sldNum" sz="quarter" idx="12"/>
          </p:nvPr>
        </p:nvSpPr>
        <p:spPr>
          <a:xfrm>
            <a:off x="6457950" y="5624513"/>
            <a:ext cx="2057400" cy="273844"/>
          </a:xfrm>
        </p:spPr>
        <p:txBody>
          <a:bodyPr/>
          <a:lstStyle/>
          <a:p>
            <a:pPr defTabSz="685800" fontAlgn="auto">
              <a:spcBef>
                <a:spcPts val="0"/>
              </a:spcBef>
              <a:spcAft>
                <a:spcPts val="0"/>
              </a:spcAft>
            </a:pPr>
            <a:fld id="{287D7F3C-9081-4ED5-9647-C8CEF6B209C6}" type="slidenum">
              <a:rPr lang="en-US">
                <a:solidFill>
                  <a:prstClr val="black">
                    <a:tint val="75000"/>
                  </a:prstClr>
                </a:solidFill>
                <a:latin typeface="+mj-lt"/>
                <a:cs typeface="+mn-cs"/>
              </a:rPr>
              <a:pPr defTabSz="685800" fontAlgn="auto">
                <a:spcBef>
                  <a:spcPts val="0"/>
                </a:spcBef>
                <a:spcAft>
                  <a:spcPts val="0"/>
                </a:spcAft>
              </a:pPr>
              <a:t>5</a:t>
            </a:fld>
            <a:endParaRPr lang="en-US" dirty="0">
              <a:solidFill>
                <a:prstClr val="black">
                  <a:tint val="75000"/>
                </a:prstClr>
              </a:solidFill>
              <a:latin typeface="+mj-lt"/>
              <a:cs typeface="+mn-cs"/>
            </a:endParaRPr>
          </a:p>
        </p:txBody>
      </p:sp>
      <p:sp>
        <p:nvSpPr>
          <p:cNvPr id="8" name="Rectangle 5"/>
          <p:cNvSpPr>
            <a:spLocks noChangeArrowheads="1"/>
          </p:cNvSpPr>
          <p:nvPr/>
        </p:nvSpPr>
        <p:spPr bwMode="auto">
          <a:xfrm>
            <a:off x="609600" y="1798638"/>
            <a:ext cx="8012113" cy="3276600"/>
          </a:xfrm>
          <a:prstGeom prst="rect">
            <a:avLst/>
          </a:prstGeom>
          <a:solidFill>
            <a:srgbClr val="B0C1C8"/>
          </a:solidFill>
          <a:ln w="9525">
            <a:solidFill>
              <a:srgbClr val="000000"/>
            </a:solidFill>
            <a:miter lim="800000"/>
            <a:headEnd/>
            <a:tailEnd/>
          </a:ln>
          <a:effectLst/>
        </p:spPr>
        <p:txBody>
          <a:bodyPr/>
          <a:lstStyle/>
          <a:p>
            <a:pPr marL="342900" marR="0" lvl="0" indent="-342900" defTabSz="914400" eaLnBrk="1" fontAlgn="auto" latinLnBrk="0" hangingPunct="1">
              <a:lnSpc>
                <a:spcPct val="100000"/>
              </a:lnSpc>
              <a:spcBef>
                <a:spcPct val="20000"/>
              </a:spcBef>
              <a:spcAft>
                <a:spcPts val="0"/>
              </a:spcAft>
              <a:buClr>
                <a:srgbClr val="00AE00"/>
              </a:buClr>
              <a:buSzPct val="85000"/>
              <a:buFont typeface="ZapfDingbats" pitchFamily="82" charset="2"/>
              <a:buChar char="¦"/>
              <a:tabLst/>
              <a:defRPr/>
            </a:pPr>
            <a:r>
              <a:rPr kumimoji="0" lang="en-US" altLang="zh-CN" sz="2800" b="0" i="0" u="none" strike="noStrike" kern="0" cap="none" spc="0" normalizeH="0" baseline="0" noProof="0" dirty="0">
                <a:ln>
                  <a:noFill/>
                </a:ln>
                <a:solidFill>
                  <a:srgbClr val="0000B0"/>
                </a:solidFill>
                <a:effectLst/>
                <a:uLnTx/>
                <a:uFillTx/>
                <a:latin typeface="+mj-lt"/>
                <a:ea typeface="宋体" charset="-122"/>
                <a:cs typeface="Calibri Light" panose="020F0302020204030204" pitchFamily="34" charset="0"/>
              </a:rPr>
              <a:t>Stations on a token ring LAN are logically organized in a </a:t>
            </a:r>
            <a:r>
              <a:rPr kumimoji="0" lang="en-US" altLang="zh-CN" sz="2800" b="0" i="0" u="none" strike="noStrike" kern="0" cap="none" spc="0" normalizeH="0" baseline="0" noProof="0" dirty="0">
                <a:ln>
                  <a:noFill/>
                </a:ln>
                <a:solidFill>
                  <a:srgbClr val="0000B0"/>
                </a:solidFill>
                <a:effectLst/>
                <a:uLnTx/>
                <a:uFillTx/>
                <a:latin typeface="+mj-lt"/>
                <a:ea typeface="宋体" charset="-122"/>
                <a:cs typeface="Calibri Light" panose="020F0302020204030204" pitchFamily="34" charset="0"/>
                <a:hlinkClick r:id="rId5" tooltip="Ring network"/>
              </a:rPr>
              <a:t>ring topology</a:t>
            </a:r>
            <a:r>
              <a:rPr kumimoji="0" lang="en-US" altLang="zh-CN" sz="2800" b="0" i="0" u="none" strike="noStrike" kern="0" cap="none" spc="0" normalizeH="0" baseline="0" noProof="0" dirty="0">
                <a:ln>
                  <a:noFill/>
                </a:ln>
                <a:solidFill>
                  <a:srgbClr val="0000B0"/>
                </a:solidFill>
                <a:effectLst/>
                <a:uLnTx/>
                <a:uFillTx/>
                <a:latin typeface="+mj-lt"/>
                <a:ea typeface="宋体" charset="-122"/>
                <a:cs typeface="Calibri Light" panose="020F0302020204030204" pitchFamily="34" charset="0"/>
              </a:rPr>
              <a:t> with data being transmitted sequentially from one ring station to the next with a control token circulating around the ring controlling access</a:t>
            </a:r>
          </a:p>
          <a:p>
            <a:pPr marL="342900" marR="0" lvl="0" indent="-342900" defTabSz="914400" eaLnBrk="1" fontAlgn="auto" latinLnBrk="0" hangingPunct="1">
              <a:lnSpc>
                <a:spcPct val="100000"/>
              </a:lnSpc>
              <a:spcBef>
                <a:spcPct val="20000"/>
              </a:spcBef>
              <a:spcAft>
                <a:spcPts val="0"/>
              </a:spcAft>
              <a:buClr>
                <a:srgbClr val="00AE00"/>
              </a:buClr>
              <a:buSzPct val="85000"/>
              <a:buFont typeface="ZapfDingbats" pitchFamily="82" charset="2"/>
              <a:buChar char="¦"/>
              <a:tabLst/>
              <a:defRPr/>
            </a:pPr>
            <a:r>
              <a:rPr kumimoji="0" lang="en-US" altLang="zh-CN" sz="2800" b="0" i="0" u="none" strike="noStrike" kern="0" cap="none" spc="0" normalizeH="0" baseline="0" noProof="0" dirty="0">
                <a:ln>
                  <a:noFill/>
                </a:ln>
                <a:solidFill>
                  <a:srgbClr val="0000B0"/>
                </a:solidFill>
                <a:effectLst/>
                <a:uLnTx/>
                <a:uFillTx/>
                <a:latin typeface="+mj-lt"/>
                <a:ea typeface="宋体" charset="-122"/>
                <a:cs typeface="Calibri Light" panose="020F0302020204030204" pitchFamily="34" charset="0"/>
              </a:rPr>
              <a:t>A station that holds the token may access the network, i.e., mutual exclusion </a:t>
            </a:r>
          </a:p>
        </p:txBody>
      </p:sp>
    </p:spTree>
    <p:extLst>
      <p:ext uri="{BB962C8B-B14F-4D97-AF65-F5344CB8AC3E}">
        <p14:creationId xmlns:p14="http://schemas.microsoft.com/office/powerpoint/2010/main" val="205417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afterEffect">
                                  <p:stCondLst>
                                    <p:cond delay="0"/>
                                  </p:stCondLst>
                                  <p:childTnLst>
                                    <p:animMotion origin="layout" path="M 4.16667E-7 1.48148E-6 L 0.14349 -0.00278 " pathEditMode="relative" rAng="0" ptsTypes="AA">
                                      <p:cBhvr>
                                        <p:cTn id="6" dur="3000" spd="-100000" fill="hold"/>
                                        <p:tgtEl>
                                          <p:spTgt spid="5"/>
                                        </p:tgtEl>
                                        <p:attrNameLst>
                                          <p:attrName>ppt_x</p:attrName>
                                          <p:attrName>ppt_y</p:attrName>
                                        </p:attrNameLst>
                                      </p:cBhvr>
                                      <p:rCtr x="7174" y="-139"/>
                                    </p:animMotion>
                                  </p:childTnLst>
                                </p:cTn>
                              </p:par>
                            </p:childTnLst>
                          </p:cTn>
                        </p:par>
                        <p:par>
                          <p:cTn id="7" fill="hold">
                            <p:stCondLst>
                              <p:cond delay="3000"/>
                            </p:stCondLst>
                            <p:childTnLst>
                              <p:par>
                                <p:cTn id="8" presetID="42" presetClass="path" presetSubtype="0" accel="50000" decel="50000" fill="hold" nodeType="afterEffect">
                                  <p:stCondLst>
                                    <p:cond delay="0"/>
                                  </p:stCondLst>
                                  <p:childTnLst>
                                    <p:animMotion origin="layout" path="M 4.16667E-7 1.48148E-6 L 4.16667E-7 0.25 " pathEditMode="relative" rAng="0" ptsTypes="AA">
                                      <p:cBhvr>
                                        <p:cTn id="9" dur="3000" fill="hold"/>
                                        <p:tgtEl>
                                          <p:spTgt spid="5"/>
                                        </p:tgtEl>
                                        <p:attrNameLst>
                                          <p:attrName>ppt_x</p:attrName>
                                          <p:attrName>ppt_y</p:attrName>
                                        </p:attrNameLst>
                                      </p:cBhvr>
                                      <p:rCtr x="0" y="12500"/>
                                    </p:animMotion>
                                  </p:childTnLst>
                                </p:cTn>
                              </p:par>
                            </p:childTnLst>
                          </p:cTn>
                        </p:par>
                        <p:par>
                          <p:cTn id="10" fill="hold">
                            <p:stCondLst>
                              <p:cond delay="6000"/>
                            </p:stCondLst>
                            <p:childTnLst>
                              <p:par>
                                <p:cTn id="11" presetID="63" presetClass="path" presetSubtype="0" accel="50000" decel="50000" fill="hold" nodeType="afterEffect">
                                  <p:stCondLst>
                                    <p:cond delay="0"/>
                                  </p:stCondLst>
                                  <p:childTnLst>
                                    <p:animMotion origin="layout" path="M 4.16667E-7 0.25 L 0.14349 0.24977 " pathEditMode="relative" rAng="0" ptsTypes="AA">
                                      <p:cBhvr>
                                        <p:cTn id="12" dur="2000" fill="hold"/>
                                        <p:tgtEl>
                                          <p:spTgt spid="5"/>
                                        </p:tgtEl>
                                        <p:attrNameLst>
                                          <p:attrName>ppt_x</p:attrName>
                                          <p:attrName>ppt_y</p:attrName>
                                        </p:attrNameLst>
                                      </p:cBhvr>
                                      <p:rCtr x="7174" y="-23"/>
                                    </p:animMotion>
                                  </p:childTnLst>
                                </p:cTn>
                              </p:par>
                            </p:childTnLst>
                          </p:cTn>
                        </p:par>
                        <p:par>
                          <p:cTn id="13" fill="hold">
                            <p:stCondLst>
                              <p:cond delay="8000"/>
                            </p:stCondLst>
                            <p:childTnLst>
                              <p:par>
                                <p:cTn id="14" presetID="64" presetClass="path" presetSubtype="0" accel="50000" decel="50000" fill="hold" nodeType="afterEffect">
                                  <p:stCondLst>
                                    <p:cond delay="0"/>
                                  </p:stCondLst>
                                  <p:childTnLst>
                                    <p:animMotion origin="layout" path="M 0.14349 0.24977 L 0.14349 -0.00023 " pathEditMode="relative" rAng="0" ptsTypes="AA">
                                      <p:cBhvr>
                                        <p:cTn id="15" dur="2000" fill="hold"/>
                                        <p:tgtEl>
                                          <p:spTgt spid="5"/>
                                        </p:tgtEl>
                                        <p:attrNameLst>
                                          <p:attrName>ppt_x</p:attrName>
                                          <p:attrName>ppt_y</p:attrName>
                                        </p:attrNameLst>
                                      </p:cBhvr>
                                      <p:rCtr x="0" y="-12500"/>
                                    </p:animMotion>
                                  </p:childTnLst>
                                </p:cTn>
                              </p:par>
                              <p:par>
                                <p:cTn id="16" presetID="53"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43050" y="1168004"/>
            <a:ext cx="5829300" cy="703659"/>
          </a:xfrm>
          <a:prstGeom prst="rect">
            <a:avLst/>
          </a:prstGeom>
          <a:noFill/>
          <a:ln w="9525">
            <a:noFill/>
            <a:miter lim="800000"/>
            <a:headEnd/>
            <a:tailEnd/>
          </a:ln>
          <a:effectLst/>
        </p:spPr>
        <p:txBody>
          <a:bodyPr anchor="ctr"/>
          <a:lstStyle/>
          <a:p>
            <a:pPr defTabSz="685800" fontAlgn="auto">
              <a:spcBef>
                <a:spcPts val="0"/>
              </a:spcBef>
              <a:spcAft>
                <a:spcPts val="0"/>
              </a:spcAft>
            </a:pPr>
            <a:endParaRPr lang="en-US" altLang="en-US" sz="3000" u="sng">
              <a:solidFill>
                <a:srgbClr val="FF3300"/>
              </a:solidFill>
              <a:latin typeface="+mj-lt"/>
              <a:cs typeface="+mn-cs"/>
            </a:endParaRPr>
          </a:p>
        </p:txBody>
      </p:sp>
      <p:sp>
        <p:nvSpPr>
          <p:cNvPr id="122883" name="Text Box 3"/>
          <p:cNvSpPr txBox="1">
            <a:spLocks noChangeArrowheads="1"/>
          </p:cNvSpPr>
          <p:nvPr/>
        </p:nvSpPr>
        <p:spPr bwMode="auto">
          <a:xfrm>
            <a:off x="3095127" y="3487857"/>
            <a:ext cx="5922632" cy="1754326"/>
          </a:xfrm>
          <a:prstGeom prst="rect">
            <a:avLst/>
          </a:prstGeom>
          <a:noFill/>
          <a:ln w="9525">
            <a:solidFill>
              <a:schemeClr val="tx1"/>
            </a:solidFill>
            <a:miter lim="800000"/>
            <a:headEnd/>
            <a:tailEnd/>
          </a:ln>
          <a:effectLst/>
        </p:spPr>
        <p:txBody>
          <a:bodyPr wrap="square">
            <a:spAutoFit/>
          </a:bodyPr>
          <a:lstStyle/>
          <a:p>
            <a:pPr defTabSz="685800" fontAlgn="auto">
              <a:lnSpc>
                <a:spcPct val="150000"/>
              </a:lnSpc>
              <a:spcBef>
                <a:spcPts val="0"/>
              </a:spcBef>
              <a:spcAft>
                <a:spcPts val="0"/>
              </a:spcAft>
            </a:pPr>
            <a:r>
              <a:rPr lang="en-US" altLang="en-US" dirty="0">
                <a:solidFill>
                  <a:srgbClr val="3333CC"/>
                </a:solidFill>
                <a:latin typeface="+mj-lt"/>
                <a:cs typeface="Courier New" pitchFamily="49" charset="0"/>
              </a:rPr>
              <a:t>01  </a:t>
            </a:r>
            <a:r>
              <a:rPr lang="en-US" altLang="he-IL" dirty="0">
                <a:solidFill>
                  <a:srgbClr val="3333CC"/>
                </a:solidFill>
                <a:latin typeface="+mj-lt"/>
                <a:cs typeface="Courier New" pitchFamily="49" charset="0"/>
              </a:rPr>
              <a:t>P</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a:t>
            </a: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02			</a:t>
            </a:r>
            <a:r>
              <a:rPr lang="en-US" altLang="he-IL" b="1" dirty="0">
                <a:solidFill>
                  <a:srgbClr val="3333CC"/>
                </a:solidFill>
                <a:latin typeface="+mj-lt"/>
                <a:cs typeface="Courier New" pitchFamily="49" charset="0"/>
              </a:rPr>
              <a:t>if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1</a:t>
            </a:r>
            <a:r>
              <a:rPr lang="en-US" altLang="he-IL" i="1" dirty="0">
                <a:solidFill>
                  <a:srgbClr val="3333CC"/>
                </a:solidFill>
                <a:latin typeface="+mj-lt"/>
                <a:cs typeface="Courier New" pitchFamily="49" charset="0"/>
              </a:rPr>
              <a:t>=</a:t>
            </a:r>
            <a:r>
              <a:rPr lang="en-US" altLang="he-IL" i="1" dirty="0" err="1">
                <a:solidFill>
                  <a:srgbClr val="3333CC"/>
                </a:solidFill>
                <a:latin typeface="+mj-lt"/>
                <a:cs typeface="Courier New" pitchFamily="49" charset="0"/>
              </a:rPr>
              <a:t>x</a:t>
            </a:r>
            <a:r>
              <a:rPr lang="en-US" altLang="he-IL" i="1" baseline="-30000" dirty="0" err="1">
                <a:solidFill>
                  <a:srgbClr val="3333CC"/>
                </a:solidFill>
                <a:latin typeface="+mj-lt"/>
                <a:cs typeface="Courier New" pitchFamily="49" charset="0"/>
              </a:rPr>
              <a:t>n</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SE" altLang="he-IL"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+1)</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mod</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n</a:t>
            </a:r>
            <a:r>
              <a:rPr lang="en-US" altLang="he-IL" dirty="0">
                <a:solidFill>
                  <a:srgbClr val="3333CC"/>
                </a:solidFill>
                <a:latin typeface="+mj-lt"/>
                <a:cs typeface="Courier New" pitchFamily="49" charset="0"/>
              </a:rPr>
              <a:t>+1)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3</a:t>
            </a:r>
            <a:r>
              <a:rPr lang="en-US" altLang="he-IL" dirty="0">
                <a:solidFill>
                  <a:srgbClr val="3333CC"/>
                </a:solidFill>
                <a:latin typeface="+mj-lt"/>
                <a:cs typeface="Courier New" pitchFamily="49" charset="0"/>
              </a:rPr>
              <a:t>  P</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i </a:t>
            </a:r>
            <a:r>
              <a:rPr lang="en-US" altLang="he-IL" dirty="0">
                <a:solidFill>
                  <a:srgbClr val="3333CC"/>
                </a:solidFill>
                <a:latin typeface="+mj-lt"/>
                <a:ea typeface="MS Mincho" pitchFamily="49" charset="-128"/>
                <a:cs typeface="Arial" panose="020B0604020202020204" pitchFamily="34" charset="0"/>
                <a:sym typeface="Symbol" pitchFamily="18" charset="2"/>
              </a:rPr>
              <a:t> </a:t>
            </a:r>
            <a:r>
              <a:rPr lang="en-US" altLang="he-IL" dirty="0">
                <a:solidFill>
                  <a:srgbClr val="3333CC"/>
                </a:solidFill>
                <a:latin typeface="+mj-lt"/>
                <a:cs typeface="Courier New" pitchFamily="49" charset="0"/>
              </a:rPr>
              <a:t>1):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4</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if</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 </a:t>
            </a:r>
            <a:r>
              <a:rPr lang="en-US" altLang="he-IL" i="1" dirty="0">
                <a:solidFill>
                  <a:srgbClr val="3333CC"/>
                </a:solidFill>
                <a:latin typeface="+mj-lt"/>
                <a:ea typeface="MS Mincho" pitchFamily="49" charset="-128"/>
                <a:cs typeface="Arial" panose="020B0604020202020204" pitchFamily="34" charset="0"/>
                <a:sym typeface="Symbol" pitchFamily="18" charset="2"/>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SE" altLang="he-IL" b="1"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p>
        </p:txBody>
      </p:sp>
      <p:sp>
        <p:nvSpPr>
          <p:cNvPr id="122884" name="Rectangle 4"/>
          <p:cNvSpPr>
            <a:spLocks noGrp="1" noChangeArrowheads="1"/>
          </p:cNvSpPr>
          <p:nvPr>
            <p:ph type="title"/>
          </p:nvPr>
        </p:nvSpPr>
        <p:spPr/>
        <p:txBody>
          <a:bodyPr>
            <a:normAutofit/>
          </a:bodyPr>
          <a:lstStyle/>
          <a:p>
            <a:r>
              <a:rPr lang="en-US" altLang="he-IL" dirty="0" err="1">
                <a:solidFill>
                  <a:schemeClr val="accent1">
                    <a:lumMod val="75000"/>
                  </a:schemeClr>
                </a:solidFill>
                <a:ea typeface="+mn-ea"/>
                <a:cs typeface="+mn-cs"/>
              </a:rPr>
              <a:t>Dijkstra</a:t>
            </a:r>
            <a:r>
              <a:rPr lang="en-SE" altLang="he-IL" dirty="0">
                <a:solidFill>
                  <a:schemeClr val="accent1">
                    <a:lumMod val="75000"/>
                  </a:schemeClr>
                </a:solidFill>
                <a:ea typeface="+mn-ea"/>
                <a:cs typeface="+mn-cs"/>
              </a:rPr>
              <a:t> </a:t>
            </a:r>
            <a:r>
              <a:rPr lang="en-US" altLang="he-IL" dirty="0">
                <a:solidFill>
                  <a:schemeClr val="accent1">
                    <a:lumMod val="75000"/>
                  </a:schemeClr>
                </a:solidFill>
                <a:ea typeface="+mn-ea"/>
                <a:cs typeface="+mn-cs"/>
              </a:rPr>
              <a:t>[</a:t>
            </a:r>
            <a:r>
              <a:rPr lang="en-US" altLang="he-IL" dirty="0" err="1">
                <a:solidFill>
                  <a:schemeClr val="accent1">
                    <a:lumMod val="75000"/>
                  </a:schemeClr>
                </a:solidFill>
                <a:ea typeface="+mn-ea"/>
                <a:cs typeface="+mn-cs"/>
              </a:rPr>
              <a:t>Commun</a:t>
            </a:r>
            <a:r>
              <a:rPr lang="en-US" altLang="he-IL" dirty="0">
                <a:solidFill>
                  <a:schemeClr val="accent1">
                    <a:lumMod val="75000"/>
                  </a:schemeClr>
                </a:solidFill>
                <a:ea typeface="+mn-ea"/>
                <a:cs typeface="+mn-cs"/>
              </a:rPr>
              <a:t>. ACM 1974]</a:t>
            </a:r>
            <a:endParaRPr lang="en-US" altLang="zh-CN" dirty="0">
              <a:solidFill>
                <a:schemeClr val="accent1">
                  <a:lumMod val="75000"/>
                </a:schemeClr>
              </a:solidFill>
              <a:ea typeface="+mn-ea"/>
              <a:cs typeface="+mn-cs"/>
            </a:endParaRPr>
          </a:p>
        </p:txBody>
      </p:sp>
      <p:sp>
        <p:nvSpPr>
          <p:cNvPr id="25" name="Text Box 14"/>
          <p:cNvSpPr txBox="1">
            <a:spLocks noChangeArrowheads="1"/>
          </p:cNvSpPr>
          <p:nvPr/>
        </p:nvSpPr>
        <p:spPr bwMode="auto">
          <a:xfrm>
            <a:off x="3095127" y="2247913"/>
            <a:ext cx="5748623" cy="1223412"/>
          </a:xfrm>
          <a:prstGeom prst="rect">
            <a:avLst/>
          </a:prstGeom>
          <a:noFill/>
          <a:ln w="9525">
            <a:noFill/>
            <a:miter lim="800000"/>
            <a:headEnd/>
            <a:tailEnd/>
          </a:ln>
          <a:effectLst/>
        </p:spPr>
        <p:txBody>
          <a:bodyPr wrap="square">
            <a:spAutoFit/>
          </a:bodyPr>
          <a:lstStyle/>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root changes it’s state if equal to its neighbor</a:t>
            </a:r>
          </a:p>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rest – each </a:t>
            </a:r>
            <a:r>
              <a:rPr lang="en-SE" altLang="zh-CN" sz="2100" dirty="0">
                <a:solidFill>
                  <a:prstClr val="black"/>
                </a:solidFill>
                <a:latin typeface="+mj-lt"/>
                <a:ea typeface="宋体" charset="-122"/>
                <a:cs typeface="+mn-cs"/>
              </a:rPr>
              <a:t>station</a:t>
            </a:r>
            <a:r>
              <a:rPr lang="en-US" altLang="zh-CN" sz="2100" dirty="0">
                <a:solidFill>
                  <a:prstClr val="black"/>
                </a:solidFill>
                <a:latin typeface="+mj-lt"/>
                <a:ea typeface="宋体" charset="-122"/>
                <a:cs typeface="+mn-cs"/>
              </a:rPr>
              <a:t> copies its neighbor’s state if it is different</a:t>
            </a:r>
          </a:p>
        </p:txBody>
      </p:sp>
      <p:sp>
        <p:nvSpPr>
          <p:cNvPr id="15" name="Oval 4"/>
          <p:cNvSpPr>
            <a:spLocks noChangeArrowheads="1"/>
          </p:cNvSpPr>
          <p:nvPr/>
        </p:nvSpPr>
        <p:spPr bwMode="auto">
          <a:xfrm>
            <a:off x="1317263" y="2229945"/>
            <a:ext cx="228600" cy="228600"/>
          </a:xfrm>
          <a:prstGeom prst="ellipse">
            <a:avLst/>
          </a:prstGeom>
          <a:solidFill>
            <a:srgbClr val="9933FF"/>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16" name="Oval 5"/>
          <p:cNvSpPr>
            <a:spLocks noChangeArrowheads="1"/>
          </p:cNvSpPr>
          <p:nvPr/>
        </p:nvSpPr>
        <p:spPr bwMode="auto">
          <a:xfrm>
            <a:off x="802913" y="2572845"/>
            <a:ext cx="228600" cy="228600"/>
          </a:xfrm>
          <a:prstGeom prst="ellipse">
            <a:avLst/>
          </a:prstGeom>
          <a:solidFill>
            <a:srgbClr val="99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7" name="Oval 6"/>
          <p:cNvSpPr>
            <a:spLocks noChangeArrowheads="1"/>
          </p:cNvSpPr>
          <p:nvPr/>
        </p:nvSpPr>
        <p:spPr bwMode="auto">
          <a:xfrm>
            <a:off x="574313" y="3165922"/>
            <a:ext cx="228600" cy="228600"/>
          </a:xfrm>
          <a:prstGeom prst="ellipse">
            <a:avLst/>
          </a:prstGeom>
          <a:solidFill>
            <a:srgbClr val="99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8" name="Oval 7"/>
          <p:cNvSpPr>
            <a:spLocks noChangeArrowheads="1"/>
          </p:cNvSpPr>
          <p:nvPr/>
        </p:nvSpPr>
        <p:spPr bwMode="auto">
          <a:xfrm>
            <a:off x="802913" y="3749005"/>
            <a:ext cx="228600" cy="228600"/>
          </a:xfrm>
          <a:prstGeom prst="ellipse">
            <a:avLst/>
          </a:prstGeom>
          <a:solidFill>
            <a:srgbClr val="99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9" name="Oval 8"/>
          <p:cNvSpPr>
            <a:spLocks noChangeArrowheads="1"/>
          </p:cNvSpPr>
          <p:nvPr/>
        </p:nvSpPr>
        <p:spPr bwMode="auto">
          <a:xfrm>
            <a:off x="1431563" y="4115895"/>
            <a:ext cx="228600" cy="228600"/>
          </a:xfrm>
          <a:prstGeom prst="ellipse">
            <a:avLst/>
          </a:prstGeom>
          <a:solidFill>
            <a:srgbClr val="99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0" name="Oval 9"/>
          <p:cNvSpPr>
            <a:spLocks noChangeArrowheads="1"/>
          </p:cNvSpPr>
          <p:nvPr/>
        </p:nvSpPr>
        <p:spPr bwMode="auto">
          <a:xfrm>
            <a:off x="1974314" y="2577962"/>
            <a:ext cx="228600" cy="228600"/>
          </a:xfrm>
          <a:prstGeom prst="ellipse">
            <a:avLst/>
          </a:prstGeom>
          <a:solidFill>
            <a:srgbClr val="99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1" name="Oval 10"/>
          <p:cNvSpPr>
            <a:spLocks noChangeArrowheads="1"/>
          </p:cNvSpPr>
          <p:nvPr/>
        </p:nvSpPr>
        <p:spPr bwMode="auto">
          <a:xfrm>
            <a:off x="1974314" y="3763001"/>
            <a:ext cx="228600" cy="228600"/>
          </a:xfrm>
          <a:prstGeom prst="ellipse">
            <a:avLst/>
          </a:prstGeom>
          <a:solidFill>
            <a:srgbClr val="99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2" name="Oval 11"/>
          <p:cNvSpPr>
            <a:spLocks noChangeArrowheads="1"/>
          </p:cNvSpPr>
          <p:nvPr/>
        </p:nvSpPr>
        <p:spPr bwMode="auto">
          <a:xfrm>
            <a:off x="2202914" y="3131561"/>
            <a:ext cx="228600" cy="228600"/>
          </a:xfrm>
          <a:prstGeom prst="ellipse">
            <a:avLst/>
          </a:prstGeom>
          <a:solidFill>
            <a:srgbClr val="99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3" name="Text Box 15"/>
          <p:cNvSpPr txBox="1">
            <a:spLocks noChangeArrowheads="1"/>
          </p:cNvSpPr>
          <p:nvPr/>
        </p:nvSpPr>
        <p:spPr bwMode="auto">
          <a:xfrm>
            <a:off x="1545863" y="2052542"/>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mj-lt"/>
                <a:ea typeface="宋体" charset="-122"/>
                <a:cs typeface="+mn-cs"/>
              </a:rPr>
              <a:t>root</a:t>
            </a:r>
          </a:p>
        </p:txBody>
      </p:sp>
      <p:sp>
        <p:nvSpPr>
          <p:cNvPr id="17" name="Slide Number Placeholder 3">
            <a:extLst>
              <a:ext uri="{FF2B5EF4-FFF2-40B4-BE49-F238E27FC236}">
                <a16:creationId xmlns:a16="http://schemas.microsoft.com/office/drawing/2014/main" id="{DD61BE49-99DF-479B-9922-8BCBA95ECCDE}"/>
              </a:ext>
            </a:extLst>
          </p:cNvPr>
          <p:cNvSpPr>
            <a:spLocks noGrp="1"/>
          </p:cNvSpPr>
          <p:nvPr>
            <p:ph type="sldNum" sz="quarter" idx="12"/>
          </p:nvPr>
        </p:nvSpPr>
        <p:spPr>
          <a:xfrm>
            <a:off x="6457950" y="5624513"/>
            <a:ext cx="2057400" cy="273844"/>
          </a:xfrm>
        </p:spPr>
        <p:txBody>
          <a:bodyPr/>
          <a:lstStyle/>
          <a:p>
            <a:pPr defTabSz="685800" fontAlgn="auto">
              <a:spcBef>
                <a:spcPts val="0"/>
              </a:spcBef>
              <a:spcAft>
                <a:spcPts val="0"/>
              </a:spcAft>
            </a:pPr>
            <a:fld id="{287D7F3C-9081-4ED5-9647-C8CEF6B209C6}" type="slidenum">
              <a:rPr lang="en-US">
                <a:solidFill>
                  <a:prstClr val="black">
                    <a:tint val="75000"/>
                  </a:prstClr>
                </a:solidFill>
                <a:latin typeface="+mj-lt"/>
                <a:cs typeface="+mn-cs"/>
              </a:rPr>
              <a:pPr defTabSz="685800" fontAlgn="auto">
                <a:spcBef>
                  <a:spcPts val="0"/>
                </a:spcBef>
                <a:spcAft>
                  <a:spcPts val="0"/>
                </a:spcAft>
              </a:pPr>
              <a:t>6</a:t>
            </a:fld>
            <a:endParaRPr lang="en-US" dirty="0">
              <a:solidFill>
                <a:prstClr val="black">
                  <a:tint val="75000"/>
                </a:prstClr>
              </a:solidFill>
              <a:latin typeface="+mj-lt"/>
              <a:cs typeface="+mn-cs"/>
            </a:endParaRPr>
          </a:p>
        </p:txBody>
      </p:sp>
    </p:spTree>
    <p:extLst>
      <p:ext uri="{BB962C8B-B14F-4D97-AF65-F5344CB8AC3E}">
        <p14:creationId xmlns:p14="http://schemas.microsoft.com/office/powerpoint/2010/main" val="3556455078"/>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15"/>
                                        </p:tgtEl>
                                        <p:attrNameLst>
                                          <p:attrName>style.color</p:attrName>
                                        </p:attrNameLst>
                                      </p:cBhvr>
                                      <p:to>
                                        <a:srgbClr val="008000"/>
                                      </p:to>
                                    </p:animClr>
                                    <p:animClr clrSpc="rgb" dir="cw">
                                      <p:cBhvr>
                                        <p:cTn id="7" dur="500" fill="hold"/>
                                        <p:tgtEl>
                                          <p:spTgt spid="15"/>
                                        </p:tgtEl>
                                        <p:attrNameLst>
                                          <p:attrName>fillcolor</p:attrName>
                                        </p:attrNameLst>
                                      </p:cBhvr>
                                      <p:to>
                                        <a:srgbClr val="008000"/>
                                      </p:to>
                                    </p:animClr>
                                    <p:set>
                                      <p:cBhvr>
                                        <p:cTn id="8" dur="500" fill="hold"/>
                                        <p:tgtEl>
                                          <p:spTgt spid="15"/>
                                        </p:tgtEl>
                                        <p:attrNameLst>
                                          <p:attrName>fill.type</p:attrName>
                                        </p:attrNameLst>
                                      </p:cBhvr>
                                      <p:to>
                                        <p:strVal val="solid"/>
                                      </p:to>
                                    </p:set>
                                    <p:set>
                                      <p:cBhvr>
                                        <p:cTn id="9" dur="500" fill="hold"/>
                                        <p:tgtEl>
                                          <p:spTgt spid="15"/>
                                        </p:tgtEl>
                                        <p:attrNameLst>
                                          <p:attrName>fill.on</p:attrName>
                                        </p:attrNameLst>
                                      </p:cBhvr>
                                      <p:to>
                                        <p:strVal val="true"/>
                                      </p:to>
                                    </p:set>
                                  </p:childTnLst>
                                </p:cTn>
                              </p:par>
                              <p:par>
                                <p:cTn id="10" presetID="19" presetClass="emph" presetSubtype="0" fill="hold" grpId="0" nodeType="withEffect">
                                  <p:stCondLst>
                                    <p:cond delay="1000"/>
                                  </p:stCondLst>
                                  <p:childTnLst>
                                    <p:animClr clrSpc="rgb" dir="cw">
                                      <p:cBhvr override="childStyle">
                                        <p:cTn id="11" dur="500" fill="hold"/>
                                        <p:tgtEl>
                                          <p:spTgt spid="16"/>
                                        </p:tgtEl>
                                        <p:attrNameLst>
                                          <p:attrName>style.color</p:attrName>
                                        </p:attrNameLst>
                                      </p:cBhvr>
                                      <p:to>
                                        <a:srgbClr val="008000"/>
                                      </p:to>
                                    </p:animClr>
                                    <p:animClr clrSpc="rgb" dir="cw">
                                      <p:cBhvr>
                                        <p:cTn id="12" dur="500" fill="hold"/>
                                        <p:tgtEl>
                                          <p:spTgt spid="16"/>
                                        </p:tgtEl>
                                        <p:attrNameLst>
                                          <p:attrName>fillcolor</p:attrName>
                                        </p:attrNameLst>
                                      </p:cBhvr>
                                      <p:to>
                                        <a:srgbClr val="008000"/>
                                      </p:to>
                                    </p:animClr>
                                    <p:set>
                                      <p:cBhvr>
                                        <p:cTn id="13" dur="500" fill="hold"/>
                                        <p:tgtEl>
                                          <p:spTgt spid="16"/>
                                        </p:tgtEl>
                                        <p:attrNameLst>
                                          <p:attrName>fill.type</p:attrName>
                                        </p:attrNameLst>
                                      </p:cBhvr>
                                      <p:to>
                                        <p:strVal val="solid"/>
                                      </p:to>
                                    </p:set>
                                    <p:set>
                                      <p:cBhvr>
                                        <p:cTn id="14" dur="500" fill="hold"/>
                                        <p:tgtEl>
                                          <p:spTgt spid="16"/>
                                        </p:tgtEl>
                                        <p:attrNameLst>
                                          <p:attrName>fill.on</p:attrName>
                                        </p:attrNameLst>
                                      </p:cBhvr>
                                      <p:to>
                                        <p:strVal val="true"/>
                                      </p:to>
                                    </p:set>
                                  </p:childTnLst>
                                </p:cTn>
                              </p:par>
                              <p:par>
                                <p:cTn id="15" presetID="19" presetClass="emph" presetSubtype="0" fill="hold" grpId="0" nodeType="withEffect">
                                  <p:stCondLst>
                                    <p:cond delay="2000"/>
                                  </p:stCondLst>
                                  <p:childTnLst>
                                    <p:animClr clrSpc="rgb" dir="cw">
                                      <p:cBhvr override="childStyle">
                                        <p:cTn id="16" dur="500" fill="hold"/>
                                        <p:tgtEl>
                                          <p:spTgt spid="27"/>
                                        </p:tgtEl>
                                        <p:attrNameLst>
                                          <p:attrName>style.color</p:attrName>
                                        </p:attrNameLst>
                                      </p:cBhvr>
                                      <p:to>
                                        <a:srgbClr val="008000"/>
                                      </p:to>
                                    </p:animClr>
                                    <p:animClr clrSpc="rgb" dir="cw">
                                      <p:cBhvr>
                                        <p:cTn id="17" dur="500" fill="hold"/>
                                        <p:tgtEl>
                                          <p:spTgt spid="27"/>
                                        </p:tgtEl>
                                        <p:attrNameLst>
                                          <p:attrName>fillcolor</p:attrName>
                                        </p:attrNameLst>
                                      </p:cBhvr>
                                      <p:to>
                                        <a:srgbClr val="008000"/>
                                      </p:to>
                                    </p:animClr>
                                    <p:set>
                                      <p:cBhvr>
                                        <p:cTn id="18" dur="500" fill="hold"/>
                                        <p:tgtEl>
                                          <p:spTgt spid="27"/>
                                        </p:tgtEl>
                                        <p:attrNameLst>
                                          <p:attrName>fill.type</p:attrName>
                                        </p:attrNameLst>
                                      </p:cBhvr>
                                      <p:to>
                                        <p:strVal val="solid"/>
                                      </p:to>
                                    </p:set>
                                    <p:set>
                                      <p:cBhvr>
                                        <p:cTn id="19" dur="500" fill="hold"/>
                                        <p:tgtEl>
                                          <p:spTgt spid="27"/>
                                        </p:tgtEl>
                                        <p:attrNameLst>
                                          <p:attrName>fill.on</p:attrName>
                                        </p:attrNameLst>
                                      </p:cBhvr>
                                      <p:to>
                                        <p:strVal val="true"/>
                                      </p:to>
                                    </p:set>
                                  </p:childTnLst>
                                </p:cTn>
                              </p:par>
                              <p:par>
                                <p:cTn id="20" presetID="19" presetClass="emph" presetSubtype="0" fill="hold" grpId="0" nodeType="withEffect">
                                  <p:stCondLst>
                                    <p:cond delay="3000"/>
                                  </p:stCondLst>
                                  <p:childTnLst>
                                    <p:animClr clrSpc="rgb" dir="cw">
                                      <p:cBhvr override="childStyle">
                                        <p:cTn id="21" dur="500" fill="hold"/>
                                        <p:tgtEl>
                                          <p:spTgt spid="28"/>
                                        </p:tgtEl>
                                        <p:attrNameLst>
                                          <p:attrName>style.color</p:attrName>
                                        </p:attrNameLst>
                                      </p:cBhvr>
                                      <p:to>
                                        <a:srgbClr val="008000"/>
                                      </p:to>
                                    </p:animClr>
                                    <p:animClr clrSpc="rgb" dir="cw">
                                      <p:cBhvr>
                                        <p:cTn id="22" dur="500" fill="hold"/>
                                        <p:tgtEl>
                                          <p:spTgt spid="28"/>
                                        </p:tgtEl>
                                        <p:attrNameLst>
                                          <p:attrName>fillcolor</p:attrName>
                                        </p:attrNameLst>
                                      </p:cBhvr>
                                      <p:to>
                                        <a:srgbClr val="008000"/>
                                      </p:to>
                                    </p:animClr>
                                    <p:set>
                                      <p:cBhvr>
                                        <p:cTn id="23" dur="500" fill="hold"/>
                                        <p:tgtEl>
                                          <p:spTgt spid="28"/>
                                        </p:tgtEl>
                                        <p:attrNameLst>
                                          <p:attrName>fill.type</p:attrName>
                                        </p:attrNameLst>
                                      </p:cBhvr>
                                      <p:to>
                                        <p:strVal val="solid"/>
                                      </p:to>
                                    </p:set>
                                    <p:set>
                                      <p:cBhvr>
                                        <p:cTn id="24" dur="500" fill="hold"/>
                                        <p:tgtEl>
                                          <p:spTgt spid="28"/>
                                        </p:tgtEl>
                                        <p:attrNameLst>
                                          <p:attrName>fill.on</p:attrName>
                                        </p:attrNameLst>
                                      </p:cBhvr>
                                      <p:to>
                                        <p:strVal val="true"/>
                                      </p:to>
                                    </p:set>
                                  </p:childTnLst>
                                </p:cTn>
                              </p:par>
                              <p:par>
                                <p:cTn id="25" presetID="19" presetClass="emph" presetSubtype="0" fill="hold" grpId="0" nodeType="withEffect">
                                  <p:stCondLst>
                                    <p:cond delay="4000"/>
                                  </p:stCondLst>
                                  <p:childTnLst>
                                    <p:animClr clrSpc="rgb" dir="cw">
                                      <p:cBhvr override="childStyle">
                                        <p:cTn id="26" dur="500" fill="hold"/>
                                        <p:tgtEl>
                                          <p:spTgt spid="29"/>
                                        </p:tgtEl>
                                        <p:attrNameLst>
                                          <p:attrName>style.color</p:attrName>
                                        </p:attrNameLst>
                                      </p:cBhvr>
                                      <p:to>
                                        <a:srgbClr val="008000"/>
                                      </p:to>
                                    </p:animClr>
                                    <p:animClr clrSpc="rgb" dir="cw">
                                      <p:cBhvr>
                                        <p:cTn id="27" dur="500" fill="hold"/>
                                        <p:tgtEl>
                                          <p:spTgt spid="29"/>
                                        </p:tgtEl>
                                        <p:attrNameLst>
                                          <p:attrName>fillcolor</p:attrName>
                                        </p:attrNameLst>
                                      </p:cBhvr>
                                      <p:to>
                                        <a:srgbClr val="008000"/>
                                      </p:to>
                                    </p:animClr>
                                    <p:set>
                                      <p:cBhvr>
                                        <p:cTn id="28" dur="500" fill="hold"/>
                                        <p:tgtEl>
                                          <p:spTgt spid="29"/>
                                        </p:tgtEl>
                                        <p:attrNameLst>
                                          <p:attrName>fill.type</p:attrName>
                                        </p:attrNameLst>
                                      </p:cBhvr>
                                      <p:to>
                                        <p:strVal val="solid"/>
                                      </p:to>
                                    </p:set>
                                    <p:set>
                                      <p:cBhvr>
                                        <p:cTn id="29" dur="500" fill="hold"/>
                                        <p:tgtEl>
                                          <p:spTgt spid="29"/>
                                        </p:tgtEl>
                                        <p:attrNameLst>
                                          <p:attrName>fill.on</p:attrName>
                                        </p:attrNameLst>
                                      </p:cBhvr>
                                      <p:to>
                                        <p:strVal val="true"/>
                                      </p:to>
                                    </p:set>
                                  </p:childTnLst>
                                </p:cTn>
                              </p:par>
                              <p:par>
                                <p:cTn id="30" presetID="19" presetClass="emph" presetSubtype="0" fill="hold" grpId="0" nodeType="withEffect">
                                  <p:stCondLst>
                                    <p:cond delay="5000"/>
                                  </p:stCondLst>
                                  <p:childTnLst>
                                    <p:animClr clrSpc="rgb" dir="cw">
                                      <p:cBhvr override="childStyle">
                                        <p:cTn id="31" dur="500" fill="hold"/>
                                        <p:tgtEl>
                                          <p:spTgt spid="31"/>
                                        </p:tgtEl>
                                        <p:attrNameLst>
                                          <p:attrName>style.color</p:attrName>
                                        </p:attrNameLst>
                                      </p:cBhvr>
                                      <p:to>
                                        <a:srgbClr val="008000"/>
                                      </p:to>
                                    </p:animClr>
                                    <p:animClr clrSpc="rgb" dir="cw">
                                      <p:cBhvr>
                                        <p:cTn id="32" dur="500" fill="hold"/>
                                        <p:tgtEl>
                                          <p:spTgt spid="31"/>
                                        </p:tgtEl>
                                        <p:attrNameLst>
                                          <p:attrName>fillcolor</p:attrName>
                                        </p:attrNameLst>
                                      </p:cBhvr>
                                      <p:to>
                                        <a:srgbClr val="008000"/>
                                      </p:to>
                                    </p:animClr>
                                    <p:set>
                                      <p:cBhvr>
                                        <p:cTn id="33" dur="500" fill="hold"/>
                                        <p:tgtEl>
                                          <p:spTgt spid="31"/>
                                        </p:tgtEl>
                                        <p:attrNameLst>
                                          <p:attrName>fill.type</p:attrName>
                                        </p:attrNameLst>
                                      </p:cBhvr>
                                      <p:to>
                                        <p:strVal val="solid"/>
                                      </p:to>
                                    </p:set>
                                    <p:set>
                                      <p:cBhvr>
                                        <p:cTn id="34" dur="500" fill="hold"/>
                                        <p:tgtEl>
                                          <p:spTgt spid="31"/>
                                        </p:tgtEl>
                                        <p:attrNameLst>
                                          <p:attrName>fill.on</p:attrName>
                                        </p:attrNameLst>
                                      </p:cBhvr>
                                      <p:to>
                                        <p:strVal val="true"/>
                                      </p:to>
                                    </p:set>
                                  </p:childTnLst>
                                </p:cTn>
                              </p:par>
                              <p:par>
                                <p:cTn id="35" presetID="19" presetClass="emph" presetSubtype="0" fill="hold" grpId="0" nodeType="withEffect">
                                  <p:stCondLst>
                                    <p:cond delay="6000"/>
                                  </p:stCondLst>
                                  <p:childTnLst>
                                    <p:animClr clrSpc="rgb" dir="cw">
                                      <p:cBhvr override="childStyle">
                                        <p:cTn id="36" dur="500" fill="hold"/>
                                        <p:tgtEl>
                                          <p:spTgt spid="32"/>
                                        </p:tgtEl>
                                        <p:attrNameLst>
                                          <p:attrName>style.color</p:attrName>
                                        </p:attrNameLst>
                                      </p:cBhvr>
                                      <p:to>
                                        <a:srgbClr val="008000"/>
                                      </p:to>
                                    </p:animClr>
                                    <p:animClr clrSpc="rgb" dir="cw">
                                      <p:cBhvr>
                                        <p:cTn id="37" dur="500" fill="hold"/>
                                        <p:tgtEl>
                                          <p:spTgt spid="32"/>
                                        </p:tgtEl>
                                        <p:attrNameLst>
                                          <p:attrName>fillcolor</p:attrName>
                                        </p:attrNameLst>
                                      </p:cBhvr>
                                      <p:to>
                                        <a:srgbClr val="008000"/>
                                      </p:to>
                                    </p:animClr>
                                    <p:set>
                                      <p:cBhvr>
                                        <p:cTn id="38" dur="500" fill="hold"/>
                                        <p:tgtEl>
                                          <p:spTgt spid="32"/>
                                        </p:tgtEl>
                                        <p:attrNameLst>
                                          <p:attrName>fill.type</p:attrName>
                                        </p:attrNameLst>
                                      </p:cBhvr>
                                      <p:to>
                                        <p:strVal val="solid"/>
                                      </p:to>
                                    </p:set>
                                    <p:set>
                                      <p:cBhvr>
                                        <p:cTn id="39" dur="500" fill="hold"/>
                                        <p:tgtEl>
                                          <p:spTgt spid="32"/>
                                        </p:tgtEl>
                                        <p:attrNameLst>
                                          <p:attrName>fill.on</p:attrName>
                                        </p:attrNameLst>
                                      </p:cBhvr>
                                      <p:to>
                                        <p:strVal val="true"/>
                                      </p:to>
                                    </p:set>
                                  </p:childTnLst>
                                </p:cTn>
                              </p:par>
                              <p:par>
                                <p:cTn id="40" presetID="19" presetClass="emph" presetSubtype="0" fill="hold" grpId="0" nodeType="withEffect">
                                  <p:stCondLst>
                                    <p:cond delay="7000"/>
                                  </p:stCondLst>
                                  <p:childTnLst>
                                    <p:animClr clrSpc="rgb" dir="cw">
                                      <p:cBhvr override="childStyle">
                                        <p:cTn id="41" dur="500" fill="hold"/>
                                        <p:tgtEl>
                                          <p:spTgt spid="30"/>
                                        </p:tgtEl>
                                        <p:attrNameLst>
                                          <p:attrName>style.color</p:attrName>
                                        </p:attrNameLst>
                                      </p:cBhvr>
                                      <p:to>
                                        <a:srgbClr val="008000"/>
                                      </p:to>
                                    </p:animClr>
                                    <p:animClr clrSpc="rgb" dir="cw">
                                      <p:cBhvr>
                                        <p:cTn id="42" dur="500" fill="hold"/>
                                        <p:tgtEl>
                                          <p:spTgt spid="30"/>
                                        </p:tgtEl>
                                        <p:attrNameLst>
                                          <p:attrName>fillcolor</p:attrName>
                                        </p:attrNameLst>
                                      </p:cBhvr>
                                      <p:to>
                                        <a:srgbClr val="008000"/>
                                      </p:to>
                                    </p:animClr>
                                    <p:set>
                                      <p:cBhvr>
                                        <p:cTn id="43" dur="500" fill="hold"/>
                                        <p:tgtEl>
                                          <p:spTgt spid="30"/>
                                        </p:tgtEl>
                                        <p:attrNameLst>
                                          <p:attrName>fill.type</p:attrName>
                                        </p:attrNameLst>
                                      </p:cBhvr>
                                      <p:to>
                                        <p:strVal val="solid"/>
                                      </p:to>
                                    </p:set>
                                    <p:set>
                                      <p:cBhvr>
                                        <p:cTn id="44" dur="5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29"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43050" y="1168004"/>
            <a:ext cx="5829300" cy="703659"/>
          </a:xfrm>
          <a:prstGeom prst="rect">
            <a:avLst/>
          </a:prstGeom>
          <a:noFill/>
          <a:ln w="9525">
            <a:noFill/>
            <a:miter lim="800000"/>
            <a:headEnd/>
            <a:tailEnd/>
          </a:ln>
          <a:effectLst/>
        </p:spPr>
        <p:txBody>
          <a:bodyPr anchor="ctr"/>
          <a:lstStyle/>
          <a:p>
            <a:pPr defTabSz="685800" fontAlgn="auto">
              <a:spcBef>
                <a:spcPts val="0"/>
              </a:spcBef>
              <a:spcAft>
                <a:spcPts val="0"/>
              </a:spcAft>
            </a:pPr>
            <a:endParaRPr lang="en-US" altLang="en-US" sz="3000" u="sng">
              <a:solidFill>
                <a:srgbClr val="FF3300"/>
              </a:solidFill>
              <a:latin typeface="+mj-lt"/>
              <a:cs typeface="+mn-cs"/>
            </a:endParaRPr>
          </a:p>
        </p:txBody>
      </p:sp>
      <p:sp>
        <p:nvSpPr>
          <p:cNvPr id="122883" name="Text Box 3"/>
          <p:cNvSpPr txBox="1">
            <a:spLocks noChangeArrowheads="1"/>
          </p:cNvSpPr>
          <p:nvPr/>
        </p:nvSpPr>
        <p:spPr bwMode="auto">
          <a:xfrm>
            <a:off x="3095127" y="3487857"/>
            <a:ext cx="5922632" cy="1754326"/>
          </a:xfrm>
          <a:prstGeom prst="rect">
            <a:avLst/>
          </a:prstGeom>
          <a:noFill/>
          <a:ln w="9525">
            <a:solidFill>
              <a:schemeClr val="tx1"/>
            </a:solidFill>
            <a:miter lim="800000"/>
            <a:headEnd/>
            <a:tailEnd/>
          </a:ln>
          <a:effectLst/>
        </p:spPr>
        <p:txBody>
          <a:bodyPr wrap="square">
            <a:spAutoFit/>
          </a:bodyPr>
          <a:lstStyle/>
          <a:p>
            <a:pPr defTabSz="685800" fontAlgn="auto">
              <a:lnSpc>
                <a:spcPct val="150000"/>
              </a:lnSpc>
              <a:spcBef>
                <a:spcPts val="0"/>
              </a:spcBef>
              <a:spcAft>
                <a:spcPts val="0"/>
              </a:spcAft>
            </a:pPr>
            <a:r>
              <a:rPr lang="en-US" altLang="en-US" dirty="0">
                <a:solidFill>
                  <a:srgbClr val="3333CC"/>
                </a:solidFill>
                <a:latin typeface="+mj-lt"/>
                <a:cs typeface="Courier New" pitchFamily="49" charset="0"/>
              </a:rPr>
              <a:t>01  </a:t>
            </a:r>
            <a:r>
              <a:rPr lang="en-US" altLang="he-IL" dirty="0">
                <a:solidFill>
                  <a:srgbClr val="3333CC"/>
                </a:solidFill>
                <a:latin typeface="+mj-lt"/>
                <a:cs typeface="Courier New" pitchFamily="49" charset="0"/>
              </a:rPr>
              <a:t>P</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a:t>
            </a: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02			</a:t>
            </a:r>
            <a:r>
              <a:rPr lang="en-US" altLang="he-IL" b="1" dirty="0">
                <a:solidFill>
                  <a:srgbClr val="3333CC"/>
                </a:solidFill>
                <a:latin typeface="+mj-lt"/>
                <a:cs typeface="Courier New" pitchFamily="49" charset="0"/>
              </a:rPr>
              <a:t>if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1</a:t>
            </a:r>
            <a:r>
              <a:rPr lang="en-US" altLang="he-IL" i="1" dirty="0">
                <a:solidFill>
                  <a:srgbClr val="3333CC"/>
                </a:solidFill>
                <a:latin typeface="+mj-lt"/>
                <a:cs typeface="Courier New" pitchFamily="49" charset="0"/>
              </a:rPr>
              <a:t>=</a:t>
            </a:r>
            <a:r>
              <a:rPr lang="en-US" altLang="he-IL" i="1" dirty="0" err="1">
                <a:solidFill>
                  <a:srgbClr val="3333CC"/>
                </a:solidFill>
                <a:latin typeface="+mj-lt"/>
                <a:cs typeface="Courier New" pitchFamily="49" charset="0"/>
              </a:rPr>
              <a:t>x</a:t>
            </a:r>
            <a:r>
              <a:rPr lang="en-US" altLang="he-IL" i="1" baseline="-30000" dirty="0" err="1">
                <a:solidFill>
                  <a:srgbClr val="3333CC"/>
                </a:solidFill>
                <a:latin typeface="+mj-lt"/>
                <a:cs typeface="Courier New" pitchFamily="49" charset="0"/>
              </a:rPr>
              <a:t>n</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SE" altLang="he-IL"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+1)</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mod</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n</a:t>
            </a:r>
            <a:r>
              <a:rPr lang="en-US" altLang="he-IL" dirty="0">
                <a:solidFill>
                  <a:srgbClr val="3333CC"/>
                </a:solidFill>
                <a:latin typeface="+mj-lt"/>
                <a:cs typeface="Courier New" pitchFamily="49" charset="0"/>
              </a:rPr>
              <a:t>+1)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3</a:t>
            </a:r>
            <a:r>
              <a:rPr lang="en-US" altLang="he-IL" dirty="0">
                <a:solidFill>
                  <a:srgbClr val="3333CC"/>
                </a:solidFill>
                <a:latin typeface="+mj-lt"/>
                <a:cs typeface="Courier New" pitchFamily="49" charset="0"/>
              </a:rPr>
              <a:t>  P</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i </a:t>
            </a:r>
            <a:r>
              <a:rPr lang="en-US" altLang="he-IL" dirty="0">
                <a:solidFill>
                  <a:srgbClr val="3333CC"/>
                </a:solidFill>
                <a:latin typeface="+mj-lt"/>
                <a:ea typeface="MS Mincho" pitchFamily="49" charset="-128"/>
                <a:cs typeface="Arial" panose="020B0604020202020204" pitchFamily="34" charset="0"/>
                <a:sym typeface="Symbol" pitchFamily="18" charset="2"/>
              </a:rPr>
              <a:t> </a:t>
            </a:r>
            <a:r>
              <a:rPr lang="en-US" altLang="he-IL" dirty="0">
                <a:solidFill>
                  <a:srgbClr val="3333CC"/>
                </a:solidFill>
                <a:latin typeface="+mj-lt"/>
                <a:cs typeface="Courier New" pitchFamily="49" charset="0"/>
              </a:rPr>
              <a:t>1):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4</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if</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 </a:t>
            </a:r>
            <a:r>
              <a:rPr lang="en-US" altLang="he-IL" i="1" dirty="0">
                <a:solidFill>
                  <a:srgbClr val="3333CC"/>
                </a:solidFill>
                <a:latin typeface="+mj-lt"/>
                <a:ea typeface="MS Mincho" pitchFamily="49" charset="-128"/>
                <a:cs typeface="Arial" panose="020B0604020202020204" pitchFamily="34" charset="0"/>
                <a:sym typeface="Symbol" pitchFamily="18" charset="2"/>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SE" altLang="he-IL" b="1"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p>
        </p:txBody>
      </p:sp>
      <p:sp>
        <p:nvSpPr>
          <p:cNvPr id="122884" name="Rectangle 4"/>
          <p:cNvSpPr>
            <a:spLocks noGrp="1" noChangeArrowheads="1"/>
          </p:cNvSpPr>
          <p:nvPr>
            <p:ph type="title"/>
          </p:nvPr>
        </p:nvSpPr>
        <p:spPr/>
        <p:txBody>
          <a:bodyPr>
            <a:normAutofit/>
          </a:bodyPr>
          <a:lstStyle/>
          <a:p>
            <a:r>
              <a:rPr lang="en-US" altLang="he-IL" dirty="0" err="1">
                <a:solidFill>
                  <a:schemeClr val="accent1">
                    <a:lumMod val="75000"/>
                  </a:schemeClr>
                </a:solidFill>
                <a:ea typeface="+mn-ea"/>
                <a:cs typeface="+mn-cs"/>
              </a:rPr>
              <a:t>Dijkstra</a:t>
            </a:r>
            <a:r>
              <a:rPr lang="en-SE" altLang="he-IL" dirty="0">
                <a:solidFill>
                  <a:schemeClr val="accent1">
                    <a:lumMod val="75000"/>
                  </a:schemeClr>
                </a:solidFill>
                <a:ea typeface="+mn-ea"/>
                <a:cs typeface="+mn-cs"/>
              </a:rPr>
              <a:t> </a:t>
            </a:r>
            <a:r>
              <a:rPr lang="en-US" altLang="he-IL" dirty="0">
                <a:solidFill>
                  <a:schemeClr val="accent1">
                    <a:lumMod val="75000"/>
                  </a:schemeClr>
                </a:solidFill>
                <a:ea typeface="+mn-ea"/>
                <a:cs typeface="+mn-cs"/>
              </a:rPr>
              <a:t>[</a:t>
            </a:r>
            <a:r>
              <a:rPr lang="en-US" altLang="he-IL" dirty="0" err="1">
                <a:solidFill>
                  <a:schemeClr val="accent1">
                    <a:lumMod val="75000"/>
                  </a:schemeClr>
                </a:solidFill>
                <a:ea typeface="+mn-ea"/>
                <a:cs typeface="+mn-cs"/>
              </a:rPr>
              <a:t>Commun</a:t>
            </a:r>
            <a:r>
              <a:rPr lang="en-US" altLang="he-IL" dirty="0">
                <a:solidFill>
                  <a:schemeClr val="accent1">
                    <a:lumMod val="75000"/>
                  </a:schemeClr>
                </a:solidFill>
                <a:ea typeface="+mn-ea"/>
                <a:cs typeface="+mn-cs"/>
              </a:rPr>
              <a:t>. ACM 1974]</a:t>
            </a:r>
            <a:endParaRPr lang="en-US" altLang="zh-CN" dirty="0">
              <a:solidFill>
                <a:schemeClr val="accent1">
                  <a:lumMod val="75000"/>
                </a:schemeClr>
              </a:solidFill>
              <a:ea typeface="+mn-ea"/>
              <a:cs typeface="+mn-cs"/>
            </a:endParaRPr>
          </a:p>
        </p:txBody>
      </p:sp>
      <p:sp>
        <p:nvSpPr>
          <p:cNvPr id="25" name="Text Box 14"/>
          <p:cNvSpPr txBox="1">
            <a:spLocks noChangeArrowheads="1"/>
          </p:cNvSpPr>
          <p:nvPr/>
        </p:nvSpPr>
        <p:spPr bwMode="auto">
          <a:xfrm>
            <a:off x="3095127" y="2247913"/>
            <a:ext cx="5748623" cy="1223412"/>
          </a:xfrm>
          <a:prstGeom prst="rect">
            <a:avLst/>
          </a:prstGeom>
          <a:noFill/>
          <a:ln w="9525">
            <a:noFill/>
            <a:miter lim="800000"/>
            <a:headEnd/>
            <a:tailEnd/>
          </a:ln>
          <a:effectLst/>
        </p:spPr>
        <p:txBody>
          <a:bodyPr wrap="square">
            <a:spAutoFit/>
          </a:bodyPr>
          <a:lstStyle/>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root changes it’s state if equal to its neighbor</a:t>
            </a:r>
          </a:p>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rest – each </a:t>
            </a:r>
            <a:r>
              <a:rPr lang="en-SE" altLang="zh-CN" sz="2100" dirty="0">
                <a:solidFill>
                  <a:prstClr val="black"/>
                </a:solidFill>
                <a:latin typeface="+mj-lt"/>
                <a:ea typeface="宋体" charset="-122"/>
                <a:cs typeface="+mn-cs"/>
              </a:rPr>
              <a:t>station</a:t>
            </a:r>
            <a:r>
              <a:rPr lang="en-US" altLang="zh-CN" sz="2100" dirty="0">
                <a:solidFill>
                  <a:prstClr val="black"/>
                </a:solidFill>
                <a:latin typeface="+mj-lt"/>
                <a:ea typeface="宋体" charset="-122"/>
                <a:cs typeface="+mn-cs"/>
              </a:rPr>
              <a:t> copies its neighbor’s state if it is different</a:t>
            </a:r>
          </a:p>
        </p:txBody>
      </p:sp>
      <p:sp>
        <p:nvSpPr>
          <p:cNvPr id="15" name="Oval 4"/>
          <p:cNvSpPr>
            <a:spLocks noChangeArrowheads="1"/>
          </p:cNvSpPr>
          <p:nvPr/>
        </p:nvSpPr>
        <p:spPr bwMode="auto">
          <a:xfrm>
            <a:off x="1317263" y="2229945"/>
            <a:ext cx="228600" cy="228600"/>
          </a:xfrm>
          <a:prstGeom prst="ellipse">
            <a:avLst/>
          </a:prstGeom>
          <a:solidFill>
            <a:srgbClr val="008000"/>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16" name="Oval 5"/>
          <p:cNvSpPr>
            <a:spLocks noChangeArrowheads="1"/>
          </p:cNvSpPr>
          <p:nvPr/>
        </p:nvSpPr>
        <p:spPr bwMode="auto">
          <a:xfrm>
            <a:off x="802913" y="2572845"/>
            <a:ext cx="228600" cy="228600"/>
          </a:xfrm>
          <a:prstGeom prst="ellipse">
            <a:avLst/>
          </a:prstGeom>
          <a:solidFill>
            <a:srgbClr val="008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7" name="Oval 6"/>
          <p:cNvSpPr>
            <a:spLocks noChangeArrowheads="1"/>
          </p:cNvSpPr>
          <p:nvPr/>
        </p:nvSpPr>
        <p:spPr bwMode="auto">
          <a:xfrm>
            <a:off x="574313" y="3165922"/>
            <a:ext cx="228600" cy="228600"/>
          </a:xfrm>
          <a:prstGeom prst="ellipse">
            <a:avLst/>
          </a:prstGeom>
          <a:solidFill>
            <a:srgbClr val="008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8" name="Oval 7"/>
          <p:cNvSpPr>
            <a:spLocks noChangeArrowheads="1"/>
          </p:cNvSpPr>
          <p:nvPr/>
        </p:nvSpPr>
        <p:spPr bwMode="auto">
          <a:xfrm>
            <a:off x="802913" y="3749005"/>
            <a:ext cx="228600" cy="228600"/>
          </a:xfrm>
          <a:prstGeom prst="ellipse">
            <a:avLst/>
          </a:prstGeom>
          <a:solidFill>
            <a:srgbClr val="008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9" name="Oval 8"/>
          <p:cNvSpPr>
            <a:spLocks noChangeArrowheads="1"/>
          </p:cNvSpPr>
          <p:nvPr/>
        </p:nvSpPr>
        <p:spPr bwMode="auto">
          <a:xfrm>
            <a:off x="1431563" y="4115895"/>
            <a:ext cx="228600" cy="228600"/>
          </a:xfrm>
          <a:prstGeom prst="ellipse">
            <a:avLst/>
          </a:prstGeom>
          <a:solidFill>
            <a:srgbClr val="008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0" name="Oval 9"/>
          <p:cNvSpPr>
            <a:spLocks noChangeArrowheads="1"/>
          </p:cNvSpPr>
          <p:nvPr/>
        </p:nvSpPr>
        <p:spPr bwMode="auto">
          <a:xfrm>
            <a:off x="1974314" y="2577962"/>
            <a:ext cx="228600" cy="228600"/>
          </a:xfrm>
          <a:prstGeom prst="ellipse">
            <a:avLst/>
          </a:prstGeom>
          <a:solidFill>
            <a:srgbClr val="008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1" name="Oval 10"/>
          <p:cNvSpPr>
            <a:spLocks noChangeArrowheads="1"/>
          </p:cNvSpPr>
          <p:nvPr/>
        </p:nvSpPr>
        <p:spPr bwMode="auto">
          <a:xfrm>
            <a:off x="1974314" y="3763001"/>
            <a:ext cx="228600" cy="228600"/>
          </a:xfrm>
          <a:prstGeom prst="ellipse">
            <a:avLst/>
          </a:prstGeom>
          <a:solidFill>
            <a:srgbClr val="008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2" name="Oval 11"/>
          <p:cNvSpPr>
            <a:spLocks noChangeArrowheads="1"/>
          </p:cNvSpPr>
          <p:nvPr/>
        </p:nvSpPr>
        <p:spPr bwMode="auto">
          <a:xfrm>
            <a:off x="2202914" y="3131561"/>
            <a:ext cx="228600" cy="228600"/>
          </a:xfrm>
          <a:prstGeom prst="ellipse">
            <a:avLst/>
          </a:prstGeom>
          <a:solidFill>
            <a:srgbClr val="008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3" name="Text Box 15"/>
          <p:cNvSpPr txBox="1">
            <a:spLocks noChangeArrowheads="1"/>
          </p:cNvSpPr>
          <p:nvPr/>
        </p:nvSpPr>
        <p:spPr bwMode="auto">
          <a:xfrm>
            <a:off x="1545863" y="2052542"/>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mj-lt"/>
                <a:ea typeface="宋体" charset="-122"/>
                <a:cs typeface="+mn-cs"/>
              </a:rPr>
              <a:t>root</a:t>
            </a:r>
          </a:p>
        </p:txBody>
      </p:sp>
      <p:sp>
        <p:nvSpPr>
          <p:cNvPr id="17" name="Slide Number Placeholder 3">
            <a:extLst>
              <a:ext uri="{FF2B5EF4-FFF2-40B4-BE49-F238E27FC236}">
                <a16:creationId xmlns:a16="http://schemas.microsoft.com/office/drawing/2014/main" id="{DD61BE49-99DF-479B-9922-8BCBA95ECCDE}"/>
              </a:ext>
            </a:extLst>
          </p:cNvPr>
          <p:cNvSpPr>
            <a:spLocks noGrp="1"/>
          </p:cNvSpPr>
          <p:nvPr>
            <p:ph type="sldNum" sz="quarter" idx="12"/>
          </p:nvPr>
        </p:nvSpPr>
        <p:spPr>
          <a:xfrm>
            <a:off x="6457950" y="5624513"/>
            <a:ext cx="2057400" cy="273844"/>
          </a:xfrm>
        </p:spPr>
        <p:txBody>
          <a:bodyPr/>
          <a:lstStyle/>
          <a:p>
            <a:pPr defTabSz="685800" fontAlgn="auto">
              <a:spcBef>
                <a:spcPts val="0"/>
              </a:spcBef>
              <a:spcAft>
                <a:spcPts val="0"/>
              </a:spcAft>
            </a:pPr>
            <a:fld id="{287D7F3C-9081-4ED5-9647-C8CEF6B209C6}" type="slidenum">
              <a:rPr lang="en-US">
                <a:solidFill>
                  <a:prstClr val="black">
                    <a:tint val="75000"/>
                  </a:prstClr>
                </a:solidFill>
                <a:latin typeface="+mj-lt"/>
                <a:cs typeface="+mn-cs"/>
              </a:rPr>
              <a:pPr defTabSz="685800" fontAlgn="auto">
                <a:spcBef>
                  <a:spcPts val="0"/>
                </a:spcBef>
                <a:spcAft>
                  <a:spcPts val="0"/>
                </a:spcAft>
              </a:pPr>
              <a:t>7</a:t>
            </a:fld>
            <a:endParaRPr lang="en-US" dirty="0">
              <a:solidFill>
                <a:prstClr val="black">
                  <a:tint val="75000"/>
                </a:prstClr>
              </a:solidFill>
              <a:latin typeface="+mj-lt"/>
              <a:cs typeface="+mn-cs"/>
            </a:endParaRPr>
          </a:p>
        </p:txBody>
      </p:sp>
    </p:spTree>
    <p:extLst>
      <p:ext uri="{BB962C8B-B14F-4D97-AF65-F5344CB8AC3E}">
        <p14:creationId xmlns:p14="http://schemas.microsoft.com/office/powerpoint/2010/main" val="406628097"/>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15"/>
                                        </p:tgtEl>
                                        <p:attrNameLst>
                                          <p:attrName>style.color</p:attrName>
                                        </p:attrNameLst>
                                      </p:cBhvr>
                                      <p:to>
                                        <a:srgbClr val="3333FF"/>
                                      </p:to>
                                    </p:animClr>
                                    <p:animClr clrSpc="rgb" dir="cw">
                                      <p:cBhvr>
                                        <p:cTn id="7" dur="500" fill="hold"/>
                                        <p:tgtEl>
                                          <p:spTgt spid="15"/>
                                        </p:tgtEl>
                                        <p:attrNameLst>
                                          <p:attrName>fillcolor</p:attrName>
                                        </p:attrNameLst>
                                      </p:cBhvr>
                                      <p:to>
                                        <a:srgbClr val="3333FF"/>
                                      </p:to>
                                    </p:animClr>
                                    <p:set>
                                      <p:cBhvr>
                                        <p:cTn id="8" dur="500" fill="hold"/>
                                        <p:tgtEl>
                                          <p:spTgt spid="15"/>
                                        </p:tgtEl>
                                        <p:attrNameLst>
                                          <p:attrName>fill.type</p:attrName>
                                        </p:attrNameLst>
                                      </p:cBhvr>
                                      <p:to>
                                        <p:strVal val="solid"/>
                                      </p:to>
                                    </p:set>
                                    <p:set>
                                      <p:cBhvr>
                                        <p:cTn id="9" dur="500" fill="hold"/>
                                        <p:tgtEl>
                                          <p:spTgt spid="15"/>
                                        </p:tgtEl>
                                        <p:attrNameLst>
                                          <p:attrName>fill.on</p:attrName>
                                        </p:attrNameLst>
                                      </p:cBhvr>
                                      <p:to>
                                        <p:strVal val="true"/>
                                      </p:to>
                                    </p:set>
                                  </p:childTnLst>
                                </p:cTn>
                              </p:par>
                              <p:par>
                                <p:cTn id="10" presetID="19" presetClass="emph" presetSubtype="0" fill="hold" grpId="0" nodeType="withEffect">
                                  <p:stCondLst>
                                    <p:cond delay="1000"/>
                                  </p:stCondLst>
                                  <p:childTnLst>
                                    <p:animClr clrSpc="rgb" dir="cw">
                                      <p:cBhvr override="childStyle">
                                        <p:cTn id="11" dur="500" fill="hold"/>
                                        <p:tgtEl>
                                          <p:spTgt spid="16"/>
                                        </p:tgtEl>
                                        <p:attrNameLst>
                                          <p:attrName>style.color</p:attrName>
                                        </p:attrNameLst>
                                      </p:cBhvr>
                                      <p:to>
                                        <a:srgbClr val="3333FF"/>
                                      </p:to>
                                    </p:animClr>
                                    <p:animClr clrSpc="rgb" dir="cw">
                                      <p:cBhvr>
                                        <p:cTn id="12" dur="500" fill="hold"/>
                                        <p:tgtEl>
                                          <p:spTgt spid="16"/>
                                        </p:tgtEl>
                                        <p:attrNameLst>
                                          <p:attrName>fillcolor</p:attrName>
                                        </p:attrNameLst>
                                      </p:cBhvr>
                                      <p:to>
                                        <a:srgbClr val="3333FF"/>
                                      </p:to>
                                    </p:animClr>
                                    <p:set>
                                      <p:cBhvr>
                                        <p:cTn id="13" dur="500" fill="hold"/>
                                        <p:tgtEl>
                                          <p:spTgt spid="16"/>
                                        </p:tgtEl>
                                        <p:attrNameLst>
                                          <p:attrName>fill.type</p:attrName>
                                        </p:attrNameLst>
                                      </p:cBhvr>
                                      <p:to>
                                        <p:strVal val="solid"/>
                                      </p:to>
                                    </p:set>
                                    <p:set>
                                      <p:cBhvr>
                                        <p:cTn id="14" dur="500" fill="hold"/>
                                        <p:tgtEl>
                                          <p:spTgt spid="16"/>
                                        </p:tgtEl>
                                        <p:attrNameLst>
                                          <p:attrName>fill.on</p:attrName>
                                        </p:attrNameLst>
                                      </p:cBhvr>
                                      <p:to>
                                        <p:strVal val="true"/>
                                      </p:to>
                                    </p:set>
                                  </p:childTnLst>
                                </p:cTn>
                              </p:par>
                              <p:par>
                                <p:cTn id="15" presetID="19" presetClass="emph" presetSubtype="0" fill="hold" grpId="0" nodeType="withEffect">
                                  <p:stCondLst>
                                    <p:cond delay="2000"/>
                                  </p:stCondLst>
                                  <p:childTnLst>
                                    <p:animClr clrSpc="rgb" dir="cw">
                                      <p:cBhvr override="childStyle">
                                        <p:cTn id="16" dur="500" fill="hold"/>
                                        <p:tgtEl>
                                          <p:spTgt spid="27"/>
                                        </p:tgtEl>
                                        <p:attrNameLst>
                                          <p:attrName>style.color</p:attrName>
                                        </p:attrNameLst>
                                      </p:cBhvr>
                                      <p:to>
                                        <a:srgbClr val="3333FF"/>
                                      </p:to>
                                    </p:animClr>
                                    <p:animClr clrSpc="rgb" dir="cw">
                                      <p:cBhvr>
                                        <p:cTn id="17" dur="500" fill="hold"/>
                                        <p:tgtEl>
                                          <p:spTgt spid="27"/>
                                        </p:tgtEl>
                                        <p:attrNameLst>
                                          <p:attrName>fillcolor</p:attrName>
                                        </p:attrNameLst>
                                      </p:cBhvr>
                                      <p:to>
                                        <a:srgbClr val="3333FF"/>
                                      </p:to>
                                    </p:animClr>
                                    <p:set>
                                      <p:cBhvr>
                                        <p:cTn id="18" dur="500" fill="hold"/>
                                        <p:tgtEl>
                                          <p:spTgt spid="27"/>
                                        </p:tgtEl>
                                        <p:attrNameLst>
                                          <p:attrName>fill.type</p:attrName>
                                        </p:attrNameLst>
                                      </p:cBhvr>
                                      <p:to>
                                        <p:strVal val="solid"/>
                                      </p:to>
                                    </p:set>
                                    <p:set>
                                      <p:cBhvr>
                                        <p:cTn id="19" dur="500" fill="hold"/>
                                        <p:tgtEl>
                                          <p:spTgt spid="27"/>
                                        </p:tgtEl>
                                        <p:attrNameLst>
                                          <p:attrName>fill.on</p:attrName>
                                        </p:attrNameLst>
                                      </p:cBhvr>
                                      <p:to>
                                        <p:strVal val="true"/>
                                      </p:to>
                                    </p:set>
                                  </p:childTnLst>
                                </p:cTn>
                              </p:par>
                              <p:par>
                                <p:cTn id="20" presetID="19" presetClass="emph" presetSubtype="0" fill="hold" grpId="0" nodeType="withEffect">
                                  <p:stCondLst>
                                    <p:cond delay="3000"/>
                                  </p:stCondLst>
                                  <p:childTnLst>
                                    <p:animClr clrSpc="rgb" dir="cw">
                                      <p:cBhvr override="childStyle">
                                        <p:cTn id="21" dur="500" fill="hold"/>
                                        <p:tgtEl>
                                          <p:spTgt spid="28"/>
                                        </p:tgtEl>
                                        <p:attrNameLst>
                                          <p:attrName>style.color</p:attrName>
                                        </p:attrNameLst>
                                      </p:cBhvr>
                                      <p:to>
                                        <a:srgbClr val="3333FF"/>
                                      </p:to>
                                    </p:animClr>
                                    <p:animClr clrSpc="rgb" dir="cw">
                                      <p:cBhvr>
                                        <p:cTn id="22" dur="500" fill="hold"/>
                                        <p:tgtEl>
                                          <p:spTgt spid="28"/>
                                        </p:tgtEl>
                                        <p:attrNameLst>
                                          <p:attrName>fillcolor</p:attrName>
                                        </p:attrNameLst>
                                      </p:cBhvr>
                                      <p:to>
                                        <a:srgbClr val="3333FF"/>
                                      </p:to>
                                    </p:animClr>
                                    <p:set>
                                      <p:cBhvr>
                                        <p:cTn id="23" dur="500" fill="hold"/>
                                        <p:tgtEl>
                                          <p:spTgt spid="28"/>
                                        </p:tgtEl>
                                        <p:attrNameLst>
                                          <p:attrName>fill.type</p:attrName>
                                        </p:attrNameLst>
                                      </p:cBhvr>
                                      <p:to>
                                        <p:strVal val="solid"/>
                                      </p:to>
                                    </p:set>
                                    <p:set>
                                      <p:cBhvr>
                                        <p:cTn id="24" dur="500" fill="hold"/>
                                        <p:tgtEl>
                                          <p:spTgt spid="28"/>
                                        </p:tgtEl>
                                        <p:attrNameLst>
                                          <p:attrName>fill.on</p:attrName>
                                        </p:attrNameLst>
                                      </p:cBhvr>
                                      <p:to>
                                        <p:strVal val="true"/>
                                      </p:to>
                                    </p:set>
                                  </p:childTnLst>
                                </p:cTn>
                              </p:par>
                              <p:par>
                                <p:cTn id="25" presetID="19" presetClass="emph" presetSubtype="0" fill="hold" grpId="0" nodeType="withEffect">
                                  <p:stCondLst>
                                    <p:cond delay="4000"/>
                                  </p:stCondLst>
                                  <p:childTnLst>
                                    <p:animClr clrSpc="rgb" dir="cw">
                                      <p:cBhvr override="childStyle">
                                        <p:cTn id="26" dur="500" fill="hold"/>
                                        <p:tgtEl>
                                          <p:spTgt spid="29"/>
                                        </p:tgtEl>
                                        <p:attrNameLst>
                                          <p:attrName>style.color</p:attrName>
                                        </p:attrNameLst>
                                      </p:cBhvr>
                                      <p:to>
                                        <a:srgbClr val="3333FF"/>
                                      </p:to>
                                    </p:animClr>
                                    <p:animClr clrSpc="rgb" dir="cw">
                                      <p:cBhvr>
                                        <p:cTn id="27" dur="500" fill="hold"/>
                                        <p:tgtEl>
                                          <p:spTgt spid="29"/>
                                        </p:tgtEl>
                                        <p:attrNameLst>
                                          <p:attrName>fillcolor</p:attrName>
                                        </p:attrNameLst>
                                      </p:cBhvr>
                                      <p:to>
                                        <a:srgbClr val="3333FF"/>
                                      </p:to>
                                    </p:animClr>
                                    <p:set>
                                      <p:cBhvr>
                                        <p:cTn id="28" dur="500" fill="hold"/>
                                        <p:tgtEl>
                                          <p:spTgt spid="29"/>
                                        </p:tgtEl>
                                        <p:attrNameLst>
                                          <p:attrName>fill.type</p:attrName>
                                        </p:attrNameLst>
                                      </p:cBhvr>
                                      <p:to>
                                        <p:strVal val="solid"/>
                                      </p:to>
                                    </p:set>
                                    <p:set>
                                      <p:cBhvr>
                                        <p:cTn id="29" dur="500" fill="hold"/>
                                        <p:tgtEl>
                                          <p:spTgt spid="29"/>
                                        </p:tgtEl>
                                        <p:attrNameLst>
                                          <p:attrName>fill.on</p:attrName>
                                        </p:attrNameLst>
                                      </p:cBhvr>
                                      <p:to>
                                        <p:strVal val="true"/>
                                      </p:to>
                                    </p:set>
                                  </p:childTnLst>
                                </p:cTn>
                              </p:par>
                              <p:par>
                                <p:cTn id="30" presetID="19" presetClass="emph" presetSubtype="0" fill="hold" grpId="0" nodeType="withEffect">
                                  <p:stCondLst>
                                    <p:cond delay="5000"/>
                                  </p:stCondLst>
                                  <p:childTnLst>
                                    <p:animClr clrSpc="rgb" dir="cw">
                                      <p:cBhvr override="childStyle">
                                        <p:cTn id="31" dur="500" fill="hold"/>
                                        <p:tgtEl>
                                          <p:spTgt spid="31"/>
                                        </p:tgtEl>
                                        <p:attrNameLst>
                                          <p:attrName>style.color</p:attrName>
                                        </p:attrNameLst>
                                      </p:cBhvr>
                                      <p:to>
                                        <a:srgbClr val="3333FF"/>
                                      </p:to>
                                    </p:animClr>
                                    <p:animClr clrSpc="rgb" dir="cw">
                                      <p:cBhvr>
                                        <p:cTn id="32" dur="500" fill="hold"/>
                                        <p:tgtEl>
                                          <p:spTgt spid="31"/>
                                        </p:tgtEl>
                                        <p:attrNameLst>
                                          <p:attrName>fillcolor</p:attrName>
                                        </p:attrNameLst>
                                      </p:cBhvr>
                                      <p:to>
                                        <a:srgbClr val="3333FF"/>
                                      </p:to>
                                    </p:animClr>
                                    <p:set>
                                      <p:cBhvr>
                                        <p:cTn id="33" dur="500" fill="hold"/>
                                        <p:tgtEl>
                                          <p:spTgt spid="31"/>
                                        </p:tgtEl>
                                        <p:attrNameLst>
                                          <p:attrName>fill.type</p:attrName>
                                        </p:attrNameLst>
                                      </p:cBhvr>
                                      <p:to>
                                        <p:strVal val="solid"/>
                                      </p:to>
                                    </p:set>
                                    <p:set>
                                      <p:cBhvr>
                                        <p:cTn id="34" dur="500" fill="hold"/>
                                        <p:tgtEl>
                                          <p:spTgt spid="31"/>
                                        </p:tgtEl>
                                        <p:attrNameLst>
                                          <p:attrName>fill.on</p:attrName>
                                        </p:attrNameLst>
                                      </p:cBhvr>
                                      <p:to>
                                        <p:strVal val="true"/>
                                      </p:to>
                                    </p:set>
                                  </p:childTnLst>
                                </p:cTn>
                              </p:par>
                              <p:par>
                                <p:cTn id="35" presetID="19" presetClass="emph" presetSubtype="0" fill="hold" grpId="0" nodeType="withEffect">
                                  <p:stCondLst>
                                    <p:cond delay="6000"/>
                                  </p:stCondLst>
                                  <p:childTnLst>
                                    <p:animClr clrSpc="rgb" dir="cw">
                                      <p:cBhvr override="childStyle">
                                        <p:cTn id="36" dur="500" fill="hold"/>
                                        <p:tgtEl>
                                          <p:spTgt spid="32"/>
                                        </p:tgtEl>
                                        <p:attrNameLst>
                                          <p:attrName>style.color</p:attrName>
                                        </p:attrNameLst>
                                      </p:cBhvr>
                                      <p:to>
                                        <a:srgbClr val="3333FF"/>
                                      </p:to>
                                    </p:animClr>
                                    <p:animClr clrSpc="rgb" dir="cw">
                                      <p:cBhvr>
                                        <p:cTn id="37" dur="500" fill="hold"/>
                                        <p:tgtEl>
                                          <p:spTgt spid="32"/>
                                        </p:tgtEl>
                                        <p:attrNameLst>
                                          <p:attrName>fillcolor</p:attrName>
                                        </p:attrNameLst>
                                      </p:cBhvr>
                                      <p:to>
                                        <a:srgbClr val="3333FF"/>
                                      </p:to>
                                    </p:animClr>
                                    <p:set>
                                      <p:cBhvr>
                                        <p:cTn id="38" dur="500" fill="hold"/>
                                        <p:tgtEl>
                                          <p:spTgt spid="32"/>
                                        </p:tgtEl>
                                        <p:attrNameLst>
                                          <p:attrName>fill.type</p:attrName>
                                        </p:attrNameLst>
                                      </p:cBhvr>
                                      <p:to>
                                        <p:strVal val="solid"/>
                                      </p:to>
                                    </p:set>
                                    <p:set>
                                      <p:cBhvr>
                                        <p:cTn id="39" dur="500" fill="hold"/>
                                        <p:tgtEl>
                                          <p:spTgt spid="32"/>
                                        </p:tgtEl>
                                        <p:attrNameLst>
                                          <p:attrName>fill.on</p:attrName>
                                        </p:attrNameLst>
                                      </p:cBhvr>
                                      <p:to>
                                        <p:strVal val="true"/>
                                      </p:to>
                                    </p:set>
                                  </p:childTnLst>
                                </p:cTn>
                              </p:par>
                              <p:par>
                                <p:cTn id="40" presetID="19" presetClass="emph" presetSubtype="0" fill="hold" grpId="0" nodeType="withEffect">
                                  <p:stCondLst>
                                    <p:cond delay="7000"/>
                                  </p:stCondLst>
                                  <p:childTnLst>
                                    <p:animClr clrSpc="rgb" dir="cw">
                                      <p:cBhvr override="childStyle">
                                        <p:cTn id="41" dur="500" fill="hold"/>
                                        <p:tgtEl>
                                          <p:spTgt spid="30"/>
                                        </p:tgtEl>
                                        <p:attrNameLst>
                                          <p:attrName>style.color</p:attrName>
                                        </p:attrNameLst>
                                      </p:cBhvr>
                                      <p:to>
                                        <a:srgbClr val="3333FF"/>
                                      </p:to>
                                    </p:animClr>
                                    <p:animClr clrSpc="rgb" dir="cw">
                                      <p:cBhvr>
                                        <p:cTn id="42" dur="500" fill="hold"/>
                                        <p:tgtEl>
                                          <p:spTgt spid="30"/>
                                        </p:tgtEl>
                                        <p:attrNameLst>
                                          <p:attrName>fillcolor</p:attrName>
                                        </p:attrNameLst>
                                      </p:cBhvr>
                                      <p:to>
                                        <a:srgbClr val="3333FF"/>
                                      </p:to>
                                    </p:animClr>
                                    <p:set>
                                      <p:cBhvr>
                                        <p:cTn id="43" dur="500" fill="hold"/>
                                        <p:tgtEl>
                                          <p:spTgt spid="30"/>
                                        </p:tgtEl>
                                        <p:attrNameLst>
                                          <p:attrName>fill.type</p:attrName>
                                        </p:attrNameLst>
                                      </p:cBhvr>
                                      <p:to>
                                        <p:strVal val="solid"/>
                                      </p:to>
                                    </p:set>
                                    <p:set>
                                      <p:cBhvr>
                                        <p:cTn id="44" dur="5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29" grpId="0" animBg="1"/>
      <p:bldP spid="30"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43050" y="1168004"/>
            <a:ext cx="5829300" cy="703659"/>
          </a:xfrm>
          <a:prstGeom prst="rect">
            <a:avLst/>
          </a:prstGeom>
          <a:noFill/>
          <a:ln w="9525">
            <a:noFill/>
            <a:miter lim="800000"/>
            <a:headEnd/>
            <a:tailEnd/>
          </a:ln>
          <a:effectLst/>
        </p:spPr>
        <p:txBody>
          <a:bodyPr anchor="ctr"/>
          <a:lstStyle/>
          <a:p>
            <a:pPr defTabSz="685800" fontAlgn="auto">
              <a:spcBef>
                <a:spcPts val="0"/>
              </a:spcBef>
              <a:spcAft>
                <a:spcPts val="0"/>
              </a:spcAft>
            </a:pPr>
            <a:endParaRPr lang="en-US" altLang="en-US" sz="3000" u="sng">
              <a:solidFill>
                <a:srgbClr val="FF3300"/>
              </a:solidFill>
              <a:latin typeface="+mj-lt"/>
              <a:cs typeface="+mn-cs"/>
            </a:endParaRPr>
          </a:p>
        </p:txBody>
      </p:sp>
      <p:sp>
        <p:nvSpPr>
          <p:cNvPr id="122883" name="Text Box 3"/>
          <p:cNvSpPr txBox="1">
            <a:spLocks noChangeArrowheads="1"/>
          </p:cNvSpPr>
          <p:nvPr/>
        </p:nvSpPr>
        <p:spPr bwMode="auto">
          <a:xfrm>
            <a:off x="3095127" y="3487857"/>
            <a:ext cx="5922632" cy="1754326"/>
          </a:xfrm>
          <a:prstGeom prst="rect">
            <a:avLst/>
          </a:prstGeom>
          <a:noFill/>
          <a:ln w="9525">
            <a:solidFill>
              <a:schemeClr val="tx1"/>
            </a:solidFill>
            <a:miter lim="800000"/>
            <a:headEnd/>
            <a:tailEnd/>
          </a:ln>
          <a:effectLst/>
        </p:spPr>
        <p:txBody>
          <a:bodyPr wrap="square">
            <a:spAutoFit/>
          </a:bodyPr>
          <a:lstStyle/>
          <a:p>
            <a:pPr defTabSz="685800" fontAlgn="auto">
              <a:lnSpc>
                <a:spcPct val="150000"/>
              </a:lnSpc>
              <a:spcBef>
                <a:spcPts val="0"/>
              </a:spcBef>
              <a:spcAft>
                <a:spcPts val="0"/>
              </a:spcAft>
            </a:pPr>
            <a:r>
              <a:rPr lang="en-US" altLang="en-US" dirty="0">
                <a:solidFill>
                  <a:srgbClr val="3333CC"/>
                </a:solidFill>
                <a:latin typeface="+mj-lt"/>
                <a:cs typeface="Courier New" pitchFamily="49" charset="0"/>
              </a:rPr>
              <a:t>01  </a:t>
            </a:r>
            <a:r>
              <a:rPr lang="en-US" altLang="he-IL" dirty="0">
                <a:solidFill>
                  <a:srgbClr val="3333CC"/>
                </a:solidFill>
                <a:latin typeface="+mj-lt"/>
                <a:cs typeface="Courier New" pitchFamily="49" charset="0"/>
              </a:rPr>
              <a:t>P</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a:t>
            </a: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02			</a:t>
            </a:r>
            <a:r>
              <a:rPr lang="en-US" altLang="he-IL" b="1" dirty="0">
                <a:solidFill>
                  <a:srgbClr val="3333CC"/>
                </a:solidFill>
                <a:latin typeface="+mj-lt"/>
                <a:cs typeface="Courier New" pitchFamily="49" charset="0"/>
              </a:rPr>
              <a:t>if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1</a:t>
            </a:r>
            <a:r>
              <a:rPr lang="en-US" altLang="he-IL" i="1" dirty="0">
                <a:solidFill>
                  <a:srgbClr val="3333CC"/>
                </a:solidFill>
                <a:latin typeface="+mj-lt"/>
                <a:cs typeface="Courier New" pitchFamily="49" charset="0"/>
              </a:rPr>
              <a:t>=</a:t>
            </a:r>
            <a:r>
              <a:rPr lang="en-US" altLang="he-IL" i="1" dirty="0" err="1">
                <a:solidFill>
                  <a:srgbClr val="3333CC"/>
                </a:solidFill>
                <a:latin typeface="+mj-lt"/>
                <a:cs typeface="Courier New" pitchFamily="49" charset="0"/>
              </a:rPr>
              <a:t>x</a:t>
            </a:r>
            <a:r>
              <a:rPr lang="en-US" altLang="he-IL" i="1" baseline="-30000" dirty="0" err="1">
                <a:solidFill>
                  <a:srgbClr val="3333CC"/>
                </a:solidFill>
                <a:latin typeface="+mj-lt"/>
                <a:cs typeface="Courier New" pitchFamily="49" charset="0"/>
              </a:rPr>
              <a:t>n</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SE" altLang="he-IL"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+1)</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mod</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n</a:t>
            </a:r>
            <a:r>
              <a:rPr lang="en-US" altLang="he-IL" dirty="0">
                <a:solidFill>
                  <a:srgbClr val="3333CC"/>
                </a:solidFill>
                <a:latin typeface="+mj-lt"/>
                <a:cs typeface="Courier New" pitchFamily="49" charset="0"/>
              </a:rPr>
              <a:t>+1)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3</a:t>
            </a:r>
            <a:r>
              <a:rPr lang="en-US" altLang="he-IL" dirty="0">
                <a:solidFill>
                  <a:srgbClr val="3333CC"/>
                </a:solidFill>
                <a:latin typeface="+mj-lt"/>
                <a:cs typeface="Courier New" pitchFamily="49" charset="0"/>
              </a:rPr>
              <a:t>  P</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i </a:t>
            </a:r>
            <a:r>
              <a:rPr lang="en-US" altLang="he-IL" dirty="0">
                <a:solidFill>
                  <a:srgbClr val="3333CC"/>
                </a:solidFill>
                <a:latin typeface="+mj-lt"/>
                <a:ea typeface="MS Mincho" pitchFamily="49" charset="-128"/>
                <a:cs typeface="Arial" panose="020B0604020202020204" pitchFamily="34" charset="0"/>
                <a:sym typeface="Symbol" pitchFamily="18" charset="2"/>
              </a:rPr>
              <a:t> </a:t>
            </a:r>
            <a:r>
              <a:rPr lang="en-US" altLang="he-IL" dirty="0">
                <a:solidFill>
                  <a:srgbClr val="3333CC"/>
                </a:solidFill>
                <a:latin typeface="+mj-lt"/>
                <a:cs typeface="Courier New" pitchFamily="49" charset="0"/>
              </a:rPr>
              <a:t>1):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4</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if</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 </a:t>
            </a:r>
            <a:r>
              <a:rPr lang="en-US" altLang="he-IL" i="1" dirty="0">
                <a:solidFill>
                  <a:srgbClr val="3333CC"/>
                </a:solidFill>
                <a:latin typeface="+mj-lt"/>
                <a:ea typeface="MS Mincho" pitchFamily="49" charset="-128"/>
                <a:cs typeface="Arial" panose="020B0604020202020204" pitchFamily="34" charset="0"/>
                <a:sym typeface="Symbol" pitchFamily="18" charset="2"/>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SE" altLang="he-IL" b="1"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p>
        </p:txBody>
      </p:sp>
      <p:sp>
        <p:nvSpPr>
          <p:cNvPr id="122884" name="Rectangle 4"/>
          <p:cNvSpPr>
            <a:spLocks noGrp="1" noChangeArrowheads="1"/>
          </p:cNvSpPr>
          <p:nvPr>
            <p:ph type="title"/>
          </p:nvPr>
        </p:nvSpPr>
        <p:spPr/>
        <p:txBody>
          <a:bodyPr>
            <a:normAutofit/>
          </a:bodyPr>
          <a:lstStyle/>
          <a:p>
            <a:r>
              <a:rPr lang="en-US" altLang="he-IL" dirty="0" err="1">
                <a:solidFill>
                  <a:schemeClr val="accent1">
                    <a:lumMod val="75000"/>
                  </a:schemeClr>
                </a:solidFill>
                <a:ea typeface="+mn-ea"/>
                <a:cs typeface="+mn-cs"/>
              </a:rPr>
              <a:t>Dijkstra</a:t>
            </a:r>
            <a:r>
              <a:rPr lang="en-SE" altLang="he-IL" dirty="0">
                <a:solidFill>
                  <a:schemeClr val="accent1">
                    <a:lumMod val="75000"/>
                  </a:schemeClr>
                </a:solidFill>
                <a:ea typeface="+mn-ea"/>
                <a:cs typeface="+mn-cs"/>
              </a:rPr>
              <a:t> </a:t>
            </a:r>
            <a:r>
              <a:rPr lang="en-US" altLang="he-IL" dirty="0">
                <a:solidFill>
                  <a:schemeClr val="accent1">
                    <a:lumMod val="75000"/>
                  </a:schemeClr>
                </a:solidFill>
                <a:ea typeface="+mn-ea"/>
                <a:cs typeface="+mn-cs"/>
              </a:rPr>
              <a:t>[</a:t>
            </a:r>
            <a:r>
              <a:rPr lang="en-US" altLang="he-IL" dirty="0" err="1">
                <a:solidFill>
                  <a:schemeClr val="accent1">
                    <a:lumMod val="75000"/>
                  </a:schemeClr>
                </a:solidFill>
                <a:ea typeface="+mn-ea"/>
                <a:cs typeface="+mn-cs"/>
              </a:rPr>
              <a:t>Commun</a:t>
            </a:r>
            <a:r>
              <a:rPr lang="en-US" altLang="he-IL" dirty="0">
                <a:solidFill>
                  <a:schemeClr val="accent1">
                    <a:lumMod val="75000"/>
                  </a:schemeClr>
                </a:solidFill>
                <a:ea typeface="+mn-ea"/>
                <a:cs typeface="+mn-cs"/>
              </a:rPr>
              <a:t>. ACM 1974]</a:t>
            </a:r>
            <a:endParaRPr lang="en-US" altLang="zh-CN" dirty="0">
              <a:solidFill>
                <a:schemeClr val="accent1">
                  <a:lumMod val="75000"/>
                </a:schemeClr>
              </a:solidFill>
              <a:ea typeface="+mn-ea"/>
              <a:cs typeface="+mn-cs"/>
            </a:endParaRPr>
          </a:p>
        </p:txBody>
      </p:sp>
      <p:sp>
        <p:nvSpPr>
          <p:cNvPr id="25" name="Text Box 14"/>
          <p:cNvSpPr txBox="1">
            <a:spLocks noChangeArrowheads="1"/>
          </p:cNvSpPr>
          <p:nvPr/>
        </p:nvSpPr>
        <p:spPr bwMode="auto">
          <a:xfrm>
            <a:off x="3095127" y="2247913"/>
            <a:ext cx="5748623" cy="1223412"/>
          </a:xfrm>
          <a:prstGeom prst="rect">
            <a:avLst/>
          </a:prstGeom>
          <a:noFill/>
          <a:ln w="9525">
            <a:noFill/>
            <a:miter lim="800000"/>
            <a:headEnd/>
            <a:tailEnd/>
          </a:ln>
          <a:effectLst/>
        </p:spPr>
        <p:txBody>
          <a:bodyPr wrap="square">
            <a:spAutoFit/>
          </a:bodyPr>
          <a:lstStyle/>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root changes it’s state if equal to its neighbor</a:t>
            </a:r>
          </a:p>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rest – each </a:t>
            </a:r>
            <a:r>
              <a:rPr lang="en-SE" altLang="zh-CN" sz="2100" dirty="0">
                <a:solidFill>
                  <a:prstClr val="black"/>
                </a:solidFill>
                <a:latin typeface="+mj-lt"/>
                <a:ea typeface="宋体" charset="-122"/>
                <a:cs typeface="+mn-cs"/>
              </a:rPr>
              <a:t>station</a:t>
            </a:r>
            <a:r>
              <a:rPr lang="en-US" altLang="zh-CN" sz="2100" dirty="0">
                <a:solidFill>
                  <a:prstClr val="black"/>
                </a:solidFill>
                <a:latin typeface="+mj-lt"/>
                <a:ea typeface="宋体" charset="-122"/>
                <a:cs typeface="+mn-cs"/>
              </a:rPr>
              <a:t> copies its neighbor’s state if it is different</a:t>
            </a:r>
          </a:p>
        </p:txBody>
      </p:sp>
      <p:sp>
        <p:nvSpPr>
          <p:cNvPr id="15" name="Oval 4"/>
          <p:cNvSpPr>
            <a:spLocks noChangeArrowheads="1"/>
          </p:cNvSpPr>
          <p:nvPr/>
        </p:nvSpPr>
        <p:spPr bwMode="auto">
          <a:xfrm>
            <a:off x="1317263" y="2229945"/>
            <a:ext cx="228600" cy="228600"/>
          </a:xfrm>
          <a:prstGeom prst="ellipse">
            <a:avLst/>
          </a:prstGeom>
          <a:solidFill>
            <a:srgbClr val="3333FF"/>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16" name="Oval 5"/>
          <p:cNvSpPr>
            <a:spLocks noChangeArrowheads="1"/>
          </p:cNvSpPr>
          <p:nvPr/>
        </p:nvSpPr>
        <p:spPr bwMode="auto">
          <a:xfrm>
            <a:off x="802913" y="2572845"/>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7" name="Oval 6"/>
          <p:cNvSpPr>
            <a:spLocks noChangeArrowheads="1"/>
          </p:cNvSpPr>
          <p:nvPr/>
        </p:nvSpPr>
        <p:spPr bwMode="auto">
          <a:xfrm>
            <a:off x="574313" y="3165922"/>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8" name="Oval 7"/>
          <p:cNvSpPr>
            <a:spLocks noChangeArrowheads="1"/>
          </p:cNvSpPr>
          <p:nvPr/>
        </p:nvSpPr>
        <p:spPr bwMode="auto">
          <a:xfrm>
            <a:off x="802913" y="3749005"/>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9" name="Oval 8"/>
          <p:cNvSpPr>
            <a:spLocks noChangeArrowheads="1"/>
          </p:cNvSpPr>
          <p:nvPr/>
        </p:nvSpPr>
        <p:spPr bwMode="auto">
          <a:xfrm>
            <a:off x="1431563" y="4115895"/>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0" name="Oval 9"/>
          <p:cNvSpPr>
            <a:spLocks noChangeArrowheads="1"/>
          </p:cNvSpPr>
          <p:nvPr/>
        </p:nvSpPr>
        <p:spPr bwMode="auto">
          <a:xfrm>
            <a:off x="1974314" y="2577962"/>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1" name="Oval 10"/>
          <p:cNvSpPr>
            <a:spLocks noChangeArrowheads="1"/>
          </p:cNvSpPr>
          <p:nvPr/>
        </p:nvSpPr>
        <p:spPr bwMode="auto">
          <a:xfrm>
            <a:off x="1974314" y="3763001"/>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2" name="Oval 11"/>
          <p:cNvSpPr>
            <a:spLocks noChangeArrowheads="1"/>
          </p:cNvSpPr>
          <p:nvPr/>
        </p:nvSpPr>
        <p:spPr bwMode="auto">
          <a:xfrm>
            <a:off x="2202914" y="3131561"/>
            <a:ext cx="228600" cy="228600"/>
          </a:xfrm>
          <a:prstGeom prst="ellipse">
            <a:avLst/>
          </a:prstGeom>
          <a:solidFill>
            <a:srgbClr val="3333FF"/>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3" name="Text Box 15"/>
          <p:cNvSpPr txBox="1">
            <a:spLocks noChangeArrowheads="1"/>
          </p:cNvSpPr>
          <p:nvPr/>
        </p:nvSpPr>
        <p:spPr bwMode="auto">
          <a:xfrm>
            <a:off x="1545863" y="2052542"/>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mj-lt"/>
                <a:ea typeface="宋体" charset="-122"/>
                <a:cs typeface="+mn-cs"/>
              </a:rPr>
              <a:t>root</a:t>
            </a:r>
          </a:p>
        </p:txBody>
      </p:sp>
      <p:sp>
        <p:nvSpPr>
          <p:cNvPr id="17" name="Slide Number Placeholder 3">
            <a:extLst>
              <a:ext uri="{FF2B5EF4-FFF2-40B4-BE49-F238E27FC236}">
                <a16:creationId xmlns:a16="http://schemas.microsoft.com/office/drawing/2014/main" id="{DD61BE49-99DF-479B-9922-8BCBA95ECCDE}"/>
              </a:ext>
            </a:extLst>
          </p:cNvPr>
          <p:cNvSpPr>
            <a:spLocks noGrp="1"/>
          </p:cNvSpPr>
          <p:nvPr>
            <p:ph type="sldNum" sz="quarter" idx="12"/>
          </p:nvPr>
        </p:nvSpPr>
        <p:spPr>
          <a:xfrm>
            <a:off x="6457950" y="5624513"/>
            <a:ext cx="2057400" cy="273844"/>
          </a:xfrm>
        </p:spPr>
        <p:txBody>
          <a:bodyPr/>
          <a:lstStyle/>
          <a:p>
            <a:pPr defTabSz="685800" fontAlgn="auto">
              <a:spcBef>
                <a:spcPts val="0"/>
              </a:spcBef>
              <a:spcAft>
                <a:spcPts val="0"/>
              </a:spcAft>
            </a:pPr>
            <a:fld id="{287D7F3C-9081-4ED5-9647-C8CEF6B209C6}" type="slidenum">
              <a:rPr lang="en-US">
                <a:solidFill>
                  <a:prstClr val="black">
                    <a:tint val="75000"/>
                  </a:prstClr>
                </a:solidFill>
                <a:latin typeface="+mj-lt"/>
                <a:cs typeface="+mn-cs"/>
              </a:rPr>
              <a:pPr defTabSz="685800" fontAlgn="auto">
                <a:spcBef>
                  <a:spcPts val="0"/>
                </a:spcBef>
                <a:spcAft>
                  <a:spcPts val="0"/>
                </a:spcAft>
              </a:pPr>
              <a:t>8</a:t>
            </a:fld>
            <a:endParaRPr lang="en-US" dirty="0">
              <a:solidFill>
                <a:prstClr val="black">
                  <a:tint val="75000"/>
                </a:prstClr>
              </a:solidFill>
              <a:latin typeface="+mj-lt"/>
              <a:cs typeface="+mn-cs"/>
            </a:endParaRPr>
          </a:p>
        </p:txBody>
      </p:sp>
    </p:spTree>
    <p:extLst>
      <p:ext uri="{BB962C8B-B14F-4D97-AF65-F5344CB8AC3E}">
        <p14:creationId xmlns:p14="http://schemas.microsoft.com/office/powerpoint/2010/main" val="1815461764"/>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15"/>
                                        </p:tgtEl>
                                        <p:attrNameLst>
                                          <p:attrName>style.color</p:attrName>
                                        </p:attrNameLst>
                                      </p:cBhvr>
                                      <p:to>
                                        <a:srgbClr val="CC0000"/>
                                      </p:to>
                                    </p:animClr>
                                    <p:animClr clrSpc="rgb" dir="cw">
                                      <p:cBhvr>
                                        <p:cTn id="7" dur="500" fill="hold"/>
                                        <p:tgtEl>
                                          <p:spTgt spid="15"/>
                                        </p:tgtEl>
                                        <p:attrNameLst>
                                          <p:attrName>fillcolor</p:attrName>
                                        </p:attrNameLst>
                                      </p:cBhvr>
                                      <p:to>
                                        <a:srgbClr val="CC0000"/>
                                      </p:to>
                                    </p:animClr>
                                    <p:set>
                                      <p:cBhvr>
                                        <p:cTn id="8" dur="500" fill="hold"/>
                                        <p:tgtEl>
                                          <p:spTgt spid="15"/>
                                        </p:tgtEl>
                                        <p:attrNameLst>
                                          <p:attrName>fill.type</p:attrName>
                                        </p:attrNameLst>
                                      </p:cBhvr>
                                      <p:to>
                                        <p:strVal val="solid"/>
                                      </p:to>
                                    </p:set>
                                    <p:set>
                                      <p:cBhvr>
                                        <p:cTn id="9" dur="500" fill="hold"/>
                                        <p:tgtEl>
                                          <p:spTgt spid="15"/>
                                        </p:tgtEl>
                                        <p:attrNameLst>
                                          <p:attrName>fill.on</p:attrName>
                                        </p:attrNameLst>
                                      </p:cBhvr>
                                      <p:to>
                                        <p:strVal val="true"/>
                                      </p:to>
                                    </p:set>
                                  </p:childTnLst>
                                </p:cTn>
                              </p:par>
                              <p:par>
                                <p:cTn id="10" presetID="19" presetClass="emph" presetSubtype="0" fill="hold" grpId="0" nodeType="withEffect">
                                  <p:stCondLst>
                                    <p:cond delay="1000"/>
                                  </p:stCondLst>
                                  <p:childTnLst>
                                    <p:animClr clrSpc="rgb" dir="cw">
                                      <p:cBhvr override="childStyle">
                                        <p:cTn id="11" dur="500" fill="hold"/>
                                        <p:tgtEl>
                                          <p:spTgt spid="16"/>
                                        </p:tgtEl>
                                        <p:attrNameLst>
                                          <p:attrName>style.color</p:attrName>
                                        </p:attrNameLst>
                                      </p:cBhvr>
                                      <p:to>
                                        <a:srgbClr val="CC0000"/>
                                      </p:to>
                                    </p:animClr>
                                    <p:animClr clrSpc="rgb" dir="cw">
                                      <p:cBhvr>
                                        <p:cTn id="12" dur="500" fill="hold"/>
                                        <p:tgtEl>
                                          <p:spTgt spid="16"/>
                                        </p:tgtEl>
                                        <p:attrNameLst>
                                          <p:attrName>fillcolor</p:attrName>
                                        </p:attrNameLst>
                                      </p:cBhvr>
                                      <p:to>
                                        <a:srgbClr val="CC0000"/>
                                      </p:to>
                                    </p:animClr>
                                    <p:set>
                                      <p:cBhvr>
                                        <p:cTn id="13" dur="500" fill="hold"/>
                                        <p:tgtEl>
                                          <p:spTgt spid="16"/>
                                        </p:tgtEl>
                                        <p:attrNameLst>
                                          <p:attrName>fill.type</p:attrName>
                                        </p:attrNameLst>
                                      </p:cBhvr>
                                      <p:to>
                                        <p:strVal val="solid"/>
                                      </p:to>
                                    </p:set>
                                    <p:set>
                                      <p:cBhvr>
                                        <p:cTn id="14" dur="500" fill="hold"/>
                                        <p:tgtEl>
                                          <p:spTgt spid="16"/>
                                        </p:tgtEl>
                                        <p:attrNameLst>
                                          <p:attrName>fill.on</p:attrName>
                                        </p:attrNameLst>
                                      </p:cBhvr>
                                      <p:to>
                                        <p:strVal val="true"/>
                                      </p:to>
                                    </p:set>
                                  </p:childTnLst>
                                </p:cTn>
                              </p:par>
                              <p:par>
                                <p:cTn id="15" presetID="19" presetClass="emph" presetSubtype="0" fill="hold" grpId="0" nodeType="withEffect">
                                  <p:stCondLst>
                                    <p:cond delay="2000"/>
                                  </p:stCondLst>
                                  <p:childTnLst>
                                    <p:animClr clrSpc="rgb" dir="cw">
                                      <p:cBhvr override="childStyle">
                                        <p:cTn id="16" dur="500" fill="hold"/>
                                        <p:tgtEl>
                                          <p:spTgt spid="27"/>
                                        </p:tgtEl>
                                        <p:attrNameLst>
                                          <p:attrName>style.color</p:attrName>
                                        </p:attrNameLst>
                                      </p:cBhvr>
                                      <p:to>
                                        <a:srgbClr val="CC0000"/>
                                      </p:to>
                                    </p:animClr>
                                    <p:animClr clrSpc="rgb" dir="cw">
                                      <p:cBhvr>
                                        <p:cTn id="17" dur="500" fill="hold"/>
                                        <p:tgtEl>
                                          <p:spTgt spid="27"/>
                                        </p:tgtEl>
                                        <p:attrNameLst>
                                          <p:attrName>fillcolor</p:attrName>
                                        </p:attrNameLst>
                                      </p:cBhvr>
                                      <p:to>
                                        <a:srgbClr val="CC0000"/>
                                      </p:to>
                                    </p:animClr>
                                    <p:set>
                                      <p:cBhvr>
                                        <p:cTn id="18" dur="500" fill="hold"/>
                                        <p:tgtEl>
                                          <p:spTgt spid="27"/>
                                        </p:tgtEl>
                                        <p:attrNameLst>
                                          <p:attrName>fill.type</p:attrName>
                                        </p:attrNameLst>
                                      </p:cBhvr>
                                      <p:to>
                                        <p:strVal val="solid"/>
                                      </p:to>
                                    </p:set>
                                    <p:set>
                                      <p:cBhvr>
                                        <p:cTn id="19" dur="500" fill="hold"/>
                                        <p:tgtEl>
                                          <p:spTgt spid="27"/>
                                        </p:tgtEl>
                                        <p:attrNameLst>
                                          <p:attrName>fill.on</p:attrName>
                                        </p:attrNameLst>
                                      </p:cBhvr>
                                      <p:to>
                                        <p:strVal val="true"/>
                                      </p:to>
                                    </p:set>
                                  </p:childTnLst>
                                </p:cTn>
                              </p:par>
                              <p:par>
                                <p:cTn id="20" presetID="19" presetClass="emph" presetSubtype="0" fill="hold" grpId="0" nodeType="withEffect">
                                  <p:stCondLst>
                                    <p:cond delay="3000"/>
                                  </p:stCondLst>
                                  <p:childTnLst>
                                    <p:animClr clrSpc="rgb" dir="cw">
                                      <p:cBhvr override="childStyle">
                                        <p:cTn id="21" dur="500" fill="hold"/>
                                        <p:tgtEl>
                                          <p:spTgt spid="28"/>
                                        </p:tgtEl>
                                        <p:attrNameLst>
                                          <p:attrName>style.color</p:attrName>
                                        </p:attrNameLst>
                                      </p:cBhvr>
                                      <p:to>
                                        <a:srgbClr val="CC0000"/>
                                      </p:to>
                                    </p:animClr>
                                    <p:animClr clrSpc="rgb" dir="cw">
                                      <p:cBhvr>
                                        <p:cTn id="22" dur="500" fill="hold"/>
                                        <p:tgtEl>
                                          <p:spTgt spid="28"/>
                                        </p:tgtEl>
                                        <p:attrNameLst>
                                          <p:attrName>fillcolor</p:attrName>
                                        </p:attrNameLst>
                                      </p:cBhvr>
                                      <p:to>
                                        <a:srgbClr val="CC0000"/>
                                      </p:to>
                                    </p:animClr>
                                    <p:set>
                                      <p:cBhvr>
                                        <p:cTn id="23" dur="500" fill="hold"/>
                                        <p:tgtEl>
                                          <p:spTgt spid="28"/>
                                        </p:tgtEl>
                                        <p:attrNameLst>
                                          <p:attrName>fill.type</p:attrName>
                                        </p:attrNameLst>
                                      </p:cBhvr>
                                      <p:to>
                                        <p:strVal val="solid"/>
                                      </p:to>
                                    </p:set>
                                    <p:set>
                                      <p:cBhvr>
                                        <p:cTn id="24" dur="500" fill="hold"/>
                                        <p:tgtEl>
                                          <p:spTgt spid="28"/>
                                        </p:tgtEl>
                                        <p:attrNameLst>
                                          <p:attrName>fill.on</p:attrName>
                                        </p:attrNameLst>
                                      </p:cBhvr>
                                      <p:to>
                                        <p:strVal val="true"/>
                                      </p:to>
                                    </p:set>
                                  </p:childTnLst>
                                </p:cTn>
                              </p:par>
                              <p:par>
                                <p:cTn id="25" presetID="19" presetClass="emph" presetSubtype="0" fill="hold" grpId="0" nodeType="withEffect">
                                  <p:stCondLst>
                                    <p:cond delay="4000"/>
                                  </p:stCondLst>
                                  <p:childTnLst>
                                    <p:animClr clrSpc="rgb" dir="cw">
                                      <p:cBhvr override="childStyle">
                                        <p:cTn id="26" dur="500" fill="hold"/>
                                        <p:tgtEl>
                                          <p:spTgt spid="29"/>
                                        </p:tgtEl>
                                        <p:attrNameLst>
                                          <p:attrName>style.color</p:attrName>
                                        </p:attrNameLst>
                                      </p:cBhvr>
                                      <p:to>
                                        <a:srgbClr val="CC0000"/>
                                      </p:to>
                                    </p:animClr>
                                    <p:animClr clrSpc="rgb" dir="cw">
                                      <p:cBhvr>
                                        <p:cTn id="27" dur="500" fill="hold"/>
                                        <p:tgtEl>
                                          <p:spTgt spid="29"/>
                                        </p:tgtEl>
                                        <p:attrNameLst>
                                          <p:attrName>fillcolor</p:attrName>
                                        </p:attrNameLst>
                                      </p:cBhvr>
                                      <p:to>
                                        <a:srgbClr val="CC0000"/>
                                      </p:to>
                                    </p:animClr>
                                    <p:set>
                                      <p:cBhvr>
                                        <p:cTn id="28" dur="500" fill="hold"/>
                                        <p:tgtEl>
                                          <p:spTgt spid="29"/>
                                        </p:tgtEl>
                                        <p:attrNameLst>
                                          <p:attrName>fill.type</p:attrName>
                                        </p:attrNameLst>
                                      </p:cBhvr>
                                      <p:to>
                                        <p:strVal val="solid"/>
                                      </p:to>
                                    </p:set>
                                    <p:set>
                                      <p:cBhvr>
                                        <p:cTn id="29" dur="500" fill="hold"/>
                                        <p:tgtEl>
                                          <p:spTgt spid="29"/>
                                        </p:tgtEl>
                                        <p:attrNameLst>
                                          <p:attrName>fill.on</p:attrName>
                                        </p:attrNameLst>
                                      </p:cBhvr>
                                      <p:to>
                                        <p:strVal val="true"/>
                                      </p:to>
                                    </p:set>
                                  </p:childTnLst>
                                </p:cTn>
                              </p:par>
                              <p:par>
                                <p:cTn id="30" presetID="19" presetClass="emph" presetSubtype="0" fill="hold" grpId="0" nodeType="withEffect">
                                  <p:stCondLst>
                                    <p:cond delay="5000"/>
                                  </p:stCondLst>
                                  <p:childTnLst>
                                    <p:animClr clrSpc="rgb" dir="cw">
                                      <p:cBhvr override="childStyle">
                                        <p:cTn id="31" dur="500" fill="hold"/>
                                        <p:tgtEl>
                                          <p:spTgt spid="31"/>
                                        </p:tgtEl>
                                        <p:attrNameLst>
                                          <p:attrName>style.color</p:attrName>
                                        </p:attrNameLst>
                                      </p:cBhvr>
                                      <p:to>
                                        <a:srgbClr val="CC0000"/>
                                      </p:to>
                                    </p:animClr>
                                    <p:animClr clrSpc="rgb" dir="cw">
                                      <p:cBhvr>
                                        <p:cTn id="32" dur="500" fill="hold"/>
                                        <p:tgtEl>
                                          <p:spTgt spid="31"/>
                                        </p:tgtEl>
                                        <p:attrNameLst>
                                          <p:attrName>fillcolor</p:attrName>
                                        </p:attrNameLst>
                                      </p:cBhvr>
                                      <p:to>
                                        <a:srgbClr val="CC0000"/>
                                      </p:to>
                                    </p:animClr>
                                    <p:set>
                                      <p:cBhvr>
                                        <p:cTn id="33" dur="500" fill="hold"/>
                                        <p:tgtEl>
                                          <p:spTgt spid="31"/>
                                        </p:tgtEl>
                                        <p:attrNameLst>
                                          <p:attrName>fill.type</p:attrName>
                                        </p:attrNameLst>
                                      </p:cBhvr>
                                      <p:to>
                                        <p:strVal val="solid"/>
                                      </p:to>
                                    </p:set>
                                    <p:set>
                                      <p:cBhvr>
                                        <p:cTn id="34" dur="500" fill="hold"/>
                                        <p:tgtEl>
                                          <p:spTgt spid="31"/>
                                        </p:tgtEl>
                                        <p:attrNameLst>
                                          <p:attrName>fill.on</p:attrName>
                                        </p:attrNameLst>
                                      </p:cBhvr>
                                      <p:to>
                                        <p:strVal val="true"/>
                                      </p:to>
                                    </p:set>
                                  </p:childTnLst>
                                </p:cTn>
                              </p:par>
                              <p:par>
                                <p:cTn id="35" presetID="19" presetClass="emph" presetSubtype="0" fill="hold" grpId="0" nodeType="withEffect">
                                  <p:stCondLst>
                                    <p:cond delay="6000"/>
                                  </p:stCondLst>
                                  <p:childTnLst>
                                    <p:animClr clrSpc="rgb" dir="cw">
                                      <p:cBhvr override="childStyle">
                                        <p:cTn id="36" dur="500" fill="hold"/>
                                        <p:tgtEl>
                                          <p:spTgt spid="32"/>
                                        </p:tgtEl>
                                        <p:attrNameLst>
                                          <p:attrName>style.color</p:attrName>
                                        </p:attrNameLst>
                                      </p:cBhvr>
                                      <p:to>
                                        <a:srgbClr val="CC0000"/>
                                      </p:to>
                                    </p:animClr>
                                    <p:animClr clrSpc="rgb" dir="cw">
                                      <p:cBhvr>
                                        <p:cTn id="37" dur="500" fill="hold"/>
                                        <p:tgtEl>
                                          <p:spTgt spid="32"/>
                                        </p:tgtEl>
                                        <p:attrNameLst>
                                          <p:attrName>fillcolor</p:attrName>
                                        </p:attrNameLst>
                                      </p:cBhvr>
                                      <p:to>
                                        <a:srgbClr val="CC0000"/>
                                      </p:to>
                                    </p:animClr>
                                    <p:set>
                                      <p:cBhvr>
                                        <p:cTn id="38" dur="500" fill="hold"/>
                                        <p:tgtEl>
                                          <p:spTgt spid="32"/>
                                        </p:tgtEl>
                                        <p:attrNameLst>
                                          <p:attrName>fill.type</p:attrName>
                                        </p:attrNameLst>
                                      </p:cBhvr>
                                      <p:to>
                                        <p:strVal val="solid"/>
                                      </p:to>
                                    </p:set>
                                    <p:set>
                                      <p:cBhvr>
                                        <p:cTn id="39" dur="500" fill="hold"/>
                                        <p:tgtEl>
                                          <p:spTgt spid="32"/>
                                        </p:tgtEl>
                                        <p:attrNameLst>
                                          <p:attrName>fill.on</p:attrName>
                                        </p:attrNameLst>
                                      </p:cBhvr>
                                      <p:to>
                                        <p:strVal val="true"/>
                                      </p:to>
                                    </p:set>
                                  </p:childTnLst>
                                </p:cTn>
                              </p:par>
                              <p:par>
                                <p:cTn id="40" presetID="19" presetClass="emph" presetSubtype="0" fill="hold" grpId="0" nodeType="withEffect">
                                  <p:stCondLst>
                                    <p:cond delay="7000"/>
                                  </p:stCondLst>
                                  <p:childTnLst>
                                    <p:animClr clrSpc="rgb" dir="cw">
                                      <p:cBhvr override="childStyle">
                                        <p:cTn id="41" dur="500" fill="hold"/>
                                        <p:tgtEl>
                                          <p:spTgt spid="30"/>
                                        </p:tgtEl>
                                        <p:attrNameLst>
                                          <p:attrName>style.color</p:attrName>
                                        </p:attrNameLst>
                                      </p:cBhvr>
                                      <p:to>
                                        <a:srgbClr val="CC0000"/>
                                      </p:to>
                                    </p:animClr>
                                    <p:animClr clrSpc="rgb" dir="cw">
                                      <p:cBhvr>
                                        <p:cTn id="42" dur="500" fill="hold"/>
                                        <p:tgtEl>
                                          <p:spTgt spid="30"/>
                                        </p:tgtEl>
                                        <p:attrNameLst>
                                          <p:attrName>fillcolor</p:attrName>
                                        </p:attrNameLst>
                                      </p:cBhvr>
                                      <p:to>
                                        <a:srgbClr val="CC0000"/>
                                      </p:to>
                                    </p:animClr>
                                    <p:set>
                                      <p:cBhvr>
                                        <p:cTn id="43" dur="500" fill="hold"/>
                                        <p:tgtEl>
                                          <p:spTgt spid="30"/>
                                        </p:tgtEl>
                                        <p:attrNameLst>
                                          <p:attrName>fill.type</p:attrName>
                                        </p:attrNameLst>
                                      </p:cBhvr>
                                      <p:to>
                                        <p:strVal val="solid"/>
                                      </p:to>
                                    </p:set>
                                    <p:set>
                                      <p:cBhvr>
                                        <p:cTn id="44" dur="5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2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43050" y="1168004"/>
            <a:ext cx="5829300" cy="703659"/>
          </a:xfrm>
          <a:prstGeom prst="rect">
            <a:avLst/>
          </a:prstGeom>
          <a:noFill/>
          <a:ln w="9525">
            <a:noFill/>
            <a:miter lim="800000"/>
            <a:headEnd/>
            <a:tailEnd/>
          </a:ln>
          <a:effectLst/>
        </p:spPr>
        <p:txBody>
          <a:bodyPr anchor="ctr"/>
          <a:lstStyle/>
          <a:p>
            <a:pPr defTabSz="685800" fontAlgn="auto">
              <a:spcBef>
                <a:spcPts val="0"/>
              </a:spcBef>
              <a:spcAft>
                <a:spcPts val="0"/>
              </a:spcAft>
            </a:pPr>
            <a:endParaRPr lang="en-US" altLang="en-US" sz="3000" u="sng">
              <a:solidFill>
                <a:srgbClr val="FF3300"/>
              </a:solidFill>
              <a:latin typeface="+mj-lt"/>
              <a:cs typeface="+mn-cs"/>
            </a:endParaRPr>
          </a:p>
        </p:txBody>
      </p:sp>
      <p:sp>
        <p:nvSpPr>
          <p:cNvPr id="122883" name="Text Box 3"/>
          <p:cNvSpPr txBox="1">
            <a:spLocks noChangeArrowheads="1"/>
          </p:cNvSpPr>
          <p:nvPr/>
        </p:nvSpPr>
        <p:spPr bwMode="auto">
          <a:xfrm>
            <a:off x="3095127" y="3487857"/>
            <a:ext cx="5922632" cy="1754326"/>
          </a:xfrm>
          <a:prstGeom prst="rect">
            <a:avLst/>
          </a:prstGeom>
          <a:noFill/>
          <a:ln w="9525">
            <a:solidFill>
              <a:schemeClr val="tx1"/>
            </a:solidFill>
            <a:miter lim="800000"/>
            <a:headEnd/>
            <a:tailEnd/>
          </a:ln>
          <a:effectLst/>
        </p:spPr>
        <p:txBody>
          <a:bodyPr wrap="square">
            <a:spAutoFit/>
          </a:bodyPr>
          <a:lstStyle/>
          <a:p>
            <a:pPr defTabSz="685800" fontAlgn="auto">
              <a:lnSpc>
                <a:spcPct val="150000"/>
              </a:lnSpc>
              <a:spcBef>
                <a:spcPts val="0"/>
              </a:spcBef>
              <a:spcAft>
                <a:spcPts val="0"/>
              </a:spcAft>
            </a:pPr>
            <a:r>
              <a:rPr lang="en-US" altLang="en-US" dirty="0">
                <a:solidFill>
                  <a:srgbClr val="3333CC"/>
                </a:solidFill>
                <a:latin typeface="+mj-lt"/>
                <a:cs typeface="Courier New" pitchFamily="49" charset="0"/>
              </a:rPr>
              <a:t>01  </a:t>
            </a:r>
            <a:r>
              <a:rPr lang="en-US" altLang="he-IL" dirty="0">
                <a:solidFill>
                  <a:srgbClr val="3333CC"/>
                </a:solidFill>
                <a:latin typeface="+mj-lt"/>
                <a:cs typeface="Courier New" pitchFamily="49" charset="0"/>
              </a:rPr>
              <a:t>P</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a:t>
            </a: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02			</a:t>
            </a:r>
            <a:r>
              <a:rPr lang="en-US" altLang="he-IL" b="1" dirty="0">
                <a:solidFill>
                  <a:srgbClr val="3333CC"/>
                </a:solidFill>
                <a:latin typeface="+mj-lt"/>
                <a:cs typeface="Courier New" pitchFamily="49" charset="0"/>
              </a:rPr>
              <a:t>if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1</a:t>
            </a:r>
            <a:r>
              <a:rPr lang="en-US" altLang="he-IL" i="1" dirty="0">
                <a:solidFill>
                  <a:srgbClr val="3333CC"/>
                </a:solidFill>
                <a:latin typeface="+mj-lt"/>
                <a:cs typeface="Courier New" pitchFamily="49" charset="0"/>
              </a:rPr>
              <a:t>=</a:t>
            </a:r>
            <a:r>
              <a:rPr lang="en-US" altLang="he-IL" i="1" dirty="0" err="1">
                <a:solidFill>
                  <a:srgbClr val="3333CC"/>
                </a:solidFill>
                <a:latin typeface="+mj-lt"/>
                <a:cs typeface="Courier New" pitchFamily="49" charset="0"/>
              </a:rPr>
              <a:t>x</a:t>
            </a:r>
            <a:r>
              <a:rPr lang="en-US" altLang="he-IL" i="1" baseline="-30000" dirty="0" err="1">
                <a:solidFill>
                  <a:srgbClr val="3333CC"/>
                </a:solidFill>
                <a:latin typeface="+mj-lt"/>
                <a:cs typeface="Courier New" pitchFamily="49" charset="0"/>
              </a:rPr>
              <a:t>n</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SE" altLang="he-IL"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x</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+1)</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mod</a:t>
            </a:r>
            <a:r>
              <a:rPr lang="en-SE" altLang="he-IL"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n</a:t>
            </a:r>
            <a:r>
              <a:rPr lang="en-US" altLang="he-IL" dirty="0">
                <a:solidFill>
                  <a:srgbClr val="3333CC"/>
                </a:solidFill>
                <a:latin typeface="+mj-lt"/>
                <a:cs typeface="Courier New" pitchFamily="49" charset="0"/>
              </a:rPr>
              <a:t>+1)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3</a:t>
            </a:r>
            <a:r>
              <a:rPr lang="en-US" altLang="he-IL" dirty="0">
                <a:solidFill>
                  <a:srgbClr val="3333CC"/>
                </a:solidFill>
                <a:latin typeface="+mj-lt"/>
                <a:cs typeface="Courier New" pitchFamily="49" charset="0"/>
              </a:rPr>
              <a:t>  P</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US" altLang="he-IL" i="1" dirty="0">
                <a:solidFill>
                  <a:srgbClr val="3333CC"/>
                </a:solidFill>
                <a:latin typeface="+mj-lt"/>
                <a:cs typeface="Courier New" pitchFamily="49" charset="0"/>
              </a:rPr>
              <a:t>i </a:t>
            </a:r>
            <a:r>
              <a:rPr lang="en-US" altLang="he-IL" dirty="0">
                <a:solidFill>
                  <a:srgbClr val="3333CC"/>
                </a:solidFill>
                <a:latin typeface="+mj-lt"/>
                <a:ea typeface="MS Mincho" pitchFamily="49" charset="-128"/>
                <a:cs typeface="Arial" panose="020B0604020202020204" pitchFamily="34" charset="0"/>
                <a:sym typeface="Symbol" pitchFamily="18" charset="2"/>
              </a:rPr>
              <a:t> </a:t>
            </a:r>
            <a:r>
              <a:rPr lang="en-US" altLang="he-IL" dirty="0">
                <a:solidFill>
                  <a:srgbClr val="3333CC"/>
                </a:solidFill>
                <a:latin typeface="+mj-lt"/>
                <a:cs typeface="Courier New" pitchFamily="49" charset="0"/>
              </a:rPr>
              <a:t>1):	</a:t>
            </a:r>
            <a:r>
              <a:rPr lang="en-US" altLang="he-IL" b="1" dirty="0">
                <a:solidFill>
                  <a:srgbClr val="3333CC"/>
                </a:solidFill>
                <a:latin typeface="+mj-lt"/>
                <a:cs typeface="Courier New" pitchFamily="49" charset="0"/>
              </a:rPr>
              <a:t>do</a:t>
            </a:r>
            <a:r>
              <a:rPr lang="en-US" altLang="he-IL" dirty="0">
                <a:solidFill>
                  <a:srgbClr val="3333CC"/>
                </a:solidFill>
                <a:latin typeface="+mj-lt"/>
                <a:cs typeface="Courier New" pitchFamily="49" charset="0"/>
              </a:rPr>
              <a:t> forever </a:t>
            </a:r>
            <a:endParaRPr lang="en-US" altLang="he-IL" dirty="0">
              <a:solidFill>
                <a:srgbClr val="3333CC"/>
              </a:solidFill>
              <a:latin typeface="+mj-lt"/>
              <a:cs typeface="Arial" panose="020B0604020202020204" pitchFamily="34" charset="0"/>
            </a:endParaRPr>
          </a:p>
          <a:p>
            <a:pPr defTabSz="685800" fontAlgn="auto">
              <a:lnSpc>
                <a:spcPct val="150000"/>
              </a:lnSpc>
              <a:spcBef>
                <a:spcPts val="0"/>
              </a:spcBef>
              <a:spcAft>
                <a:spcPts val="0"/>
              </a:spcAft>
            </a:pPr>
            <a:r>
              <a:rPr lang="en-US" altLang="he-IL" dirty="0">
                <a:solidFill>
                  <a:srgbClr val="3333CC"/>
                </a:solidFill>
                <a:latin typeface="+mj-lt"/>
                <a:cs typeface="Courier New" pitchFamily="49" charset="0"/>
              </a:rPr>
              <a:t>0</a:t>
            </a:r>
            <a:r>
              <a:rPr lang="en-SE" altLang="he-IL" dirty="0">
                <a:solidFill>
                  <a:srgbClr val="3333CC"/>
                </a:solidFill>
                <a:latin typeface="+mj-lt"/>
                <a:cs typeface="Courier New" pitchFamily="49" charset="0"/>
              </a:rPr>
              <a:t>4</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if</a:t>
            </a:r>
            <a:r>
              <a:rPr lang="en-US"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 </a:t>
            </a:r>
            <a:r>
              <a:rPr lang="en-US" altLang="he-IL" i="1" dirty="0">
                <a:solidFill>
                  <a:srgbClr val="3333CC"/>
                </a:solidFill>
                <a:latin typeface="+mj-lt"/>
                <a:ea typeface="MS Mincho" pitchFamily="49" charset="-128"/>
                <a:cs typeface="Arial" panose="020B0604020202020204" pitchFamily="34" charset="0"/>
                <a:sym typeface="Symbol" pitchFamily="18" charset="2"/>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r>
              <a:rPr lang="en-US" altLang="he-IL" dirty="0">
                <a:solidFill>
                  <a:srgbClr val="3333CC"/>
                </a:solidFill>
                <a:latin typeface="+mj-lt"/>
                <a:cs typeface="Courier New" pitchFamily="49" charset="0"/>
              </a:rPr>
              <a:t> </a:t>
            </a:r>
            <a:r>
              <a:rPr lang="en-US" altLang="he-IL" b="1" dirty="0">
                <a:solidFill>
                  <a:srgbClr val="3333CC"/>
                </a:solidFill>
                <a:latin typeface="+mj-lt"/>
                <a:cs typeface="Courier New" pitchFamily="49" charset="0"/>
              </a:rPr>
              <a:t>then</a:t>
            </a:r>
            <a:r>
              <a:rPr lang="en-SE" altLang="he-IL" b="1"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SE" altLang="he-IL" i="1" baseline="-30000" dirty="0">
                <a:solidFill>
                  <a:srgbClr val="3333CC"/>
                </a:solidFill>
                <a:latin typeface="+mj-lt"/>
                <a:cs typeface="Courier New" pitchFamily="49" charset="0"/>
              </a:rPr>
              <a:t> </a:t>
            </a:r>
            <a:r>
              <a:rPr lang="en-US" altLang="he-IL" dirty="0">
                <a:solidFill>
                  <a:srgbClr val="3333CC"/>
                </a:solidFill>
                <a:latin typeface="+mj-lt"/>
                <a:cs typeface="Courier New" pitchFamily="49" charset="0"/>
              </a:rPr>
              <a:t>:=</a:t>
            </a:r>
            <a:r>
              <a:rPr lang="en-SE" altLang="he-IL" dirty="0">
                <a:solidFill>
                  <a:srgbClr val="3333CC"/>
                </a:solidFill>
                <a:latin typeface="+mj-lt"/>
                <a:cs typeface="Courier New" pitchFamily="49" charset="0"/>
              </a:rPr>
              <a:t> </a:t>
            </a:r>
            <a:r>
              <a:rPr lang="en-US" altLang="he-IL" i="1" dirty="0">
                <a:solidFill>
                  <a:srgbClr val="3333CC"/>
                </a:solidFill>
                <a:latin typeface="+mj-lt"/>
                <a:cs typeface="Courier New" pitchFamily="49" charset="0"/>
              </a:rPr>
              <a:t>x</a:t>
            </a:r>
            <a:r>
              <a:rPr lang="en-US" altLang="he-IL" i="1" baseline="-30000" dirty="0">
                <a:solidFill>
                  <a:srgbClr val="3333CC"/>
                </a:solidFill>
                <a:latin typeface="+mj-lt"/>
                <a:cs typeface="Courier New" pitchFamily="49" charset="0"/>
              </a:rPr>
              <a:t>i-</a:t>
            </a:r>
            <a:r>
              <a:rPr lang="en-US" altLang="he-IL" baseline="-30000" dirty="0">
                <a:solidFill>
                  <a:srgbClr val="3333CC"/>
                </a:solidFill>
                <a:latin typeface="+mj-lt"/>
                <a:cs typeface="Courier New" pitchFamily="49" charset="0"/>
              </a:rPr>
              <a:t>1</a:t>
            </a:r>
          </a:p>
        </p:txBody>
      </p:sp>
      <p:sp>
        <p:nvSpPr>
          <p:cNvPr id="122884" name="Rectangle 4"/>
          <p:cNvSpPr>
            <a:spLocks noGrp="1" noChangeArrowheads="1"/>
          </p:cNvSpPr>
          <p:nvPr>
            <p:ph type="title"/>
          </p:nvPr>
        </p:nvSpPr>
        <p:spPr/>
        <p:txBody>
          <a:bodyPr>
            <a:normAutofit/>
          </a:bodyPr>
          <a:lstStyle/>
          <a:p>
            <a:r>
              <a:rPr lang="en-US" altLang="he-IL" dirty="0" err="1">
                <a:solidFill>
                  <a:schemeClr val="accent1">
                    <a:lumMod val="75000"/>
                  </a:schemeClr>
                </a:solidFill>
                <a:ea typeface="+mn-ea"/>
                <a:cs typeface="+mn-cs"/>
              </a:rPr>
              <a:t>Dijkstra</a:t>
            </a:r>
            <a:r>
              <a:rPr lang="en-SE" altLang="he-IL" dirty="0">
                <a:solidFill>
                  <a:schemeClr val="accent1">
                    <a:lumMod val="75000"/>
                  </a:schemeClr>
                </a:solidFill>
                <a:ea typeface="+mn-ea"/>
                <a:cs typeface="+mn-cs"/>
              </a:rPr>
              <a:t> </a:t>
            </a:r>
            <a:r>
              <a:rPr lang="en-US" altLang="he-IL" dirty="0">
                <a:solidFill>
                  <a:schemeClr val="accent1">
                    <a:lumMod val="75000"/>
                  </a:schemeClr>
                </a:solidFill>
                <a:ea typeface="+mn-ea"/>
                <a:cs typeface="+mn-cs"/>
              </a:rPr>
              <a:t>[</a:t>
            </a:r>
            <a:r>
              <a:rPr lang="en-US" altLang="he-IL" dirty="0" err="1">
                <a:solidFill>
                  <a:schemeClr val="accent1">
                    <a:lumMod val="75000"/>
                  </a:schemeClr>
                </a:solidFill>
                <a:ea typeface="+mn-ea"/>
                <a:cs typeface="+mn-cs"/>
              </a:rPr>
              <a:t>Commun</a:t>
            </a:r>
            <a:r>
              <a:rPr lang="en-US" altLang="he-IL" dirty="0">
                <a:solidFill>
                  <a:schemeClr val="accent1">
                    <a:lumMod val="75000"/>
                  </a:schemeClr>
                </a:solidFill>
                <a:ea typeface="+mn-ea"/>
                <a:cs typeface="+mn-cs"/>
              </a:rPr>
              <a:t>. ACM 1974]</a:t>
            </a:r>
            <a:endParaRPr lang="en-US" altLang="zh-CN" dirty="0">
              <a:solidFill>
                <a:schemeClr val="accent1">
                  <a:lumMod val="75000"/>
                </a:schemeClr>
              </a:solidFill>
              <a:ea typeface="+mn-ea"/>
              <a:cs typeface="+mn-cs"/>
            </a:endParaRPr>
          </a:p>
        </p:txBody>
      </p:sp>
      <p:sp>
        <p:nvSpPr>
          <p:cNvPr id="25" name="Text Box 14"/>
          <p:cNvSpPr txBox="1">
            <a:spLocks noChangeArrowheads="1"/>
          </p:cNvSpPr>
          <p:nvPr/>
        </p:nvSpPr>
        <p:spPr bwMode="auto">
          <a:xfrm>
            <a:off x="3095127" y="2247913"/>
            <a:ext cx="5748623" cy="1223412"/>
          </a:xfrm>
          <a:prstGeom prst="rect">
            <a:avLst/>
          </a:prstGeom>
          <a:noFill/>
          <a:ln w="9525">
            <a:noFill/>
            <a:miter lim="800000"/>
            <a:headEnd/>
            <a:tailEnd/>
          </a:ln>
          <a:effectLst/>
        </p:spPr>
        <p:txBody>
          <a:bodyPr wrap="square">
            <a:spAutoFit/>
          </a:bodyPr>
          <a:lstStyle/>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root changes it’s state if equal to its neighbor</a:t>
            </a:r>
          </a:p>
          <a:p>
            <a:pPr defTabSz="685800" fontAlgn="auto">
              <a:spcBef>
                <a:spcPct val="50000"/>
              </a:spcBef>
              <a:spcAft>
                <a:spcPts val="0"/>
              </a:spcAft>
              <a:buClr>
                <a:srgbClr val="ED7D31"/>
              </a:buClr>
              <a:buSzPct val="85000"/>
            </a:pPr>
            <a:r>
              <a:rPr lang="en-US" altLang="zh-CN" sz="2100" dirty="0">
                <a:solidFill>
                  <a:prstClr val="black"/>
                </a:solidFill>
                <a:latin typeface="+mj-lt"/>
                <a:ea typeface="宋体" charset="-122"/>
                <a:cs typeface="+mn-cs"/>
              </a:rPr>
              <a:t>The rest – each </a:t>
            </a:r>
            <a:r>
              <a:rPr lang="en-SE" altLang="zh-CN" sz="2100" dirty="0">
                <a:solidFill>
                  <a:prstClr val="black"/>
                </a:solidFill>
                <a:latin typeface="+mj-lt"/>
                <a:ea typeface="宋体" charset="-122"/>
                <a:cs typeface="+mn-cs"/>
              </a:rPr>
              <a:t>station</a:t>
            </a:r>
            <a:r>
              <a:rPr lang="en-US" altLang="zh-CN" sz="2100" dirty="0">
                <a:solidFill>
                  <a:prstClr val="black"/>
                </a:solidFill>
                <a:latin typeface="+mj-lt"/>
                <a:ea typeface="宋体" charset="-122"/>
                <a:cs typeface="+mn-cs"/>
              </a:rPr>
              <a:t> copies its neighbor’s state if it is different</a:t>
            </a:r>
          </a:p>
        </p:txBody>
      </p:sp>
      <p:sp>
        <p:nvSpPr>
          <p:cNvPr id="15" name="Oval 4"/>
          <p:cNvSpPr>
            <a:spLocks noChangeArrowheads="1"/>
          </p:cNvSpPr>
          <p:nvPr/>
        </p:nvSpPr>
        <p:spPr bwMode="auto">
          <a:xfrm>
            <a:off x="1317263" y="2229945"/>
            <a:ext cx="228600" cy="228600"/>
          </a:xfrm>
          <a:prstGeom prst="ellipse">
            <a:avLst/>
          </a:prstGeom>
          <a:solidFill>
            <a:srgbClr val="CC0000"/>
          </a:solidFill>
          <a:ln w="63500">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16" name="Oval 5"/>
          <p:cNvSpPr>
            <a:spLocks noChangeArrowheads="1"/>
          </p:cNvSpPr>
          <p:nvPr/>
        </p:nvSpPr>
        <p:spPr bwMode="auto">
          <a:xfrm>
            <a:off x="802913" y="2572845"/>
            <a:ext cx="228600" cy="228600"/>
          </a:xfrm>
          <a:prstGeom prst="ellipse">
            <a:avLst/>
          </a:prstGeom>
          <a:solidFill>
            <a:srgbClr val="CC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7" name="Oval 6"/>
          <p:cNvSpPr>
            <a:spLocks noChangeArrowheads="1"/>
          </p:cNvSpPr>
          <p:nvPr/>
        </p:nvSpPr>
        <p:spPr bwMode="auto">
          <a:xfrm>
            <a:off x="574313" y="3165922"/>
            <a:ext cx="228600" cy="228600"/>
          </a:xfrm>
          <a:prstGeom prst="ellipse">
            <a:avLst/>
          </a:prstGeom>
          <a:solidFill>
            <a:srgbClr val="CC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8" name="Oval 7"/>
          <p:cNvSpPr>
            <a:spLocks noChangeArrowheads="1"/>
          </p:cNvSpPr>
          <p:nvPr/>
        </p:nvSpPr>
        <p:spPr bwMode="auto">
          <a:xfrm>
            <a:off x="802913" y="3749005"/>
            <a:ext cx="228600" cy="228600"/>
          </a:xfrm>
          <a:prstGeom prst="ellipse">
            <a:avLst/>
          </a:prstGeom>
          <a:solidFill>
            <a:srgbClr val="CC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29" name="Oval 8"/>
          <p:cNvSpPr>
            <a:spLocks noChangeArrowheads="1"/>
          </p:cNvSpPr>
          <p:nvPr/>
        </p:nvSpPr>
        <p:spPr bwMode="auto">
          <a:xfrm>
            <a:off x="1431563" y="4115895"/>
            <a:ext cx="228600" cy="228600"/>
          </a:xfrm>
          <a:prstGeom prst="ellipse">
            <a:avLst/>
          </a:prstGeom>
          <a:solidFill>
            <a:srgbClr val="CC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0" name="Oval 9"/>
          <p:cNvSpPr>
            <a:spLocks noChangeArrowheads="1"/>
          </p:cNvSpPr>
          <p:nvPr/>
        </p:nvSpPr>
        <p:spPr bwMode="auto">
          <a:xfrm>
            <a:off x="1974314" y="2577962"/>
            <a:ext cx="228600" cy="228600"/>
          </a:xfrm>
          <a:prstGeom prst="ellipse">
            <a:avLst/>
          </a:prstGeom>
          <a:solidFill>
            <a:srgbClr val="CC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1" name="Oval 10"/>
          <p:cNvSpPr>
            <a:spLocks noChangeArrowheads="1"/>
          </p:cNvSpPr>
          <p:nvPr/>
        </p:nvSpPr>
        <p:spPr bwMode="auto">
          <a:xfrm>
            <a:off x="1974314" y="3763001"/>
            <a:ext cx="228600" cy="228600"/>
          </a:xfrm>
          <a:prstGeom prst="ellipse">
            <a:avLst/>
          </a:prstGeom>
          <a:solidFill>
            <a:srgbClr val="CC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2" name="Oval 11"/>
          <p:cNvSpPr>
            <a:spLocks noChangeArrowheads="1"/>
          </p:cNvSpPr>
          <p:nvPr/>
        </p:nvSpPr>
        <p:spPr bwMode="auto">
          <a:xfrm>
            <a:off x="2202914" y="3131561"/>
            <a:ext cx="228600" cy="228600"/>
          </a:xfrm>
          <a:prstGeom prst="ellipse">
            <a:avLst/>
          </a:prstGeom>
          <a:solidFill>
            <a:srgbClr val="CC0000"/>
          </a:solidFill>
          <a:ln w="9525">
            <a:solidFill>
              <a:schemeClr val="tx1"/>
            </a:solidFill>
            <a:round/>
            <a:headEnd/>
            <a:tailEnd/>
          </a:ln>
          <a:effectLst/>
        </p:spPr>
        <p:txBody>
          <a:bodyPr wrap="none" anchor="ctr"/>
          <a:lstStyle/>
          <a:p>
            <a:pPr defTabSz="685800" fontAlgn="auto">
              <a:spcBef>
                <a:spcPts val="0"/>
              </a:spcBef>
              <a:spcAft>
                <a:spcPts val="0"/>
              </a:spcAft>
            </a:pPr>
            <a:endParaRPr lang="en-US" sz="1350">
              <a:solidFill>
                <a:prstClr val="black"/>
              </a:solidFill>
              <a:latin typeface="+mj-lt"/>
              <a:cs typeface="+mn-cs"/>
            </a:endParaRPr>
          </a:p>
        </p:txBody>
      </p:sp>
      <p:sp>
        <p:nvSpPr>
          <p:cNvPr id="33" name="Text Box 15"/>
          <p:cNvSpPr txBox="1">
            <a:spLocks noChangeArrowheads="1"/>
          </p:cNvSpPr>
          <p:nvPr/>
        </p:nvSpPr>
        <p:spPr bwMode="auto">
          <a:xfrm>
            <a:off x="1545863" y="2052542"/>
            <a:ext cx="742950" cy="300082"/>
          </a:xfrm>
          <a:prstGeom prst="rect">
            <a:avLst/>
          </a:prstGeom>
          <a:noFill/>
          <a:ln w="9525">
            <a:noFill/>
            <a:miter lim="800000"/>
            <a:headEnd/>
            <a:tailEnd/>
          </a:ln>
          <a:effectLst/>
        </p:spPr>
        <p:txBody>
          <a:bodyPr>
            <a:spAutoFit/>
          </a:bodyPr>
          <a:lstStyle/>
          <a:p>
            <a:pPr marL="257175" indent="-257175" defTabSz="685800" fontAlgn="auto">
              <a:spcBef>
                <a:spcPct val="50000"/>
              </a:spcBef>
              <a:spcAft>
                <a:spcPts val="0"/>
              </a:spcAft>
              <a:buClr>
                <a:srgbClr val="ED7D31"/>
              </a:buClr>
              <a:buSzPct val="85000"/>
            </a:pPr>
            <a:r>
              <a:rPr lang="en-US" altLang="zh-CN" sz="1350" dirty="0">
                <a:solidFill>
                  <a:prstClr val="black"/>
                </a:solidFill>
                <a:latin typeface="+mj-lt"/>
                <a:ea typeface="宋体" charset="-122"/>
                <a:cs typeface="+mn-cs"/>
              </a:rPr>
              <a:t>root</a:t>
            </a:r>
          </a:p>
        </p:txBody>
      </p:sp>
      <p:sp>
        <p:nvSpPr>
          <p:cNvPr id="17" name="Slide Number Placeholder 3">
            <a:extLst>
              <a:ext uri="{FF2B5EF4-FFF2-40B4-BE49-F238E27FC236}">
                <a16:creationId xmlns:a16="http://schemas.microsoft.com/office/drawing/2014/main" id="{DD61BE49-99DF-479B-9922-8BCBA95ECCDE}"/>
              </a:ext>
            </a:extLst>
          </p:cNvPr>
          <p:cNvSpPr>
            <a:spLocks noGrp="1"/>
          </p:cNvSpPr>
          <p:nvPr>
            <p:ph type="sldNum" sz="quarter" idx="12"/>
          </p:nvPr>
        </p:nvSpPr>
        <p:spPr>
          <a:xfrm>
            <a:off x="6457950" y="5624513"/>
            <a:ext cx="2057400" cy="273844"/>
          </a:xfrm>
        </p:spPr>
        <p:txBody>
          <a:bodyPr/>
          <a:lstStyle/>
          <a:p>
            <a:pPr defTabSz="685800" fontAlgn="auto">
              <a:spcBef>
                <a:spcPts val="0"/>
              </a:spcBef>
              <a:spcAft>
                <a:spcPts val="0"/>
              </a:spcAft>
            </a:pPr>
            <a:fld id="{287D7F3C-9081-4ED5-9647-C8CEF6B209C6}" type="slidenum">
              <a:rPr lang="en-US">
                <a:solidFill>
                  <a:prstClr val="black">
                    <a:tint val="75000"/>
                  </a:prstClr>
                </a:solidFill>
                <a:latin typeface="+mj-lt"/>
                <a:cs typeface="+mn-cs"/>
              </a:rPr>
              <a:pPr defTabSz="685800" fontAlgn="auto">
                <a:spcBef>
                  <a:spcPts val="0"/>
                </a:spcBef>
                <a:spcAft>
                  <a:spcPts val="0"/>
                </a:spcAft>
              </a:pPr>
              <a:t>9</a:t>
            </a:fld>
            <a:endParaRPr lang="en-US" dirty="0">
              <a:solidFill>
                <a:prstClr val="black">
                  <a:tint val="75000"/>
                </a:prstClr>
              </a:solidFill>
              <a:latin typeface="+mj-lt"/>
              <a:cs typeface="+mn-cs"/>
            </a:endParaRPr>
          </a:p>
        </p:txBody>
      </p:sp>
    </p:spTree>
    <p:extLst>
      <p:ext uri="{BB962C8B-B14F-4D97-AF65-F5344CB8AC3E}">
        <p14:creationId xmlns:p14="http://schemas.microsoft.com/office/powerpoint/2010/main" val="175122400"/>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15"/>
                                        </p:tgtEl>
                                        <p:attrNameLst>
                                          <p:attrName>style.color</p:attrName>
                                        </p:attrNameLst>
                                      </p:cBhvr>
                                      <p:to>
                                        <a:srgbClr val="006699"/>
                                      </p:to>
                                    </p:animClr>
                                    <p:animClr clrSpc="rgb" dir="cw">
                                      <p:cBhvr>
                                        <p:cTn id="7" dur="500" fill="hold"/>
                                        <p:tgtEl>
                                          <p:spTgt spid="15"/>
                                        </p:tgtEl>
                                        <p:attrNameLst>
                                          <p:attrName>fillcolor</p:attrName>
                                        </p:attrNameLst>
                                      </p:cBhvr>
                                      <p:to>
                                        <a:srgbClr val="006699"/>
                                      </p:to>
                                    </p:animClr>
                                    <p:set>
                                      <p:cBhvr>
                                        <p:cTn id="8" dur="500" fill="hold"/>
                                        <p:tgtEl>
                                          <p:spTgt spid="15"/>
                                        </p:tgtEl>
                                        <p:attrNameLst>
                                          <p:attrName>fill.type</p:attrName>
                                        </p:attrNameLst>
                                      </p:cBhvr>
                                      <p:to>
                                        <p:strVal val="solid"/>
                                      </p:to>
                                    </p:set>
                                    <p:set>
                                      <p:cBhvr>
                                        <p:cTn id="9" dur="500" fill="hold"/>
                                        <p:tgtEl>
                                          <p:spTgt spid="15"/>
                                        </p:tgtEl>
                                        <p:attrNameLst>
                                          <p:attrName>fill.on</p:attrName>
                                        </p:attrNameLst>
                                      </p:cBhvr>
                                      <p:to>
                                        <p:strVal val="true"/>
                                      </p:to>
                                    </p:set>
                                  </p:childTnLst>
                                </p:cTn>
                              </p:par>
                              <p:par>
                                <p:cTn id="10" presetID="19" presetClass="emph" presetSubtype="0" fill="hold" grpId="0" nodeType="withEffect">
                                  <p:stCondLst>
                                    <p:cond delay="1000"/>
                                  </p:stCondLst>
                                  <p:childTnLst>
                                    <p:animClr clrSpc="rgb" dir="cw">
                                      <p:cBhvr override="childStyle">
                                        <p:cTn id="11" dur="500" fill="hold"/>
                                        <p:tgtEl>
                                          <p:spTgt spid="16"/>
                                        </p:tgtEl>
                                        <p:attrNameLst>
                                          <p:attrName>style.color</p:attrName>
                                        </p:attrNameLst>
                                      </p:cBhvr>
                                      <p:to>
                                        <a:srgbClr val="006699"/>
                                      </p:to>
                                    </p:animClr>
                                    <p:animClr clrSpc="rgb" dir="cw">
                                      <p:cBhvr>
                                        <p:cTn id="12" dur="500" fill="hold"/>
                                        <p:tgtEl>
                                          <p:spTgt spid="16"/>
                                        </p:tgtEl>
                                        <p:attrNameLst>
                                          <p:attrName>fillcolor</p:attrName>
                                        </p:attrNameLst>
                                      </p:cBhvr>
                                      <p:to>
                                        <a:srgbClr val="006699"/>
                                      </p:to>
                                    </p:animClr>
                                    <p:set>
                                      <p:cBhvr>
                                        <p:cTn id="13" dur="500" fill="hold"/>
                                        <p:tgtEl>
                                          <p:spTgt spid="16"/>
                                        </p:tgtEl>
                                        <p:attrNameLst>
                                          <p:attrName>fill.type</p:attrName>
                                        </p:attrNameLst>
                                      </p:cBhvr>
                                      <p:to>
                                        <p:strVal val="solid"/>
                                      </p:to>
                                    </p:set>
                                    <p:set>
                                      <p:cBhvr>
                                        <p:cTn id="14" dur="500" fill="hold"/>
                                        <p:tgtEl>
                                          <p:spTgt spid="16"/>
                                        </p:tgtEl>
                                        <p:attrNameLst>
                                          <p:attrName>fill.on</p:attrName>
                                        </p:attrNameLst>
                                      </p:cBhvr>
                                      <p:to>
                                        <p:strVal val="true"/>
                                      </p:to>
                                    </p:set>
                                  </p:childTnLst>
                                </p:cTn>
                              </p:par>
                              <p:par>
                                <p:cTn id="15" presetID="19" presetClass="emph" presetSubtype="0" fill="hold" grpId="0" nodeType="withEffect">
                                  <p:stCondLst>
                                    <p:cond delay="2000"/>
                                  </p:stCondLst>
                                  <p:childTnLst>
                                    <p:animClr clrSpc="rgb" dir="cw">
                                      <p:cBhvr override="childStyle">
                                        <p:cTn id="16" dur="500" fill="hold"/>
                                        <p:tgtEl>
                                          <p:spTgt spid="27"/>
                                        </p:tgtEl>
                                        <p:attrNameLst>
                                          <p:attrName>style.color</p:attrName>
                                        </p:attrNameLst>
                                      </p:cBhvr>
                                      <p:to>
                                        <a:srgbClr val="006699"/>
                                      </p:to>
                                    </p:animClr>
                                    <p:animClr clrSpc="rgb" dir="cw">
                                      <p:cBhvr>
                                        <p:cTn id="17" dur="500" fill="hold"/>
                                        <p:tgtEl>
                                          <p:spTgt spid="27"/>
                                        </p:tgtEl>
                                        <p:attrNameLst>
                                          <p:attrName>fillcolor</p:attrName>
                                        </p:attrNameLst>
                                      </p:cBhvr>
                                      <p:to>
                                        <a:srgbClr val="006699"/>
                                      </p:to>
                                    </p:animClr>
                                    <p:set>
                                      <p:cBhvr>
                                        <p:cTn id="18" dur="500" fill="hold"/>
                                        <p:tgtEl>
                                          <p:spTgt spid="27"/>
                                        </p:tgtEl>
                                        <p:attrNameLst>
                                          <p:attrName>fill.type</p:attrName>
                                        </p:attrNameLst>
                                      </p:cBhvr>
                                      <p:to>
                                        <p:strVal val="solid"/>
                                      </p:to>
                                    </p:set>
                                    <p:set>
                                      <p:cBhvr>
                                        <p:cTn id="19" dur="500" fill="hold"/>
                                        <p:tgtEl>
                                          <p:spTgt spid="27"/>
                                        </p:tgtEl>
                                        <p:attrNameLst>
                                          <p:attrName>fill.on</p:attrName>
                                        </p:attrNameLst>
                                      </p:cBhvr>
                                      <p:to>
                                        <p:strVal val="true"/>
                                      </p:to>
                                    </p:set>
                                  </p:childTnLst>
                                </p:cTn>
                              </p:par>
                              <p:par>
                                <p:cTn id="20" presetID="19" presetClass="emph" presetSubtype="0" fill="hold" grpId="0" nodeType="withEffect">
                                  <p:stCondLst>
                                    <p:cond delay="3000"/>
                                  </p:stCondLst>
                                  <p:childTnLst>
                                    <p:animClr clrSpc="rgb" dir="cw">
                                      <p:cBhvr override="childStyle">
                                        <p:cTn id="21" dur="500" fill="hold"/>
                                        <p:tgtEl>
                                          <p:spTgt spid="28"/>
                                        </p:tgtEl>
                                        <p:attrNameLst>
                                          <p:attrName>style.color</p:attrName>
                                        </p:attrNameLst>
                                      </p:cBhvr>
                                      <p:to>
                                        <a:srgbClr val="006699"/>
                                      </p:to>
                                    </p:animClr>
                                    <p:animClr clrSpc="rgb" dir="cw">
                                      <p:cBhvr>
                                        <p:cTn id="22" dur="500" fill="hold"/>
                                        <p:tgtEl>
                                          <p:spTgt spid="28"/>
                                        </p:tgtEl>
                                        <p:attrNameLst>
                                          <p:attrName>fillcolor</p:attrName>
                                        </p:attrNameLst>
                                      </p:cBhvr>
                                      <p:to>
                                        <a:srgbClr val="006699"/>
                                      </p:to>
                                    </p:animClr>
                                    <p:set>
                                      <p:cBhvr>
                                        <p:cTn id="23" dur="500" fill="hold"/>
                                        <p:tgtEl>
                                          <p:spTgt spid="28"/>
                                        </p:tgtEl>
                                        <p:attrNameLst>
                                          <p:attrName>fill.type</p:attrName>
                                        </p:attrNameLst>
                                      </p:cBhvr>
                                      <p:to>
                                        <p:strVal val="solid"/>
                                      </p:to>
                                    </p:set>
                                    <p:set>
                                      <p:cBhvr>
                                        <p:cTn id="24" dur="500" fill="hold"/>
                                        <p:tgtEl>
                                          <p:spTgt spid="28"/>
                                        </p:tgtEl>
                                        <p:attrNameLst>
                                          <p:attrName>fill.on</p:attrName>
                                        </p:attrNameLst>
                                      </p:cBhvr>
                                      <p:to>
                                        <p:strVal val="true"/>
                                      </p:to>
                                    </p:set>
                                  </p:childTnLst>
                                </p:cTn>
                              </p:par>
                              <p:par>
                                <p:cTn id="25" presetID="19" presetClass="emph" presetSubtype="0" fill="hold" grpId="0" nodeType="withEffect">
                                  <p:stCondLst>
                                    <p:cond delay="4000"/>
                                  </p:stCondLst>
                                  <p:childTnLst>
                                    <p:animClr clrSpc="rgb" dir="cw">
                                      <p:cBhvr override="childStyle">
                                        <p:cTn id="26" dur="500" fill="hold"/>
                                        <p:tgtEl>
                                          <p:spTgt spid="29"/>
                                        </p:tgtEl>
                                        <p:attrNameLst>
                                          <p:attrName>style.color</p:attrName>
                                        </p:attrNameLst>
                                      </p:cBhvr>
                                      <p:to>
                                        <a:srgbClr val="006699"/>
                                      </p:to>
                                    </p:animClr>
                                    <p:animClr clrSpc="rgb" dir="cw">
                                      <p:cBhvr>
                                        <p:cTn id="27" dur="500" fill="hold"/>
                                        <p:tgtEl>
                                          <p:spTgt spid="29"/>
                                        </p:tgtEl>
                                        <p:attrNameLst>
                                          <p:attrName>fillcolor</p:attrName>
                                        </p:attrNameLst>
                                      </p:cBhvr>
                                      <p:to>
                                        <a:srgbClr val="006699"/>
                                      </p:to>
                                    </p:animClr>
                                    <p:set>
                                      <p:cBhvr>
                                        <p:cTn id="28" dur="500" fill="hold"/>
                                        <p:tgtEl>
                                          <p:spTgt spid="29"/>
                                        </p:tgtEl>
                                        <p:attrNameLst>
                                          <p:attrName>fill.type</p:attrName>
                                        </p:attrNameLst>
                                      </p:cBhvr>
                                      <p:to>
                                        <p:strVal val="solid"/>
                                      </p:to>
                                    </p:set>
                                    <p:set>
                                      <p:cBhvr>
                                        <p:cTn id="29" dur="500" fill="hold"/>
                                        <p:tgtEl>
                                          <p:spTgt spid="29"/>
                                        </p:tgtEl>
                                        <p:attrNameLst>
                                          <p:attrName>fill.on</p:attrName>
                                        </p:attrNameLst>
                                      </p:cBhvr>
                                      <p:to>
                                        <p:strVal val="true"/>
                                      </p:to>
                                    </p:set>
                                  </p:childTnLst>
                                </p:cTn>
                              </p:par>
                              <p:par>
                                <p:cTn id="30" presetID="19" presetClass="emph" presetSubtype="0" fill="hold" grpId="0" nodeType="withEffect">
                                  <p:stCondLst>
                                    <p:cond delay="5000"/>
                                  </p:stCondLst>
                                  <p:childTnLst>
                                    <p:animClr clrSpc="rgb" dir="cw">
                                      <p:cBhvr override="childStyle">
                                        <p:cTn id="31" dur="500" fill="hold"/>
                                        <p:tgtEl>
                                          <p:spTgt spid="31"/>
                                        </p:tgtEl>
                                        <p:attrNameLst>
                                          <p:attrName>style.color</p:attrName>
                                        </p:attrNameLst>
                                      </p:cBhvr>
                                      <p:to>
                                        <a:srgbClr val="006699"/>
                                      </p:to>
                                    </p:animClr>
                                    <p:animClr clrSpc="rgb" dir="cw">
                                      <p:cBhvr>
                                        <p:cTn id="32" dur="500" fill="hold"/>
                                        <p:tgtEl>
                                          <p:spTgt spid="31"/>
                                        </p:tgtEl>
                                        <p:attrNameLst>
                                          <p:attrName>fillcolor</p:attrName>
                                        </p:attrNameLst>
                                      </p:cBhvr>
                                      <p:to>
                                        <a:srgbClr val="006699"/>
                                      </p:to>
                                    </p:animClr>
                                    <p:set>
                                      <p:cBhvr>
                                        <p:cTn id="33" dur="500" fill="hold"/>
                                        <p:tgtEl>
                                          <p:spTgt spid="31"/>
                                        </p:tgtEl>
                                        <p:attrNameLst>
                                          <p:attrName>fill.type</p:attrName>
                                        </p:attrNameLst>
                                      </p:cBhvr>
                                      <p:to>
                                        <p:strVal val="solid"/>
                                      </p:to>
                                    </p:set>
                                    <p:set>
                                      <p:cBhvr>
                                        <p:cTn id="34" dur="500" fill="hold"/>
                                        <p:tgtEl>
                                          <p:spTgt spid="31"/>
                                        </p:tgtEl>
                                        <p:attrNameLst>
                                          <p:attrName>fill.on</p:attrName>
                                        </p:attrNameLst>
                                      </p:cBhvr>
                                      <p:to>
                                        <p:strVal val="true"/>
                                      </p:to>
                                    </p:set>
                                  </p:childTnLst>
                                </p:cTn>
                              </p:par>
                              <p:par>
                                <p:cTn id="35" presetID="19" presetClass="emph" presetSubtype="0" fill="hold" grpId="0" nodeType="withEffect">
                                  <p:stCondLst>
                                    <p:cond delay="6000"/>
                                  </p:stCondLst>
                                  <p:childTnLst>
                                    <p:animClr clrSpc="rgb" dir="cw">
                                      <p:cBhvr override="childStyle">
                                        <p:cTn id="36" dur="500" fill="hold"/>
                                        <p:tgtEl>
                                          <p:spTgt spid="32"/>
                                        </p:tgtEl>
                                        <p:attrNameLst>
                                          <p:attrName>style.color</p:attrName>
                                        </p:attrNameLst>
                                      </p:cBhvr>
                                      <p:to>
                                        <a:srgbClr val="006699"/>
                                      </p:to>
                                    </p:animClr>
                                    <p:animClr clrSpc="rgb" dir="cw">
                                      <p:cBhvr>
                                        <p:cTn id="37" dur="500" fill="hold"/>
                                        <p:tgtEl>
                                          <p:spTgt spid="32"/>
                                        </p:tgtEl>
                                        <p:attrNameLst>
                                          <p:attrName>fillcolor</p:attrName>
                                        </p:attrNameLst>
                                      </p:cBhvr>
                                      <p:to>
                                        <a:srgbClr val="006699"/>
                                      </p:to>
                                    </p:animClr>
                                    <p:set>
                                      <p:cBhvr>
                                        <p:cTn id="38" dur="500" fill="hold"/>
                                        <p:tgtEl>
                                          <p:spTgt spid="32"/>
                                        </p:tgtEl>
                                        <p:attrNameLst>
                                          <p:attrName>fill.type</p:attrName>
                                        </p:attrNameLst>
                                      </p:cBhvr>
                                      <p:to>
                                        <p:strVal val="solid"/>
                                      </p:to>
                                    </p:set>
                                    <p:set>
                                      <p:cBhvr>
                                        <p:cTn id="39" dur="500" fill="hold"/>
                                        <p:tgtEl>
                                          <p:spTgt spid="32"/>
                                        </p:tgtEl>
                                        <p:attrNameLst>
                                          <p:attrName>fill.on</p:attrName>
                                        </p:attrNameLst>
                                      </p:cBhvr>
                                      <p:to>
                                        <p:strVal val="true"/>
                                      </p:to>
                                    </p:set>
                                  </p:childTnLst>
                                </p:cTn>
                              </p:par>
                              <p:par>
                                <p:cTn id="40" presetID="19" presetClass="emph" presetSubtype="0" fill="hold" grpId="0" nodeType="withEffect">
                                  <p:stCondLst>
                                    <p:cond delay="7000"/>
                                  </p:stCondLst>
                                  <p:childTnLst>
                                    <p:animClr clrSpc="rgb" dir="cw">
                                      <p:cBhvr override="childStyle">
                                        <p:cTn id="41" dur="500" fill="hold"/>
                                        <p:tgtEl>
                                          <p:spTgt spid="30"/>
                                        </p:tgtEl>
                                        <p:attrNameLst>
                                          <p:attrName>style.color</p:attrName>
                                        </p:attrNameLst>
                                      </p:cBhvr>
                                      <p:to>
                                        <a:srgbClr val="006699"/>
                                      </p:to>
                                    </p:animClr>
                                    <p:animClr clrSpc="rgb" dir="cw">
                                      <p:cBhvr>
                                        <p:cTn id="42" dur="500" fill="hold"/>
                                        <p:tgtEl>
                                          <p:spTgt spid="30"/>
                                        </p:tgtEl>
                                        <p:attrNameLst>
                                          <p:attrName>fillcolor</p:attrName>
                                        </p:attrNameLst>
                                      </p:cBhvr>
                                      <p:to>
                                        <a:srgbClr val="006699"/>
                                      </p:to>
                                    </p:animClr>
                                    <p:set>
                                      <p:cBhvr>
                                        <p:cTn id="43" dur="500" fill="hold"/>
                                        <p:tgtEl>
                                          <p:spTgt spid="30"/>
                                        </p:tgtEl>
                                        <p:attrNameLst>
                                          <p:attrName>fill.type</p:attrName>
                                        </p:attrNameLst>
                                      </p:cBhvr>
                                      <p:to>
                                        <p:strVal val="solid"/>
                                      </p:to>
                                    </p:set>
                                    <p:set>
                                      <p:cBhvr>
                                        <p:cTn id="44" dur="5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29" grpId="0" animBg="1"/>
      <p:bldP spid="30" grpId="0" animBg="1"/>
      <p:bldP spid="31" grpId="0" animBg="1"/>
      <p:bldP spid="32" grpId="0" animBg="1"/>
    </p:bldLst>
  </p:timing>
</p:sld>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7437</TotalTime>
  <Words>2927</Words>
  <Application>Microsoft Office PowerPoint</Application>
  <PresentationFormat>全屏显示(4:3)</PresentationFormat>
  <Paragraphs>272</Paragraphs>
  <Slides>33</Slides>
  <Notes>11</Notes>
  <HiddenSlides>1</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33</vt:i4>
      </vt:variant>
    </vt:vector>
  </HeadingPairs>
  <TitlesOfParts>
    <vt:vector size="45" baseType="lpstr">
      <vt:lpstr>Söhne</vt:lpstr>
      <vt:lpstr>ZapfDingbats</vt:lpstr>
      <vt:lpstr>Arial</vt:lpstr>
      <vt:lpstr>Arial Black</vt:lpstr>
      <vt:lpstr>Calibri</vt:lpstr>
      <vt:lpstr>Calibri Light</vt:lpstr>
      <vt:lpstr>Symbol</vt:lpstr>
      <vt:lpstr>Times</vt:lpstr>
      <vt:lpstr>Times New Roman</vt:lpstr>
      <vt:lpstr>Wingdings</vt:lpstr>
      <vt:lpstr>1_Default Design</vt:lpstr>
      <vt:lpstr>Office Theme</vt:lpstr>
      <vt:lpstr>Computer Networks EDA387/DIT663</vt:lpstr>
      <vt:lpstr>Goal</vt:lpstr>
      <vt:lpstr>PowerPoint 演示文稿</vt:lpstr>
      <vt:lpstr>Dijkstra [Commun. ACM 1974]</vt:lpstr>
      <vt:lpstr>Dijkstra [Commun. ACM 1974]</vt:lpstr>
      <vt:lpstr>Dijkstra [Commun. ACM 1974]</vt:lpstr>
      <vt:lpstr>Dijkstra [Commun. ACM 1974]</vt:lpstr>
      <vt:lpstr>Dijkstra [Commun. ACM 1974]</vt:lpstr>
      <vt:lpstr>Dijkstra [Commun. ACM 1974]</vt:lpstr>
      <vt:lpstr>Mutual Exclusion</vt:lpstr>
      <vt:lpstr>Legal Behavior of Mutual Exclusion</vt:lpstr>
      <vt:lpstr>Dijkstra’s Algorithm</vt:lpstr>
      <vt:lpstr>Dijkstra’s alg. is Self-Stabilizing</vt:lpstr>
      <vt:lpstr>Dijkstra’s alg. is Self-Stabilizing</vt:lpstr>
      <vt:lpstr>Lemma 2.2</vt:lpstr>
      <vt:lpstr>The Pigeonhole Principle</vt:lpstr>
      <vt:lpstr>Lemma 2.3</vt:lpstr>
      <vt:lpstr>Lemma 2.4</vt:lpstr>
      <vt:lpstr>Lemma 2.4</vt:lpstr>
      <vt:lpstr>Lemma 2.4</vt:lpstr>
      <vt:lpstr>Lemma 2.4</vt:lpstr>
      <vt:lpstr>Theorem 2.1</vt:lpstr>
      <vt:lpstr>Theorem 2.1</vt:lpstr>
      <vt:lpstr>Theorem 2.1</vt:lpstr>
      <vt:lpstr>Theorem 2.1</vt:lpstr>
      <vt:lpstr>Theorem 2.1</vt:lpstr>
      <vt:lpstr>Theorem 2.1</vt:lpstr>
      <vt:lpstr>Theorem 2.1</vt:lpstr>
      <vt:lpstr>Theorem 2.1</vt:lpstr>
      <vt:lpstr>Theorem 2.1</vt:lpstr>
      <vt:lpstr>Theorem 2.1</vt:lpstr>
      <vt:lpstr>Theorem 2.1</vt:lpstr>
      <vt:lpstr>Summary </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玄昊 刘</cp:lastModifiedBy>
  <cp:revision>825</cp:revision>
  <cp:lastPrinted>2012-09-27T22:38:03Z</cp:lastPrinted>
  <dcterms:created xsi:type="dcterms:W3CDTF">2008-09-02T19:14:38Z</dcterms:created>
  <dcterms:modified xsi:type="dcterms:W3CDTF">2024-09-22T14:40:21Z</dcterms:modified>
</cp:coreProperties>
</file>