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xml" ContentType="application/vnd.openxmlformats-officedocument.presentationml.tags+xml"/>
  <Override PartName="/ppt/notesSlides/notesSlide17.xml" ContentType="application/vnd.openxmlformats-officedocument.presentationml.notesSlide+xml"/>
  <Override PartName="/ppt/tags/tag3.xml" ContentType="application/vnd.openxmlformats-officedocument.presentationml.tags+xml"/>
  <Override PartName="/ppt/notesSlides/notesSlide18.xml" ContentType="application/vnd.openxmlformats-officedocument.presentationml.notesSlide+xml"/>
  <Override PartName="/ppt/tags/tag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1.xml" ContentType="application/vnd.openxmlformats-officedocument.presentationml.notesSlide+xml"/>
  <Override PartName="/ppt/tags/tag9.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0.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2"/>
  </p:notesMasterIdLst>
  <p:handoutMasterIdLst>
    <p:handoutMasterId r:id="rId53"/>
  </p:handoutMasterIdLst>
  <p:sldIdLst>
    <p:sldId id="273" r:id="rId2"/>
    <p:sldId id="643" r:id="rId3"/>
    <p:sldId id="347" r:id="rId4"/>
    <p:sldId id="747" r:id="rId5"/>
    <p:sldId id="744" r:id="rId6"/>
    <p:sldId id="746" r:id="rId7"/>
    <p:sldId id="745" r:id="rId8"/>
    <p:sldId id="749" r:id="rId9"/>
    <p:sldId id="751" r:id="rId10"/>
    <p:sldId id="753" r:id="rId11"/>
    <p:sldId id="754" r:id="rId12"/>
    <p:sldId id="755" r:id="rId13"/>
    <p:sldId id="756" r:id="rId14"/>
    <p:sldId id="1217" r:id="rId15"/>
    <p:sldId id="760" r:id="rId16"/>
    <p:sldId id="757" r:id="rId17"/>
    <p:sldId id="758" r:id="rId18"/>
    <p:sldId id="759" r:id="rId19"/>
    <p:sldId id="707" r:id="rId20"/>
    <p:sldId id="1219" r:id="rId21"/>
    <p:sldId id="1220" r:id="rId22"/>
    <p:sldId id="763" r:id="rId23"/>
    <p:sldId id="764" r:id="rId24"/>
    <p:sldId id="762" r:id="rId25"/>
    <p:sldId id="766" r:id="rId26"/>
    <p:sldId id="765" r:id="rId27"/>
    <p:sldId id="772" r:id="rId28"/>
    <p:sldId id="713" r:id="rId29"/>
    <p:sldId id="768" r:id="rId30"/>
    <p:sldId id="774" r:id="rId31"/>
    <p:sldId id="775" r:id="rId32"/>
    <p:sldId id="1205" r:id="rId33"/>
    <p:sldId id="1206" r:id="rId34"/>
    <p:sldId id="770" r:id="rId35"/>
    <p:sldId id="1208" r:id="rId36"/>
    <p:sldId id="1209" r:id="rId37"/>
    <p:sldId id="1207" r:id="rId38"/>
    <p:sldId id="771" r:id="rId39"/>
    <p:sldId id="1211" r:id="rId40"/>
    <p:sldId id="1139" r:id="rId41"/>
    <p:sldId id="1210" r:id="rId42"/>
    <p:sldId id="716" r:id="rId43"/>
    <p:sldId id="1216" r:id="rId44"/>
    <p:sldId id="733" r:id="rId45"/>
    <p:sldId id="1221" r:id="rId46"/>
    <p:sldId id="1222" r:id="rId47"/>
    <p:sldId id="1213" r:id="rId48"/>
    <p:sldId id="1214" r:id="rId49"/>
    <p:sldId id="1215" r:id="rId50"/>
    <p:sldId id="680" r:id="rId51"/>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92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92" autoAdjust="0"/>
    <p:restoredTop sz="88043" autoAdjust="0"/>
  </p:normalViewPr>
  <p:slideViewPr>
    <p:cSldViewPr>
      <p:cViewPr varScale="1">
        <p:scale>
          <a:sx n="86" d="100"/>
          <a:sy n="86" d="100"/>
        </p:scale>
        <p:origin x="84" y="330"/>
      </p:cViewPr>
      <p:guideLst>
        <p:guide orient="horz" pos="2160"/>
        <p:guide pos="2925"/>
      </p:guideLst>
    </p:cSldViewPr>
  </p:slideViewPr>
  <p:outlineViewPr>
    <p:cViewPr>
      <p:scale>
        <a:sx n="33" d="100"/>
        <a:sy n="33" d="100"/>
      </p:scale>
      <p:origin x="48" y="30404"/>
    </p:cViewPr>
  </p:outlineViewPr>
  <p:notesTextViewPr>
    <p:cViewPr>
      <p:scale>
        <a:sx n="200" d="100"/>
        <a:sy n="2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玄昊 刘" userId="03997660b9f98545" providerId="LiveId" clId="{F3956963-B5AE-4637-9E04-18B61E06A022}"/>
    <pc:docChg chg="modSld">
      <pc:chgData name="玄昊 刘" userId="03997660b9f98545" providerId="LiveId" clId="{F3956963-B5AE-4637-9E04-18B61E06A022}" dt="2024-09-28T09:01:23.580" v="6" actId="20577"/>
      <pc:docMkLst>
        <pc:docMk/>
      </pc:docMkLst>
      <pc:sldChg chg="modSp mod">
        <pc:chgData name="玄昊 刘" userId="03997660b9f98545" providerId="LiveId" clId="{F3956963-B5AE-4637-9E04-18B61E06A022}" dt="2024-09-19T20:14:24.293" v="0" actId="20577"/>
        <pc:sldMkLst>
          <pc:docMk/>
          <pc:sldMk cId="2439974127" sldId="745"/>
        </pc:sldMkLst>
        <pc:spChg chg="mod">
          <ac:chgData name="玄昊 刘" userId="03997660b9f98545" providerId="LiveId" clId="{F3956963-B5AE-4637-9E04-18B61E06A022}" dt="2024-09-19T20:14:24.293" v="0" actId="20577"/>
          <ac:spMkLst>
            <pc:docMk/>
            <pc:sldMk cId="2439974127" sldId="745"/>
            <ac:spMk id="3" creationId="{6210D17D-8DBC-693B-921D-98A170BC960F}"/>
          </ac:spMkLst>
        </pc:spChg>
      </pc:sldChg>
      <pc:sldChg chg="modSp mod">
        <pc:chgData name="玄昊 刘" userId="03997660b9f98545" providerId="LiveId" clId="{F3956963-B5AE-4637-9E04-18B61E06A022}" dt="2024-09-19T20:33:41.638" v="4" actId="20577"/>
        <pc:sldMkLst>
          <pc:docMk/>
          <pc:sldMk cId="3849014371" sldId="1210"/>
        </pc:sldMkLst>
        <pc:spChg chg="mod">
          <ac:chgData name="玄昊 刘" userId="03997660b9f98545" providerId="LiveId" clId="{F3956963-B5AE-4637-9E04-18B61E06A022}" dt="2024-09-19T20:33:41.638" v="4" actId="20577"/>
          <ac:spMkLst>
            <pc:docMk/>
            <pc:sldMk cId="3849014371" sldId="1210"/>
            <ac:spMk id="4" creationId="{012856CF-A0AA-0FD5-2594-CCCA84DC84B9}"/>
          </ac:spMkLst>
        </pc:spChg>
      </pc:sldChg>
      <pc:sldChg chg="modSp mod">
        <pc:chgData name="玄昊 刘" userId="03997660b9f98545" providerId="LiveId" clId="{F3956963-B5AE-4637-9E04-18B61E06A022}" dt="2024-09-28T09:01:23.580" v="6" actId="20577"/>
        <pc:sldMkLst>
          <pc:docMk/>
          <pc:sldMk cId="3136483869" sldId="1221"/>
        </pc:sldMkLst>
        <pc:spChg chg="mod">
          <ac:chgData name="玄昊 刘" userId="03997660b9f98545" providerId="LiveId" clId="{F3956963-B5AE-4637-9E04-18B61E06A022}" dt="2024-09-28T09:01:23.580" v="6" actId="20577"/>
          <ac:spMkLst>
            <pc:docMk/>
            <pc:sldMk cId="3136483869" sldId="1221"/>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917" cy="511731"/>
          </a:xfrm>
          <a:prstGeom prst="rect">
            <a:avLst/>
          </a:prstGeom>
        </p:spPr>
        <p:txBody>
          <a:bodyPr vert="horz" lIns="93976" tIns="46988" rIns="93976" bIns="46988" rtlCol="0"/>
          <a:lstStyle>
            <a:lvl1pPr algn="l">
              <a:defRPr sz="1200">
                <a:cs typeface="+mn-cs"/>
              </a:defRPr>
            </a:lvl1pPr>
          </a:lstStyle>
          <a:p>
            <a:pPr>
              <a:defRPr/>
            </a:pPr>
            <a:endParaRPr lang="sv-SE" dirty="0"/>
          </a:p>
        </p:txBody>
      </p:sp>
      <p:sp>
        <p:nvSpPr>
          <p:cNvPr id="3" name="Date Placeholder 2"/>
          <p:cNvSpPr>
            <a:spLocks noGrp="1"/>
          </p:cNvSpPr>
          <p:nvPr>
            <p:ph type="dt" sz="quarter" idx="1"/>
          </p:nvPr>
        </p:nvSpPr>
        <p:spPr>
          <a:xfrm>
            <a:off x="4020725" y="0"/>
            <a:ext cx="3076917" cy="511731"/>
          </a:xfrm>
          <a:prstGeom prst="rect">
            <a:avLst/>
          </a:prstGeom>
        </p:spPr>
        <p:txBody>
          <a:bodyPr vert="horz" lIns="93976" tIns="46988" rIns="93976" bIns="46988" rtlCol="0"/>
          <a:lstStyle>
            <a:lvl1pPr algn="r">
              <a:defRPr sz="1200">
                <a:cs typeface="+mn-cs"/>
              </a:defRPr>
            </a:lvl1pPr>
          </a:lstStyle>
          <a:p>
            <a:pPr>
              <a:defRPr/>
            </a:pPr>
            <a:fld id="{2EA99D6E-465B-4065-AA6E-EB546D7236BA}" type="datetimeFigureOut">
              <a:rPr lang="sv-SE"/>
              <a:pPr>
                <a:defRPr/>
              </a:pPr>
              <a:t>2024-09-28</a:t>
            </a:fld>
            <a:endParaRPr lang="sv-SE" dirty="0"/>
          </a:p>
        </p:txBody>
      </p:sp>
      <p:sp>
        <p:nvSpPr>
          <p:cNvPr id="4" name="Footer Placeholder 3"/>
          <p:cNvSpPr>
            <a:spLocks noGrp="1"/>
          </p:cNvSpPr>
          <p:nvPr>
            <p:ph type="ftr" sz="quarter" idx="2"/>
          </p:nvPr>
        </p:nvSpPr>
        <p:spPr>
          <a:xfrm>
            <a:off x="0" y="9721243"/>
            <a:ext cx="3076917" cy="511731"/>
          </a:xfrm>
          <a:prstGeom prst="rect">
            <a:avLst/>
          </a:prstGeom>
        </p:spPr>
        <p:txBody>
          <a:bodyPr vert="horz" lIns="93976" tIns="46988" rIns="93976" bIns="46988" rtlCol="0" anchor="b"/>
          <a:lstStyle>
            <a:lvl1pPr algn="l">
              <a:defRPr sz="1200">
                <a:cs typeface="+mn-cs"/>
              </a:defRPr>
            </a:lvl1pPr>
          </a:lstStyle>
          <a:p>
            <a:pPr>
              <a:defRPr/>
            </a:pPr>
            <a:endParaRPr lang="sv-SE" dirty="0"/>
          </a:p>
        </p:txBody>
      </p:sp>
      <p:sp>
        <p:nvSpPr>
          <p:cNvPr id="5" name="Slide Number Placeholder 4"/>
          <p:cNvSpPr>
            <a:spLocks noGrp="1"/>
          </p:cNvSpPr>
          <p:nvPr>
            <p:ph type="sldNum" sz="quarter" idx="3"/>
          </p:nvPr>
        </p:nvSpPr>
        <p:spPr>
          <a:xfrm>
            <a:off x="4020725" y="9721243"/>
            <a:ext cx="3076917" cy="511731"/>
          </a:xfrm>
          <a:prstGeom prst="rect">
            <a:avLst/>
          </a:prstGeom>
        </p:spPr>
        <p:txBody>
          <a:bodyPr vert="horz" lIns="93976" tIns="46988" rIns="93976" bIns="46988" rtlCol="0" anchor="b"/>
          <a:lstStyle>
            <a:lvl1pPr algn="r">
              <a:defRPr sz="1200">
                <a:cs typeface="+mn-cs"/>
              </a:defRPr>
            </a:lvl1pPr>
          </a:lstStyle>
          <a:p>
            <a:pPr>
              <a:defRPr/>
            </a:pPr>
            <a:fld id="{D5285945-0CC5-425E-95AD-C9CDED6746FF}" type="slidenum">
              <a:rPr lang="sv-SE"/>
              <a:pPr>
                <a:defRPr/>
              </a:pPr>
              <a:t>‹#›</a:t>
            </a:fld>
            <a:endParaRPr lang="sv-SE" dirty="0"/>
          </a:p>
        </p:txBody>
      </p:sp>
    </p:spTree>
    <p:extLst>
      <p:ext uri="{BB962C8B-B14F-4D97-AF65-F5344CB8AC3E}">
        <p14:creationId xmlns:p14="http://schemas.microsoft.com/office/powerpoint/2010/main" val="30657517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917" cy="511731"/>
          </a:xfrm>
          <a:prstGeom prst="rect">
            <a:avLst/>
          </a:prstGeom>
          <a:noFill/>
          <a:ln w="9525">
            <a:noFill/>
            <a:miter lim="800000"/>
            <a:headEnd/>
            <a:tailEnd/>
          </a:ln>
          <a:effectLst/>
        </p:spPr>
        <p:txBody>
          <a:bodyPr vert="horz" wrap="square" lIns="94896" tIns="47449" rIns="94896" bIns="47449" numCol="1" anchor="t" anchorCtr="0" compatLnSpc="1">
            <a:prstTxWarp prst="textNoShape">
              <a:avLst/>
            </a:prstTxWarp>
          </a:bodyPr>
          <a:lstStyle>
            <a:lvl1pPr>
              <a:defRPr sz="1200">
                <a:cs typeface="+mn-cs"/>
              </a:defRPr>
            </a:lvl1pPr>
          </a:lstStyle>
          <a:p>
            <a:pPr>
              <a:defRPr/>
            </a:pPr>
            <a:endParaRPr lang="en-US" dirty="0"/>
          </a:p>
        </p:txBody>
      </p:sp>
      <p:sp>
        <p:nvSpPr>
          <p:cNvPr id="3075" name="Rectangle 3"/>
          <p:cNvSpPr>
            <a:spLocks noGrp="1" noChangeArrowheads="1"/>
          </p:cNvSpPr>
          <p:nvPr>
            <p:ph type="dt" idx="1"/>
          </p:nvPr>
        </p:nvSpPr>
        <p:spPr bwMode="auto">
          <a:xfrm>
            <a:off x="4020725" y="0"/>
            <a:ext cx="3076917" cy="511731"/>
          </a:xfrm>
          <a:prstGeom prst="rect">
            <a:avLst/>
          </a:prstGeom>
          <a:noFill/>
          <a:ln w="9525">
            <a:noFill/>
            <a:miter lim="800000"/>
            <a:headEnd/>
            <a:tailEnd/>
          </a:ln>
          <a:effectLst/>
        </p:spPr>
        <p:txBody>
          <a:bodyPr vert="horz" wrap="square" lIns="94896" tIns="47449" rIns="94896" bIns="47449" numCol="1" anchor="t" anchorCtr="0" compatLnSpc="1">
            <a:prstTxWarp prst="textNoShape">
              <a:avLst/>
            </a:prstTxWarp>
          </a:bodyPr>
          <a:lstStyle>
            <a:lvl1pPr algn="r">
              <a:defRPr sz="1200">
                <a:cs typeface="+mn-cs"/>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4896" tIns="47449" rIns="94896" bIns="4744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721243"/>
            <a:ext cx="3076917" cy="511731"/>
          </a:xfrm>
          <a:prstGeom prst="rect">
            <a:avLst/>
          </a:prstGeom>
          <a:noFill/>
          <a:ln w="9525">
            <a:noFill/>
            <a:miter lim="800000"/>
            <a:headEnd/>
            <a:tailEnd/>
          </a:ln>
          <a:effectLst/>
        </p:spPr>
        <p:txBody>
          <a:bodyPr vert="horz" wrap="square" lIns="94896" tIns="47449" rIns="94896" bIns="47449" numCol="1" anchor="b" anchorCtr="0" compatLnSpc="1">
            <a:prstTxWarp prst="textNoShape">
              <a:avLst/>
            </a:prstTxWarp>
          </a:bodyPr>
          <a:lstStyle>
            <a:lvl1pPr>
              <a:defRPr sz="1200">
                <a:cs typeface="+mn-cs"/>
              </a:defRPr>
            </a:lvl1pPr>
          </a:lstStyle>
          <a:p>
            <a:pPr>
              <a:defRPr/>
            </a:pPr>
            <a:endParaRPr lang="en-US" dirty="0"/>
          </a:p>
        </p:txBody>
      </p:sp>
      <p:sp>
        <p:nvSpPr>
          <p:cNvPr id="3079" name="Rectangle 7"/>
          <p:cNvSpPr>
            <a:spLocks noGrp="1" noChangeArrowheads="1"/>
          </p:cNvSpPr>
          <p:nvPr>
            <p:ph type="sldNum" sz="quarter" idx="5"/>
          </p:nvPr>
        </p:nvSpPr>
        <p:spPr bwMode="auto">
          <a:xfrm>
            <a:off x="4020725" y="9721243"/>
            <a:ext cx="3076917" cy="511731"/>
          </a:xfrm>
          <a:prstGeom prst="rect">
            <a:avLst/>
          </a:prstGeom>
          <a:noFill/>
          <a:ln w="9525">
            <a:noFill/>
            <a:miter lim="800000"/>
            <a:headEnd/>
            <a:tailEnd/>
          </a:ln>
          <a:effectLst/>
        </p:spPr>
        <p:txBody>
          <a:bodyPr vert="horz" wrap="square" lIns="94896" tIns="47449" rIns="94896" bIns="47449" numCol="1" anchor="b" anchorCtr="0" compatLnSpc="1">
            <a:prstTxWarp prst="textNoShape">
              <a:avLst/>
            </a:prstTxWarp>
          </a:bodyPr>
          <a:lstStyle>
            <a:lvl1pPr algn="r">
              <a:defRPr sz="1200">
                <a:cs typeface="+mn-cs"/>
              </a:defRPr>
            </a:lvl1pPr>
          </a:lstStyle>
          <a:p>
            <a:pPr>
              <a:defRPr/>
            </a:pPr>
            <a:fld id="{02FD8E17-38E8-4A7F-BD6A-56586DF41199}" type="slidenum">
              <a:rPr lang="en-US"/>
              <a:pPr>
                <a:defRPr/>
              </a:pPr>
              <a:t>‹#›</a:t>
            </a:fld>
            <a:endParaRPr lang="en-US" dirty="0"/>
          </a:p>
        </p:txBody>
      </p:sp>
    </p:spTree>
    <p:extLst>
      <p:ext uri="{BB962C8B-B14F-4D97-AF65-F5344CB8AC3E}">
        <p14:creationId xmlns:p14="http://schemas.microsoft.com/office/powerpoint/2010/main" val="1078459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2FD8E17-38E8-4A7F-BD6A-56586DF41199}" type="slidenum">
              <a:rPr lang="en-US" smtClean="0"/>
              <a:pPr>
                <a:defRPr/>
              </a:pPr>
              <a:t>1</a:t>
            </a:fld>
            <a:endParaRPr lang="en-US" dirty="0"/>
          </a:p>
        </p:txBody>
      </p:sp>
    </p:spTree>
    <p:extLst>
      <p:ext uri="{BB962C8B-B14F-4D97-AF65-F5344CB8AC3E}">
        <p14:creationId xmlns:p14="http://schemas.microsoft.com/office/powerpoint/2010/main" val="3169124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US" b="0" i="0" dirty="0">
                <a:solidFill>
                  <a:srgbClr val="D1D5DB"/>
                </a:solidFill>
                <a:effectLst/>
                <a:latin typeface="Calibri Light" panose="020F0302020204030204" pitchFamily="34" charset="0"/>
                <a:cs typeface="Calibri Light" panose="020F0302020204030204" pitchFamily="34" charset="0"/>
              </a:rPr>
              <a:t>Network topology refers to how the different parts (like links and nodes) are organized in a communication network. It's a way to describe how various types of computer networks are set up.</a:t>
            </a:r>
          </a:p>
          <a:p>
            <a:pPr marL="0" indent="0" algn="l">
              <a:buFont typeface="Arial" panose="020B0604020202020204" pitchFamily="34" charset="0"/>
              <a:buNone/>
            </a:pPr>
            <a:endParaRPr lang="en-US" b="0" i="0" dirty="0">
              <a:solidFill>
                <a:srgbClr val="D1D5DB"/>
              </a:solidFill>
              <a:effectLst/>
              <a:latin typeface="Calibri Light" panose="020F0302020204030204" pitchFamily="34" charset="0"/>
              <a:cs typeface="Calibri Light" panose="020F0302020204030204" pitchFamily="34" charset="0"/>
            </a:endParaRPr>
          </a:p>
          <a:p>
            <a:pPr marL="0" indent="0" algn="l">
              <a:buFont typeface="Arial" panose="020B0604020202020204" pitchFamily="34" charset="0"/>
              <a:buNone/>
            </a:pPr>
            <a:r>
              <a:rPr lang="en-US" b="0" i="0" dirty="0">
                <a:solidFill>
                  <a:srgbClr val="D1D5DB"/>
                </a:solidFill>
                <a:effectLst/>
                <a:latin typeface="Calibri Light" panose="020F0302020204030204" pitchFamily="34" charset="0"/>
                <a:cs typeface="Calibri Light" panose="020F0302020204030204" pitchFamily="34" charset="0"/>
              </a:rPr>
              <a:t>Think of network topology as the structure of a network, which can be shown either physically or in a more abstract way. It is kind of like a puzzle, where the devices that communicate with each other are represented as dots (node), and the connections between them are shown as lines (links).</a:t>
            </a:r>
          </a:p>
          <a:p>
            <a:pPr marL="0" indent="0" algn="l">
              <a:buFont typeface="Arial" panose="020B0604020202020204" pitchFamily="34" charset="0"/>
              <a:buNone/>
            </a:pPr>
            <a:endParaRPr lang="en-US"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pPr>
              <a:defRPr/>
            </a:pPr>
            <a:fld id="{02FD8E17-38E8-4A7F-BD6A-56586DF41199}" type="slidenum">
              <a:rPr lang="en-US" smtClean="0"/>
              <a:pPr>
                <a:defRPr/>
              </a:pPr>
              <a:t>11</a:t>
            </a:fld>
            <a:endParaRPr lang="en-US" dirty="0"/>
          </a:p>
        </p:txBody>
      </p:sp>
    </p:spTree>
    <p:extLst>
      <p:ext uri="{BB962C8B-B14F-4D97-AF65-F5344CB8AC3E}">
        <p14:creationId xmlns:p14="http://schemas.microsoft.com/office/powerpoint/2010/main" val="2125928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US" b="0" i="0" dirty="0">
                <a:solidFill>
                  <a:srgbClr val="D1D5DB"/>
                </a:solidFill>
                <a:effectLst/>
                <a:latin typeface="Söhne"/>
              </a:rPr>
              <a:t>A computer network diagram is like a map showing the different points (nodes) and how they are connected in a computer network, or any type of telecommunications network. These diagrams are a key part of network documentation, helping to illustrate how the network is set up.</a:t>
            </a:r>
            <a:endParaRPr lang="en-US" b="0" i="0" dirty="0">
              <a:solidFill>
                <a:srgbClr val="D1D5DB"/>
              </a:solidFill>
              <a:effectLst/>
              <a:latin typeface="Calibri Light" panose="020F0302020204030204" pitchFamily="34" charset="0"/>
              <a:cs typeface="Calibri Light" panose="020F0302020204030204" pitchFamily="34" charset="0"/>
            </a:endParaRPr>
          </a:p>
        </p:txBody>
      </p:sp>
      <p:sp>
        <p:nvSpPr>
          <p:cNvPr id="4" name="Slide Number Placeholder 3"/>
          <p:cNvSpPr>
            <a:spLocks noGrp="1"/>
          </p:cNvSpPr>
          <p:nvPr>
            <p:ph type="sldNum" sz="quarter" idx="5"/>
          </p:nvPr>
        </p:nvSpPr>
        <p:spPr/>
        <p:txBody>
          <a:bodyPr/>
          <a:lstStyle/>
          <a:p>
            <a:pPr>
              <a:defRPr/>
            </a:pPr>
            <a:fld id="{02FD8E17-38E8-4A7F-BD6A-56586DF41199}" type="slidenum">
              <a:rPr lang="en-US" smtClean="0"/>
              <a:pPr>
                <a:defRPr/>
              </a:pPr>
              <a:t>12</a:t>
            </a:fld>
            <a:endParaRPr lang="en-US" dirty="0"/>
          </a:p>
        </p:txBody>
      </p:sp>
    </p:spTree>
    <p:extLst>
      <p:ext uri="{BB962C8B-B14F-4D97-AF65-F5344CB8AC3E}">
        <p14:creationId xmlns:p14="http://schemas.microsoft.com/office/powerpoint/2010/main" val="3701241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US" b="0" i="0" dirty="0">
                <a:solidFill>
                  <a:srgbClr val="D1D5DB"/>
                </a:solidFill>
                <a:effectLst/>
                <a:latin typeface="Calibri Light" panose="020F0302020204030204" pitchFamily="34" charset="0"/>
                <a:cs typeface="Calibri Light" panose="020F0302020204030204" pitchFamily="34" charset="0"/>
              </a:rPr>
              <a:t>The graph representation models different communicating devices as nodes and the connections between the devices are modeled as links or lines between the nodes.</a:t>
            </a:r>
          </a:p>
        </p:txBody>
      </p:sp>
      <p:sp>
        <p:nvSpPr>
          <p:cNvPr id="4" name="Slide Number Placeholder 3"/>
          <p:cNvSpPr>
            <a:spLocks noGrp="1"/>
          </p:cNvSpPr>
          <p:nvPr>
            <p:ph type="sldNum" sz="quarter" idx="5"/>
          </p:nvPr>
        </p:nvSpPr>
        <p:spPr/>
        <p:txBody>
          <a:bodyPr/>
          <a:lstStyle/>
          <a:p>
            <a:pPr>
              <a:defRPr/>
            </a:pPr>
            <a:fld id="{02FD8E17-38E8-4A7F-BD6A-56586DF41199}" type="slidenum">
              <a:rPr lang="en-US" smtClean="0"/>
              <a:pPr>
                <a:defRPr/>
              </a:pPr>
              <a:t>13</a:t>
            </a:fld>
            <a:endParaRPr lang="en-US" dirty="0"/>
          </a:p>
        </p:txBody>
      </p:sp>
    </p:spTree>
    <p:extLst>
      <p:ext uri="{BB962C8B-B14F-4D97-AF65-F5344CB8AC3E}">
        <p14:creationId xmlns:p14="http://schemas.microsoft.com/office/powerpoint/2010/main" val="4227582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endParaRPr lang="en-US" b="0" i="0" dirty="0">
              <a:solidFill>
                <a:srgbClr val="D1D5DB"/>
              </a:solidFill>
              <a:effectLst/>
              <a:latin typeface="Calibri Light" panose="020F0302020204030204" pitchFamily="34" charset="0"/>
              <a:cs typeface="Calibri Light" panose="020F0302020204030204" pitchFamily="34" charset="0"/>
            </a:endParaRPr>
          </a:p>
        </p:txBody>
      </p:sp>
      <p:sp>
        <p:nvSpPr>
          <p:cNvPr id="4" name="Slide Number Placeholder 3"/>
          <p:cNvSpPr>
            <a:spLocks noGrp="1"/>
          </p:cNvSpPr>
          <p:nvPr>
            <p:ph type="sldNum" sz="quarter" idx="5"/>
          </p:nvPr>
        </p:nvSpPr>
        <p:spPr/>
        <p:txBody>
          <a:bodyPr/>
          <a:lstStyle/>
          <a:p>
            <a:pPr>
              <a:defRPr/>
            </a:pPr>
            <a:fld id="{02FD8E17-38E8-4A7F-BD6A-56586DF41199}" type="slidenum">
              <a:rPr lang="en-US" smtClean="0"/>
              <a:pPr>
                <a:defRPr/>
              </a:pPr>
              <a:t>14</a:t>
            </a:fld>
            <a:endParaRPr lang="en-US" dirty="0"/>
          </a:p>
        </p:txBody>
      </p:sp>
    </p:spTree>
    <p:extLst>
      <p:ext uri="{BB962C8B-B14F-4D97-AF65-F5344CB8AC3E}">
        <p14:creationId xmlns:p14="http://schemas.microsoft.com/office/powerpoint/2010/main" val="3616258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endParaRPr lang="en-US"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pPr>
              <a:defRPr/>
            </a:pPr>
            <a:fld id="{02FD8E17-38E8-4A7F-BD6A-56586DF41199}" type="slidenum">
              <a:rPr lang="en-US" smtClean="0"/>
              <a:pPr>
                <a:defRPr/>
              </a:pPr>
              <a:t>16</a:t>
            </a:fld>
            <a:endParaRPr lang="en-US" dirty="0"/>
          </a:p>
        </p:txBody>
      </p:sp>
    </p:spTree>
    <p:extLst>
      <p:ext uri="{BB962C8B-B14F-4D97-AF65-F5344CB8AC3E}">
        <p14:creationId xmlns:p14="http://schemas.microsoft.com/office/powerpoint/2010/main" val="300622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endParaRPr lang="en-US"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pPr>
              <a:defRPr/>
            </a:pPr>
            <a:fld id="{02FD8E17-38E8-4A7F-BD6A-56586DF41199}" type="slidenum">
              <a:rPr lang="en-US" smtClean="0"/>
              <a:pPr>
                <a:defRPr/>
              </a:pPr>
              <a:t>17</a:t>
            </a:fld>
            <a:endParaRPr lang="en-US" dirty="0"/>
          </a:p>
        </p:txBody>
      </p:sp>
    </p:spTree>
    <p:extLst>
      <p:ext uri="{BB962C8B-B14F-4D97-AF65-F5344CB8AC3E}">
        <p14:creationId xmlns:p14="http://schemas.microsoft.com/office/powerpoint/2010/main" val="695401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Typical latency numbers for RDMA and socket-based communication can vary significantly based on various factors, including hardware, network conditions, and the specific use case. However, some rough estimation can give you a general idea of the differences in latency.</a:t>
            </a:r>
          </a:p>
          <a:p>
            <a:pPr algn="l"/>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RDMA Latency is in microseconds Range:</a:t>
            </a:r>
            <a:r>
              <a:rPr lang="en-US" b="0" i="0" dirty="0">
                <a:solidFill>
                  <a:srgbClr val="D1D5DB"/>
                </a:solidFill>
                <a:effectLst/>
                <a:latin typeface="Söhne"/>
              </a:rPr>
              <a:t> RDMA can achieve extremely low latencies in the range of microseconds (</a:t>
            </a:r>
            <a:r>
              <a:rPr lang="en-US" b="0" i="0" dirty="0" err="1">
                <a:solidFill>
                  <a:srgbClr val="D1D5DB"/>
                </a:solidFill>
                <a:effectLst/>
                <a:latin typeface="Söhne"/>
              </a:rPr>
              <a:t>μs</a:t>
            </a:r>
            <a:r>
              <a:rPr lang="en-US" b="0" i="0" dirty="0">
                <a:solidFill>
                  <a:srgbClr val="D1D5DB"/>
                </a:solidFill>
                <a:effectLst/>
                <a:latin typeface="Söhne"/>
              </a:rPr>
              <a:t>). Latencies as low as 1-2 </a:t>
            </a:r>
            <a:r>
              <a:rPr lang="en-US" b="0" i="0" dirty="0" err="1">
                <a:solidFill>
                  <a:srgbClr val="D1D5DB"/>
                </a:solidFill>
                <a:effectLst/>
                <a:latin typeface="Söhne"/>
              </a:rPr>
              <a:t>μs</a:t>
            </a:r>
            <a:r>
              <a:rPr lang="en-US" b="0" i="0" dirty="0">
                <a:solidFill>
                  <a:srgbClr val="D1D5DB"/>
                </a:solidFill>
                <a:effectLst/>
                <a:latin typeface="Söhne"/>
              </a:rPr>
              <a:t> are possible with RDMA, especially when using high-performance network technologies like InfiniBand or RoCE.</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Socket-Based Communication Latency is in milliseconds Range:</a:t>
            </a:r>
            <a:r>
              <a:rPr lang="en-US" b="0" i="0" dirty="0">
                <a:solidFill>
                  <a:srgbClr val="D1D5DB"/>
                </a:solidFill>
                <a:effectLst/>
                <a:latin typeface="Söhne"/>
              </a:rPr>
              <a:t> Socket-based communication typically has higher latencies compared to RDMA. In a typical Ethernet-based network, socket communication latencies can be in the range of milliseconds (</a:t>
            </a:r>
            <a:r>
              <a:rPr lang="en-US" b="0" i="0" dirty="0" err="1">
                <a:solidFill>
                  <a:srgbClr val="D1D5DB"/>
                </a:solidFill>
                <a:effectLst/>
                <a:latin typeface="Söhne"/>
              </a:rPr>
              <a:t>ms</a:t>
            </a:r>
            <a:r>
              <a:rPr lang="en-US" b="0" i="0" dirty="0">
                <a:solidFill>
                  <a:srgbClr val="D1D5DB"/>
                </a:solidFill>
                <a:effectLst/>
                <a:latin typeface="Söhne"/>
              </a:rPr>
              <a:t>) or more, especially in scenarios with network congestion or when communication involves multiple layers of software.</a:t>
            </a:r>
          </a:p>
          <a:p>
            <a:pPr algn="l">
              <a:buFont typeface="+mj-lt"/>
              <a:buAutoNum type="arabicPeriod"/>
            </a:pPr>
            <a:endParaRPr lang="en-US" b="0" i="0" dirty="0">
              <a:solidFill>
                <a:srgbClr val="D1D5DB"/>
              </a:solidFill>
              <a:effectLst/>
              <a:latin typeface="Söhne"/>
            </a:endParaRPr>
          </a:p>
          <a:p>
            <a:pPr algn="l"/>
            <a:r>
              <a:rPr lang="en-US" b="0" i="0" dirty="0">
                <a:solidFill>
                  <a:srgbClr val="D1D5DB"/>
                </a:solidFill>
                <a:effectLst/>
                <a:latin typeface="Söhne"/>
              </a:rPr>
              <a:t>It is important to note that these latency numbers are very rough estimates and can vary widely depending on the specific hardware, software stack, and network conditions. Additionally, advancements in both RDMA and socket-based communication technologies may lead to improvements or changes in these latency figures over time.</a:t>
            </a:r>
          </a:p>
          <a:p>
            <a:pPr algn="l"/>
            <a:endParaRPr lang="en-US" b="0" i="0" dirty="0">
              <a:solidFill>
                <a:srgbClr val="D1D5DB"/>
              </a:solidFill>
              <a:effectLst/>
              <a:latin typeface="Söhne"/>
            </a:endParaRPr>
          </a:p>
          <a:p>
            <a:pPr marL="0" indent="0" algn="l">
              <a:buFont typeface="Arial" panose="020B0604020202020204" pitchFamily="34" charset="0"/>
              <a:buNone/>
            </a:pPr>
            <a:endParaRPr lang="en-US"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pPr>
              <a:defRPr/>
            </a:pPr>
            <a:fld id="{02FD8E17-38E8-4A7F-BD6A-56586DF41199}" type="slidenum">
              <a:rPr lang="en-US" smtClean="0"/>
              <a:pPr>
                <a:defRPr/>
              </a:pPr>
              <a:t>18</a:t>
            </a:fld>
            <a:endParaRPr lang="en-US" dirty="0"/>
          </a:p>
        </p:txBody>
      </p:sp>
    </p:spTree>
    <p:extLst>
      <p:ext uri="{BB962C8B-B14F-4D97-AF65-F5344CB8AC3E}">
        <p14:creationId xmlns:p14="http://schemas.microsoft.com/office/powerpoint/2010/main" val="3258276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DAB07C-A39F-4638-90D7-14FA7974567A}" type="slidenum">
              <a:rPr lang="en-US" altLang="en-US"/>
              <a:pPr/>
              <a:t>19</a:t>
            </a:fld>
            <a:endParaRPr lang="en-US" alt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05014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DAB07C-A39F-4638-90D7-14FA7974567A}" type="slidenum">
              <a:rPr lang="en-US" altLang="en-US"/>
              <a:pPr/>
              <a:t>20</a:t>
            </a:fld>
            <a:endParaRPr lang="en-US" alt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955490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DAB07C-A39F-4638-90D7-14FA7974567A}" type="slidenum">
              <a:rPr lang="en-US" altLang="en-US"/>
              <a:pPr/>
              <a:t>21</a:t>
            </a:fld>
            <a:endParaRPr lang="en-US" alt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08496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E" sz="1200" kern="1200" dirty="0">
                <a:solidFill>
                  <a:schemeClr val="tx1"/>
                </a:solidFill>
                <a:effectLst/>
                <a:latin typeface="+mn-lt"/>
                <a:ea typeface="+mn-ea"/>
                <a:cs typeface="+mn-cs"/>
              </a:rPr>
              <a:t>Radia Perlman's pioneering work envisioned a self-stabilizing Internet.</a:t>
            </a:r>
            <a:r>
              <a:rPr lang="en-SE" sz="1200" kern="1200" baseline="0" dirty="0">
                <a:solidFill>
                  <a:schemeClr val="tx1"/>
                </a:solidFill>
                <a:effectLst/>
                <a:latin typeface="+mn-lt"/>
                <a:ea typeface="+mn-ea"/>
                <a:cs typeface="+mn-cs"/>
              </a:rPr>
              <a:t> Her MIT’s master thesis trasformed the Internet routing protocol (RIP) into a self-stabilazing one. Her work </a:t>
            </a:r>
            <a:r>
              <a:rPr lang="en-SE" sz="1200" kern="1200" dirty="0">
                <a:solidFill>
                  <a:schemeClr val="tx1"/>
                </a:solidFill>
                <a:effectLst/>
                <a:latin typeface="+mn-lt"/>
                <a:ea typeface="+mn-ea"/>
                <a:cs typeface="+mn-cs"/>
              </a:rPr>
              <a:t>enabled today's link-state routing protocols to be robust, scalable, and easy to manage. She also made the ARPANET routing broadcast scheme to become self-stabilizing [Computer Networks 83] and provided a self-stabilizing spanning tree construction for bridge interconnection [Computer Networks 85]. </a:t>
            </a:r>
          </a:p>
          <a:p>
            <a:endParaRPr lang="en-SE" dirty="0"/>
          </a:p>
          <a:p>
            <a:endParaRPr lang="en-SE" dirty="0"/>
          </a:p>
          <a:p>
            <a:endParaRPr lang="en-US" dirty="0"/>
          </a:p>
        </p:txBody>
      </p:sp>
      <p:sp>
        <p:nvSpPr>
          <p:cNvPr id="4" name="Slide Number Placeholder 3"/>
          <p:cNvSpPr>
            <a:spLocks noGrp="1"/>
          </p:cNvSpPr>
          <p:nvPr>
            <p:ph type="sldNum" sz="quarter" idx="10"/>
          </p:nvPr>
        </p:nvSpPr>
        <p:spPr/>
        <p:txBody>
          <a:bodyPr/>
          <a:lstStyle/>
          <a:p>
            <a:fld id="{65DFCFE6-7D80-4E64-BCD4-1CB5D2FAEE6C}" type="slidenum">
              <a:rPr lang="en-US" smtClean="0"/>
              <a:t>3</a:t>
            </a:fld>
            <a:endParaRPr lang="en-US"/>
          </a:p>
        </p:txBody>
      </p:sp>
    </p:spTree>
    <p:extLst>
      <p:ext uri="{BB962C8B-B14F-4D97-AF65-F5344CB8AC3E}">
        <p14:creationId xmlns:p14="http://schemas.microsoft.com/office/powerpoint/2010/main" val="2073691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2FD8E17-38E8-4A7F-BD6A-56586DF41199}" type="slidenum">
              <a:rPr lang="en-US" smtClean="0"/>
              <a:pPr>
                <a:defRPr/>
              </a:pPr>
              <a:t>22</a:t>
            </a:fld>
            <a:endParaRPr lang="en-US" dirty="0"/>
          </a:p>
        </p:txBody>
      </p:sp>
    </p:spTree>
    <p:extLst>
      <p:ext uri="{BB962C8B-B14F-4D97-AF65-F5344CB8AC3E}">
        <p14:creationId xmlns:p14="http://schemas.microsoft.com/office/powerpoint/2010/main" val="2114803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6000" dirty="0">
              <a:latin typeface="Calibri Light" panose="020F0302020204030204" pitchFamily="34" charset="0"/>
              <a:cs typeface="Calibri Light" panose="020F0302020204030204" pitchFamily="34" charset="0"/>
            </a:endParaRPr>
          </a:p>
        </p:txBody>
      </p:sp>
      <p:sp>
        <p:nvSpPr>
          <p:cNvPr id="4" name="Slide Number Placeholder 3"/>
          <p:cNvSpPr>
            <a:spLocks noGrp="1"/>
          </p:cNvSpPr>
          <p:nvPr>
            <p:ph type="sldNum" sz="quarter" idx="10"/>
          </p:nvPr>
        </p:nvSpPr>
        <p:spPr/>
        <p:txBody>
          <a:bodyPr/>
          <a:lstStyle/>
          <a:p>
            <a:fld id="{65DFCFE6-7D80-4E64-BCD4-1CB5D2FAEE6C}" type="slidenum">
              <a:rPr lang="en-US" smtClean="0"/>
              <a:t>32</a:t>
            </a:fld>
            <a:endParaRPr lang="en-US"/>
          </a:p>
        </p:txBody>
      </p:sp>
    </p:spTree>
    <p:extLst>
      <p:ext uri="{BB962C8B-B14F-4D97-AF65-F5344CB8AC3E}">
        <p14:creationId xmlns:p14="http://schemas.microsoft.com/office/powerpoint/2010/main" val="3825206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6000" b="0" i="0" dirty="0">
                <a:effectLst/>
                <a:latin typeface="Calibri Light" panose="020F0302020204030204" pitchFamily="34" charset="0"/>
                <a:cs typeface="Calibri Light" panose="020F0302020204030204" pitchFamily="34" charset="0"/>
              </a:rPr>
              <a:t>In asynchronous computer networks, the property of fair communication requires that if a message is sent infinitely often over a given communication channel, then the message is received infinitely often. If the property of communication fairness does not hold with respect to a given communication channel, then we know that the sender can successfully transmit only a finite number of messages since after this number of transmissions, the receiver forever does not receive message, i.e., the link is broken. </a:t>
            </a:r>
            <a:endParaRPr lang="en-US" sz="6000" dirty="0">
              <a:latin typeface="Calibri Light" panose="020F0302020204030204" pitchFamily="34" charset="0"/>
              <a:cs typeface="Calibri Light" panose="020F0302020204030204" pitchFamily="34" charset="0"/>
            </a:endParaRPr>
          </a:p>
        </p:txBody>
      </p:sp>
      <p:sp>
        <p:nvSpPr>
          <p:cNvPr id="4" name="Slide Number Placeholder 3"/>
          <p:cNvSpPr>
            <a:spLocks noGrp="1"/>
          </p:cNvSpPr>
          <p:nvPr>
            <p:ph type="sldNum" sz="quarter" idx="10"/>
          </p:nvPr>
        </p:nvSpPr>
        <p:spPr/>
        <p:txBody>
          <a:bodyPr/>
          <a:lstStyle/>
          <a:p>
            <a:fld id="{65DFCFE6-7D80-4E64-BCD4-1CB5D2FAEE6C}" type="slidenum">
              <a:rPr lang="en-US" smtClean="0"/>
              <a:t>33</a:t>
            </a:fld>
            <a:endParaRPr lang="en-US"/>
          </a:p>
        </p:txBody>
      </p:sp>
    </p:spTree>
    <p:extLst>
      <p:ext uri="{BB962C8B-B14F-4D97-AF65-F5344CB8AC3E}">
        <p14:creationId xmlns:p14="http://schemas.microsoft.com/office/powerpoint/2010/main" val="7467714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2FD8E17-38E8-4A7F-BD6A-56586DF41199}" type="slidenum">
              <a:rPr lang="en-US" smtClean="0"/>
              <a:pPr>
                <a:defRPr/>
              </a:pPr>
              <a:t>34</a:t>
            </a:fld>
            <a:endParaRPr lang="en-US" dirty="0"/>
          </a:p>
        </p:txBody>
      </p:sp>
    </p:spTree>
    <p:extLst>
      <p:ext uri="{BB962C8B-B14F-4D97-AF65-F5344CB8AC3E}">
        <p14:creationId xmlns:p14="http://schemas.microsoft.com/office/powerpoint/2010/main" val="37811437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2FD8E17-38E8-4A7F-BD6A-56586DF41199}" type="slidenum">
              <a:rPr lang="en-US" smtClean="0"/>
              <a:pPr>
                <a:defRPr/>
              </a:pPr>
              <a:t>35</a:t>
            </a:fld>
            <a:endParaRPr lang="en-US" dirty="0"/>
          </a:p>
        </p:txBody>
      </p:sp>
    </p:spTree>
    <p:extLst>
      <p:ext uri="{BB962C8B-B14F-4D97-AF65-F5344CB8AC3E}">
        <p14:creationId xmlns:p14="http://schemas.microsoft.com/office/powerpoint/2010/main" val="5382763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2FD8E17-38E8-4A7F-BD6A-56586DF41199}" type="slidenum">
              <a:rPr lang="en-US" smtClean="0"/>
              <a:pPr>
                <a:defRPr/>
              </a:pPr>
              <a:t>36</a:t>
            </a:fld>
            <a:endParaRPr lang="en-US" dirty="0"/>
          </a:p>
        </p:txBody>
      </p:sp>
    </p:spTree>
    <p:extLst>
      <p:ext uri="{BB962C8B-B14F-4D97-AF65-F5344CB8AC3E}">
        <p14:creationId xmlns:p14="http://schemas.microsoft.com/office/powerpoint/2010/main" val="10653159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65DFCFE6-7D80-4E64-BCD4-1CB5D2FAEE6C}" type="slidenum">
              <a:rPr lang="en-US" smtClean="0"/>
              <a:t>40</a:t>
            </a:fld>
            <a:endParaRPr lang="en-US"/>
          </a:p>
        </p:txBody>
      </p:sp>
    </p:spTree>
    <p:extLst>
      <p:ext uri="{BB962C8B-B14F-4D97-AF65-F5344CB8AC3E}">
        <p14:creationId xmlns:p14="http://schemas.microsoft.com/office/powerpoint/2010/main" val="1268394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A9C56A-F89D-4671-B107-E4A484C6A832}" type="slidenum">
              <a:rPr lang="en-US" altLang="en-US"/>
              <a:pPr/>
              <a:t>42</a:t>
            </a:fld>
            <a:endParaRPr lang="en-US" altLang="en-US"/>
          </a:p>
        </p:txBody>
      </p:sp>
      <p:sp>
        <p:nvSpPr>
          <p:cNvPr id="266242" name="Rectangle 2"/>
          <p:cNvSpPr>
            <a:spLocks noGrp="1" noRot="1" noChangeAspect="1" noChangeArrowheads="1" noTextEdit="1"/>
          </p:cNvSpPr>
          <p:nvPr>
            <p:ph type="sldImg"/>
          </p:nvPr>
        </p:nvSpPr>
        <p:spPr>
          <a:ln/>
        </p:spPr>
      </p:sp>
      <p:sp>
        <p:nvSpPr>
          <p:cNvPr id="266245" name="Rectangle 5"/>
          <p:cNvSpPr>
            <a:spLocks noGrp="1" noChangeArrowheads="1"/>
          </p:cNvSpPr>
          <p:nvPr>
            <p:ph type="body" idx="1"/>
          </p:nvPr>
        </p:nvSpPr>
        <p:spPr/>
        <p:txBody>
          <a:bodyPr/>
          <a:lstStyle/>
          <a:p>
            <a:r>
              <a:rPr lang="en-US" altLang="he-IL" dirty="0"/>
              <a:t>* A </a:t>
            </a:r>
            <a:r>
              <a:rPr lang="en-US" altLang="he-IL" dirty="0">
                <a:solidFill>
                  <a:srgbClr val="C60000"/>
                </a:solidFill>
              </a:rPr>
              <a:t>desired legal behavior</a:t>
            </a:r>
            <a:r>
              <a:rPr lang="en-US" altLang="he-IL" dirty="0"/>
              <a:t> is a set of legal executions denoted </a:t>
            </a:r>
            <a:r>
              <a:rPr lang="en-US" altLang="he-IL" dirty="0">
                <a:solidFill>
                  <a:srgbClr val="C60000"/>
                </a:solidFill>
              </a:rPr>
              <a:t>LE</a:t>
            </a:r>
          </a:p>
          <a:p>
            <a:r>
              <a:rPr lang="en-US" altLang="he-IL" dirty="0"/>
              <a:t>*Defined for a particular system and a particular task</a:t>
            </a:r>
          </a:p>
          <a:p>
            <a:r>
              <a:rPr lang="en-US" altLang="he-IL" dirty="0"/>
              <a:t>Should have a suffix that appears in LE</a:t>
            </a:r>
          </a:p>
          <a:p>
            <a:r>
              <a:rPr lang="en-US" altLang="he-IL" dirty="0"/>
              <a:t>*A configuration c is </a:t>
            </a:r>
            <a:r>
              <a:rPr lang="en-US" altLang="he-IL" dirty="0">
                <a:solidFill>
                  <a:srgbClr val="C60000"/>
                </a:solidFill>
              </a:rPr>
              <a:t>safe</a:t>
            </a:r>
            <a:r>
              <a:rPr lang="en-US" altLang="he-IL" dirty="0"/>
              <a:t> with regard to task LE and an algorithm if every fair execution of the algorithm that starts from c  belongs to LE</a:t>
            </a:r>
          </a:p>
          <a:p>
            <a:r>
              <a:rPr lang="en-US" altLang="he-IL" dirty="0"/>
              <a:t>*An algorithm is </a:t>
            </a:r>
            <a:r>
              <a:rPr lang="en-US" altLang="he-IL" dirty="0">
                <a:solidFill>
                  <a:srgbClr val="C60000"/>
                </a:solidFill>
              </a:rPr>
              <a:t>self-stabilizing</a:t>
            </a:r>
            <a:r>
              <a:rPr lang="en-US" altLang="he-IL" dirty="0"/>
              <a:t> for a task LE if every fair execution of the algorithm reaches a safe configuration with relation to LE</a:t>
            </a:r>
          </a:p>
          <a:p>
            <a:endParaRPr lang="en-US" altLang="sv-SE" dirty="0"/>
          </a:p>
        </p:txBody>
      </p:sp>
    </p:spTree>
    <p:extLst>
      <p:ext uri="{BB962C8B-B14F-4D97-AF65-F5344CB8AC3E}">
        <p14:creationId xmlns:p14="http://schemas.microsoft.com/office/powerpoint/2010/main" val="19733499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040C5E-CD43-4EC6-A233-587D5B4C0832}" type="slidenum">
              <a:rPr lang="en-US" altLang="en-US"/>
              <a:pPr/>
              <a:t>43</a:t>
            </a:fld>
            <a:endParaRPr lang="en-US" altLang="en-US"/>
          </a:p>
        </p:txBody>
      </p:sp>
      <p:sp>
        <p:nvSpPr>
          <p:cNvPr id="266242" name="Rectangle 2"/>
          <p:cNvSpPr>
            <a:spLocks noGrp="1" noRot="1" noChangeAspect="1" noChangeArrowheads="1" noTextEdit="1"/>
          </p:cNvSpPr>
          <p:nvPr>
            <p:ph type="sldImg"/>
          </p:nvPr>
        </p:nvSpPr>
        <p:spPr>
          <a:xfrm>
            <a:off x="992188" y="768350"/>
            <a:ext cx="5114925" cy="3836988"/>
          </a:xfrm>
          <a:ln/>
        </p:spPr>
      </p:sp>
      <p:sp>
        <p:nvSpPr>
          <p:cNvPr id="266245" name="Rectangle 5"/>
          <p:cNvSpPr>
            <a:spLocks noGrp="1" noChangeArrowheads="1"/>
          </p:cNvSpPr>
          <p:nvPr>
            <p:ph type="body" idx="1"/>
          </p:nvPr>
        </p:nvSpPr>
        <p:spPr/>
        <p:txBody>
          <a:bodyPr/>
          <a:lstStyle/>
          <a:p>
            <a:endParaRPr lang="en-US" altLang="zh-CN" dirty="0"/>
          </a:p>
        </p:txBody>
      </p:sp>
    </p:spTree>
    <p:extLst>
      <p:ext uri="{BB962C8B-B14F-4D97-AF65-F5344CB8AC3E}">
        <p14:creationId xmlns:p14="http://schemas.microsoft.com/office/powerpoint/2010/main" val="2843979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8B5C78-9E1F-4A39-AAB6-A7906355FB5C}" type="slidenum">
              <a:rPr lang="en-US" altLang="en-US"/>
              <a:pPr/>
              <a:t>44</a:t>
            </a:fld>
            <a:endParaRPr lang="en-US" altLang="en-US"/>
          </a:p>
        </p:txBody>
      </p:sp>
      <p:sp>
        <p:nvSpPr>
          <p:cNvPr id="271362" name="Rectangle 1026"/>
          <p:cNvSpPr>
            <a:spLocks noGrp="1" noRot="1" noChangeAspect="1" noChangeArrowheads="1" noTextEdit="1"/>
          </p:cNvSpPr>
          <p:nvPr>
            <p:ph type="sldImg"/>
          </p:nvPr>
        </p:nvSpPr>
        <p:spPr>
          <a:ln/>
        </p:spPr>
      </p:sp>
      <p:sp>
        <p:nvSpPr>
          <p:cNvPr id="271363" name="Rectangle 1027"/>
          <p:cNvSpPr>
            <a:spLocks noGrp="1" noChangeArrowheads="1"/>
          </p:cNvSpPr>
          <p:nvPr>
            <p:ph type="body" idx="1"/>
          </p:nvPr>
        </p:nvSpPr>
        <p:spPr/>
        <p:txBody>
          <a:bodyPr/>
          <a:lstStyle/>
          <a:p>
            <a:endParaRPr lang="en-US" altLang="sv-SE" dirty="0"/>
          </a:p>
        </p:txBody>
      </p:sp>
    </p:spTree>
    <p:extLst>
      <p:ext uri="{BB962C8B-B14F-4D97-AF65-F5344CB8AC3E}">
        <p14:creationId xmlns:p14="http://schemas.microsoft.com/office/powerpoint/2010/main" val="127840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FFFFF"/>
                </a:solidFill>
                <a:effectLst/>
                <a:latin typeface="Söhne"/>
              </a:rPr>
              <a:t>Studying fault-tolerant algorithms for computer networks is crucial, as emphasized by Radia Perlman's perspective on network properties. Here's how Perlman's views align with the importance of studying fault-tolerant algorithms in the context of computer networks:</a:t>
            </a:r>
          </a:p>
          <a:p>
            <a:pPr algn="l"/>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Scope:</a:t>
            </a:r>
            <a:r>
              <a:rPr lang="en-US" b="0" i="0" dirty="0">
                <a:solidFill>
                  <a:srgbClr val="D1D5DB"/>
                </a:solidFill>
                <a:effectLst/>
                <a:latin typeface="Söhne"/>
              </a:rPr>
              <a:t> Radia Perlman emphasizes that a network architecture should aim to solve general problems and support a wide range of applications and technologies. Fault-tolerant algorithms contribute to achieving this broad scope by ensuring that network reliability and resilience are not limited to specific use cases or technologies. When studying fault-tolerant algorithms, network designers can develop solutions that maintain network functionality across various applications and technologies, enhancing the network's overall scope and versatility.</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Scalability:</a:t>
            </a:r>
            <a:r>
              <a:rPr lang="en-US" b="0" i="0" dirty="0">
                <a:solidFill>
                  <a:srgbClr val="D1D5DB"/>
                </a:solidFill>
                <a:effectLst/>
                <a:latin typeface="Söhne"/>
              </a:rPr>
              <a:t> Perlman highlights the need for network designs to work efficiently with both small and large networks. Fault-tolerant algorithms play a vital role in achieving scalability by providing mechanisms to handle increasing network size while maintaining fault tolerance. As networks grow in scale, fault tolerance becomes even more critical to ensure uninterrupted service. Studying fault-tolerant algorithms helps network engineers create scalable solutions that can adapt to the demands of growing networks, whether they have a few nodes or millions of nodes.</a:t>
            </a:r>
          </a:p>
          <a:p>
            <a:pPr algn="l"/>
            <a:endParaRPr lang="en-US" b="0" i="0" dirty="0">
              <a:solidFill>
                <a:srgbClr val="D1D5DB"/>
              </a:solidFill>
              <a:effectLst/>
              <a:latin typeface="Söhne"/>
            </a:endParaRPr>
          </a:p>
          <a:p>
            <a:pPr algn="l"/>
            <a:r>
              <a:rPr lang="en-US" b="0" i="0" dirty="0">
                <a:solidFill>
                  <a:srgbClr val="D1D5DB"/>
                </a:solidFill>
                <a:effectLst/>
                <a:latin typeface="Söhne"/>
              </a:rPr>
              <a:t>Incorporating scope and scalability into the importance of studying fault-tolerant algorithms underscores their role in designing network architectures that can accommodate a wide range of applications, technologies, and network sizes while maintaining robustness and reliability in the face of faults and failures.</a:t>
            </a:r>
          </a:p>
          <a:p>
            <a:pPr algn="l"/>
            <a:endParaRPr lang="en-US" b="0" i="0" dirty="0">
              <a:solidFill>
                <a:srgbClr val="D1D5DB"/>
              </a:solidFill>
              <a:effectLst/>
              <a:latin typeface="Söhne"/>
            </a:endParaRPr>
          </a:p>
          <a:p>
            <a:pPr algn="l"/>
            <a:r>
              <a:rPr lang="en-US" b="1" i="0" dirty="0">
                <a:solidFill>
                  <a:srgbClr val="FFFFFF"/>
                </a:solidFill>
                <a:effectLst/>
                <a:latin typeface="Söhne"/>
              </a:rPr>
              <a:t>3. Robustness:</a:t>
            </a:r>
            <a:r>
              <a:rPr lang="en-US" b="0" i="0" dirty="0">
                <a:solidFill>
                  <a:srgbClr val="FFFFFF"/>
                </a:solidFill>
                <a:effectLst/>
                <a:latin typeface="Söhne"/>
              </a:rPr>
              <a:t> Perlman highlights the importance of robustness, which goes beyond basic fault tolerance. Fault-tolerant algorithms are essential components of network robustness. They ensure that even when nodes or links fail or behave improperly, the network can continue to operate, reducing disruptions and maintaining services. Fault-tolerant algorithms contribute to the network's ability to adapt to unexpected issues and recover from them.</a:t>
            </a:r>
            <a:endParaRPr lang="en-US"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pPr>
              <a:defRPr/>
            </a:pPr>
            <a:fld id="{02FD8E17-38E8-4A7F-BD6A-56586DF41199}" type="slidenum">
              <a:rPr lang="en-US" smtClean="0"/>
              <a:pPr>
                <a:defRPr/>
              </a:pPr>
              <a:t>4</a:t>
            </a:fld>
            <a:endParaRPr lang="en-US" dirty="0"/>
          </a:p>
        </p:txBody>
      </p:sp>
    </p:spTree>
    <p:extLst>
      <p:ext uri="{BB962C8B-B14F-4D97-AF65-F5344CB8AC3E}">
        <p14:creationId xmlns:p14="http://schemas.microsoft.com/office/powerpoint/2010/main" val="36845779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8B5C78-9E1F-4A39-AAB6-A7906355FB5C}" type="slidenum">
              <a:rPr lang="en-US" altLang="en-US"/>
              <a:pPr/>
              <a:t>45</a:t>
            </a:fld>
            <a:endParaRPr lang="en-US" altLang="en-US"/>
          </a:p>
        </p:txBody>
      </p:sp>
      <p:sp>
        <p:nvSpPr>
          <p:cNvPr id="271362" name="Rectangle 1026"/>
          <p:cNvSpPr>
            <a:spLocks noGrp="1" noRot="1" noChangeAspect="1" noChangeArrowheads="1" noTextEdit="1"/>
          </p:cNvSpPr>
          <p:nvPr>
            <p:ph type="sldImg"/>
          </p:nvPr>
        </p:nvSpPr>
        <p:spPr>
          <a:ln/>
        </p:spPr>
      </p:sp>
      <p:sp>
        <p:nvSpPr>
          <p:cNvPr id="271363" name="Rectangle 1027"/>
          <p:cNvSpPr>
            <a:spLocks noGrp="1" noChangeArrowheads="1"/>
          </p:cNvSpPr>
          <p:nvPr>
            <p:ph type="body" idx="1"/>
          </p:nvPr>
        </p:nvSpPr>
        <p:spPr/>
        <p:txBody>
          <a:bodyPr/>
          <a:lstStyle/>
          <a:p>
            <a:endParaRPr lang="en-US" altLang="sv-SE" dirty="0"/>
          </a:p>
        </p:txBody>
      </p:sp>
    </p:spTree>
    <p:extLst>
      <p:ext uri="{BB962C8B-B14F-4D97-AF65-F5344CB8AC3E}">
        <p14:creationId xmlns:p14="http://schemas.microsoft.com/office/powerpoint/2010/main" val="40194196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8B5C78-9E1F-4A39-AAB6-A7906355FB5C}" type="slidenum">
              <a:rPr lang="en-US" altLang="en-US"/>
              <a:pPr/>
              <a:t>46</a:t>
            </a:fld>
            <a:endParaRPr lang="en-US" altLang="en-US"/>
          </a:p>
        </p:txBody>
      </p:sp>
      <p:sp>
        <p:nvSpPr>
          <p:cNvPr id="271362" name="Rectangle 1026"/>
          <p:cNvSpPr>
            <a:spLocks noGrp="1" noRot="1" noChangeAspect="1" noChangeArrowheads="1" noTextEdit="1"/>
          </p:cNvSpPr>
          <p:nvPr>
            <p:ph type="sldImg"/>
          </p:nvPr>
        </p:nvSpPr>
        <p:spPr>
          <a:ln/>
        </p:spPr>
      </p:sp>
      <p:sp>
        <p:nvSpPr>
          <p:cNvPr id="271363" name="Rectangle 1027"/>
          <p:cNvSpPr>
            <a:spLocks noGrp="1" noChangeArrowheads="1"/>
          </p:cNvSpPr>
          <p:nvPr>
            <p:ph type="body" idx="1"/>
          </p:nvPr>
        </p:nvSpPr>
        <p:spPr/>
        <p:txBody>
          <a:bodyPr/>
          <a:lstStyle/>
          <a:p>
            <a:endParaRPr lang="en-US" altLang="sv-SE" dirty="0"/>
          </a:p>
        </p:txBody>
      </p:sp>
    </p:spTree>
    <p:extLst>
      <p:ext uri="{BB962C8B-B14F-4D97-AF65-F5344CB8AC3E}">
        <p14:creationId xmlns:p14="http://schemas.microsoft.com/office/powerpoint/2010/main" val="27312688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8B5C78-9E1F-4A39-AAB6-A7906355FB5C}" type="slidenum">
              <a:rPr lang="en-US" altLang="en-US"/>
              <a:pPr/>
              <a:t>47</a:t>
            </a:fld>
            <a:endParaRPr lang="en-US" altLang="en-US"/>
          </a:p>
        </p:txBody>
      </p:sp>
      <p:sp>
        <p:nvSpPr>
          <p:cNvPr id="271362" name="Rectangle 1026"/>
          <p:cNvSpPr>
            <a:spLocks noGrp="1" noRot="1" noChangeAspect="1" noChangeArrowheads="1" noTextEdit="1"/>
          </p:cNvSpPr>
          <p:nvPr>
            <p:ph type="sldImg"/>
          </p:nvPr>
        </p:nvSpPr>
        <p:spPr>
          <a:ln/>
        </p:spPr>
      </p:sp>
      <p:sp>
        <p:nvSpPr>
          <p:cNvPr id="271363" name="Rectangle 1027"/>
          <p:cNvSpPr>
            <a:spLocks noGrp="1" noChangeArrowheads="1"/>
          </p:cNvSpPr>
          <p:nvPr>
            <p:ph type="body" idx="1"/>
          </p:nvPr>
        </p:nvSpPr>
        <p:spPr/>
        <p:txBody>
          <a:bodyPr/>
          <a:lstStyle/>
          <a:p>
            <a:endParaRPr lang="en-US" altLang="sv-SE" dirty="0"/>
          </a:p>
        </p:txBody>
      </p:sp>
    </p:spTree>
    <p:extLst>
      <p:ext uri="{BB962C8B-B14F-4D97-AF65-F5344CB8AC3E}">
        <p14:creationId xmlns:p14="http://schemas.microsoft.com/office/powerpoint/2010/main" val="3538115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8B5C78-9E1F-4A39-AAB6-A7906355FB5C}" type="slidenum">
              <a:rPr lang="en-US" altLang="en-US"/>
              <a:pPr/>
              <a:t>48</a:t>
            </a:fld>
            <a:endParaRPr lang="en-US" altLang="en-US"/>
          </a:p>
        </p:txBody>
      </p:sp>
      <p:sp>
        <p:nvSpPr>
          <p:cNvPr id="271362" name="Rectangle 1026"/>
          <p:cNvSpPr>
            <a:spLocks noGrp="1" noRot="1" noChangeAspect="1" noChangeArrowheads="1" noTextEdit="1"/>
          </p:cNvSpPr>
          <p:nvPr>
            <p:ph type="sldImg"/>
          </p:nvPr>
        </p:nvSpPr>
        <p:spPr>
          <a:ln/>
        </p:spPr>
      </p:sp>
      <p:sp>
        <p:nvSpPr>
          <p:cNvPr id="271363" name="Rectangle 1027"/>
          <p:cNvSpPr>
            <a:spLocks noGrp="1" noChangeArrowheads="1"/>
          </p:cNvSpPr>
          <p:nvPr>
            <p:ph type="body" idx="1"/>
          </p:nvPr>
        </p:nvSpPr>
        <p:spPr/>
        <p:txBody>
          <a:bodyPr/>
          <a:lstStyle/>
          <a:p>
            <a:endParaRPr lang="en-US" altLang="sv-SE" dirty="0"/>
          </a:p>
        </p:txBody>
      </p:sp>
    </p:spTree>
    <p:extLst>
      <p:ext uri="{BB962C8B-B14F-4D97-AF65-F5344CB8AC3E}">
        <p14:creationId xmlns:p14="http://schemas.microsoft.com/office/powerpoint/2010/main" val="19684082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8B5C78-9E1F-4A39-AAB6-A7906355FB5C}" type="slidenum">
              <a:rPr lang="en-US" altLang="en-US"/>
              <a:pPr/>
              <a:t>49</a:t>
            </a:fld>
            <a:endParaRPr lang="en-US" altLang="en-US"/>
          </a:p>
        </p:txBody>
      </p:sp>
      <p:sp>
        <p:nvSpPr>
          <p:cNvPr id="271362" name="Rectangle 1026"/>
          <p:cNvSpPr>
            <a:spLocks noGrp="1" noRot="1" noChangeAspect="1" noChangeArrowheads="1" noTextEdit="1"/>
          </p:cNvSpPr>
          <p:nvPr>
            <p:ph type="sldImg"/>
          </p:nvPr>
        </p:nvSpPr>
        <p:spPr>
          <a:ln/>
        </p:spPr>
      </p:sp>
      <p:sp>
        <p:nvSpPr>
          <p:cNvPr id="271363" name="Rectangle 1027"/>
          <p:cNvSpPr>
            <a:spLocks noGrp="1" noChangeArrowheads="1"/>
          </p:cNvSpPr>
          <p:nvPr>
            <p:ph type="body" idx="1"/>
          </p:nvPr>
        </p:nvSpPr>
        <p:spPr/>
        <p:txBody>
          <a:bodyPr/>
          <a:lstStyle/>
          <a:p>
            <a:endParaRPr lang="en-US" altLang="sv-SE" dirty="0"/>
          </a:p>
        </p:txBody>
      </p:sp>
    </p:spTree>
    <p:extLst>
      <p:ext uri="{BB962C8B-B14F-4D97-AF65-F5344CB8AC3E}">
        <p14:creationId xmlns:p14="http://schemas.microsoft.com/office/powerpoint/2010/main" val="4035430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startAt="3"/>
            </a:pPr>
            <a:r>
              <a:rPr lang="en-US" b="1" i="0" dirty="0">
                <a:solidFill>
                  <a:srgbClr val="FFFFFF"/>
                </a:solidFill>
                <a:effectLst/>
                <a:latin typeface="Söhne"/>
              </a:rPr>
              <a:t>Safety Barriers:</a:t>
            </a:r>
            <a:r>
              <a:rPr lang="en-US" b="0" i="0" dirty="0">
                <a:solidFill>
                  <a:srgbClr val="FFFFFF"/>
                </a:solidFill>
                <a:effectLst/>
                <a:latin typeface="Söhne"/>
              </a:rPr>
              <a:t> Perlman mentions safety barriers in network design to prevent disruptions from spreading throughout the network. Fault-tolerant algorithms play a significant role in creating these safety barriers. They can help isolate faults and contain disruptions, limiting their impact to specific network segments. This containment is crucial for maintaining overall network stability.</a:t>
            </a:r>
          </a:p>
          <a:p>
            <a:pPr marL="228600" indent="-228600" algn="l">
              <a:buFont typeface="+mj-lt"/>
              <a:buAutoNum type="arabicPeriod" startAt="3"/>
            </a:pPr>
            <a:endParaRPr lang="en-US" b="1" i="0" dirty="0">
              <a:solidFill>
                <a:srgbClr val="FFFFFF"/>
              </a:solidFill>
              <a:effectLst/>
              <a:latin typeface="Söhne"/>
            </a:endParaRPr>
          </a:p>
          <a:p>
            <a:pPr marL="228600" indent="-228600" algn="l">
              <a:buFont typeface="+mj-lt"/>
              <a:buAutoNum type="arabicPeriod" startAt="3"/>
            </a:pPr>
            <a:r>
              <a:rPr lang="en-US" b="1" i="0" dirty="0">
                <a:solidFill>
                  <a:srgbClr val="FFFFFF"/>
                </a:solidFill>
                <a:effectLst/>
                <a:latin typeface="Söhne"/>
              </a:rPr>
              <a:t>Self-Stabilization:</a:t>
            </a:r>
            <a:r>
              <a:rPr lang="en-US" b="0" i="0" dirty="0">
                <a:solidFill>
                  <a:srgbClr val="FFFFFF"/>
                </a:solidFill>
                <a:effectLst/>
                <a:latin typeface="Söhne"/>
              </a:rPr>
              <a:t> Fault-tolerant algorithms contribute to self-stabilization, as discussed by Perlman. In the event of database corruption, hardware malfunctions, or undetected data errors, these algorithms help the network return to normal operation without requiring human intervention. This property ensures that network issues are addressed efficiently and reduces the potential for prolonged network downtime.</a:t>
            </a:r>
          </a:p>
          <a:p>
            <a:pPr marL="228600" indent="-228600" algn="l">
              <a:buFont typeface="+mj-lt"/>
              <a:buAutoNum type="arabicPeriod" startAt="3"/>
            </a:pPr>
            <a:endParaRPr lang="en-US" b="0" i="0" dirty="0">
              <a:solidFill>
                <a:srgbClr val="FFFFFF"/>
              </a:solidFill>
              <a:effectLst/>
              <a:latin typeface="Söhne"/>
            </a:endParaRPr>
          </a:p>
          <a:p>
            <a:pPr marL="228600" indent="-228600" algn="l">
              <a:buFont typeface="+mj-lt"/>
              <a:buAutoNum type="arabicPeriod" startAt="3"/>
            </a:pPr>
            <a:r>
              <a:rPr lang="en-US" b="1" i="0" dirty="0">
                <a:solidFill>
                  <a:srgbClr val="FFFFFF"/>
                </a:solidFill>
                <a:effectLst/>
                <a:latin typeface="Söhne"/>
              </a:rPr>
              <a:t>Fault Detection:</a:t>
            </a:r>
            <a:r>
              <a:rPr lang="en-US" b="0" i="0" dirty="0">
                <a:solidFill>
                  <a:srgbClr val="FFFFFF"/>
                </a:solidFill>
                <a:effectLst/>
                <a:latin typeface="Söhne"/>
              </a:rPr>
              <a:t> Perlman notes that networks should have the ability to detect faults. Fault-tolerant algorithms often include mechanisms for detecting faults and anomalies in the network. This detection is essential for identifying faulty components and taking appropriate action to mitigate their impact.</a:t>
            </a:r>
          </a:p>
          <a:p>
            <a:pPr marL="228600" indent="-228600" algn="l">
              <a:buFont typeface="+mj-lt"/>
              <a:buAutoNum type="arabicPeriod" startAt="3"/>
            </a:pPr>
            <a:endParaRPr lang="en-US" b="0" i="0" dirty="0">
              <a:solidFill>
                <a:srgbClr val="FFFFFF"/>
              </a:solidFill>
              <a:effectLst/>
              <a:latin typeface="Söhne"/>
            </a:endParaRPr>
          </a:p>
          <a:p>
            <a:pPr marL="228600" indent="-228600" algn="l">
              <a:buFont typeface="+mj-lt"/>
              <a:buAutoNum type="arabicPeriod" startAt="3"/>
            </a:pPr>
            <a:r>
              <a:rPr lang="en-US" b="1" i="0" dirty="0">
                <a:solidFill>
                  <a:srgbClr val="FFFFFF"/>
                </a:solidFill>
                <a:effectLst/>
                <a:latin typeface="Söhne"/>
              </a:rPr>
              <a:t>Byzantine Robustness:</a:t>
            </a:r>
            <a:r>
              <a:rPr lang="en-US" b="0" i="0" dirty="0">
                <a:solidFill>
                  <a:srgbClr val="FFFFFF"/>
                </a:solidFill>
                <a:effectLst/>
                <a:latin typeface="Söhne"/>
              </a:rPr>
              <a:t> While Perlman mentions Byzantine failures, which involve nodes behaving improperly, fault-tolerant algorithms can address this challenge. These algorithms help networks maintain stability and functionality even when a portion of nodes exhibits Byzantine failures. This capability is critical for security and resilience in the face of adversarial actions.</a:t>
            </a:r>
          </a:p>
          <a:p>
            <a:pPr algn="l"/>
            <a:endParaRPr lang="en-US" b="0" i="0" dirty="0">
              <a:solidFill>
                <a:srgbClr val="FFFFFF"/>
              </a:solidFill>
              <a:effectLst/>
              <a:latin typeface="Söhne"/>
            </a:endParaRPr>
          </a:p>
          <a:p>
            <a:pPr algn="l"/>
            <a:r>
              <a:rPr lang="en-US" b="0" i="0" dirty="0">
                <a:solidFill>
                  <a:srgbClr val="FFFFFF"/>
                </a:solidFill>
                <a:effectLst/>
                <a:latin typeface="Söhne"/>
              </a:rPr>
              <a:t>Studying fault-tolerant algorithms for computer networks aligns with Perlman's emphasis on network robustness, safety barriers, self-stabilization, fault detection, and Byzantine robustness. These algorithms are essential tools for ensuring that computer networks can withstand and recover from various types of faults and disruptions, providing reliable and uninterrupted services to users.</a:t>
            </a:r>
          </a:p>
          <a:p>
            <a:br>
              <a:rPr lang="en-US" b="0" i="0" dirty="0">
                <a:solidFill>
                  <a:srgbClr val="FFFFFF"/>
                </a:solidFill>
                <a:effectLst/>
                <a:latin typeface="Söhne"/>
              </a:rPr>
            </a:br>
            <a:endParaRPr lang="en-US" dirty="0"/>
          </a:p>
        </p:txBody>
      </p:sp>
      <p:sp>
        <p:nvSpPr>
          <p:cNvPr id="4" name="Slide Number Placeholder 3"/>
          <p:cNvSpPr>
            <a:spLocks noGrp="1"/>
          </p:cNvSpPr>
          <p:nvPr>
            <p:ph type="sldNum" sz="quarter" idx="5"/>
          </p:nvPr>
        </p:nvSpPr>
        <p:spPr/>
        <p:txBody>
          <a:bodyPr/>
          <a:lstStyle/>
          <a:p>
            <a:pPr>
              <a:defRPr/>
            </a:pPr>
            <a:fld id="{02FD8E17-38E8-4A7F-BD6A-56586DF41199}" type="slidenum">
              <a:rPr lang="en-US" smtClean="0"/>
              <a:pPr>
                <a:defRPr/>
              </a:pPr>
              <a:t>5</a:t>
            </a:fld>
            <a:endParaRPr lang="en-US" dirty="0"/>
          </a:p>
        </p:txBody>
      </p:sp>
    </p:spTree>
    <p:extLst>
      <p:ext uri="{BB962C8B-B14F-4D97-AF65-F5344CB8AC3E}">
        <p14:creationId xmlns:p14="http://schemas.microsoft.com/office/powerpoint/2010/main" val="1793380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pPr>
              <a:defRPr/>
            </a:pPr>
            <a:fld id="{02FD8E17-38E8-4A7F-BD6A-56586DF41199}" type="slidenum">
              <a:rPr lang="en-US" smtClean="0"/>
              <a:pPr>
                <a:defRPr/>
              </a:pPr>
              <a:t>6</a:t>
            </a:fld>
            <a:endParaRPr lang="en-US" dirty="0"/>
          </a:p>
        </p:txBody>
      </p:sp>
    </p:spTree>
    <p:extLst>
      <p:ext uri="{BB962C8B-B14F-4D97-AF65-F5344CB8AC3E}">
        <p14:creationId xmlns:p14="http://schemas.microsoft.com/office/powerpoint/2010/main" val="1923401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Self-stabilizing algorithms are a class of algorithms designed for computer networks and messages passing systems to achieve a state where they can recover and maintain correct operation automatically, even when they start from an arbitrary, potentially incorrect initial state. These algorithms are particularly valuable in environments where network nodes may experience transient faults or where the initial configuration may be unpredictable.</a:t>
            </a:r>
          </a:p>
          <a:p>
            <a:pPr algn="l"/>
            <a:endParaRPr lang="en-US" b="0" i="0" dirty="0">
              <a:solidFill>
                <a:srgbClr val="D1D5DB"/>
              </a:solidFill>
              <a:effectLst/>
              <a:latin typeface="Söhne"/>
            </a:endParaRPr>
          </a:p>
          <a:p>
            <a:pPr algn="l"/>
            <a:r>
              <a:rPr lang="en-US" b="0" i="0" dirty="0">
                <a:solidFill>
                  <a:srgbClr val="D1D5DB"/>
                </a:solidFill>
                <a:effectLst/>
                <a:latin typeface="Söhne"/>
              </a:rPr>
              <a:t>Key characteristics and concepts of self-stabilizing algorithms for computer networks include:</a:t>
            </a:r>
          </a:p>
          <a:p>
            <a:pPr algn="l"/>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Autonomous Recovery:</a:t>
            </a:r>
            <a:r>
              <a:rPr lang="en-US" b="0" i="0" dirty="0">
                <a:solidFill>
                  <a:srgbClr val="D1D5DB"/>
                </a:solidFill>
                <a:effectLst/>
                <a:latin typeface="Söhne"/>
              </a:rPr>
              <a:t> Self-stabilizing algorithms aim to achieve a stable and correct system state without requiring external intervention or a pre-established correct state. They are designed to handle situations where nodes or components may start in an arbitrary, faulty, or inconsistent state.</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Fault Tolerance:</a:t>
            </a:r>
            <a:r>
              <a:rPr lang="en-US" b="0" i="0" dirty="0">
                <a:solidFill>
                  <a:srgbClr val="D1D5DB"/>
                </a:solidFill>
                <a:effectLst/>
                <a:latin typeface="Söhne"/>
              </a:rPr>
              <a:t> Self-stabilizing algorithms are inherently fault-tolerant. They can recover from various types of transient faults, such as data corruption, and converge to a consistent system state.</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Local and Distributed:</a:t>
            </a:r>
            <a:r>
              <a:rPr lang="en-US" b="0" i="0" dirty="0">
                <a:solidFill>
                  <a:srgbClr val="D1D5DB"/>
                </a:solidFill>
                <a:effectLst/>
                <a:latin typeface="Söhne"/>
              </a:rPr>
              <a:t> These algorithms operate in a decentralized manner, with nodes making local decisions based on their immediate observations and interactions with neighboring nodes. Local actions collectively lead to system-wide stabilization.</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Convergence:</a:t>
            </a:r>
            <a:r>
              <a:rPr lang="en-US" b="0" i="0" dirty="0">
                <a:solidFill>
                  <a:srgbClr val="D1D5DB"/>
                </a:solidFill>
                <a:effectLst/>
                <a:latin typeface="Söhne"/>
              </a:rPr>
              <a:t> The primary objective of self-stabilizing algorithms is to converge to a legitimate system state where all safety and liveness properties are satisfied. Safety properties ensure that the system remains in a correct state, while liveness properties guarantee that progress continues.</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Minimal Assumptions:</a:t>
            </a:r>
            <a:r>
              <a:rPr lang="en-US" b="0" i="0" dirty="0">
                <a:solidFill>
                  <a:srgbClr val="D1D5DB"/>
                </a:solidFill>
                <a:effectLst/>
                <a:latin typeface="Söhne"/>
              </a:rPr>
              <a:t> Self-stabilizing algorithms often make minimal assumptions about the initial state of the system and the nature of faults. They are designed to work in a wide range of environments, making them adaptable and versatile.</a:t>
            </a:r>
          </a:p>
          <a:p>
            <a:pPr algn="l">
              <a:buFont typeface="+mj-lt"/>
              <a:buAutoNum type="arabicPeriod"/>
            </a:pPr>
            <a:endParaRPr lang="en-US" b="0" i="0" dirty="0">
              <a:solidFill>
                <a:srgbClr val="D1D5DB"/>
              </a:solidFill>
              <a:effectLst/>
              <a:latin typeface="Söhne"/>
            </a:endParaRPr>
          </a:p>
          <a:p>
            <a:pPr algn="l">
              <a:buFont typeface="+mj-lt"/>
              <a:buNone/>
            </a:pPr>
            <a:r>
              <a:rPr lang="en-US" b="0" i="0" dirty="0">
                <a:solidFill>
                  <a:srgbClr val="D1D5DB"/>
                </a:solidFill>
                <a:effectLst/>
                <a:latin typeface="Söhne"/>
              </a:rPr>
              <a:t>Self-stabilizing algorithms are used in various network and distributed system scenarios, including routing protocols, consensus algorithms, distributed databases, and fault-tolerant distributed systems. For instance, they can help a network routing protocol recover from topology changes or a distributed database restore consistency after a partition.</a:t>
            </a:r>
          </a:p>
          <a:p>
            <a:pPr algn="l"/>
            <a:endParaRPr lang="en-US" b="0" i="0" dirty="0">
              <a:solidFill>
                <a:srgbClr val="D1D5DB"/>
              </a:solidFill>
              <a:effectLst/>
              <a:latin typeface="Söhne"/>
            </a:endParaRPr>
          </a:p>
          <a:p>
            <a:pPr algn="l"/>
            <a:r>
              <a:rPr lang="en-US" b="0" i="0" dirty="0">
                <a:solidFill>
                  <a:srgbClr val="D1D5DB"/>
                </a:solidFill>
                <a:effectLst/>
                <a:latin typeface="Söhne"/>
              </a:rPr>
              <a:t>Self-stabilizing algorithms for computer networks are a valuable tool for building robust and fault-tolerant computer networks. They enable networks to recover from unexpected or faulty conditions and reach a stable, correct state without the need for external intervention, making them suitable for dynamic and unpredictable network environments.</a:t>
            </a:r>
          </a:p>
          <a:p>
            <a:endParaRPr lang="en-US" dirty="0"/>
          </a:p>
        </p:txBody>
      </p:sp>
      <p:sp>
        <p:nvSpPr>
          <p:cNvPr id="4" name="Slide Number Placeholder 3"/>
          <p:cNvSpPr>
            <a:spLocks noGrp="1"/>
          </p:cNvSpPr>
          <p:nvPr>
            <p:ph type="sldNum" sz="quarter" idx="5"/>
          </p:nvPr>
        </p:nvSpPr>
        <p:spPr/>
        <p:txBody>
          <a:bodyPr/>
          <a:lstStyle/>
          <a:p>
            <a:pPr>
              <a:defRPr/>
            </a:pPr>
            <a:fld id="{02FD8E17-38E8-4A7F-BD6A-56586DF41199}" type="slidenum">
              <a:rPr lang="en-US" smtClean="0"/>
              <a:pPr>
                <a:defRPr/>
              </a:pPr>
              <a:t>7</a:t>
            </a:fld>
            <a:endParaRPr lang="en-US" dirty="0"/>
          </a:p>
        </p:txBody>
      </p:sp>
    </p:spTree>
    <p:extLst>
      <p:ext uri="{BB962C8B-B14F-4D97-AF65-F5344CB8AC3E}">
        <p14:creationId xmlns:p14="http://schemas.microsoft.com/office/powerpoint/2010/main" val="2335716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An algorithm is a step-by-step set of well-defined instructions or a systematic procedure for solving a specific problem or accomplishing a particular task. Algorithms are fundamental to computer science and play a crucial role in various aspects of technology and everyday life. </a:t>
            </a:r>
          </a:p>
          <a:p>
            <a:pPr algn="l"/>
            <a:endParaRPr lang="en-US" b="0" i="0" dirty="0">
              <a:solidFill>
                <a:srgbClr val="D1D5DB"/>
              </a:solidFill>
              <a:effectLst/>
              <a:latin typeface="Söhne"/>
            </a:endParaRPr>
          </a:p>
          <a:p>
            <a:pPr algn="l"/>
            <a:r>
              <a:rPr lang="en-US" b="0" i="0" dirty="0">
                <a:solidFill>
                  <a:srgbClr val="D1D5DB"/>
                </a:solidFill>
                <a:effectLst/>
                <a:latin typeface="Söhne"/>
              </a:rPr>
              <a:t>Here are some key characteristics and components of algorithms:</a:t>
            </a:r>
          </a:p>
          <a:p>
            <a:pPr algn="l">
              <a:buFont typeface="+mj-lt"/>
              <a:buAutoNum type="arabicPeriod"/>
            </a:pPr>
            <a:r>
              <a:rPr lang="en-US" b="1" i="0" dirty="0">
                <a:solidFill>
                  <a:srgbClr val="D1D5DB"/>
                </a:solidFill>
                <a:effectLst/>
                <a:latin typeface="Söhne"/>
              </a:rPr>
              <a:t> Precise Instructions:</a:t>
            </a:r>
            <a:r>
              <a:rPr lang="en-US" b="0" i="0" dirty="0">
                <a:solidFill>
                  <a:srgbClr val="D1D5DB"/>
                </a:solidFill>
                <a:effectLst/>
                <a:latin typeface="Söhne"/>
              </a:rPr>
              <a:t> Algorithms provide precise and unambiguous instructions for performing a task. These instructions are typically expressed in a formal and logical manner, making them suitable for implementation in computer programs.</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Problem-Specific:</a:t>
            </a:r>
            <a:r>
              <a:rPr lang="en-US" b="0" i="0" dirty="0">
                <a:solidFill>
                  <a:srgbClr val="D1D5DB"/>
                </a:solidFill>
                <a:effectLst/>
                <a:latin typeface="Söhne"/>
              </a:rPr>
              <a:t> Each algorithm is designed for a specific problem or class of problems. While some general-purpose algorithms exist, many are tailored to address particular challenges or tasks efficiently.</a:t>
            </a:r>
          </a:p>
          <a:p>
            <a:pPr algn="l">
              <a:buFont typeface="+mj-lt"/>
              <a:buAutoNum type="arabicPeriod"/>
            </a:pPr>
            <a:endParaRPr lang="en-US" b="0" i="0" dirty="0">
              <a:solidFill>
                <a:srgbClr val="D1D5DB"/>
              </a:solidFill>
              <a:effectLst/>
              <a:latin typeface="Söhne"/>
            </a:endParaRPr>
          </a:p>
          <a:p>
            <a:pPr marL="0" marR="0" lvl="0" indent="0" algn="l" defTabSz="914400" rtl="0" eaLnBrk="0" fontAlgn="base" latinLnBrk="0" hangingPunct="0">
              <a:lnSpc>
                <a:spcPct val="100000"/>
              </a:lnSpc>
              <a:spcBef>
                <a:spcPct val="30000"/>
              </a:spcBef>
              <a:spcAft>
                <a:spcPct val="0"/>
              </a:spcAft>
              <a:buClrTx/>
              <a:buSzTx/>
              <a:buFont typeface="+mj-lt"/>
              <a:buAutoNum type="arabicPeriod"/>
              <a:tabLst/>
              <a:defRPr/>
            </a:pPr>
            <a:r>
              <a:rPr lang="en-US" b="1" i="0" dirty="0">
                <a:solidFill>
                  <a:srgbClr val="D1D5DB"/>
                </a:solidFill>
                <a:effectLst/>
                <a:latin typeface="Söhne"/>
              </a:rPr>
              <a:t> Correctness:</a:t>
            </a:r>
            <a:r>
              <a:rPr lang="en-US" b="0" i="0" dirty="0">
                <a:solidFill>
                  <a:srgbClr val="D1D5DB"/>
                </a:solidFill>
                <a:effectLst/>
                <a:latin typeface="Söhne"/>
              </a:rPr>
              <a:t> Algorithms must produce correct results for all valid inputs. Ensuring the correctness of an algorithm often involves rigorous mathematical proof.</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Efficiency:</a:t>
            </a:r>
            <a:r>
              <a:rPr lang="en-US" b="0" i="0" dirty="0">
                <a:solidFill>
                  <a:srgbClr val="D1D5DB"/>
                </a:solidFill>
                <a:effectLst/>
                <a:latin typeface="Söhne"/>
              </a:rPr>
              <a:t> Efficiency is a critical consideration in algorithm design. Good algorithms are designed to perform their tasks as quickly and with as few computational resources (such as memory or processing power) as possible.</a:t>
            </a:r>
          </a:p>
          <a:p>
            <a:pPr algn="l">
              <a:buFont typeface="+mj-lt"/>
              <a:buNone/>
            </a:pPr>
            <a:endParaRPr lang="en-US" b="0" i="0" dirty="0">
              <a:solidFill>
                <a:srgbClr val="D1D5DB"/>
              </a:solidFill>
              <a:effectLst/>
              <a:latin typeface="Söhne"/>
            </a:endParaRPr>
          </a:p>
          <a:p>
            <a:pPr algn="l">
              <a:buFont typeface="+mj-lt"/>
              <a:buNone/>
            </a:pPr>
            <a:r>
              <a:rPr lang="en-US" b="1" i="0" dirty="0">
                <a:solidFill>
                  <a:srgbClr val="D1D5DB"/>
                </a:solidFill>
                <a:effectLst/>
                <a:latin typeface="Söhne"/>
              </a:rPr>
              <a:t>5. Modularity:</a:t>
            </a:r>
            <a:r>
              <a:rPr lang="en-US" b="0" i="0" dirty="0">
                <a:solidFill>
                  <a:srgbClr val="D1D5DB"/>
                </a:solidFill>
                <a:effectLst/>
                <a:latin typeface="Söhne"/>
              </a:rPr>
              <a:t> Complex problems are often solved by breaking them down into smaller, more manageable subproblems. Algorithms can be modular, with each step or subproblem addressed separately.</a:t>
            </a:r>
          </a:p>
          <a:p>
            <a:pPr algn="l">
              <a:buFont typeface="+mj-lt"/>
              <a:buAutoNum type="arabicPeriod"/>
            </a:pPr>
            <a:endParaRPr lang="en-US" b="0" i="0" dirty="0">
              <a:solidFill>
                <a:srgbClr val="D1D5DB"/>
              </a:solidFill>
              <a:effectLst/>
              <a:latin typeface="Söhne"/>
            </a:endParaRPr>
          </a:p>
          <a:p>
            <a:pPr algn="l">
              <a:buFont typeface="+mj-lt"/>
              <a:buNone/>
            </a:pPr>
            <a:r>
              <a:rPr lang="en-US" b="1" i="0" dirty="0">
                <a:solidFill>
                  <a:srgbClr val="D1D5DB"/>
                </a:solidFill>
                <a:effectLst/>
                <a:latin typeface="Söhne"/>
              </a:rPr>
              <a:t>6. Optimization:</a:t>
            </a:r>
            <a:r>
              <a:rPr lang="en-US" b="0" i="0" dirty="0">
                <a:solidFill>
                  <a:srgbClr val="D1D5DB"/>
                </a:solidFill>
                <a:effectLst/>
                <a:latin typeface="Söhne"/>
              </a:rPr>
              <a:t> In some cases, algorithms are designed to optimize certain criteria, such as minimizing time, space, or other resources. Optimization algorithms are common in areas like computer science, operations research, and engineering.</a:t>
            </a:r>
          </a:p>
          <a:p>
            <a:pPr algn="l"/>
            <a:endParaRPr lang="en-US" b="0" i="0" dirty="0">
              <a:solidFill>
                <a:srgbClr val="D1D5DB"/>
              </a:solidFill>
              <a:effectLst/>
              <a:latin typeface="Söhne"/>
            </a:endParaRPr>
          </a:p>
          <a:p>
            <a:pPr algn="l"/>
            <a:r>
              <a:rPr lang="en-US" b="0" i="0" dirty="0">
                <a:solidFill>
                  <a:srgbClr val="D1D5DB"/>
                </a:solidFill>
                <a:effectLst/>
                <a:latin typeface="Söhne"/>
              </a:rPr>
              <a:t>Algorithms are not exclusive to computer science but are used across various fields, including mathematics, engineering, data analysis, and artificial intelligence. They are the building blocks of computer programs and systems, allowing us to automate tasks, make decisions, process data, and solve a wide range of problems efficiently and systematically.</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02FD8E17-38E8-4A7F-BD6A-56586DF41199}" type="slidenum">
              <a:rPr lang="en-US" smtClean="0"/>
              <a:pPr>
                <a:defRPr/>
              </a:pPr>
              <a:t>8</a:t>
            </a:fld>
            <a:endParaRPr lang="en-US" dirty="0"/>
          </a:p>
        </p:txBody>
      </p:sp>
    </p:spTree>
    <p:extLst>
      <p:ext uri="{BB962C8B-B14F-4D97-AF65-F5344CB8AC3E}">
        <p14:creationId xmlns:p14="http://schemas.microsoft.com/office/powerpoint/2010/main" val="1857381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In the context of algorithms, models serve several important purposes, and they are essential for various aspects of algorithm design, analysis, and understanding. </a:t>
            </a:r>
          </a:p>
          <a:p>
            <a:pPr algn="l"/>
            <a:endParaRPr lang="en-US" b="0" i="0" dirty="0">
              <a:solidFill>
                <a:srgbClr val="D1D5DB"/>
              </a:solidFill>
              <a:effectLst/>
              <a:latin typeface="Söhne"/>
            </a:endParaRPr>
          </a:p>
          <a:p>
            <a:pPr algn="l"/>
            <a:r>
              <a:rPr lang="en-US" b="0" i="0" dirty="0">
                <a:solidFill>
                  <a:srgbClr val="D1D5DB"/>
                </a:solidFill>
                <a:effectLst/>
                <a:latin typeface="Söhne"/>
              </a:rPr>
              <a:t>Here's why we need models when working with algorithms:</a:t>
            </a:r>
          </a:p>
          <a:p>
            <a:pPr marL="171450" indent="-171450" algn="l">
              <a:buFont typeface="Arial" panose="020B0604020202020204" pitchFamily="34" charset="0"/>
              <a:buChar char="•"/>
            </a:pPr>
            <a:r>
              <a:rPr lang="en-US" b="1" i="0" dirty="0">
                <a:solidFill>
                  <a:srgbClr val="D1D5DB"/>
                </a:solidFill>
                <a:effectLst/>
                <a:latin typeface="Söhne"/>
              </a:rPr>
              <a:t>Abstraction:</a:t>
            </a:r>
            <a:r>
              <a:rPr lang="en-US" b="0" i="0" dirty="0">
                <a:solidFill>
                  <a:srgbClr val="D1D5DB"/>
                </a:solidFill>
                <a:effectLst/>
                <a:latin typeface="Söhne"/>
              </a:rPr>
              <a:t> Models provide a level of abstraction that simplifies complex real-world scenarios. They distill the essential characteristics of a problem or system, making it easier to analyze and design algorithms. Abstraction allows us to focus on the core elements relevant to algorithmic solutions.</a:t>
            </a:r>
          </a:p>
          <a:p>
            <a:pPr marL="171450" indent="-171450" algn="l">
              <a:buFont typeface="Arial" panose="020B0604020202020204" pitchFamily="34" charset="0"/>
              <a:buChar char="•"/>
            </a:pPr>
            <a:endParaRPr lang="en-US" b="0" i="0" dirty="0">
              <a:solidFill>
                <a:srgbClr val="D1D5DB"/>
              </a:solidFill>
              <a:effectLst/>
              <a:latin typeface="Söhne"/>
            </a:endParaRP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b="1" i="0" dirty="0">
                <a:solidFill>
                  <a:srgbClr val="D1D5DB"/>
                </a:solidFill>
                <a:effectLst/>
                <a:latin typeface="Söhne"/>
              </a:rPr>
              <a:t>Task Formalization:</a:t>
            </a:r>
            <a:r>
              <a:rPr lang="en-US" b="0" i="0" dirty="0">
                <a:solidFill>
                  <a:srgbClr val="D1D5DB"/>
                </a:solidFill>
                <a:effectLst/>
                <a:latin typeface="Söhne"/>
              </a:rPr>
              <a:t> Models aid in formalizing problem statements and requirements. They help translate real-world problems into well-defined mathematical or computational terms, facilitating the development of algorithmic solutions.</a:t>
            </a:r>
          </a:p>
          <a:p>
            <a:pPr marL="171450" indent="-171450" algn="l">
              <a:buFont typeface="Arial" panose="020B0604020202020204" pitchFamily="34" charset="0"/>
              <a:buChar char="•"/>
            </a:pPr>
            <a:endParaRPr lang="en-US" b="1" i="0" dirty="0">
              <a:solidFill>
                <a:srgbClr val="D1D5DB"/>
              </a:solidFill>
              <a:effectLst/>
              <a:latin typeface="Söhne"/>
            </a:endParaRPr>
          </a:p>
          <a:p>
            <a:pPr marL="171450" indent="-171450" algn="l">
              <a:buFont typeface="Arial" panose="020B0604020202020204" pitchFamily="34" charset="0"/>
              <a:buChar char="•"/>
            </a:pPr>
            <a:r>
              <a:rPr lang="en-US" b="1" i="0" dirty="0">
                <a:solidFill>
                  <a:srgbClr val="D1D5DB"/>
                </a:solidFill>
                <a:effectLst/>
                <a:latin typeface="Söhne"/>
              </a:rPr>
              <a:t>Analysis and Proof:</a:t>
            </a:r>
            <a:r>
              <a:rPr lang="en-US" b="0" i="0" dirty="0">
                <a:solidFill>
                  <a:srgbClr val="D1D5DB"/>
                </a:solidFill>
                <a:effectLst/>
                <a:latin typeface="Söhne"/>
              </a:rPr>
              <a:t> Models facilitate the analysis and formal proof of algorithm correctness and efficiency. By defining a mathematical or computational model of a problem, researchers and algorithm designers can apply mathematical rigor to assess properties like correctness, termination, and time complexity.</a:t>
            </a:r>
          </a:p>
          <a:p>
            <a:pPr marL="171450" indent="-171450" algn="l">
              <a:buFont typeface="Arial" panose="020B0604020202020204" pitchFamily="34" charset="0"/>
              <a:buChar char="•"/>
            </a:pPr>
            <a:endParaRPr lang="en-US" b="0" i="0" dirty="0">
              <a:solidFill>
                <a:srgbClr val="D1D5DB"/>
              </a:solidFill>
              <a:effectLst/>
              <a:latin typeface="Söhne"/>
            </a:endParaRP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b="1" i="0" dirty="0">
                <a:solidFill>
                  <a:srgbClr val="D1D5DB"/>
                </a:solidFill>
                <a:effectLst/>
                <a:latin typeface="Söhne"/>
              </a:rPr>
              <a:t>Predictability as well as Performance Estimation:</a:t>
            </a:r>
            <a:r>
              <a:rPr lang="en-US" b="0" i="0" dirty="0">
                <a:solidFill>
                  <a:srgbClr val="D1D5DB"/>
                </a:solidFill>
                <a:effectLst/>
                <a:latin typeface="Söhne"/>
              </a:rPr>
              <a:t> Models help us predict the behavior of algorithms under various conditions. They provide a framework for estimating algorithm performance, resource usage, and scalability. This predictability is crucial for making informed decisions about algorithm selection and optimization. Models also provide a means to estimate the expected performance of an algorithm on a specific input or dataset. This estimation is valuable for assessing whether an algorithm is suitable for a particular application.</a:t>
            </a:r>
          </a:p>
          <a:p>
            <a:pPr marL="171450" indent="-171450" algn="l">
              <a:buFont typeface="Arial" panose="020B0604020202020204" pitchFamily="34" charset="0"/>
              <a:buChar char="•"/>
            </a:pPr>
            <a:endParaRPr lang="en-US" b="0" i="0" dirty="0">
              <a:solidFill>
                <a:srgbClr val="D1D5DB"/>
              </a:solidFill>
              <a:effectLst/>
              <a:latin typeface="Söhne"/>
            </a:endParaRPr>
          </a:p>
          <a:p>
            <a:pPr marL="171450" indent="-171450" algn="l">
              <a:buFont typeface="Arial" panose="020B0604020202020204" pitchFamily="34" charset="0"/>
              <a:buChar char="•"/>
            </a:pPr>
            <a:r>
              <a:rPr lang="en-US" b="1" i="0" dirty="0">
                <a:solidFill>
                  <a:srgbClr val="D1D5DB"/>
                </a:solidFill>
                <a:effectLst/>
                <a:latin typeface="Söhne"/>
              </a:rPr>
              <a:t>Benchmarking and Comparison:</a:t>
            </a:r>
            <a:r>
              <a:rPr lang="en-US" b="0" i="0" dirty="0">
                <a:solidFill>
                  <a:srgbClr val="D1D5DB"/>
                </a:solidFill>
                <a:effectLst/>
                <a:latin typeface="Söhne"/>
              </a:rPr>
              <a:t> Models enable benchmarking and the comparison of different algorithms for the same problem. By defining a standard model and problem instance, researchers can objectively assess and compare the strengths and weaknesses of various algorithms, aiding in algorithm selection.</a:t>
            </a:r>
          </a:p>
          <a:p>
            <a:pPr marL="171450" indent="-171450" algn="l">
              <a:buFont typeface="Arial" panose="020B0604020202020204" pitchFamily="34" charset="0"/>
              <a:buChar char="•"/>
            </a:pPr>
            <a:endParaRPr lang="en-US" b="0" i="0" dirty="0">
              <a:solidFill>
                <a:srgbClr val="D1D5DB"/>
              </a:solidFill>
              <a:effectLst/>
              <a:latin typeface="Söhne"/>
            </a:endParaRPr>
          </a:p>
          <a:p>
            <a:pPr marL="171450" indent="-171450" algn="l">
              <a:buFont typeface="Arial" panose="020B0604020202020204" pitchFamily="34" charset="0"/>
              <a:buChar char="•"/>
            </a:pPr>
            <a:r>
              <a:rPr lang="en-US" b="1" i="0" dirty="0">
                <a:solidFill>
                  <a:srgbClr val="D1D5DB"/>
                </a:solidFill>
                <a:effectLst/>
                <a:latin typeface="Söhne"/>
              </a:rPr>
              <a:t>Algorithm Design:</a:t>
            </a:r>
            <a:r>
              <a:rPr lang="en-US" b="0" i="0" dirty="0">
                <a:solidFill>
                  <a:srgbClr val="D1D5DB"/>
                </a:solidFill>
                <a:effectLst/>
                <a:latin typeface="Söhne"/>
              </a:rPr>
              <a:t> Models guide the design of algorithms by providing insights into problem structure and constraints. They help algorithm designers identify relevant data structures, heuristics, and strategies to efficiently solve problems.</a:t>
            </a:r>
          </a:p>
          <a:p>
            <a:pPr marL="171450" indent="-171450" algn="l">
              <a:buFont typeface="Arial" panose="020B0604020202020204" pitchFamily="34" charset="0"/>
              <a:buChar char="•"/>
            </a:pPr>
            <a:endParaRPr lang="en-US" b="0" i="0" dirty="0">
              <a:solidFill>
                <a:srgbClr val="D1D5DB"/>
              </a:solidFill>
              <a:effectLst/>
              <a:latin typeface="Söhne"/>
            </a:endParaRPr>
          </a:p>
          <a:p>
            <a:pPr marL="171450" indent="-171450" algn="l">
              <a:buFont typeface="Arial" panose="020B0604020202020204" pitchFamily="34" charset="0"/>
              <a:buChar char="•"/>
            </a:pPr>
            <a:r>
              <a:rPr lang="en-US" b="1" i="0" dirty="0">
                <a:solidFill>
                  <a:srgbClr val="D1D5DB"/>
                </a:solidFill>
                <a:effectLst/>
                <a:latin typeface="Söhne"/>
              </a:rPr>
              <a:t>Complexity Analysis:</a:t>
            </a:r>
            <a:r>
              <a:rPr lang="en-US" b="0" i="0" dirty="0">
                <a:solidFill>
                  <a:srgbClr val="D1D5DB"/>
                </a:solidFill>
                <a:effectLst/>
                <a:latin typeface="Söhne"/>
              </a:rPr>
              <a:t> Models are instrumental in analyzing the time and space complexity of algorithms. By modeling the algorithm's behavior and resource usage, we can make informed judgments about its efficiency and scalability.</a:t>
            </a:r>
          </a:p>
          <a:p>
            <a:pPr marL="0" indent="0" algn="l">
              <a:buFont typeface="Arial" panose="020B0604020202020204" pitchFamily="34" charset="0"/>
              <a:buNone/>
            </a:pPr>
            <a:endParaRPr lang="en-US" b="0" i="0" dirty="0">
              <a:solidFill>
                <a:srgbClr val="D1D5DB"/>
              </a:solidFill>
              <a:effectLst/>
              <a:latin typeface="Söhne"/>
            </a:endParaRPr>
          </a:p>
          <a:p>
            <a:pPr marL="171450" indent="-171450" algn="l">
              <a:buFont typeface="Arial" panose="020B0604020202020204" pitchFamily="34" charset="0"/>
              <a:buChar char="•"/>
            </a:pPr>
            <a:r>
              <a:rPr lang="en-US" b="1" i="0" dirty="0">
                <a:solidFill>
                  <a:srgbClr val="D1D5DB"/>
                </a:solidFill>
                <a:effectLst/>
                <a:latin typeface="Söhne"/>
              </a:rPr>
              <a:t>Generalization:</a:t>
            </a:r>
            <a:r>
              <a:rPr lang="en-US" b="0" i="0" dirty="0">
                <a:solidFill>
                  <a:srgbClr val="D1D5DB"/>
                </a:solidFill>
                <a:effectLst/>
                <a:latin typeface="Söhne"/>
              </a:rPr>
              <a:t> Models allow for the generalization of algorithmic principles. Once an algorithm has been analyzed and proven within a model, its properties can often be extended to real-world applications with similar characteristics.</a:t>
            </a:r>
          </a:p>
          <a:p>
            <a:pPr marL="0" indent="0" algn="l">
              <a:buFont typeface="Arial" panose="020B0604020202020204" pitchFamily="34" charset="0"/>
              <a:buNone/>
            </a:pPr>
            <a:endParaRPr lang="en-US" b="0" i="0" dirty="0">
              <a:solidFill>
                <a:srgbClr val="D1D5DB"/>
              </a:solidFill>
              <a:effectLst/>
              <a:latin typeface="Söhne"/>
            </a:endParaRPr>
          </a:p>
          <a:p>
            <a:pPr marL="171450" indent="-171450" algn="l">
              <a:buFont typeface="Arial" panose="020B0604020202020204" pitchFamily="34" charset="0"/>
              <a:buChar char="•"/>
            </a:pPr>
            <a:r>
              <a:rPr lang="en-US" b="1" i="0" dirty="0">
                <a:solidFill>
                  <a:srgbClr val="D1D5DB"/>
                </a:solidFill>
                <a:effectLst/>
                <a:latin typeface="Söhne"/>
              </a:rPr>
              <a:t>Communication:</a:t>
            </a:r>
            <a:r>
              <a:rPr lang="en-US" b="0" i="0" dirty="0">
                <a:solidFill>
                  <a:srgbClr val="D1D5DB"/>
                </a:solidFill>
                <a:effectLst/>
                <a:latin typeface="Söhne"/>
              </a:rPr>
              <a:t> Models are crucial for communicating algorithmic concepts. They provide a common language and framework for discussing algorithms and their properties among researchers and practitioners.</a:t>
            </a:r>
          </a:p>
          <a:p>
            <a:pPr algn="l"/>
            <a:endParaRPr lang="en-US" b="0" i="0" dirty="0">
              <a:solidFill>
                <a:srgbClr val="D1D5DB"/>
              </a:solidFill>
              <a:effectLst/>
              <a:latin typeface="Söhne"/>
            </a:endParaRPr>
          </a:p>
          <a:p>
            <a:pPr algn="l"/>
            <a:r>
              <a:rPr lang="en-US" b="0" i="0" dirty="0">
                <a:solidFill>
                  <a:srgbClr val="D1D5DB"/>
                </a:solidFill>
                <a:effectLst/>
                <a:latin typeface="Söhne"/>
              </a:rPr>
              <a:t>Models in the context of algorithms provide a structured and abstracted representation of problems and algorithms. They serve as a bridge between real-world problems and algorithmic solutions, enabling analysis, prediction, optimization, and communication in the field of computer science and beyond.</a:t>
            </a:r>
          </a:p>
          <a:p>
            <a:endParaRPr lang="en-US" dirty="0"/>
          </a:p>
        </p:txBody>
      </p:sp>
      <p:sp>
        <p:nvSpPr>
          <p:cNvPr id="4" name="Slide Number Placeholder 3"/>
          <p:cNvSpPr>
            <a:spLocks noGrp="1"/>
          </p:cNvSpPr>
          <p:nvPr>
            <p:ph type="sldNum" sz="quarter" idx="5"/>
          </p:nvPr>
        </p:nvSpPr>
        <p:spPr/>
        <p:txBody>
          <a:bodyPr/>
          <a:lstStyle/>
          <a:p>
            <a:pPr>
              <a:defRPr/>
            </a:pPr>
            <a:fld id="{02FD8E17-38E8-4A7F-BD6A-56586DF41199}" type="slidenum">
              <a:rPr lang="en-US" smtClean="0"/>
              <a:pPr>
                <a:defRPr/>
              </a:pPr>
              <a:t>9</a:t>
            </a:fld>
            <a:endParaRPr lang="en-US" dirty="0"/>
          </a:p>
        </p:txBody>
      </p:sp>
    </p:spTree>
    <p:extLst>
      <p:ext uri="{BB962C8B-B14F-4D97-AF65-F5344CB8AC3E}">
        <p14:creationId xmlns:p14="http://schemas.microsoft.com/office/powerpoint/2010/main" val="264914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dirty="0">
                <a:solidFill>
                  <a:srgbClr val="D1D5DB"/>
                </a:solidFill>
                <a:effectLst/>
                <a:latin typeface="Söhne"/>
              </a:rPr>
              <a:t>The network settings refers to the foundational assumptions and characteristics that define how the computer network operates and how faults or failures may occur within that network. These system settings and assumptions serve as the basis for designing and analyzing fault-tolerant mechanisms, protocols, and systems in the context of computer networks. </a:t>
            </a:r>
          </a:p>
          <a:p>
            <a:pPr marL="171450" indent="-171450" algn="l">
              <a:buFont typeface="Arial" panose="020B0604020202020204" pitchFamily="34" charset="0"/>
              <a:buChar char="•"/>
            </a:pPr>
            <a:endParaRPr lang="en-US" b="0" i="0" dirty="0">
              <a:solidFill>
                <a:srgbClr val="D1D5DB"/>
              </a:solidFill>
              <a:effectLst/>
              <a:latin typeface="Söhne"/>
            </a:endParaRPr>
          </a:p>
          <a:p>
            <a:pPr marL="171450" indent="-171450" algn="l">
              <a:buFont typeface="Arial" panose="020B0604020202020204" pitchFamily="34" charset="0"/>
              <a:buChar char="•"/>
            </a:pPr>
            <a:r>
              <a:rPr lang="en-US" b="0" i="0" dirty="0">
                <a:solidFill>
                  <a:srgbClr val="D1D5DB"/>
                </a:solidFill>
                <a:effectLst/>
                <a:latin typeface="Söhne"/>
              </a:rPr>
              <a:t>Key components of the system model for fault-tolerant computer networks include:</a:t>
            </a:r>
          </a:p>
          <a:p>
            <a:pPr marL="171450" indent="-171450" algn="l">
              <a:buFont typeface="Arial" panose="020B0604020202020204" pitchFamily="34" charset="0"/>
              <a:buChar char="•"/>
            </a:pPr>
            <a:r>
              <a:rPr lang="en-US" b="1" i="0" dirty="0">
                <a:solidFill>
                  <a:srgbClr val="D1D5DB"/>
                </a:solidFill>
                <a:effectLst/>
                <a:latin typeface="Söhne"/>
              </a:rPr>
              <a:t> Network Topology:</a:t>
            </a:r>
            <a:r>
              <a:rPr lang="en-US" b="0" i="0" dirty="0">
                <a:solidFill>
                  <a:srgbClr val="D1D5DB"/>
                </a:solidFill>
                <a:effectLst/>
                <a:latin typeface="Söhne"/>
              </a:rPr>
              <a:t> The system model defines the physical or logical structure of the computer network, including the arrangement of network nodes (devices) and the communication links between them. It specifies whether the network topology is centralized, decentralized, hierarchical, or peer-to-peer.</a:t>
            </a:r>
          </a:p>
          <a:p>
            <a:pPr marL="171450" indent="-171450" algn="l">
              <a:buFont typeface="Arial" panose="020B0604020202020204" pitchFamily="34" charset="0"/>
              <a:buChar char="•"/>
            </a:pPr>
            <a:endParaRPr lang="en-US" b="0" i="0" dirty="0">
              <a:solidFill>
                <a:srgbClr val="D1D5DB"/>
              </a:solidFill>
              <a:effectLst/>
              <a:latin typeface="Söhne"/>
            </a:endParaRP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b="1" i="0" dirty="0">
                <a:solidFill>
                  <a:srgbClr val="D1D5DB"/>
                </a:solidFill>
                <a:effectLst/>
                <a:latin typeface="Söhne"/>
              </a:rPr>
              <a:t> Fault Model:</a:t>
            </a:r>
            <a:r>
              <a:rPr lang="en-US" b="0" i="0" dirty="0">
                <a:solidFill>
                  <a:srgbClr val="D1D5DB"/>
                </a:solidFill>
                <a:effectLst/>
                <a:latin typeface="Söhne"/>
              </a:rPr>
              <a:t> The fault model categorizes and characterizes the types of faults or failures that the network may encounter. It defines what constitutes a fault, the potential fault scenarios, and their severity levels. Common fault types include link failures, node failures, message losses, and network partitions.</a:t>
            </a:r>
          </a:p>
          <a:p>
            <a:pPr marL="171450" indent="-171450" algn="l">
              <a:buFont typeface="Arial" panose="020B0604020202020204" pitchFamily="34" charset="0"/>
              <a:buChar char="•"/>
            </a:pPr>
            <a:endParaRPr lang="en-US" b="1" i="0" dirty="0">
              <a:solidFill>
                <a:srgbClr val="D1D5DB"/>
              </a:solidFill>
              <a:effectLst/>
              <a:latin typeface="Söhne"/>
            </a:endParaRP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b="1" i="0" dirty="0">
                <a:solidFill>
                  <a:srgbClr val="D1D5DB"/>
                </a:solidFill>
                <a:effectLst/>
                <a:latin typeface="Söhne"/>
              </a:rPr>
              <a:t>Communication Model:</a:t>
            </a:r>
            <a:r>
              <a:rPr lang="en-US" b="0" i="0" dirty="0">
                <a:solidFill>
                  <a:srgbClr val="D1D5DB"/>
                </a:solidFill>
                <a:effectLst/>
                <a:latin typeface="Söhne"/>
              </a:rPr>
              <a:t> This aspect describes how nodes in the network communicate with each other. It includes assumptions about message delivery, message ordering, message delay, and message loss. The communication model influences the design of fault-tolerant communication protocols. The system model may include assumptions about message reliability, such as whether messages are delivered in-order, without duplication, and without errors. Message reliability is critical in fault-tolerant communication. </a:t>
            </a:r>
          </a:p>
          <a:p>
            <a:pPr marL="171450" indent="-171450" algn="l">
              <a:buFont typeface="Arial" panose="020B0604020202020204" pitchFamily="34" charset="0"/>
              <a:buChar char="•"/>
            </a:pPr>
            <a:endParaRPr lang="en-US" b="0" i="0" dirty="0">
              <a:solidFill>
                <a:srgbClr val="D1D5DB"/>
              </a:solidFill>
              <a:effectLst/>
              <a:latin typeface="Söhne"/>
            </a:endParaRPr>
          </a:p>
          <a:p>
            <a:pPr marL="628650" lvl="1" indent="-171450" algn="l">
              <a:buFont typeface="Arial" panose="020B0604020202020204" pitchFamily="34" charset="0"/>
              <a:buChar char="•"/>
            </a:pPr>
            <a:r>
              <a:rPr lang="en-US" b="1" i="0" dirty="0">
                <a:solidFill>
                  <a:srgbClr val="D1D5DB"/>
                </a:solidFill>
                <a:effectLst/>
                <a:latin typeface="Söhne"/>
              </a:rPr>
              <a:t>Synchrony and Fairness:</a:t>
            </a:r>
            <a:r>
              <a:rPr lang="en-US" b="0" i="0" dirty="0">
                <a:solidFill>
                  <a:srgbClr val="D1D5DB"/>
                </a:solidFill>
                <a:effectLst/>
                <a:latin typeface="Söhne"/>
              </a:rPr>
              <a:t> The system model defines the network's timing and synchrony assumptions. It determines whether the network operates synchronously or asynchronously and whether network components have access to clocks and communicate with bounded delays. In cases where nodes lack access to clocks and communication delays are unbounded, the network is categorized as asynchronous. Subsequently, we will explore the importance of specifying fairness assumptions concerning message arrival and node execution in asynchronous networks during in this later lecture.</a:t>
            </a:r>
          </a:p>
          <a:p>
            <a:pPr marL="628650" lvl="1" indent="-171450" algn="l">
              <a:buFont typeface="Arial" panose="020B0604020202020204" pitchFamily="34" charset="0"/>
              <a:buChar char="•"/>
            </a:pPr>
            <a:endParaRPr lang="en-US" b="0" i="0" dirty="0">
              <a:solidFill>
                <a:srgbClr val="D1D5DB"/>
              </a:solidFill>
              <a:effectLst/>
              <a:latin typeface="Söhne"/>
            </a:endParaRP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b="1" i="0" dirty="0">
                <a:solidFill>
                  <a:srgbClr val="D1D5DB"/>
                </a:solidFill>
                <a:effectLst/>
                <a:latin typeface="Söhne"/>
              </a:rPr>
              <a:t>Node Behavior:</a:t>
            </a:r>
            <a:r>
              <a:rPr lang="en-US" b="0" i="0" dirty="0">
                <a:solidFill>
                  <a:srgbClr val="D1D5DB"/>
                </a:solidFill>
                <a:effectLst/>
                <a:latin typeface="Söhne"/>
              </a:rPr>
              <a:t> The model outlines how individual network nodes behave under normal conditions and in the presence of faults or failures. It specifies whether nodes can fail by crashing, exhibiting Byzantine failures, or behaving benignly. The behavior of nodes can impact the fault tolerance mechanisms needed.</a:t>
            </a:r>
          </a:p>
          <a:p>
            <a:pPr marL="628650" lvl="1" indent="-171450" algn="l">
              <a:buFont typeface="Arial" panose="020B0604020202020204" pitchFamily="34" charset="0"/>
              <a:buChar char="•"/>
            </a:pPr>
            <a:endParaRPr lang="en-US" b="0" i="0" dirty="0">
              <a:solidFill>
                <a:srgbClr val="D1D5DB"/>
              </a:solidFill>
              <a:effectLst/>
              <a:latin typeface="Söhne"/>
            </a:endParaRPr>
          </a:p>
          <a:p>
            <a:pPr marL="628650" lvl="1" indent="-171450" algn="l">
              <a:buFont typeface="Arial" panose="020B0604020202020204" pitchFamily="34" charset="0"/>
              <a:buChar char="•"/>
            </a:pPr>
            <a:r>
              <a:rPr lang="en-US" b="1" i="0" dirty="0">
                <a:solidFill>
                  <a:srgbClr val="D1D5DB"/>
                </a:solidFill>
                <a:effectLst/>
                <a:latin typeface="Söhne"/>
              </a:rPr>
              <a:t>Failure Detection:</a:t>
            </a:r>
            <a:r>
              <a:rPr lang="en-US" b="0" i="0" dirty="0">
                <a:solidFill>
                  <a:srgbClr val="D1D5DB"/>
                </a:solidFill>
                <a:effectLst/>
                <a:latin typeface="Söhne"/>
              </a:rPr>
              <a:t> Some models incorporate assumptions about how faults or failures are detected in the network. This can include assumptions about the timeliness and accuracy of fault detection mechanisms. During later lectures, we will see an example of an algorithm for computer networks in which the node can indicate a link recovery. </a:t>
            </a:r>
          </a:p>
          <a:p>
            <a:pPr marL="0" indent="0" algn="l">
              <a:buFont typeface="Arial" panose="020B0604020202020204" pitchFamily="34" charset="0"/>
              <a:buNone/>
            </a:pPr>
            <a:endParaRPr lang="en-US" b="0" i="0" dirty="0">
              <a:solidFill>
                <a:srgbClr val="D1D5DB"/>
              </a:solidFill>
              <a:effectLst/>
              <a:latin typeface="Söhne"/>
            </a:endParaRPr>
          </a:p>
          <a:p>
            <a:pPr marL="171450" indent="-171450" algn="l">
              <a:buFont typeface="Arial" panose="020B0604020202020204" pitchFamily="34" charset="0"/>
              <a:buChar char="•"/>
            </a:pPr>
            <a:r>
              <a:rPr lang="en-US" b="1" i="0" dirty="0">
                <a:solidFill>
                  <a:srgbClr val="D1D5DB"/>
                </a:solidFill>
                <a:effectLst/>
                <a:latin typeface="Söhne"/>
              </a:rPr>
              <a:t>Resource Constraints:</a:t>
            </a:r>
            <a:r>
              <a:rPr lang="en-US" b="0" i="0" dirty="0">
                <a:solidFill>
                  <a:srgbClr val="D1D5DB"/>
                </a:solidFill>
                <a:effectLst/>
                <a:latin typeface="Söhne"/>
              </a:rPr>
              <a:t> The system model may consider resource constraints within network nodes, such as limited memory, processing power, or bandwidth. These constraints can affect fault tolerance strategies and algorithm design. </a:t>
            </a:r>
          </a:p>
          <a:p>
            <a:pPr marL="0" indent="0" algn="l">
              <a:buFont typeface="Arial" panose="020B0604020202020204" pitchFamily="34" charset="0"/>
              <a:buNone/>
            </a:pPr>
            <a:endParaRPr lang="en-US" b="0" i="0" dirty="0">
              <a:solidFill>
                <a:srgbClr val="D1D5DB"/>
              </a:solidFill>
              <a:effectLst/>
              <a:latin typeface="Söhne"/>
            </a:endParaRPr>
          </a:p>
          <a:p>
            <a:pPr marL="0" indent="0" algn="l">
              <a:buFont typeface="Arial" panose="020B0604020202020204" pitchFamily="34" charset="0"/>
              <a:buNone/>
            </a:pPr>
            <a:r>
              <a:rPr lang="en-US" b="0" i="0" dirty="0">
                <a:solidFill>
                  <a:srgbClr val="D1D5DB"/>
                </a:solidFill>
                <a:effectLst/>
                <a:latin typeface="Söhne"/>
              </a:rPr>
              <a:t>These network settings and assumptions are crucial for understanding the environment in which fault-tolerant mechanisms and protocols in computer networks operate. They guide the development of strategies for fault detection, fault isolation, fault recovery, and network resilience. By defining the system model, network engineers and researchers can make informed decisions about how to ensure network reliability and continuity in the face of faults and failures.</a:t>
            </a:r>
          </a:p>
        </p:txBody>
      </p:sp>
      <p:sp>
        <p:nvSpPr>
          <p:cNvPr id="4" name="Slide Number Placeholder 3"/>
          <p:cNvSpPr>
            <a:spLocks noGrp="1"/>
          </p:cNvSpPr>
          <p:nvPr>
            <p:ph type="sldNum" sz="quarter" idx="5"/>
          </p:nvPr>
        </p:nvSpPr>
        <p:spPr/>
        <p:txBody>
          <a:bodyPr/>
          <a:lstStyle/>
          <a:p>
            <a:pPr>
              <a:defRPr/>
            </a:pPr>
            <a:fld id="{02FD8E17-38E8-4A7F-BD6A-56586DF41199}" type="slidenum">
              <a:rPr lang="en-US" smtClean="0"/>
              <a:pPr>
                <a:defRPr/>
              </a:pPr>
              <a:t>10</a:t>
            </a:fld>
            <a:endParaRPr lang="en-US" dirty="0"/>
          </a:p>
        </p:txBody>
      </p:sp>
    </p:spTree>
    <p:extLst>
      <p:ext uri="{BB962C8B-B14F-4D97-AF65-F5344CB8AC3E}">
        <p14:creationId xmlns:p14="http://schemas.microsoft.com/office/powerpoint/2010/main" val="3591274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sv-S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20A27399-799B-476D-B06C-12E090493AC9}"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6C0C4EE6-F45A-4755-8CE4-964F56A6A340}"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14338"/>
            <a:ext cx="2057400" cy="5894387"/>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457200" y="414338"/>
            <a:ext cx="6019800" cy="58943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4BC68FB7-C050-4719-936E-71CDD1063B77}"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4B9A02D4-0E58-4D78-ADD4-278F3947489E}"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4F5F25D7-6AD0-442E-A7AB-1698CB36ECCA}"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457200" y="1773238"/>
            <a:ext cx="4038600"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4648200" y="1773238"/>
            <a:ext cx="4038600"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Rectangle 7"/>
          <p:cNvSpPr>
            <a:spLocks noGrp="1" noChangeArrowheads="1"/>
          </p:cNvSpPr>
          <p:nvPr>
            <p:ph type="dt" sz="half" idx="10"/>
          </p:nvPr>
        </p:nvSpPr>
        <p:spPr>
          <a:ln/>
        </p:spPr>
        <p:txBody>
          <a:bodyPr/>
          <a:lstStyle>
            <a:lvl1pPr>
              <a:defRPr/>
            </a:lvl1pPr>
          </a:lstStyle>
          <a:p>
            <a:pPr>
              <a:defRPr/>
            </a:pPr>
            <a:endParaRPr lang="en-US" dirty="0"/>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9"/>
          <p:cNvSpPr>
            <a:spLocks noGrp="1" noChangeArrowheads="1"/>
          </p:cNvSpPr>
          <p:nvPr>
            <p:ph type="sldNum" sz="quarter" idx="12"/>
          </p:nvPr>
        </p:nvSpPr>
        <p:spPr>
          <a:ln/>
        </p:spPr>
        <p:txBody>
          <a:bodyPr/>
          <a:lstStyle>
            <a:lvl1pPr>
              <a:defRPr/>
            </a:lvl1pPr>
          </a:lstStyle>
          <a:p>
            <a:pPr>
              <a:defRPr/>
            </a:pPr>
            <a:fld id="{FCDAFFAE-F9BE-43E4-B579-3FB87C3AE20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Rectangle 7"/>
          <p:cNvSpPr>
            <a:spLocks noGrp="1" noChangeArrowheads="1"/>
          </p:cNvSpPr>
          <p:nvPr>
            <p:ph type="dt" sz="half" idx="10"/>
          </p:nvPr>
        </p:nvSpPr>
        <p:spPr>
          <a:ln/>
        </p:spPr>
        <p:txBody>
          <a:bodyPr/>
          <a:lstStyle>
            <a:lvl1pPr>
              <a:defRPr/>
            </a:lvl1pPr>
          </a:lstStyle>
          <a:p>
            <a:pPr>
              <a:defRPr/>
            </a:pPr>
            <a:endParaRPr lang="en-US" dirty="0"/>
          </a:p>
        </p:txBody>
      </p:sp>
      <p:sp>
        <p:nvSpPr>
          <p:cNvPr id="8"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9"/>
          <p:cNvSpPr>
            <a:spLocks noGrp="1" noChangeArrowheads="1"/>
          </p:cNvSpPr>
          <p:nvPr>
            <p:ph type="sldNum" sz="quarter" idx="12"/>
          </p:nvPr>
        </p:nvSpPr>
        <p:spPr>
          <a:ln/>
        </p:spPr>
        <p:txBody>
          <a:bodyPr/>
          <a:lstStyle>
            <a:lvl1pPr>
              <a:defRPr/>
            </a:lvl1pPr>
          </a:lstStyle>
          <a:p>
            <a:pPr>
              <a:defRPr/>
            </a:pPr>
            <a:fld id="{C0E14FBC-E8F2-41D9-9422-5CC76AEEBCFD}"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Rectangle 7"/>
          <p:cNvSpPr>
            <a:spLocks noGrp="1" noChangeArrowheads="1"/>
          </p:cNvSpPr>
          <p:nvPr>
            <p:ph type="dt" sz="half" idx="10"/>
          </p:nvPr>
        </p:nvSpPr>
        <p:spPr>
          <a:ln/>
        </p:spPr>
        <p:txBody>
          <a:bodyPr/>
          <a:lstStyle>
            <a:lvl1pPr>
              <a:defRPr/>
            </a:lvl1pPr>
          </a:lstStyle>
          <a:p>
            <a:pPr>
              <a:defRPr/>
            </a:pPr>
            <a:endParaRPr lang="en-US" dirty="0"/>
          </a:p>
        </p:txBody>
      </p:sp>
      <p:sp>
        <p:nvSpPr>
          <p:cNvPr id="4"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9"/>
          <p:cNvSpPr>
            <a:spLocks noGrp="1" noChangeArrowheads="1"/>
          </p:cNvSpPr>
          <p:nvPr>
            <p:ph type="sldNum" sz="quarter" idx="12"/>
          </p:nvPr>
        </p:nvSpPr>
        <p:spPr>
          <a:ln/>
        </p:spPr>
        <p:txBody>
          <a:bodyPr/>
          <a:lstStyle>
            <a:lvl1pPr>
              <a:defRPr/>
            </a:lvl1pPr>
          </a:lstStyle>
          <a:p>
            <a:pPr>
              <a:defRPr/>
            </a:pPr>
            <a:fld id="{6372A034-FADD-4B81-967A-A887644DD04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dirty="0"/>
          </a:p>
        </p:txBody>
      </p:sp>
      <p:sp>
        <p:nvSpPr>
          <p:cNvPr id="3"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9"/>
          <p:cNvSpPr>
            <a:spLocks noGrp="1" noChangeArrowheads="1"/>
          </p:cNvSpPr>
          <p:nvPr>
            <p:ph type="sldNum" sz="quarter" idx="12"/>
          </p:nvPr>
        </p:nvSpPr>
        <p:spPr>
          <a:ln/>
        </p:spPr>
        <p:txBody>
          <a:bodyPr/>
          <a:lstStyle>
            <a:lvl1pPr>
              <a:defRPr/>
            </a:lvl1pPr>
          </a:lstStyle>
          <a:p>
            <a:pPr>
              <a:defRPr/>
            </a:pPr>
            <a:fld id="{43FA3C86-E143-4574-B1CC-03D113D3A4C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dirty="0"/>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9"/>
          <p:cNvSpPr>
            <a:spLocks noGrp="1" noChangeArrowheads="1"/>
          </p:cNvSpPr>
          <p:nvPr>
            <p:ph type="sldNum" sz="quarter" idx="12"/>
          </p:nvPr>
        </p:nvSpPr>
        <p:spPr>
          <a:ln/>
        </p:spPr>
        <p:txBody>
          <a:bodyPr/>
          <a:lstStyle>
            <a:lvl1pPr>
              <a:defRPr/>
            </a:lvl1pPr>
          </a:lstStyle>
          <a:p>
            <a:pPr>
              <a:defRPr/>
            </a:pPr>
            <a:fld id="{7BCE2E8A-3A53-414F-933B-D68C3E20C039}"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v-SE"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dirty="0"/>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9"/>
          <p:cNvSpPr>
            <a:spLocks noGrp="1" noChangeArrowheads="1"/>
          </p:cNvSpPr>
          <p:nvPr>
            <p:ph type="sldNum" sz="quarter" idx="12"/>
          </p:nvPr>
        </p:nvSpPr>
        <p:spPr>
          <a:ln/>
        </p:spPr>
        <p:txBody>
          <a:bodyPr/>
          <a:lstStyle>
            <a:lvl1pPr>
              <a:defRPr/>
            </a:lvl1pPr>
          </a:lstStyle>
          <a:p>
            <a:pPr>
              <a:defRPr/>
            </a:pPr>
            <a:fld id="{CFDF1157-8F04-4893-93B4-38B7DAA3C685}"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8" name="Rectangle 5"/>
          <p:cNvSpPr>
            <a:spLocks noGrp="1" noChangeArrowheads="1"/>
          </p:cNvSpPr>
          <p:nvPr>
            <p:ph type="title"/>
          </p:nvPr>
        </p:nvSpPr>
        <p:spPr bwMode="auto">
          <a:xfrm>
            <a:off x="457200" y="4143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9" name="Rectangle 6"/>
          <p:cNvSpPr>
            <a:spLocks noGrp="1" noChangeArrowheads="1"/>
          </p:cNvSpPr>
          <p:nvPr>
            <p:ph type="body" idx="1"/>
          </p:nvPr>
        </p:nvSpPr>
        <p:spPr bwMode="auto">
          <a:xfrm>
            <a:off x="457200" y="1773238"/>
            <a:ext cx="8229600" cy="45354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27" name="Rectangle 7"/>
          <p:cNvSpPr>
            <a:spLocks noGrp="1" noChangeArrowheads="1"/>
          </p:cNvSpPr>
          <p:nvPr>
            <p:ph type="dt" sz="half" idx="2"/>
          </p:nvPr>
        </p:nvSpPr>
        <p:spPr bwMode="auto">
          <a:xfrm>
            <a:off x="457200" y="64817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FFFFFF"/>
                </a:solidFill>
                <a:latin typeface="+mn-lt"/>
                <a:cs typeface="+mn-cs"/>
              </a:defRPr>
            </a:lvl1pPr>
          </a:lstStyle>
          <a:p>
            <a:pPr>
              <a:defRPr/>
            </a:pPr>
            <a:endParaRPr lang="en-US" dirty="0"/>
          </a:p>
        </p:txBody>
      </p:sp>
      <p:sp>
        <p:nvSpPr>
          <p:cNvPr id="30728" name="Rectangle 8"/>
          <p:cNvSpPr>
            <a:spLocks noGrp="1" noChangeArrowheads="1"/>
          </p:cNvSpPr>
          <p:nvPr>
            <p:ph type="ftr" sz="quarter" idx="3"/>
          </p:nvPr>
        </p:nvSpPr>
        <p:spPr bwMode="auto">
          <a:xfrm>
            <a:off x="3124200" y="6481763"/>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mn-lt"/>
                <a:cs typeface="+mn-cs"/>
              </a:defRPr>
            </a:lvl1pPr>
          </a:lstStyle>
          <a:p>
            <a:pPr>
              <a:defRPr/>
            </a:pPr>
            <a:endParaRPr lang="en-US" dirty="0"/>
          </a:p>
        </p:txBody>
      </p:sp>
      <p:sp>
        <p:nvSpPr>
          <p:cNvPr id="30729" name="Rectangle 9"/>
          <p:cNvSpPr>
            <a:spLocks noGrp="1" noChangeArrowheads="1"/>
          </p:cNvSpPr>
          <p:nvPr>
            <p:ph type="sldNum" sz="quarter" idx="4"/>
          </p:nvPr>
        </p:nvSpPr>
        <p:spPr bwMode="auto">
          <a:xfrm>
            <a:off x="6553200" y="645318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FFFFFF"/>
                </a:solidFill>
                <a:latin typeface="+mn-lt"/>
                <a:cs typeface="+mn-cs"/>
              </a:defRPr>
            </a:lvl1pPr>
          </a:lstStyle>
          <a:p>
            <a:pPr>
              <a:defRPr/>
            </a:pPr>
            <a:fld id="{12506AF9-9034-4D25-9DFC-23A4A6FDF58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762000" rtl="0" eaLnBrk="0" fontAlgn="base" hangingPunct="0">
        <a:spcBef>
          <a:spcPct val="0"/>
        </a:spcBef>
        <a:spcAft>
          <a:spcPct val="0"/>
        </a:spcAft>
        <a:defRPr sz="4400">
          <a:solidFill>
            <a:schemeClr val="tx2"/>
          </a:solidFill>
          <a:latin typeface="+mj-lt"/>
          <a:ea typeface="+mj-ea"/>
          <a:cs typeface="+mj-cs"/>
        </a:defRPr>
      </a:lvl1pPr>
      <a:lvl2pPr algn="ctr" defTabSz="762000" rtl="0" eaLnBrk="0" fontAlgn="base" hangingPunct="0">
        <a:spcBef>
          <a:spcPct val="0"/>
        </a:spcBef>
        <a:spcAft>
          <a:spcPct val="0"/>
        </a:spcAft>
        <a:defRPr sz="4400">
          <a:solidFill>
            <a:schemeClr val="tx2"/>
          </a:solidFill>
          <a:latin typeface="Arial" charset="0"/>
        </a:defRPr>
      </a:lvl2pPr>
      <a:lvl3pPr algn="ctr" defTabSz="762000" rtl="0" eaLnBrk="0" fontAlgn="base" hangingPunct="0">
        <a:spcBef>
          <a:spcPct val="0"/>
        </a:spcBef>
        <a:spcAft>
          <a:spcPct val="0"/>
        </a:spcAft>
        <a:defRPr sz="4400">
          <a:solidFill>
            <a:schemeClr val="tx2"/>
          </a:solidFill>
          <a:latin typeface="Arial" charset="0"/>
        </a:defRPr>
      </a:lvl3pPr>
      <a:lvl4pPr algn="ctr" defTabSz="762000" rtl="0" eaLnBrk="0" fontAlgn="base" hangingPunct="0">
        <a:spcBef>
          <a:spcPct val="0"/>
        </a:spcBef>
        <a:spcAft>
          <a:spcPct val="0"/>
        </a:spcAft>
        <a:defRPr sz="4400">
          <a:solidFill>
            <a:schemeClr val="tx2"/>
          </a:solidFill>
          <a:latin typeface="Arial" charset="0"/>
        </a:defRPr>
      </a:lvl4pPr>
      <a:lvl5pPr algn="ctr" defTabSz="762000" rtl="0" eaLnBrk="0" fontAlgn="base" hangingPunct="0">
        <a:spcBef>
          <a:spcPct val="0"/>
        </a:spcBef>
        <a:spcAft>
          <a:spcPct val="0"/>
        </a:spcAft>
        <a:defRPr sz="4400">
          <a:solidFill>
            <a:schemeClr val="tx2"/>
          </a:solidFill>
          <a:latin typeface="Arial" charset="0"/>
        </a:defRPr>
      </a:lvl5pPr>
      <a:lvl6pPr marL="457200" algn="ctr" defTabSz="762000" rtl="0" fontAlgn="base">
        <a:spcBef>
          <a:spcPct val="0"/>
        </a:spcBef>
        <a:spcAft>
          <a:spcPct val="0"/>
        </a:spcAft>
        <a:defRPr sz="4400">
          <a:solidFill>
            <a:schemeClr val="tx2"/>
          </a:solidFill>
          <a:latin typeface="Arial" charset="0"/>
        </a:defRPr>
      </a:lvl6pPr>
      <a:lvl7pPr marL="914400" algn="ctr" defTabSz="762000" rtl="0" fontAlgn="base">
        <a:spcBef>
          <a:spcPct val="0"/>
        </a:spcBef>
        <a:spcAft>
          <a:spcPct val="0"/>
        </a:spcAft>
        <a:defRPr sz="4400">
          <a:solidFill>
            <a:schemeClr val="tx2"/>
          </a:solidFill>
          <a:latin typeface="Arial" charset="0"/>
        </a:defRPr>
      </a:lvl7pPr>
      <a:lvl8pPr marL="1371600" algn="ctr" defTabSz="762000" rtl="0" fontAlgn="base">
        <a:spcBef>
          <a:spcPct val="0"/>
        </a:spcBef>
        <a:spcAft>
          <a:spcPct val="0"/>
        </a:spcAft>
        <a:defRPr sz="4400">
          <a:solidFill>
            <a:schemeClr val="tx2"/>
          </a:solidFill>
          <a:latin typeface="Arial" charset="0"/>
        </a:defRPr>
      </a:lvl8pPr>
      <a:lvl9pPr marL="1828800" algn="ctr" defTabSz="762000" rtl="0" fontAlgn="base">
        <a:spcBef>
          <a:spcPct val="0"/>
        </a:spcBef>
        <a:spcAft>
          <a:spcPct val="0"/>
        </a:spcAft>
        <a:defRPr sz="4400">
          <a:solidFill>
            <a:schemeClr val="tx2"/>
          </a:solidFill>
          <a:latin typeface="Arial" charset="0"/>
        </a:defRPr>
      </a:lvl9pPr>
    </p:titleStyle>
    <p:bodyStyle>
      <a:lvl1pPr marL="342900" indent="-342900" algn="l" defTabSz="762000" rtl="0" eaLnBrk="0" fontAlgn="base" hangingPunct="0">
        <a:spcBef>
          <a:spcPct val="50000"/>
        </a:spcBef>
        <a:spcAft>
          <a:spcPct val="0"/>
        </a:spcAft>
        <a:buChar char="•"/>
        <a:defRPr sz="28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sz="2400">
          <a:solidFill>
            <a:schemeClr val="tx1"/>
          </a:solidFill>
          <a:latin typeface="+mn-lt"/>
        </a:defRPr>
      </a:lvl2pPr>
      <a:lvl3pPr marL="1143000" indent="-228600" algn="l" defTabSz="762000" rtl="0" eaLnBrk="0" fontAlgn="base" hangingPunct="0">
        <a:spcBef>
          <a:spcPct val="20000"/>
        </a:spcBef>
        <a:spcAft>
          <a:spcPct val="0"/>
        </a:spcAft>
        <a:buChar char="•"/>
        <a:defRPr sz="2000">
          <a:solidFill>
            <a:schemeClr val="tx1"/>
          </a:solidFill>
          <a:latin typeface="+mn-lt"/>
        </a:defRPr>
      </a:lvl3pPr>
      <a:lvl4pPr marL="1600200" indent="-228600" algn="l" defTabSz="762000" rtl="0" eaLnBrk="0" fontAlgn="base" hangingPunct="0">
        <a:spcBef>
          <a:spcPct val="20000"/>
        </a:spcBef>
        <a:spcAft>
          <a:spcPct val="0"/>
        </a:spcAft>
        <a:buChar char="–"/>
        <a:defRPr>
          <a:solidFill>
            <a:schemeClr val="tx1"/>
          </a:solidFill>
          <a:latin typeface="+mn-lt"/>
        </a:defRPr>
      </a:lvl4pPr>
      <a:lvl5pPr marL="2057400" indent="-228600" algn="l" defTabSz="762000" rtl="0" eaLnBrk="0" fontAlgn="base" hangingPunct="0">
        <a:spcBef>
          <a:spcPct val="20000"/>
        </a:spcBef>
        <a:spcAft>
          <a:spcPct val="0"/>
        </a:spcAft>
        <a:buChar char="•"/>
        <a:defRPr>
          <a:solidFill>
            <a:schemeClr val="tx1"/>
          </a:solidFill>
          <a:latin typeface="+mn-lt"/>
        </a:defRPr>
      </a:lvl5pPr>
      <a:lvl6pPr marL="2514600" indent="-228600" algn="l" defTabSz="762000" rtl="0" fontAlgn="base">
        <a:spcBef>
          <a:spcPct val="20000"/>
        </a:spcBef>
        <a:spcAft>
          <a:spcPct val="0"/>
        </a:spcAft>
        <a:buChar char="•"/>
        <a:defRPr>
          <a:solidFill>
            <a:schemeClr val="tx1"/>
          </a:solidFill>
          <a:latin typeface="+mn-lt"/>
        </a:defRPr>
      </a:lvl6pPr>
      <a:lvl7pPr marL="2971800" indent="-228600" algn="l" defTabSz="762000" rtl="0" fontAlgn="base">
        <a:spcBef>
          <a:spcPct val="20000"/>
        </a:spcBef>
        <a:spcAft>
          <a:spcPct val="0"/>
        </a:spcAft>
        <a:buChar char="•"/>
        <a:defRPr>
          <a:solidFill>
            <a:schemeClr val="tx1"/>
          </a:solidFill>
          <a:latin typeface="+mn-lt"/>
        </a:defRPr>
      </a:lvl7pPr>
      <a:lvl8pPr marL="3429000" indent="-228600" algn="l" defTabSz="762000" rtl="0" fontAlgn="base">
        <a:spcBef>
          <a:spcPct val="20000"/>
        </a:spcBef>
        <a:spcAft>
          <a:spcPct val="0"/>
        </a:spcAft>
        <a:buChar char="•"/>
        <a:defRPr>
          <a:solidFill>
            <a:schemeClr val="tx1"/>
          </a:solidFill>
          <a:latin typeface="+mn-lt"/>
        </a:defRPr>
      </a:lvl8pPr>
      <a:lvl9pPr marL="3886200" indent="-228600" algn="l" defTabSz="762000" rtl="0" fontAlgn="base">
        <a:spcBef>
          <a:spcPct val="20000"/>
        </a:spcBef>
        <a:spcAft>
          <a:spcPct val="0"/>
        </a:spcAft>
        <a:buChar char="•"/>
        <a:defRPr>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9.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notesSlide" Target="../notesSlides/notesSlide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p:txBody>
          <a:bodyPr/>
          <a:lstStyle/>
          <a:p>
            <a:pPr eaLnBrk="1" hangingPunct="1"/>
            <a:r>
              <a:rPr lang="en-US" b="1" noProof="0" dirty="0"/>
              <a:t>Computer Networks</a:t>
            </a:r>
            <a:br>
              <a:rPr lang="en-US" b="1" noProof="0" dirty="0"/>
            </a:br>
            <a:r>
              <a:rPr lang="en-US" sz="2400" noProof="0" dirty="0">
                <a:latin typeface="Times" pitchFamily="18" charset="0"/>
              </a:rPr>
              <a:t>EDA387/DIT663</a:t>
            </a:r>
          </a:p>
        </p:txBody>
      </p:sp>
      <p:sp>
        <p:nvSpPr>
          <p:cNvPr id="2051" name="Rectangle 3"/>
          <p:cNvSpPr>
            <a:spLocks noGrp="1" noChangeArrowheads="1"/>
          </p:cNvSpPr>
          <p:nvPr>
            <p:ph type="subTitle" idx="1"/>
          </p:nvPr>
        </p:nvSpPr>
        <p:spPr>
          <a:xfrm>
            <a:off x="539552" y="3886200"/>
            <a:ext cx="7918648" cy="1752600"/>
          </a:xfrm>
        </p:spPr>
        <p:txBody>
          <a:bodyPr>
            <a:normAutofit/>
          </a:bodyPr>
          <a:lstStyle/>
          <a:p>
            <a:pPr eaLnBrk="1" hangingPunct="1">
              <a:defRPr/>
            </a:pPr>
            <a:r>
              <a:rPr lang="en-US" b="1" dirty="0"/>
              <a:t>Fault-tolerant Algorithms for Computer Networks</a:t>
            </a:r>
          </a:p>
          <a:p>
            <a:pPr eaLnBrk="1" hangingPunct="1">
              <a:defRPr/>
            </a:pPr>
            <a:r>
              <a:rPr lang="en-US" i="1" dirty="0">
                <a:latin typeface="Times" pitchFamily="18" charset="0"/>
              </a:rPr>
              <a:t>Analytical Framework (Ch.2)</a:t>
            </a:r>
          </a:p>
          <a:p>
            <a:pPr eaLnBrk="1" hangingPunct="1">
              <a:defRPr/>
            </a:pPr>
            <a:endParaRPr lang="en-US" noProof="0" dirty="0">
              <a:latin typeface="Times" pitchFamily="18" charset="0"/>
            </a:endParaRPr>
          </a:p>
        </p:txBody>
      </p:sp>
      <p:sp>
        <p:nvSpPr>
          <p:cNvPr id="4" name="Text Box 4"/>
          <p:cNvSpPr txBox="1">
            <a:spLocks noChangeArrowheads="1"/>
          </p:cNvSpPr>
          <p:nvPr/>
        </p:nvSpPr>
        <p:spPr bwMode="auto">
          <a:xfrm>
            <a:off x="52388" y="-11113"/>
            <a:ext cx="8623300" cy="488951"/>
          </a:xfrm>
          <a:prstGeom prst="rect">
            <a:avLst/>
          </a:prstGeom>
          <a:noFill/>
          <a:ln w="12700">
            <a:noFill/>
            <a:miter lim="800000"/>
            <a:headEnd type="none" w="sm" len="sm"/>
            <a:tailEnd type="none" w="sm" len="sm"/>
          </a:ln>
          <a:effectLst/>
        </p:spPr>
        <p:txBody>
          <a:bodyPr>
            <a:spAutoFit/>
          </a:bodyPr>
          <a:lstStyle/>
          <a:p>
            <a:pPr>
              <a:defRPr/>
            </a:pPr>
            <a:r>
              <a:rPr lang="en-US" sz="1000" b="1" dirty="0">
                <a:latin typeface="Arial Black" pitchFamily="34" charset="0"/>
                <a:cs typeface="+mn-cs"/>
              </a:rPr>
              <a:t>CHALMERS and </a:t>
            </a:r>
            <a:r>
              <a:rPr lang="en-US" sz="1000" dirty="0">
                <a:latin typeface="Arial Black" pitchFamily="34" charset="0"/>
                <a:cs typeface="+mn-cs"/>
              </a:rPr>
              <a:t>University of Technology</a:t>
            </a:r>
          </a:p>
          <a:p>
            <a:pPr>
              <a:defRPr/>
            </a:pPr>
            <a:r>
              <a:rPr lang="en-US" sz="1600" dirty="0">
                <a:cs typeface="+mn-cs"/>
              </a:rPr>
              <a:t>Computer Science and Engineering                                                     Networks and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562F55-00E1-A09C-F348-3119F6FA93D5}"/>
              </a:ext>
            </a:extLst>
          </p:cNvPr>
          <p:cNvSpPr>
            <a:spLocks noGrp="1"/>
          </p:cNvSpPr>
          <p:nvPr>
            <p:ph type="title"/>
          </p:nvPr>
        </p:nvSpPr>
        <p:spPr/>
        <p:txBody>
          <a:bodyPr/>
          <a:lstStyle/>
          <a:p>
            <a:r>
              <a:rPr lang="sv-SE" dirty="0">
                <a:latin typeface="Calibri Light" panose="020F0302020204030204" pitchFamily="34" charset="0"/>
                <a:cs typeface="Calibri Light" panose="020F0302020204030204" pitchFamily="34" charset="0"/>
              </a:rPr>
              <a:t>Network Settings</a:t>
            </a:r>
            <a:endParaRPr lang="en-US" dirty="0">
              <a:latin typeface="Calibri Light" panose="020F0302020204030204" pitchFamily="34" charset="0"/>
              <a:cs typeface="Calibri Light" panose="020F0302020204030204" pitchFamily="34" charset="0"/>
            </a:endParaRPr>
          </a:p>
        </p:txBody>
      </p:sp>
      <p:sp>
        <p:nvSpPr>
          <p:cNvPr id="5" name="Text Placeholder 4">
            <a:extLst>
              <a:ext uri="{FF2B5EF4-FFF2-40B4-BE49-F238E27FC236}">
                <a16:creationId xmlns:a16="http://schemas.microsoft.com/office/drawing/2014/main" id="{12D9C182-BECD-B2B2-1A53-98AE5DFE3129}"/>
              </a:ext>
            </a:extLst>
          </p:cNvPr>
          <p:cNvSpPr>
            <a:spLocks noGrp="1"/>
          </p:cNvSpPr>
          <p:nvPr>
            <p:ph type="body" idx="1"/>
          </p:nvPr>
        </p:nvSpPr>
        <p:spPr>
          <a:xfrm>
            <a:off x="251520" y="1205881"/>
            <a:ext cx="8712968" cy="854967"/>
          </a:xfrm>
        </p:spPr>
        <p:txBody>
          <a:bodyPr>
            <a:noAutofit/>
          </a:bodyPr>
          <a:lstStyle/>
          <a:p>
            <a:r>
              <a:rPr lang="en-US" sz="2200" b="0" dirty="0">
                <a:latin typeface="Calibri Light" panose="020F0302020204030204" pitchFamily="34" charset="0"/>
                <a:cs typeface="Calibri Light" panose="020F0302020204030204" pitchFamily="34" charset="0"/>
              </a:rPr>
              <a:t>A set of assumptions and characteristics that serve as the basis for designing and analyzing protocols and algorithms for computer networks</a:t>
            </a:r>
          </a:p>
        </p:txBody>
      </p:sp>
      <p:sp>
        <p:nvSpPr>
          <p:cNvPr id="6" name="Content Placeholder 5">
            <a:extLst>
              <a:ext uri="{FF2B5EF4-FFF2-40B4-BE49-F238E27FC236}">
                <a16:creationId xmlns:a16="http://schemas.microsoft.com/office/drawing/2014/main" id="{C3CC47DD-DC37-6C33-49C9-88BD4071D1D1}"/>
              </a:ext>
            </a:extLst>
          </p:cNvPr>
          <p:cNvSpPr>
            <a:spLocks noGrp="1"/>
          </p:cNvSpPr>
          <p:nvPr>
            <p:ph sz="half" idx="2"/>
          </p:nvPr>
        </p:nvSpPr>
        <p:spPr>
          <a:xfrm>
            <a:off x="35496" y="2073447"/>
            <a:ext cx="4104456" cy="4739929"/>
          </a:xfrm>
        </p:spPr>
        <p:txBody>
          <a:bodyPr/>
          <a:lstStyle/>
          <a:p>
            <a:r>
              <a:rPr lang="en-US" sz="2200" b="1" i="0" dirty="0">
                <a:effectLst/>
                <a:latin typeface="Calibri Light" panose="020F0302020204030204" pitchFamily="34" charset="0"/>
                <a:cs typeface="Calibri Light" panose="020F0302020204030204" pitchFamily="34" charset="0"/>
              </a:rPr>
              <a:t>Network Topology:</a:t>
            </a:r>
            <a:r>
              <a:rPr lang="en-US" sz="2200" b="0" i="0" dirty="0">
                <a:effectLst/>
                <a:latin typeface="Calibri Light" panose="020F0302020204030204" pitchFamily="34" charset="0"/>
                <a:cs typeface="Calibri Light" panose="020F0302020204030204" pitchFamily="34" charset="0"/>
              </a:rPr>
              <a:t> The arrangement of network nodes and the communication links between them. </a:t>
            </a:r>
          </a:p>
          <a:p>
            <a:r>
              <a:rPr lang="en-US" sz="2200" b="1" i="0" dirty="0">
                <a:effectLst/>
                <a:latin typeface="Calibri Light" panose="020F0302020204030204" pitchFamily="34" charset="0"/>
                <a:cs typeface="Calibri Light" panose="020F0302020204030204" pitchFamily="34" charset="0"/>
              </a:rPr>
              <a:t>Communications:</a:t>
            </a:r>
            <a:r>
              <a:rPr lang="en-US" sz="2200" b="0" i="0" dirty="0">
                <a:effectLst/>
                <a:latin typeface="Calibri Light" panose="020F0302020204030204" pitchFamily="34" charset="0"/>
                <a:cs typeface="Calibri Light" panose="020F0302020204030204" pitchFamily="34" charset="0"/>
              </a:rPr>
              <a:t> How nodes in the network communicate with each other? Datagram, stream</a:t>
            </a:r>
            <a:r>
              <a:rPr lang="en-US" sz="2200" dirty="0">
                <a:latin typeface="Calibri Light" panose="020F0302020204030204" pitchFamily="34" charset="0"/>
                <a:cs typeface="Calibri Light" panose="020F0302020204030204" pitchFamily="34" charset="0"/>
              </a:rPr>
              <a:t>, or shared memory</a:t>
            </a:r>
            <a:r>
              <a:rPr lang="en-US" sz="2200" b="0" i="0" dirty="0">
                <a:effectLst/>
                <a:latin typeface="Calibri Light" panose="020F0302020204030204" pitchFamily="34" charset="0"/>
                <a:cs typeface="Calibri Light" panose="020F0302020204030204" pitchFamily="34" charset="0"/>
              </a:rPr>
              <a:t>? Reliable comm. or  assumptions about message delivery, ordering, delay, and loss? </a:t>
            </a:r>
          </a:p>
        </p:txBody>
      </p:sp>
      <p:sp>
        <p:nvSpPr>
          <p:cNvPr id="8" name="Content Placeholder 7">
            <a:extLst>
              <a:ext uri="{FF2B5EF4-FFF2-40B4-BE49-F238E27FC236}">
                <a16:creationId xmlns:a16="http://schemas.microsoft.com/office/drawing/2014/main" id="{EC30A7B9-3302-F37B-770F-29991CB409E2}"/>
              </a:ext>
            </a:extLst>
          </p:cNvPr>
          <p:cNvSpPr>
            <a:spLocks noGrp="1"/>
          </p:cNvSpPr>
          <p:nvPr>
            <p:ph sz="quarter" idx="4"/>
          </p:nvPr>
        </p:nvSpPr>
        <p:spPr>
          <a:xfrm>
            <a:off x="4139952" y="2073447"/>
            <a:ext cx="4968552" cy="4739929"/>
          </a:xfrm>
        </p:spPr>
        <p:txBody>
          <a:bodyPr/>
          <a:lstStyle/>
          <a:p>
            <a:pPr marL="228600" indent="-171450">
              <a:buFont typeface="Arial" panose="020B0604020202020204" pitchFamily="34" charset="0"/>
              <a:buChar char="•"/>
            </a:pPr>
            <a:r>
              <a:rPr lang="en-US" sz="2200" b="1" i="0" dirty="0">
                <a:effectLst/>
                <a:latin typeface="Calibri Light" panose="020F0302020204030204" pitchFamily="34" charset="0"/>
                <a:cs typeface="Calibri Light" panose="020F0302020204030204" pitchFamily="34" charset="0"/>
              </a:rPr>
              <a:t>Synchrony:</a:t>
            </a:r>
            <a:r>
              <a:rPr lang="en-US" sz="2200" b="0" i="0" dirty="0">
                <a:effectLst/>
                <a:latin typeface="Calibri Light" panose="020F0302020204030204" pitchFamily="34" charset="0"/>
                <a:cs typeface="Calibri Light" panose="020F0302020204030204" pitchFamily="34" charset="0"/>
              </a:rPr>
              <a:t> Asynchronous or synchronous (access to clocks and bounded comm. delays)? Fairness of message arrival and node execution.</a:t>
            </a:r>
          </a:p>
          <a:p>
            <a:pPr marL="228600" indent="-171450">
              <a:buFont typeface="Arial" panose="020B0604020202020204" pitchFamily="34" charset="0"/>
              <a:buChar char="•"/>
            </a:pPr>
            <a:r>
              <a:rPr lang="en-US" sz="2200" b="1" i="0" dirty="0">
                <a:effectLst/>
                <a:latin typeface="Calibri Light" panose="020F0302020204030204" pitchFamily="34" charset="0"/>
                <a:cs typeface="Calibri Light" panose="020F0302020204030204" pitchFamily="34" charset="0"/>
              </a:rPr>
              <a:t>Node Behavior:</a:t>
            </a:r>
            <a:r>
              <a:rPr lang="en-US" sz="2200" b="0" i="0" dirty="0">
                <a:effectLst/>
                <a:latin typeface="Calibri Light" panose="020F0302020204030204" pitchFamily="34" charset="0"/>
                <a:cs typeface="Calibri Light" panose="020F0302020204030204" pitchFamily="34" charset="0"/>
              </a:rPr>
              <a:t> Can nodes fail by crashing, exhibiting Byzantine failures, or behaving benignly? </a:t>
            </a:r>
          </a:p>
          <a:p>
            <a:pPr marL="228600" indent="-171450">
              <a:buFont typeface="Arial" panose="020B0604020202020204" pitchFamily="34" charset="0"/>
              <a:buChar char="•"/>
            </a:pPr>
            <a:r>
              <a:rPr lang="en-US" sz="2200" b="1" i="0" dirty="0">
                <a:effectLst/>
                <a:latin typeface="Calibri Light" panose="020F0302020204030204" pitchFamily="34" charset="0"/>
                <a:cs typeface="Calibri Light" panose="020F0302020204030204" pitchFamily="34" charset="0"/>
              </a:rPr>
              <a:t>Failure Detection:</a:t>
            </a:r>
            <a:r>
              <a:rPr lang="en-US" sz="2200" b="0" i="0" dirty="0">
                <a:effectLst/>
                <a:latin typeface="Calibri Light" panose="020F0302020204030204" pitchFamily="34" charset="0"/>
                <a:cs typeface="Calibri Light" panose="020F0302020204030204" pitchFamily="34" charset="0"/>
              </a:rPr>
              <a:t> Can a node indicate a link or node recovery? </a:t>
            </a:r>
          </a:p>
          <a:p>
            <a:pPr marL="228600" indent="-171450">
              <a:buFont typeface="Arial" panose="020B0604020202020204" pitchFamily="34" charset="0"/>
              <a:buChar char="•"/>
            </a:pPr>
            <a:r>
              <a:rPr lang="en-US" sz="2200" b="1" dirty="0">
                <a:latin typeface="Calibri Light" panose="020F0302020204030204" pitchFamily="34" charset="0"/>
                <a:cs typeface="Calibri Light" panose="020F0302020204030204" pitchFamily="34" charset="0"/>
              </a:rPr>
              <a:t>Resource Constraints</a:t>
            </a:r>
            <a:r>
              <a:rPr lang="en-US" sz="2200" b="1" i="0" dirty="0">
                <a:effectLst/>
                <a:latin typeface="Calibri Light" panose="020F0302020204030204" pitchFamily="34" charset="0"/>
                <a:cs typeface="Calibri Light" panose="020F0302020204030204" pitchFamily="34" charset="0"/>
              </a:rPr>
              <a:t>:</a:t>
            </a:r>
            <a:r>
              <a:rPr lang="en-US" sz="2200" b="0" i="0" dirty="0">
                <a:effectLst/>
                <a:latin typeface="Calibri Light" panose="020F0302020204030204" pitchFamily="34" charset="0"/>
                <a:cs typeface="Calibri Light" panose="020F0302020204030204" pitchFamily="34" charset="0"/>
              </a:rPr>
              <a:t> </a:t>
            </a:r>
            <a:r>
              <a:rPr lang="en-US" sz="2200" dirty="0">
                <a:latin typeface="Calibri Light" panose="020F0302020204030204" pitchFamily="34" charset="0"/>
                <a:cs typeface="Calibri Light" panose="020F0302020204030204" pitchFamily="34" charset="0"/>
              </a:rPr>
              <a:t>Limited memory, processing power, or bandwidth?</a:t>
            </a:r>
          </a:p>
          <a:p>
            <a:pPr marL="228600" indent="-171450">
              <a:buFont typeface="Arial" panose="020B0604020202020204" pitchFamily="34" charset="0"/>
              <a:buChar char="•"/>
            </a:pPr>
            <a:endParaRPr lang="en-US" sz="2200" b="0" i="0" dirty="0">
              <a:effectLst/>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063806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562F55-00E1-A09C-F348-3119F6FA93D5}"/>
              </a:ext>
            </a:extLst>
          </p:cNvPr>
          <p:cNvSpPr>
            <a:spLocks noGrp="1"/>
          </p:cNvSpPr>
          <p:nvPr>
            <p:ph type="title"/>
          </p:nvPr>
        </p:nvSpPr>
        <p:spPr/>
        <p:txBody>
          <a:bodyPr/>
          <a:lstStyle/>
          <a:p>
            <a:r>
              <a:rPr lang="sv-SE" dirty="0">
                <a:latin typeface="Calibri Light" panose="020F0302020204030204" pitchFamily="34" charset="0"/>
                <a:cs typeface="Calibri Light" panose="020F0302020204030204" pitchFamily="34" charset="0"/>
              </a:rPr>
              <a:t>Network Topology </a:t>
            </a:r>
            <a:endParaRPr lang="en-US" dirty="0">
              <a:latin typeface="Calibri Light" panose="020F0302020204030204" pitchFamily="34" charset="0"/>
              <a:cs typeface="Calibri Light" panose="020F0302020204030204" pitchFamily="34" charset="0"/>
            </a:endParaRPr>
          </a:p>
        </p:txBody>
      </p:sp>
      <p:sp>
        <p:nvSpPr>
          <p:cNvPr id="7" name="Content Placeholder 6">
            <a:extLst>
              <a:ext uri="{FF2B5EF4-FFF2-40B4-BE49-F238E27FC236}">
                <a16:creationId xmlns:a16="http://schemas.microsoft.com/office/drawing/2014/main" id="{C2F4562C-E1CC-E0F4-97A3-7004FC6C493D}"/>
              </a:ext>
            </a:extLst>
          </p:cNvPr>
          <p:cNvSpPr>
            <a:spLocks noGrp="1"/>
          </p:cNvSpPr>
          <p:nvPr>
            <p:ph idx="1"/>
          </p:nvPr>
        </p:nvSpPr>
        <p:spPr>
          <a:xfrm>
            <a:off x="457200" y="1773238"/>
            <a:ext cx="3466728" cy="4535487"/>
          </a:xfrm>
        </p:spPr>
        <p:txBody>
          <a:bodyPr/>
          <a:lstStyle/>
          <a:p>
            <a:pPr marL="0" indent="0">
              <a:buNone/>
            </a:pPr>
            <a:r>
              <a:rPr lang="en-US" b="0" i="0" dirty="0">
                <a:effectLst/>
                <a:latin typeface="Calibri Light" panose="020F0302020204030204" pitchFamily="34" charset="0"/>
                <a:cs typeface="Calibri Light" panose="020F0302020204030204" pitchFamily="34" charset="0"/>
              </a:rPr>
              <a:t>How are the different parts in a communication network (like links and nodes) organized? </a:t>
            </a:r>
          </a:p>
          <a:p>
            <a:endParaRPr lang="en-US" dirty="0"/>
          </a:p>
        </p:txBody>
      </p:sp>
      <p:pic>
        <p:nvPicPr>
          <p:cNvPr id="1026" name="Picture 2">
            <a:extLst>
              <a:ext uri="{FF2B5EF4-FFF2-40B4-BE49-F238E27FC236}">
                <a16:creationId xmlns:a16="http://schemas.microsoft.com/office/drawing/2014/main" id="{42B7E4D1-C293-DEB7-18B0-7256154A5F3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7944" y="1557338"/>
            <a:ext cx="4724598" cy="472459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CD94437-FE8D-6945-EF1E-13AFEA96BAEA}"/>
              </a:ext>
            </a:extLst>
          </p:cNvPr>
          <p:cNvSpPr txBox="1"/>
          <p:nvPr/>
        </p:nvSpPr>
        <p:spPr>
          <a:xfrm>
            <a:off x="4438328" y="6443662"/>
            <a:ext cx="4572000" cy="369332"/>
          </a:xfrm>
          <a:prstGeom prst="rect">
            <a:avLst/>
          </a:prstGeom>
          <a:noFill/>
        </p:spPr>
        <p:txBody>
          <a:bodyPr wrap="square">
            <a:spAutoFit/>
          </a:bodyPr>
          <a:lstStyle/>
          <a:p>
            <a:r>
              <a:rPr lang="en-US" b="0" i="0" dirty="0">
                <a:solidFill>
                  <a:srgbClr val="202122"/>
                </a:solidFill>
                <a:effectLst/>
                <a:latin typeface="Calibri Light" panose="020F0302020204030204" pitchFamily="34" charset="0"/>
                <a:cs typeface="Calibri Light" panose="020F0302020204030204" pitchFamily="34" charset="0"/>
              </a:rPr>
              <a:t>Partial map of the Internet (Wikipedia)</a:t>
            </a:r>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617381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562F55-00E1-A09C-F348-3119F6FA93D5}"/>
              </a:ext>
            </a:extLst>
          </p:cNvPr>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Computer</a:t>
            </a:r>
            <a:r>
              <a:rPr lang="en-US" b="0" i="0" dirty="0">
                <a:solidFill>
                  <a:srgbClr val="000000"/>
                </a:solidFill>
                <a:effectLst/>
                <a:latin typeface="Linux Libertine"/>
              </a:rPr>
              <a:t> </a:t>
            </a:r>
            <a:r>
              <a:rPr lang="en-US" dirty="0">
                <a:latin typeface="Calibri Light" panose="020F0302020204030204" pitchFamily="34" charset="0"/>
                <a:cs typeface="Calibri Light" panose="020F0302020204030204" pitchFamily="34" charset="0"/>
              </a:rPr>
              <a:t>Network Diagrams</a:t>
            </a:r>
          </a:p>
        </p:txBody>
      </p:sp>
      <p:sp>
        <p:nvSpPr>
          <p:cNvPr id="3" name="TextBox 2">
            <a:extLst>
              <a:ext uri="{FF2B5EF4-FFF2-40B4-BE49-F238E27FC236}">
                <a16:creationId xmlns:a16="http://schemas.microsoft.com/office/drawing/2014/main" id="{4CD94437-FE8D-6945-EF1E-13AFEA96BAEA}"/>
              </a:ext>
            </a:extLst>
          </p:cNvPr>
          <p:cNvSpPr txBox="1"/>
          <p:nvPr/>
        </p:nvSpPr>
        <p:spPr>
          <a:xfrm>
            <a:off x="1745370" y="6258996"/>
            <a:ext cx="5796136" cy="369332"/>
          </a:xfrm>
          <a:prstGeom prst="rect">
            <a:avLst/>
          </a:prstGeom>
          <a:noFill/>
        </p:spPr>
        <p:txBody>
          <a:bodyPr wrap="square">
            <a:spAutoFit/>
          </a:bodyPr>
          <a:lstStyle/>
          <a:p>
            <a:r>
              <a:rPr lang="en-US" b="0" i="0" dirty="0">
                <a:solidFill>
                  <a:srgbClr val="202122"/>
                </a:solidFill>
                <a:effectLst/>
                <a:latin typeface="Calibri Light" panose="020F0302020204030204" pitchFamily="34" charset="0"/>
                <a:cs typeface="Calibri Light" panose="020F0302020204030204" pitchFamily="34" charset="0"/>
              </a:rPr>
              <a:t>A sample network diagram (Wikipedia)</a:t>
            </a:r>
            <a:endParaRPr lang="en-US" dirty="0">
              <a:latin typeface="Calibri Light" panose="020F0302020204030204" pitchFamily="34" charset="0"/>
              <a:cs typeface="Calibri Light" panose="020F0302020204030204" pitchFamily="34" charset="0"/>
            </a:endParaRPr>
          </a:p>
        </p:txBody>
      </p:sp>
      <p:pic>
        <p:nvPicPr>
          <p:cNvPr id="2052" name="Picture 4" descr="undefined">
            <a:extLst>
              <a:ext uri="{FF2B5EF4-FFF2-40B4-BE49-F238E27FC236}">
                <a16:creationId xmlns:a16="http://schemas.microsoft.com/office/drawing/2014/main" id="{5A4E2988-ED73-926C-E344-8883E661A2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65338"/>
            <a:ext cx="9144000" cy="4294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666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562F55-00E1-A09C-F348-3119F6FA93D5}"/>
              </a:ext>
            </a:extLst>
          </p:cNvPr>
          <p:cNvSpPr>
            <a:spLocks noGrp="1"/>
          </p:cNvSpPr>
          <p:nvPr>
            <p:ph type="title"/>
          </p:nvPr>
        </p:nvSpPr>
        <p:spPr/>
        <p:txBody>
          <a:bodyPr/>
          <a:lstStyle/>
          <a:p>
            <a:r>
              <a:rPr lang="sv-SE" dirty="0">
                <a:latin typeface="Calibri Light" panose="020F0302020204030204" pitchFamily="34" charset="0"/>
                <a:cs typeface="Calibri Light" panose="020F0302020204030204" pitchFamily="34" charset="0"/>
              </a:rPr>
              <a:t>Graph Representation  </a:t>
            </a:r>
            <a:endParaRPr lang="en-US" dirty="0">
              <a:latin typeface="Calibri Light" panose="020F0302020204030204" pitchFamily="34" charset="0"/>
              <a:cs typeface="Calibri Light" panose="020F0302020204030204" pitchFamily="34" charset="0"/>
            </a:endParaRPr>
          </a:p>
        </p:txBody>
      </p:sp>
      <p:sp>
        <p:nvSpPr>
          <p:cNvPr id="3" name="TextBox 2">
            <a:extLst>
              <a:ext uri="{FF2B5EF4-FFF2-40B4-BE49-F238E27FC236}">
                <a16:creationId xmlns:a16="http://schemas.microsoft.com/office/drawing/2014/main" id="{4CD94437-FE8D-6945-EF1E-13AFEA96BAEA}"/>
              </a:ext>
            </a:extLst>
          </p:cNvPr>
          <p:cNvSpPr txBox="1"/>
          <p:nvPr/>
        </p:nvSpPr>
        <p:spPr>
          <a:xfrm>
            <a:off x="1745370" y="6258996"/>
            <a:ext cx="5796136" cy="369332"/>
          </a:xfrm>
          <a:prstGeom prst="rect">
            <a:avLst/>
          </a:prstGeom>
          <a:noFill/>
        </p:spPr>
        <p:txBody>
          <a:bodyPr wrap="square">
            <a:spAutoFit/>
          </a:bodyPr>
          <a:lstStyle/>
          <a:p>
            <a:r>
              <a:rPr lang="en-US" b="0" i="0" dirty="0">
                <a:solidFill>
                  <a:srgbClr val="202122"/>
                </a:solidFill>
                <a:effectLst/>
                <a:latin typeface="Calibri Light" panose="020F0302020204030204" pitchFamily="34" charset="0"/>
                <a:cs typeface="Calibri Light" panose="020F0302020204030204" pitchFamily="34" charset="0"/>
              </a:rPr>
              <a:t>Different network topologies (Wikipedia)</a:t>
            </a:r>
            <a:endParaRPr lang="en-US" dirty="0">
              <a:latin typeface="Calibri Light" panose="020F0302020204030204" pitchFamily="34" charset="0"/>
              <a:cs typeface="Calibri Light" panose="020F0302020204030204" pitchFamily="34" charset="0"/>
            </a:endParaRPr>
          </a:p>
        </p:txBody>
      </p:sp>
      <p:pic>
        <p:nvPicPr>
          <p:cNvPr id="2050" name="Picture 2" descr="undefined">
            <a:extLst>
              <a:ext uri="{FF2B5EF4-FFF2-40B4-BE49-F238E27FC236}">
                <a16:creationId xmlns:a16="http://schemas.microsoft.com/office/drawing/2014/main" id="{45B45EEB-1119-1403-D820-E789BFA8E7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57338"/>
            <a:ext cx="9144000" cy="4479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0875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562F55-00E1-A09C-F348-3119F6FA93D5}"/>
              </a:ext>
            </a:extLst>
          </p:cNvPr>
          <p:cNvSpPr>
            <a:spLocks noGrp="1"/>
          </p:cNvSpPr>
          <p:nvPr>
            <p:ph type="title"/>
          </p:nvPr>
        </p:nvSpPr>
        <p:spPr/>
        <p:txBody>
          <a:bodyPr/>
          <a:lstStyle/>
          <a:p>
            <a:r>
              <a:rPr lang="sv-SE" dirty="0">
                <a:latin typeface="Calibri Light" panose="020F0302020204030204" pitchFamily="34" charset="0"/>
                <a:cs typeface="Calibri Light" panose="020F0302020204030204" pitchFamily="34" charset="0"/>
              </a:rPr>
              <a:t>Directed Graph</a:t>
            </a:r>
            <a:endParaRPr lang="en-US" dirty="0">
              <a:latin typeface="Calibri Light" panose="020F0302020204030204" pitchFamily="34" charset="0"/>
              <a:cs typeface="Calibri Light" panose="020F0302020204030204" pitchFamily="34" charset="0"/>
            </a:endParaRPr>
          </a:p>
        </p:txBody>
      </p:sp>
      <p:sp>
        <p:nvSpPr>
          <p:cNvPr id="3" name="TextBox 2">
            <a:extLst>
              <a:ext uri="{FF2B5EF4-FFF2-40B4-BE49-F238E27FC236}">
                <a16:creationId xmlns:a16="http://schemas.microsoft.com/office/drawing/2014/main" id="{4CD94437-FE8D-6945-EF1E-13AFEA96BAEA}"/>
              </a:ext>
            </a:extLst>
          </p:cNvPr>
          <p:cNvSpPr txBox="1"/>
          <p:nvPr/>
        </p:nvSpPr>
        <p:spPr>
          <a:xfrm>
            <a:off x="1691680" y="5236690"/>
            <a:ext cx="7128792" cy="369332"/>
          </a:xfrm>
          <a:prstGeom prst="rect">
            <a:avLst/>
          </a:prstGeom>
          <a:noFill/>
        </p:spPr>
        <p:txBody>
          <a:bodyPr wrap="square">
            <a:spAutoFit/>
          </a:bodyPr>
          <a:lstStyle/>
          <a:p>
            <a:r>
              <a:rPr lang="en-US" b="0" i="0" dirty="0">
                <a:solidFill>
                  <a:srgbClr val="202122"/>
                </a:solidFill>
                <a:effectLst/>
                <a:latin typeface="Calibri Light" panose="020F0302020204030204" pitchFamily="34" charset="0"/>
                <a:cs typeface="Calibri Light" panose="020F0302020204030204" pitchFamily="34" charset="0"/>
              </a:rPr>
              <a:t>Different Ring </a:t>
            </a:r>
            <a:r>
              <a:rPr lang="en-US" dirty="0">
                <a:solidFill>
                  <a:srgbClr val="202122"/>
                </a:solidFill>
                <a:latin typeface="Calibri Light" panose="020F0302020204030204" pitchFamily="34" charset="0"/>
                <a:cs typeface="Calibri Light" panose="020F0302020204030204" pitchFamily="34" charset="0"/>
              </a:rPr>
              <a:t>                                             Directed Acyclic Graph (Wikipedia)</a:t>
            </a:r>
          </a:p>
        </p:txBody>
      </p:sp>
      <p:pic>
        <p:nvPicPr>
          <p:cNvPr id="1026" name="Picture 2" descr="undefined">
            <a:extLst>
              <a:ext uri="{FF2B5EF4-FFF2-40B4-BE49-F238E27FC236}">
                <a16:creationId xmlns:a16="http://schemas.microsoft.com/office/drawing/2014/main" id="{4FFC137B-5581-DFE5-C326-6F41DBB1A0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97760" y="2134965"/>
            <a:ext cx="3397530" cy="272863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916898CF-2B49-19FB-F947-731088E5AC63}"/>
              </a:ext>
            </a:extLst>
          </p:cNvPr>
          <p:cNvGrpSpPr/>
          <p:nvPr/>
        </p:nvGrpSpPr>
        <p:grpSpPr>
          <a:xfrm>
            <a:off x="827584" y="1954867"/>
            <a:ext cx="3068960" cy="3068960"/>
            <a:chOff x="827584" y="1954867"/>
            <a:chExt cx="3068960" cy="3068960"/>
          </a:xfrm>
        </p:grpSpPr>
        <p:pic>
          <p:nvPicPr>
            <p:cNvPr id="1028" name="Picture 4" descr="undefined">
              <a:extLst>
                <a:ext uri="{FF2B5EF4-FFF2-40B4-BE49-F238E27FC236}">
                  <a16:creationId xmlns:a16="http://schemas.microsoft.com/office/drawing/2014/main" id="{46987BBD-23E5-50A4-E5B6-3ABDA3A6695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84" y="1954867"/>
              <a:ext cx="3068960" cy="306896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9282086-25DA-5DA6-A609-434A18307410}"/>
                </a:ext>
              </a:extLst>
            </p:cNvPr>
            <p:cNvSpPr/>
            <p:nvPr/>
          </p:nvSpPr>
          <p:spPr>
            <a:xfrm>
              <a:off x="1691680" y="2817488"/>
              <a:ext cx="1368152" cy="136358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55168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he-IL" sz="3200" dirty="0">
                <a:latin typeface="Calibri Light" panose="020F0302020204030204" pitchFamily="34" charset="0"/>
                <a:cs typeface="Calibri Light" panose="020F0302020204030204" pitchFamily="34" charset="0"/>
              </a:rPr>
              <a:t>What does a Node in a Graph Represent?</a:t>
            </a:r>
          </a:p>
        </p:txBody>
      </p:sp>
      <p:sp>
        <p:nvSpPr>
          <p:cNvPr id="98307" name="Rectangle 3"/>
          <p:cNvSpPr>
            <a:spLocks noGrp="1" noChangeArrowheads="1"/>
          </p:cNvSpPr>
          <p:nvPr>
            <p:ph sz="half" idx="1"/>
          </p:nvPr>
        </p:nvSpPr>
        <p:spPr>
          <a:xfrm>
            <a:off x="323528" y="1773238"/>
            <a:ext cx="4464496" cy="4535487"/>
          </a:xfrm>
        </p:spPr>
        <p:txBody>
          <a:bodyPr/>
          <a:lstStyle/>
          <a:p>
            <a:pPr marL="0" indent="0">
              <a:buNone/>
            </a:pPr>
            <a:r>
              <a:rPr lang="en-US" altLang="he-IL" sz="2400" dirty="0">
                <a:latin typeface="Calibri Light" panose="020F0302020204030204" pitchFamily="34" charset="0"/>
                <a:cs typeface="Calibri Light" panose="020F0302020204030204" pitchFamily="34" charset="0"/>
              </a:rPr>
              <a:t>A computing and comm. entity </a:t>
            </a:r>
          </a:p>
          <a:p>
            <a:r>
              <a:rPr lang="en-US" altLang="he-IL" sz="2400" dirty="0">
                <a:latin typeface="Calibri Light" panose="020F0302020204030204" pitchFamily="34" charset="0"/>
                <a:cs typeface="Calibri Light" panose="020F0302020204030204" pitchFamily="34" charset="0"/>
              </a:rPr>
              <a:t>An autonomous system</a:t>
            </a:r>
          </a:p>
          <a:p>
            <a:r>
              <a:rPr lang="en-US" altLang="he-IL" sz="2400" dirty="0">
                <a:latin typeface="Calibri Light" panose="020F0302020204030204" pitchFamily="34" charset="0"/>
                <a:cs typeface="Calibri Light" panose="020F0302020204030204" pitchFamily="34" charset="0"/>
              </a:rPr>
              <a:t>An </a:t>
            </a:r>
            <a:r>
              <a:rPr lang="en-US" sz="2400" dirty="0">
                <a:latin typeface="Calibri Light" panose="020F0302020204030204" pitchFamily="34" charset="0"/>
                <a:cs typeface="Calibri Light" panose="020F0302020204030204" pitchFamily="34" charset="0"/>
              </a:rPr>
              <a:t>OSPF’s </a:t>
            </a:r>
            <a:r>
              <a:rPr lang="en-US" altLang="he-IL" sz="2400" dirty="0">
                <a:latin typeface="Calibri Light" panose="020F0302020204030204" pitchFamily="34" charset="0"/>
                <a:cs typeface="Calibri Light" panose="020F0302020204030204" pitchFamily="34" charset="0"/>
              </a:rPr>
              <a:t>area </a:t>
            </a:r>
          </a:p>
          <a:p>
            <a:r>
              <a:rPr lang="en-US" altLang="he-IL" sz="2400" dirty="0">
                <a:latin typeface="Calibri Light" panose="020F0302020204030204" pitchFamily="34" charset="0"/>
                <a:cs typeface="Calibri Light" panose="020F0302020204030204" pitchFamily="34" charset="0"/>
              </a:rPr>
              <a:t>A local communication network</a:t>
            </a:r>
          </a:p>
          <a:p>
            <a:r>
              <a:rPr lang="en-US" altLang="he-IL" sz="2400" dirty="0">
                <a:latin typeface="Calibri Light" panose="020F0302020204030204" pitchFamily="34" charset="0"/>
                <a:cs typeface="Calibri Light" panose="020F0302020204030204" pitchFamily="34" charset="0"/>
              </a:rPr>
              <a:t>An Internet host</a:t>
            </a:r>
          </a:p>
          <a:p>
            <a:r>
              <a:rPr lang="en-US" altLang="he-IL" sz="2400" dirty="0">
                <a:latin typeface="Calibri Light" panose="020F0302020204030204" pitchFamily="34" charset="0"/>
                <a:cs typeface="Calibri Light" panose="020F0302020204030204" pitchFamily="34" charset="0"/>
              </a:rPr>
              <a:t>A multiprocessor computers</a:t>
            </a:r>
          </a:p>
          <a:p>
            <a:r>
              <a:rPr lang="en-US" altLang="he-IL" sz="2400" dirty="0">
                <a:latin typeface="Calibri Light" panose="020F0302020204030204" pitchFamily="34" charset="0"/>
                <a:cs typeface="Calibri Light" panose="020F0302020204030204" pitchFamily="34" charset="0"/>
              </a:rPr>
              <a:t>A multitasking single processor</a:t>
            </a:r>
          </a:p>
          <a:p>
            <a:r>
              <a:rPr lang="en-US" altLang="he-IL" sz="2400" dirty="0">
                <a:latin typeface="Calibri Light" panose="020F0302020204030204" pitchFamily="34" charset="0"/>
                <a:cs typeface="Calibri Light" panose="020F0302020204030204" pitchFamily="34" charset="0"/>
              </a:rPr>
              <a:t>A thread</a:t>
            </a:r>
          </a:p>
        </p:txBody>
      </p:sp>
      <p:sp>
        <p:nvSpPr>
          <p:cNvPr id="98308" name="Rectangle 4"/>
          <p:cNvSpPr>
            <a:spLocks noGrp="1" noChangeArrowheads="1"/>
          </p:cNvSpPr>
          <p:nvPr>
            <p:ph sz="half" idx="2"/>
          </p:nvPr>
        </p:nvSpPr>
        <p:spPr>
          <a:ln/>
          <a:extLst>
            <a:ext uri="{91240B29-F687-4F45-9708-019B960494DF}">
              <a14:hiddenLine xmlns:a14="http://schemas.microsoft.com/office/drawing/2010/main" w="57150" cmpd="thickThin">
                <a:solidFill>
                  <a:schemeClr val="hlink"/>
                </a:solidFill>
                <a:miter lim="800000"/>
                <a:headEnd/>
                <a:tailEnd/>
              </a14:hiddenLine>
            </a:ext>
          </a:extLst>
        </p:spPr>
        <p:txBody>
          <a:bodyPr/>
          <a:lstStyle/>
          <a:p>
            <a:pPr>
              <a:lnSpc>
                <a:spcPct val="90000"/>
              </a:lnSpc>
            </a:pPr>
            <a:r>
              <a:rPr lang="en-US" altLang="he-IL" sz="2400" dirty="0">
                <a:latin typeface="Calibri Light" panose="020F0302020204030204" pitchFamily="34" charset="0"/>
                <a:cs typeface="Calibri Light" panose="020F0302020204030204" pitchFamily="34" charset="0"/>
              </a:rPr>
              <a:t>Each computer node is modeled by a finite state machine. </a:t>
            </a:r>
          </a:p>
          <a:p>
            <a:pPr>
              <a:lnSpc>
                <a:spcPct val="90000"/>
              </a:lnSpc>
            </a:pPr>
            <a:r>
              <a:rPr lang="en-US" altLang="he-IL" sz="2400" dirty="0">
                <a:latin typeface="Calibri Light" panose="020F0302020204030204" pitchFamily="34" charset="0"/>
                <a:cs typeface="Calibri Light" panose="020F0302020204030204" pitchFamily="34" charset="0"/>
              </a:rPr>
              <a:t>There are </a:t>
            </a:r>
            <a:r>
              <a:rPr lang="en-US" altLang="he-IL" sz="2400" i="1" dirty="0">
                <a:latin typeface="Calibri Light" panose="020F0302020204030204" pitchFamily="34" charset="0"/>
                <a:cs typeface="Calibri Light" panose="020F0302020204030204" pitchFamily="34" charset="0"/>
              </a:rPr>
              <a:t>n</a:t>
            </a:r>
            <a:r>
              <a:rPr lang="en-US" altLang="he-IL" sz="2400" dirty="0">
                <a:latin typeface="Calibri Light" panose="020F0302020204030204" pitchFamily="34" charset="0"/>
                <a:cs typeface="Calibri Light" panose="020F0302020204030204" pitchFamily="34" charset="0"/>
              </a:rPr>
              <a:t> such automata in the system that we call processors</a:t>
            </a:r>
          </a:p>
          <a:p>
            <a:pPr marL="0" indent="0">
              <a:lnSpc>
                <a:spcPct val="90000"/>
              </a:lnSpc>
              <a:buNone/>
            </a:pPr>
            <a:endParaRPr lang="en-US" altLang="he-IL" sz="2400" dirty="0">
              <a:latin typeface="Calibri Light" panose="020F0302020204030204" pitchFamily="34" charset="0"/>
              <a:cs typeface="Calibri Light" panose="020F0302020204030204" pitchFamily="34" charset="0"/>
            </a:endParaRPr>
          </a:p>
          <a:p>
            <a:pPr>
              <a:lnSpc>
                <a:spcPct val="90000"/>
              </a:lnSpc>
            </a:pPr>
            <a:r>
              <a:rPr lang="en-US" altLang="he-IL" sz="2400" dirty="0">
                <a:latin typeface="Calibri Light" panose="020F0302020204030204" pitchFamily="34" charset="0"/>
                <a:cs typeface="Calibri Light" panose="020F0302020204030204" pitchFamily="34" charset="0"/>
              </a:rPr>
              <a:t>How do they communicate with each other?</a:t>
            </a:r>
          </a:p>
          <a:p>
            <a:pPr lvl="4">
              <a:lnSpc>
                <a:spcPct val="90000"/>
              </a:lnSpc>
            </a:pPr>
            <a:endParaRPr lang="en-US" altLang="en-US" dirty="0">
              <a:latin typeface="Calibri Light" panose="020F0302020204030204" pitchFamily="34" charset="0"/>
              <a:cs typeface="Calibri Light" panose="020F0302020204030204" pitchFamily="34" charset="0"/>
            </a:endParaRPr>
          </a:p>
        </p:txBody>
      </p:sp>
      <p:sp>
        <p:nvSpPr>
          <p:cNvPr id="5" name="Footer Placeholder 5"/>
          <p:cNvSpPr>
            <a:spLocks noGrp="1"/>
          </p:cNvSpPr>
          <p:nvPr>
            <p:ph type="ftr" sz="quarter" idx="11"/>
          </p:nvPr>
        </p:nvSpPr>
        <p:spPr/>
        <p:txBody>
          <a:bodyPr/>
          <a:lstStyle/>
          <a:p>
            <a:r>
              <a:rPr lang="en-US" altLang="en-US">
                <a:latin typeface="Calibri Light" panose="020F0302020204030204" pitchFamily="34" charset="0"/>
                <a:cs typeface="Calibri Light" panose="020F0302020204030204" pitchFamily="34" charset="0"/>
              </a:rPr>
              <a:t>Chapter 2 - Definitions, Techniques and Paradigms</a:t>
            </a:r>
            <a:endParaRPr lang="en-US" altLang="he-IL">
              <a:latin typeface="Calibri Light" panose="020F0302020204030204" pitchFamily="34" charset="0"/>
              <a:cs typeface="Calibri Light" panose="020F0302020204030204" pitchFamily="34" charset="0"/>
            </a:endParaRPr>
          </a:p>
        </p:txBody>
      </p:sp>
      <p:sp>
        <p:nvSpPr>
          <p:cNvPr id="6" name="Slide Number Placeholder 6"/>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B7AF335E-398F-42D6-AE47-A1FB8E9733BD}" type="slidenum">
              <a:rPr lang="en-US" altLang="en-US">
                <a:latin typeface="Calibri Light" panose="020F0302020204030204" pitchFamily="34" charset="0"/>
                <a:cs typeface="Calibri Light" panose="020F0302020204030204" pitchFamily="34" charset="0"/>
              </a:rPr>
              <a:pPr/>
              <a:t>15</a:t>
            </a:fld>
            <a:endParaRPr lang="en-US" altLang="en-US">
              <a:latin typeface="Calibri Light" panose="020F0302020204030204" pitchFamily="34" charset="0"/>
              <a:cs typeface="Calibri Light" panose="020F0302020204030204" pitchFamily="34" charset="0"/>
            </a:endParaRPr>
          </a:p>
        </p:txBody>
      </p:sp>
    </p:spTree>
    <p:custDataLst>
      <p:tags r:id="rId1"/>
    </p:custDataLst>
    <p:extLst>
      <p:ext uri="{BB962C8B-B14F-4D97-AF65-F5344CB8AC3E}">
        <p14:creationId xmlns:p14="http://schemas.microsoft.com/office/powerpoint/2010/main" val="14049729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8308">
                                            <p:txEl>
                                              <p:pRg st="0" end="0"/>
                                            </p:txEl>
                                          </p:spTgt>
                                        </p:tgtEl>
                                        <p:attrNameLst>
                                          <p:attrName>style.visibility</p:attrName>
                                        </p:attrNameLst>
                                      </p:cBhvr>
                                      <p:to>
                                        <p:strVal val="visible"/>
                                      </p:to>
                                    </p:set>
                                    <p:animEffect transition="in" filter="dissolve">
                                      <p:cBhvr>
                                        <p:cTn id="7" dur="500"/>
                                        <p:tgtEl>
                                          <p:spTgt spid="983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8308">
                                            <p:txEl>
                                              <p:pRg st="1" end="1"/>
                                            </p:txEl>
                                          </p:spTgt>
                                        </p:tgtEl>
                                        <p:attrNameLst>
                                          <p:attrName>style.visibility</p:attrName>
                                        </p:attrNameLst>
                                      </p:cBhvr>
                                      <p:to>
                                        <p:strVal val="visible"/>
                                      </p:to>
                                    </p:set>
                                    <p:animEffect transition="in" filter="dissolve">
                                      <p:cBhvr>
                                        <p:cTn id="12" dur="500"/>
                                        <p:tgtEl>
                                          <p:spTgt spid="983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8308">
                                            <p:txEl>
                                              <p:pRg st="3" end="3"/>
                                            </p:txEl>
                                          </p:spTgt>
                                        </p:tgtEl>
                                        <p:attrNameLst>
                                          <p:attrName>style.visibility</p:attrName>
                                        </p:attrNameLst>
                                      </p:cBhvr>
                                      <p:to>
                                        <p:strVal val="visible"/>
                                      </p:to>
                                    </p:set>
                                    <p:animEffect transition="in" filter="dissolve">
                                      <p:cBhvr>
                                        <p:cTn id="17" dur="500"/>
                                        <p:tgtEl>
                                          <p:spTgt spid="9830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562F55-00E1-A09C-F348-3119F6FA93D5}"/>
              </a:ext>
            </a:extLst>
          </p:cNvPr>
          <p:cNvSpPr>
            <a:spLocks noGrp="1"/>
          </p:cNvSpPr>
          <p:nvPr>
            <p:ph type="title"/>
          </p:nvPr>
        </p:nvSpPr>
        <p:spPr>
          <a:xfrm>
            <a:off x="251520" y="414338"/>
            <a:ext cx="8541022" cy="1143000"/>
          </a:xfrm>
        </p:spPr>
        <p:txBody>
          <a:bodyPr/>
          <a:lstStyle/>
          <a:p>
            <a:r>
              <a:rPr lang="en-US" sz="4400" i="0" dirty="0">
                <a:effectLst/>
                <a:latin typeface="Calibri Light" panose="020F0302020204030204" pitchFamily="34" charset="0"/>
                <a:cs typeface="Calibri Light" panose="020F0302020204030204" pitchFamily="34" charset="0"/>
              </a:rPr>
              <a:t>Message Passing vs. Shared Memory</a:t>
            </a:r>
            <a:endParaRPr lang="en-US" dirty="0">
              <a:latin typeface="Calibri Light" panose="020F0302020204030204" pitchFamily="34" charset="0"/>
              <a:cs typeface="Calibri Light" panose="020F0302020204030204" pitchFamily="34" charset="0"/>
            </a:endParaRPr>
          </a:p>
        </p:txBody>
      </p:sp>
      <p:pic>
        <p:nvPicPr>
          <p:cNvPr id="3074" name="Picture 2" descr="The Shared Memory and Message Passing Models of Interprocess Communication">
            <a:extLst>
              <a:ext uri="{FF2B5EF4-FFF2-40B4-BE49-F238E27FC236}">
                <a16:creationId xmlns:a16="http://schemas.microsoft.com/office/drawing/2014/main" id="{2D414391-FC97-3607-B91E-B3D9BD96E9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83" y="1423048"/>
            <a:ext cx="8960634" cy="50308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2A36B11-956A-3FAD-DBEB-22A3CBA56BF0}"/>
              </a:ext>
            </a:extLst>
          </p:cNvPr>
          <p:cNvSpPr txBox="1"/>
          <p:nvPr/>
        </p:nvSpPr>
        <p:spPr>
          <a:xfrm>
            <a:off x="467544" y="6506916"/>
            <a:ext cx="7776864" cy="276999"/>
          </a:xfrm>
          <a:prstGeom prst="rect">
            <a:avLst/>
          </a:prstGeom>
          <a:noFill/>
        </p:spPr>
        <p:txBody>
          <a:bodyPr wrap="square">
            <a:spAutoFit/>
          </a:bodyPr>
          <a:lstStyle/>
          <a:p>
            <a:pPr marL="0" indent="0" algn="l">
              <a:buFont typeface="Arial" panose="020B0604020202020204" pitchFamily="34" charset="0"/>
              <a:buNone/>
            </a:pPr>
            <a:r>
              <a:rPr lang="en-US" sz="1200" b="0" i="0" dirty="0">
                <a:effectLst/>
                <a:latin typeface="Calibri Light" panose="020F0302020204030204" pitchFamily="34" charset="0"/>
                <a:cs typeface="Calibri Light" panose="020F0302020204030204" pitchFamily="34" charset="0"/>
              </a:rPr>
              <a:t>https://www.umsl.edu/~siegelj/CS4740_5740/Overview/MPSM.html</a:t>
            </a:r>
            <a:endParaRPr lang="en-US" sz="1200" b="0" i="0" dirty="0">
              <a:effectLst/>
              <a:latin typeface="Söhne"/>
            </a:endParaRPr>
          </a:p>
        </p:txBody>
      </p:sp>
      <p:sp>
        <p:nvSpPr>
          <p:cNvPr id="2" name="AutoShape 50">
            <a:extLst>
              <a:ext uri="{FF2B5EF4-FFF2-40B4-BE49-F238E27FC236}">
                <a16:creationId xmlns:a16="http://schemas.microsoft.com/office/drawing/2014/main" id="{A153CFF4-B41C-478F-FA9F-DC02034825C2}"/>
              </a:ext>
            </a:extLst>
          </p:cNvPr>
          <p:cNvSpPr>
            <a:spLocks noChangeArrowheads="1"/>
          </p:cNvSpPr>
          <p:nvPr/>
        </p:nvSpPr>
        <p:spPr bwMode="auto">
          <a:xfrm>
            <a:off x="5580112" y="1166924"/>
            <a:ext cx="2592288" cy="1037069"/>
          </a:xfrm>
          <a:prstGeom prst="wedgeRoundRectCallout">
            <a:avLst>
              <a:gd name="adj1" fmla="val -116798"/>
              <a:gd name="adj2" fmla="val 228680"/>
              <a:gd name="adj3" fmla="val 16667"/>
            </a:avLst>
          </a:prstGeom>
          <a:gradFill>
            <a:gsLst>
              <a:gs pos="97000">
                <a:srgbClr val="5E9EFF"/>
              </a:gs>
              <a:gs pos="39999">
                <a:srgbClr val="85C2FF"/>
              </a:gs>
              <a:gs pos="70000">
                <a:srgbClr val="C4D6EB"/>
              </a:gs>
              <a:gs pos="100000">
                <a:srgbClr val="FFEBFA"/>
              </a:gs>
            </a:gsLst>
            <a:lin ang="2700000" scaled="0"/>
          </a:gradFill>
          <a:ln>
            <a:headEnd/>
            <a:tailEnd/>
          </a:ln>
          <a:effectLst>
            <a:outerShdw blurRad="520700" dist="342900" dir="3660000">
              <a:srgbClr val="000000">
                <a:alpha val="60000"/>
              </a:srgbClr>
            </a:outerShdw>
          </a:effectLst>
        </p:spPr>
        <p:style>
          <a:lnRef idx="0">
            <a:schemeClr val="accent5"/>
          </a:lnRef>
          <a:fillRef idx="3">
            <a:schemeClr val="accent5"/>
          </a:fillRef>
          <a:effectRef idx="3">
            <a:schemeClr val="accent5"/>
          </a:effectRef>
          <a:fontRef idx="minor">
            <a:schemeClr val="lt1"/>
          </a:fontRef>
        </p:style>
        <p:txBody>
          <a:bodyPr/>
          <a:lstStyle/>
          <a:p>
            <a:pPr algn="ctr"/>
            <a:r>
              <a:rPr lang="en-SE" altLang="zh-CN" sz="2800" dirty="0">
                <a:solidFill>
                  <a:srgbClr val="002060"/>
                </a:solidFill>
                <a:latin typeface="Calibri Light" panose="020F0302020204030204" pitchFamily="34" charset="0"/>
                <a:ea typeface="宋体" charset="-122"/>
                <a:cs typeface="Calibri Light" panose="020F0302020204030204" pitchFamily="34" charset="0"/>
              </a:rPr>
              <a:t>we focus on shared memory</a:t>
            </a:r>
            <a:endParaRPr lang="en-US" altLang="zh-CN" sz="2800" dirty="0">
              <a:solidFill>
                <a:srgbClr val="002060"/>
              </a:solidFill>
              <a:latin typeface="Calibri Light" panose="020F0302020204030204" pitchFamily="34" charset="0"/>
              <a:ea typeface="宋体" charset="-122"/>
              <a:cs typeface="Calibri Light" panose="020F0302020204030204" pitchFamily="34" charset="0"/>
            </a:endParaRPr>
          </a:p>
        </p:txBody>
      </p:sp>
      <p:sp>
        <p:nvSpPr>
          <p:cNvPr id="3" name="AutoShape 50">
            <a:extLst>
              <a:ext uri="{FF2B5EF4-FFF2-40B4-BE49-F238E27FC236}">
                <a16:creationId xmlns:a16="http://schemas.microsoft.com/office/drawing/2014/main" id="{A48A607F-D2E2-2F80-6D0C-DA5DC694A431}"/>
              </a:ext>
            </a:extLst>
          </p:cNvPr>
          <p:cNvSpPr>
            <a:spLocks noChangeArrowheads="1"/>
          </p:cNvSpPr>
          <p:nvPr/>
        </p:nvSpPr>
        <p:spPr bwMode="auto">
          <a:xfrm>
            <a:off x="3203849" y="4715842"/>
            <a:ext cx="5726968" cy="1037069"/>
          </a:xfrm>
          <a:prstGeom prst="wedgeRoundRectCallout">
            <a:avLst>
              <a:gd name="adj1" fmla="val -38881"/>
              <a:gd name="adj2" fmla="val -101376"/>
              <a:gd name="adj3" fmla="val 16667"/>
            </a:avLst>
          </a:prstGeom>
          <a:gradFill>
            <a:gsLst>
              <a:gs pos="97000">
                <a:srgbClr val="5E9EFF"/>
              </a:gs>
              <a:gs pos="39999">
                <a:srgbClr val="85C2FF"/>
              </a:gs>
              <a:gs pos="70000">
                <a:srgbClr val="C4D6EB"/>
              </a:gs>
              <a:gs pos="100000">
                <a:srgbClr val="FFEBFA"/>
              </a:gs>
            </a:gsLst>
            <a:lin ang="2700000" scaled="0"/>
          </a:gradFill>
          <a:ln>
            <a:headEnd/>
            <a:tailEnd/>
          </a:ln>
          <a:effectLst>
            <a:outerShdw blurRad="520700" dist="342900" dir="3660000">
              <a:srgbClr val="000000">
                <a:alpha val="60000"/>
              </a:srgbClr>
            </a:outerShdw>
          </a:effectLst>
        </p:spPr>
        <p:style>
          <a:lnRef idx="0">
            <a:schemeClr val="accent5"/>
          </a:lnRef>
          <a:fillRef idx="3">
            <a:schemeClr val="accent5"/>
          </a:fillRef>
          <a:effectRef idx="3">
            <a:schemeClr val="accent5"/>
          </a:effectRef>
          <a:fontRef idx="minor">
            <a:schemeClr val="lt1"/>
          </a:fontRef>
        </p:style>
        <p:txBody>
          <a:bodyPr/>
          <a:lstStyle/>
          <a:p>
            <a:pPr algn="ctr"/>
            <a:r>
              <a:rPr lang="en-SE" altLang="zh-CN" sz="2800" dirty="0">
                <a:solidFill>
                  <a:srgbClr val="002060"/>
                </a:solidFill>
                <a:latin typeface="Calibri Light" panose="020F0302020204030204" pitchFamily="34" charset="0"/>
                <a:ea typeface="宋体" charset="-122"/>
                <a:cs typeface="Calibri Light" panose="020F0302020204030204" pitchFamily="34" charset="0"/>
              </a:rPr>
              <a:t>later, we show how to transfer from one model to </a:t>
            </a:r>
            <a:r>
              <a:rPr lang="en-US" altLang="zh-CN" sz="2800" dirty="0">
                <a:solidFill>
                  <a:srgbClr val="002060"/>
                </a:solidFill>
                <a:latin typeface="Calibri Light" panose="020F0302020204030204" pitchFamily="34" charset="0"/>
                <a:ea typeface="宋体" charset="-122"/>
                <a:cs typeface="Calibri Light" panose="020F0302020204030204" pitchFamily="34" charset="0"/>
              </a:rPr>
              <a:t>message-passing</a:t>
            </a:r>
          </a:p>
        </p:txBody>
      </p:sp>
    </p:spTree>
    <p:extLst>
      <p:ext uri="{BB962C8B-B14F-4D97-AF65-F5344CB8AC3E}">
        <p14:creationId xmlns:p14="http://schemas.microsoft.com/office/powerpoint/2010/main" val="280988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562F55-00E1-A09C-F348-3119F6FA93D5}"/>
              </a:ext>
            </a:extLst>
          </p:cNvPr>
          <p:cNvSpPr>
            <a:spLocks noGrp="1"/>
          </p:cNvSpPr>
          <p:nvPr>
            <p:ph type="title"/>
          </p:nvPr>
        </p:nvSpPr>
        <p:spPr>
          <a:xfrm>
            <a:off x="251520" y="414338"/>
            <a:ext cx="8541022" cy="1143000"/>
          </a:xfrm>
        </p:spPr>
        <p:txBody>
          <a:bodyPr/>
          <a:lstStyle/>
          <a:p>
            <a:r>
              <a:rPr lang="en-US" sz="4400" i="0" dirty="0">
                <a:effectLst/>
                <a:latin typeface="Calibri Light" panose="020F0302020204030204" pitchFamily="34" charset="0"/>
                <a:cs typeface="Calibri Light" panose="020F0302020204030204" pitchFamily="34" charset="0"/>
              </a:rPr>
              <a:t>Message Passing vs. Shared Memory</a:t>
            </a:r>
            <a:endParaRPr lang="en-US" dirty="0">
              <a:latin typeface="Calibri Light" panose="020F0302020204030204" pitchFamily="34" charset="0"/>
              <a:cs typeface="Calibri Light" panose="020F0302020204030204" pitchFamily="34" charset="0"/>
            </a:endParaRPr>
          </a:p>
        </p:txBody>
      </p:sp>
      <p:pic>
        <p:nvPicPr>
          <p:cNvPr id="3074" name="Picture 2" descr="The Shared Memory and Message Passing Models of Interprocess Communication">
            <a:extLst>
              <a:ext uri="{FF2B5EF4-FFF2-40B4-BE49-F238E27FC236}">
                <a16:creationId xmlns:a16="http://schemas.microsoft.com/office/drawing/2014/main" id="{2D414391-FC97-3607-B91E-B3D9BD96E9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83" y="1423048"/>
            <a:ext cx="8960634" cy="50308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2A36B11-956A-3FAD-DBEB-22A3CBA56BF0}"/>
              </a:ext>
            </a:extLst>
          </p:cNvPr>
          <p:cNvSpPr txBox="1"/>
          <p:nvPr/>
        </p:nvSpPr>
        <p:spPr>
          <a:xfrm>
            <a:off x="467544" y="6506916"/>
            <a:ext cx="7776864" cy="276999"/>
          </a:xfrm>
          <a:prstGeom prst="rect">
            <a:avLst/>
          </a:prstGeom>
          <a:noFill/>
        </p:spPr>
        <p:txBody>
          <a:bodyPr wrap="square">
            <a:spAutoFit/>
          </a:bodyPr>
          <a:lstStyle/>
          <a:p>
            <a:pPr marL="0" indent="0" algn="l">
              <a:buFont typeface="Arial" panose="020B0604020202020204" pitchFamily="34" charset="0"/>
              <a:buNone/>
            </a:pPr>
            <a:r>
              <a:rPr lang="en-US" sz="1200" b="0" i="0" dirty="0">
                <a:effectLst/>
                <a:latin typeface="Calibri Light" panose="020F0302020204030204" pitchFamily="34" charset="0"/>
                <a:cs typeface="Calibri Light" panose="020F0302020204030204" pitchFamily="34" charset="0"/>
              </a:rPr>
              <a:t>https://www.umsl.edu/~siegelj/CS4740_5740/Overview/MPSM.html</a:t>
            </a:r>
            <a:endParaRPr lang="en-US" sz="1200" b="0" i="0" dirty="0">
              <a:effectLst/>
              <a:latin typeface="Söhne"/>
            </a:endParaRPr>
          </a:p>
        </p:txBody>
      </p:sp>
      <p:pic>
        <p:nvPicPr>
          <p:cNvPr id="2" name="Picture 2" descr="The Shared Memory and Message Passing Models of Interprocess Communication">
            <a:extLst>
              <a:ext uri="{FF2B5EF4-FFF2-40B4-BE49-F238E27FC236}">
                <a16:creationId xmlns:a16="http://schemas.microsoft.com/office/drawing/2014/main" id="{309DAC19-1E63-5F7A-2296-F24D025426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13" t="2863" r="28480" b="89981"/>
          <a:stretch/>
        </p:blipFill>
        <p:spPr bwMode="auto">
          <a:xfrm>
            <a:off x="467544" y="4005064"/>
            <a:ext cx="612068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346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he Basics of Remote Direct Memory Access (RDMA) in vSphere | VMware">
            <a:extLst>
              <a:ext uri="{FF2B5EF4-FFF2-40B4-BE49-F238E27FC236}">
                <a16:creationId xmlns:a16="http://schemas.microsoft.com/office/drawing/2014/main" id="{0D4C7ADA-0C81-6131-C91E-7977AB653A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3997"/>
          <a:stretch/>
        </p:blipFill>
        <p:spPr bwMode="auto">
          <a:xfrm>
            <a:off x="395536" y="1877912"/>
            <a:ext cx="8762854" cy="457542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51562F55-00E1-A09C-F348-3119F6FA93D5}"/>
              </a:ext>
            </a:extLst>
          </p:cNvPr>
          <p:cNvSpPr>
            <a:spLocks noGrp="1"/>
          </p:cNvSpPr>
          <p:nvPr>
            <p:ph type="title"/>
          </p:nvPr>
        </p:nvSpPr>
        <p:spPr>
          <a:xfrm>
            <a:off x="251520" y="414338"/>
            <a:ext cx="8541022" cy="1143000"/>
          </a:xfrm>
        </p:spPr>
        <p:txBody>
          <a:bodyPr/>
          <a:lstStyle/>
          <a:p>
            <a:r>
              <a:rPr lang="en-US" dirty="0">
                <a:latin typeface="Calibri Light" panose="020F0302020204030204" pitchFamily="34" charset="0"/>
                <a:cs typeface="Calibri Light" panose="020F0302020204030204" pitchFamily="34" charset="0"/>
              </a:rPr>
              <a:t>Remote Direct Memory Access</a:t>
            </a:r>
          </a:p>
        </p:txBody>
      </p:sp>
      <p:sp>
        <p:nvSpPr>
          <p:cNvPr id="3" name="TextBox 2">
            <a:extLst>
              <a:ext uri="{FF2B5EF4-FFF2-40B4-BE49-F238E27FC236}">
                <a16:creationId xmlns:a16="http://schemas.microsoft.com/office/drawing/2014/main" id="{B6899D5F-A6B7-0C00-7630-C1B0FDC682D4}"/>
              </a:ext>
            </a:extLst>
          </p:cNvPr>
          <p:cNvSpPr txBox="1"/>
          <p:nvPr/>
        </p:nvSpPr>
        <p:spPr>
          <a:xfrm>
            <a:off x="827584" y="6581001"/>
            <a:ext cx="6064481" cy="276999"/>
          </a:xfrm>
          <a:prstGeom prst="rect">
            <a:avLst/>
          </a:prstGeom>
          <a:noFill/>
        </p:spPr>
        <p:txBody>
          <a:bodyPr wrap="none" rtlCol="0">
            <a:spAutoFit/>
          </a:bodyPr>
          <a:lstStyle/>
          <a:p>
            <a:r>
              <a:rPr lang="en-US" sz="1200" dirty="0"/>
              <a:t>https://core.vmware.com/resource/basics-remote-direct-memory-access-rdma-vsphere</a:t>
            </a:r>
          </a:p>
        </p:txBody>
      </p:sp>
      <p:sp>
        <p:nvSpPr>
          <p:cNvPr id="2" name="AutoShape 50">
            <a:extLst>
              <a:ext uri="{FF2B5EF4-FFF2-40B4-BE49-F238E27FC236}">
                <a16:creationId xmlns:a16="http://schemas.microsoft.com/office/drawing/2014/main" id="{EC47F352-B8FE-3145-19E5-051FEF04B0F5}"/>
              </a:ext>
            </a:extLst>
          </p:cNvPr>
          <p:cNvSpPr>
            <a:spLocks noChangeArrowheads="1"/>
          </p:cNvSpPr>
          <p:nvPr/>
        </p:nvSpPr>
        <p:spPr bwMode="auto">
          <a:xfrm>
            <a:off x="381146" y="4653136"/>
            <a:ext cx="2580593" cy="648072"/>
          </a:xfrm>
          <a:prstGeom prst="wedgeRoundRectCallout">
            <a:avLst>
              <a:gd name="adj1" fmla="val -22420"/>
              <a:gd name="adj2" fmla="val 40147"/>
              <a:gd name="adj3" fmla="val 16667"/>
            </a:avLst>
          </a:prstGeom>
          <a:gradFill>
            <a:gsLst>
              <a:gs pos="97000">
                <a:srgbClr val="5E9EFF"/>
              </a:gs>
              <a:gs pos="39999">
                <a:srgbClr val="85C2FF"/>
              </a:gs>
              <a:gs pos="70000">
                <a:srgbClr val="C4D6EB"/>
              </a:gs>
              <a:gs pos="100000">
                <a:srgbClr val="FFEBFA"/>
              </a:gs>
            </a:gsLst>
            <a:lin ang="2700000" scaled="0"/>
          </a:gradFill>
          <a:ln>
            <a:headEnd/>
            <a:tailEnd/>
          </a:ln>
          <a:effectLst>
            <a:outerShdw blurRad="520700" dist="342900" dir="3660000">
              <a:srgbClr val="000000">
                <a:alpha val="60000"/>
              </a:srgbClr>
            </a:outerShdw>
          </a:effectLst>
        </p:spPr>
        <p:style>
          <a:lnRef idx="0">
            <a:schemeClr val="accent5"/>
          </a:lnRef>
          <a:fillRef idx="3">
            <a:schemeClr val="accent5"/>
          </a:fillRef>
          <a:effectRef idx="3">
            <a:schemeClr val="accent5"/>
          </a:effectRef>
          <a:fontRef idx="minor">
            <a:schemeClr val="lt1"/>
          </a:fontRef>
        </p:style>
        <p:txBody>
          <a:bodyPr/>
          <a:lstStyle/>
          <a:p>
            <a:pPr algn="ctr"/>
            <a:r>
              <a:rPr lang="en-US" sz="2800" b="1" spc="-4" dirty="0">
                <a:solidFill>
                  <a:prstClr val="black"/>
                </a:solidFill>
                <a:latin typeface="Calibri Light" panose="020F0302020204030204" pitchFamily="34" charset="0"/>
                <a:cs typeface="Calibri Light" panose="020F0302020204030204" pitchFamily="34" charset="0"/>
              </a:rPr>
              <a:t>milliseconds</a:t>
            </a:r>
            <a:r>
              <a:rPr lang="en-US" sz="2800" spc="-18" dirty="0">
                <a:latin typeface="Calibri Light" panose="020F0302020204030204" pitchFamily="34" charset="0"/>
                <a:cs typeface="Calibri Light" panose="020F0302020204030204" pitchFamily="34" charset="0"/>
              </a:rPr>
              <a:t> </a:t>
            </a:r>
            <a:endParaRPr lang="en-US" altLang="zh-CN" sz="2800" dirty="0">
              <a:solidFill>
                <a:srgbClr val="002060"/>
              </a:solidFill>
              <a:latin typeface="Calibri Light" panose="020F0302020204030204" pitchFamily="34" charset="0"/>
              <a:ea typeface="宋体" charset="-122"/>
              <a:cs typeface="Calibri Light" panose="020F0302020204030204" pitchFamily="34" charset="0"/>
            </a:endParaRPr>
          </a:p>
        </p:txBody>
      </p:sp>
      <p:sp>
        <p:nvSpPr>
          <p:cNvPr id="5" name="AutoShape 50">
            <a:extLst>
              <a:ext uri="{FF2B5EF4-FFF2-40B4-BE49-F238E27FC236}">
                <a16:creationId xmlns:a16="http://schemas.microsoft.com/office/drawing/2014/main" id="{B2DDEB68-D7E8-7303-000C-C477F8670C12}"/>
              </a:ext>
            </a:extLst>
          </p:cNvPr>
          <p:cNvSpPr>
            <a:spLocks noChangeArrowheads="1"/>
          </p:cNvSpPr>
          <p:nvPr/>
        </p:nvSpPr>
        <p:spPr bwMode="auto">
          <a:xfrm>
            <a:off x="6022370" y="4607746"/>
            <a:ext cx="2710569" cy="693462"/>
          </a:xfrm>
          <a:prstGeom prst="wedgeRoundRectCallout">
            <a:avLst>
              <a:gd name="adj1" fmla="val -22420"/>
              <a:gd name="adj2" fmla="val 40147"/>
              <a:gd name="adj3" fmla="val 16667"/>
            </a:avLst>
          </a:prstGeom>
          <a:gradFill>
            <a:gsLst>
              <a:gs pos="97000">
                <a:srgbClr val="5E9EFF"/>
              </a:gs>
              <a:gs pos="39999">
                <a:srgbClr val="85C2FF"/>
              </a:gs>
              <a:gs pos="70000">
                <a:srgbClr val="C4D6EB"/>
              </a:gs>
              <a:gs pos="100000">
                <a:srgbClr val="FFEBFA"/>
              </a:gs>
            </a:gsLst>
            <a:lin ang="2700000" scaled="0"/>
          </a:gradFill>
          <a:ln>
            <a:headEnd/>
            <a:tailEnd/>
          </a:ln>
          <a:effectLst>
            <a:outerShdw blurRad="520700" dist="342900" dir="3660000">
              <a:srgbClr val="000000">
                <a:alpha val="60000"/>
              </a:srgbClr>
            </a:outerShdw>
          </a:effectLst>
        </p:spPr>
        <p:style>
          <a:lnRef idx="0">
            <a:schemeClr val="accent5"/>
          </a:lnRef>
          <a:fillRef idx="3">
            <a:schemeClr val="accent5"/>
          </a:fillRef>
          <a:effectRef idx="3">
            <a:schemeClr val="accent5"/>
          </a:effectRef>
          <a:fontRef idx="minor">
            <a:schemeClr val="lt1"/>
          </a:fontRef>
        </p:style>
        <p:txBody>
          <a:bodyPr/>
          <a:lstStyle/>
          <a:p>
            <a:pPr algn="ctr"/>
            <a:r>
              <a:rPr lang="en-US" sz="2800" b="1" spc="-4" dirty="0">
                <a:solidFill>
                  <a:prstClr val="black"/>
                </a:solidFill>
                <a:latin typeface="Calibri Light" panose="020F0302020204030204" pitchFamily="34" charset="0"/>
                <a:cs typeface="Calibri Light" panose="020F0302020204030204" pitchFamily="34" charset="0"/>
              </a:rPr>
              <a:t>microseconds</a:t>
            </a:r>
            <a:r>
              <a:rPr lang="en-US" sz="2800" spc="-18" dirty="0">
                <a:latin typeface="Calibri Light" panose="020F0302020204030204" pitchFamily="34" charset="0"/>
                <a:cs typeface="Calibri Light" panose="020F0302020204030204" pitchFamily="34" charset="0"/>
              </a:rPr>
              <a:t> </a:t>
            </a:r>
            <a:endParaRPr lang="en-US" altLang="zh-CN" sz="2800" dirty="0">
              <a:solidFill>
                <a:srgbClr val="002060"/>
              </a:solidFill>
              <a:latin typeface="Calibri Light" panose="020F0302020204030204" pitchFamily="34" charset="0"/>
              <a:ea typeface="宋体" charset="-122"/>
              <a:cs typeface="Calibri Light" panose="020F0302020204030204" pitchFamily="34" charset="0"/>
            </a:endParaRPr>
          </a:p>
        </p:txBody>
      </p:sp>
    </p:spTree>
    <p:extLst>
      <p:ext uri="{BB962C8B-B14F-4D97-AF65-F5344CB8AC3E}">
        <p14:creationId xmlns:p14="http://schemas.microsoft.com/office/powerpoint/2010/main" val="3033559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 name="Footer Placeholder 4"/>
          <p:cNvSpPr>
            <a:spLocks noGrp="1"/>
          </p:cNvSpPr>
          <p:nvPr>
            <p:ph type="ftr" sz="quarter" idx="11"/>
          </p:nvPr>
        </p:nvSpPr>
        <p:spPr/>
        <p:txBody>
          <a:bodyPr/>
          <a:lstStyle/>
          <a:p>
            <a:r>
              <a:rPr lang="en-US" altLang="en-US">
                <a:latin typeface="Calibri Light" panose="020F0302020204030204" pitchFamily="34" charset="0"/>
                <a:cs typeface="Calibri Light" panose="020F0302020204030204" pitchFamily="34" charset="0"/>
              </a:rPr>
              <a:t>Chapter 2 - Definitions, Techniques and Paradigms</a:t>
            </a:r>
            <a:endParaRPr lang="en-US" altLang="he-IL">
              <a:latin typeface="Calibri Light" panose="020F0302020204030204" pitchFamily="34" charset="0"/>
              <a:cs typeface="Calibri Light" panose="020F0302020204030204" pitchFamily="34" charset="0"/>
            </a:endParaRPr>
          </a:p>
        </p:txBody>
      </p:sp>
      <p:sp>
        <p:nvSpPr>
          <p:cNvPr id="28" name="Slide Number Placeholder 5"/>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0FE3BE35-C5C7-4F1A-9B3F-25E2741F71AB}" type="slidenum">
              <a:rPr lang="en-US" altLang="en-US">
                <a:latin typeface="Calibri Light" panose="020F0302020204030204" pitchFamily="34" charset="0"/>
                <a:cs typeface="Calibri Light" panose="020F0302020204030204" pitchFamily="34" charset="0"/>
              </a:rPr>
              <a:pPr/>
              <a:t>19</a:t>
            </a:fld>
            <a:endParaRPr lang="en-US" altLang="en-US">
              <a:latin typeface="Calibri Light" panose="020F0302020204030204" pitchFamily="34" charset="0"/>
              <a:cs typeface="Calibri Light" panose="020F0302020204030204" pitchFamily="34" charset="0"/>
            </a:endParaRPr>
          </a:p>
        </p:txBody>
      </p:sp>
      <p:sp>
        <p:nvSpPr>
          <p:cNvPr id="61442" name="Rectangle 2"/>
          <p:cNvSpPr>
            <a:spLocks noGrp="1" noChangeArrowheads="1"/>
          </p:cNvSpPr>
          <p:nvPr>
            <p:ph type="title"/>
          </p:nvPr>
        </p:nvSpPr>
        <p:spPr>
          <a:xfrm>
            <a:off x="457200" y="414338"/>
            <a:ext cx="8229600" cy="772607"/>
          </a:xfrm>
        </p:spPr>
        <p:txBody>
          <a:bodyPr/>
          <a:lstStyle/>
          <a:p>
            <a:r>
              <a:rPr lang="en-US" dirty="0">
                <a:latin typeface="Calibri Light" panose="020F0302020204030204" pitchFamily="34" charset="0"/>
                <a:cs typeface="Calibri Light" panose="020F0302020204030204" pitchFamily="34" charset="0"/>
              </a:rPr>
              <a:t>Node Identifiers vs. Anonymous</a:t>
            </a:r>
            <a:endParaRPr lang="en-US" altLang="he-IL" dirty="0">
              <a:latin typeface="Calibri Light" panose="020F0302020204030204" pitchFamily="34" charset="0"/>
              <a:cs typeface="Calibri Light" panose="020F0302020204030204" pitchFamily="34" charset="0"/>
            </a:endParaRPr>
          </a:p>
        </p:txBody>
      </p:sp>
      <p:sp>
        <p:nvSpPr>
          <p:cNvPr id="61452" name="Rectangle 12"/>
          <p:cNvSpPr>
            <a:spLocks noGrp="1" noChangeArrowheads="1"/>
          </p:cNvSpPr>
          <p:nvPr>
            <p:ph type="body" sz="half" idx="1"/>
          </p:nvPr>
        </p:nvSpPr>
        <p:spPr>
          <a:xfrm>
            <a:off x="533400" y="1396288"/>
            <a:ext cx="8126413" cy="1526300"/>
          </a:xfrm>
          <a:noFill/>
          <a:ln/>
        </p:spPr>
        <p:txBody>
          <a:bodyPr/>
          <a:lstStyle/>
          <a:p>
            <a:r>
              <a:rPr lang="en-SE" altLang="he-IL" sz="2400" dirty="0">
                <a:solidFill>
                  <a:srgbClr val="002060"/>
                </a:solidFill>
                <a:latin typeface="Calibri Light" panose="020F0302020204030204" pitchFamily="34" charset="0"/>
                <a:cs typeface="Calibri Light" panose="020F0302020204030204" pitchFamily="34" charset="0"/>
              </a:rPr>
              <a:t>p</a:t>
            </a:r>
            <a:r>
              <a:rPr lang="en-US" altLang="he-IL" sz="2400" baseline="-25000" dirty="0">
                <a:solidFill>
                  <a:srgbClr val="002060"/>
                </a:solidFill>
                <a:latin typeface="Calibri Light" panose="020F0302020204030204" pitchFamily="34" charset="0"/>
                <a:cs typeface="Calibri Light" panose="020F0302020204030204" pitchFamily="34" charset="0"/>
              </a:rPr>
              <a:t>i</a:t>
            </a:r>
            <a:r>
              <a:rPr lang="en-US" altLang="he-IL" sz="2400" dirty="0">
                <a:latin typeface="Calibri Light" panose="020F0302020204030204" pitchFamily="34" charset="0"/>
                <a:cs typeface="Calibri Light" panose="020F0302020204030204" pitchFamily="34" charset="0"/>
              </a:rPr>
              <a:t> - the </a:t>
            </a:r>
            <a:r>
              <a:rPr lang="en-US" altLang="he-IL" sz="2400" dirty="0" err="1">
                <a:latin typeface="Calibri Light" panose="020F0302020204030204" pitchFamily="34" charset="0"/>
                <a:cs typeface="Calibri Light" panose="020F0302020204030204" pitchFamily="34" charset="0"/>
              </a:rPr>
              <a:t>i</a:t>
            </a:r>
            <a:r>
              <a:rPr lang="en-US" altLang="he-IL" sz="2400" baseline="30000" dirty="0" err="1">
                <a:latin typeface="Calibri Light" panose="020F0302020204030204" pitchFamily="34" charset="0"/>
                <a:cs typeface="Calibri Light" panose="020F0302020204030204" pitchFamily="34" charset="0"/>
              </a:rPr>
              <a:t>th</a:t>
            </a:r>
            <a:r>
              <a:rPr lang="en-US" altLang="he-IL" sz="2400" dirty="0">
                <a:latin typeface="Calibri Light" panose="020F0302020204030204" pitchFamily="34" charset="0"/>
                <a:cs typeface="Calibri Light" panose="020F0302020204030204" pitchFamily="34" charset="0"/>
              </a:rPr>
              <a:t> processor, where </a:t>
            </a:r>
            <a:r>
              <a:rPr lang="en-US" altLang="he-IL" sz="2400" dirty="0" err="1">
                <a:latin typeface="Calibri Light" panose="020F0302020204030204" pitchFamily="34" charset="0"/>
                <a:cs typeface="Calibri Light" panose="020F0302020204030204" pitchFamily="34" charset="0"/>
              </a:rPr>
              <a:t>i</a:t>
            </a:r>
            <a:r>
              <a:rPr lang="en-US" altLang="he-IL" sz="2400" dirty="0">
                <a:latin typeface="Calibri Light" panose="020F0302020204030204" pitchFamily="34" charset="0"/>
                <a:cs typeface="Calibri Light" panose="020F0302020204030204" pitchFamily="34" charset="0"/>
              </a:rPr>
              <a:t> is an index used for notation</a:t>
            </a:r>
          </a:p>
          <a:p>
            <a:r>
              <a:rPr lang="en-US" altLang="he-IL" sz="2400" dirty="0">
                <a:solidFill>
                  <a:srgbClr val="002060"/>
                </a:solidFill>
                <a:latin typeface="Calibri Light" panose="020F0302020204030204" pitchFamily="34" charset="0"/>
                <a:cs typeface="Calibri Light" panose="020F0302020204030204" pitchFamily="34" charset="0"/>
              </a:rPr>
              <a:t>Neighbors of </a:t>
            </a:r>
            <a:r>
              <a:rPr lang="en-SE" altLang="he-IL" sz="2400" dirty="0">
                <a:solidFill>
                  <a:srgbClr val="002060"/>
                </a:solidFill>
                <a:latin typeface="Calibri Light" panose="020F0302020204030204" pitchFamily="34" charset="0"/>
                <a:cs typeface="Calibri Light" panose="020F0302020204030204" pitchFamily="34" charset="0"/>
              </a:rPr>
              <a:t>p</a:t>
            </a:r>
            <a:r>
              <a:rPr lang="en-US" altLang="he-IL" sz="2400" baseline="-25000" dirty="0">
                <a:solidFill>
                  <a:srgbClr val="002060"/>
                </a:solidFill>
                <a:latin typeface="Calibri Light" panose="020F0302020204030204" pitchFamily="34" charset="0"/>
                <a:cs typeface="Calibri Light" panose="020F0302020204030204" pitchFamily="34" charset="0"/>
              </a:rPr>
              <a:t>i</a:t>
            </a:r>
            <a:r>
              <a:rPr lang="en-US" altLang="he-IL" sz="2400" dirty="0">
                <a:solidFill>
                  <a:srgbClr val="002060"/>
                </a:solidFill>
                <a:latin typeface="Calibri Light" panose="020F0302020204030204" pitchFamily="34" charset="0"/>
                <a:cs typeface="Calibri Light" panose="020F0302020204030204" pitchFamily="34" charset="0"/>
              </a:rPr>
              <a:t> </a:t>
            </a:r>
            <a:r>
              <a:rPr lang="en-US" altLang="he-IL" sz="2400" dirty="0">
                <a:latin typeface="Calibri Light" panose="020F0302020204030204" pitchFamily="34" charset="0"/>
                <a:cs typeface="Calibri Light" panose="020F0302020204030204" pitchFamily="34" charset="0"/>
              </a:rPr>
              <a:t>- a set of processors that can communicate directly with</a:t>
            </a:r>
            <a:r>
              <a:rPr lang="en-US" altLang="he-IL" sz="2400" dirty="0">
                <a:solidFill>
                  <a:schemeClr val="accent6"/>
                </a:solidFill>
                <a:latin typeface="Calibri Light" panose="020F0302020204030204" pitchFamily="34" charset="0"/>
                <a:cs typeface="Calibri Light" panose="020F0302020204030204" pitchFamily="34" charset="0"/>
              </a:rPr>
              <a:t> </a:t>
            </a:r>
            <a:r>
              <a:rPr lang="en-SE" altLang="he-IL" sz="2400" dirty="0">
                <a:solidFill>
                  <a:schemeClr val="accent6"/>
                </a:solidFill>
                <a:latin typeface="Calibri Light" panose="020F0302020204030204" pitchFamily="34" charset="0"/>
                <a:cs typeface="Calibri Light" panose="020F0302020204030204" pitchFamily="34" charset="0"/>
              </a:rPr>
              <a:t>p</a:t>
            </a:r>
            <a:r>
              <a:rPr lang="en-US" altLang="he-IL" sz="2400" baseline="-25000" dirty="0">
                <a:solidFill>
                  <a:schemeClr val="accent6"/>
                </a:solidFill>
                <a:latin typeface="Calibri Light" panose="020F0302020204030204" pitchFamily="34" charset="0"/>
                <a:cs typeface="Calibri Light" panose="020F0302020204030204" pitchFamily="34" charset="0"/>
              </a:rPr>
              <a:t>i</a:t>
            </a:r>
            <a:r>
              <a:rPr lang="en-US" altLang="he-IL" sz="2400" dirty="0">
                <a:latin typeface="Calibri Light" panose="020F0302020204030204" pitchFamily="34" charset="0"/>
                <a:cs typeface="Calibri Light" panose="020F0302020204030204" pitchFamily="34" charset="0"/>
              </a:rPr>
              <a:t> </a:t>
            </a:r>
          </a:p>
        </p:txBody>
      </p:sp>
      <p:sp>
        <p:nvSpPr>
          <p:cNvPr id="61459" name="Oval 19"/>
          <p:cNvSpPr>
            <a:spLocks noChangeArrowheads="1"/>
          </p:cNvSpPr>
          <p:nvPr/>
        </p:nvSpPr>
        <p:spPr bwMode="auto">
          <a:xfrm>
            <a:off x="6649021" y="2547433"/>
            <a:ext cx="401637" cy="391030"/>
          </a:xfrm>
          <a:prstGeom prst="ellipse">
            <a:avLst/>
          </a:prstGeom>
          <a:noFill/>
          <a:ln w="12700">
            <a:solidFill>
              <a:schemeClr val="accent2"/>
            </a:solidFill>
            <a:round/>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SE" altLang="en-US" sz="1400" dirty="0">
                <a:solidFill>
                  <a:srgbClr val="3293AA"/>
                </a:solidFill>
                <a:latin typeface="Calibri Light" panose="020F0302020204030204" pitchFamily="34" charset="0"/>
                <a:cs typeface="Calibri Light" panose="020F0302020204030204" pitchFamily="34" charset="0"/>
              </a:rPr>
              <a:t>p</a:t>
            </a:r>
            <a:r>
              <a:rPr lang="en-US" altLang="en-US" sz="1400" baseline="-25000" dirty="0">
                <a:solidFill>
                  <a:srgbClr val="3293AA"/>
                </a:solidFill>
                <a:latin typeface="Calibri Light" panose="020F0302020204030204" pitchFamily="34" charset="0"/>
                <a:cs typeface="Calibri Light" panose="020F0302020204030204" pitchFamily="34" charset="0"/>
              </a:rPr>
              <a:t>i</a:t>
            </a:r>
            <a:endParaRPr lang="en-US" altLang="en-US" sz="1400" dirty="0">
              <a:solidFill>
                <a:srgbClr val="3293AA"/>
              </a:solidFill>
              <a:latin typeface="Calibri Light" panose="020F0302020204030204" pitchFamily="34" charset="0"/>
              <a:cs typeface="Calibri Light" panose="020F0302020204030204" pitchFamily="34" charset="0"/>
            </a:endParaRPr>
          </a:p>
        </p:txBody>
      </p:sp>
      <p:sp>
        <p:nvSpPr>
          <p:cNvPr id="61460" name="Oval 20"/>
          <p:cNvSpPr>
            <a:spLocks noChangeArrowheads="1"/>
          </p:cNvSpPr>
          <p:nvPr/>
        </p:nvSpPr>
        <p:spPr bwMode="auto">
          <a:xfrm>
            <a:off x="7258621" y="3766633"/>
            <a:ext cx="401637" cy="391030"/>
          </a:xfrm>
          <a:prstGeom prst="ellipse">
            <a:avLst/>
          </a:prstGeom>
          <a:noFill/>
          <a:ln w="12700">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solidFill>
                <a:srgbClr val="3293AA"/>
              </a:solidFill>
              <a:latin typeface="Calibri Light" panose="020F0302020204030204" pitchFamily="34" charset="0"/>
              <a:cs typeface="Calibri Light" panose="020F0302020204030204" pitchFamily="34" charset="0"/>
            </a:endParaRPr>
          </a:p>
        </p:txBody>
      </p:sp>
      <p:sp>
        <p:nvSpPr>
          <p:cNvPr id="61461" name="Oval 21"/>
          <p:cNvSpPr>
            <a:spLocks noChangeArrowheads="1"/>
          </p:cNvSpPr>
          <p:nvPr/>
        </p:nvSpPr>
        <p:spPr bwMode="auto">
          <a:xfrm>
            <a:off x="7639621" y="4592133"/>
            <a:ext cx="401637" cy="391030"/>
          </a:xfrm>
          <a:prstGeom prst="ellipse">
            <a:avLst/>
          </a:prstGeom>
          <a:noFill/>
          <a:ln w="127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solidFill>
                <a:srgbClr val="3293AA"/>
              </a:solidFill>
              <a:latin typeface="Calibri Light" panose="020F0302020204030204" pitchFamily="34" charset="0"/>
              <a:cs typeface="Calibri Light" panose="020F0302020204030204" pitchFamily="34" charset="0"/>
            </a:endParaRPr>
          </a:p>
        </p:txBody>
      </p:sp>
      <p:sp>
        <p:nvSpPr>
          <p:cNvPr id="61462" name="Oval 22"/>
          <p:cNvSpPr>
            <a:spLocks noChangeArrowheads="1"/>
          </p:cNvSpPr>
          <p:nvPr/>
        </p:nvSpPr>
        <p:spPr bwMode="auto">
          <a:xfrm>
            <a:off x="6649021" y="4147633"/>
            <a:ext cx="401637" cy="391030"/>
          </a:xfrm>
          <a:prstGeom prst="ellipse">
            <a:avLst/>
          </a:prstGeom>
          <a:noFill/>
          <a:ln w="12700">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solidFill>
                <a:srgbClr val="3293AA"/>
              </a:solidFill>
              <a:latin typeface="Calibri Light" panose="020F0302020204030204" pitchFamily="34" charset="0"/>
              <a:cs typeface="Calibri Light" panose="020F0302020204030204" pitchFamily="34" charset="0"/>
            </a:endParaRPr>
          </a:p>
        </p:txBody>
      </p:sp>
      <p:sp>
        <p:nvSpPr>
          <p:cNvPr id="61463" name="Oval 23"/>
          <p:cNvSpPr>
            <a:spLocks noChangeArrowheads="1"/>
          </p:cNvSpPr>
          <p:nvPr/>
        </p:nvSpPr>
        <p:spPr bwMode="auto">
          <a:xfrm>
            <a:off x="5915596" y="3515808"/>
            <a:ext cx="401637" cy="391030"/>
          </a:xfrm>
          <a:prstGeom prst="ellipse">
            <a:avLst/>
          </a:prstGeom>
          <a:noFill/>
          <a:ln w="12700">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SE" altLang="en-US" sz="1400" dirty="0">
                <a:solidFill>
                  <a:srgbClr val="3293AA"/>
                </a:solidFill>
                <a:latin typeface="Calibri Light" panose="020F0302020204030204" pitchFamily="34" charset="0"/>
                <a:cs typeface="Calibri Light" panose="020F0302020204030204" pitchFamily="34" charset="0"/>
              </a:rPr>
              <a:t>p</a:t>
            </a:r>
            <a:r>
              <a:rPr lang="en-US" altLang="en-US" sz="1400" baseline="-25000" dirty="0">
                <a:solidFill>
                  <a:srgbClr val="3293AA"/>
                </a:solidFill>
                <a:latin typeface="Calibri Light" panose="020F0302020204030204" pitchFamily="34" charset="0"/>
                <a:cs typeface="Calibri Light" panose="020F0302020204030204" pitchFamily="34" charset="0"/>
              </a:rPr>
              <a:t>j</a:t>
            </a:r>
            <a:endParaRPr lang="en-US" altLang="en-US" sz="1400" dirty="0">
              <a:solidFill>
                <a:srgbClr val="3293AA"/>
              </a:solidFill>
              <a:latin typeface="Calibri Light" panose="020F0302020204030204" pitchFamily="34" charset="0"/>
              <a:cs typeface="Calibri Light" panose="020F0302020204030204" pitchFamily="34" charset="0"/>
            </a:endParaRPr>
          </a:p>
        </p:txBody>
      </p:sp>
      <p:sp>
        <p:nvSpPr>
          <p:cNvPr id="61464" name="Oval 24"/>
          <p:cNvSpPr>
            <a:spLocks noChangeArrowheads="1"/>
          </p:cNvSpPr>
          <p:nvPr/>
        </p:nvSpPr>
        <p:spPr bwMode="auto">
          <a:xfrm>
            <a:off x="5810821" y="4604833"/>
            <a:ext cx="401637" cy="391030"/>
          </a:xfrm>
          <a:prstGeom prst="ellipse">
            <a:avLst/>
          </a:prstGeom>
          <a:noFill/>
          <a:ln w="127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solidFill>
                <a:srgbClr val="3293AA"/>
              </a:solidFill>
              <a:latin typeface="Calibri Light" panose="020F0302020204030204" pitchFamily="34" charset="0"/>
              <a:cs typeface="Calibri Light" panose="020F0302020204030204" pitchFamily="34" charset="0"/>
            </a:endParaRPr>
          </a:p>
        </p:txBody>
      </p:sp>
      <p:sp>
        <p:nvSpPr>
          <p:cNvPr id="61465" name="Oval 25"/>
          <p:cNvSpPr>
            <a:spLocks noChangeArrowheads="1"/>
          </p:cNvSpPr>
          <p:nvPr/>
        </p:nvSpPr>
        <p:spPr bwMode="auto">
          <a:xfrm>
            <a:off x="5201221" y="4147633"/>
            <a:ext cx="401637" cy="391030"/>
          </a:xfrm>
          <a:prstGeom prst="ellipse">
            <a:avLst/>
          </a:prstGeom>
          <a:noFill/>
          <a:ln w="127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solidFill>
                <a:srgbClr val="3293AA"/>
              </a:solidFill>
              <a:latin typeface="Calibri Light" panose="020F0302020204030204" pitchFamily="34" charset="0"/>
              <a:cs typeface="Calibri Light" panose="020F0302020204030204" pitchFamily="34" charset="0"/>
            </a:endParaRPr>
          </a:p>
        </p:txBody>
      </p:sp>
      <p:sp>
        <p:nvSpPr>
          <p:cNvPr id="61466" name="Line 26"/>
          <p:cNvSpPr>
            <a:spLocks noChangeShapeType="1"/>
          </p:cNvSpPr>
          <p:nvPr/>
        </p:nvSpPr>
        <p:spPr bwMode="auto">
          <a:xfrm rot="21408908" flipH="1">
            <a:off x="6229481" y="2853764"/>
            <a:ext cx="519320" cy="680398"/>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61467" name="Line 27"/>
          <p:cNvSpPr>
            <a:spLocks noChangeShapeType="1"/>
          </p:cNvSpPr>
          <p:nvPr/>
        </p:nvSpPr>
        <p:spPr bwMode="auto">
          <a:xfrm flipH="1">
            <a:off x="6872780" y="2938463"/>
            <a:ext cx="12778" cy="1209170"/>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61468" name="Line 28"/>
          <p:cNvSpPr>
            <a:spLocks noChangeShapeType="1"/>
          </p:cNvSpPr>
          <p:nvPr/>
        </p:nvSpPr>
        <p:spPr bwMode="auto">
          <a:xfrm rot="647531" flipH="1">
            <a:off x="6223467" y="4392175"/>
            <a:ext cx="440959" cy="351217"/>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61469" name="Line 29"/>
          <p:cNvSpPr>
            <a:spLocks noChangeShapeType="1"/>
          </p:cNvSpPr>
          <p:nvPr/>
        </p:nvSpPr>
        <p:spPr bwMode="auto">
          <a:xfrm>
            <a:off x="5554440" y="4455207"/>
            <a:ext cx="282795" cy="237444"/>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61470" name="Line 30"/>
          <p:cNvSpPr>
            <a:spLocks noChangeShapeType="1"/>
          </p:cNvSpPr>
          <p:nvPr/>
        </p:nvSpPr>
        <p:spPr bwMode="auto">
          <a:xfrm rot="283336" flipH="1">
            <a:off x="5578960" y="3827761"/>
            <a:ext cx="386902" cy="410024"/>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61471" name="Line 31"/>
          <p:cNvSpPr>
            <a:spLocks noChangeShapeType="1"/>
          </p:cNvSpPr>
          <p:nvPr/>
        </p:nvSpPr>
        <p:spPr bwMode="auto">
          <a:xfrm rot="21299338" flipH="1" flipV="1">
            <a:off x="7070840" y="2865617"/>
            <a:ext cx="281242" cy="925236"/>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61472" name="Line 32"/>
          <p:cNvSpPr>
            <a:spLocks noChangeShapeType="1"/>
          </p:cNvSpPr>
          <p:nvPr/>
        </p:nvSpPr>
        <p:spPr bwMode="auto">
          <a:xfrm>
            <a:off x="7577706" y="4121595"/>
            <a:ext cx="157166" cy="470537"/>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61473" name="Line 33"/>
          <p:cNvSpPr>
            <a:spLocks noChangeShapeType="1"/>
          </p:cNvSpPr>
          <p:nvPr/>
        </p:nvSpPr>
        <p:spPr bwMode="auto">
          <a:xfrm flipV="1">
            <a:off x="6194484" y="4841388"/>
            <a:ext cx="1435460" cy="12490"/>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61474" name="Line 34"/>
          <p:cNvSpPr>
            <a:spLocks noChangeShapeType="1"/>
          </p:cNvSpPr>
          <p:nvPr/>
        </p:nvSpPr>
        <p:spPr bwMode="auto">
          <a:xfrm rot="20440739">
            <a:off x="6377523" y="3782131"/>
            <a:ext cx="234829" cy="501528"/>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latin typeface="Calibri Light" panose="020F0302020204030204" pitchFamily="34" charset="0"/>
              <a:cs typeface="Calibri Light" panose="020F0302020204030204" pitchFamily="34" charset="0"/>
            </a:endParaRPr>
          </a:p>
        </p:txBody>
      </p:sp>
      <p:sp>
        <p:nvSpPr>
          <p:cNvPr id="61475" name="Text Box 35"/>
          <p:cNvSpPr txBox="1">
            <a:spLocks noChangeArrowheads="1"/>
          </p:cNvSpPr>
          <p:nvPr/>
        </p:nvSpPr>
        <p:spPr bwMode="auto">
          <a:xfrm>
            <a:off x="5486971" y="2374900"/>
            <a:ext cx="26431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endParaRPr lang="sv-SE" altLang="sv-SE" sz="1800">
              <a:solidFill>
                <a:srgbClr val="3293AA"/>
              </a:solidFill>
              <a:latin typeface="Calibri Light" panose="020F0302020204030204" pitchFamily="34" charset="0"/>
              <a:cs typeface="Calibri Light" panose="020F0302020204030204" pitchFamily="34" charset="0"/>
            </a:endParaRPr>
          </a:p>
        </p:txBody>
      </p:sp>
      <p:sp>
        <p:nvSpPr>
          <p:cNvPr id="61476" name="Text Box 36"/>
          <p:cNvSpPr txBox="1">
            <a:spLocks noChangeArrowheads="1"/>
          </p:cNvSpPr>
          <p:nvPr/>
        </p:nvSpPr>
        <p:spPr bwMode="auto">
          <a:xfrm>
            <a:off x="4303326" y="2922588"/>
            <a:ext cx="23256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endParaRPr lang="sv-SE" altLang="sv-SE" sz="1800">
              <a:solidFill>
                <a:srgbClr val="3293AA"/>
              </a:solidFill>
              <a:latin typeface="Calibri Light" panose="020F0302020204030204" pitchFamily="34" charset="0"/>
              <a:cs typeface="Calibri Light" panose="020F0302020204030204" pitchFamily="34" charset="0"/>
            </a:endParaRPr>
          </a:p>
        </p:txBody>
      </p:sp>
      <p:sp>
        <p:nvSpPr>
          <p:cNvPr id="61480" name="Text Box 40"/>
          <p:cNvSpPr txBox="1">
            <a:spLocks noChangeArrowheads="1"/>
          </p:cNvSpPr>
          <p:nvPr/>
        </p:nvSpPr>
        <p:spPr bwMode="auto">
          <a:xfrm>
            <a:off x="3582979" y="2741613"/>
            <a:ext cx="27749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Times New Roman" panose="02020603050405020304" pitchFamily="18" charset="0"/>
                <a:cs typeface="Times New Roman (Hebrew)" charset="-79"/>
              </a:defRPr>
            </a:lvl1pPr>
            <a:lvl2pPr algn="l">
              <a:defRPr sz="2400">
                <a:solidFill>
                  <a:schemeClr val="tx1"/>
                </a:solidFill>
                <a:latin typeface="Times New Roman" panose="02020603050405020304" pitchFamily="18" charset="0"/>
                <a:cs typeface="Times New Roman (Hebrew)" charset="-79"/>
              </a:defRPr>
            </a:lvl2pPr>
            <a:lvl3pPr algn="l">
              <a:defRPr sz="2400">
                <a:solidFill>
                  <a:schemeClr val="tx1"/>
                </a:solidFill>
                <a:latin typeface="Times New Roman" panose="02020603050405020304" pitchFamily="18" charset="0"/>
                <a:cs typeface="Times New Roman (Hebrew)" charset="-79"/>
              </a:defRPr>
            </a:lvl3pPr>
            <a:lvl4pPr algn="l">
              <a:defRPr sz="2400">
                <a:solidFill>
                  <a:schemeClr val="tx1"/>
                </a:solidFill>
                <a:latin typeface="Times New Roman" panose="02020603050405020304" pitchFamily="18" charset="0"/>
                <a:cs typeface="Times New Roman (Hebrew)" charset="-79"/>
              </a:defRPr>
            </a:lvl4pPr>
            <a:lvl5pPr algn="l">
              <a:defRPr sz="2400">
                <a:solidFill>
                  <a:schemeClr val="tx1"/>
                </a:solidFill>
                <a:latin typeface="Times New Roman" panose="02020603050405020304" pitchFamily="18" charset="0"/>
                <a:cs typeface="Times New Roman (Hebrew)" charset="-79"/>
              </a:defRPr>
            </a:lvl5pPr>
            <a:lvl6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6pPr>
            <a:lvl7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7pPr>
            <a:lvl8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8pPr>
            <a:lvl9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9pPr>
          </a:lstStyle>
          <a:p>
            <a:pPr>
              <a:spcBef>
                <a:spcPct val="50000"/>
              </a:spcBef>
              <a:buClr>
                <a:schemeClr val="accent2"/>
              </a:buClr>
              <a:buSzPct val="85000"/>
              <a:buFont typeface="Wingdings" panose="05000000000000000000" pitchFamily="2" charset="2"/>
              <a:buNone/>
            </a:pPr>
            <a:r>
              <a:rPr lang="en-US" altLang="sv-SE" sz="1800" dirty="0">
                <a:solidFill>
                  <a:srgbClr val="3293AA"/>
                </a:solidFill>
                <a:latin typeface="Calibri Light" panose="020F0302020204030204" pitchFamily="34" charset="0"/>
                <a:cs typeface="Calibri Light" panose="020F0302020204030204" pitchFamily="34" charset="0"/>
              </a:rPr>
              <a:t>     Link </a:t>
            </a:r>
            <a:r>
              <a:rPr lang="en-SE" altLang="sv-SE" sz="1800" dirty="0">
                <a:solidFill>
                  <a:srgbClr val="3293AA"/>
                </a:solidFill>
                <a:latin typeface="Calibri Light" panose="020F0302020204030204" pitchFamily="34" charset="0"/>
                <a:cs typeface="Calibri Light" panose="020F0302020204030204" pitchFamily="34" charset="0"/>
              </a:rPr>
              <a:t>p</a:t>
            </a:r>
            <a:r>
              <a:rPr lang="en-US" altLang="sv-SE" sz="1800" baseline="-25000" dirty="0">
                <a:solidFill>
                  <a:srgbClr val="3293AA"/>
                </a:solidFill>
                <a:latin typeface="Calibri Light" panose="020F0302020204030204" pitchFamily="34" charset="0"/>
                <a:cs typeface="Calibri Light" panose="020F0302020204030204" pitchFamily="34" charset="0"/>
              </a:rPr>
              <a:t>i</a:t>
            </a:r>
            <a:r>
              <a:rPr lang="en-US" altLang="sv-SE" sz="1800" dirty="0">
                <a:solidFill>
                  <a:srgbClr val="3293AA"/>
                </a:solidFill>
                <a:latin typeface="Calibri Light" panose="020F0302020204030204" pitchFamily="34" charset="0"/>
                <a:cs typeface="Calibri Light" panose="020F0302020204030204" pitchFamily="34" charset="0"/>
              </a:rPr>
              <a:t>&lt;-&gt;</a:t>
            </a:r>
            <a:r>
              <a:rPr lang="en-SE" altLang="sv-SE" sz="1800" dirty="0">
                <a:solidFill>
                  <a:srgbClr val="3293AA"/>
                </a:solidFill>
                <a:latin typeface="Calibri Light" panose="020F0302020204030204" pitchFamily="34" charset="0"/>
                <a:cs typeface="Calibri Light" panose="020F0302020204030204" pitchFamily="34" charset="0"/>
              </a:rPr>
              <a:t>p</a:t>
            </a:r>
            <a:r>
              <a:rPr lang="en-US" altLang="sv-SE" sz="1800" baseline="-25000" dirty="0">
                <a:solidFill>
                  <a:srgbClr val="3293AA"/>
                </a:solidFill>
                <a:latin typeface="Calibri Light" panose="020F0302020204030204" pitchFamily="34" charset="0"/>
                <a:cs typeface="Calibri Light" panose="020F0302020204030204" pitchFamily="34" charset="0"/>
              </a:rPr>
              <a:t>j</a:t>
            </a:r>
            <a:r>
              <a:rPr lang="en-US" altLang="sv-SE" sz="1800" dirty="0">
                <a:solidFill>
                  <a:srgbClr val="3293AA"/>
                </a:solidFill>
                <a:latin typeface="Calibri Light" panose="020F0302020204030204" pitchFamily="34" charset="0"/>
                <a:cs typeface="Calibri Light" panose="020F0302020204030204" pitchFamily="34" charset="0"/>
              </a:rPr>
              <a:t> = </a:t>
            </a:r>
            <a:r>
              <a:rPr lang="en-SE" altLang="sv-SE" sz="1800" dirty="0">
                <a:solidFill>
                  <a:srgbClr val="3293AA"/>
                </a:solidFill>
                <a:latin typeface="Calibri Light" panose="020F0302020204030204" pitchFamily="34" charset="0"/>
                <a:cs typeface="Calibri Light" panose="020F0302020204030204" pitchFamily="34" charset="0"/>
              </a:rPr>
              <a:t>p</a:t>
            </a:r>
            <a:r>
              <a:rPr lang="en-US" altLang="sv-SE" sz="1800" baseline="-25000" dirty="0">
                <a:solidFill>
                  <a:srgbClr val="3293AA"/>
                </a:solidFill>
                <a:latin typeface="Calibri Light" panose="020F0302020204030204" pitchFamily="34" charset="0"/>
                <a:cs typeface="Calibri Light" panose="020F0302020204030204" pitchFamily="34" charset="0"/>
              </a:rPr>
              <a:t>i</a:t>
            </a:r>
            <a:r>
              <a:rPr lang="en-US" altLang="sv-SE" sz="1800" dirty="0">
                <a:solidFill>
                  <a:srgbClr val="3293AA"/>
                </a:solidFill>
                <a:latin typeface="Calibri Light" panose="020F0302020204030204" pitchFamily="34" charset="0"/>
                <a:cs typeface="Calibri Light" panose="020F0302020204030204" pitchFamily="34" charset="0"/>
              </a:rPr>
              <a:t> can communicate with </a:t>
            </a:r>
            <a:r>
              <a:rPr lang="en-SE" altLang="sv-SE" sz="1800" dirty="0">
                <a:solidFill>
                  <a:srgbClr val="3293AA"/>
                </a:solidFill>
                <a:latin typeface="Calibri Light" panose="020F0302020204030204" pitchFamily="34" charset="0"/>
                <a:cs typeface="Calibri Light" panose="020F0302020204030204" pitchFamily="34" charset="0"/>
              </a:rPr>
              <a:t>p</a:t>
            </a:r>
            <a:r>
              <a:rPr lang="en-US" altLang="sv-SE" sz="1800" baseline="-25000" dirty="0">
                <a:solidFill>
                  <a:srgbClr val="3293AA"/>
                </a:solidFill>
                <a:latin typeface="Calibri Light" panose="020F0302020204030204" pitchFamily="34" charset="0"/>
                <a:cs typeface="Calibri Light" panose="020F0302020204030204" pitchFamily="34" charset="0"/>
              </a:rPr>
              <a:t>j</a:t>
            </a:r>
            <a:endParaRPr lang="en-US" altLang="sv-SE" sz="1800" dirty="0">
              <a:solidFill>
                <a:srgbClr val="3293AA"/>
              </a:solidFill>
              <a:latin typeface="Calibri Light" panose="020F0302020204030204" pitchFamily="34" charset="0"/>
              <a:cs typeface="Calibri Light" panose="020F0302020204030204" pitchFamily="34" charset="0"/>
            </a:endParaRPr>
          </a:p>
        </p:txBody>
      </p:sp>
      <p:sp>
        <p:nvSpPr>
          <p:cNvPr id="61481" name="Text Box 41"/>
          <p:cNvSpPr txBox="1">
            <a:spLocks noChangeArrowheads="1"/>
          </p:cNvSpPr>
          <p:nvPr/>
        </p:nvSpPr>
        <p:spPr bwMode="auto">
          <a:xfrm>
            <a:off x="7181628" y="2547433"/>
            <a:ext cx="20708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sz="2400">
                <a:solidFill>
                  <a:schemeClr val="tx1"/>
                </a:solidFill>
                <a:latin typeface="Times New Roman" panose="02020603050405020304" pitchFamily="18" charset="0"/>
                <a:cs typeface="Times New Roman (Hebrew)" charset="-79"/>
              </a:defRPr>
            </a:lvl1pPr>
            <a:lvl2pPr algn="l">
              <a:defRPr sz="2400">
                <a:solidFill>
                  <a:schemeClr val="tx1"/>
                </a:solidFill>
                <a:latin typeface="Times New Roman" panose="02020603050405020304" pitchFamily="18" charset="0"/>
                <a:cs typeface="Times New Roman (Hebrew)" charset="-79"/>
              </a:defRPr>
            </a:lvl2pPr>
            <a:lvl3pPr algn="l">
              <a:defRPr sz="2400">
                <a:solidFill>
                  <a:schemeClr val="tx1"/>
                </a:solidFill>
                <a:latin typeface="Times New Roman" panose="02020603050405020304" pitchFamily="18" charset="0"/>
                <a:cs typeface="Times New Roman (Hebrew)" charset="-79"/>
              </a:defRPr>
            </a:lvl3pPr>
            <a:lvl4pPr algn="l">
              <a:defRPr sz="2400">
                <a:solidFill>
                  <a:schemeClr val="tx1"/>
                </a:solidFill>
                <a:latin typeface="Times New Roman" panose="02020603050405020304" pitchFamily="18" charset="0"/>
                <a:cs typeface="Times New Roman (Hebrew)" charset="-79"/>
              </a:defRPr>
            </a:lvl4pPr>
            <a:lvl5pPr algn="l">
              <a:defRPr sz="2400">
                <a:solidFill>
                  <a:schemeClr val="tx1"/>
                </a:solidFill>
                <a:latin typeface="Times New Roman" panose="02020603050405020304" pitchFamily="18" charset="0"/>
                <a:cs typeface="Times New Roman (Hebrew)" charset="-79"/>
              </a:defRPr>
            </a:lvl5pPr>
            <a:lvl6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6pPr>
            <a:lvl7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7pPr>
            <a:lvl8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8pPr>
            <a:lvl9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9pPr>
          </a:lstStyle>
          <a:p>
            <a:pPr>
              <a:spcBef>
                <a:spcPct val="50000"/>
              </a:spcBef>
              <a:buClr>
                <a:schemeClr val="accent2"/>
              </a:buClr>
              <a:buSzPct val="85000"/>
              <a:buFont typeface="Wingdings" panose="05000000000000000000" pitchFamily="2" charset="2"/>
              <a:buNone/>
            </a:pPr>
            <a:r>
              <a:rPr lang="en-US" altLang="sv-SE" sz="1800" dirty="0">
                <a:solidFill>
                  <a:srgbClr val="009999"/>
                </a:solidFill>
                <a:latin typeface="Calibri Light" panose="020F0302020204030204" pitchFamily="34" charset="0"/>
                <a:cs typeface="Calibri Light" panose="020F0302020204030204" pitchFamily="34" charset="0"/>
              </a:rPr>
              <a:t>Node </a:t>
            </a:r>
            <a:r>
              <a:rPr lang="en-US" altLang="sv-SE" sz="1800" dirty="0" err="1">
                <a:solidFill>
                  <a:srgbClr val="009999"/>
                </a:solidFill>
                <a:latin typeface="Calibri Light" panose="020F0302020204030204" pitchFamily="34" charset="0"/>
                <a:cs typeface="Calibri Light" panose="020F0302020204030204" pitchFamily="34" charset="0"/>
              </a:rPr>
              <a:t>i</a:t>
            </a:r>
            <a:r>
              <a:rPr lang="en-US" altLang="sv-SE" sz="1800" dirty="0">
                <a:solidFill>
                  <a:srgbClr val="009999"/>
                </a:solidFill>
                <a:latin typeface="Calibri Light" panose="020F0302020204030204" pitchFamily="34" charset="0"/>
                <a:cs typeface="Calibri Light" panose="020F0302020204030204" pitchFamily="34" charset="0"/>
              </a:rPr>
              <a:t> = Processor </a:t>
            </a:r>
            <a:r>
              <a:rPr lang="en-US" altLang="sv-SE" sz="1800" dirty="0" err="1">
                <a:solidFill>
                  <a:srgbClr val="009999"/>
                </a:solidFill>
                <a:latin typeface="Calibri Light" panose="020F0302020204030204" pitchFamily="34" charset="0"/>
                <a:cs typeface="Calibri Light" panose="020F0302020204030204" pitchFamily="34" charset="0"/>
              </a:rPr>
              <a:t>i</a:t>
            </a:r>
            <a:endParaRPr lang="en-US" altLang="sv-SE" sz="1800" dirty="0">
              <a:solidFill>
                <a:srgbClr val="009999"/>
              </a:solidFill>
              <a:latin typeface="Calibri Light" panose="020F0302020204030204" pitchFamily="34" charset="0"/>
              <a:cs typeface="Calibri Light" panose="020F0302020204030204" pitchFamily="34" charset="0"/>
            </a:endParaRPr>
          </a:p>
        </p:txBody>
      </p:sp>
    </p:spTree>
    <p:custDataLst>
      <p:tags r:id="rId1"/>
    </p:custDataLst>
    <p:extLst>
      <p:ext uri="{BB962C8B-B14F-4D97-AF65-F5344CB8AC3E}">
        <p14:creationId xmlns:p14="http://schemas.microsoft.com/office/powerpoint/2010/main" val="7654345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0" grpId="0"/>
      <p:bldP spid="6148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Goal</a:t>
            </a:r>
          </a:p>
        </p:txBody>
      </p:sp>
      <p:sp>
        <p:nvSpPr>
          <p:cNvPr id="3" name="Content Placeholder 2"/>
          <p:cNvSpPr>
            <a:spLocks noGrp="1"/>
          </p:cNvSpPr>
          <p:nvPr>
            <p:ph idx="1"/>
          </p:nvPr>
        </p:nvSpPr>
        <p:spPr/>
        <p:txBody>
          <a:bodyPr/>
          <a:lstStyle/>
          <a:p>
            <a:r>
              <a:rPr lang="en-US" dirty="0">
                <a:latin typeface="Calibri Light" panose="020F0302020204030204" pitchFamily="34" charset="0"/>
                <a:cs typeface="Calibri Light" panose="020F0302020204030204" pitchFamily="34" charset="0"/>
              </a:rPr>
              <a:t>We would like to understand how to design self-stabilizing network protocols.</a:t>
            </a:r>
          </a:p>
          <a:p>
            <a:r>
              <a:rPr lang="en-US" dirty="0">
                <a:latin typeface="Calibri Light" panose="020F0302020204030204" pitchFamily="34" charset="0"/>
                <a:cs typeface="Calibri Light" panose="020F0302020204030204" pitchFamily="34" charset="0"/>
              </a:rPr>
              <a:t>To that end, we present an analytical framework.</a:t>
            </a:r>
          </a:p>
          <a:p>
            <a:r>
              <a:rPr lang="en-US" dirty="0">
                <a:latin typeface="Calibri Light" panose="020F0302020204030204" pitchFamily="34" charset="0"/>
                <a:cs typeface="Calibri Light" panose="020F0302020204030204" pitchFamily="34" charset="0"/>
              </a:rPr>
              <a:t>The framework should allow:</a:t>
            </a:r>
          </a:p>
          <a:p>
            <a:pPr lvl="1"/>
            <a:r>
              <a:rPr lang="en-US" dirty="0">
                <a:latin typeface="Calibri Light" panose="020F0302020204030204" pitchFamily="34" charset="0"/>
                <a:cs typeface="Calibri Light" panose="020F0302020204030204" pitchFamily="34" charset="0"/>
              </a:rPr>
              <a:t>Define network tasks</a:t>
            </a:r>
          </a:p>
          <a:p>
            <a:pPr lvl="1"/>
            <a:r>
              <a:rPr lang="en-US" dirty="0">
                <a:latin typeface="Calibri Light" panose="020F0302020204030204" pitchFamily="34" charset="0"/>
                <a:cs typeface="Calibri Light" panose="020F0302020204030204" pitchFamily="34" charset="0"/>
              </a:rPr>
              <a:t>Propose</a:t>
            </a:r>
            <a:r>
              <a:rPr lang="en-SE" dirty="0">
                <a:latin typeface="Calibri Light" panose="020F0302020204030204" pitchFamily="34" charset="0"/>
                <a:cs typeface="Calibri Light" panose="020F0302020204030204" pitchFamily="34" charset="0"/>
              </a:rPr>
              <a:t> an</a:t>
            </a:r>
            <a:r>
              <a:rPr lang="en-US" dirty="0">
                <a:latin typeface="Calibri Light" panose="020F0302020204030204" pitchFamily="34" charset="0"/>
                <a:cs typeface="Calibri Light" panose="020F0302020204030204" pitchFamily="34" charset="0"/>
              </a:rPr>
              <a:t> </a:t>
            </a:r>
            <a:r>
              <a:rPr lang="en-SE" dirty="0">
                <a:latin typeface="Calibri Light" panose="020F0302020204030204" pitchFamily="34" charset="0"/>
                <a:cs typeface="Calibri Light" panose="020F0302020204030204" pitchFamily="34" charset="0"/>
              </a:rPr>
              <a:t>algorithm</a:t>
            </a:r>
            <a:r>
              <a:rPr lang="sv-SE" dirty="0">
                <a:latin typeface="Calibri Light" panose="020F0302020204030204" pitchFamily="34" charset="0"/>
                <a:cs typeface="Calibri Light" panose="020F0302020204030204" pitchFamily="34" charset="0"/>
              </a:rPr>
              <a:t>s</a:t>
            </a:r>
            <a:r>
              <a:rPr lang="en-SE" dirty="0">
                <a:latin typeface="Calibri Light" panose="020F0302020204030204" pitchFamily="34" charset="0"/>
                <a:cs typeface="Calibri Light" panose="020F0302020204030204" pitchFamily="34" charset="0"/>
              </a:rPr>
              <a:t> </a:t>
            </a:r>
            <a:r>
              <a:rPr lang="en-US" dirty="0">
                <a:latin typeface="Calibri Light" panose="020F0302020204030204" pitchFamily="34" charset="0"/>
                <a:cs typeface="Calibri Light" panose="020F0302020204030204" pitchFamily="34" charset="0"/>
              </a:rPr>
              <a:t>for solving </a:t>
            </a:r>
            <a:r>
              <a:rPr lang="sv-SE" dirty="0">
                <a:latin typeface="Calibri Light" panose="020F0302020204030204" pitchFamily="34" charset="0"/>
                <a:cs typeface="Calibri Light" panose="020F0302020204030204" pitchFamily="34" charset="0"/>
              </a:rPr>
              <a:t>these</a:t>
            </a:r>
            <a:r>
              <a:rPr lang="en-SE" dirty="0">
                <a:latin typeface="Calibri Light" panose="020F0302020204030204" pitchFamily="34" charset="0"/>
                <a:cs typeface="Calibri Light" panose="020F0302020204030204" pitchFamily="34" charset="0"/>
              </a:rPr>
              <a:t> </a:t>
            </a:r>
            <a:r>
              <a:rPr lang="en-US" dirty="0">
                <a:latin typeface="Calibri Light" panose="020F0302020204030204" pitchFamily="34" charset="0"/>
                <a:cs typeface="Calibri Light" panose="020F0302020204030204" pitchFamily="34" charset="0"/>
              </a:rPr>
              <a:t>task</a:t>
            </a:r>
          </a:p>
          <a:p>
            <a:pPr lvl="1"/>
            <a:r>
              <a:rPr lang="en-US" dirty="0">
                <a:latin typeface="Calibri Light" panose="020F0302020204030204" pitchFamily="34" charset="0"/>
                <a:cs typeface="Calibri Light" panose="020F0302020204030204" pitchFamily="34" charset="0"/>
              </a:rPr>
              <a:t>Argue about the correctness of </a:t>
            </a:r>
            <a:r>
              <a:rPr lang="sv-SE" dirty="0">
                <a:latin typeface="Calibri Light" panose="020F0302020204030204" pitchFamily="34" charset="0"/>
                <a:cs typeface="Calibri Light" panose="020F0302020204030204" pitchFamily="34" charset="0"/>
              </a:rPr>
              <a:t>these</a:t>
            </a:r>
            <a:r>
              <a:rPr lang="en-US" dirty="0">
                <a:latin typeface="Calibri Light" panose="020F0302020204030204" pitchFamily="34" charset="0"/>
                <a:cs typeface="Calibri Light" panose="020F0302020204030204" pitchFamily="34" charset="0"/>
              </a:rPr>
              <a:t> proposals   </a:t>
            </a:r>
            <a:endParaRPr lang="en-US" noProof="0" dirty="0">
              <a:latin typeface="Calibri Light" panose="020F0302020204030204" pitchFamily="34" charset="0"/>
              <a:cs typeface="Calibri Light" panose="020F03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 name="Footer Placeholder 4"/>
          <p:cNvSpPr>
            <a:spLocks noGrp="1"/>
          </p:cNvSpPr>
          <p:nvPr>
            <p:ph type="ftr" sz="quarter" idx="11"/>
          </p:nvPr>
        </p:nvSpPr>
        <p:spPr/>
        <p:txBody>
          <a:bodyPr/>
          <a:lstStyle/>
          <a:p>
            <a:r>
              <a:rPr lang="en-US" altLang="en-US">
                <a:latin typeface="Calibri Light" panose="020F0302020204030204" pitchFamily="34" charset="0"/>
                <a:cs typeface="Calibri Light" panose="020F0302020204030204" pitchFamily="34" charset="0"/>
              </a:rPr>
              <a:t>Chapter 2 - Definitions, Techniques and Paradigms</a:t>
            </a:r>
            <a:endParaRPr lang="en-US" altLang="he-IL">
              <a:latin typeface="Calibri Light" panose="020F0302020204030204" pitchFamily="34" charset="0"/>
              <a:cs typeface="Calibri Light" panose="020F0302020204030204" pitchFamily="34" charset="0"/>
            </a:endParaRPr>
          </a:p>
        </p:txBody>
      </p:sp>
      <p:sp>
        <p:nvSpPr>
          <p:cNvPr id="28" name="Slide Number Placeholder 5"/>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0FE3BE35-C5C7-4F1A-9B3F-25E2741F71AB}" type="slidenum">
              <a:rPr lang="en-US" altLang="en-US">
                <a:latin typeface="Calibri Light" panose="020F0302020204030204" pitchFamily="34" charset="0"/>
                <a:cs typeface="Calibri Light" panose="020F0302020204030204" pitchFamily="34" charset="0"/>
              </a:rPr>
              <a:pPr/>
              <a:t>20</a:t>
            </a:fld>
            <a:endParaRPr lang="en-US" altLang="en-US">
              <a:latin typeface="Calibri Light" panose="020F0302020204030204" pitchFamily="34" charset="0"/>
              <a:cs typeface="Calibri Light" panose="020F0302020204030204" pitchFamily="34" charset="0"/>
            </a:endParaRPr>
          </a:p>
        </p:txBody>
      </p:sp>
      <p:sp>
        <p:nvSpPr>
          <p:cNvPr id="61442" name="Rectangle 2"/>
          <p:cNvSpPr>
            <a:spLocks noGrp="1" noChangeArrowheads="1"/>
          </p:cNvSpPr>
          <p:nvPr>
            <p:ph type="title"/>
          </p:nvPr>
        </p:nvSpPr>
        <p:spPr>
          <a:xfrm>
            <a:off x="457200" y="414338"/>
            <a:ext cx="8229600" cy="772607"/>
          </a:xfrm>
        </p:spPr>
        <p:txBody>
          <a:bodyPr/>
          <a:lstStyle/>
          <a:p>
            <a:r>
              <a:rPr lang="en-US" dirty="0">
                <a:latin typeface="Calibri Light" panose="020F0302020204030204" pitchFamily="34" charset="0"/>
                <a:cs typeface="Calibri Light" panose="020F0302020204030204" pitchFamily="34" charset="0"/>
              </a:rPr>
              <a:t>Node Identifiers vs. Anonymous</a:t>
            </a:r>
            <a:endParaRPr lang="en-US" altLang="he-IL" dirty="0">
              <a:latin typeface="Calibri Light" panose="020F0302020204030204" pitchFamily="34" charset="0"/>
              <a:cs typeface="Calibri Light" panose="020F0302020204030204" pitchFamily="34" charset="0"/>
            </a:endParaRPr>
          </a:p>
        </p:txBody>
      </p:sp>
      <p:sp>
        <p:nvSpPr>
          <p:cNvPr id="61452" name="Rectangle 12"/>
          <p:cNvSpPr>
            <a:spLocks noGrp="1" noChangeArrowheads="1"/>
          </p:cNvSpPr>
          <p:nvPr>
            <p:ph type="body" sz="half" idx="1"/>
          </p:nvPr>
        </p:nvSpPr>
        <p:spPr>
          <a:xfrm>
            <a:off x="533400" y="1396288"/>
            <a:ext cx="8126413" cy="1526300"/>
          </a:xfrm>
          <a:noFill/>
          <a:ln/>
        </p:spPr>
        <p:txBody>
          <a:bodyPr/>
          <a:lstStyle/>
          <a:p>
            <a:r>
              <a:rPr lang="en-SE" altLang="he-IL" sz="2400" dirty="0">
                <a:solidFill>
                  <a:srgbClr val="002060"/>
                </a:solidFill>
                <a:latin typeface="Calibri Light" panose="020F0302020204030204" pitchFamily="34" charset="0"/>
                <a:cs typeface="Calibri Light" panose="020F0302020204030204" pitchFamily="34" charset="0"/>
              </a:rPr>
              <a:t>p</a:t>
            </a:r>
            <a:r>
              <a:rPr lang="en-US" altLang="he-IL" sz="2400" baseline="-25000" dirty="0">
                <a:solidFill>
                  <a:srgbClr val="002060"/>
                </a:solidFill>
                <a:latin typeface="Calibri Light" panose="020F0302020204030204" pitchFamily="34" charset="0"/>
                <a:cs typeface="Calibri Light" panose="020F0302020204030204" pitchFamily="34" charset="0"/>
              </a:rPr>
              <a:t>i</a:t>
            </a:r>
            <a:r>
              <a:rPr lang="en-US" altLang="he-IL" sz="2400" dirty="0">
                <a:latin typeface="Calibri Light" panose="020F0302020204030204" pitchFamily="34" charset="0"/>
                <a:cs typeface="Calibri Light" panose="020F0302020204030204" pitchFamily="34" charset="0"/>
              </a:rPr>
              <a:t> - the </a:t>
            </a:r>
            <a:r>
              <a:rPr lang="en-US" altLang="he-IL" sz="2400" dirty="0" err="1">
                <a:latin typeface="Calibri Light" panose="020F0302020204030204" pitchFamily="34" charset="0"/>
                <a:cs typeface="Calibri Light" panose="020F0302020204030204" pitchFamily="34" charset="0"/>
              </a:rPr>
              <a:t>i</a:t>
            </a:r>
            <a:r>
              <a:rPr lang="en-US" altLang="he-IL" sz="2400" baseline="30000" dirty="0" err="1">
                <a:latin typeface="Calibri Light" panose="020F0302020204030204" pitchFamily="34" charset="0"/>
                <a:cs typeface="Calibri Light" panose="020F0302020204030204" pitchFamily="34" charset="0"/>
              </a:rPr>
              <a:t>th</a:t>
            </a:r>
            <a:r>
              <a:rPr lang="en-US" altLang="he-IL" sz="2400" dirty="0">
                <a:latin typeface="Calibri Light" panose="020F0302020204030204" pitchFamily="34" charset="0"/>
                <a:cs typeface="Calibri Light" panose="020F0302020204030204" pitchFamily="34" charset="0"/>
              </a:rPr>
              <a:t> processor, where </a:t>
            </a:r>
            <a:r>
              <a:rPr lang="en-US" altLang="he-IL" sz="2400" dirty="0" err="1">
                <a:latin typeface="Calibri Light" panose="020F0302020204030204" pitchFamily="34" charset="0"/>
                <a:cs typeface="Calibri Light" panose="020F0302020204030204" pitchFamily="34" charset="0"/>
              </a:rPr>
              <a:t>i</a:t>
            </a:r>
            <a:r>
              <a:rPr lang="en-US" altLang="he-IL" sz="2400" dirty="0">
                <a:latin typeface="Calibri Light" panose="020F0302020204030204" pitchFamily="34" charset="0"/>
                <a:cs typeface="Calibri Light" panose="020F0302020204030204" pitchFamily="34" charset="0"/>
              </a:rPr>
              <a:t> is an index used for notation</a:t>
            </a:r>
          </a:p>
          <a:p>
            <a:r>
              <a:rPr lang="en-US" altLang="he-IL" sz="2400" dirty="0">
                <a:solidFill>
                  <a:srgbClr val="002060"/>
                </a:solidFill>
                <a:latin typeface="Calibri Light" panose="020F0302020204030204" pitchFamily="34" charset="0"/>
                <a:cs typeface="Calibri Light" panose="020F0302020204030204" pitchFamily="34" charset="0"/>
              </a:rPr>
              <a:t>Neighbors of </a:t>
            </a:r>
            <a:r>
              <a:rPr lang="en-SE" altLang="he-IL" sz="2400" dirty="0">
                <a:solidFill>
                  <a:srgbClr val="002060"/>
                </a:solidFill>
                <a:latin typeface="Calibri Light" panose="020F0302020204030204" pitchFamily="34" charset="0"/>
                <a:cs typeface="Calibri Light" panose="020F0302020204030204" pitchFamily="34" charset="0"/>
              </a:rPr>
              <a:t>p</a:t>
            </a:r>
            <a:r>
              <a:rPr lang="en-US" altLang="he-IL" sz="2400" baseline="-25000" dirty="0">
                <a:solidFill>
                  <a:srgbClr val="002060"/>
                </a:solidFill>
                <a:latin typeface="Calibri Light" panose="020F0302020204030204" pitchFamily="34" charset="0"/>
                <a:cs typeface="Calibri Light" panose="020F0302020204030204" pitchFamily="34" charset="0"/>
              </a:rPr>
              <a:t>i</a:t>
            </a:r>
            <a:r>
              <a:rPr lang="en-US" altLang="he-IL" sz="2400" dirty="0">
                <a:solidFill>
                  <a:srgbClr val="002060"/>
                </a:solidFill>
                <a:latin typeface="Calibri Light" panose="020F0302020204030204" pitchFamily="34" charset="0"/>
                <a:cs typeface="Calibri Light" panose="020F0302020204030204" pitchFamily="34" charset="0"/>
              </a:rPr>
              <a:t> </a:t>
            </a:r>
            <a:r>
              <a:rPr lang="en-US" altLang="he-IL" sz="2400" dirty="0">
                <a:latin typeface="Calibri Light" panose="020F0302020204030204" pitchFamily="34" charset="0"/>
                <a:cs typeface="Calibri Light" panose="020F0302020204030204" pitchFamily="34" charset="0"/>
              </a:rPr>
              <a:t>- a set of processors that can communicate directly with</a:t>
            </a:r>
            <a:r>
              <a:rPr lang="en-US" altLang="he-IL" sz="2400" dirty="0">
                <a:solidFill>
                  <a:schemeClr val="accent6"/>
                </a:solidFill>
                <a:latin typeface="Calibri Light" panose="020F0302020204030204" pitchFamily="34" charset="0"/>
                <a:cs typeface="Calibri Light" panose="020F0302020204030204" pitchFamily="34" charset="0"/>
              </a:rPr>
              <a:t> </a:t>
            </a:r>
            <a:r>
              <a:rPr lang="en-SE" altLang="he-IL" sz="2400" dirty="0">
                <a:solidFill>
                  <a:schemeClr val="accent6"/>
                </a:solidFill>
                <a:latin typeface="Calibri Light" panose="020F0302020204030204" pitchFamily="34" charset="0"/>
                <a:cs typeface="Calibri Light" panose="020F0302020204030204" pitchFamily="34" charset="0"/>
              </a:rPr>
              <a:t>p</a:t>
            </a:r>
            <a:r>
              <a:rPr lang="en-US" altLang="he-IL" sz="2400" baseline="-25000" dirty="0" err="1">
                <a:solidFill>
                  <a:schemeClr val="accent6"/>
                </a:solidFill>
                <a:latin typeface="Calibri Light" panose="020F0302020204030204" pitchFamily="34" charset="0"/>
                <a:cs typeface="Calibri Light" panose="020F0302020204030204" pitchFamily="34" charset="0"/>
              </a:rPr>
              <a:t>i</a:t>
            </a:r>
            <a:r>
              <a:rPr lang="en-US" altLang="he-IL" sz="2400" dirty="0">
                <a:latin typeface="Calibri Light" panose="020F0302020204030204" pitchFamily="34" charset="0"/>
                <a:cs typeface="Calibri Light" panose="020F0302020204030204" pitchFamily="34" charset="0"/>
              </a:rPr>
              <a:t> </a:t>
            </a:r>
          </a:p>
          <a:p>
            <a:pPr marL="285750" indent="-285750">
              <a:buFont typeface="Arial" panose="020B0604020202020204" pitchFamily="34" charset="0"/>
              <a:buChar char="•"/>
            </a:pPr>
            <a:r>
              <a:rPr lang="sv-SE" sz="2400" b="1" dirty="0">
                <a:latin typeface="Calibri Light" panose="020F0302020204030204" pitchFamily="34" charset="0"/>
                <a:cs typeface="Calibri Light" panose="020F0302020204030204" pitchFamily="34" charset="0"/>
              </a:rPr>
              <a:t>Globaly unique idetifeiers: </a:t>
            </a:r>
            <a:r>
              <a:rPr lang="sv-SE" sz="2400" dirty="0">
                <a:latin typeface="Calibri Light" panose="020F0302020204030204" pitchFamily="34" charset="0"/>
                <a:cs typeface="Calibri Light" panose="020F0302020204030204" pitchFamily="34" charset="0"/>
              </a:rPr>
              <a:t>ID(i) is a number asscoiated with </a:t>
            </a:r>
            <a:r>
              <a:rPr lang="en-SE" altLang="he-IL" sz="2400" dirty="0">
                <a:solidFill>
                  <a:srgbClr val="002060"/>
                </a:solidFill>
                <a:latin typeface="Calibri Light" panose="020F0302020204030204" pitchFamily="34" charset="0"/>
                <a:cs typeface="Calibri Light" panose="020F0302020204030204" pitchFamily="34" charset="0"/>
              </a:rPr>
              <a:t>p</a:t>
            </a:r>
            <a:r>
              <a:rPr lang="en-US" altLang="he-IL" sz="2400" baseline="-25000" dirty="0" err="1">
                <a:solidFill>
                  <a:srgbClr val="002060"/>
                </a:solidFill>
                <a:latin typeface="Calibri Light" panose="020F0302020204030204" pitchFamily="34" charset="0"/>
                <a:cs typeface="Calibri Light" panose="020F0302020204030204" pitchFamily="34" charset="0"/>
              </a:rPr>
              <a:t>i</a:t>
            </a:r>
            <a:r>
              <a:rPr lang="sv-SE" sz="2400" dirty="0">
                <a:latin typeface="Calibri Light" panose="020F0302020204030204" pitchFamily="34" charset="0"/>
                <a:cs typeface="Calibri Light" panose="020F0302020204030204" pitchFamily="34" charset="0"/>
              </a:rPr>
              <a:t>, such that there is no </a:t>
            </a:r>
            <a:r>
              <a:rPr lang="en-SE" altLang="he-IL" sz="2400" dirty="0">
                <a:solidFill>
                  <a:srgbClr val="002060"/>
                </a:solidFill>
                <a:latin typeface="Calibri Light" panose="020F0302020204030204" pitchFamily="34" charset="0"/>
                <a:cs typeface="Calibri Light" panose="020F0302020204030204" pitchFamily="34" charset="0"/>
              </a:rPr>
              <a:t>p</a:t>
            </a:r>
            <a:r>
              <a:rPr lang="en-US" altLang="he-IL" sz="2400" baseline="-25000" dirty="0">
                <a:solidFill>
                  <a:srgbClr val="002060"/>
                </a:solidFill>
                <a:latin typeface="Calibri Light" panose="020F0302020204030204" pitchFamily="34" charset="0"/>
                <a:cs typeface="Calibri Light" panose="020F0302020204030204" pitchFamily="34" charset="0"/>
              </a:rPr>
              <a:t>j</a:t>
            </a:r>
            <a:r>
              <a:rPr lang="en-US" altLang="he-IL" sz="2400" dirty="0">
                <a:solidFill>
                  <a:srgbClr val="002060"/>
                </a:solidFill>
                <a:latin typeface="Calibri Light" panose="020F0302020204030204" pitchFamily="34" charset="0"/>
                <a:cs typeface="Calibri Light" panose="020F0302020204030204" pitchFamily="34" charset="0"/>
              </a:rPr>
              <a:t> </a:t>
            </a:r>
            <a:r>
              <a:rPr lang="sv-SE" sz="2400" dirty="0">
                <a:latin typeface="Calibri Light" panose="020F0302020204030204" pitchFamily="34" charset="0"/>
                <a:cs typeface="Calibri Light" panose="020F0302020204030204" pitchFamily="34" charset="0"/>
              </a:rPr>
              <a:t>for which ID(i)=ID(j) and i</a:t>
            </a:r>
            <a:r>
              <a:rPr lang="en-US" sz="2400" dirty="0">
                <a:latin typeface="Calibri Light" panose="020F0302020204030204" pitchFamily="34" charset="0"/>
                <a:cs typeface="Calibri Light" panose="020F0302020204030204" pitchFamily="34" charset="0"/>
              </a:rPr>
              <a:t> ≠ j</a:t>
            </a:r>
          </a:p>
          <a:p>
            <a:pPr marL="685800" lvl="1">
              <a:buFont typeface="Arial" panose="020B0604020202020204" pitchFamily="34" charset="0"/>
              <a:buChar char="•"/>
            </a:pPr>
            <a:r>
              <a:rPr lang="en-US" dirty="0">
                <a:latin typeface="Calibri Light" panose="020F0302020204030204" pitchFamily="34" charset="0"/>
                <a:ea typeface="+mn-ea"/>
                <a:cs typeface="Calibri Light" panose="020F0302020204030204" pitchFamily="34" charset="0"/>
              </a:rPr>
              <a:t>E.g., MAC address</a:t>
            </a:r>
            <a:r>
              <a:rPr lang="sv-SE" dirty="0">
                <a:latin typeface="Calibri Light" panose="020F0302020204030204" pitchFamily="34" charset="0"/>
                <a:ea typeface="+mn-ea"/>
                <a:cs typeface="Calibri Light" panose="020F0302020204030204" pitchFamily="34" charset="0"/>
              </a:rPr>
              <a:t>  </a:t>
            </a:r>
          </a:p>
          <a:p>
            <a:pPr marL="285750" indent="-285750">
              <a:buFont typeface="Arial" panose="020B0604020202020204" pitchFamily="34" charset="0"/>
              <a:buChar char="•"/>
            </a:pPr>
            <a:r>
              <a:rPr lang="en-US" sz="2400" b="1" dirty="0">
                <a:latin typeface="Calibri Light" panose="020F0302020204030204" pitchFamily="34" charset="0"/>
                <a:cs typeface="Calibri Light" panose="020F0302020204030204" pitchFamily="34" charset="0"/>
              </a:rPr>
              <a:t>Locally unique identifiers: </a:t>
            </a:r>
            <a:r>
              <a:rPr lang="en-US" sz="2400" dirty="0">
                <a:latin typeface="Calibri Light" panose="020F0302020204030204" pitchFamily="34" charset="0"/>
                <a:cs typeface="Calibri Light" panose="020F0302020204030204" pitchFamily="34" charset="0"/>
              </a:rPr>
              <a:t>port num.</a:t>
            </a:r>
          </a:p>
          <a:p>
            <a:pPr marL="285750" indent="-285750">
              <a:buFont typeface="Arial" panose="020B0604020202020204" pitchFamily="34" charset="0"/>
              <a:buChar char="•"/>
            </a:pPr>
            <a:endParaRPr lang="en-US" sz="2400" dirty="0">
              <a:latin typeface="Calibri Light" panose="020F0302020204030204" pitchFamily="34" charset="0"/>
              <a:cs typeface="Calibri Light" panose="020F0302020204030204" pitchFamily="34" charset="0"/>
            </a:endParaRPr>
          </a:p>
          <a:p>
            <a:pPr lvl="1"/>
            <a:endParaRPr lang="en-US" altLang="he-IL" sz="2000" dirty="0">
              <a:latin typeface="Calibri Light" panose="020F0302020204030204" pitchFamily="34" charset="0"/>
              <a:cs typeface="Calibri Light" panose="020F0302020204030204" pitchFamily="34" charset="0"/>
            </a:endParaRPr>
          </a:p>
        </p:txBody>
      </p:sp>
      <p:pic>
        <p:nvPicPr>
          <p:cNvPr id="2050" name="Picture 2">
            <a:extLst>
              <a:ext uri="{FF2B5EF4-FFF2-40B4-BE49-F238E27FC236}">
                <a16:creationId xmlns:a16="http://schemas.microsoft.com/office/drawing/2014/main" id="{D1125DEB-0C2A-EF8C-8266-C3FF32D5FEC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4088" y="3822644"/>
            <a:ext cx="3551652" cy="111852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03268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5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 name="Footer Placeholder 4"/>
          <p:cNvSpPr>
            <a:spLocks noGrp="1"/>
          </p:cNvSpPr>
          <p:nvPr>
            <p:ph type="ftr" sz="quarter" idx="11"/>
          </p:nvPr>
        </p:nvSpPr>
        <p:spPr/>
        <p:txBody>
          <a:bodyPr/>
          <a:lstStyle/>
          <a:p>
            <a:r>
              <a:rPr lang="en-US" altLang="en-US">
                <a:latin typeface="Calibri Light" panose="020F0302020204030204" pitchFamily="34" charset="0"/>
                <a:cs typeface="Calibri Light" panose="020F0302020204030204" pitchFamily="34" charset="0"/>
              </a:rPr>
              <a:t>Chapter 2 - Definitions, Techniques and Paradigms</a:t>
            </a:r>
            <a:endParaRPr lang="en-US" altLang="he-IL">
              <a:latin typeface="Calibri Light" panose="020F0302020204030204" pitchFamily="34" charset="0"/>
              <a:cs typeface="Calibri Light" panose="020F0302020204030204" pitchFamily="34" charset="0"/>
            </a:endParaRPr>
          </a:p>
        </p:txBody>
      </p:sp>
      <p:sp>
        <p:nvSpPr>
          <p:cNvPr id="28" name="Slide Number Placeholder 5"/>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0FE3BE35-C5C7-4F1A-9B3F-25E2741F71AB}" type="slidenum">
              <a:rPr lang="en-US" altLang="en-US">
                <a:latin typeface="Calibri Light" panose="020F0302020204030204" pitchFamily="34" charset="0"/>
                <a:cs typeface="Calibri Light" panose="020F0302020204030204" pitchFamily="34" charset="0"/>
              </a:rPr>
              <a:pPr/>
              <a:t>21</a:t>
            </a:fld>
            <a:endParaRPr lang="en-US" altLang="en-US">
              <a:latin typeface="Calibri Light" panose="020F0302020204030204" pitchFamily="34" charset="0"/>
              <a:cs typeface="Calibri Light" panose="020F0302020204030204" pitchFamily="34" charset="0"/>
            </a:endParaRPr>
          </a:p>
        </p:txBody>
      </p:sp>
      <p:sp>
        <p:nvSpPr>
          <p:cNvPr id="61442" name="Rectangle 2"/>
          <p:cNvSpPr>
            <a:spLocks noGrp="1" noChangeArrowheads="1"/>
          </p:cNvSpPr>
          <p:nvPr>
            <p:ph type="title"/>
          </p:nvPr>
        </p:nvSpPr>
        <p:spPr>
          <a:xfrm>
            <a:off x="457200" y="414338"/>
            <a:ext cx="8229600" cy="772607"/>
          </a:xfrm>
        </p:spPr>
        <p:txBody>
          <a:bodyPr/>
          <a:lstStyle/>
          <a:p>
            <a:r>
              <a:rPr lang="en-US" dirty="0">
                <a:latin typeface="Calibri Light" panose="020F0302020204030204" pitchFamily="34" charset="0"/>
                <a:cs typeface="Calibri Light" panose="020F0302020204030204" pitchFamily="34" charset="0"/>
              </a:rPr>
              <a:t>Node Identifiers vs. Anonymous</a:t>
            </a:r>
            <a:endParaRPr lang="en-US" altLang="he-IL" dirty="0">
              <a:latin typeface="Calibri Light" panose="020F0302020204030204" pitchFamily="34" charset="0"/>
              <a:cs typeface="Calibri Light" panose="020F0302020204030204" pitchFamily="34" charset="0"/>
            </a:endParaRPr>
          </a:p>
        </p:txBody>
      </p:sp>
      <p:sp>
        <p:nvSpPr>
          <p:cNvPr id="61452" name="Rectangle 12"/>
          <p:cNvSpPr>
            <a:spLocks noGrp="1" noChangeArrowheads="1"/>
          </p:cNvSpPr>
          <p:nvPr>
            <p:ph type="body" sz="half" idx="1"/>
          </p:nvPr>
        </p:nvSpPr>
        <p:spPr>
          <a:xfrm>
            <a:off x="533400" y="1396288"/>
            <a:ext cx="8126413" cy="1526300"/>
          </a:xfrm>
          <a:noFill/>
          <a:ln/>
        </p:spPr>
        <p:txBody>
          <a:bodyPr/>
          <a:lstStyle/>
          <a:p>
            <a:r>
              <a:rPr lang="en-SE" altLang="he-IL" sz="2400" dirty="0">
                <a:solidFill>
                  <a:srgbClr val="002060"/>
                </a:solidFill>
                <a:latin typeface="Calibri Light" panose="020F0302020204030204" pitchFamily="34" charset="0"/>
                <a:cs typeface="Calibri Light" panose="020F0302020204030204" pitchFamily="34" charset="0"/>
              </a:rPr>
              <a:t>p</a:t>
            </a:r>
            <a:r>
              <a:rPr lang="en-US" altLang="he-IL" sz="2400" baseline="-25000" dirty="0">
                <a:solidFill>
                  <a:srgbClr val="002060"/>
                </a:solidFill>
                <a:latin typeface="Calibri Light" panose="020F0302020204030204" pitchFamily="34" charset="0"/>
                <a:cs typeface="Calibri Light" panose="020F0302020204030204" pitchFamily="34" charset="0"/>
              </a:rPr>
              <a:t>i</a:t>
            </a:r>
            <a:r>
              <a:rPr lang="en-US" altLang="he-IL" sz="2400" dirty="0">
                <a:latin typeface="Calibri Light" panose="020F0302020204030204" pitchFamily="34" charset="0"/>
                <a:cs typeface="Calibri Light" panose="020F0302020204030204" pitchFamily="34" charset="0"/>
              </a:rPr>
              <a:t> - the </a:t>
            </a:r>
            <a:r>
              <a:rPr lang="en-US" altLang="he-IL" sz="2400" dirty="0" err="1">
                <a:latin typeface="Calibri Light" panose="020F0302020204030204" pitchFamily="34" charset="0"/>
                <a:cs typeface="Calibri Light" panose="020F0302020204030204" pitchFamily="34" charset="0"/>
              </a:rPr>
              <a:t>i</a:t>
            </a:r>
            <a:r>
              <a:rPr lang="en-US" altLang="he-IL" sz="2400" baseline="30000" dirty="0" err="1">
                <a:latin typeface="Calibri Light" panose="020F0302020204030204" pitchFamily="34" charset="0"/>
                <a:cs typeface="Calibri Light" panose="020F0302020204030204" pitchFamily="34" charset="0"/>
              </a:rPr>
              <a:t>th</a:t>
            </a:r>
            <a:r>
              <a:rPr lang="en-US" altLang="he-IL" sz="2400" dirty="0">
                <a:latin typeface="Calibri Light" panose="020F0302020204030204" pitchFamily="34" charset="0"/>
                <a:cs typeface="Calibri Light" panose="020F0302020204030204" pitchFamily="34" charset="0"/>
              </a:rPr>
              <a:t> processor, where </a:t>
            </a:r>
            <a:r>
              <a:rPr lang="en-US" altLang="he-IL" sz="2400" dirty="0" err="1">
                <a:latin typeface="Calibri Light" panose="020F0302020204030204" pitchFamily="34" charset="0"/>
                <a:cs typeface="Calibri Light" panose="020F0302020204030204" pitchFamily="34" charset="0"/>
              </a:rPr>
              <a:t>i</a:t>
            </a:r>
            <a:r>
              <a:rPr lang="en-US" altLang="he-IL" sz="2400" dirty="0">
                <a:latin typeface="Calibri Light" panose="020F0302020204030204" pitchFamily="34" charset="0"/>
                <a:cs typeface="Calibri Light" panose="020F0302020204030204" pitchFamily="34" charset="0"/>
              </a:rPr>
              <a:t> is an index used for notation</a:t>
            </a:r>
          </a:p>
          <a:p>
            <a:r>
              <a:rPr lang="en-US" altLang="he-IL" sz="2400" dirty="0">
                <a:solidFill>
                  <a:srgbClr val="002060"/>
                </a:solidFill>
                <a:latin typeface="Calibri Light" panose="020F0302020204030204" pitchFamily="34" charset="0"/>
                <a:cs typeface="Calibri Light" panose="020F0302020204030204" pitchFamily="34" charset="0"/>
              </a:rPr>
              <a:t>Neighbors of </a:t>
            </a:r>
            <a:r>
              <a:rPr lang="en-SE" altLang="he-IL" sz="2400" dirty="0">
                <a:solidFill>
                  <a:srgbClr val="002060"/>
                </a:solidFill>
                <a:latin typeface="Calibri Light" panose="020F0302020204030204" pitchFamily="34" charset="0"/>
                <a:cs typeface="Calibri Light" panose="020F0302020204030204" pitchFamily="34" charset="0"/>
              </a:rPr>
              <a:t>p</a:t>
            </a:r>
            <a:r>
              <a:rPr lang="en-US" altLang="he-IL" sz="2400" baseline="-25000" dirty="0">
                <a:solidFill>
                  <a:srgbClr val="002060"/>
                </a:solidFill>
                <a:latin typeface="Calibri Light" panose="020F0302020204030204" pitchFamily="34" charset="0"/>
                <a:cs typeface="Calibri Light" panose="020F0302020204030204" pitchFamily="34" charset="0"/>
              </a:rPr>
              <a:t>i</a:t>
            </a:r>
            <a:r>
              <a:rPr lang="en-US" altLang="he-IL" sz="2400" dirty="0">
                <a:solidFill>
                  <a:srgbClr val="002060"/>
                </a:solidFill>
                <a:latin typeface="Calibri Light" panose="020F0302020204030204" pitchFamily="34" charset="0"/>
                <a:cs typeface="Calibri Light" panose="020F0302020204030204" pitchFamily="34" charset="0"/>
              </a:rPr>
              <a:t> </a:t>
            </a:r>
            <a:r>
              <a:rPr lang="en-US" altLang="he-IL" sz="2400" dirty="0">
                <a:latin typeface="Calibri Light" panose="020F0302020204030204" pitchFamily="34" charset="0"/>
                <a:cs typeface="Calibri Light" panose="020F0302020204030204" pitchFamily="34" charset="0"/>
              </a:rPr>
              <a:t>- a set of processors that can communicate directly with</a:t>
            </a:r>
            <a:r>
              <a:rPr lang="en-US" altLang="he-IL" sz="2400" dirty="0">
                <a:solidFill>
                  <a:schemeClr val="accent6"/>
                </a:solidFill>
                <a:latin typeface="Calibri Light" panose="020F0302020204030204" pitchFamily="34" charset="0"/>
                <a:cs typeface="Calibri Light" panose="020F0302020204030204" pitchFamily="34" charset="0"/>
              </a:rPr>
              <a:t> </a:t>
            </a:r>
            <a:r>
              <a:rPr lang="en-SE" altLang="he-IL" sz="2400" dirty="0">
                <a:solidFill>
                  <a:schemeClr val="accent6"/>
                </a:solidFill>
                <a:latin typeface="Calibri Light" panose="020F0302020204030204" pitchFamily="34" charset="0"/>
                <a:cs typeface="Calibri Light" panose="020F0302020204030204" pitchFamily="34" charset="0"/>
              </a:rPr>
              <a:t>p</a:t>
            </a:r>
            <a:r>
              <a:rPr lang="en-US" altLang="he-IL" sz="2400" baseline="-25000" dirty="0" err="1">
                <a:solidFill>
                  <a:schemeClr val="accent6"/>
                </a:solidFill>
                <a:latin typeface="Calibri Light" panose="020F0302020204030204" pitchFamily="34" charset="0"/>
                <a:cs typeface="Calibri Light" panose="020F0302020204030204" pitchFamily="34" charset="0"/>
              </a:rPr>
              <a:t>i</a:t>
            </a:r>
            <a:r>
              <a:rPr lang="en-US" altLang="he-IL" sz="2400" dirty="0">
                <a:latin typeface="Calibri Light" panose="020F0302020204030204" pitchFamily="34" charset="0"/>
                <a:cs typeface="Calibri Light" panose="020F0302020204030204" pitchFamily="34" charset="0"/>
              </a:rPr>
              <a:t> </a:t>
            </a:r>
          </a:p>
          <a:p>
            <a:pPr marL="285750" indent="-285750">
              <a:buFont typeface="Arial" panose="020B0604020202020204" pitchFamily="34" charset="0"/>
              <a:buChar char="•"/>
            </a:pPr>
            <a:r>
              <a:rPr lang="sv-SE" sz="2400" b="1" dirty="0">
                <a:latin typeface="Calibri Light" panose="020F0302020204030204" pitchFamily="34" charset="0"/>
                <a:cs typeface="Calibri Light" panose="020F0302020204030204" pitchFamily="34" charset="0"/>
              </a:rPr>
              <a:t>Globaly unique idetifeiers: </a:t>
            </a:r>
            <a:r>
              <a:rPr lang="sv-SE" sz="2400" dirty="0">
                <a:latin typeface="Calibri Light" panose="020F0302020204030204" pitchFamily="34" charset="0"/>
                <a:cs typeface="Calibri Light" panose="020F0302020204030204" pitchFamily="34" charset="0"/>
              </a:rPr>
              <a:t>ID(i) is a number asscoiated with </a:t>
            </a:r>
            <a:r>
              <a:rPr lang="en-SE" altLang="he-IL" sz="2400" dirty="0">
                <a:solidFill>
                  <a:srgbClr val="002060"/>
                </a:solidFill>
                <a:latin typeface="Calibri Light" panose="020F0302020204030204" pitchFamily="34" charset="0"/>
                <a:cs typeface="Calibri Light" panose="020F0302020204030204" pitchFamily="34" charset="0"/>
              </a:rPr>
              <a:t>p</a:t>
            </a:r>
            <a:r>
              <a:rPr lang="en-US" altLang="he-IL" sz="2400" baseline="-25000" dirty="0" err="1">
                <a:solidFill>
                  <a:srgbClr val="002060"/>
                </a:solidFill>
                <a:latin typeface="Calibri Light" panose="020F0302020204030204" pitchFamily="34" charset="0"/>
                <a:cs typeface="Calibri Light" panose="020F0302020204030204" pitchFamily="34" charset="0"/>
              </a:rPr>
              <a:t>i</a:t>
            </a:r>
            <a:r>
              <a:rPr lang="sv-SE" sz="2400" dirty="0">
                <a:latin typeface="Calibri Light" panose="020F0302020204030204" pitchFamily="34" charset="0"/>
                <a:cs typeface="Calibri Light" panose="020F0302020204030204" pitchFamily="34" charset="0"/>
              </a:rPr>
              <a:t>, such that there is no </a:t>
            </a:r>
            <a:r>
              <a:rPr lang="en-SE" altLang="he-IL" sz="2400" dirty="0">
                <a:solidFill>
                  <a:srgbClr val="002060"/>
                </a:solidFill>
                <a:latin typeface="Calibri Light" panose="020F0302020204030204" pitchFamily="34" charset="0"/>
                <a:cs typeface="Calibri Light" panose="020F0302020204030204" pitchFamily="34" charset="0"/>
              </a:rPr>
              <a:t>p</a:t>
            </a:r>
            <a:r>
              <a:rPr lang="en-US" altLang="he-IL" sz="2400" baseline="-25000" dirty="0">
                <a:solidFill>
                  <a:srgbClr val="002060"/>
                </a:solidFill>
                <a:latin typeface="Calibri Light" panose="020F0302020204030204" pitchFamily="34" charset="0"/>
                <a:cs typeface="Calibri Light" panose="020F0302020204030204" pitchFamily="34" charset="0"/>
              </a:rPr>
              <a:t>j</a:t>
            </a:r>
            <a:r>
              <a:rPr lang="en-US" altLang="he-IL" sz="2400" dirty="0">
                <a:solidFill>
                  <a:srgbClr val="002060"/>
                </a:solidFill>
                <a:latin typeface="Calibri Light" panose="020F0302020204030204" pitchFamily="34" charset="0"/>
                <a:cs typeface="Calibri Light" panose="020F0302020204030204" pitchFamily="34" charset="0"/>
              </a:rPr>
              <a:t> </a:t>
            </a:r>
            <a:r>
              <a:rPr lang="sv-SE" sz="2400" dirty="0">
                <a:latin typeface="Calibri Light" panose="020F0302020204030204" pitchFamily="34" charset="0"/>
                <a:cs typeface="Calibri Light" panose="020F0302020204030204" pitchFamily="34" charset="0"/>
              </a:rPr>
              <a:t>for which ID(i)=ID(j) and i</a:t>
            </a:r>
            <a:r>
              <a:rPr lang="en-US" sz="2400" dirty="0">
                <a:latin typeface="Calibri Light" panose="020F0302020204030204" pitchFamily="34" charset="0"/>
                <a:cs typeface="Calibri Light" panose="020F0302020204030204" pitchFamily="34" charset="0"/>
              </a:rPr>
              <a:t> ≠ j</a:t>
            </a:r>
          </a:p>
          <a:p>
            <a:pPr marL="685800" lvl="1">
              <a:buFont typeface="Arial" panose="020B0604020202020204" pitchFamily="34" charset="0"/>
              <a:buChar char="•"/>
            </a:pPr>
            <a:r>
              <a:rPr lang="en-US" dirty="0">
                <a:latin typeface="Calibri Light" panose="020F0302020204030204" pitchFamily="34" charset="0"/>
                <a:ea typeface="+mn-ea"/>
                <a:cs typeface="Calibri Light" panose="020F0302020204030204" pitchFamily="34" charset="0"/>
              </a:rPr>
              <a:t>E.g., MAC address</a:t>
            </a:r>
            <a:r>
              <a:rPr lang="sv-SE" dirty="0">
                <a:latin typeface="Calibri Light" panose="020F0302020204030204" pitchFamily="34" charset="0"/>
                <a:ea typeface="+mn-ea"/>
                <a:cs typeface="Calibri Light" panose="020F0302020204030204" pitchFamily="34" charset="0"/>
              </a:rPr>
              <a:t>  </a:t>
            </a:r>
          </a:p>
          <a:p>
            <a:pPr marL="285750" indent="-285750">
              <a:buFont typeface="Arial" panose="020B0604020202020204" pitchFamily="34" charset="0"/>
              <a:buChar char="•"/>
            </a:pPr>
            <a:r>
              <a:rPr lang="en-US" sz="2400" b="1" dirty="0">
                <a:latin typeface="Calibri Light" panose="020F0302020204030204" pitchFamily="34" charset="0"/>
                <a:cs typeface="Calibri Light" panose="020F0302020204030204" pitchFamily="34" charset="0"/>
              </a:rPr>
              <a:t>Locally unique identifiers: </a:t>
            </a:r>
            <a:r>
              <a:rPr lang="en-US" sz="2400" dirty="0">
                <a:latin typeface="Calibri Light" panose="020F0302020204030204" pitchFamily="34" charset="0"/>
                <a:cs typeface="Calibri Light" panose="020F0302020204030204" pitchFamily="34" charset="0"/>
              </a:rPr>
              <a:t>port num.</a:t>
            </a:r>
          </a:p>
          <a:p>
            <a:pPr marL="685800" lvl="1">
              <a:buFont typeface="Arial" panose="020B0604020202020204" pitchFamily="34" charset="0"/>
              <a:buChar char="•"/>
            </a:pPr>
            <a:r>
              <a:rPr lang="en-US" b="1" dirty="0">
                <a:latin typeface="Calibri Light" panose="020F0302020204030204" pitchFamily="34" charset="0"/>
                <a:cs typeface="Calibri Light" panose="020F0302020204030204" pitchFamily="34" charset="0"/>
              </a:rPr>
              <a:t>Anonymous networks: </a:t>
            </a:r>
            <a:r>
              <a:rPr lang="en-US" dirty="0">
                <a:latin typeface="Calibri Light" panose="020F0302020204030204" pitchFamily="34" charset="0"/>
                <a:cs typeface="Calibri Light" panose="020F0302020204030204" pitchFamily="34" charset="0"/>
              </a:rPr>
              <a:t>all processors run the same program and have access to locally unique identifiers</a:t>
            </a:r>
          </a:p>
          <a:p>
            <a:pPr marL="285750">
              <a:buFont typeface="Arial" panose="020B0604020202020204" pitchFamily="34" charset="0"/>
              <a:buChar char="•"/>
            </a:pPr>
            <a:r>
              <a:rPr lang="en-US" sz="2400" b="1" dirty="0">
                <a:latin typeface="Calibri Light" panose="020F0302020204030204" pitchFamily="34" charset="0"/>
                <a:cs typeface="Calibri Light" panose="020F0302020204030204" pitchFamily="34" charset="0"/>
              </a:rPr>
              <a:t>Semi-anonymous networks:</a:t>
            </a:r>
            <a:r>
              <a:rPr lang="en-US" sz="2400" dirty="0">
                <a:latin typeface="Calibri Light" panose="020F0302020204030204" pitchFamily="34" charset="0"/>
                <a:cs typeface="Calibri Light" panose="020F0302020204030204" pitchFamily="34" charset="0"/>
              </a:rPr>
              <a:t> all processors, except exactly one processor in the network (called the distinguished processor), runs the same program. E.g., one server and many clients. </a:t>
            </a:r>
            <a:endParaRPr lang="en-US" altLang="he-IL" sz="2000" dirty="0">
              <a:latin typeface="Calibri Light" panose="020F0302020204030204" pitchFamily="34" charset="0"/>
              <a:cs typeface="Calibri Light" panose="020F0302020204030204" pitchFamily="34" charset="0"/>
            </a:endParaRPr>
          </a:p>
        </p:txBody>
      </p:sp>
    </p:spTree>
    <p:custDataLst>
      <p:tags r:id="rId1"/>
    </p:custDataLst>
    <p:extLst>
      <p:ext uri="{BB962C8B-B14F-4D97-AF65-F5344CB8AC3E}">
        <p14:creationId xmlns:p14="http://schemas.microsoft.com/office/powerpoint/2010/main" val="267011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5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D11A7-BFBD-20F9-8E54-DA344319D8E7}"/>
              </a:ext>
            </a:extLst>
          </p:cNvPr>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Programming</a:t>
            </a:r>
            <a:r>
              <a:rPr lang="sv-SE" dirty="0">
                <a:latin typeface="Calibri Light" panose="020F0302020204030204" pitchFamily="34" charset="0"/>
                <a:cs typeface="Calibri Light" panose="020F0302020204030204" pitchFamily="34" charset="0"/>
              </a:rPr>
              <a:t> Style</a:t>
            </a:r>
            <a:endParaRPr lang="en-US" dirty="0">
              <a:latin typeface="Calibri Light" panose="020F0302020204030204" pitchFamily="34" charset="0"/>
              <a:cs typeface="Calibri Light" panose="020F0302020204030204" pitchFamily="34" charset="0"/>
            </a:endParaRPr>
          </a:p>
        </p:txBody>
      </p:sp>
      <p:sp>
        <p:nvSpPr>
          <p:cNvPr id="45" name="Content Placeholder 44">
            <a:extLst>
              <a:ext uri="{FF2B5EF4-FFF2-40B4-BE49-F238E27FC236}">
                <a16:creationId xmlns:a16="http://schemas.microsoft.com/office/drawing/2014/main" id="{42FE73A4-43F8-C38F-2940-825E0040EF44}"/>
              </a:ext>
            </a:extLst>
          </p:cNvPr>
          <p:cNvSpPr>
            <a:spLocks noGrp="1"/>
          </p:cNvSpPr>
          <p:nvPr>
            <p:ph idx="1"/>
          </p:nvPr>
        </p:nvSpPr>
        <p:spPr>
          <a:xfrm>
            <a:off x="107504" y="5406314"/>
            <a:ext cx="9036496" cy="902411"/>
          </a:xfrm>
        </p:spPr>
        <p:txBody>
          <a:bodyPr/>
          <a:lstStyle/>
          <a:p>
            <a:r>
              <a:rPr lang="en-US" dirty="0">
                <a:latin typeface="Calibri Light" panose="020F0302020204030204" pitchFamily="34" charset="0"/>
                <a:cs typeface="Calibri Light" panose="020F0302020204030204" pitchFamily="34" charset="0"/>
              </a:rPr>
              <a:t>All communication delays are bounded by a constant</a:t>
            </a:r>
          </a:p>
          <a:p>
            <a:r>
              <a:rPr lang="en-US" dirty="0">
                <a:latin typeface="Calibri Light" panose="020F0302020204030204" pitchFamily="34" charset="0"/>
                <a:cs typeface="Calibri Light" panose="020F0302020204030204" pitchFamily="34" charset="0"/>
              </a:rPr>
              <a:t>All processor take their steps simultaneously upon a pulse</a:t>
            </a:r>
          </a:p>
        </p:txBody>
      </p:sp>
      <p:grpSp>
        <p:nvGrpSpPr>
          <p:cNvPr id="31" name="Group 30">
            <a:extLst>
              <a:ext uri="{FF2B5EF4-FFF2-40B4-BE49-F238E27FC236}">
                <a16:creationId xmlns:a16="http://schemas.microsoft.com/office/drawing/2014/main" id="{E28C0FBE-FAE2-969C-662C-F3DE4D55AAF7}"/>
              </a:ext>
            </a:extLst>
          </p:cNvPr>
          <p:cNvGrpSpPr/>
          <p:nvPr/>
        </p:nvGrpSpPr>
        <p:grpSpPr>
          <a:xfrm>
            <a:off x="251520" y="1942715"/>
            <a:ext cx="2185034" cy="3290454"/>
            <a:chOff x="683568" y="2564904"/>
            <a:chExt cx="2185034" cy="3290454"/>
          </a:xfrm>
        </p:grpSpPr>
        <p:sp>
          <p:nvSpPr>
            <p:cNvPr id="9" name="Rectangle 8">
              <a:extLst>
                <a:ext uri="{FF2B5EF4-FFF2-40B4-BE49-F238E27FC236}">
                  <a16:creationId xmlns:a16="http://schemas.microsoft.com/office/drawing/2014/main" id="{D5442395-C981-A047-22AB-FF7B4F3A9780}"/>
                </a:ext>
              </a:extLst>
            </p:cNvPr>
            <p:cNvSpPr/>
            <p:nvPr/>
          </p:nvSpPr>
          <p:spPr bwMode="auto">
            <a:xfrm>
              <a:off x="683568" y="2564904"/>
              <a:ext cx="2185034" cy="3290454"/>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sv-SE" sz="2400" b="0" i="0" u="none" strike="noStrike" cap="none" normalizeH="0" baseline="0">
                <a:ln>
                  <a:noFill/>
                </a:ln>
                <a:solidFill>
                  <a:schemeClr val="accent2"/>
                </a:solidFill>
                <a:effectLst/>
                <a:latin typeface="Times New Roman" panose="02020603050405020304" pitchFamily="18" charset="0"/>
                <a:cs typeface="Times New Roman (Hebrew)" charset="-79"/>
              </a:endParaRPr>
            </a:p>
          </p:txBody>
        </p:sp>
        <p:sp>
          <p:nvSpPr>
            <p:cNvPr id="11" name="TextBox 10">
              <a:extLst>
                <a:ext uri="{FF2B5EF4-FFF2-40B4-BE49-F238E27FC236}">
                  <a16:creationId xmlns:a16="http://schemas.microsoft.com/office/drawing/2014/main" id="{F187272F-C38E-020F-49F4-D47A78369543}"/>
                </a:ext>
              </a:extLst>
            </p:cNvPr>
            <p:cNvSpPr txBox="1"/>
            <p:nvPr/>
          </p:nvSpPr>
          <p:spPr>
            <a:xfrm>
              <a:off x="827584" y="5259641"/>
              <a:ext cx="1992853" cy="369332"/>
            </a:xfrm>
            <a:prstGeom prst="rect">
              <a:avLst/>
            </a:prstGeom>
            <a:noFill/>
          </p:spPr>
          <p:txBody>
            <a:bodyPr wrap="none" rtlCol="0">
              <a:spAutoFit/>
            </a:bodyPr>
            <a:lstStyle/>
            <a:p>
              <a:r>
                <a:rPr lang="en-US" dirty="0"/>
                <a:t>message-passing</a:t>
              </a:r>
            </a:p>
          </p:txBody>
        </p:sp>
        <p:grpSp>
          <p:nvGrpSpPr>
            <p:cNvPr id="12" name="Group 11">
              <a:extLst>
                <a:ext uri="{FF2B5EF4-FFF2-40B4-BE49-F238E27FC236}">
                  <a16:creationId xmlns:a16="http://schemas.microsoft.com/office/drawing/2014/main" id="{6883A732-0BDB-705A-5413-753C7CC79963}"/>
                </a:ext>
              </a:extLst>
            </p:cNvPr>
            <p:cNvGrpSpPr/>
            <p:nvPr/>
          </p:nvGrpSpPr>
          <p:grpSpPr>
            <a:xfrm>
              <a:off x="841906" y="2791096"/>
              <a:ext cx="1607744" cy="2334493"/>
              <a:chOff x="600228" y="3135647"/>
              <a:chExt cx="1607744" cy="2334493"/>
            </a:xfrm>
          </p:grpSpPr>
          <p:sp>
            <p:nvSpPr>
              <p:cNvPr id="14" name="Rectangular Callout 30">
                <a:extLst>
                  <a:ext uri="{FF2B5EF4-FFF2-40B4-BE49-F238E27FC236}">
                    <a16:creationId xmlns:a16="http://schemas.microsoft.com/office/drawing/2014/main" id="{C34B1493-53AB-471A-C119-230783126DC1}"/>
                  </a:ext>
                </a:extLst>
              </p:cNvPr>
              <p:cNvSpPr/>
              <p:nvPr/>
            </p:nvSpPr>
            <p:spPr bwMode="auto">
              <a:xfrm>
                <a:off x="921198" y="3135647"/>
                <a:ext cx="1286774" cy="490260"/>
              </a:xfrm>
              <a:prstGeom prst="wedgeRectCallout">
                <a:avLst>
                  <a:gd name="adj1" fmla="val 248"/>
                  <a:gd name="adj2" fmla="val 130154"/>
                </a:avLst>
              </a:prstGeom>
              <a:solidFill>
                <a:schemeClr val="bg2">
                  <a:lumMod val="20000"/>
                  <a:lumOff val="80000"/>
                </a:scheme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a:t>receive all</a:t>
                </a:r>
                <a:r>
                  <a:rPr lang="sv-SE" sz="1800" dirty="0"/>
                  <a:t> </a:t>
                </a:r>
              </a:p>
            </p:txBody>
          </p:sp>
          <p:sp>
            <p:nvSpPr>
              <p:cNvPr id="15" name="Rounded Rectangle 32">
                <a:extLst>
                  <a:ext uri="{FF2B5EF4-FFF2-40B4-BE49-F238E27FC236}">
                    <a16:creationId xmlns:a16="http://schemas.microsoft.com/office/drawing/2014/main" id="{398A607A-D37E-EE12-41A0-33786BDB2DF1}"/>
                  </a:ext>
                </a:extLst>
              </p:cNvPr>
              <p:cNvSpPr/>
              <p:nvPr/>
            </p:nvSpPr>
            <p:spPr bwMode="auto">
              <a:xfrm>
                <a:off x="600228" y="4003589"/>
                <a:ext cx="1607744" cy="695285"/>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sv-SE" sz="1800" dirty="0"/>
                  <a:t>finite internal computation </a:t>
                </a:r>
              </a:p>
            </p:txBody>
          </p:sp>
          <p:sp>
            <p:nvSpPr>
              <p:cNvPr id="16" name="Rectangular Callout 33">
                <a:extLst>
                  <a:ext uri="{FF2B5EF4-FFF2-40B4-BE49-F238E27FC236}">
                    <a16:creationId xmlns:a16="http://schemas.microsoft.com/office/drawing/2014/main" id="{9485BD36-A532-7003-DC27-1BB69D5392CD}"/>
                  </a:ext>
                </a:extLst>
              </p:cNvPr>
              <p:cNvSpPr/>
              <p:nvPr/>
            </p:nvSpPr>
            <p:spPr bwMode="auto">
              <a:xfrm>
                <a:off x="921198" y="4979880"/>
                <a:ext cx="1104868" cy="490260"/>
              </a:xfrm>
              <a:prstGeom prst="wedgeRectCallout">
                <a:avLst>
                  <a:gd name="adj1" fmla="val -439"/>
                  <a:gd name="adj2" fmla="val -111638"/>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s</a:t>
                </a:r>
                <a:r>
                  <a:rPr lang="en-US" sz="1800" dirty="0"/>
                  <a:t>end all</a:t>
                </a:r>
                <a:endParaRPr kumimoji="0" lang="en-US" sz="1800" b="0" i="0" u="none" strike="noStrike" cap="none" normalizeH="0" baseline="0" dirty="0">
                  <a:ln>
                    <a:noFill/>
                  </a:ln>
                  <a:solidFill>
                    <a:schemeClr val="accent2"/>
                  </a:solidFill>
                  <a:effectLst/>
                </a:endParaRPr>
              </a:p>
            </p:txBody>
          </p:sp>
        </p:grpSp>
      </p:grpSp>
      <p:grpSp>
        <p:nvGrpSpPr>
          <p:cNvPr id="30" name="Group 29">
            <a:extLst>
              <a:ext uri="{FF2B5EF4-FFF2-40B4-BE49-F238E27FC236}">
                <a16:creationId xmlns:a16="http://schemas.microsoft.com/office/drawing/2014/main" id="{16B497E2-34B0-96CC-31C2-C9843A78835E}"/>
              </a:ext>
            </a:extLst>
          </p:cNvPr>
          <p:cNvGrpSpPr/>
          <p:nvPr/>
        </p:nvGrpSpPr>
        <p:grpSpPr>
          <a:xfrm>
            <a:off x="2756633" y="1942715"/>
            <a:ext cx="1956272" cy="3290454"/>
            <a:chOff x="4912389" y="2564904"/>
            <a:chExt cx="1956272" cy="3290454"/>
          </a:xfrm>
        </p:grpSpPr>
        <p:sp>
          <p:nvSpPr>
            <p:cNvPr id="20" name="Rectangle 19">
              <a:extLst>
                <a:ext uri="{FF2B5EF4-FFF2-40B4-BE49-F238E27FC236}">
                  <a16:creationId xmlns:a16="http://schemas.microsoft.com/office/drawing/2014/main" id="{EFF2D464-DC7A-C708-B831-BABECD8D212D}"/>
                </a:ext>
              </a:extLst>
            </p:cNvPr>
            <p:cNvSpPr/>
            <p:nvPr/>
          </p:nvSpPr>
          <p:spPr bwMode="auto">
            <a:xfrm>
              <a:off x="4912389" y="2564904"/>
              <a:ext cx="1891859" cy="3290454"/>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sv-SE" sz="2400" b="0" i="0" u="none" strike="noStrike" cap="none" normalizeH="0" baseline="0">
                <a:ln>
                  <a:noFill/>
                </a:ln>
                <a:solidFill>
                  <a:schemeClr val="accent2"/>
                </a:solidFill>
                <a:effectLst/>
                <a:latin typeface="Times New Roman" panose="02020603050405020304" pitchFamily="18" charset="0"/>
                <a:cs typeface="Times New Roman (Hebrew)" charset="-79"/>
              </a:endParaRPr>
            </a:p>
          </p:txBody>
        </p:sp>
        <p:sp>
          <p:nvSpPr>
            <p:cNvPr id="22" name="TextBox 21">
              <a:extLst>
                <a:ext uri="{FF2B5EF4-FFF2-40B4-BE49-F238E27FC236}">
                  <a16:creationId xmlns:a16="http://schemas.microsoft.com/office/drawing/2014/main" id="{70ECE09D-9B74-3352-13BE-66329395ABE7}"/>
                </a:ext>
              </a:extLst>
            </p:cNvPr>
            <p:cNvSpPr txBox="1"/>
            <p:nvPr/>
          </p:nvSpPr>
          <p:spPr>
            <a:xfrm>
              <a:off x="5004048" y="5259641"/>
              <a:ext cx="1864613" cy="369332"/>
            </a:xfrm>
            <a:prstGeom prst="rect">
              <a:avLst/>
            </a:prstGeom>
            <a:noFill/>
          </p:spPr>
          <p:txBody>
            <a:bodyPr wrap="none" rtlCol="0">
              <a:spAutoFit/>
            </a:bodyPr>
            <a:lstStyle/>
            <a:p>
              <a:r>
                <a:rPr lang="en-US" dirty="0"/>
                <a:t>shared-memory </a:t>
              </a:r>
            </a:p>
          </p:txBody>
        </p:sp>
        <p:grpSp>
          <p:nvGrpSpPr>
            <p:cNvPr id="23" name="Group 22">
              <a:extLst>
                <a:ext uri="{FF2B5EF4-FFF2-40B4-BE49-F238E27FC236}">
                  <a16:creationId xmlns:a16="http://schemas.microsoft.com/office/drawing/2014/main" id="{7404F1FC-2E2F-ACF4-E521-B0CA19FA33B7}"/>
                </a:ext>
              </a:extLst>
            </p:cNvPr>
            <p:cNvGrpSpPr/>
            <p:nvPr/>
          </p:nvGrpSpPr>
          <p:grpSpPr>
            <a:xfrm>
              <a:off x="5023513" y="2791096"/>
              <a:ext cx="1607744" cy="2334493"/>
              <a:chOff x="600228" y="3135647"/>
              <a:chExt cx="1607744" cy="2334493"/>
            </a:xfrm>
          </p:grpSpPr>
          <p:sp>
            <p:nvSpPr>
              <p:cNvPr id="25" name="Rectangular Callout 30">
                <a:extLst>
                  <a:ext uri="{FF2B5EF4-FFF2-40B4-BE49-F238E27FC236}">
                    <a16:creationId xmlns:a16="http://schemas.microsoft.com/office/drawing/2014/main" id="{3F3DC793-3324-7ED0-E0A4-045F0EFE7DB6}"/>
                  </a:ext>
                </a:extLst>
              </p:cNvPr>
              <p:cNvSpPr/>
              <p:nvPr/>
            </p:nvSpPr>
            <p:spPr bwMode="auto">
              <a:xfrm>
                <a:off x="921197" y="3135647"/>
                <a:ext cx="1249905" cy="490260"/>
              </a:xfrm>
              <a:prstGeom prst="wedgeRectCallout">
                <a:avLst>
                  <a:gd name="adj1" fmla="val 248"/>
                  <a:gd name="adj2" fmla="val 130154"/>
                </a:avLst>
              </a:prstGeom>
              <a:solidFill>
                <a:schemeClr val="bg2">
                  <a:lumMod val="20000"/>
                  <a:lumOff val="80000"/>
                </a:scheme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a:t>read all</a:t>
                </a:r>
              </a:p>
            </p:txBody>
          </p:sp>
          <p:sp>
            <p:nvSpPr>
              <p:cNvPr id="26" name="Rounded Rectangle 32">
                <a:extLst>
                  <a:ext uri="{FF2B5EF4-FFF2-40B4-BE49-F238E27FC236}">
                    <a16:creationId xmlns:a16="http://schemas.microsoft.com/office/drawing/2014/main" id="{E64363BB-DB4C-B64A-5103-D49997C0D764}"/>
                  </a:ext>
                </a:extLst>
              </p:cNvPr>
              <p:cNvSpPr/>
              <p:nvPr/>
            </p:nvSpPr>
            <p:spPr bwMode="auto">
              <a:xfrm>
                <a:off x="600228" y="4003589"/>
                <a:ext cx="1607744" cy="695285"/>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sv-SE" sz="1800" dirty="0"/>
                  <a:t>finite internal computation </a:t>
                </a:r>
              </a:p>
            </p:txBody>
          </p:sp>
          <p:sp>
            <p:nvSpPr>
              <p:cNvPr id="27" name="Rectangular Callout 33">
                <a:extLst>
                  <a:ext uri="{FF2B5EF4-FFF2-40B4-BE49-F238E27FC236}">
                    <a16:creationId xmlns:a16="http://schemas.microsoft.com/office/drawing/2014/main" id="{E15739F0-1DC9-C45B-87A5-3BA2AF32714E}"/>
                  </a:ext>
                </a:extLst>
              </p:cNvPr>
              <p:cNvSpPr/>
              <p:nvPr/>
            </p:nvSpPr>
            <p:spPr bwMode="auto">
              <a:xfrm>
                <a:off x="921198" y="4979880"/>
                <a:ext cx="965804" cy="490260"/>
              </a:xfrm>
              <a:prstGeom prst="wedgeRectCallout">
                <a:avLst>
                  <a:gd name="adj1" fmla="val -439"/>
                  <a:gd name="adj2" fmla="val -111638"/>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a:t>write</a:t>
                </a:r>
                <a:r>
                  <a:rPr lang="sv-SE" sz="1800" dirty="0"/>
                  <a:t> all</a:t>
                </a:r>
                <a:endParaRPr kumimoji="0" lang="sv-SE" sz="1800" b="0" i="0" u="none" strike="noStrike" cap="none" normalizeH="0" baseline="0" dirty="0">
                  <a:ln>
                    <a:noFill/>
                  </a:ln>
                  <a:solidFill>
                    <a:schemeClr val="accent2"/>
                  </a:solidFill>
                  <a:effectLst/>
                </a:endParaRPr>
              </a:p>
            </p:txBody>
          </p:sp>
        </p:grpSp>
      </p:grpSp>
      <p:sp>
        <p:nvSpPr>
          <p:cNvPr id="44" name="TextBox 43">
            <a:extLst>
              <a:ext uri="{FF2B5EF4-FFF2-40B4-BE49-F238E27FC236}">
                <a16:creationId xmlns:a16="http://schemas.microsoft.com/office/drawing/2014/main" id="{9DE05BB4-89F0-BCBA-C9C5-4F49AB6982C1}"/>
              </a:ext>
            </a:extLst>
          </p:cNvPr>
          <p:cNvSpPr txBox="1"/>
          <p:nvPr/>
        </p:nvSpPr>
        <p:spPr>
          <a:xfrm>
            <a:off x="272469" y="1268760"/>
            <a:ext cx="4440436" cy="584775"/>
          </a:xfrm>
          <a:prstGeom prst="rect">
            <a:avLst/>
          </a:prstGeom>
          <a:noFill/>
        </p:spPr>
        <p:txBody>
          <a:bodyPr wrap="square" rtlCol="0">
            <a:spAutoFit/>
          </a:bodyPr>
          <a:lstStyle/>
          <a:p>
            <a:pPr algn="ctr"/>
            <a:r>
              <a:rPr lang="en-US" sz="3200" dirty="0">
                <a:solidFill>
                  <a:schemeClr val="accent1">
                    <a:lumMod val="50000"/>
                  </a:schemeClr>
                </a:solidFill>
                <a:latin typeface="Calibri Light" panose="020F0302020204030204" pitchFamily="34" charset="0"/>
                <a:ea typeface="+mj-ea"/>
                <a:cs typeface="Calibri Light" panose="020F0302020204030204" pitchFamily="34" charset="0"/>
              </a:rPr>
              <a:t>Synchronous </a:t>
            </a:r>
          </a:p>
        </p:txBody>
      </p:sp>
    </p:spTree>
    <p:extLst>
      <p:ext uri="{BB962C8B-B14F-4D97-AF65-F5344CB8AC3E}">
        <p14:creationId xmlns:p14="http://schemas.microsoft.com/office/powerpoint/2010/main" val="3543491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uiExpand="1" build="p"/>
      <p:bldP spid="4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D11A7-BFBD-20F9-8E54-DA344319D8E7}"/>
              </a:ext>
            </a:extLst>
          </p:cNvPr>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Programming</a:t>
            </a:r>
            <a:r>
              <a:rPr lang="sv-SE" dirty="0">
                <a:latin typeface="Calibri Light" panose="020F0302020204030204" pitchFamily="34" charset="0"/>
                <a:cs typeface="Calibri Light" panose="020F0302020204030204" pitchFamily="34" charset="0"/>
              </a:rPr>
              <a:t> Style</a:t>
            </a:r>
            <a:endParaRPr lang="en-US" dirty="0">
              <a:latin typeface="Calibri Light" panose="020F0302020204030204" pitchFamily="34" charset="0"/>
              <a:cs typeface="Calibri Light" panose="020F0302020204030204" pitchFamily="34" charset="0"/>
            </a:endParaRPr>
          </a:p>
        </p:txBody>
      </p:sp>
      <p:sp>
        <p:nvSpPr>
          <p:cNvPr id="45" name="Content Placeholder 44">
            <a:extLst>
              <a:ext uri="{FF2B5EF4-FFF2-40B4-BE49-F238E27FC236}">
                <a16:creationId xmlns:a16="http://schemas.microsoft.com/office/drawing/2014/main" id="{42FE73A4-43F8-C38F-2940-825E0040EF44}"/>
              </a:ext>
            </a:extLst>
          </p:cNvPr>
          <p:cNvSpPr>
            <a:spLocks noGrp="1"/>
          </p:cNvSpPr>
          <p:nvPr>
            <p:ph idx="1"/>
          </p:nvPr>
        </p:nvSpPr>
        <p:spPr>
          <a:xfrm>
            <a:off x="107504" y="5406314"/>
            <a:ext cx="9036496" cy="902411"/>
          </a:xfrm>
        </p:spPr>
        <p:txBody>
          <a:bodyPr/>
          <a:lstStyle/>
          <a:p>
            <a:r>
              <a:rPr lang="en-US" dirty="0">
                <a:latin typeface="Calibri Light" panose="020F0302020204030204" pitchFamily="34" charset="0"/>
                <a:cs typeface="Calibri Light" panose="020F0302020204030204" pitchFamily="34" charset="0"/>
              </a:rPr>
              <a:t>No bound on the communication delays</a:t>
            </a:r>
          </a:p>
          <a:p>
            <a:r>
              <a:rPr lang="en-US" dirty="0">
                <a:latin typeface="Calibri Light" panose="020F0302020204030204" pitchFamily="34" charset="0"/>
                <a:cs typeface="Calibri Light" panose="020F0302020204030204" pitchFamily="34" charset="0"/>
              </a:rPr>
              <a:t>Processors take their steps concurrently---No clocks.</a:t>
            </a:r>
          </a:p>
          <a:p>
            <a:pPr marL="0" indent="0">
              <a:buNone/>
            </a:pPr>
            <a:endParaRPr lang="en-US" dirty="0">
              <a:latin typeface="Calibri Light" panose="020F0302020204030204" pitchFamily="34" charset="0"/>
              <a:cs typeface="Calibri Light" panose="020F0302020204030204" pitchFamily="34" charset="0"/>
            </a:endParaRPr>
          </a:p>
        </p:txBody>
      </p:sp>
      <p:grpSp>
        <p:nvGrpSpPr>
          <p:cNvPr id="30" name="Group 29">
            <a:extLst>
              <a:ext uri="{FF2B5EF4-FFF2-40B4-BE49-F238E27FC236}">
                <a16:creationId xmlns:a16="http://schemas.microsoft.com/office/drawing/2014/main" id="{16B497E2-34B0-96CC-31C2-C9843A78835E}"/>
              </a:ext>
            </a:extLst>
          </p:cNvPr>
          <p:cNvGrpSpPr/>
          <p:nvPr/>
        </p:nvGrpSpPr>
        <p:grpSpPr>
          <a:xfrm>
            <a:off x="2756633" y="1942715"/>
            <a:ext cx="1956272" cy="3290454"/>
            <a:chOff x="4912389" y="2564904"/>
            <a:chExt cx="1956272" cy="3290454"/>
          </a:xfrm>
        </p:grpSpPr>
        <p:sp>
          <p:nvSpPr>
            <p:cNvPr id="20" name="Rectangle 19">
              <a:extLst>
                <a:ext uri="{FF2B5EF4-FFF2-40B4-BE49-F238E27FC236}">
                  <a16:creationId xmlns:a16="http://schemas.microsoft.com/office/drawing/2014/main" id="{EFF2D464-DC7A-C708-B831-BABECD8D212D}"/>
                </a:ext>
              </a:extLst>
            </p:cNvPr>
            <p:cNvSpPr/>
            <p:nvPr/>
          </p:nvSpPr>
          <p:spPr bwMode="auto">
            <a:xfrm>
              <a:off x="4912389" y="2564904"/>
              <a:ext cx="1891859" cy="3290454"/>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sv-SE" sz="2400" b="0" i="0" u="none" strike="noStrike" cap="none" normalizeH="0" baseline="0">
                <a:ln>
                  <a:noFill/>
                </a:ln>
                <a:solidFill>
                  <a:schemeClr val="accent2"/>
                </a:solidFill>
                <a:effectLst/>
                <a:latin typeface="Times New Roman" panose="02020603050405020304" pitchFamily="18" charset="0"/>
                <a:cs typeface="Times New Roman (Hebrew)" charset="-79"/>
              </a:endParaRPr>
            </a:p>
          </p:txBody>
        </p:sp>
        <p:sp>
          <p:nvSpPr>
            <p:cNvPr id="22" name="TextBox 21">
              <a:extLst>
                <a:ext uri="{FF2B5EF4-FFF2-40B4-BE49-F238E27FC236}">
                  <a16:creationId xmlns:a16="http://schemas.microsoft.com/office/drawing/2014/main" id="{70ECE09D-9B74-3352-13BE-66329395ABE7}"/>
                </a:ext>
              </a:extLst>
            </p:cNvPr>
            <p:cNvSpPr txBox="1"/>
            <p:nvPr/>
          </p:nvSpPr>
          <p:spPr>
            <a:xfrm>
              <a:off x="5004048" y="5259641"/>
              <a:ext cx="1864613" cy="369332"/>
            </a:xfrm>
            <a:prstGeom prst="rect">
              <a:avLst/>
            </a:prstGeom>
            <a:noFill/>
          </p:spPr>
          <p:txBody>
            <a:bodyPr wrap="none" rtlCol="0">
              <a:spAutoFit/>
            </a:bodyPr>
            <a:lstStyle/>
            <a:p>
              <a:r>
                <a:rPr lang="en-US" dirty="0"/>
                <a:t>shared-memory </a:t>
              </a:r>
            </a:p>
          </p:txBody>
        </p:sp>
        <p:grpSp>
          <p:nvGrpSpPr>
            <p:cNvPr id="23" name="Group 22">
              <a:extLst>
                <a:ext uri="{FF2B5EF4-FFF2-40B4-BE49-F238E27FC236}">
                  <a16:creationId xmlns:a16="http://schemas.microsoft.com/office/drawing/2014/main" id="{7404F1FC-2E2F-ACF4-E521-B0CA19FA33B7}"/>
                </a:ext>
              </a:extLst>
            </p:cNvPr>
            <p:cNvGrpSpPr/>
            <p:nvPr/>
          </p:nvGrpSpPr>
          <p:grpSpPr>
            <a:xfrm>
              <a:off x="5023513" y="2791096"/>
              <a:ext cx="1607744" cy="2334493"/>
              <a:chOff x="600228" y="3135647"/>
              <a:chExt cx="1607744" cy="2334493"/>
            </a:xfrm>
          </p:grpSpPr>
          <p:sp>
            <p:nvSpPr>
              <p:cNvPr id="25" name="Rectangular Callout 30">
                <a:extLst>
                  <a:ext uri="{FF2B5EF4-FFF2-40B4-BE49-F238E27FC236}">
                    <a16:creationId xmlns:a16="http://schemas.microsoft.com/office/drawing/2014/main" id="{3F3DC793-3324-7ED0-E0A4-045F0EFE7DB6}"/>
                  </a:ext>
                </a:extLst>
              </p:cNvPr>
              <p:cNvSpPr/>
              <p:nvPr/>
            </p:nvSpPr>
            <p:spPr bwMode="auto">
              <a:xfrm>
                <a:off x="921197" y="3135647"/>
                <a:ext cx="1249905" cy="490260"/>
              </a:xfrm>
              <a:prstGeom prst="wedgeRectCallout">
                <a:avLst>
                  <a:gd name="adj1" fmla="val 248"/>
                  <a:gd name="adj2" fmla="val 130154"/>
                </a:avLst>
              </a:prstGeom>
              <a:solidFill>
                <a:schemeClr val="bg2">
                  <a:lumMod val="20000"/>
                  <a:lumOff val="80000"/>
                </a:scheme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a:t>read all</a:t>
                </a:r>
              </a:p>
            </p:txBody>
          </p:sp>
          <p:sp>
            <p:nvSpPr>
              <p:cNvPr id="26" name="Rounded Rectangle 32">
                <a:extLst>
                  <a:ext uri="{FF2B5EF4-FFF2-40B4-BE49-F238E27FC236}">
                    <a16:creationId xmlns:a16="http://schemas.microsoft.com/office/drawing/2014/main" id="{E64363BB-DB4C-B64A-5103-D49997C0D764}"/>
                  </a:ext>
                </a:extLst>
              </p:cNvPr>
              <p:cNvSpPr/>
              <p:nvPr/>
            </p:nvSpPr>
            <p:spPr bwMode="auto">
              <a:xfrm>
                <a:off x="600228" y="4003589"/>
                <a:ext cx="1607744" cy="695285"/>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sv-SE" sz="1800" dirty="0"/>
                  <a:t>finite internal computation </a:t>
                </a:r>
              </a:p>
            </p:txBody>
          </p:sp>
          <p:sp>
            <p:nvSpPr>
              <p:cNvPr id="27" name="Rectangular Callout 33">
                <a:extLst>
                  <a:ext uri="{FF2B5EF4-FFF2-40B4-BE49-F238E27FC236}">
                    <a16:creationId xmlns:a16="http://schemas.microsoft.com/office/drawing/2014/main" id="{E15739F0-1DC9-C45B-87A5-3BA2AF32714E}"/>
                  </a:ext>
                </a:extLst>
              </p:cNvPr>
              <p:cNvSpPr/>
              <p:nvPr/>
            </p:nvSpPr>
            <p:spPr bwMode="auto">
              <a:xfrm>
                <a:off x="921198" y="4979880"/>
                <a:ext cx="965804" cy="490260"/>
              </a:xfrm>
              <a:prstGeom prst="wedgeRectCallout">
                <a:avLst>
                  <a:gd name="adj1" fmla="val -439"/>
                  <a:gd name="adj2" fmla="val -111638"/>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a:t>write</a:t>
                </a:r>
                <a:r>
                  <a:rPr lang="sv-SE" sz="1800" dirty="0"/>
                  <a:t> all</a:t>
                </a:r>
                <a:endParaRPr kumimoji="0" lang="sv-SE" sz="1800" b="0" i="0" u="none" strike="noStrike" cap="none" normalizeH="0" baseline="0" dirty="0">
                  <a:ln>
                    <a:noFill/>
                  </a:ln>
                  <a:solidFill>
                    <a:schemeClr val="accent2"/>
                  </a:solidFill>
                  <a:effectLst/>
                </a:endParaRPr>
              </a:p>
            </p:txBody>
          </p:sp>
        </p:grpSp>
      </p:grpSp>
      <p:grpSp>
        <p:nvGrpSpPr>
          <p:cNvPr id="32" name="Group 31">
            <a:extLst>
              <a:ext uri="{FF2B5EF4-FFF2-40B4-BE49-F238E27FC236}">
                <a16:creationId xmlns:a16="http://schemas.microsoft.com/office/drawing/2014/main" id="{FD03A63E-2811-C70E-01CE-2E34F3CEF137}"/>
              </a:ext>
            </a:extLst>
          </p:cNvPr>
          <p:cNvGrpSpPr/>
          <p:nvPr/>
        </p:nvGrpSpPr>
        <p:grpSpPr>
          <a:xfrm>
            <a:off x="4932040" y="1949530"/>
            <a:ext cx="3769210" cy="3290454"/>
            <a:chOff x="83127" y="2909455"/>
            <a:chExt cx="3769210" cy="3290454"/>
          </a:xfrm>
        </p:grpSpPr>
        <p:sp>
          <p:nvSpPr>
            <p:cNvPr id="33" name="Rectangle 32">
              <a:extLst>
                <a:ext uri="{FF2B5EF4-FFF2-40B4-BE49-F238E27FC236}">
                  <a16:creationId xmlns:a16="http://schemas.microsoft.com/office/drawing/2014/main" id="{4C7BB5BE-92E2-42BC-C2F2-0E12A16815DF}"/>
                </a:ext>
              </a:extLst>
            </p:cNvPr>
            <p:cNvSpPr/>
            <p:nvPr/>
          </p:nvSpPr>
          <p:spPr bwMode="auto">
            <a:xfrm>
              <a:off x="83127" y="2909455"/>
              <a:ext cx="3769210" cy="3290454"/>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sv-SE" sz="2400" b="0" i="0" u="none" strike="noStrike" cap="none" normalizeH="0" baseline="0">
                <a:ln>
                  <a:noFill/>
                </a:ln>
                <a:solidFill>
                  <a:schemeClr val="accent2"/>
                </a:solidFill>
                <a:effectLst/>
                <a:latin typeface="Times New Roman" panose="02020603050405020304" pitchFamily="18" charset="0"/>
                <a:cs typeface="Times New Roman (Hebrew)" charset="-79"/>
              </a:endParaRPr>
            </a:p>
          </p:txBody>
        </p:sp>
        <p:sp>
          <p:nvSpPr>
            <p:cNvPr id="42" name="Rounded Rectangle 4">
              <a:extLst>
                <a:ext uri="{FF2B5EF4-FFF2-40B4-BE49-F238E27FC236}">
                  <a16:creationId xmlns:a16="http://schemas.microsoft.com/office/drawing/2014/main" id="{3D3A4AA8-D724-5708-19DF-2EEABC94439E}"/>
                </a:ext>
              </a:extLst>
            </p:cNvPr>
            <p:cNvSpPr/>
            <p:nvPr/>
          </p:nvSpPr>
          <p:spPr bwMode="auto">
            <a:xfrm>
              <a:off x="2172301" y="4005992"/>
              <a:ext cx="1565157" cy="695286"/>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sv-SE" sz="1800" dirty="0"/>
                <a:t>finite internal computation </a:t>
              </a:r>
            </a:p>
          </p:txBody>
        </p:sp>
        <p:sp>
          <p:nvSpPr>
            <p:cNvPr id="35" name="TextBox 34">
              <a:extLst>
                <a:ext uri="{FF2B5EF4-FFF2-40B4-BE49-F238E27FC236}">
                  <a16:creationId xmlns:a16="http://schemas.microsoft.com/office/drawing/2014/main" id="{F38993F2-4298-C6C6-F2EE-4A3AEDBCF670}"/>
                </a:ext>
              </a:extLst>
            </p:cNvPr>
            <p:cNvSpPr txBox="1"/>
            <p:nvPr/>
          </p:nvSpPr>
          <p:spPr>
            <a:xfrm>
              <a:off x="884742" y="5604192"/>
              <a:ext cx="1992853" cy="369332"/>
            </a:xfrm>
            <a:prstGeom prst="rect">
              <a:avLst/>
            </a:prstGeom>
            <a:noFill/>
          </p:spPr>
          <p:txBody>
            <a:bodyPr wrap="none" rtlCol="0">
              <a:spAutoFit/>
            </a:bodyPr>
            <a:lstStyle/>
            <a:p>
              <a:r>
                <a:rPr lang="en-US" dirty="0"/>
                <a:t>message-passing</a:t>
              </a:r>
            </a:p>
          </p:txBody>
        </p:sp>
        <p:grpSp>
          <p:nvGrpSpPr>
            <p:cNvPr id="36" name="Group 35">
              <a:extLst>
                <a:ext uri="{FF2B5EF4-FFF2-40B4-BE49-F238E27FC236}">
                  <a16:creationId xmlns:a16="http://schemas.microsoft.com/office/drawing/2014/main" id="{4529F727-1C08-573F-3A59-A8F172936083}"/>
                </a:ext>
              </a:extLst>
            </p:cNvPr>
            <p:cNvGrpSpPr/>
            <p:nvPr/>
          </p:nvGrpSpPr>
          <p:grpSpPr>
            <a:xfrm>
              <a:off x="122243" y="3135647"/>
              <a:ext cx="1607744" cy="2334493"/>
              <a:chOff x="600228" y="3135647"/>
              <a:chExt cx="1607744" cy="2334493"/>
            </a:xfrm>
          </p:grpSpPr>
          <p:sp>
            <p:nvSpPr>
              <p:cNvPr id="38" name="Rectangular Callout 30">
                <a:extLst>
                  <a:ext uri="{FF2B5EF4-FFF2-40B4-BE49-F238E27FC236}">
                    <a16:creationId xmlns:a16="http://schemas.microsoft.com/office/drawing/2014/main" id="{3660D4B1-0891-651B-C247-F0555979E3BF}"/>
                  </a:ext>
                </a:extLst>
              </p:cNvPr>
              <p:cNvSpPr/>
              <p:nvPr/>
            </p:nvSpPr>
            <p:spPr bwMode="auto">
              <a:xfrm>
                <a:off x="668991" y="3135647"/>
                <a:ext cx="1368997" cy="490260"/>
              </a:xfrm>
              <a:prstGeom prst="wedgeRectCallout">
                <a:avLst>
                  <a:gd name="adj1" fmla="val 248"/>
                  <a:gd name="adj2" fmla="val 130154"/>
                </a:avLst>
              </a:prstGeom>
              <a:solidFill>
                <a:schemeClr val="bg2">
                  <a:lumMod val="20000"/>
                  <a:lumOff val="80000"/>
                </a:scheme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a:t>If condition</a:t>
                </a:r>
              </a:p>
            </p:txBody>
          </p:sp>
          <p:sp>
            <p:nvSpPr>
              <p:cNvPr id="39" name="Rounded Rectangle 32">
                <a:extLst>
                  <a:ext uri="{FF2B5EF4-FFF2-40B4-BE49-F238E27FC236}">
                    <a16:creationId xmlns:a16="http://schemas.microsoft.com/office/drawing/2014/main" id="{650D7C69-618B-9073-F034-458A118D9CAE}"/>
                  </a:ext>
                </a:extLst>
              </p:cNvPr>
              <p:cNvSpPr/>
              <p:nvPr/>
            </p:nvSpPr>
            <p:spPr bwMode="auto">
              <a:xfrm>
                <a:off x="600228" y="4003589"/>
                <a:ext cx="1607744" cy="695285"/>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sv-SE" sz="1800" dirty="0"/>
                  <a:t>finite internal computation </a:t>
                </a:r>
              </a:p>
            </p:txBody>
          </p:sp>
          <p:sp>
            <p:nvSpPr>
              <p:cNvPr id="40" name="Rectangular Callout 33">
                <a:extLst>
                  <a:ext uri="{FF2B5EF4-FFF2-40B4-BE49-F238E27FC236}">
                    <a16:creationId xmlns:a16="http://schemas.microsoft.com/office/drawing/2014/main" id="{5371B559-BEAC-4022-0268-EE06DD89E5BE}"/>
                  </a:ext>
                </a:extLst>
              </p:cNvPr>
              <p:cNvSpPr/>
              <p:nvPr/>
            </p:nvSpPr>
            <p:spPr bwMode="auto">
              <a:xfrm>
                <a:off x="921198" y="4979880"/>
                <a:ext cx="965804" cy="490260"/>
              </a:xfrm>
              <a:prstGeom prst="wedgeRectCallout">
                <a:avLst>
                  <a:gd name="adj1" fmla="val -439"/>
                  <a:gd name="adj2" fmla="val -111638"/>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a:t>send</a:t>
                </a:r>
                <a:endParaRPr kumimoji="0" lang="en-US" sz="1800" b="0" i="0" u="none" strike="noStrike" cap="none" normalizeH="0" baseline="0" dirty="0">
                  <a:ln>
                    <a:noFill/>
                  </a:ln>
                  <a:solidFill>
                    <a:schemeClr val="accent2"/>
                  </a:solidFill>
                  <a:effectLst/>
                </a:endParaRPr>
              </a:p>
            </p:txBody>
          </p:sp>
        </p:grpSp>
        <p:cxnSp>
          <p:nvCxnSpPr>
            <p:cNvPr id="37" name="Straight Connector 36">
              <a:extLst>
                <a:ext uri="{FF2B5EF4-FFF2-40B4-BE49-F238E27FC236}">
                  <a16:creationId xmlns:a16="http://schemas.microsoft.com/office/drawing/2014/main" id="{B8C12C1A-2DFC-62AB-0077-A42F61EE8EE0}"/>
                </a:ext>
              </a:extLst>
            </p:cNvPr>
            <p:cNvCxnSpPr/>
            <p:nvPr/>
          </p:nvCxnSpPr>
          <p:spPr bwMode="auto">
            <a:xfrm>
              <a:off x="1811319" y="3135647"/>
              <a:ext cx="13855" cy="2281480"/>
            </a:xfrm>
            <a:prstGeom prst="line">
              <a:avLst/>
            </a:prstGeom>
            <a:solidFill>
              <a:schemeClr val="accent1"/>
            </a:solidFill>
            <a:ln w="76200"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3" name="Rectangular Callout 30">
            <a:extLst>
              <a:ext uri="{FF2B5EF4-FFF2-40B4-BE49-F238E27FC236}">
                <a16:creationId xmlns:a16="http://schemas.microsoft.com/office/drawing/2014/main" id="{3053174C-51FB-9609-BE2C-25C8CA144974}"/>
              </a:ext>
            </a:extLst>
          </p:cNvPr>
          <p:cNvSpPr/>
          <p:nvPr/>
        </p:nvSpPr>
        <p:spPr bwMode="auto">
          <a:xfrm>
            <a:off x="6769002" y="2158739"/>
            <a:ext cx="1862203" cy="490260"/>
          </a:xfrm>
          <a:prstGeom prst="wedgeRectCallout">
            <a:avLst>
              <a:gd name="adj1" fmla="val 248"/>
              <a:gd name="adj2" fmla="val 130154"/>
            </a:avLst>
          </a:prstGeom>
          <a:solidFill>
            <a:schemeClr val="bg2">
              <a:lumMod val="20000"/>
              <a:lumOff val="80000"/>
            </a:scheme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m</a:t>
            </a:r>
            <a:r>
              <a:rPr lang="en-US" sz="1800" dirty="0"/>
              <a:t>essage arrival</a:t>
            </a:r>
          </a:p>
        </p:txBody>
      </p:sp>
      <p:sp>
        <p:nvSpPr>
          <p:cNvPr id="44" name="TextBox 43">
            <a:extLst>
              <a:ext uri="{FF2B5EF4-FFF2-40B4-BE49-F238E27FC236}">
                <a16:creationId xmlns:a16="http://schemas.microsoft.com/office/drawing/2014/main" id="{9DE05BB4-89F0-BCBA-C9C5-4F49AB6982C1}"/>
              </a:ext>
            </a:extLst>
          </p:cNvPr>
          <p:cNvSpPr txBox="1"/>
          <p:nvPr/>
        </p:nvSpPr>
        <p:spPr>
          <a:xfrm>
            <a:off x="2756633" y="1268760"/>
            <a:ext cx="5930166" cy="584775"/>
          </a:xfrm>
          <a:prstGeom prst="rect">
            <a:avLst/>
          </a:prstGeom>
          <a:noFill/>
        </p:spPr>
        <p:txBody>
          <a:bodyPr wrap="square" rtlCol="0">
            <a:spAutoFit/>
          </a:bodyPr>
          <a:lstStyle/>
          <a:p>
            <a:pPr algn="ctr"/>
            <a:r>
              <a:rPr lang="en-US" sz="3200" dirty="0">
                <a:solidFill>
                  <a:schemeClr val="accent1">
                    <a:lumMod val="50000"/>
                  </a:schemeClr>
                </a:solidFill>
                <a:latin typeface="Calibri Light" panose="020F0302020204030204" pitchFamily="34" charset="0"/>
                <a:ea typeface="+mj-ea"/>
                <a:cs typeface="Calibri Light" panose="020F0302020204030204" pitchFamily="34" charset="0"/>
              </a:rPr>
              <a:t>Asynchronous </a:t>
            </a:r>
          </a:p>
        </p:txBody>
      </p:sp>
    </p:spTree>
    <p:extLst>
      <p:ext uri="{BB962C8B-B14F-4D97-AF65-F5344CB8AC3E}">
        <p14:creationId xmlns:p14="http://schemas.microsoft.com/office/powerpoint/2010/main" val="4194748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D11A7-BFBD-20F9-8E54-DA344319D8E7}"/>
              </a:ext>
            </a:extLst>
          </p:cNvPr>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How to Represent </a:t>
            </a:r>
            <a:br>
              <a:rPr lang="en-US" dirty="0">
                <a:latin typeface="Calibri Light" panose="020F0302020204030204" pitchFamily="34" charset="0"/>
                <a:cs typeface="Calibri Light" panose="020F0302020204030204" pitchFamily="34" charset="0"/>
              </a:rPr>
            </a:br>
            <a:r>
              <a:rPr lang="en-US" dirty="0">
                <a:latin typeface="Calibri Light" panose="020F0302020204030204" pitchFamily="34" charset="0"/>
                <a:cs typeface="Calibri Light" panose="020F0302020204030204" pitchFamily="34" charset="0"/>
              </a:rPr>
              <a:t>Communication Channels?</a:t>
            </a:r>
          </a:p>
        </p:txBody>
      </p:sp>
      <p:sp>
        <p:nvSpPr>
          <p:cNvPr id="23" name="Content Placeholder 22">
            <a:extLst>
              <a:ext uri="{FF2B5EF4-FFF2-40B4-BE49-F238E27FC236}">
                <a16:creationId xmlns:a16="http://schemas.microsoft.com/office/drawing/2014/main" id="{352AE28D-0BA4-458B-8905-23BC26A61A64}"/>
              </a:ext>
            </a:extLst>
          </p:cNvPr>
          <p:cNvSpPr>
            <a:spLocks noGrp="1"/>
          </p:cNvSpPr>
          <p:nvPr>
            <p:ph idx="1"/>
          </p:nvPr>
        </p:nvSpPr>
        <p:spPr>
          <a:xfrm>
            <a:off x="251520" y="1773238"/>
            <a:ext cx="8784976" cy="4535487"/>
          </a:xfrm>
        </p:spPr>
        <p:txBody>
          <a:bodyPr/>
          <a:lstStyle/>
          <a:p>
            <a:pPr marL="0" indent="0">
              <a:buNone/>
            </a:pPr>
            <a:r>
              <a:rPr lang="en-US" dirty="0">
                <a:latin typeface="Calibri Light" panose="020F0302020204030204" pitchFamily="34" charset="0"/>
                <a:cs typeface="Calibri Light" panose="020F0302020204030204" pitchFamily="34" charset="0"/>
              </a:rPr>
              <a:t>Shared memory </a:t>
            </a:r>
          </a:p>
          <a:p>
            <a:r>
              <a:rPr lang="en-US" altLang="he-IL" sz="2800" dirty="0" err="1">
                <a:latin typeface="Calibri Light" panose="020F0302020204030204" pitchFamily="34" charset="0"/>
                <a:cs typeface="Calibri Light" panose="020F0302020204030204" pitchFamily="34" charset="0"/>
              </a:rPr>
              <a:t>r</a:t>
            </a:r>
            <a:r>
              <a:rPr lang="en-US" altLang="he-IL" sz="2800" baseline="-25000" dirty="0" err="1">
                <a:latin typeface="Calibri Light" panose="020F0302020204030204" pitchFamily="34" charset="0"/>
                <a:cs typeface="Calibri Light" panose="020F0302020204030204" pitchFamily="34" charset="0"/>
              </a:rPr>
              <a:t>i</a:t>
            </a:r>
            <a:r>
              <a:rPr lang="en-US" altLang="he-IL" sz="2800" dirty="0">
                <a:latin typeface="Calibri Light" panose="020F0302020204030204" pitchFamily="34" charset="0"/>
                <a:cs typeface="Calibri Light" panose="020F0302020204030204" pitchFamily="34" charset="0"/>
              </a:rPr>
              <a:t>= </a:t>
            </a:r>
            <a:r>
              <a:rPr lang="en-US" altLang="he-IL" dirty="0">
                <a:latin typeface="Calibri Light" panose="020F0302020204030204" pitchFamily="34" charset="0"/>
                <a:cs typeface="Calibri Light" panose="020F0302020204030204" pitchFamily="34" charset="0"/>
              </a:rPr>
              <a:t>content of communication register </a:t>
            </a:r>
            <a:r>
              <a:rPr lang="en-US" altLang="he-IL" sz="2800" dirty="0">
                <a:latin typeface="Calibri Light" panose="020F0302020204030204" pitchFamily="34" charset="0"/>
                <a:cs typeface="Calibri Light" panose="020F0302020204030204" pitchFamily="34" charset="0"/>
              </a:rPr>
              <a:t>of processor p</a:t>
            </a:r>
            <a:r>
              <a:rPr lang="en-US" altLang="he-IL" sz="2800" baseline="-25000" dirty="0">
                <a:latin typeface="Calibri Light" panose="020F0302020204030204" pitchFamily="34" charset="0"/>
                <a:cs typeface="Calibri Light" panose="020F0302020204030204" pitchFamily="34" charset="0"/>
              </a:rPr>
              <a:t>i</a:t>
            </a:r>
            <a:r>
              <a:rPr lang="en-US" altLang="he-IL" sz="2800" dirty="0">
                <a:latin typeface="Calibri Light" panose="020F0302020204030204" pitchFamily="34" charset="0"/>
                <a:cs typeface="Calibri Light" panose="020F0302020204030204" pitchFamily="34" charset="0"/>
              </a:rPr>
              <a:t>, or</a:t>
            </a:r>
            <a:r>
              <a:rPr lang="en-US" altLang="he-IL" sz="2800" baseline="-25000" dirty="0">
                <a:latin typeface="Calibri Light" panose="020F0302020204030204" pitchFamily="34" charset="0"/>
                <a:cs typeface="Calibri Light" panose="020F0302020204030204" pitchFamily="34" charset="0"/>
              </a:rPr>
              <a:t> </a:t>
            </a:r>
          </a:p>
          <a:p>
            <a:r>
              <a:rPr lang="en-US" altLang="he-IL" sz="2800" dirty="0">
                <a:latin typeface="Calibri Light" panose="020F0302020204030204" pitchFamily="34" charset="0"/>
                <a:cs typeface="Calibri Light" panose="020F0302020204030204" pitchFamily="34" charset="0"/>
              </a:rPr>
              <a:t>r</a:t>
            </a:r>
            <a:r>
              <a:rPr lang="en-US" altLang="he-IL" baseline="-25000" dirty="0">
                <a:latin typeface="Calibri Light" panose="020F0302020204030204" pitchFamily="34" charset="0"/>
                <a:cs typeface="Calibri Light" panose="020F0302020204030204" pitchFamily="34" charset="0"/>
              </a:rPr>
              <a:t>i</a:t>
            </a:r>
            <a:r>
              <a:rPr lang="en-US" altLang="he-IL" sz="2800" baseline="-25000" dirty="0">
                <a:latin typeface="Calibri Light" panose="020F0302020204030204" pitchFamily="34" charset="0"/>
                <a:cs typeface="Calibri Light" panose="020F0302020204030204" pitchFamily="34" charset="0"/>
              </a:rPr>
              <a:t>,1</a:t>
            </a:r>
            <a:r>
              <a:rPr lang="en-US" altLang="he-IL" sz="2800" dirty="0">
                <a:latin typeface="Calibri Light" panose="020F0302020204030204" pitchFamily="34" charset="0"/>
                <a:cs typeface="Calibri Light" panose="020F0302020204030204" pitchFamily="34" charset="0"/>
              </a:rPr>
              <a:t>,r</a:t>
            </a:r>
            <a:r>
              <a:rPr lang="en-US" altLang="he-IL" sz="2800" baseline="-25000" dirty="0">
                <a:latin typeface="Calibri Light" panose="020F0302020204030204" pitchFamily="34" charset="0"/>
                <a:cs typeface="Calibri Light" panose="020F0302020204030204" pitchFamily="34" charset="0"/>
              </a:rPr>
              <a:t>i,2</a:t>
            </a:r>
            <a:r>
              <a:rPr lang="en-US" altLang="he-IL" sz="2800" dirty="0">
                <a:latin typeface="Calibri Light" panose="020F0302020204030204" pitchFamily="34" charset="0"/>
                <a:cs typeface="Calibri Light" panose="020F0302020204030204" pitchFamily="34" charset="0"/>
              </a:rPr>
              <a:t>,…</a:t>
            </a:r>
            <a:r>
              <a:rPr lang="en-US" altLang="he-IL" sz="2800" dirty="0" err="1">
                <a:latin typeface="Calibri Light" panose="020F0302020204030204" pitchFamily="34" charset="0"/>
                <a:cs typeface="Calibri Light" panose="020F0302020204030204" pitchFamily="34" charset="0"/>
              </a:rPr>
              <a:t>r</a:t>
            </a:r>
            <a:r>
              <a:rPr lang="en-US" altLang="he-IL" sz="2800" baseline="-25000" dirty="0" err="1">
                <a:latin typeface="Calibri Light" panose="020F0302020204030204" pitchFamily="34" charset="0"/>
                <a:cs typeface="Calibri Light" panose="020F0302020204030204" pitchFamily="34" charset="0"/>
              </a:rPr>
              <a:t>i,j</a:t>
            </a:r>
            <a:r>
              <a:rPr lang="en-US" altLang="he-IL" sz="2800" dirty="0">
                <a:latin typeface="Calibri Light" panose="020F0302020204030204" pitchFamily="34" charset="0"/>
                <a:cs typeface="Calibri Light" panose="020F0302020204030204" pitchFamily="34" charset="0"/>
              </a:rPr>
              <a:t>,…r</a:t>
            </a:r>
            <a:r>
              <a:rPr lang="en-US" altLang="he-IL" baseline="-25000" dirty="0">
                <a:latin typeface="Calibri Light" panose="020F0302020204030204" pitchFamily="34" charset="0"/>
                <a:cs typeface="Calibri Light" panose="020F0302020204030204" pitchFamily="34" charset="0"/>
              </a:rPr>
              <a:t>i</a:t>
            </a:r>
            <a:r>
              <a:rPr lang="en-US" altLang="he-IL" sz="2800" baseline="-25000" dirty="0">
                <a:latin typeface="Calibri Light" panose="020F0302020204030204" pitchFamily="34" charset="0"/>
                <a:cs typeface="Calibri Light" panose="020F0302020204030204" pitchFamily="34" charset="0"/>
              </a:rPr>
              <a:t>,n-1</a:t>
            </a:r>
            <a:r>
              <a:rPr lang="en-US" altLang="he-IL" baseline="-25000" dirty="0">
                <a:latin typeface="Calibri Light" panose="020F0302020204030204" pitchFamily="34" charset="0"/>
                <a:cs typeface="Calibri Light" panose="020F0302020204030204" pitchFamily="34" charset="0"/>
              </a:rPr>
              <a:t> </a:t>
            </a:r>
            <a:r>
              <a:rPr lang="en-US" dirty="0">
                <a:latin typeface="Calibri Light" panose="020F0302020204030204" pitchFamily="34" charset="0"/>
                <a:cs typeface="Calibri Light" panose="020F0302020204030204" pitchFamily="34" charset="0"/>
              </a:rPr>
              <a:t>= a vector of registers that</a:t>
            </a:r>
            <a:r>
              <a:rPr lang="en-US" altLang="he-IL" sz="2800" dirty="0">
                <a:latin typeface="Calibri Light" panose="020F0302020204030204" pitchFamily="34" charset="0"/>
                <a:cs typeface="Calibri Light" panose="020F0302020204030204" pitchFamily="34" charset="0"/>
              </a:rPr>
              <a:t> p</a:t>
            </a:r>
            <a:r>
              <a:rPr lang="en-US" altLang="he-IL" sz="2800" baseline="-25000" dirty="0">
                <a:latin typeface="Calibri Light" panose="020F0302020204030204" pitchFamily="34" charset="0"/>
                <a:cs typeface="Calibri Light" panose="020F0302020204030204" pitchFamily="34" charset="0"/>
              </a:rPr>
              <a:t>i</a:t>
            </a:r>
            <a:r>
              <a:rPr lang="en-US" dirty="0">
                <a:latin typeface="Calibri Light" panose="020F0302020204030204" pitchFamily="34" charset="0"/>
                <a:cs typeface="Calibri Light" panose="020F0302020204030204" pitchFamily="34" charset="0"/>
              </a:rPr>
              <a:t> can write to but </a:t>
            </a:r>
            <a:r>
              <a:rPr lang="en-US" altLang="he-IL" sz="2800" dirty="0" err="1">
                <a:latin typeface="Calibri Light" panose="020F0302020204030204" pitchFamily="34" charset="0"/>
                <a:cs typeface="Calibri Light" panose="020F0302020204030204" pitchFamily="34" charset="0"/>
              </a:rPr>
              <a:t>p</a:t>
            </a:r>
            <a:r>
              <a:rPr lang="en-US" altLang="he-IL" sz="2800" baseline="-25000" dirty="0" err="1">
                <a:latin typeface="Calibri Light" panose="020F0302020204030204" pitchFamily="34" charset="0"/>
                <a:cs typeface="Calibri Light" panose="020F0302020204030204" pitchFamily="34" charset="0"/>
              </a:rPr>
              <a:t>j</a:t>
            </a:r>
            <a:r>
              <a:rPr lang="en-US" dirty="0">
                <a:latin typeface="Calibri Light" panose="020F0302020204030204" pitchFamily="34" charset="0"/>
                <a:cs typeface="Calibri Light" panose="020F0302020204030204" pitchFamily="34" charset="0"/>
              </a:rPr>
              <a:t> can only read </a:t>
            </a:r>
            <a:r>
              <a:rPr lang="en-US" altLang="he-IL" sz="2800" dirty="0" err="1">
                <a:latin typeface="Calibri Light" panose="020F0302020204030204" pitchFamily="34" charset="0"/>
                <a:cs typeface="Calibri Light" panose="020F0302020204030204" pitchFamily="34" charset="0"/>
              </a:rPr>
              <a:t>r</a:t>
            </a:r>
            <a:r>
              <a:rPr lang="en-US" altLang="he-IL" sz="2800" baseline="-25000" dirty="0" err="1">
                <a:latin typeface="Calibri Light" panose="020F0302020204030204" pitchFamily="34" charset="0"/>
                <a:cs typeface="Calibri Light" panose="020F0302020204030204" pitchFamily="34" charset="0"/>
              </a:rPr>
              <a:t>i,j</a:t>
            </a:r>
            <a:r>
              <a:rPr lang="en-US" dirty="0">
                <a:latin typeface="Calibri Light" panose="020F0302020204030204" pitchFamily="34" charset="0"/>
                <a:cs typeface="Calibri Light" panose="020F0302020204030204" pitchFamily="34" charset="0"/>
              </a:rPr>
              <a:t>  </a:t>
            </a:r>
          </a:p>
          <a:p>
            <a:pPr marL="0" indent="0">
              <a:buNone/>
            </a:pPr>
            <a:r>
              <a:rPr lang="en-US" dirty="0">
                <a:latin typeface="Calibri Light" panose="020F0302020204030204" pitchFamily="34" charset="0"/>
                <a:cs typeface="Calibri Light" panose="020F0302020204030204" pitchFamily="34" charset="0"/>
              </a:rPr>
              <a:t>Message-passing</a:t>
            </a:r>
          </a:p>
          <a:p>
            <a:r>
              <a:rPr lang="en-US" altLang="he-IL" sz="2800" dirty="0" err="1">
                <a:latin typeface="Calibri Light" panose="020F0302020204030204" pitchFamily="34" charset="0"/>
                <a:cs typeface="Calibri Light" panose="020F0302020204030204" pitchFamily="34" charset="0"/>
              </a:rPr>
              <a:t>q</a:t>
            </a:r>
            <a:r>
              <a:rPr lang="en-US" altLang="he-IL" sz="2800" baseline="-25000" dirty="0" err="1">
                <a:latin typeface="Calibri Light" panose="020F0302020204030204" pitchFamily="34" charset="0"/>
                <a:cs typeface="Calibri Light" panose="020F0302020204030204" pitchFamily="34" charset="0"/>
              </a:rPr>
              <a:t>i,j</a:t>
            </a:r>
            <a:r>
              <a:rPr lang="en-US" altLang="he-IL" sz="2800" baseline="-25000" dirty="0">
                <a:latin typeface="Calibri Light" panose="020F0302020204030204" pitchFamily="34" charset="0"/>
                <a:cs typeface="Calibri Light" panose="020F0302020204030204" pitchFamily="34" charset="0"/>
              </a:rPr>
              <a:t> </a:t>
            </a:r>
            <a:r>
              <a:rPr lang="en-US" altLang="he-IL" sz="2800" dirty="0">
                <a:latin typeface="Calibri Light" panose="020F0302020204030204" pitchFamily="34" charset="0"/>
                <a:cs typeface="Calibri Light" panose="020F0302020204030204" pitchFamily="34" charset="0"/>
              </a:rPr>
              <a:t>= a FIFO queue of messages sent from p</a:t>
            </a:r>
            <a:r>
              <a:rPr lang="en-US" altLang="he-IL" sz="2800" baseline="-25000" dirty="0">
                <a:latin typeface="Calibri Light" panose="020F0302020204030204" pitchFamily="34" charset="0"/>
                <a:cs typeface="Calibri Light" panose="020F0302020204030204" pitchFamily="34" charset="0"/>
              </a:rPr>
              <a:t>i </a:t>
            </a:r>
            <a:r>
              <a:rPr lang="en-US" altLang="he-IL" sz="2800" dirty="0">
                <a:latin typeface="Calibri Light" panose="020F0302020204030204" pitchFamily="34" charset="0"/>
                <a:cs typeface="Calibri Light" panose="020F0302020204030204" pitchFamily="34" charset="0"/>
              </a:rPr>
              <a:t>to </a:t>
            </a:r>
            <a:r>
              <a:rPr lang="en-US" altLang="he-IL" sz="2800" dirty="0" err="1">
                <a:latin typeface="Calibri Light" panose="020F0302020204030204" pitchFamily="34" charset="0"/>
                <a:cs typeface="Calibri Light" panose="020F0302020204030204" pitchFamily="34" charset="0"/>
              </a:rPr>
              <a:t>p</a:t>
            </a:r>
            <a:r>
              <a:rPr lang="en-US" altLang="he-IL" sz="2800" baseline="-25000" dirty="0" err="1">
                <a:latin typeface="Calibri Light" panose="020F0302020204030204" pitchFamily="34" charset="0"/>
                <a:cs typeface="Calibri Light" panose="020F0302020204030204" pitchFamily="34" charset="0"/>
              </a:rPr>
              <a:t>j</a:t>
            </a:r>
            <a:r>
              <a:rPr lang="en-US" altLang="he-IL" sz="2800" baseline="-25000" dirty="0">
                <a:latin typeface="Calibri Light" panose="020F0302020204030204" pitchFamily="34" charset="0"/>
                <a:cs typeface="Calibri Light" panose="020F0302020204030204" pitchFamily="34" charset="0"/>
              </a:rPr>
              <a:t> </a:t>
            </a:r>
            <a:endParaRPr lang="en-US" altLang="he-IL" sz="2800" dirty="0">
              <a:latin typeface="Calibri Light" panose="020F0302020204030204" pitchFamily="34" charset="0"/>
              <a:cs typeface="Calibri Light" panose="020F0302020204030204" pitchFamily="34" charset="0"/>
            </a:endParaRPr>
          </a:p>
          <a:p>
            <a:endParaRPr lang="en-US" dirty="0"/>
          </a:p>
        </p:txBody>
      </p:sp>
    </p:spTree>
    <p:extLst>
      <p:ext uri="{BB962C8B-B14F-4D97-AF65-F5344CB8AC3E}">
        <p14:creationId xmlns:p14="http://schemas.microsoft.com/office/powerpoint/2010/main" val="2281046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D11A7-BFBD-20F9-8E54-DA344319D8E7}"/>
              </a:ext>
            </a:extLst>
          </p:cNvPr>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What is a Processor State?</a:t>
            </a:r>
          </a:p>
        </p:txBody>
      </p:sp>
      <p:sp>
        <p:nvSpPr>
          <p:cNvPr id="6" name="Content Placeholder 5">
            <a:extLst>
              <a:ext uri="{FF2B5EF4-FFF2-40B4-BE49-F238E27FC236}">
                <a16:creationId xmlns:a16="http://schemas.microsoft.com/office/drawing/2014/main" id="{A7A30164-31FE-8CD9-A2E9-AFE8BA29089B}"/>
              </a:ext>
            </a:extLst>
          </p:cNvPr>
          <p:cNvSpPr>
            <a:spLocks noGrp="1"/>
          </p:cNvSpPr>
          <p:nvPr>
            <p:ph idx="1"/>
          </p:nvPr>
        </p:nvSpPr>
        <p:spPr>
          <a:xfrm>
            <a:off x="457200" y="5013771"/>
            <a:ext cx="8229600" cy="935509"/>
          </a:xfrm>
        </p:spPr>
        <p:txBody>
          <a:bodyPr/>
          <a:lstStyle/>
          <a:p>
            <a:pPr marL="0" indent="0">
              <a:buNone/>
            </a:pPr>
            <a:r>
              <a:rPr lang="sv-SE" dirty="0">
                <a:latin typeface="Calibri Light" panose="020F0302020204030204" pitchFamily="34" charset="0"/>
                <a:cs typeface="Calibri Light" panose="020F0302020204030204" pitchFamily="34" charset="0"/>
              </a:rPr>
              <a:t>The </a:t>
            </a:r>
            <a:r>
              <a:rPr lang="en-US" dirty="0">
                <a:latin typeface="Calibri Light" panose="020F0302020204030204" pitchFamily="34" charset="0"/>
                <a:cs typeface="Calibri Light" panose="020F0302020204030204" pitchFamily="34" charset="0"/>
              </a:rPr>
              <a:t>state</a:t>
            </a:r>
            <a:r>
              <a:rPr lang="sv-SE" dirty="0">
                <a:latin typeface="Calibri Light" panose="020F0302020204030204" pitchFamily="34" charset="0"/>
                <a:cs typeface="Calibri Light" panose="020F0302020204030204" pitchFamily="34" charset="0"/>
              </a:rPr>
              <a:t> </a:t>
            </a:r>
            <a:r>
              <a:rPr lang="en-US" dirty="0">
                <a:latin typeface="Calibri Light" panose="020F0302020204030204" pitchFamily="34" charset="0"/>
                <a:cs typeface="Calibri Light" panose="020F0302020204030204" pitchFamily="34" charset="0"/>
              </a:rPr>
              <a:t>of</a:t>
            </a:r>
            <a:r>
              <a:rPr lang="en-US" altLang="he-IL" sz="2800" dirty="0">
                <a:latin typeface="Calibri Light" panose="020F0302020204030204" pitchFamily="34" charset="0"/>
                <a:cs typeface="Calibri Light" panose="020F0302020204030204" pitchFamily="34" charset="0"/>
              </a:rPr>
              <a:t> p</a:t>
            </a:r>
            <a:r>
              <a:rPr lang="en-US" altLang="he-IL" sz="2800" baseline="-25000" dirty="0">
                <a:latin typeface="Calibri Light" panose="020F0302020204030204" pitchFamily="34" charset="0"/>
                <a:cs typeface="Calibri Light" panose="020F0302020204030204" pitchFamily="34" charset="0"/>
              </a:rPr>
              <a:t>i</a:t>
            </a:r>
            <a:r>
              <a:rPr lang="en-US" dirty="0">
                <a:latin typeface="Calibri Light" panose="020F0302020204030204" pitchFamily="34" charset="0"/>
                <a:cs typeface="Calibri Light" panose="020F0302020204030204" pitchFamily="34" charset="0"/>
              </a:rPr>
              <a:t> is denoted by </a:t>
            </a:r>
            <a:r>
              <a:rPr lang="en-US" altLang="he-IL" sz="2800" dirty="0" err="1">
                <a:latin typeface="Calibri Light" panose="020F0302020204030204" pitchFamily="34" charset="0"/>
                <a:cs typeface="Calibri Light" panose="020F0302020204030204" pitchFamily="34" charset="0"/>
              </a:rPr>
              <a:t>s</a:t>
            </a:r>
            <a:r>
              <a:rPr lang="en-US" altLang="he-IL" sz="2800" baseline="-25000" dirty="0" err="1">
                <a:latin typeface="Calibri Light" panose="020F0302020204030204" pitchFamily="34" charset="0"/>
                <a:cs typeface="Calibri Light" panose="020F0302020204030204" pitchFamily="34" charset="0"/>
              </a:rPr>
              <a:t>i</a:t>
            </a:r>
            <a:r>
              <a:rPr lang="en-US" dirty="0">
                <a:latin typeface="Calibri Light" panose="020F0302020204030204" pitchFamily="34" charset="0"/>
                <a:cs typeface="Calibri Light" panose="020F0302020204030204" pitchFamily="34" charset="0"/>
              </a:rPr>
              <a:t> </a:t>
            </a:r>
          </a:p>
        </p:txBody>
      </p:sp>
      <p:sp>
        <p:nvSpPr>
          <p:cNvPr id="7" name="Oval 6">
            <a:extLst>
              <a:ext uri="{FF2B5EF4-FFF2-40B4-BE49-F238E27FC236}">
                <a16:creationId xmlns:a16="http://schemas.microsoft.com/office/drawing/2014/main" id="{76196C0A-D04B-F4C1-143A-DCF6B99BBA3B}"/>
              </a:ext>
            </a:extLst>
          </p:cNvPr>
          <p:cNvSpPr/>
          <p:nvPr/>
        </p:nvSpPr>
        <p:spPr>
          <a:xfrm>
            <a:off x="3851919" y="3162794"/>
            <a:ext cx="589796" cy="4823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t>
            </a:r>
            <a:r>
              <a:rPr lang="en-US" sz="1400" baseline="-25000" dirty="0">
                <a:solidFill>
                  <a:schemeClr val="tx1"/>
                </a:solidFill>
              </a:rPr>
              <a:t>i</a:t>
            </a:r>
          </a:p>
        </p:txBody>
      </p:sp>
      <p:sp>
        <p:nvSpPr>
          <p:cNvPr id="8" name="Oval 7">
            <a:extLst>
              <a:ext uri="{FF2B5EF4-FFF2-40B4-BE49-F238E27FC236}">
                <a16:creationId xmlns:a16="http://schemas.microsoft.com/office/drawing/2014/main" id="{14973F95-F636-D8F3-1865-3ABAFB2AA28A}"/>
              </a:ext>
            </a:extLst>
          </p:cNvPr>
          <p:cNvSpPr/>
          <p:nvPr/>
        </p:nvSpPr>
        <p:spPr>
          <a:xfrm>
            <a:off x="2915815" y="2204986"/>
            <a:ext cx="589796" cy="4823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p</a:t>
            </a:r>
            <a:r>
              <a:rPr lang="en-US" sz="1400" baseline="-25000" dirty="0" err="1">
                <a:solidFill>
                  <a:schemeClr val="tx1"/>
                </a:solidFill>
              </a:rPr>
              <a:t>x</a:t>
            </a:r>
            <a:endParaRPr lang="en-US" sz="1400" baseline="-25000" dirty="0">
              <a:solidFill>
                <a:schemeClr val="tx1"/>
              </a:solidFill>
            </a:endParaRPr>
          </a:p>
        </p:txBody>
      </p:sp>
      <p:sp>
        <p:nvSpPr>
          <p:cNvPr id="9" name="Oval 8">
            <a:extLst>
              <a:ext uri="{FF2B5EF4-FFF2-40B4-BE49-F238E27FC236}">
                <a16:creationId xmlns:a16="http://schemas.microsoft.com/office/drawing/2014/main" id="{5817B4AD-B91F-60E9-5E8D-9DF65CB17932}"/>
              </a:ext>
            </a:extLst>
          </p:cNvPr>
          <p:cNvSpPr/>
          <p:nvPr/>
        </p:nvSpPr>
        <p:spPr>
          <a:xfrm>
            <a:off x="3838187" y="2197758"/>
            <a:ext cx="589796" cy="4823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p</a:t>
            </a:r>
            <a:r>
              <a:rPr lang="en-US" sz="1400" baseline="-25000" dirty="0" err="1">
                <a:solidFill>
                  <a:schemeClr val="tx1"/>
                </a:solidFill>
              </a:rPr>
              <a:t>x</a:t>
            </a:r>
            <a:r>
              <a:rPr lang="en-US" sz="1400" baseline="-25000" dirty="0">
                <a:solidFill>
                  <a:schemeClr val="tx1"/>
                </a:solidFill>
              </a:rPr>
              <a:t>’</a:t>
            </a:r>
          </a:p>
        </p:txBody>
      </p:sp>
      <p:sp>
        <p:nvSpPr>
          <p:cNvPr id="10" name="Oval 9">
            <a:extLst>
              <a:ext uri="{FF2B5EF4-FFF2-40B4-BE49-F238E27FC236}">
                <a16:creationId xmlns:a16="http://schemas.microsoft.com/office/drawing/2014/main" id="{B4687EFE-EF15-0B98-DA8E-9DD1C9F37282}"/>
              </a:ext>
            </a:extLst>
          </p:cNvPr>
          <p:cNvSpPr/>
          <p:nvPr/>
        </p:nvSpPr>
        <p:spPr>
          <a:xfrm>
            <a:off x="4774291" y="2204986"/>
            <a:ext cx="589796" cy="4823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p</a:t>
            </a:r>
            <a:r>
              <a:rPr lang="en-US" sz="1400" baseline="-25000" dirty="0" err="1">
                <a:solidFill>
                  <a:schemeClr val="tx1"/>
                </a:solidFill>
              </a:rPr>
              <a:t>x</a:t>
            </a:r>
            <a:r>
              <a:rPr lang="en-US" sz="1400" baseline="-25000" dirty="0">
                <a:solidFill>
                  <a:schemeClr val="tx1"/>
                </a:solidFill>
              </a:rPr>
              <a:t>’’</a:t>
            </a:r>
          </a:p>
        </p:txBody>
      </p:sp>
      <p:sp>
        <p:nvSpPr>
          <p:cNvPr id="11" name="Oval 10">
            <a:extLst>
              <a:ext uri="{FF2B5EF4-FFF2-40B4-BE49-F238E27FC236}">
                <a16:creationId xmlns:a16="http://schemas.microsoft.com/office/drawing/2014/main" id="{08B352BB-3C54-5DF7-AF21-BF6127E1A0F7}"/>
              </a:ext>
            </a:extLst>
          </p:cNvPr>
          <p:cNvSpPr/>
          <p:nvPr/>
        </p:nvSpPr>
        <p:spPr>
          <a:xfrm>
            <a:off x="2915815" y="4084422"/>
            <a:ext cx="589796" cy="4823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p</a:t>
            </a:r>
            <a:r>
              <a:rPr lang="en-US" sz="1400" baseline="-25000" dirty="0" err="1">
                <a:solidFill>
                  <a:schemeClr val="tx1"/>
                </a:solidFill>
              </a:rPr>
              <a:t>y</a:t>
            </a:r>
            <a:endParaRPr lang="en-US" sz="1400" baseline="-25000" dirty="0">
              <a:solidFill>
                <a:schemeClr val="tx1"/>
              </a:solidFill>
            </a:endParaRPr>
          </a:p>
        </p:txBody>
      </p:sp>
      <p:sp>
        <p:nvSpPr>
          <p:cNvPr id="12" name="Oval 11">
            <a:extLst>
              <a:ext uri="{FF2B5EF4-FFF2-40B4-BE49-F238E27FC236}">
                <a16:creationId xmlns:a16="http://schemas.microsoft.com/office/drawing/2014/main" id="{381E00A7-3883-E25A-99D4-C64DA48C82D5}"/>
              </a:ext>
            </a:extLst>
          </p:cNvPr>
          <p:cNvSpPr/>
          <p:nvPr/>
        </p:nvSpPr>
        <p:spPr>
          <a:xfrm>
            <a:off x="3838187" y="4077194"/>
            <a:ext cx="589796" cy="4823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p</a:t>
            </a:r>
            <a:r>
              <a:rPr lang="en-US" sz="1400" baseline="-25000" dirty="0" err="1">
                <a:solidFill>
                  <a:schemeClr val="tx1"/>
                </a:solidFill>
              </a:rPr>
              <a:t>y</a:t>
            </a:r>
            <a:r>
              <a:rPr lang="en-US" sz="1400" baseline="-25000" dirty="0">
                <a:solidFill>
                  <a:schemeClr val="tx1"/>
                </a:solidFill>
              </a:rPr>
              <a:t>’</a:t>
            </a:r>
          </a:p>
        </p:txBody>
      </p:sp>
      <p:sp>
        <p:nvSpPr>
          <p:cNvPr id="13" name="Oval 12">
            <a:extLst>
              <a:ext uri="{FF2B5EF4-FFF2-40B4-BE49-F238E27FC236}">
                <a16:creationId xmlns:a16="http://schemas.microsoft.com/office/drawing/2014/main" id="{111556CF-E07D-D7D0-1899-0881E79D1DB0}"/>
              </a:ext>
            </a:extLst>
          </p:cNvPr>
          <p:cNvSpPr/>
          <p:nvPr/>
        </p:nvSpPr>
        <p:spPr>
          <a:xfrm>
            <a:off x="4774291" y="4084422"/>
            <a:ext cx="589796" cy="4823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p</a:t>
            </a:r>
            <a:r>
              <a:rPr lang="en-US" sz="1400" baseline="-25000" dirty="0" err="1">
                <a:solidFill>
                  <a:schemeClr val="tx1"/>
                </a:solidFill>
              </a:rPr>
              <a:t>y</a:t>
            </a:r>
            <a:r>
              <a:rPr lang="en-US" sz="1400" baseline="-25000" dirty="0">
                <a:solidFill>
                  <a:schemeClr val="tx1"/>
                </a:solidFill>
              </a:rPr>
              <a:t>’’</a:t>
            </a:r>
          </a:p>
        </p:txBody>
      </p:sp>
      <p:cxnSp>
        <p:nvCxnSpPr>
          <p:cNvPr id="14" name="Straight Connector 13">
            <a:extLst>
              <a:ext uri="{FF2B5EF4-FFF2-40B4-BE49-F238E27FC236}">
                <a16:creationId xmlns:a16="http://schemas.microsoft.com/office/drawing/2014/main" id="{9A95D3EC-B571-5571-68F4-391691880DE8}"/>
              </a:ext>
            </a:extLst>
          </p:cNvPr>
          <p:cNvCxnSpPr>
            <a:cxnSpLocks/>
            <a:stCxn id="8" idx="5"/>
            <a:endCxn id="7" idx="1"/>
          </p:cNvCxnSpPr>
          <p:nvPr/>
        </p:nvCxnSpPr>
        <p:spPr>
          <a:xfrm>
            <a:off x="3419237" y="2616699"/>
            <a:ext cx="519056" cy="61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8264641-A928-92CF-E03F-64C0341B720F}"/>
              </a:ext>
            </a:extLst>
          </p:cNvPr>
          <p:cNvCxnSpPr>
            <a:cxnSpLocks/>
            <a:stCxn id="9" idx="4"/>
            <a:endCxn id="7" idx="0"/>
          </p:cNvCxnSpPr>
          <p:nvPr/>
        </p:nvCxnSpPr>
        <p:spPr>
          <a:xfrm>
            <a:off x="4133085" y="2680110"/>
            <a:ext cx="13732" cy="482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53DD5E8-0151-70EF-EAC3-B4CCB675FD0C}"/>
              </a:ext>
            </a:extLst>
          </p:cNvPr>
          <p:cNvCxnSpPr>
            <a:cxnSpLocks/>
            <a:stCxn id="10" idx="3"/>
            <a:endCxn id="7" idx="7"/>
          </p:cNvCxnSpPr>
          <p:nvPr/>
        </p:nvCxnSpPr>
        <p:spPr>
          <a:xfrm flipH="1">
            <a:off x="4355341" y="2616699"/>
            <a:ext cx="505324" cy="61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F012119-77F4-64D4-7A68-12BDC156A347}"/>
              </a:ext>
            </a:extLst>
          </p:cNvPr>
          <p:cNvCxnSpPr>
            <a:cxnSpLocks/>
            <a:stCxn id="7" idx="3"/>
            <a:endCxn id="11" idx="7"/>
          </p:cNvCxnSpPr>
          <p:nvPr/>
        </p:nvCxnSpPr>
        <p:spPr>
          <a:xfrm flipH="1">
            <a:off x="3419237" y="3574507"/>
            <a:ext cx="519056" cy="580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3BC0B-1EE6-34B3-8ED9-AFEA3D245C38}"/>
              </a:ext>
            </a:extLst>
          </p:cNvPr>
          <p:cNvCxnSpPr>
            <a:cxnSpLocks/>
            <a:stCxn id="7" idx="4"/>
            <a:endCxn id="12" idx="0"/>
          </p:cNvCxnSpPr>
          <p:nvPr/>
        </p:nvCxnSpPr>
        <p:spPr>
          <a:xfrm flipH="1">
            <a:off x="4133085" y="3645146"/>
            <a:ext cx="13732"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047D3A3-B1DB-E118-46F0-B14359AA7BBF}"/>
              </a:ext>
            </a:extLst>
          </p:cNvPr>
          <p:cNvCxnSpPr>
            <a:cxnSpLocks/>
            <a:stCxn id="7" idx="5"/>
            <a:endCxn id="13" idx="1"/>
          </p:cNvCxnSpPr>
          <p:nvPr/>
        </p:nvCxnSpPr>
        <p:spPr>
          <a:xfrm>
            <a:off x="4355341" y="3574507"/>
            <a:ext cx="505324" cy="580554"/>
          </a:xfrm>
          <a:prstGeom prst="line">
            <a:avLst/>
          </a:prstGeom>
        </p:spPr>
        <p:style>
          <a:lnRef idx="1">
            <a:schemeClr val="accent1"/>
          </a:lnRef>
          <a:fillRef idx="0">
            <a:schemeClr val="accent1"/>
          </a:fillRef>
          <a:effectRef idx="0">
            <a:schemeClr val="accent1"/>
          </a:effectRef>
          <a:fontRef idx="minor">
            <a:schemeClr val="tx1"/>
          </a:fontRef>
        </p:style>
      </p:cxnSp>
      <p:sp>
        <p:nvSpPr>
          <p:cNvPr id="21" name="AutoShape 50">
            <a:extLst>
              <a:ext uri="{FF2B5EF4-FFF2-40B4-BE49-F238E27FC236}">
                <a16:creationId xmlns:a16="http://schemas.microsoft.com/office/drawing/2014/main" id="{0379F9A6-6105-73C8-6678-7ADA2EE64ED7}"/>
              </a:ext>
            </a:extLst>
          </p:cNvPr>
          <p:cNvSpPr>
            <a:spLocks noChangeArrowheads="1"/>
          </p:cNvSpPr>
          <p:nvPr/>
        </p:nvSpPr>
        <p:spPr bwMode="auto">
          <a:xfrm>
            <a:off x="5940151" y="2130567"/>
            <a:ext cx="2304257" cy="616734"/>
          </a:xfrm>
          <a:prstGeom prst="wedgeRoundRectCallout">
            <a:avLst>
              <a:gd name="adj1" fmla="val -118090"/>
              <a:gd name="adj2" fmla="val 154987"/>
              <a:gd name="adj3" fmla="val 16667"/>
            </a:avLst>
          </a:prstGeom>
          <a:gradFill>
            <a:gsLst>
              <a:gs pos="97000">
                <a:srgbClr val="5E9EFF"/>
              </a:gs>
              <a:gs pos="39999">
                <a:srgbClr val="85C2FF"/>
              </a:gs>
              <a:gs pos="70000">
                <a:srgbClr val="C4D6EB"/>
              </a:gs>
              <a:gs pos="100000">
                <a:srgbClr val="FFEBFA"/>
              </a:gs>
            </a:gsLst>
            <a:lin ang="2700000" scaled="0"/>
          </a:gradFill>
          <a:ln>
            <a:headEnd/>
            <a:tailEnd/>
          </a:ln>
          <a:effectLst>
            <a:outerShdw blurRad="520700" dist="342900" dir="3660000">
              <a:srgbClr val="000000">
                <a:alpha val="60000"/>
              </a:srgbClr>
            </a:outerShdw>
          </a:effectLst>
        </p:spPr>
        <p:style>
          <a:lnRef idx="0">
            <a:schemeClr val="accent5"/>
          </a:lnRef>
          <a:fillRef idx="3">
            <a:schemeClr val="accent5"/>
          </a:fillRef>
          <a:effectRef idx="3">
            <a:schemeClr val="accent5"/>
          </a:effectRef>
          <a:fontRef idx="minor">
            <a:schemeClr val="lt1"/>
          </a:fontRef>
        </p:style>
        <p:txBody>
          <a:bodyPr/>
          <a:lstStyle/>
          <a:p>
            <a:pPr algn="ctr"/>
            <a:r>
              <a:rPr lang="en-US" altLang="zh-CN" sz="1600" dirty="0">
                <a:solidFill>
                  <a:srgbClr val="002060"/>
                </a:solidFill>
                <a:latin typeface="Calibri Light" panose="020F0302020204030204" pitchFamily="34" charset="0"/>
                <a:ea typeface="宋体" charset="-122"/>
                <a:cs typeface="Calibri Light" panose="020F0302020204030204" pitchFamily="34" charset="0"/>
              </a:rPr>
              <a:t>The values stored are all the local variables</a:t>
            </a:r>
          </a:p>
        </p:txBody>
      </p:sp>
    </p:spTree>
    <p:extLst>
      <p:ext uri="{BB962C8B-B14F-4D97-AF65-F5344CB8AC3E}">
        <p14:creationId xmlns:p14="http://schemas.microsoft.com/office/powerpoint/2010/main" val="3761013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D11A7-BFBD-20F9-8E54-DA344319D8E7}"/>
              </a:ext>
            </a:extLst>
          </p:cNvPr>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What is a System State?</a:t>
            </a:r>
          </a:p>
        </p:txBody>
      </p:sp>
      <p:sp>
        <p:nvSpPr>
          <p:cNvPr id="6" name="Content Placeholder 5">
            <a:extLst>
              <a:ext uri="{FF2B5EF4-FFF2-40B4-BE49-F238E27FC236}">
                <a16:creationId xmlns:a16="http://schemas.microsoft.com/office/drawing/2014/main" id="{A7A30164-31FE-8CD9-A2E9-AFE8BA29089B}"/>
              </a:ext>
            </a:extLst>
          </p:cNvPr>
          <p:cNvSpPr>
            <a:spLocks noGrp="1"/>
          </p:cNvSpPr>
          <p:nvPr>
            <p:ph idx="1"/>
          </p:nvPr>
        </p:nvSpPr>
        <p:spPr>
          <a:xfrm>
            <a:off x="457200" y="4991594"/>
            <a:ext cx="8229600" cy="1317131"/>
          </a:xfrm>
        </p:spPr>
        <p:txBody>
          <a:bodyPr/>
          <a:lstStyle/>
          <a:p>
            <a:pPr marL="0" indent="0">
              <a:buNone/>
            </a:pPr>
            <a:r>
              <a:rPr lang="en-US" altLang="he-IL" sz="2800" dirty="0">
                <a:latin typeface="Calibri Light" panose="020F0302020204030204" pitchFamily="34" charset="0"/>
                <a:cs typeface="Calibri Light" panose="020F0302020204030204" pitchFamily="34" charset="0"/>
              </a:rPr>
              <a:t>The system configuration (or state) is denoted by </a:t>
            </a:r>
            <a:br>
              <a:rPr lang="en-US" altLang="he-IL" sz="2800" dirty="0">
                <a:latin typeface="Calibri Light" panose="020F0302020204030204" pitchFamily="34" charset="0"/>
                <a:cs typeface="Calibri Light" panose="020F0302020204030204" pitchFamily="34" charset="0"/>
              </a:rPr>
            </a:br>
            <a:r>
              <a:rPr lang="en-US" altLang="he-IL" sz="2800" dirty="0">
                <a:solidFill>
                  <a:srgbClr val="C60000"/>
                </a:solidFill>
                <a:latin typeface="Calibri Light" panose="020F0302020204030204" pitchFamily="34" charset="0"/>
                <a:cs typeface="Calibri Light" panose="020F0302020204030204" pitchFamily="34" charset="0"/>
              </a:rPr>
              <a:t>c</a:t>
            </a:r>
            <a:r>
              <a:rPr lang="en-US" altLang="he-IL" sz="2800" dirty="0">
                <a:solidFill>
                  <a:srgbClr val="FF3300"/>
                </a:solidFill>
                <a:latin typeface="Calibri Light" panose="020F0302020204030204" pitchFamily="34" charset="0"/>
                <a:cs typeface="Calibri Light" panose="020F0302020204030204" pitchFamily="34" charset="0"/>
              </a:rPr>
              <a:t> </a:t>
            </a:r>
            <a:r>
              <a:rPr lang="en-US" altLang="he-IL" sz="2800" dirty="0">
                <a:latin typeface="Calibri Light" panose="020F0302020204030204" pitchFamily="34" charset="0"/>
                <a:cs typeface="Calibri Light" panose="020F0302020204030204" pitchFamily="34" charset="0"/>
              </a:rPr>
              <a:t>= (s</a:t>
            </a:r>
            <a:r>
              <a:rPr lang="en-US" altLang="he-IL" sz="2800" baseline="-25000" dirty="0">
                <a:latin typeface="Calibri Light" panose="020F0302020204030204" pitchFamily="34" charset="0"/>
                <a:cs typeface="Calibri Light" panose="020F0302020204030204" pitchFamily="34" charset="0"/>
              </a:rPr>
              <a:t>1</a:t>
            </a:r>
            <a:r>
              <a:rPr lang="en-US" altLang="he-IL" sz="2800" dirty="0">
                <a:latin typeface="Calibri Light" panose="020F0302020204030204" pitchFamily="34" charset="0"/>
                <a:cs typeface="Calibri Light" panose="020F0302020204030204" pitchFamily="34" charset="0"/>
              </a:rPr>
              <a:t>,s</a:t>
            </a:r>
            <a:r>
              <a:rPr lang="en-US" altLang="he-IL" sz="2800" baseline="-25000" dirty="0">
                <a:latin typeface="Calibri Light" panose="020F0302020204030204" pitchFamily="34" charset="0"/>
                <a:cs typeface="Calibri Light" panose="020F0302020204030204" pitchFamily="34" charset="0"/>
              </a:rPr>
              <a:t>2</a:t>
            </a:r>
            <a:r>
              <a:rPr lang="en-US" altLang="he-IL" sz="2800" dirty="0">
                <a:latin typeface="Calibri Light" panose="020F0302020204030204" pitchFamily="34" charset="0"/>
                <a:cs typeface="Calibri Light" panose="020F0302020204030204" pitchFamily="34" charset="0"/>
              </a:rPr>
              <a:t>,…,s</a:t>
            </a:r>
            <a:r>
              <a:rPr lang="en-US" altLang="he-IL" sz="2800" baseline="-25000" dirty="0">
                <a:latin typeface="Calibri Light" panose="020F0302020204030204" pitchFamily="34" charset="0"/>
                <a:cs typeface="Calibri Light" panose="020F0302020204030204" pitchFamily="34" charset="0"/>
              </a:rPr>
              <a:t>n</a:t>
            </a:r>
            <a:r>
              <a:rPr lang="en-US" altLang="he-IL" sz="2800" dirty="0">
                <a:latin typeface="Calibri Light" panose="020F0302020204030204" pitchFamily="34" charset="0"/>
                <a:cs typeface="Calibri Light" panose="020F0302020204030204" pitchFamily="34" charset="0"/>
              </a:rPr>
              <a:t>,r</a:t>
            </a:r>
            <a:r>
              <a:rPr lang="en-US" altLang="he-IL" sz="2800" baseline="-25000" dirty="0">
                <a:latin typeface="Calibri Light" panose="020F0302020204030204" pitchFamily="34" charset="0"/>
                <a:cs typeface="Calibri Light" panose="020F0302020204030204" pitchFamily="34" charset="0"/>
              </a:rPr>
              <a:t>1,2</a:t>
            </a:r>
            <a:r>
              <a:rPr lang="en-US" altLang="he-IL" sz="2800" dirty="0">
                <a:latin typeface="Calibri Light" panose="020F0302020204030204" pitchFamily="34" charset="0"/>
                <a:cs typeface="Calibri Light" panose="020F0302020204030204" pitchFamily="34" charset="0"/>
              </a:rPr>
              <a:t>,r</a:t>
            </a:r>
            <a:r>
              <a:rPr lang="en-US" altLang="he-IL" sz="2800" baseline="-25000" dirty="0">
                <a:latin typeface="Calibri Light" panose="020F0302020204030204" pitchFamily="34" charset="0"/>
                <a:cs typeface="Calibri Light" panose="020F0302020204030204" pitchFamily="34" charset="0"/>
              </a:rPr>
              <a:t>1,3</a:t>
            </a:r>
            <a:r>
              <a:rPr lang="en-US" altLang="he-IL" sz="2800" dirty="0">
                <a:latin typeface="Calibri Light" panose="020F0302020204030204" pitchFamily="34" charset="0"/>
                <a:cs typeface="Calibri Light" panose="020F0302020204030204" pitchFamily="34" charset="0"/>
              </a:rPr>
              <a:t>,…</a:t>
            </a:r>
            <a:r>
              <a:rPr lang="en-US" altLang="he-IL" sz="2800" dirty="0" err="1">
                <a:latin typeface="Calibri Light" panose="020F0302020204030204" pitchFamily="34" charset="0"/>
                <a:cs typeface="Calibri Light" panose="020F0302020204030204" pitchFamily="34" charset="0"/>
              </a:rPr>
              <a:t>r</a:t>
            </a:r>
            <a:r>
              <a:rPr lang="en-US" altLang="he-IL" sz="2800" baseline="-25000" dirty="0" err="1">
                <a:latin typeface="Calibri Light" panose="020F0302020204030204" pitchFamily="34" charset="0"/>
                <a:cs typeface="Calibri Light" panose="020F0302020204030204" pitchFamily="34" charset="0"/>
              </a:rPr>
              <a:t>i,j</a:t>
            </a:r>
            <a:r>
              <a:rPr lang="en-US" altLang="he-IL" sz="2800" dirty="0">
                <a:latin typeface="Calibri Light" panose="020F0302020204030204" pitchFamily="34" charset="0"/>
                <a:cs typeface="Calibri Light" panose="020F0302020204030204" pitchFamily="34" charset="0"/>
              </a:rPr>
              <a:t>,…r</a:t>
            </a:r>
            <a:r>
              <a:rPr lang="en-US" altLang="he-IL" sz="2800" baseline="-25000" dirty="0">
                <a:latin typeface="Calibri Light" panose="020F0302020204030204" pitchFamily="34" charset="0"/>
                <a:cs typeface="Calibri Light" panose="020F0302020204030204" pitchFamily="34" charset="0"/>
              </a:rPr>
              <a:t>n,n-1</a:t>
            </a:r>
            <a:r>
              <a:rPr lang="en-US" altLang="he-IL" sz="2800" dirty="0">
                <a:latin typeface="Calibri Light" panose="020F0302020204030204" pitchFamily="34" charset="0"/>
                <a:cs typeface="Calibri Light" panose="020F0302020204030204" pitchFamily="34" charset="0"/>
              </a:rPr>
              <a:t>) where </a:t>
            </a:r>
            <a:br>
              <a:rPr lang="en-US" altLang="he-IL" sz="2800" dirty="0">
                <a:latin typeface="Calibri Light" panose="020F0302020204030204" pitchFamily="34" charset="0"/>
                <a:cs typeface="Calibri Light" panose="020F0302020204030204" pitchFamily="34" charset="0"/>
              </a:rPr>
            </a:br>
            <a:r>
              <a:rPr lang="en-US" altLang="he-IL" sz="2800" dirty="0" err="1">
                <a:latin typeface="Calibri Light" panose="020F0302020204030204" pitchFamily="34" charset="0"/>
                <a:cs typeface="Calibri Light" panose="020F0302020204030204" pitchFamily="34" charset="0"/>
              </a:rPr>
              <a:t>s</a:t>
            </a:r>
            <a:r>
              <a:rPr lang="en-US" altLang="he-IL" sz="2800" baseline="-25000" dirty="0" err="1">
                <a:latin typeface="Calibri Light" panose="020F0302020204030204" pitchFamily="34" charset="0"/>
                <a:cs typeface="Calibri Light" panose="020F0302020204030204" pitchFamily="34" charset="0"/>
              </a:rPr>
              <a:t>i</a:t>
            </a:r>
            <a:r>
              <a:rPr lang="en-US" altLang="he-IL" sz="2800" baseline="-25000" dirty="0">
                <a:latin typeface="Calibri Light" panose="020F0302020204030204" pitchFamily="34" charset="0"/>
                <a:cs typeface="Calibri Light" panose="020F0302020204030204" pitchFamily="34" charset="0"/>
              </a:rPr>
              <a:t> </a:t>
            </a:r>
            <a:r>
              <a:rPr lang="en-US" altLang="he-IL" sz="2800" dirty="0">
                <a:latin typeface="Calibri Light" panose="020F0302020204030204" pitchFamily="34" charset="0"/>
                <a:cs typeface="Calibri Light" panose="020F0302020204030204" pitchFamily="34" charset="0"/>
              </a:rPr>
              <a:t>= state of p</a:t>
            </a:r>
            <a:r>
              <a:rPr lang="en-US" altLang="he-IL" sz="2800" baseline="-25000" dirty="0">
                <a:latin typeface="Calibri Light" panose="020F0302020204030204" pitchFamily="34" charset="0"/>
                <a:cs typeface="Calibri Light" panose="020F0302020204030204" pitchFamily="34" charset="0"/>
              </a:rPr>
              <a:t>i</a:t>
            </a:r>
            <a:r>
              <a:rPr lang="en-US" altLang="he-IL" sz="2800" dirty="0">
                <a:latin typeface="Calibri Light" panose="020F0302020204030204" pitchFamily="34" charset="0"/>
                <a:cs typeface="Calibri Light" panose="020F0302020204030204" pitchFamily="34" charset="0"/>
              </a:rPr>
              <a:t> </a:t>
            </a:r>
            <a:br>
              <a:rPr lang="en-US" altLang="he-IL" sz="2800" dirty="0">
                <a:latin typeface="Calibri Light" panose="020F0302020204030204" pitchFamily="34" charset="0"/>
                <a:cs typeface="Calibri Light" panose="020F0302020204030204" pitchFamily="34" charset="0"/>
              </a:rPr>
            </a:br>
            <a:r>
              <a:rPr lang="en-US" altLang="he-IL" sz="2800" dirty="0" err="1">
                <a:latin typeface="Calibri Light" panose="020F0302020204030204" pitchFamily="34" charset="0"/>
                <a:cs typeface="Calibri Light" panose="020F0302020204030204" pitchFamily="34" charset="0"/>
              </a:rPr>
              <a:t>r</a:t>
            </a:r>
            <a:r>
              <a:rPr lang="en-US" altLang="he-IL" sz="2800" baseline="-25000" dirty="0" err="1">
                <a:latin typeface="Calibri Light" panose="020F0302020204030204" pitchFamily="34" charset="0"/>
                <a:cs typeface="Calibri Light" panose="020F0302020204030204" pitchFamily="34" charset="0"/>
              </a:rPr>
              <a:t>ij</a:t>
            </a:r>
            <a:r>
              <a:rPr lang="en-US" altLang="he-IL" sz="2800" dirty="0">
                <a:latin typeface="Calibri Light" panose="020F0302020204030204" pitchFamily="34" charset="0"/>
                <a:cs typeface="Calibri Light" panose="020F0302020204030204" pitchFamily="34" charset="0"/>
              </a:rPr>
              <a:t>= content of communication channels/registers</a:t>
            </a:r>
          </a:p>
        </p:txBody>
      </p:sp>
      <p:sp>
        <p:nvSpPr>
          <p:cNvPr id="7" name="Oval 6">
            <a:extLst>
              <a:ext uri="{FF2B5EF4-FFF2-40B4-BE49-F238E27FC236}">
                <a16:creationId xmlns:a16="http://schemas.microsoft.com/office/drawing/2014/main" id="{76196C0A-D04B-F4C1-143A-DCF6B99BBA3B}"/>
              </a:ext>
            </a:extLst>
          </p:cNvPr>
          <p:cNvSpPr/>
          <p:nvPr/>
        </p:nvSpPr>
        <p:spPr>
          <a:xfrm>
            <a:off x="3851919" y="3162794"/>
            <a:ext cx="589796" cy="4823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ibri Light" panose="020F0302020204030204" pitchFamily="34" charset="0"/>
                <a:cs typeface="Calibri Light" panose="020F0302020204030204" pitchFamily="34" charset="0"/>
              </a:rPr>
              <a:t>p</a:t>
            </a:r>
            <a:r>
              <a:rPr lang="en-US" sz="1400" baseline="-25000" dirty="0">
                <a:solidFill>
                  <a:schemeClr val="tx1"/>
                </a:solidFill>
                <a:latin typeface="Calibri Light" panose="020F0302020204030204" pitchFamily="34" charset="0"/>
                <a:cs typeface="Calibri Light" panose="020F0302020204030204" pitchFamily="34" charset="0"/>
              </a:rPr>
              <a:t>i</a:t>
            </a:r>
          </a:p>
        </p:txBody>
      </p:sp>
      <p:sp>
        <p:nvSpPr>
          <p:cNvPr id="8" name="Oval 7">
            <a:extLst>
              <a:ext uri="{FF2B5EF4-FFF2-40B4-BE49-F238E27FC236}">
                <a16:creationId xmlns:a16="http://schemas.microsoft.com/office/drawing/2014/main" id="{14973F95-F636-D8F3-1865-3ABAFB2AA28A}"/>
              </a:ext>
            </a:extLst>
          </p:cNvPr>
          <p:cNvSpPr/>
          <p:nvPr/>
        </p:nvSpPr>
        <p:spPr>
          <a:xfrm>
            <a:off x="2915815" y="2204986"/>
            <a:ext cx="589796" cy="4823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Calibri Light" panose="020F0302020204030204" pitchFamily="34" charset="0"/>
                <a:cs typeface="Calibri Light" panose="020F0302020204030204" pitchFamily="34" charset="0"/>
              </a:rPr>
              <a:t>p</a:t>
            </a:r>
            <a:r>
              <a:rPr lang="en-US" sz="1400" baseline="-25000" dirty="0" err="1">
                <a:solidFill>
                  <a:schemeClr val="tx1"/>
                </a:solidFill>
                <a:latin typeface="Calibri Light" panose="020F0302020204030204" pitchFamily="34" charset="0"/>
                <a:cs typeface="Calibri Light" panose="020F0302020204030204" pitchFamily="34" charset="0"/>
              </a:rPr>
              <a:t>x</a:t>
            </a:r>
            <a:endParaRPr lang="en-US" sz="1400" baseline="-25000" dirty="0">
              <a:solidFill>
                <a:schemeClr val="tx1"/>
              </a:solidFill>
              <a:latin typeface="Calibri Light" panose="020F0302020204030204" pitchFamily="34" charset="0"/>
              <a:cs typeface="Calibri Light" panose="020F0302020204030204" pitchFamily="34" charset="0"/>
            </a:endParaRPr>
          </a:p>
        </p:txBody>
      </p:sp>
      <p:sp>
        <p:nvSpPr>
          <p:cNvPr id="9" name="Oval 8">
            <a:extLst>
              <a:ext uri="{FF2B5EF4-FFF2-40B4-BE49-F238E27FC236}">
                <a16:creationId xmlns:a16="http://schemas.microsoft.com/office/drawing/2014/main" id="{5817B4AD-B91F-60E9-5E8D-9DF65CB17932}"/>
              </a:ext>
            </a:extLst>
          </p:cNvPr>
          <p:cNvSpPr/>
          <p:nvPr/>
        </p:nvSpPr>
        <p:spPr>
          <a:xfrm>
            <a:off x="3838187" y="2197758"/>
            <a:ext cx="589796" cy="4823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Calibri Light" panose="020F0302020204030204" pitchFamily="34" charset="0"/>
                <a:cs typeface="Calibri Light" panose="020F0302020204030204" pitchFamily="34" charset="0"/>
              </a:rPr>
              <a:t>p</a:t>
            </a:r>
            <a:r>
              <a:rPr lang="en-US" sz="1400" baseline="-25000" dirty="0" err="1">
                <a:solidFill>
                  <a:schemeClr val="tx1"/>
                </a:solidFill>
                <a:latin typeface="Calibri Light" panose="020F0302020204030204" pitchFamily="34" charset="0"/>
                <a:cs typeface="Calibri Light" panose="020F0302020204030204" pitchFamily="34" charset="0"/>
              </a:rPr>
              <a:t>x</a:t>
            </a:r>
            <a:r>
              <a:rPr lang="en-US" sz="1400" baseline="-25000" dirty="0">
                <a:solidFill>
                  <a:schemeClr val="tx1"/>
                </a:solidFill>
                <a:latin typeface="Calibri Light" panose="020F0302020204030204" pitchFamily="34" charset="0"/>
                <a:cs typeface="Calibri Light" panose="020F0302020204030204" pitchFamily="34" charset="0"/>
              </a:rPr>
              <a:t>’</a:t>
            </a:r>
          </a:p>
        </p:txBody>
      </p:sp>
      <p:sp>
        <p:nvSpPr>
          <p:cNvPr id="10" name="Oval 9">
            <a:extLst>
              <a:ext uri="{FF2B5EF4-FFF2-40B4-BE49-F238E27FC236}">
                <a16:creationId xmlns:a16="http://schemas.microsoft.com/office/drawing/2014/main" id="{B4687EFE-EF15-0B98-DA8E-9DD1C9F37282}"/>
              </a:ext>
            </a:extLst>
          </p:cNvPr>
          <p:cNvSpPr/>
          <p:nvPr/>
        </p:nvSpPr>
        <p:spPr>
          <a:xfrm>
            <a:off x="4774291" y="2204986"/>
            <a:ext cx="589796" cy="4823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Calibri Light" panose="020F0302020204030204" pitchFamily="34" charset="0"/>
                <a:cs typeface="Calibri Light" panose="020F0302020204030204" pitchFamily="34" charset="0"/>
              </a:rPr>
              <a:t>p</a:t>
            </a:r>
            <a:r>
              <a:rPr lang="en-US" sz="1400" baseline="-25000" dirty="0" err="1">
                <a:solidFill>
                  <a:schemeClr val="tx1"/>
                </a:solidFill>
                <a:latin typeface="Calibri Light" panose="020F0302020204030204" pitchFamily="34" charset="0"/>
                <a:cs typeface="Calibri Light" panose="020F0302020204030204" pitchFamily="34" charset="0"/>
              </a:rPr>
              <a:t>x</a:t>
            </a:r>
            <a:r>
              <a:rPr lang="en-US" sz="1400" baseline="-25000" dirty="0">
                <a:solidFill>
                  <a:schemeClr val="tx1"/>
                </a:solidFill>
                <a:latin typeface="Calibri Light" panose="020F0302020204030204" pitchFamily="34" charset="0"/>
                <a:cs typeface="Calibri Light" panose="020F0302020204030204" pitchFamily="34" charset="0"/>
              </a:rPr>
              <a:t>’’</a:t>
            </a:r>
          </a:p>
        </p:txBody>
      </p:sp>
      <p:sp>
        <p:nvSpPr>
          <p:cNvPr id="11" name="Oval 10">
            <a:extLst>
              <a:ext uri="{FF2B5EF4-FFF2-40B4-BE49-F238E27FC236}">
                <a16:creationId xmlns:a16="http://schemas.microsoft.com/office/drawing/2014/main" id="{08B352BB-3C54-5DF7-AF21-BF6127E1A0F7}"/>
              </a:ext>
            </a:extLst>
          </p:cNvPr>
          <p:cNvSpPr/>
          <p:nvPr/>
        </p:nvSpPr>
        <p:spPr>
          <a:xfrm>
            <a:off x="2915815" y="4084422"/>
            <a:ext cx="589796" cy="4823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Calibri Light" panose="020F0302020204030204" pitchFamily="34" charset="0"/>
                <a:cs typeface="Calibri Light" panose="020F0302020204030204" pitchFamily="34" charset="0"/>
              </a:rPr>
              <a:t>p</a:t>
            </a:r>
            <a:r>
              <a:rPr lang="en-US" sz="1400" baseline="-25000" dirty="0" err="1">
                <a:solidFill>
                  <a:schemeClr val="tx1"/>
                </a:solidFill>
                <a:latin typeface="Calibri Light" panose="020F0302020204030204" pitchFamily="34" charset="0"/>
                <a:cs typeface="Calibri Light" panose="020F0302020204030204" pitchFamily="34" charset="0"/>
              </a:rPr>
              <a:t>y</a:t>
            </a:r>
            <a:endParaRPr lang="en-US" sz="1400" baseline="-25000" dirty="0">
              <a:solidFill>
                <a:schemeClr val="tx1"/>
              </a:solidFill>
              <a:latin typeface="Calibri Light" panose="020F0302020204030204" pitchFamily="34" charset="0"/>
              <a:cs typeface="Calibri Light" panose="020F0302020204030204" pitchFamily="34" charset="0"/>
            </a:endParaRPr>
          </a:p>
        </p:txBody>
      </p:sp>
      <p:sp>
        <p:nvSpPr>
          <p:cNvPr id="12" name="Oval 11">
            <a:extLst>
              <a:ext uri="{FF2B5EF4-FFF2-40B4-BE49-F238E27FC236}">
                <a16:creationId xmlns:a16="http://schemas.microsoft.com/office/drawing/2014/main" id="{381E00A7-3883-E25A-99D4-C64DA48C82D5}"/>
              </a:ext>
            </a:extLst>
          </p:cNvPr>
          <p:cNvSpPr/>
          <p:nvPr/>
        </p:nvSpPr>
        <p:spPr>
          <a:xfrm>
            <a:off x="3838187" y="4077194"/>
            <a:ext cx="589796" cy="4823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Calibri Light" panose="020F0302020204030204" pitchFamily="34" charset="0"/>
                <a:cs typeface="Calibri Light" panose="020F0302020204030204" pitchFamily="34" charset="0"/>
              </a:rPr>
              <a:t>p</a:t>
            </a:r>
            <a:r>
              <a:rPr lang="en-US" sz="1400" baseline="-25000" dirty="0" err="1">
                <a:solidFill>
                  <a:schemeClr val="tx1"/>
                </a:solidFill>
                <a:latin typeface="Calibri Light" panose="020F0302020204030204" pitchFamily="34" charset="0"/>
                <a:cs typeface="Calibri Light" panose="020F0302020204030204" pitchFamily="34" charset="0"/>
              </a:rPr>
              <a:t>y</a:t>
            </a:r>
            <a:r>
              <a:rPr lang="en-US" sz="1400" baseline="-25000" dirty="0">
                <a:solidFill>
                  <a:schemeClr val="tx1"/>
                </a:solidFill>
                <a:latin typeface="Calibri Light" panose="020F0302020204030204" pitchFamily="34" charset="0"/>
                <a:cs typeface="Calibri Light" panose="020F0302020204030204" pitchFamily="34" charset="0"/>
              </a:rPr>
              <a:t>’</a:t>
            </a:r>
          </a:p>
        </p:txBody>
      </p:sp>
      <p:sp>
        <p:nvSpPr>
          <p:cNvPr id="13" name="Oval 12">
            <a:extLst>
              <a:ext uri="{FF2B5EF4-FFF2-40B4-BE49-F238E27FC236}">
                <a16:creationId xmlns:a16="http://schemas.microsoft.com/office/drawing/2014/main" id="{111556CF-E07D-D7D0-1899-0881E79D1DB0}"/>
              </a:ext>
            </a:extLst>
          </p:cNvPr>
          <p:cNvSpPr/>
          <p:nvPr/>
        </p:nvSpPr>
        <p:spPr>
          <a:xfrm>
            <a:off x="4774291" y="4084422"/>
            <a:ext cx="589796" cy="4823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Calibri Light" panose="020F0302020204030204" pitchFamily="34" charset="0"/>
                <a:cs typeface="Calibri Light" panose="020F0302020204030204" pitchFamily="34" charset="0"/>
              </a:rPr>
              <a:t>p</a:t>
            </a:r>
            <a:r>
              <a:rPr lang="en-US" sz="1400" baseline="-25000" dirty="0" err="1">
                <a:solidFill>
                  <a:schemeClr val="tx1"/>
                </a:solidFill>
                <a:latin typeface="Calibri Light" panose="020F0302020204030204" pitchFamily="34" charset="0"/>
                <a:cs typeface="Calibri Light" panose="020F0302020204030204" pitchFamily="34" charset="0"/>
              </a:rPr>
              <a:t>y</a:t>
            </a:r>
            <a:r>
              <a:rPr lang="en-US" sz="1400" baseline="-25000" dirty="0">
                <a:solidFill>
                  <a:schemeClr val="tx1"/>
                </a:solidFill>
                <a:latin typeface="Calibri Light" panose="020F0302020204030204" pitchFamily="34" charset="0"/>
                <a:cs typeface="Calibri Light" panose="020F0302020204030204" pitchFamily="34" charset="0"/>
              </a:rPr>
              <a:t>’’</a:t>
            </a:r>
          </a:p>
        </p:txBody>
      </p:sp>
      <p:cxnSp>
        <p:nvCxnSpPr>
          <p:cNvPr id="14" name="Straight Connector 13">
            <a:extLst>
              <a:ext uri="{FF2B5EF4-FFF2-40B4-BE49-F238E27FC236}">
                <a16:creationId xmlns:a16="http://schemas.microsoft.com/office/drawing/2014/main" id="{9A95D3EC-B571-5571-68F4-391691880DE8}"/>
              </a:ext>
            </a:extLst>
          </p:cNvPr>
          <p:cNvCxnSpPr>
            <a:cxnSpLocks/>
            <a:stCxn id="8" idx="5"/>
            <a:endCxn id="7" idx="1"/>
          </p:cNvCxnSpPr>
          <p:nvPr/>
        </p:nvCxnSpPr>
        <p:spPr>
          <a:xfrm>
            <a:off x="3419237" y="2616699"/>
            <a:ext cx="519056" cy="61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8264641-A928-92CF-E03F-64C0341B720F}"/>
              </a:ext>
            </a:extLst>
          </p:cNvPr>
          <p:cNvCxnSpPr>
            <a:cxnSpLocks/>
            <a:stCxn id="9" idx="4"/>
            <a:endCxn id="7" idx="0"/>
          </p:cNvCxnSpPr>
          <p:nvPr/>
        </p:nvCxnSpPr>
        <p:spPr>
          <a:xfrm>
            <a:off x="4133085" y="2680110"/>
            <a:ext cx="13732" cy="482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53DD5E8-0151-70EF-EAC3-B4CCB675FD0C}"/>
              </a:ext>
            </a:extLst>
          </p:cNvPr>
          <p:cNvCxnSpPr>
            <a:cxnSpLocks/>
            <a:stCxn id="10" idx="3"/>
            <a:endCxn id="7" idx="7"/>
          </p:cNvCxnSpPr>
          <p:nvPr/>
        </p:nvCxnSpPr>
        <p:spPr>
          <a:xfrm flipH="1">
            <a:off x="4355341" y="2616699"/>
            <a:ext cx="505324" cy="61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F012119-77F4-64D4-7A68-12BDC156A347}"/>
              </a:ext>
            </a:extLst>
          </p:cNvPr>
          <p:cNvCxnSpPr>
            <a:cxnSpLocks/>
            <a:stCxn id="7" idx="3"/>
            <a:endCxn id="11" idx="7"/>
          </p:cNvCxnSpPr>
          <p:nvPr/>
        </p:nvCxnSpPr>
        <p:spPr>
          <a:xfrm flipH="1">
            <a:off x="3419237" y="3574507"/>
            <a:ext cx="519056" cy="580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3BC0B-1EE6-34B3-8ED9-AFEA3D245C38}"/>
              </a:ext>
            </a:extLst>
          </p:cNvPr>
          <p:cNvCxnSpPr>
            <a:cxnSpLocks/>
            <a:stCxn id="7" idx="4"/>
            <a:endCxn id="12" idx="0"/>
          </p:cNvCxnSpPr>
          <p:nvPr/>
        </p:nvCxnSpPr>
        <p:spPr>
          <a:xfrm flipH="1">
            <a:off x="4133085" y="3645146"/>
            <a:ext cx="13732"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047D3A3-B1DB-E118-46F0-B14359AA7BBF}"/>
              </a:ext>
            </a:extLst>
          </p:cNvPr>
          <p:cNvCxnSpPr>
            <a:cxnSpLocks/>
            <a:stCxn id="7" idx="5"/>
            <a:endCxn id="13" idx="1"/>
          </p:cNvCxnSpPr>
          <p:nvPr/>
        </p:nvCxnSpPr>
        <p:spPr>
          <a:xfrm>
            <a:off x="4355341" y="3574507"/>
            <a:ext cx="505324" cy="580554"/>
          </a:xfrm>
          <a:prstGeom prst="line">
            <a:avLst/>
          </a:prstGeom>
        </p:spPr>
        <p:style>
          <a:lnRef idx="1">
            <a:schemeClr val="accent1"/>
          </a:lnRef>
          <a:fillRef idx="0">
            <a:schemeClr val="accent1"/>
          </a:fillRef>
          <a:effectRef idx="0">
            <a:schemeClr val="accent1"/>
          </a:effectRef>
          <a:fontRef idx="minor">
            <a:schemeClr val="tx1"/>
          </a:fontRef>
        </p:style>
      </p:cxnSp>
      <p:sp>
        <p:nvSpPr>
          <p:cNvPr id="21" name="AutoShape 50">
            <a:extLst>
              <a:ext uri="{FF2B5EF4-FFF2-40B4-BE49-F238E27FC236}">
                <a16:creationId xmlns:a16="http://schemas.microsoft.com/office/drawing/2014/main" id="{0379F9A6-6105-73C8-6678-7ADA2EE64ED7}"/>
              </a:ext>
            </a:extLst>
          </p:cNvPr>
          <p:cNvSpPr>
            <a:spLocks noChangeArrowheads="1"/>
          </p:cNvSpPr>
          <p:nvPr/>
        </p:nvSpPr>
        <p:spPr bwMode="auto">
          <a:xfrm>
            <a:off x="5940151" y="2130567"/>
            <a:ext cx="2304257" cy="616734"/>
          </a:xfrm>
          <a:prstGeom prst="wedgeRoundRectCallout">
            <a:avLst>
              <a:gd name="adj1" fmla="val -118090"/>
              <a:gd name="adj2" fmla="val 154987"/>
              <a:gd name="adj3" fmla="val 16667"/>
            </a:avLst>
          </a:prstGeom>
          <a:gradFill>
            <a:gsLst>
              <a:gs pos="97000">
                <a:srgbClr val="5E9EFF"/>
              </a:gs>
              <a:gs pos="39999">
                <a:srgbClr val="85C2FF"/>
              </a:gs>
              <a:gs pos="70000">
                <a:srgbClr val="C4D6EB"/>
              </a:gs>
              <a:gs pos="100000">
                <a:srgbClr val="FFEBFA"/>
              </a:gs>
            </a:gsLst>
            <a:lin ang="2700000" scaled="0"/>
          </a:gradFill>
          <a:ln>
            <a:headEnd/>
            <a:tailEnd/>
          </a:ln>
          <a:effectLst>
            <a:outerShdw blurRad="520700" dist="342900" dir="3660000">
              <a:srgbClr val="000000">
                <a:alpha val="60000"/>
              </a:srgbClr>
            </a:outerShdw>
          </a:effectLst>
        </p:spPr>
        <p:style>
          <a:lnRef idx="0">
            <a:schemeClr val="accent5"/>
          </a:lnRef>
          <a:fillRef idx="3">
            <a:schemeClr val="accent5"/>
          </a:fillRef>
          <a:effectRef idx="3">
            <a:schemeClr val="accent5"/>
          </a:effectRef>
          <a:fontRef idx="minor">
            <a:schemeClr val="lt1"/>
          </a:fontRef>
        </p:style>
        <p:txBody>
          <a:bodyPr/>
          <a:lstStyle/>
          <a:p>
            <a:pPr algn="ctr"/>
            <a:r>
              <a:rPr lang="en-US" altLang="zh-CN" sz="1600" dirty="0">
                <a:solidFill>
                  <a:srgbClr val="002060"/>
                </a:solidFill>
                <a:latin typeface="Calibri Light" panose="020F0302020204030204" pitchFamily="34" charset="0"/>
                <a:ea typeface="宋体" charset="-122"/>
                <a:cs typeface="Calibri Light" panose="020F0302020204030204" pitchFamily="34" charset="0"/>
              </a:rPr>
              <a:t>The values stored are all the local variables</a:t>
            </a:r>
          </a:p>
        </p:txBody>
      </p:sp>
      <p:sp>
        <p:nvSpPr>
          <p:cNvPr id="22" name="AutoShape 50">
            <a:extLst>
              <a:ext uri="{FF2B5EF4-FFF2-40B4-BE49-F238E27FC236}">
                <a16:creationId xmlns:a16="http://schemas.microsoft.com/office/drawing/2014/main" id="{7BFA9D59-8E9A-1DBD-CC0A-A06A68499C7A}"/>
              </a:ext>
            </a:extLst>
          </p:cNvPr>
          <p:cNvSpPr>
            <a:spLocks noChangeArrowheads="1"/>
          </p:cNvSpPr>
          <p:nvPr/>
        </p:nvSpPr>
        <p:spPr bwMode="auto">
          <a:xfrm>
            <a:off x="6300191" y="3458777"/>
            <a:ext cx="1944217" cy="1143000"/>
          </a:xfrm>
          <a:prstGeom prst="wedgeRoundRectCallout">
            <a:avLst>
              <a:gd name="adj1" fmla="val -138268"/>
              <a:gd name="adj2" fmla="val -16577"/>
              <a:gd name="adj3" fmla="val 16667"/>
            </a:avLst>
          </a:prstGeom>
          <a:gradFill>
            <a:gsLst>
              <a:gs pos="97000">
                <a:srgbClr val="5E9EFF"/>
              </a:gs>
              <a:gs pos="39999">
                <a:srgbClr val="85C2FF"/>
              </a:gs>
              <a:gs pos="70000">
                <a:srgbClr val="C4D6EB"/>
              </a:gs>
              <a:gs pos="100000">
                <a:srgbClr val="FFEBFA"/>
              </a:gs>
            </a:gsLst>
            <a:lin ang="2700000" scaled="0"/>
          </a:gradFill>
          <a:ln>
            <a:headEnd/>
            <a:tailEnd/>
          </a:ln>
          <a:effectLst>
            <a:outerShdw blurRad="520700" dist="342900" dir="3660000">
              <a:srgbClr val="000000">
                <a:alpha val="60000"/>
              </a:srgbClr>
            </a:outerShdw>
          </a:effectLst>
        </p:spPr>
        <p:style>
          <a:lnRef idx="0">
            <a:schemeClr val="accent5"/>
          </a:lnRef>
          <a:fillRef idx="3">
            <a:schemeClr val="accent5"/>
          </a:fillRef>
          <a:effectRef idx="3">
            <a:schemeClr val="accent5"/>
          </a:effectRef>
          <a:fontRef idx="minor">
            <a:schemeClr val="lt1"/>
          </a:fontRef>
        </p:style>
        <p:txBody>
          <a:bodyPr/>
          <a:lstStyle/>
          <a:p>
            <a:pPr algn="ctr"/>
            <a:r>
              <a:rPr lang="en-US" altLang="zh-CN" sz="1600" i="1" dirty="0">
                <a:solidFill>
                  <a:srgbClr val="002060"/>
                </a:solidFill>
                <a:latin typeface="Calibri Light" panose="020F0302020204030204" pitchFamily="34" charset="0"/>
                <a:ea typeface="宋体" charset="-122"/>
                <a:cs typeface="Calibri Light" panose="020F0302020204030204" pitchFamily="34" charset="0"/>
              </a:rPr>
              <a:t>The values of the incoming communication channels </a:t>
            </a:r>
            <a:endParaRPr lang="en-US" altLang="zh-CN" sz="1600" dirty="0">
              <a:solidFill>
                <a:srgbClr val="002060"/>
              </a:solidFill>
              <a:latin typeface="Calibri Light" panose="020F0302020204030204" pitchFamily="34" charset="0"/>
              <a:ea typeface="宋体" charset="-122"/>
              <a:cs typeface="Calibri Light" panose="020F0302020204030204" pitchFamily="34" charset="0"/>
            </a:endParaRPr>
          </a:p>
          <a:p>
            <a:pPr algn="ctr"/>
            <a:endParaRPr lang="en-US" altLang="zh-CN" sz="2800" dirty="0">
              <a:solidFill>
                <a:srgbClr val="002060"/>
              </a:solidFill>
              <a:latin typeface="Calibri Light" panose="020F0302020204030204" pitchFamily="34" charset="0"/>
              <a:ea typeface="宋体" charset="-122"/>
              <a:cs typeface="Calibri Light" panose="020F0302020204030204" pitchFamily="34" charset="0"/>
            </a:endParaRPr>
          </a:p>
        </p:txBody>
      </p:sp>
    </p:spTree>
    <p:extLst>
      <p:ext uri="{BB962C8B-B14F-4D97-AF65-F5344CB8AC3E}">
        <p14:creationId xmlns:p14="http://schemas.microsoft.com/office/powerpoint/2010/main" val="3025075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 name="Footer Placeholder 3"/>
          <p:cNvSpPr>
            <a:spLocks noGrp="1"/>
          </p:cNvSpPr>
          <p:nvPr>
            <p:ph type="ftr" sz="quarter" idx="11"/>
          </p:nvPr>
        </p:nvSpPr>
        <p:spPr/>
        <p:txBody>
          <a:bodyPr/>
          <a:lstStyle/>
          <a:p>
            <a:r>
              <a:rPr lang="en-US" altLang="en-US" dirty="0">
                <a:latin typeface="Calibri Light" panose="020F0302020204030204" pitchFamily="34" charset="0"/>
                <a:cs typeface="Calibri Light" panose="020F0302020204030204" pitchFamily="34" charset="0"/>
              </a:rPr>
              <a:t>Chapter 2 - Definitions, Techniques and Paradigms</a:t>
            </a:r>
            <a:endParaRPr lang="en-US" altLang="he-IL" dirty="0">
              <a:latin typeface="Calibri Light" panose="020F0302020204030204" pitchFamily="34" charset="0"/>
              <a:cs typeface="Calibri Light" panose="020F0302020204030204" pitchFamily="34" charset="0"/>
            </a:endParaRPr>
          </a:p>
        </p:txBody>
      </p:sp>
      <p:sp>
        <p:nvSpPr>
          <p:cNvPr id="64" name="Slide Number Placeholder 4"/>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B2841ED4-4A97-4F63-8C01-0A00473DC4A2}" type="slidenum">
              <a:rPr lang="en-US" altLang="en-US">
                <a:latin typeface="Calibri Light" panose="020F0302020204030204" pitchFamily="34" charset="0"/>
                <a:cs typeface="Calibri Light" panose="020F0302020204030204" pitchFamily="34" charset="0"/>
              </a:rPr>
              <a:pPr/>
              <a:t>27</a:t>
            </a:fld>
            <a:endParaRPr lang="en-US" altLang="en-US">
              <a:latin typeface="Calibri Light" panose="020F0302020204030204" pitchFamily="34" charset="0"/>
              <a:cs typeface="Calibri Light" panose="020F0302020204030204" pitchFamily="34" charset="0"/>
            </a:endParaRPr>
          </a:p>
        </p:txBody>
      </p:sp>
      <p:sp>
        <p:nvSpPr>
          <p:cNvPr id="107525" name="Rectangle 5"/>
          <p:cNvSpPr>
            <a:spLocks noGrp="1" noChangeArrowheads="1"/>
          </p:cNvSpPr>
          <p:nvPr>
            <p:ph type="title"/>
          </p:nvPr>
        </p:nvSpPr>
        <p:spPr>
          <a:xfrm>
            <a:off x="533400" y="228600"/>
            <a:ext cx="7772400" cy="1057275"/>
          </a:xfrm>
        </p:spPr>
        <p:txBody>
          <a:bodyPr/>
          <a:lstStyle/>
          <a:p>
            <a:pPr algn="ctr"/>
            <a:r>
              <a:rPr lang="en-US" altLang="sv-SE" dirty="0">
                <a:latin typeface="Calibri Light" panose="020F0302020204030204" pitchFamily="34" charset="0"/>
                <a:cs typeface="Calibri Light" panose="020F0302020204030204" pitchFamily="34" charset="0"/>
              </a:rPr>
              <a:t>Computation Steps</a:t>
            </a:r>
          </a:p>
        </p:txBody>
      </p:sp>
      <p:sp>
        <p:nvSpPr>
          <p:cNvPr id="107524" name="Rectangle 4"/>
          <p:cNvSpPr>
            <a:spLocks noGrp="1" noChangeArrowheads="1"/>
          </p:cNvSpPr>
          <p:nvPr>
            <p:ph type="body" sz="half" idx="4294967295"/>
          </p:nvPr>
        </p:nvSpPr>
        <p:spPr>
          <a:xfrm>
            <a:off x="271463" y="3516313"/>
            <a:ext cx="4819650" cy="654050"/>
          </a:xfrm>
          <a:noFill/>
          <a:ln/>
        </p:spPr>
        <p:txBody>
          <a:bodyPr/>
          <a:lstStyle/>
          <a:p>
            <a:pPr>
              <a:buFont typeface="ZapfDingbats" pitchFamily="82" charset="2"/>
              <a:buNone/>
            </a:pPr>
            <a:r>
              <a:rPr lang="en-US" altLang="he-IL" sz="2400" dirty="0">
                <a:latin typeface="Calibri Light" panose="020F0302020204030204" pitchFamily="34" charset="0"/>
                <a:cs typeface="Calibri Light" panose="020F0302020204030204" pitchFamily="34" charset="0"/>
              </a:rPr>
              <a:t>And in the message-passing model … </a:t>
            </a:r>
          </a:p>
        </p:txBody>
      </p:sp>
      <p:grpSp>
        <p:nvGrpSpPr>
          <p:cNvPr id="107675" name="Group 155"/>
          <p:cNvGrpSpPr>
            <a:grpSpLocks/>
          </p:cNvGrpSpPr>
          <p:nvPr/>
        </p:nvGrpSpPr>
        <p:grpSpPr bwMode="auto">
          <a:xfrm>
            <a:off x="304800" y="4448175"/>
            <a:ext cx="3479800" cy="1271588"/>
            <a:chOff x="192" y="2802"/>
            <a:chExt cx="2192" cy="801"/>
          </a:xfrm>
        </p:grpSpPr>
        <p:grpSp>
          <p:nvGrpSpPr>
            <p:cNvPr id="107658" name="Group 138"/>
            <p:cNvGrpSpPr>
              <a:grpSpLocks/>
            </p:cNvGrpSpPr>
            <p:nvPr/>
          </p:nvGrpSpPr>
          <p:grpSpPr bwMode="auto">
            <a:xfrm>
              <a:off x="1429" y="2914"/>
              <a:ext cx="955" cy="301"/>
              <a:chOff x="1454" y="3311"/>
              <a:chExt cx="955" cy="301"/>
            </a:xfrm>
          </p:grpSpPr>
          <p:sp>
            <p:nvSpPr>
              <p:cNvPr id="107599" name="Text Box 79"/>
              <p:cNvSpPr txBox="1">
                <a:spLocks noChangeArrowheads="1"/>
              </p:cNvSpPr>
              <p:nvPr/>
            </p:nvSpPr>
            <p:spPr bwMode="auto">
              <a:xfrm>
                <a:off x="1454" y="3311"/>
                <a:ext cx="95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sv-SE" sz="1600" dirty="0">
                    <a:latin typeface="Calibri Light" panose="020F0302020204030204" pitchFamily="34" charset="0"/>
                    <a:cs typeface="Calibri Light" panose="020F0302020204030204" pitchFamily="34" charset="0"/>
                  </a:rPr>
                  <a:t>p</a:t>
                </a:r>
                <a:r>
                  <a:rPr lang="en-US" altLang="sv-SE" sz="1600" baseline="-25000" dirty="0">
                    <a:latin typeface="Calibri Light" panose="020F0302020204030204" pitchFamily="34" charset="0"/>
                    <a:cs typeface="Calibri Light" panose="020F0302020204030204" pitchFamily="34" charset="0"/>
                  </a:rPr>
                  <a:t>2 </a:t>
                </a:r>
                <a:r>
                  <a:rPr lang="en-US" altLang="sv-SE" sz="1600" dirty="0">
                    <a:latin typeface="Calibri Light" panose="020F0302020204030204" pitchFamily="34" charset="0"/>
                    <a:cs typeface="Calibri Light" panose="020F0302020204030204" pitchFamily="34" charset="0"/>
                  </a:rPr>
                  <a:t>send m</a:t>
                </a:r>
                <a:r>
                  <a:rPr lang="en-US" altLang="sv-SE" sz="1600" baseline="-25000" dirty="0">
                    <a:latin typeface="Calibri Light" panose="020F0302020204030204" pitchFamily="34" charset="0"/>
                    <a:cs typeface="Calibri Light" panose="020F0302020204030204" pitchFamily="34" charset="0"/>
                  </a:rPr>
                  <a:t>4</a:t>
                </a:r>
                <a:endParaRPr lang="en-US" altLang="sv-SE" sz="1600" dirty="0">
                  <a:latin typeface="Calibri Light" panose="020F0302020204030204" pitchFamily="34" charset="0"/>
                  <a:cs typeface="Calibri Light" panose="020F0302020204030204" pitchFamily="34" charset="0"/>
                </a:endParaRPr>
              </a:p>
            </p:txBody>
          </p:sp>
          <p:sp>
            <p:nvSpPr>
              <p:cNvPr id="107616" name="Line 96"/>
              <p:cNvSpPr>
                <a:spLocks noChangeShapeType="1"/>
              </p:cNvSpPr>
              <p:nvPr/>
            </p:nvSpPr>
            <p:spPr bwMode="auto">
              <a:xfrm>
                <a:off x="1602" y="3612"/>
                <a:ext cx="505" cy="0"/>
              </a:xfrm>
              <a:prstGeom prst="line">
                <a:avLst/>
              </a:prstGeom>
              <a:noFill/>
              <a:ln w="38100">
                <a:solidFill>
                  <a:srgbClr val="C6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grpSp>
        <p:grpSp>
          <p:nvGrpSpPr>
            <p:cNvPr id="107674" name="Group 154"/>
            <p:cNvGrpSpPr>
              <a:grpSpLocks/>
            </p:cNvGrpSpPr>
            <p:nvPr/>
          </p:nvGrpSpPr>
          <p:grpSpPr bwMode="auto">
            <a:xfrm>
              <a:off x="192" y="2802"/>
              <a:ext cx="1280" cy="801"/>
              <a:chOff x="192" y="2802"/>
              <a:chExt cx="1280" cy="801"/>
            </a:xfrm>
          </p:grpSpPr>
          <p:sp>
            <p:nvSpPr>
              <p:cNvPr id="107582" name="Oval 62"/>
              <p:cNvSpPr>
                <a:spLocks noChangeArrowheads="1"/>
              </p:cNvSpPr>
              <p:nvPr/>
            </p:nvSpPr>
            <p:spPr bwMode="auto">
              <a:xfrm>
                <a:off x="192" y="3109"/>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sv-SE" sz="1400" dirty="0">
                    <a:solidFill>
                      <a:schemeClr val="tx1"/>
                    </a:solidFill>
                    <a:latin typeface="Calibri Light" panose="020F0302020204030204" pitchFamily="34" charset="0"/>
                    <a:cs typeface="Calibri Light" panose="020F0302020204030204" pitchFamily="34" charset="0"/>
                  </a:rPr>
                  <a:t>P</a:t>
                </a:r>
                <a:r>
                  <a:rPr lang="en-US" altLang="sv-SE" sz="1400" baseline="-25000" dirty="0">
                    <a:solidFill>
                      <a:schemeClr val="tx1"/>
                    </a:solidFill>
                    <a:latin typeface="Calibri Light" panose="020F0302020204030204" pitchFamily="34" charset="0"/>
                    <a:cs typeface="Calibri Light" panose="020F0302020204030204" pitchFamily="34" charset="0"/>
                  </a:rPr>
                  <a:t>1</a:t>
                </a:r>
              </a:p>
            </p:txBody>
          </p:sp>
          <p:sp>
            <p:nvSpPr>
              <p:cNvPr id="107583" name="Oval 63"/>
              <p:cNvSpPr>
                <a:spLocks noChangeArrowheads="1"/>
              </p:cNvSpPr>
              <p:nvPr/>
            </p:nvSpPr>
            <p:spPr bwMode="auto">
              <a:xfrm>
                <a:off x="1155" y="3109"/>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sv-SE" sz="1400" dirty="0">
                    <a:solidFill>
                      <a:schemeClr val="tx1"/>
                    </a:solidFill>
                    <a:latin typeface="Calibri Light" panose="020F0302020204030204" pitchFamily="34" charset="0"/>
                    <a:cs typeface="Calibri Light" panose="020F0302020204030204" pitchFamily="34" charset="0"/>
                  </a:rPr>
                  <a:t>P</a:t>
                </a:r>
                <a:r>
                  <a:rPr lang="en-US" altLang="sv-SE" sz="1400" baseline="-25000" dirty="0">
                    <a:solidFill>
                      <a:schemeClr val="tx1"/>
                    </a:solidFill>
                    <a:latin typeface="Calibri Light" panose="020F0302020204030204" pitchFamily="34" charset="0"/>
                    <a:cs typeface="Calibri Light" panose="020F0302020204030204" pitchFamily="34" charset="0"/>
                  </a:rPr>
                  <a:t>2</a:t>
                </a:r>
              </a:p>
            </p:txBody>
          </p:sp>
          <p:sp>
            <p:nvSpPr>
              <p:cNvPr id="107584" name="Freeform 64"/>
              <p:cNvSpPr>
                <a:spLocks/>
              </p:cNvSpPr>
              <p:nvPr/>
            </p:nvSpPr>
            <p:spPr bwMode="auto">
              <a:xfrm>
                <a:off x="356" y="3025"/>
                <a:ext cx="888" cy="84"/>
              </a:xfrm>
              <a:custGeom>
                <a:avLst/>
                <a:gdLst>
                  <a:gd name="T0" fmla="*/ 888 w 888"/>
                  <a:gd name="T1" fmla="*/ 84 h 84"/>
                  <a:gd name="T2" fmla="*/ 430 w 888"/>
                  <a:gd name="T3" fmla="*/ 0 h 84"/>
                  <a:gd name="T4" fmla="*/ 0 w 888"/>
                  <a:gd name="T5" fmla="*/ 84 h 84"/>
                </a:gdLst>
                <a:ahLst/>
                <a:cxnLst>
                  <a:cxn ang="0">
                    <a:pos x="T0" y="T1"/>
                  </a:cxn>
                  <a:cxn ang="0">
                    <a:pos x="T2" y="T3"/>
                  </a:cxn>
                  <a:cxn ang="0">
                    <a:pos x="T4" y="T5"/>
                  </a:cxn>
                </a:cxnLst>
                <a:rect l="0" t="0" r="r" b="b"/>
                <a:pathLst>
                  <a:path w="888" h="84">
                    <a:moveTo>
                      <a:pt x="888" y="84"/>
                    </a:moveTo>
                    <a:cubicBezTo>
                      <a:pt x="733" y="42"/>
                      <a:pt x="578" y="0"/>
                      <a:pt x="430" y="0"/>
                    </a:cubicBezTo>
                    <a:cubicBezTo>
                      <a:pt x="282" y="0"/>
                      <a:pt x="73" y="71"/>
                      <a:pt x="0" y="84"/>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07585" name="Freeform 65"/>
              <p:cNvSpPr>
                <a:spLocks/>
              </p:cNvSpPr>
              <p:nvPr/>
            </p:nvSpPr>
            <p:spPr bwMode="auto">
              <a:xfrm>
                <a:off x="349" y="3310"/>
                <a:ext cx="860" cy="91"/>
              </a:xfrm>
              <a:custGeom>
                <a:avLst/>
                <a:gdLst>
                  <a:gd name="T0" fmla="*/ 0 w 860"/>
                  <a:gd name="T1" fmla="*/ 0 h 91"/>
                  <a:gd name="T2" fmla="*/ 444 w 860"/>
                  <a:gd name="T3" fmla="*/ 90 h 91"/>
                  <a:gd name="T4" fmla="*/ 860 w 860"/>
                  <a:gd name="T5" fmla="*/ 7 h 91"/>
                </a:gdLst>
                <a:ahLst/>
                <a:cxnLst>
                  <a:cxn ang="0">
                    <a:pos x="T0" y="T1"/>
                  </a:cxn>
                  <a:cxn ang="0">
                    <a:pos x="T2" y="T3"/>
                  </a:cxn>
                  <a:cxn ang="0">
                    <a:pos x="T4" y="T5"/>
                  </a:cxn>
                </a:cxnLst>
                <a:rect l="0" t="0" r="r" b="b"/>
                <a:pathLst>
                  <a:path w="860" h="91">
                    <a:moveTo>
                      <a:pt x="0" y="0"/>
                    </a:moveTo>
                    <a:cubicBezTo>
                      <a:pt x="150" y="44"/>
                      <a:pt x="301" y="89"/>
                      <a:pt x="444" y="90"/>
                    </a:cubicBezTo>
                    <a:cubicBezTo>
                      <a:pt x="587" y="91"/>
                      <a:pt x="723" y="49"/>
                      <a:pt x="860" y="7"/>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07615" name="Text Box 95"/>
              <p:cNvSpPr txBox="1">
                <a:spLocks noChangeArrowheads="1"/>
              </p:cNvSpPr>
              <p:nvPr/>
            </p:nvSpPr>
            <p:spPr bwMode="auto">
              <a:xfrm>
                <a:off x="469" y="2802"/>
                <a:ext cx="83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sv-SE" sz="1800" b="1" i="1">
                    <a:solidFill>
                      <a:srgbClr val="C60000"/>
                    </a:solidFill>
                    <a:latin typeface="Calibri Light" panose="020F0302020204030204" pitchFamily="34" charset="0"/>
                    <a:cs typeface="Calibri Light" panose="020F0302020204030204" pitchFamily="34" charset="0"/>
                  </a:rPr>
                  <a:t>q</a:t>
                </a:r>
                <a:r>
                  <a:rPr lang="en-US" altLang="sv-SE" sz="1800" b="1" i="1" baseline="-25000">
                    <a:solidFill>
                      <a:srgbClr val="C60000"/>
                    </a:solidFill>
                    <a:latin typeface="Calibri Light" panose="020F0302020204030204" pitchFamily="34" charset="0"/>
                    <a:cs typeface="Calibri Light" panose="020F0302020204030204" pitchFamily="34" charset="0"/>
                  </a:rPr>
                  <a:t>12 </a:t>
                </a:r>
                <a:r>
                  <a:rPr lang="en-US" altLang="sv-SE" sz="1800" b="1" i="1">
                    <a:solidFill>
                      <a:srgbClr val="C60000"/>
                    </a:solidFill>
                    <a:latin typeface="Calibri Light" panose="020F0302020204030204" pitchFamily="34" charset="0"/>
                    <a:cs typeface="Calibri Light" panose="020F0302020204030204" pitchFamily="34" charset="0"/>
                  </a:rPr>
                  <a:t>= </a:t>
                </a:r>
                <a:r>
                  <a:rPr lang="en-US" altLang="sv-SE" sz="1800" b="1">
                    <a:solidFill>
                      <a:srgbClr val="C60000"/>
                    </a:solidFill>
                    <a:latin typeface="Calibri Light" panose="020F0302020204030204" pitchFamily="34" charset="0"/>
                    <a:cs typeface="Calibri Light" panose="020F0302020204030204" pitchFamily="34" charset="0"/>
                  </a:rPr>
                  <a:t>(m</a:t>
                </a:r>
                <a:r>
                  <a:rPr lang="en-US" altLang="sv-SE" sz="1800" b="1" baseline="-25000">
                    <a:solidFill>
                      <a:srgbClr val="C60000"/>
                    </a:solidFill>
                    <a:latin typeface="Calibri Light" panose="020F0302020204030204" pitchFamily="34" charset="0"/>
                    <a:cs typeface="Calibri Light" panose="020F0302020204030204" pitchFamily="34" charset="0"/>
                  </a:rPr>
                  <a:t>1</a:t>
                </a:r>
                <a:r>
                  <a:rPr lang="en-US" altLang="sv-SE" sz="1800" b="1">
                    <a:solidFill>
                      <a:srgbClr val="C60000"/>
                    </a:solidFill>
                    <a:latin typeface="Calibri Light" panose="020F0302020204030204" pitchFamily="34" charset="0"/>
                    <a:cs typeface="Calibri Light" panose="020F0302020204030204" pitchFamily="34" charset="0"/>
                  </a:rPr>
                  <a:t>)</a:t>
                </a:r>
                <a:endParaRPr lang="en-US" altLang="sv-SE" sz="1800" b="1" baseline="-25000">
                  <a:solidFill>
                    <a:srgbClr val="C60000"/>
                  </a:solidFill>
                  <a:latin typeface="Calibri Light" panose="020F0302020204030204" pitchFamily="34" charset="0"/>
                  <a:cs typeface="Calibri Light" panose="020F0302020204030204" pitchFamily="34" charset="0"/>
                </a:endParaRPr>
              </a:p>
            </p:txBody>
          </p:sp>
          <p:sp>
            <p:nvSpPr>
              <p:cNvPr id="107617" name="Text Box 97"/>
              <p:cNvSpPr txBox="1">
                <a:spLocks noChangeArrowheads="1"/>
              </p:cNvSpPr>
              <p:nvPr/>
            </p:nvSpPr>
            <p:spPr bwMode="auto">
              <a:xfrm>
                <a:off x="273" y="3372"/>
                <a:ext cx="11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sv-SE" sz="1800" b="1" i="1" dirty="0">
                    <a:solidFill>
                      <a:srgbClr val="C60000"/>
                    </a:solidFill>
                    <a:latin typeface="Calibri Light" panose="020F0302020204030204" pitchFamily="34" charset="0"/>
                    <a:cs typeface="Calibri Light" panose="020F0302020204030204" pitchFamily="34" charset="0"/>
                  </a:rPr>
                  <a:t>q</a:t>
                </a:r>
                <a:r>
                  <a:rPr lang="en-US" altLang="sv-SE" sz="1800" b="1" i="1" baseline="-25000" dirty="0">
                    <a:solidFill>
                      <a:srgbClr val="C60000"/>
                    </a:solidFill>
                    <a:latin typeface="Calibri Light" panose="020F0302020204030204" pitchFamily="34" charset="0"/>
                    <a:cs typeface="Calibri Light" panose="020F0302020204030204" pitchFamily="34" charset="0"/>
                  </a:rPr>
                  <a:t>21 </a:t>
                </a:r>
                <a:r>
                  <a:rPr lang="en-US" altLang="sv-SE" sz="1800" b="1" i="1" dirty="0">
                    <a:solidFill>
                      <a:srgbClr val="C60000"/>
                    </a:solidFill>
                    <a:latin typeface="Calibri Light" panose="020F0302020204030204" pitchFamily="34" charset="0"/>
                    <a:cs typeface="Calibri Light" panose="020F0302020204030204" pitchFamily="34" charset="0"/>
                  </a:rPr>
                  <a:t>= </a:t>
                </a:r>
                <a:r>
                  <a:rPr lang="en-US" altLang="sv-SE" sz="1800" b="1" dirty="0">
                    <a:solidFill>
                      <a:srgbClr val="C60000"/>
                    </a:solidFill>
                    <a:latin typeface="Calibri Light" panose="020F0302020204030204" pitchFamily="34" charset="0"/>
                    <a:cs typeface="Calibri Light" panose="020F0302020204030204" pitchFamily="34" charset="0"/>
                  </a:rPr>
                  <a:t>(m</a:t>
                </a:r>
                <a:r>
                  <a:rPr lang="en-US" altLang="sv-SE" sz="1800" b="1" baseline="-25000" dirty="0">
                    <a:solidFill>
                      <a:srgbClr val="C60000"/>
                    </a:solidFill>
                    <a:latin typeface="Calibri Light" panose="020F0302020204030204" pitchFamily="34" charset="0"/>
                    <a:cs typeface="Calibri Light" panose="020F0302020204030204" pitchFamily="34" charset="0"/>
                  </a:rPr>
                  <a:t>2</a:t>
                </a:r>
                <a:r>
                  <a:rPr lang="en-US" altLang="sv-SE" sz="1800" b="1" dirty="0">
                    <a:solidFill>
                      <a:srgbClr val="C60000"/>
                    </a:solidFill>
                    <a:latin typeface="Calibri Light" panose="020F0302020204030204" pitchFamily="34" charset="0"/>
                    <a:cs typeface="Calibri Light" panose="020F0302020204030204" pitchFamily="34" charset="0"/>
                  </a:rPr>
                  <a:t>, m</a:t>
                </a:r>
                <a:r>
                  <a:rPr lang="en-US" altLang="sv-SE" sz="1800" b="1" baseline="-25000" dirty="0">
                    <a:solidFill>
                      <a:srgbClr val="C60000"/>
                    </a:solidFill>
                    <a:latin typeface="Calibri Light" panose="020F0302020204030204" pitchFamily="34" charset="0"/>
                    <a:cs typeface="Calibri Light" panose="020F0302020204030204" pitchFamily="34" charset="0"/>
                  </a:rPr>
                  <a:t>4</a:t>
                </a:r>
                <a:r>
                  <a:rPr lang="en-US" altLang="sv-SE" sz="1800" b="1" dirty="0">
                    <a:solidFill>
                      <a:srgbClr val="C60000"/>
                    </a:solidFill>
                    <a:latin typeface="Calibri Light" panose="020F0302020204030204" pitchFamily="34" charset="0"/>
                    <a:cs typeface="Calibri Light" panose="020F0302020204030204" pitchFamily="34" charset="0"/>
                  </a:rPr>
                  <a:t>)</a:t>
                </a:r>
              </a:p>
            </p:txBody>
          </p:sp>
        </p:grpSp>
      </p:grpSp>
      <p:grpSp>
        <p:nvGrpSpPr>
          <p:cNvPr id="107676" name="Group 156"/>
          <p:cNvGrpSpPr>
            <a:grpSpLocks/>
          </p:cNvGrpSpPr>
          <p:nvPr/>
        </p:nvGrpSpPr>
        <p:grpSpPr bwMode="auto">
          <a:xfrm>
            <a:off x="3436938" y="4518025"/>
            <a:ext cx="3308350" cy="1301750"/>
            <a:chOff x="2165" y="2846"/>
            <a:chExt cx="2084" cy="820"/>
          </a:xfrm>
        </p:grpSpPr>
        <p:sp>
          <p:nvSpPr>
            <p:cNvPr id="107620" name="Oval 100"/>
            <p:cNvSpPr>
              <a:spLocks noChangeArrowheads="1"/>
            </p:cNvSpPr>
            <p:nvPr/>
          </p:nvSpPr>
          <p:spPr bwMode="auto">
            <a:xfrm>
              <a:off x="2165" y="3141"/>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sv-SE" sz="1400" dirty="0">
                  <a:solidFill>
                    <a:schemeClr val="tx1"/>
                  </a:solidFill>
                  <a:latin typeface="Calibri Light" panose="020F0302020204030204" pitchFamily="34" charset="0"/>
                  <a:cs typeface="Calibri Light" panose="020F0302020204030204" pitchFamily="34" charset="0"/>
                </a:rPr>
                <a:t>P</a:t>
              </a:r>
              <a:r>
                <a:rPr lang="en-US" altLang="sv-SE" sz="1400" baseline="-25000" dirty="0">
                  <a:solidFill>
                    <a:schemeClr val="tx1"/>
                  </a:solidFill>
                  <a:latin typeface="Calibri Light" panose="020F0302020204030204" pitchFamily="34" charset="0"/>
                  <a:cs typeface="Calibri Light" panose="020F0302020204030204" pitchFamily="34" charset="0"/>
                </a:rPr>
                <a:t>1</a:t>
              </a:r>
            </a:p>
          </p:txBody>
        </p:sp>
        <p:sp>
          <p:nvSpPr>
            <p:cNvPr id="107621" name="Oval 101"/>
            <p:cNvSpPr>
              <a:spLocks noChangeArrowheads="1"/>
            </p:cNvSpPr>
            <p:nvPr/>
          </p:nvSpPr>
          <p:spPr bwMode="auto">
            <a:xfrm>
              <a:off x="3128" y="3141"/>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sv-SE" sz="1400" dirty="0">
                  <a:solidFill>
                    <a:schemeClr val="tx1"/>
                  </a:solidFill>
                  <a:latin typeface="Calibri Light" panose="020F0302020204030204" pitchFamily="34" charset="0"/>
                  <a:cs typeface="Calibri Light" panose="020F0302020204030204" pitchFamily="34" charset="0"/>
                </a:rPr>
                <a:t>P</a:t>
              </a:r>
              <a:r>
                <a:rPr lang="en-US" altLang="sv-SE" sz="1400" baseline="-25000" dirty="0">
                  <a:solidFill>
                    <a:schemeClr val="tx1"/>
                  </a:solidFill>
                  <a:latin typeface="Calibri Light" panose="020F0302020204030204" pitchFamily="34" charset="0"/>
                  <a:cs typeface="Calibri Light" panose="020F0302020204030204" pitchFamily="34" charset="0"/>
                </a:rPr>
                <a:t>2</a:t>
              </a:r>
            </a:p>
          </p:txBody>
        </p:sp>
        <p:sp>
          <p:nvSpPr>
            <p:cNvPr id="107622" name="Freeform 102"/>
            <p:cNvSpPr>
              <a:spLocks/>
            </p:cNvSpPr>
            <p:nvPr/>
          </p:nvSpPr>
          <p:spPr bwMode="auto">
            <a:xfrm>
              <a:off x="2329" y="3057"/>
              <a:ext cx="888" cy="84"/>
            </a:xfrm>
            <a:custGeom>
              <a:avLst/>
              <a:gdLst>
                <a:gd name="T0" fmla="*/ 888 w 888"/>
                <a:gd name="T1" fmla="*/ 84 h 84"/>
                <a:gd name="T2" fmla="*/ 430 w 888"/>
                <a:gd name="T3" fmla="*/ 0 h 84"/>
                <a:gd name="T4" fmla="*/ 0 w 888"/>
                <a:gd name="T5" fmla="*/ 84 h 84"/>
              </a:gdLst>
              <a:ahLst/>
              <a:cxnLst>
                <a:cxn ang="0">
                  <a:pos x="T0" y="T1"/>
                </a:cxn>
                <a:cxn ang="0">
                  <a:pos x="T2" y="T3"/>
                </a:cxn>
                <a:cxn ang="0">
                  <a:pos x="T4" y="T5"/>
                </a:cxn>
              </a:cxnLst>
              <a:rect l="0" t="0" r="r" b="b"/>
              <a:pathLst>
                <a:path w="888" h="84">
                  <a:moveTo>
                    <a:pt x="888" y="84"/>
                  </a:moveTo>
                  <a:cubicBezTo>
                    <a:pt x="733" y="42"/>
                    <a:pt x="578" y="0"/>
                    <a:pt x="430" y="0"/>
                  </a:cubicBezTo>
                  <a:cubicBezTo>
                    <a:pt x="282" y="0"/>
                    <a:pt x="73" y="71"/>
                    <a:pt x="0" y="84"/>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07623" name="Freeform 103"/>
            <p:cNvSpPr>
              <a:spLocks/>
            </p:cNvSpPr>
            <p:nvPr/>
          </p:nvSpPr>
          <p:spPr bwMode="auto">
            <a:xfrm>
              <a:off x="2322" y="3342"/>
              <a:ext cx="860" cy="91"/>
            </a:xfrm>
            <a:custGeom>
              <a:avLst/>
              <a:gdLst>
                <a:gd name="T0" fmla="*/ 0 w 860"/>
                <a:gd name="T1" fmla="*/ 0 h 91"/>
                <a:gd name="T2" fmla="*/ 444 w 860"/>
                <a:gd name="T3" fmla="*/ 90 h 91"/>
                <a:gd name="T4" fmla="*/ 860 w 860"/>
                <a:gd name="T5" fmla="*/ 7 h 91"/>
              </a:gdLst>
              <a:ahLst/>
              <a:cxnLst>
                <a:cxn ang="0">
                  <a:pos x="T0" y="T1"/>
                </a:cxn>
                <a:cxn ang="0">
                  <a:pos x="T2" y="T3"/>
                </a:cxn>
                <a:cxn ang="0">
                  <a:pos x="T4" y="T5"/>
                </a:cxn>
              </a:cxnLst>
              <a:rect l="0" t="0" r="r" b="b"/>
              <a:pathLst>
                <a:path w="860" h="91">
                  <a:moveTo>
                    <a:pt x="0" y="0"/>
                  </a:moveTo>
                  <a:cubicBezTo>
                    <a:pt x="150" y="44"/>
                    <a:pt x="301" y="89"/>
                    <a:pt x="444" y="90"/>
                  </a:cubicBezTo>
                  <a:cubicBezTo>
                    <a:pt x="587" y="91"/>
                    <a:pt x="723" y="49"/>
                    <a:pt x="860" y="7"/>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07624" name="Text Box 104"/>
            <p:cNvSpPr txBox="1">
              <a:spLocks noChangeArrowheads="1"/>
            </p:cNvSpPr>
            <p:nvPr/>
          </p:nvSpPr>
          <p:spPr bwMode="auto">
            <a:xfrm>
              <a:off x="2432" y="2846"/>
              <a:ext cx="83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sv-SE" sz="1800" b="1" i="1">
                  <a:solidFill>
                    <a:srgbClr val="C60000"/>
                  </a:solidFill>
                  <a:latin typeface="Calibri Light" panose="020F0302020204030204" pitchFamily="34" charset="0"/>
                  <a:cs typeface="Calibri Light" panose="020F0302020204030204" pitchFamily="34" charset="0"/>
                </a:rPr>
                <a:t>q</a:t>
              </a:r>
              <a:r>
                <a:rPr lang="en-US" altLang="sv-SE" sz="1800" b="1" i="1" baseline="-25000">
                  <a:solidFill>
                    <a:srgbClr val="C60000"/>
                  </a:solidFill>
                  <a:latin typeface="Calibri Light" panose="020F0302020204030204" pitchFamily="34" charset="0"/>
                  <a:cs typeface="Calibri Light" panose="020F0302020204030204" pitchFamily="34" charset="0"/>
                </a:rPr>
                <a:t>12 </a:t>
              </a:r>
              <a:r>
                <a:rPr lang="en-US" altLang="sv-SE" sz="1800" b="1" i="1">
                  <a:solidFill>
                    <a:srgbClr val="C60000"/>
                  </a:solidFill>
                  <a:latin typeface="Calibri Light" panose="020F0302020204030204" pitchFamily="34" charset="0"/>
                  <a:cs typeface="Calibri Light" panose="020F0302020204030204" pitchFamily="34" charset="0"/>
                </a:rPr>
                <a:t>= </a:t>
              </a:r>
              <a:r>
                <a:rPr lang="en-US" altLang="sv-SE" sz="1800" b="1">
                  <a:solidFill>
                    <a:srgbClr val="C60000"/>
                  </a:solidFill>
                  <a:latin typeface="Calibri Light" panose="020F0302020204030204" pitchFamily="34" charset="0"/>
                  <a:cs typeface="Calibri Light" panose="020F0302020204030204" pitchFamily="34" charset="0"/>
                </a:rPr>
                <a:t>(m</a:t>
              </a:r>
              <a:r>
                <a:rPr lang="en-US" altLang="sv-SE" sz="1800" b="1" baseline="-25000">
                  <a:solidFill>
                    <a:srgbClr val="C60000"/>
                  </a:solidFill>
                  <a:latin typeface="Calibri Light" panose="020F0302020204030204" pitchFamily="34" charset="0"/>
                  <a:cs typeface="Calibri Light" panose="020F0302020204030204" pitchFamily="34" charset="0"/>
                </a:rPr>
                <a:t>1</a:t>
              </a:r>
              <a:r>
                <a:rPr lang="en-US" altLang="sv-SE" sz="1800" b="1">
                  <a:solidFill>
                    <a:srgbClr val="C60000"/>
                  </a:solidFill>
                  <a:latin typeface="Calibri Light" panose="020F0302020204030204" pitchFamily="34" charset="0"/>
                  <a:cs typeface="Calibri Light" panose="020F0302020204030204" pitchFamily="34" charset="0"/>
                </a:rPr>
                <a:t>)</a:t>
              </a:r>
              <a:endParaRPr lang="en-US" altLang="sv-SE" sz="1800" b="1" baseline="-25000">
                <a:solidFill>
                  <a:srgbClr val="C60000"/>
                </a:solidFill>
                <a:latin typeface="Calibri Light" panose="020F0302020204030204" pitchFamily="34" charset="0"/>
                <a:cs typeface="Calibri Light" panose="020F0302020204030204" pitchFamily="34" charset="0"/>
              </a:endParaRPr>
            </a:p>
          </p:txBody>
        </p:sp>
        <p:sp>
          <p:nvSpPr>
            <p:cNvPr id="107625" name="Text Box 105"/>
            <p:cNvSpPr txBox="1">
              <a:spLocks noChangeArrowheads="1"/>
            </p:cNvSpPr>
            <p:nvPr/>
          </p:nvSpPr>
          <p:spPr bwMode="auto">
            <a:xfrm>
              <a:off x="2277" y="3433"/>
              <a:ext cx="1418" cy="233"/>
            </a:xfrm>
            <a:prstGeom prst="rect">
              <a:avLst/>
            </a:prstGeom>
            <a:noFill/>
            <a:ln w="28575">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sv-SE" sz="1800" b="1" i="1" dirty="0">
                  <a:solidFill>
                    <a:srgbClr val="C60000"/>
                  </a:solidFill>
                  <a:latin typeface="Calibri Light" panose="020F0302020204030204" pitchFamily="34" charset="0"/>
                  <a:cs typeface="Calibri Light" panose="020F0302020204030204" pitchFamily="34" charset="0"/>
                </a:rPr>
                <a:t>q</a:t>
              </a:r>
              <a:r>
                <a:rPr lang="en-US" altLang="sv-SE" sz="1800" b="1" i="1" baseline="-25000" dirty="0">
                  <a:solidFill>
                    <a:srgbClr val="C60000"/>
                  </a:solidFill>
                  <a:latin typeface="Calibri Light" panose="020F0302020204030204" pitchFamily="34" charset="0"/>
                  <a:cs typeface="Calibri Light" panose="020F0302020204030204" pitchFamily="34" charset="0"/>
                </a:rPr>
                <a:t>21 </a:t>
              </a:r>
              <a:r>
                <a:rPr lang="en-US" altLang="sv-SE" sz="1800" b="1" i="1" dirty="0">
                  <a:solidFill>
                    <a:srgbClr val="C60000"/>
                  </a:solidFill>
                  <a:latin typeface="Calibri Light" panose="020F0302020204030204" pitchFamily="34" charset="0"/>
                  <a:cs typeface="Calibri Light" panose="020F0302020204030204" pitchFamily="34" charset="0"/>
                </a:rPr>
                <a:t>= </a:t>
              </a:r>
              <a:r>
                <a:rPr lang="en-US" altLang="sv-SE" sz="1800" b="1" dirty="0">
                  <a:solidFill>
                    <a:srgbClr val="C60000"/>
                  </a:solidFill>
                  <a:latin typeface="Calibri Light" panose="020F0302020204030204" pitchFamily="34" charset="0"/>
                  <a:cs typeface="Calibri Light" panose="020F0302020204030204" pitchFamily="34" charset="0"/>
                </a:rPr>
                <a:t>(m</a:t>
              </a:r>
              <a:r>
                <a:rPr lang="en-US" altLang="sv-SE" sz="1800" b="1" baseline="-25000" dirty="0">
                  <a:solidFill>
                    <a:srgbClr val="C60000"/>
                  </a:solidFill>
                  <a:latin typeface="Calibri Light" panose="020F0302020204030204" pitchFamily="34" charset="0"/>
                  <a:cs typeface="Calibri Light" panose="020F0302020204030204" pitchFamily="34" charset="0"/>
                </a:rPr>
                <a:t>2</a:t>
              </a:r>
              <a:r>
                <a:rPr lang="en-US" altLang="sv-SE" sz="1800" b="1" dirty="0">
                  <a:solidFill>
                    <a:srgbClr val="C60000"/>
                  </a:solidFill>
                  <a:latin typeface="Calibri Light" panose="020F0302020204030204" pitchFamily="34" charset="0"/>
                  <a:cs typeface="Calibri Light" panose="020F0302020204030204" pitchFamily="34" charset="0"/>
                </a:rPr>
                <a:t>, m</a:t>
              </a:r>
              <a:r>
                <a:rPr lang="en-US" altLang="sv-SE" sz="1800" b="1" baseline="-25000" dirty="0">
                  <a:solidFill>
                    <a:srgbClr val="C60000"/>
                  </a:solidFill>
                  <a:latin typeface="Calibri Light" panose="020F0302020204030204" pitchFamily="34" charset="0"/>
                  <a:cs typeface="Calibri Light" panose="020F0302020204030204" pitchFamily="34" charset="0"/>
                </a:rPr>
                <a:t>3</a:t>
              </a:r>
              <a:r>
                <a:rPr lang="en-US" altLang="sv-SE" sz="1800" b="1" dirty="0">
                  <a:solidFill>
                    <a:srgbClr val="C60000"/>
                  </a:solidFill>
                  <a:latin typeface="Calibri Light" panose="020F0302020204030204" pitchFamily="34" charset="0"/>
                  <a:cs typeface="Calibri Light" panose="020F0302020204030204" pitchFamily="34" charset="0"/>
                </a:rPr>
                <a:t>, m</a:t>
              </a:r>
              <a:r>
                <a:rPr lang="en-US" altLang="sv-SE" sz="1800" b="1" baseline="-25000" dirty="0">
                  <a:solidFill>
                    <a:srgbClr val="C60000"/>
                  </a:solidFill>
                  <a:latin typeface="Calibri Light" panose="020F0302020204030204" pitchFamily="34" charset="0"/>
                  <a:cs typeface="Calibri Light" panose="020F0302020204030204" pitchFamily="34" charset="0"/>
                </a:rPr>
                <a:t>4</a:t>
              </a:r>
              <a:r>
                <a:rPr lang="en-US" altLang="sv-SE" sz="1800" b="1" dirty="0">
                  <a:solidFill>
                    <a:srgbClr val="C60000"/>
                  </a:solidFill>
                  <a:latin typeface="Calibri Light" panose="020F0302020204030204" pitchFamily="34" charset="0"/>
                  <a:cs typeface="Calibri Light" panose="020F0302020204030204" pitchFamily="34" charset="0"/>
                </a:rPr>
                <a:t>)</a:t>
              </a:r>
            </a:p>
          </p:txBody>
        </p:sp>
        <p:grpSp>
          <p:nvGrpSpPr>
            <p:cNvPr id="107652" name="Group 132"/>
            <p:cNvGrpSpPr>
              <a:grpSpLocks/>
            </p:cNvGrpSpPr>
            <p:nvPr/>
          </p:nvGrpSpPr>
          <p:grpSpPr bwMode="auto">
            <a:xfrm>
              <a:off x="3476" y="2946"/>
              <a:ext cx="773" cy="293"/>
              <a:chOff x="3501" y="3343"/>
              <a:chExt cx="773" cy="293"/>
            </a:xfrm>
          </p:grpSpPr>
          <p:sp>
            <p:nvSpPr>
              <p:cNvPr id="107626" name="Text Box 106"/>
              <p:cNvSpPr txBox="1">
                <a:spLocks noChangeArrowheads="1"/>
              </p:cNvSpPr>
              <p:nvPr/>
            </p:nvSpPr>
            <p:spPr bwMode="auto">
              <a:xfrm>
                <a:off x="3501" y="3343"/>
                <a:ext cx="7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sv-SE" sz="1600">
                    <a:latin typeface="Calibri Light" panose="020F0302020204030204" pitchFamily="34" charset="0"/>
                    <a:cs typeface="Calibri Light" panose="020F0302020204030204" pitchFamily="34" charset="0"/>
                  </a:rPr>
                  <a:t>P</a:t>
                </a:r>
                <a:r>
                  <a:rPr lang="en-US" altLang="sv-SE" sz="1600" baseline="-25000">
                    <a:latin typeface="Calibri Light" panose="020F0302020204030204" pitchFamily="34" charset="0"/>
                    <a:cs typeface="Calibri Light" panose="020F0302020204030204" pitchFamily="34" charset="0"/>
                  </a:rPr>
                  <a:t>1</a:t>
                </a:r>
                <a:r>
                  <a:rPr lang="en-US" altLang="sv-SE" sz="1600">
                    <a:latin typeface="Calibri Light" panose="020F0302020204030204" pitchFamily="34" charset="0"/>
                    <a:cs typeface="Calibri Light" panose="020F0302020204030204" pitchFamily="34" charset="0"/>
                  </a:rPr>
                  <a:t> receives</a:t>
                </a:r>
                <a:endParaRPr lang="en-US" altLang="sv-SE" sz="1600" baseline="-25000">
                  <a:latin typeface="Calibri Light" panose="020F0302020204030204" pitchFamily="34" charset="0"/>
                  <a:cs typeface="Calibri Light" panose="020F0302020204030204" pitchFamily="34" charset="0"/>
                </a:endParaRPr>
              </a:p>
            </p:txBody>
          </p:sp>
          <p:sp>
            <p:nvSpPr>
              <p:cNvPr id="107627" name="Line 107"/>
              <p:cNvSpPr>
                <a:spLocks noChangeShapeType="1"/>
              </p:cNvSpPr>
              <p:nvPr/>
            </p:nvSpPr>
            <p:spPr bwMode="auto">
              <a:xfrm>
                <a:off x="3610" y="3636"/>
                <a:ext cx="505" cy="0"/>
              </a:xfrm>
              <a:prstGeom prst="line">
                <a:avLst/>
              </a:prstGeom>
              <a:noFill/>
              <a:ln w="38100">
                <a:solidFill>
                  <a:srgbClr val="C6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grpSp>
      </p:grpSp>
      <p:grpSp>
        <p:nvGrpSpPr>
          <p:cNvPr id="107677" name="Group 157"/>
          <p:cNvGrpSpPr>
            <a:grpSpLocks/>
          </p:cNvGrpSpPr>
          <p:nvPr/>
        </p:nvGrpSpPr>
        <p:grpSpPr bwMode="auto">
          <a:xfrm>
            <a:off x="6626225" y="4486275"/>
            <a:ext cx="2117725" cy="1246188"/>
            <a:chOff x="4174" y="2826"/>
            <a:chExt cx="1334" cy="785"/>
          </a:xfrm>
        </p:grpSpPr>
        <p:sp>
          <p:nvSpPr>
            <p:cNvPr id="107629" name="Oval 109"/>
            <p:cNvSpPr>
              <a:spLocks noChangeArrowheads="1"/>
            </p:cNvSpPr>
            <p:nvPr/>
          </p:nvSpPr>
          <p:spPr bwMode="auto">
            <a:xfrm>
              <a:off x="4326" y="3133"/>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sv-SE" sz="1400" dirty="0">
                  <a:solidFill>
                    <a:schemeClr val="tx1"/>
                  </a:solidFill>
                  <a:latin typeface="Calibri Light" panose="020F0302020204030204" pitchFamily="34" charset="0"/>
                  <a:cs typeface="Calibri Light" panose="020F0302020204030204" pitchFamily="34" charset="0"/>
                </a:rPr>
                <a:t>P</a:t>
              </a:r>
              <a:r>
                <a:rPr lang="en-US" altLang="sv-SE" sz="1400" baseline="-25000" dirty="0">
                  <a:solidFill>
                    <a:schemeClr val="tx1"/>
                  </a:solidFill>
                  <a:latin typeface="Calibri Light" panose="020F0302020204030204" pitchFamily="34" charset="0"/>
                  <a:cs typeface="Calibri Light" panose="020F0302020204030204" pitchFamily="34" charset="0"/>
                </a:rPr>
                <a:t>1</a:t>
              </a:r>
            </a:p>
          </p:txBody>
        </p:sp>
        <p:sp>
          <p:nvSpPr>
            <p:cNvPr id="107630" name="Oval 110"/>
            <p:cNvSpPr>
              <a:spLocks noChangeArrowheads="1"/>
            </p:cNvSpPr>
            <p:nvPr/>
          </p:nvSpPr>
          <p:spPr bwMode="auto">
            <a:xfrm>
              <a:off x="5289" y="3133"/>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sv-SE" sz="1400" dirty="0">
                  <a:solidFill>
                    <a:schemeClr val="tx1"/>
                  </a:solidFill>
                  <a:latin typeface="Calibri Light" panose="020F0302020204030204" pitchFamily="34" charset="0"/>
                  <a:cs typeface="Calibri Light" panose="020F0302020204030204" pitchFamily="34" charset="0"/>
                </a:rPr>
                <a:t>P</a:t>
              </a:r>
              <a:r>
                <a:rPr lang="en-US" altLang="sv-SE" sz="1400" baseline="-25000" dirty="0">
                  <a:solidFill>
                    <a:schemeClr val="tx1"/>
                  </a:solidFill>
                  <a:latin typeface="Calibri Light" panose="020F0302020204030204" pitchFamily="34" charset="0"/>
                  <a:cs typeface="Calibri Light" panose="020F0302020204030204" pitchFamily="34" charset="0"/>
                </a:rPr>
                <a:t>2</a:t>
              </a:r>
            </a:p>
          </p:txBody>
        </p:sp>
        <p:sp>
          <p:nvSpPr>
            <p:cNvPr id="107631" name="Freeform 111"/>
            <p:cNvSpPr>
              <a:spLocks/>
            </p:cNvSpPr>
            <p:nvPr/>
          </p:nvSpPr>
          <p:spPr bwMode="auto">
            <a:xfrm>
              <a:off x="4490" y="3049"/>
              <a:ext cx="888" cy="84"/>
            </a:xfrm>
            <a:custGeom>
              <a:avLst/>
              <a:gdLst>
                <a:gd name="T0" fmla="*/ 888 w 888"/>
                <a:gd name="T1" fmla="*/ 84 h 84"/>
                <a:gd name="T2" fmla="*/ 430 w 888"/>
                <a:gd name="T3" fmla="*/ 0 h 84"/>
                <a:gd name="T4" fmla="*/ 0 w 888"/>
                <a:gd name="T5" fmla="*/ 84 h 84"/>
              </a:gdLst>
              <a:ahLst/>
              <a:cxnLst>
                <a:cxn ang="0">
                  <a:pos x="T0" y="T1"/>
                </a:cxn>
                <a:cxn ang="0">
                  <a:pos x="T2" y="T3"/>
                </a:cxn>
                <a:cxn ang="0">
                  <a:pos x="T4" y="T5"/>
                </a:cxn>
              </a:cxnLst>
              <a:rect l="0" t="0" r="r" b="b"/>
              <a:pathLst>
                <a:path w="888" h="84">
                  <a:moveTo>
                    <a:pt x="888" y="84"/>
                  </a:moveTo>
                  <a:cubicBezTo>
                    <a:pt x="733" y="42"/>
                    <a:pt x="578" y="0"/>
                    <a:pt x="430" y="0"/>
                  </a:cubicBezTo>
                  <a:cubicBezTo>
                    <a:pt x="282" y="0"/>
                    <a:pt x="73" y="71"/>
                    <a:pt x="0" y="84"/>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07632" name="Freeform 112"/>
            <p:cNvSpPr>
              <a:spLocks/>
            </p:cNvSpPr>
            <p:nvPr/>
          </p:nvSpPr>
          <p:spPr bwMode="auto">
            <a:xfrm>
              <a:off x="4483" y="3334"/>
              <a:ext cx="860" cy="91"/>
            </a:xfrm>
            <a:custGeom>
              <a:avLst/>
              <a:gdLst>
                <a:gd name="T0" fmla="*/ 0 w 860"/>
                <a:gd name="T1" fmla="*/ 0 h 91"/>
                <a:gd name="T2" fmla="*/ 444 w 860"/>
                <a:gd name="T3" fmla="*/ 90 h 91"/>
                <a:gd name="T4" fmla="*/ 860 w 860"/>
                <a:gd name="T5" fmla="*/ 7 h 91"/>
              </a:gdLst>
              <a:ahLst/>
              <a:cxnLst>
                <a:cxn ang="0">
                  <a:pos x="T0" y="T1"/>
                </a:cxn>
                <a:cxn ang="0">
                  <a:pos x="T2" y="T3"/>
                </a:cxn>
                <a:cxn ang="0">
                  <a:pos x="T4" y="T5"/>
                </a:cxn>
              </a:cxnLst>
              <a:rect l="0" t="0" r="r" b="b"/>
              <a:pathLst>
                <a:path w="860" h="91">
                  <a:moveTo>
                    <a:pt x="0" y="0"/>
                  </a:moveTo>
                  <a:cubicBezTo>
                    <a:pt x="150" y="44"/>
                    <a:pt x="301" y="89"/>
                    <a:pt x="444" y="90"/>
                  </a:cubicBezTo>
                  <a:cubicBezTo>
                    <a:pt x="587" y="91"/>
                    <a:pt x="723" y="49"/>
                    <a:pt x="860" y="7"/>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07633" name="Text Box 113"/>
            <p:cNvSpPr txBox="1">
              <a:spLocks noChangeArrowheads="1"/>
            </p:cNvSpPr>
            <p:nvPr/>
          </p:nvSpPr>
          <p:spPr bwMode="auto">
            <a:xfrm>
              <a:off x="4571" y="2826"/>
              <a:ext cx="83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sv-SE" sz="1800" b="1" i="1">
                  <a:solidFill>
                    <a:srgbClr val="C60000"/>
                  </a:solidFill>
                  <a:latin typeface="Calibri Light" panose="020F0302020204030204" pitchFamily="34" charset="0"/>
                  <a:cs typeface="Calibri Light" panose="020F0302020204030204" pitchFamily="34" charset="0"/>
                </a:rPr>
                <a:t>q</a:t>
              </a:r>
              <a:r>
                <a:rPr lang="en-US" altLang="sv-SE" sz="1800" b="1" i="1" baseline="-25000">
                  <a:solidFill>
                    <a:srgbClr val="C60000"/>
                  </a:solidFill>
                  <a:latin typeface="Calibri Light" panose="020F0302020204030204" pitchFamily="34" charset="0"/>
                  <a:cs typeface="Calibri Light" panose="020F0302020204030204" pitchFamily="34" charset="0"/>
                </a:rPr>
                <a:t>12 </a:t>
              </a:r>
              <a:r>
                <a:rPr lang="en-US" altLang="sv-SE" sz="1800" b="1" i="1">
                  <a:solidFill>
                    <a:srgbClr val="C60000"/>
                  </a:solidFill>
                  <a:latin typeface="Calibri Light" panose="020F0302020204030204" pitchFamily="34" charset="0"/>
                  <a:cs typeface="Calibri Light" panose="020F0302020204030204" pitchFamily="34" charset="0"/>
                </a:rPr>
                <a:t>= </a:t>
              </a:r>
              <a:r>
                <a:rPr lang="en-US" altLang="sv-SE" sz="1800" b="1">
                  <a:solidFill>
                    <a:srgbClr val="C60000"/>
                  </a:solidFill>
                  <a:latin typeface="Calibri Light" panose="020F0302020204030204" pitchFamily="34" charset="0"/>
                  <a:cs typeface="Calibri Light" panose="020F0302020204030204" pitchFamily="34" charset="0"/>
                </a:rPr>
                <a:t>(m</a:t>
              </a:r>
              <a:r>
                <a:rPr lang="en-US" altLang="sv-SE" sz="1800" b="1" baseline="-25000">
                  <a:solidFill>
                    <a:srgbClr val="C60000"/>
                  </a:solidFill>
                  <a:latin typeface="Calibri Light" panose="020F0302020204030204" pitchFamily="34" charset="0"/>
                  <a:cs typeface="Calibri Light" panose="020F0302020204030204" pitchFamily="34" charset="0"/>
                </a:rPr>
                <a:t>1</a:t>
              </a:r>
              <a:r>
                <a:rPr lang="en-US" altLang="sv-SE" sz="1800" b="1">
                  <a:solidFill>
                    <a:srgbClr val="C60000"/>
                  </a:solidFill>
                  <a:latin typeface="Calibri Light" panose="020F0302020204030204" pitchFamily="34" charset="0"/>
                  <a:cs typeface="Calibri Light" panose="020F0302020204030204" pitchFamily="34" charset="0"/>
                </a:rPr>
                <a:t>)</a:t>
              </a:r>
              <a:endParaRPr lang="en-US" altLang="sv-SE" sz="1800" b="1" baseline="-25000">
                <a:solidFill>
                  <a:srgbClr val="C60000"/>
                </a:solidFill>
                <a:latin typeface="Calibri Light" panose="020F0302020204030204" pitchFamily="34" charset="0"/>
                <a:cs typeface="Calibri Light" panose="020F0302020204030204" pitchFamily="34" charset="0"/>
              </a:endParaRPr>
            </a:p>
          </p:txBody>
        </p:sp>
        <p:sp>
          <p:nvSpPr>
            <p:cNvPr id="107634" name="Text Box 114"/>
            <p:cNvSpPr txBox="1">
              <a:spLocks noChangeArrowheads="1"/>
            </p:cNvSpPr>
            <p:nvPr/>
          </p:nvSpPr>
          <p:spPr bwMode="auto">
            <a:xfrm>
              <a:off x="4591" y="3372"/>
              <a:ext cx="8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sv-SE" sz="1800" b="1" i="1">
                  <a:solidFill>
                    <a:srgbClr val="C60000"/>
                  </a:solidFill>
                  <a:latin typeface="Calibri Light" panose="020F0302020204030204" pitchFamily="34" charset="0"/>
                  <a:cs typeface="Calibri Light" panose="020F0302020204030204" pitchFamily="34" charset="0"/>
                </a:rPr>
                <a:t>q</a:t>
              </a:r>
              <a:r>
                <a:rPr lang="en-US" altLang="sv-SE" sz="1800" b="1" i="1" baseline="-25000">
                  <a:solidFill>
                    <a:srgbClr val="C60000"/>
                  </a:solidFill>
                  <a:latin typeface="Calibri Light" panose="020F0302020204030204" pitchFamily="34" charset="0"/>
                  <a:cs typeface="Calibri Light" panose="020F0302020204030204" pitchFamily="34" charset="0"/>
                </a:rPr>
                <a:t>21 </a:t>
              </a:r>
              <a:r>
                <a:rPr lang="en-US" altLang="sv-SE" sz="1800" b="1" i="1">
                  <a:solidFill>
                    <a:srgbClr val="C60000"/>
                  </a:solidFill>
                  <a:latin typeface="Calibri Light" panose="020F0302020204030204" pitchFamily="34" charset="0"/>
                  <a:cs typeface="Calibri Light" panose="020F0302020204030204" pitchFamily="34" charset="0"/>
                </a:rPr>
                <a:t>= </a:t>
              </a:r>
              <a:r>
                <a:rPr lang="en-US" altLang="sv-SE" sz="1800" b="1">
                  <a:solidFill>
                    <a:srgbClr val="C60000"/>
                  </a:solidFill>
                  <a:latin typeface="Calibri Light" panose="020F0302020204030204" pitchFamily="34" charset="0"/>
                  <a:cs typeface="Calibri Light" panose="020F0302020204030204" pitchFamily="34" charset="0"/>
                </a:rPr>
                <a:t>(m</a:t>
              </a:r>
              <a:r>
                <a:rPr lang="en-US" altLang="sv-SE" sz="1800" b="1" baseline="-25000">
                  <a:solidFill>
                    <a:srgbClr val="C60000"/>
                  </a:solidFill>
                  <a:latin typeface="Calibri Light" panose="020F0302020204030204" pitchFamily="34" charset="0"/>
                  <a:cs typeface="Calibri Light" panose="020F0302020204030204" pitchFamily="34" charset="0"/>
                </a:rPr>
                <a:t>4</a:t>
              </a:r>
              <a:r>
                <a:rPr lang="en-US" altLang="sv-SE" sz="1800" b="1">
                  <a:solidFill>
                    <a:srgbClr val="C60000"/>
                  </a:solidFill>
                  <a:latin typeface="Calibri Light" panose="020F0302020204030204" pitchFamily="34" charset="0"/>
                  <a:cs typeface="Calibri Light" panose="020F0302020204030204" pitchFamily="34" charset="0"/>
                </a:rPr>
                <a:t>)</a:t>
              </a:r>
            </a:p>
          </p:txBody>
        </p:sp>
        <p:sp>
          <p:nvSpPr>
            <p:cNvPr id="107635" name="Text Box 115"/>
            <p:cNvSpPr txBox="1">
              <a:spLocks noChangeArrowheads="1"/>
            </p:cNvSpPr>
            <p:nvPr/>
          </p:nvSpPr>
          <p:spPr bwMode="auto">
            <a:xfrm>
              <a:off x="4174" y="3378"/>
              <a:ext cx="353" cy="233"/>
            </a:xfrm>
            <a:prstGeom prst="rect">
              <a:avLst/>
            </a:prstGeom>
            <a:noFill/>
            <a:ln w="28575">
              <a:solidFill>
                <a:srgbClr val="C6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800" b="1" dirty="0">
                  <a:solidFill>
                    <a:srgbClr val="C60000"/>
                  </a:solidFill>
                  <a:latin typeface="Calibri Light" panose="020F0302020204030204" pitchFamily="34" charset="0"/>
                  <a:cs typeface="Calibri Light" panose="020F0302020204030204" pitchFamily="34" charset="0"/>
                </a:rPr>
                <a:t>m</a:t>
              </a:r>
              <a:r>
                <a:rPr lang="en-US" altLang="sv-SE" sz="1800" b="1" baseline="-25000" dirty="0">
                  <a:solidFill>
                    <a:srgbClr val="C60000"/>
                  </a:solidFill>
                  <a:latin typeface="Calibri Light" panose="020F0302020204030204" pitchFamily="34" charset="0"/>
                  <a:cs typeface="Calibri Light" panose="020F0302020204030204" pitchFamily="34" charset="0"/>
                </a:rPr>
                <a:t>2</a:t>
              </a:r>
            </a:p>
          </p:txBody>
        </p:sp>
      </p:grpSp>
      <p:sp>
        <p:nvSpPr>
          <p:cNvPr id="107663" name="Rectangle 143"/>
          <p:cNvSpPr>
            <a:spLocks noChangeArrowheads="1"/>
          </p:cNvSpPr>
          <p:nvPr/>
        </p:nvSpPr>
        <p:spPr bwMode="auto">
          <a:xfrm>
            <a:off x="271463" y="1196752"/>
            <a:ext cx="4819650"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sz="2400">
                <a:solidFill>
                  <a:schemeClr val="tx1"/>
                </a:solidFill>
                <a:latin typeface="Times New Roman" panose="02020603050405020304" pitchFamily="18" charset="0"/>
                <a:cs typeface="Times New Roman (Hebrew)" charset="-79"/>
              </a:defRPr>
            </a:lvl1pPr>
            <a:lvl2pPr marL="742950" indent="-285750" algn="l">
              <a:defRPr sz="2400">
                <a:solidFill>
                  <a:schemeClr val="tx1"/>
                </a:solidFill>
                <a:latin typeface="Times New Roman" panose="02020603050405020304" pitchFamily="18" charset="0"/>
                <a:cs typeface="Times New Roman (Hebrew)" charset="-79"/>
              </a:defRPr>
            </a:lvl2pPr>
            <a:lvl3pPr marL="1143000" indent="-228600" algn="l">
              <a:defRPr sz="2400">
                <a:solidFill>
                  <a:schemeClr val="tx1"/>
                </a:solidFill>
                <a:latin typeface="Times New Roman" panose="02020603050405020304" pitchFamily="18" charset="0"/>
                <a:cs typeface="Times New Roman (Hebrew)" charset="-79"/>
              </a:defRPr>
            </a:lvl3pPr>
            <a:lvl4pPr marL="1600200" indent="-228600" algn="l">
              <a:defRPr sz="2400">
                <a:solidFill>
                  <a:schemeClr val="tx1"/>
                </a:solidFill>
                <a:latin typeface="Times New Roman" panose="02020603050405020304" pitchFamily="18" charset="0"/>
                <a:cs typeface="Times New Roman (Hebrew)" charset="-79"/>
              </a:defRPr>
            </a:lvl4pPr>
            <a:lvl5pPr marL="2057400" indent="-228600" algn="l">
              <a:defRPr sz="2400">
                <a:solidFill>
                  <a:schemeClr val="tx1"/>
                </a:solidFill>
                <a:latin typeface="Times New Roman" panose="02020603050405020304" pitchFamily="18" charset="0"/>
                <a:cs typeface="Times New Roman (Hebrew)" charset="-79"/>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9pPr>
          </a:lstStyle>
          <a:p>
            <a:pPr>
              <a:spcBef>
                <a:spcPct val="20000"/>
              </a:spcBef>
              <a:buClr>
                <a:schemeClr val="accent2"/>
              </a:buClr>
              <a:buSzPct val="85000"/>
              <a:buFont typeface="ZapfDingbats" pitchFamily="82" charset="2"/>
              <a:buNone/>
            </a:pPr>
            <a:r>
              <a:rPr lang="en-US" altLang="he-IL" dirty="0">
                <a:solidFill>
                  <a:srgbClr val="0000B0"/>
                </a:solidFill>
                <a:latin typeface="Calibri Light" panose="020F0302020204030204" pitchFamily="34" charset="0"/>
                <a:cs typeface="Calibri Light" panose="020F0302020204030204" pitchFamily="34" charset="0"/>
              </a:rPr>
              <a:t>In the shared memory model … </a:t>
            </a:r>
          </a:p>
        </p:txBody>
      </p:sp>
      <p:grpSp>
        <p:nvGrpSpPr>
          <p:cNvPr id="107749" name="Group 229"/>
          <p:cNvGrpSpPr>
            <a:grpSpLocks/>
          </p:cNvGrpSpPr>
          <p:nvPr/>
        </p:nvGrpSpPr>
        <p:grpSpPr bwMode="auto">
          <a:xfrm>
            <a:off x="2565400" y="1773240"/>
            <a:ext cx="2930525" cy="1004889"/>
            <a:chOff x="1616" y="1117"/>
            <a:chExt cx="1846" cy="633"/>
          </a:xfrm>
        </p:grpSpPr>
        <p:sp>
          <p:nvSpPr>
            <p:cNvPr id="107610" name="Oval 90"/>
            <p:cNvSpPr>
              <a:spLocks noChangeArrowheads="1"/>
            </p:cNvSpPr>
            <p:nvPr/>
          </p:nvSpPr>
          <p:spPr bwMode="auto">
            <a:xfrm>
              <a:off x="2280" y="1458"/>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sv-SE" sz="1400" dirty="0">
                  <a:solidFill>
                    <a:schemeClr val="tx1"/>
                  </a:solidFill>
                  <a:latin typeface="Calibri Light" panose="020F0302020204030204" pitchFamily="34" charset="0"/>
                  <a:cs typeface="Calibri Light" panose="020F0302020204030204" pitchFamily="34" charset="0"/>
                </a:rPr>
                <a:t>P</a:t>
              </a:r>
              <a:r>
                <a:rPr lang="en-US" altLang="sv-SE" sz="1400" baseline="-25000" dirty="0">
                  <a:solidFill>
                    <a:schemeClr val="tx1"/>
                  </a:solidFill>
                  <a:latin typeface="Calibri Light" panose="020F0302020204030204" pitchFamily="34" charset="0"/>
                  <a:cs typeface="Calibri Light" panose="020F0302020204030204" pitchFamily="34" charset="0"/>
                </a:rPr>
                <a:t>1</a:t>
              </a:r>
            </a:p>
          </p:txBody>
        </p:sp>
        <p:sp>
          <p:nvSpPr>
            <p:cNvPr id="107611" name="Oval 91"/>
            <p:cNvSpPr>
              <a:spLocks noChangeArrowheads="1"/>
            </p:cNvSpPr>
            <p:nvPr/>
          </p:nvSpPr>
          <p:spPr bwMode="auto">
            <a:xfrm>
              <a:off x="3243" y="1458"/>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sv-SE" sz="1400" dirty="0">
                  <a:solidFill>
                    <a:schemeClr val="tx1"/>
                  </a:solidFill>
                  <a:latin typeface="Calibri Light" panose="020F0302020204030204" pitchFamily="34" charset="0"/>
                  <a:cs typeface="Calibri Light" panose="020F0302020204030204" pitchFamily="34" charset="0"/>
                </a:rPr>
                <a:t>P</a:t>
              </a:r>
              <a:r>
                <a:rPr lang="en-US" altLang="sv-SE" sz="1400" baseline="-25000" dirty="0">
                  <a:solidFill>
                    <a:schemeClr val="tx1"/>
                  </a:solidFill>
                  <a:latin typeface="Calibri Light" panose="020F0302020204030204" pitchFamily="34" charset="0"/>
                  <a:cs typeface="Calibri Light" panose="020F0302020204030204" pitchFamily="34" charset="0"/>
                </a:rPr>
                <a:t>2</a:t>
              </a:r>
            </a:p>
          </p:txBody>
        </p:sp>
        <p:sp>
          <p:nvSpPr>
            <p:cNvPr id="107612" name="Freeform 92"/>
            <p:cNvSpPr>
              <a:spLocks/>
            </p:cNvSpPr>
            <p:nvPr/>
          </p:nvSpPr>
          <p:spPr bwMode="auto">
            <a:xfrm>
              <a:off x="2444" y="1374"/>
              <a:ext cx="888" cy="84"/>
            </a:xfrm>
            <a:custGeom>
              <a:avLst/>
              <a:gdLst>
                <a:gd name="T0" fmla="*/ 888 w 888"/>
                <a:gd name="T1" fmla="*/ 84 h 84"/>
                <a:gd name="T2" fmla="*/ 430 w 888"/>
                <a:gd name="T3" fmla="*/ 0 h 84"/>
                <a:gd name="T4" fmla="*/ 0 w 888"/>
                <a:gd name="T5" fmla="*/ 84 h 84"/>
              </a:gdLst>
              <a:ahLst/>
              <a:cxnLst>
                <a:cxn ang="0">
                  <a:pos x="T0" y="T1"/>
                </a:cxn>
                <a:cxn ang="0">
                  <a:pos x="T2" y="T3"/>
                </a:cxn>
                <a:cxn ang="0">
                  <a:pos x="T4" y="T5"/>
                </a:cxn>
              </a:cxnLst>
              <a:rect l="0" t="0" r="r" b="b"/>
              <a:pathLst>
                <a:path w="888" h="84">
                  <a:moveTo>
                    <a:pt x="888" y="84"/>
                  </a:moveTo>
                  <a:cubicBezTo>
                    <a:pt x="733" y="42"/>
                    <a:pt x="578" y="0"/>
                    <a:pt x="430" y="0"/>
                  </a:cubicBezTo>
                  <a:cubicBezTo>
                    <a:pt x="282" y="0"/>
                    <a:pt x="73" y="71"/>
                    <a:pt x="0" y="84"/>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07613" name="Freeform 93"/>
            <p:cNvSpPr>
              <a:spLocks/>
            </p:cNvSpPr>
            <p:nvPr/>
          </p:nvSpPr>
          <p:spPr bwMode="auto">
            <a:xfrm>
              <a:off x="2437" y="1659"/>
              <a:ext cx="860" cy="91"/>
            </a:xfrm>
            <a:custGeom>
              <a:avLst/>
              <a:gdLst>
                <a:gd name="T0" fmla="*/ 0 w 860"/>
                <a:gd name="T1" fmla="*/ 0 h 91"/>
                <a:gd name="T2" fmla="*/ 444 w 860"/>
                <a:gd name="T3" fmla="*/ 90 h 91"/>
                <a:gd name="T4" fmla="*/ 860 w 860"/>
                <a:gd name="T5" fmla="*/ 7 h 91"/>
              </a:gdLst>
              <a:ahLst/>
              <a:cxnLst>
                <a:cxn ang="0">
                  <a:pos x="T0" y="T1"/>
                </a:cxn>
                <a:cxn ang="0">
                  <a:pos x="T2" y="T3"/>
                </a:cxn>
                <a:cxn ang="0">
                  <a:pos x="T4" y="T5"/>
                </a:cxn>
              </a:cxnLst>
              <a:rect l="0" t="0" r="r" b="b"/>
              <a:pathLst>
                <a:path w="860" h="91">
                  <a:moveTo>
                    <a:pt x="0" y="0"/>
                  </a:moveTo>
                  <a:cubicBezTo>
                    <a:pt x="150" y="44"/>
                    <a:pt x="301" y="89"/>
                    <a:pt x="444" y="90"/>
                  </a:cubicBezTo>
                  <a:cubicBezTo>
                    <a:pt x="587" y="91"/>
                    <a:pt x="723" y="49"/>
                    <a:pt x="860" y="7"/>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07614" name="Text Box 94"/>
            <p:cNvSpPr txBox="1">
              <a:spLocks noChangeArrowheads="1"/>
            </p:cNvSpPr>
            <p:nvPr/>
          </p:nvSpPr>
          <p:spPr bwMode="auto">
            <a:xfrm>
              <a:off x="2483" y="1117"/>
              <a:ext cx="496" cy="233"/>
            </a:xfrm>
            <a:prstGeom prst="rect">
              <a:avLst/>
            </a:prstGeom>
            <a:noFill/>
            <a:ln w="12700">
              <a:solidFill>
                <a:srgbClr val="C6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sv-SE" sz="1800">
                  <a:solidFill>
                    <a:srgbClr val="C60000"/>
                  </a:solidFill>
                  <a:latin typeface="Calibri Light" panose="020F0302020204030204" pitchFamily="34" charset="0"/>
                  <a:cs typeface="Calibri Light" panose="020F0302020204030204" pitchFamily="34" charset="0"/>
                </a:rPr>
                <a:t>r</a:t>
              </a:r>
              <a:r>
                <a:rPr lang="en-US" altLang="sv-SE" sz="1800" baseline="-25000">
                  <a:solidFill>
                    <a:srgbClr val="C60000"/>
                  </a:solidFill>
                  <a:latin typeface="Calibri Light" panose="020F0302020204030204" pitchFamily="34" charset="0"/>
                  <a:cs typeface="Calibri Light" panose="020F0302020204030204" pitchFamily="34" charset="0"/>
                </a:rPr>
                <a:t>12</a:t>
              </a:r>
              <a:r>
                <a:rPr lang="en-US" altLang="sv-SE" sz="1800" b="1">
                  <a:solidFill>
                    <a:srgbClr val="C60000"/>
                  </a:solidFill>
                  <a:latin typeface="Calibri Light" panose="020F0302020204030204" pitchFamily="34" charset="0"/>
                  <a:cs typeface="Calibri Light" panose="020F0302020204030204" pitchFamily="34" charset="0"/>
                </a:rPr>
                <a:t>: </a:t>
              </a:r>
              <a:r>
                <a:rPr lang="en-US" altLang="sv-SE" sz="1800" b="1" i="1">
                  <a:solidFill>
                    <a:srgbClr val="C60000"/>
                  </a:solidFill>
                  <a:latin typeface="Calibri Light" panose="020F0302020204030204" pitchFamily="34" charset="0"/>
                  <a:cs typeface="Calibri Light" panose="020F0302020204030204" pitchFamily="34" charset="0"/>
                </a:rPr>
                <a:t>m</a:t>
              </a:r>
              <a:r>
                <a:rPr lang="en-US" altLang="sv-SE" sz="1800" b="1" i="1" baseline="-25000">
                  <a:solidFill>
                    <a:srgbClr val="C60000"/>
                  </a:solidFill>
                  <a:latin typeface="Calibri Light" panose="020F0302020204030204" pitchFamily="34" charset="0"/>
                  <a:cs typeface="Calibri Light" panose="020F0302020204030204" pitchFamily="34" charset="0"/>
                </a:rPr>
                <a:t>1</a:t>
              </a:r>
            </a:p>
          </p:txBody>
        </p:sp>
        <p:grpSp>
          <p:nvGrpSpPr>
            <p:cNvPr id="107654" name="Group 134"/>
            <p:cNvGrpSpPr>
              <a:grpSpLocks/>
            </p:cNvGrpSpPr>
            <p:nvPr/>
          </p:nvGrpSpPr>
          <p:grpSpPr bwMode="auto">
            <a:xfrm>
              <a:off x="1616" y="1315"/>
              <a:ext cx="773" cy="280"/>
              <a:chOff x="1655" y="1063"/>
              <a:chExt cx="773" cy="280"/>
            </a:xfrm>
          </p:grpSpPr>
          <p:sp>
            <p:nvSpPr>
              <p:cNvPr id="107644" name="Text Box 124"/>
              <p:cNvSpPr txBox="1">
                <a:spLocks noChangeArrowheads="1"/>
              </p:cNvSpPr>
              <p:nvPr/>
            </p:nvSpPr>
            <p:spPr bwMode="auto">
              <a:xfrm>
                <a:off x="1655" y="1063"/>
                <a:ext cx="7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sv-SE" sz="1600">
                    <a:latin typeface="Calibri Light" panose="020F0302020204030204" pitchFamily="34" charset="0"/>
                    <a:cs typeface="Calibri Light" panose="020F0302020204030204" pitchFamily="34" charset="0"/>
                  </a:rPr>
                  <a:t>P</a:t>
                </a:r>
                <a:r>
                  <a:rPr lang="en-US" altLang="sv-SE" sz="1600" baseline="-25000">
                    <a:latin typeface="Calibri Light" panose="020F0302020204030204" pitchFamily="34" charset="0"/>
                    <a:cs typeface="Calibri Light" panose="020F0302020204030204" pitchFamily="34" charset="0"/>
                  </a:rPr>
                  <a:t>1</a:t>
                </a:r>
                <a:r>
                  <a:rPr lang="en-US" altLang="sv-SE" sz="1600">
                    <a:latin typeface="Calibri Light" panose="020F0302020204030204" pitchFamily="34" charset="0"/>
                    <a:cs typeface="Calibri Light" panose="020F0302020204030204" pitchFamily="34" charset="0"/>
                  </a:rPr>
                  <a:t> writes</a:t>
                </a:r>
                <a:endParaRPr lang="en-US" altLang="sv-SE" sz="1600" baseline="-25000">
                  <a:latin typeface="Calibri Light" panose="020F0302020204030204" pitchFamily="34" charset="0"/>
                  <a:cs typeface="Calibri Light" panose="020F0302020204030204" pitchFamily="34" charset="0"/>
                </a:endParaRPr>
              </a:p>
            </p:txBody>
          </p:sp>
          <p:sp>
            <p:nvSpPr>
              <p:cNvPr id="107645" name="Line 125"/>
              <p:cNvSpPr>
                <a:spLocks noChangeShapeType="1"/>
              </p:cNvSpPr>
              <p:nvPr/>
            </p:nvSpPr>
            <p:spPr bwMode="auto">
              <a:xfrm>
                <a:off x="1682" y="1343"/>
                <a:ext cx="505" cy="0"/>
              </a:xfrm>
              <a:prstGeom prst="line">
                <a:avLst/>
              </a:prstGeom>
              <a:noFill/>
              <a:ln w="38100">
                <a:solidFill>
                  <a:srgbClr val="C6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grpSp>
      </p:grpSp>
      <p:sp>
        <p:nvSpPr>
          <p:cNvPr id="107684" name="Text Box 164"/>
          <p:cNvSpPr txBox="1">
            <a:spLocks noChangeArrowheads="1"/>
          </p:cNvSpPr>
          <p:nvPr/>
        </p:nvSpPr>
        <p:spPr bwMode="auto">
          <a:xfrm>
            <a:off x="7256463" y="1941513"/>
            <a:ext cx="739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marL="342900" indent="-342900" algn="l">
              <a:defRPr sz="2400">
                <a:solidFill>
                  <a:schemeClr val="tx1"/>
                </a:solidFill>
                <a:latin typeface="Times New Roman" panose="02020603050405020304" pitchFamily="18" charset="0"/>
                <a:cs typeface="Times New Roman (Hebrew)" charset="-79"/>
              </a:defRPr>
            </a:lvl1pPr>
            <a:lvl2pPr algn="l">
              <a:defRPr sz="2400">
                <a:solidFill>
                  <a:schemeClr val="tx1"/>
                </a:solidFill>
                <a:latin typeface="Times New Roman" panose="02020603050405020304" pitchFamily="18" charset="0"/>
                <a:cs typeface="Times New Roman (Hebrew)" charset="-79"/>
              </a:defRPr>
            </a:lvl2pPr>
            <a:lvl3pPr algn="l">
              <a:defRPr sz="2400">
                <a:solidFill>
                  <a:schemeClr val="tx1"/>
                </a:solidFill>
                <a:latin typeface="Times New Roman" panose="02020603050405020304" pitchFamily="18" charset="0"/>
                <a:cs typeface="Times New Roman (Hebrew)" charset="-79"/>
              </a:defRPr>
            </a:lvl3pPr>
            <a:lvl4pPr algn="l">
              <a:defRPr sz="2400">
                <a:solidFill>
                  <a:schemeClr val="tx1"/>
                </a:solidFill>
                <a:latin typeface="Times New Roman" panose="02020603050405020304" pitchFamily="18" charset="0"/>
                <a:cs typeface="Times New Roman (Hebrew)" charset="-79"/>
              </a:defRPr>
            </a:lvl4pPr>
            <a:lvl5pPr algn="l">
              <a:defRPr sz="2400">
                <a:solidFill>
                  <a:schemeClr val="tx1"/>
                </a:solidFill>
                <a:latin typeface="Times New Roman" panose="02020603050405020304" pitchFamily="18" charset="0"/>
                <a:cs typeface="Times New Roman (Hebrew)" charset="-79"/>
              </a:defRPr>
            </a:lvl5pPr>
            <a:lvl6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6pPr>
            <a:lvl7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7pPr>
            <a:lvl8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8pPr>
            <a:lvl9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9pPr>
          </a:lstStyle>
          <a:p>
            <a:pPr algn="ctr">
              <a:spcBef>
                <a:spcPct val="20000"/>
              </a:spcBef>
              <a:buClr>
                <a:schemeClr val="accent2"/>
              </a:buClr>
              <a:buSzPct val="85000"/>
              <a:buFont typeface="Wingdings" panose="05000000000000000000" pitchFamily="2" charset="2"/>
              <a:buNone/>
            </a:pPr>
            <a:endParaRPr lang="en-US" altLang="sv-SE" sz="1800" baseline="-25000">
              <a:solidFill>
                <a:srgbClr val="C60000"/>
              </a:solidFill>
              <a:latin typeface="Calibri Light" panose="020F0302020204030204" pitchFamily="34" charset="0"/>
              <a:cs typeface="Calibri Light" panose="020F0302020204030204" pitchFamily="34" charset="0"/>
            </a:endParaRPr>
          </a:p>
          <a:p>
            <a:pPr algn="ctr">
              <a:spcBef>
                <a:spcPct val="50000"/>
              </a:spcBef>
              <a:buClr>
                <a:schemeClr val="accent2"/>
              </a:buClr>
              <a:buSzPct val="85000"/>
              <a:buFont typeface="Wingdings" panose="05000000000000000000" pitchFamily="2" charset="2"/>
              <a:buNone/>
            </a:pPr>
            <a:endParaRPr lang="en-US" altLang="sv-SE" sz="1800">
              <a:latin typeface="Calibri Light" panose="020F0302020204030204" pitchFamily="34" charset="0"/>
              <a:cs typeface="Calibri Light" panose="020F0302020204030204" pitchFamily="34" charset="0"/>
            </a:endParaRPr>
          </a:p>
        </p:txBody>
      </p:sp>
      <p:sp>
        <p:nvSpPr>
          <p:cNvPr id="107694" name="Text Box 174"/>
          <p:cNvSpPr txBox="1">
            <a:spLocks noChangeArrowheads="1"/>
          </p:cNvSpPr>
          <p:nvPr/>
        </p:nvSpPr>
        <p:spPr bwMode="auto">
          <a:xfrm>
            <a:off x="7048500" y="1865313"/>
            <a:ext cx="1257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Times New Roman" panose="02020603050405020304" pitchFamily="18" charset="0"/>
                <a:cs typeface="Times New Roman (Hebrew)" charset="-79"/>
              </a:defRPr>
            </a:lvl1pPr>
            <a:lvl2pPr algn="l">
              <a:defRPr sz="2400">
                <a:solidFill>
                  <a:schemeClr val="tx1"/>
                </a:solidFill>
                <a:latin typeface="Times New Roman" panose="02020603050405020304" pitchFamily="18" charset="0"/>
                <a:cs typeface="Times New Roman (Hebrew)" charset="-79"/>
              </a:defRPr>
            </a:lvl2pPr>
            <a:lvl3pPr algn="l">
              <a:defRPr sz="2400">
                <a:solidFill>
                  <a:schemeClr val="tx1"/>
                </a:solidFill>
                <a:latin typeface="Times New Roman" panose="02020603050405020304" pitchFamily="18" charset="0"/>
                <a:cs typeface="Times New Roman (Hebrew)" charset="-79"/>
              </a:defRPr>
            </a:lvl3pPr>
            <a:lvl4pPr algn="l">
              <a:defRPr sz="2400">
                <a:solidFill>
                  <a:schemeClr val="tx1"/>
                </a:solidFill>
                <a:latin typeface="Times New Roman" panose="02020603050405020304" pitchFamily="18" charset="0"/>
                <a:cs typeface="Times New Roman (Hebrew)" charset="-79"/>
              </a:defRPr>
            </a:lvl4pPr>
            <a:lvl5pPr algn="l">
              <a:defRPr sz="2400">
                <a:solidFill>
                  <a:schemeClr val="tx1"/>
                </a:solidFill>
                <a:latin typeface="Times New Roman" panose="02020603050405020304" pitchFamily="18" charset="0"/>
                <a:cs typeface="Times New Roman (Hebrew)" charset="-79"/>
              </a:defRPr>
            </a:lvl5pPr>
            <a:lvl6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6pPr>
            <a:lvl7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7pPr>
            <a:lvl8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8pPr>
            <a:lvl9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9pPr>
          </a:lstStyle>
          <a:p>
            <a:pPr>
              <a:spcBef>
                <a:spcPct val="50000"/>
              </a:spcBef>
              <a:buClr>
                <a:schemeClr val="accent2"/>
              </a:buClr>
              <a:buSzPct val="85000"/>
              <a:buFont typeface="Wingdings" panose="05000000000000000000" pitchFamily="2" charset="2"/>
              <a:buChar char="q"/>
            </a:pPr>
            <a:endParaRPr lang="sv-SE" altLang="sv-SE" dirty="0">
              <a:latin typeface="Calibri Light" panose="020F0302020204030204" pitchFamily="34" charset="0"/>
              <a:cs typeface="Calibri Light" panose="020F0302020204030204" pitchFamily="34" charset="0"/>
            </a:endParaRPr>
          </a:p>
        </p:txBody>
      </p:sp>
      <p:grpSp>
        <p:nvGrpSpPr>
          <p:cNvPr id="107738" name="Group 218"/>
          <p:cNvGrpSpPr>
            <a:grpSpLocks/>
          </p:cNvGrpSpPr>
          <p:nvPr/>
        </p:nvGrpSpPr>
        <p:grpSpPr bwMode="auto">
          <a:xfrm>
            <a:off x="5822950" y="1773240"/>
            <a:ext cx="3321050" cy="1036639"/>
            <a:chOff x="3668" y="1117"/>
            <a:chExt cx="2092" cy="653"/>
          </a:xfrm>
        </p:grpSpPr>
        <p:sp>
          <p:nvSpPr>
            <p:cNvPr id="107714" name="Oval 194"/>
            <p:cNvSpPr>
              <a:spLocks noChangeArrowheads="1"/>
            </p:cNvSpPr>
            <p:nvPr/>
          </p:nvSpPr>
          <p:spPr bwMode="auto">
            <a:xfrm>
              <a:off x="4332" y="1478"/>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sv-SE" sz="1400" dirty="0">
                  <a:solidFill>
                    <a:schemeClr val="tx1"/>
                  </a:solidFill>
                  <a:latin typeface="Calibri Light" panose="020F0302020204030204" pitchFamily="34" charset="0"/>
                  <a:cs typeface="Calibri Light" panose="020F0302020204030204" pitchFamily="34" charset="0"/>
                </a:rPr>
                <a:t>P</a:t>
              </a:r>
              <a:r>
                <a:rPr lang="en-US" altLang="sv-SE" sz="1400" baseline="-25000" dirty="0">
                  <a:solidFill>
                    <a:schemeClr val="tx1"/>
                  </a:solidFill>
                  <a:latin typeface="Calibri Light" panose="020F0302020204030204" pitchFamily="34" charset="0"/>
                  <a:cs typeface="Calibri Light" panose="020F0302020204030204" pitchFamily="34" charset="0"/>
                </a:rPr>
                <a:t>1</a:t>
              </a:r>
            </a:p>
          </p:txBody>
        </p:sp>
        <p:sp>
          <p:nvSpPr>
            <p:cNvPr id="107715" name="Oval 195"/>
            <p:cNvSpPr>
              <a:spLocks noChangeArrowheads="1"/>
            </p:cNvSpPr>
            <p:nvPr/>
          </p:nvSpPr>
          <p:spPr bwMode="auto">
            <a:xfrm>
              <a:off x="5295" y="1478"/>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sv-SE" sz="1400" dirty="0">
                  <a:solidFill>
                    <a:schemeClr val="tx1"/>
                  </a:solidFill>
                  <a:latin typeface="Calibri Light" panose="020F0302020204030204" pitchFamily="34" charset="0"/>
                  <a:cs typeface="Calibri Light" panose="020F0302020204030204" pitchFamily="34" charset="0"/>
                </a:rPr>
                <a:t>P</a:t>
              </a:r>
              <a:r>
                <a:rPr lang="en-US" altLang="sv-SE" sz="1400" baseline="-25000" dirty="0">
                  <a:solidFill>
                    <a:schemeClr val="tx1"/>
                  </a:solidFill>
                  <a:latin typeface="Calibri Light" panose="020F0302020204030204" pitchFamily="34" charset="0"/>
                  <a:cs typeface="Calibri Light" panose="020F0302020204030204" pitchFamily="34" charset="0"/>
                </a:rPr>
                <a:t>2</a:t>
              </a:r>
            </a:p>
          </p:txBody>
        </p:sp>
        <p:sp>
          <p:nvSpPr>
            <p:cNvPr id="107716" name="Freeform 196"/>
            <p:cNvSpPr>
              <a:spLocks/>
            </p:cNvSpPr>
            <p:nvPr/>
          </p:nvSpPr>
          <p:spPr bwMode="auto">
            <a:xfrm>
              <a:off x="4496" y="1394"/>
              <a:ext cx="888" cy="84"/>
            </a:xfrm>
            <a:custGeom>
              <a:avLst/>
              <a:gdLst>
                <a:gd name="T0" fmla="*/ 888 w 888"/>
                <a:gd name="T1" fmla="*/ 84 h 84"/>
                <a:gd name="T2" fmla="*/ 430 w 888"/>
                <a:gd name="T3" fmla="*/ 0 h 84"/>
                <a:gd name="T4" fmla="*/ 0 w 888"/>
                <a:gd name="T5" fmla="*/ 84 h 84"/>
              </a:gdLst>
              <a:ahLst/>
              <a:cxnLst>
                <a:cxn ang="0">
                  <a:pos x="T0" y="T1"/>
                </a:cxn>
                <a:cxn ang="0">
                  <a:pos x="T2" y="T3"/>
                </a:cxn>
                <a:cxn ang="0">
                  <a:pos x="T4" y="T5"/>
                </a:cxn>
              </a:cxnLst>
              <a:rect l="0" t="0" r="r" b="b"/>
              <a:pathLst>
                <a:path w="888" h="84">
                  <a:moveTo>
                    <a:pt x="888" y="84"/>
                  </a:moveTo>
                  <a:cubicBezTo>
                    <a:pt x="733" y="42"/>
                    <a:pt x="578" y="0"/>
                    <a:pt x="430" y="0"/>
                  </a:cubicBezTo>
                  <a:cubicBezTo>
                    <a:pt x="282" y="0"/>
                    <a:pt x="73" y="71"/>
                    <a:pt x="0" y="84"/>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07717" name="Freeform 197"/>
            <p:cNvSpPr>
              <a:spLocks/>
            </p:cNvSpPr>
            <p:nvPr/>
          </p:nvSpPr>
          <p:spPr bwMode="auto">
            <a:xfrm>
              <a:off x="4489" y="1679"/>
              <a:ext cx="860" cy="91"/>
            </a:xfrm>
            <a:custGeom>
              <a:avLst/>
              <a:gdLst>
                <a:gd name="T0" fmla="*/ 0 w 860"/>
                <a:gd name="T1" fmla="*/ 0 h 91"/>
                <a:gd name="T2" fmla="*/ 444 w 860"/>
                <a:gd name="T3" fmla="*/ 90 h 91"/>
                <a:gd name="T4" fmla="*/ 860 w 860"/>
                <a:gd name="T5" fmla="*/ 7 h 91"/>
              </a:gdLst>
              <a:ahLst/>
              <a:cxnLst>
                <a:cxn ang="0">
                  <a:pos x="T0" y="T1"/>
                </a:cxn>
                <a:cxn ang="0">
                  <a:pos x="T2" y="T3"/>
                </a:cxn>
                <a:cxn ang="0">
                  <a:pos x="T4" y="T5"/>
                </a:cxn>
              </a:cxnLst>
              <a:rect l="0" t="0" r="r" b="b"/>
              <a:pathLst>
                <a:path w="860" h="91">
                  <a:moveTo>
                    <a:pt x="0" y="0"/>
                  </a:moveTo>
                  <a:cubicBezTo>
                    <a:pt x="150" y="44"/>
                    <a:pt x="301" y="89"/>
                    <a:pt x="444" y="90"/>
                  </a:cubicBezTo>
                  <a:cubicBezTo>
                    <a:pt x="587" y="91"/>
                    <a:pt x="723" y="49"/>
                    <a:pt x="860" y="7"/>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07718" name="Text Box 198"/>
            <p:cNvSpPr txBox="1">
              <a:spLocks noChangeArrowheads="1"/>
            </p:cNvSpPr>
            <p:nvPr/>
          </p:nvSpPr>
          <p:spPr bwMode="auto">
            <a:xfrm>
              <a:off x="4535" y="1117"/>
              <a:ext cx="496" cy="233"/>
            </a:xfrm>
            <a:prstGeom prst="rect">
              <a:avLst/>
            </a:prstGeom>
            <a:noFill/>
            <a:ln w="12700">
              <a:solidFill>
                <a:srgbClr val="C6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sv-SE" sz="1800">
                  <a:solidFill>
                    <a:srgbClr val="C60000"/>
                  </a:solidFill>
                  <a:latin typeface="Calibri Light" panose="020F0302020204030204" pitchFamily="34" charset="0"/>
                  <a:cs typeface="Calibri Light" panose="020F0302020204030204" pitchFamily="34" charset="0"/>
                </a:rPr>
                <a:t>r</a:t>
              </a:r>
              <a:r>
                <a:rPr lang="en-US" altLang="sv-SE" sz="1800" baseline="-25000">
                  <a:solidFill>
                    <a:srgbClr val="C60000"/>
                  </a:solidFill>
                  <a:latin typeface="Calibri Light" panose="020F0302020204030204" pitchFamily="34" charset="0"/>
                  <a:cs typeface="Calibri Light" panose="020F0302020204030204" pitchFamily="34" charset="0"/>
                </a:rPr>
                <a:t>12</a:t>
              </a:r>
              <a:r>
                <a:rPr lang="en-US" altLang="sv-SE" sz="1800" b="1">
                  <a:solidFill>
                    <a:srgbClr val="C60000"/>
                  </a:solidFill>
                  <a:latin typeface="Calibri Light" panose="020F0302020204030204" pitchFamily="34" charset="0"/>
                  <a:cs typeface="Calibri Light" panose="020F0302020204030204" pitchFamily="34" charset="0"/>
                </a:rPr>
                <a:t>: </a:t>
              </a:r>
              <a:r>
                <a:rPr lang="en-US" altLang="sv-SE" sz="1800" b="1" i="1">
                  <a:solidFill>
                    <a:srgbClr val="C60000"/>
                  </a:solidFill>
                  <a:latin typeface="Calibri Light" panose="020F0302020204030204" pitchFamily="34" charset="0"/>
                  <a:cs typeface="Calibri Light" panose="020F0302020204030204" pitchFamily="34" charset="0"/>
                </a:rPr>
                <a:t>m</a:t>
              </a:r>
              <a:r>
                <a:rPr lang="en-US" altLang="sv-SE" sz="1800" b="1" i="1" baseline="-25000">
                  <a:solidFill>
                    <a:srgbClr val="C60000"/>
                  </a:solidFill>
                  <a:latin typeface="Calibri Light" panose="020F0302020204030204" pitchFamily="34" charset="0"/>
                  <a:cs typeface="Calibri Light" panose="020F0302020204030204" pitchFamily="34" charset="0"/>
                </a:rPr>
                <a:t>1</a:t>
              </a:r>
            </a:p>
          </p:txBody>
        </p:sp>
        <p:grpSp>
          <p:nvGrpSpPr>
            <p:cNvPr id="107719" name="Group 199"/>
            <p:cNvGrpSpPr>
              <a:grpSpLocks/>
            </p:cNvGrpSpPr>
            <p:nvPr/>
          </p:nvGrpSpPr>
          <p:grpSpPr bwMode="auto">
            <a:xfrm>
              <a:off x="3668" y="1335"/>
              <a:ext cx="773" cy="280"/>
              <a:chOff x="1655" y="1063"/>
              <a:chExt cx="773" cy="280"/>
            </a:xfrm>
          </p:grpSpPr>
          <p:sp>
            <p:nvSpPr>
              <p:cNvPr id="107720" name="Text Box 200"/>
              <p:cNvSpPr txBox="1">
                <a:spLocks noChangeArrowheads="1"/>
              </p:cNvSpPr>
              <p:nvPr/>
            </p:nvSpPr>
            <p:spPr bwMode="auto">
              <a:xfrm>
                <a:off x="1655" y="1063"/>
                <a:ext cx="7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sv-SE" sz="1600">
                    <a:latin typeface="Calibri Light" panose="020F0302020204030204" pitchFamily="34" charset="0"/>
                    <a:cs typeface="Calibri Light" panose="020F0302020204030204" pitchFamily="34" charset="0"/>
                  </a:rPr>
                  <a:t>P</a:t>
                </a:r>
                <a:r>
                  <a:rPr lang="en-US" altLang="sv-SE" sz="1600" baseline="-25000">
                    <a:latin typeface="Calibri Light" panose="020F0302020204030204" pitchFamily="34" charset="0"/>
                    <a:cs typeface="Calibri Light" panose="020F0302020204030204" pitchFamily="34" charset="0"/>
                  </a:rPr>
                  <a:t>2</a:t>
                </a:r>
                <a:r>
                  <a:rPr lang="en-US" altLang="sv-SE" sz="1600">
                    <a:latin typeface="Calibri Light" panose="020F0302020204030204" pitchFamily="34" charset="0"/>
                    <a:cs typeface="Calibri Light" panose="020F0302020204030204" pitchFamily="34" charset="0"/>
                  </a:rPr>
                  <a:t> reads</a:t>
                </a:r>
                <a:endParaRPr lang="en-US" altLang="sv-SE" sz="1600" baseline="-25000">
                  <a:latin typeface="Calibri Light" panose="020F0302020204030204" pitchFamily="34" charset="0"/>
                  <a:cs typeface="Calibri Light" panose="020F0302020204030204" pitchFamily="34" charset="0"/>
                </a:endParaRPr>
              </a:p>
            </p:txBody>
          </p:sp>
          <p:sp>
            <p:nvSpPr>
              <p:cNvPr id="107721" name="Line 201"/>
              <p:cNvSpPr>
                <a:spLocks noChangeShapeType="1"/>
              </p:cNvSpPr>
              <p:nvPr/>
            </p:nvSpPr>
            <p:spPr bwMode="auto">
              <a:xfrm>
                <a:off x="1682" y="1343"/>
                <a:ext cx="505" cy="0"/>
              </a:xfrm>
              <a:prstGeom prst="line">
                <a:avLst/>
              </a:prstGeom>
              <a:noFill/>
              <a:ln w="38100">
                <a:solidFill>
                  <a:srgbClr val="C6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grpSp>
        <p:sp>
          <p:nvSpPr>
            <p:cNvPr id="107737" name="Text Box 217"/>
            <p:cNvSpPr txBox="1">
              <a:spLocks noChangeArrowheads="1"/>
            </p:cNvSpPr>
            <p:nvPr/>
          </p:nvSpPr>
          <p:spPr bwMode="auto">
            <a:xfrm>
              <a:off x="5446" y="1539"/>
              <a:ext cx="31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Times New Roman" panose="02020603050405020304" pitchFamily="18" charset="0"/>
                  <a:cs typeface="Times New Roman (Hebrew)" charset="-79"/>
                </a:defRPr>
              </a:lvl1pPr>
              <a:lvl2pPr algn="l">
                <a:defRPr sz="2400">
                  <a:solidFill>
                    <a:schemeClr val="tx1"/>
                  </a:solidFill>
                  <a:latin typeface="Times New Roman" panose="02020603050405020304" pitchFamily="18" charset="0"/>
                  <a:cs typeface="Times New Roman (Hebrew)" charset="-79"/>
                </a:defRPr>
              </a:lvl2pPr>
              <a:lvl3pPr algn="l">
                <a:defRPr sz="2400">
                  <a:solidFill>
                    <a:schemeClr val="tx1"/>
                  </a:solidFill>
                  <a:latin typeface="Times New Roman" panose="02020603050405020304" pitchFamily="18" charset="0"/>
                  <a:cs typeface="Times New Roman (Hebrew)" charset="-79"/>
                </a:defRPr>
              </a:lvl3pPr>
              <a:lvl4pPr algn="l">
                <a:defRPr sz="2400">
                  <a:solidFill>
                    <a:schemeClr val="tx1"/>
                  </a:solidFill>
                  <a:latin typeface="Times New Roman" panose="02020603050405020304" pitchFamily="18" charset="0"/>
                  <a:cs typeface="Times New Roman (Hebrew)" charset="-79"/>
                </a:defRPr>
              </a:lvl4pPr>
              <a:lvl5pPr algn="l">
                <a:defRPr sz="2400">
                  <a:solidFill>
                    <a:schemeClr val="tx1"/>
                  </a:solidFill>
                  <a:latin typeface="Times New Roman" panose="02020603050405020304" pitchFamily="18" charset="0"/>
                  <a:cs typeface="Times New Roman (Hebrew)" charset="-79"/>
                </a:defRPr>
              </a:lvl5pPr>
              <a:lvl6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6pPr>
              <a:lvl7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7pPr>
              <a:lvl8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8pPr>
              <a:lvl9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9pPr>
            </a:lstStyle>
            <a:p>
              <a:pPr>
                <a:spcBef>
                  <a:spcPct val="50000"/>
                </a:spcBef>
                <a:buClr>
                  <a:schemeClr val="accent2"/>
                </a:buClr>
                <a:buSzPct val="85000"/>
                <a:buFont typeface="Wingdings" panose="05000000000000000000" pitchFamily="2" charset="2"/>
                <a:buNone/>
              </a:pPr>
              <a:r>
                <a:rPr lang="en-US" altLang="sv-SE" sz="1800" b="1" i="1">
                  <a:solidFill>
                    <a:srgbClr val="CC3300"/>
                  </a:solidFill>
                  <a:latin typeface="Calibri Light" panose="020F0302020204030204" pitchFamily="34" charset="0"/>
                  <a:cs typeface="Calibri Light" panose="020F0302020204030204" pitchFamily="34" charset="0"/>
                </a:rPr>
                <a:t>m</a:t>
              </a:r>
              <a:r>
                <a:rPr lang="en-US" altLang="sv-SE" sz="1800" b="1" i="1" baseline="-25000">
                  <a:solidFill>
                    <a:srgbClr val="CC3300"/>
                  </a:solidFill>
                  <a:latin typeface="Calibri Light" panose="020F0302020204030204" pitchFamily="34" charset="0"/>
                  <a:cs typeface="Calibri Light" panose="020F0302020204030204" pitchFamily="34" charset="0"/>
                </a:rPr>
                <a:t>1</a:t>
              </a:r>
              <a:endParaRPr lang="en-US" altLang="sv-SE" sz="1800" b="1" i="1">
                <a:solidFill>
                  <a:srgbClr val="CC3300"/>
                </a:solidFill>
                <a:latin typeface="Calibri Light" panose="020F0302020204030204" pitchFamily="34" charset="0"/>
                <a:cs typeface="Calibri Light" panose="020F0302020204030204" pitchFamily="34" charset="0"/>
              </a:endParaRPr>
            </a:p>
          </p:txBody>
        </p:sp>
      </p:grpSp>
      <p:grpSp>
        <p:nvGrpSpPr>
          <p:cNvPr id="107751" name="Group 231"/>
          <p:cNvGrpSpPr>
            <a:grpSpLocks/>
          </p:cNvGrpSpPr>
          <p:nvPr/>
        </p:nvGrpSpPr>
        <p:grpSpPr bwMode="auto">
          <a:xfrm>
            <a:off x="122238" y="1773240"/>
            <a:ext cx="2187575" cy="1022352"/>
            <a:chOff x="77" y="1117"/>
            <a:chExt cx="1378" cy="644"/>
          </a:xfrm>
        </p:grpSpPr>
        <p:grpSp>
          <p:nvGrpSpPr>
            <p:cNvPr id="107750" name="Group 230"/>
            <p:cNvGrpSpPr>
              <a:grpSpLocks/>
            </p:cNvGrpSpPr>
            <p:nvPr/>
          </p:nvGrpSpPr>
          <p:grpSpPr bwMode="auto">
            <a:xfrm>
              <a:off x="77" y="1385"/>
              <a:ext cx="1378" cy="376"/>
              <a:chOff x="77" y="1385"/>
              <a:chExt cx="1378" cy="376"/>
            </a:xfrm>
          </p:grpSpPr>
          <p:sp>
            <p:nvSpPr>
              <p:cNvPr id="107637" name="Oval 117"/>
              <p:cNvSpPr>
                <a:spLocks noChangeArrowheads="1"/>
              </p:cNvSpPr>
              <p:nvPr/>
            </p:nvSpPr>
            <p:spPr bwMode="auto">
              <a:xfrm>
                <a:off x="273" y="1469"/>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sv-SE" sz="1400" dirty="0">
                    <a:solidFill>
                      <a:schemeClr val="tx1"/>
                    </a:solidFill>
                    <a:latin typeface="Calibri Light" panose="020F0302020204030204" pitchFamily="34" charset="0"/>
                    <a:cs typeface="Calibri Light" panose="020F0302020204030204" pitchFamily="34" charset="0"/>
                  </a:rPr>
                  <a:t>P</a:t>
                </a:r>
                <a:r>
                  <a:rPr lang="en-US" altLang="sv-SE" sz="1400" baseline="-25000" dirty="0">
                    <a:solidFill>
                      <a:schemeClr val="tx1"/>
                    </a:solidFill>
                    <a:latin typeface="Calibri Light" panose="020F0302020204030204" pitchFamily="34" charset="0"/>
                    <a:cs typeface="Calibri Light" panose="020F0302020204030204" pitchFamily="34" charset="0"/>
                  </a:rPr>
                  <a:t>1</a:t>
                </a:r>
              </a:p>
            </p:txBody>
          </p:sp>
          <p:sp>
            <p:nvSpPr>
              <p:cNvPr id="107638" name="Oval 118"/>
              <p:cNvSpPr>
                <a:spLocks noChangeArrowheads="1"/>
              </p:cNvSpPr>
              <p:nvPr/>
            </p:nvSpPr>
            <p:spPr bwMode="auto">
              <a:xfrm>
                <a:off x="1236" y="1469"/>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sv-SE" sz="1400" dirty="0">
                    <a:solidFill>
                      <a:schemeClr val="tx1"/>
                    </a:solidFill>
                    <a:latin typeface="Calibri Light" panose="020F0302020204030204" pitchFamily="34" charset="0"/>
                    <a:cs typeface="Calibri Light" panose="020F0302020204030204" pitchFamily="34" charset="0"/>
                  </a:rPr>
                  <a:t>P</a:t>
                </a:r>
                <a:r>
                  <a:rPr lang="en-US" altLang="sv-SE" sz="1400" baseline="-25000" dirty="0">
                    <a:solidFill>
                      <a:schemeClr val="tx1"/>
                    </a:solidFill>
                    <a:latin typeface="Calibri Light" panose="020F0302020204030204" pitchFamily="34" charset="0"/>
                    <a:cs typeface="Calibri Light" panose="020F0302020204030204" pitchFamily="34" charset="0"/>
                  </a:rPr>
                  <a:t>2</a:t>
                </a:r>
              </a:p>
            </p:txBody>
          </p:sp>
          <p:sp>
            <p:nvSpPr>
              <p:cNvPr id="107639" name="Freeform 119"/>
              <p:cNvSpPr>
                <a:spLocks/>
              </p:cNvSpPr>
              <p:nvPr/>
            </p:nvSpPr>
            <p:spPr bwMode="auto">
              <a:xfrm>
                <a:off x="437" y="1385"/>
                <a:ext cx="888" cy="84"/>
              </a:xfrm>
              <a:custGeom>
                <a:avLst/>
                <a:gdLst>
                  <a:gd name="T0" fmla="*/ 888 w 888"/>
                  <a:gd name="T1" fmla="*/ 84 h 84"/>
                  <a:gd name="T2" fmla="*/ 430 w 888"/>
                  <a:gd name="T3" fmla="*/ 0 h 84"/>
                  <a:gd name="T4" fmla="*/ 0 w 888"/>
                  <a:gd name="T5" fmla="*/ 84 h 84"/>
                </a:gdLst>
                <a:ahLst/>
                <a:cxnLst>
                  <a:cxn ang="0">
                    <a:pos x="T0" y="T1"/>
                  </a:cxn>
                  <a:cxn ang="0">
                    <a:pos x="T2" y="T3"/>
                  </a:cxn>
                  <a:cxn ang="0">
                    <a:pos x="T4" y="T5"/>
                  </a:cxn>
                </a:cxnLst>
                <a:rect l="0" t="0" r="r" b="b"/>
                <a:pathLst>
                  <a:path w="888" h="84">
                    <a:moveTo>
                      <a:pt x="888" y="84"/>
                    </a:moveTo>
                    <a:cubicBezTo>
                      <a:pt x="733" y="42"/>
                      <a:pt x="578" y="0"/>
                      <a:pt x="430" y="0"/>
                    </a:cubicBezTo>
                    <a:cubicBezTo>
                      <a:pt x="282" y="0"/>
                      <a:pt x="73" y="71"/>
                      <a:pt x="0" y="84"/>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07640" name="Freeform 120"/>
              <p:cNvSpPr>
                <a:spLocks/>
              </p:cNvSpPr>
              <p:nvPr/>
            </p:nvSpPr>
            <p:spPr bwMode="auto">
              <a:xfrm>
                <a:off x="430" y="1670"/>
                <a:ext cx="860" cy="91"/>
              </a:xfrm>
              <a:custGeom>
                <a:avLst/>
                <a:gdLst>
                  <a:gd name="T0" fmla="*/ 0 w 860"/>
                  <a:gd name="T1" fmla="*/ 0 h 91"/>
                  <a:gd name="T2" fmla="*/ 444 w 860"/>
                  <a:gd name="T3" fmla="*/ 90 h 91"/>
                  <a:gd name="T4" fmla="*/ 860 w 860"/>
                  <a:gd name="T5" fmla="*/ 7 h 91"/>
                </a:gdLst>
                <a:ahLst/>
                <a:cxnLst>
                  <a:cxn ang="0">
                    <a:pos x="T0" y="T1"/>
                  </a:cxn>
                  <a:cxn ang="0">
                    <a:pos x="T2" y="T3"/>
                  </a:cxn>
                  <a:cxn ang="0">
                    <a:pos x="T4" y="T5"/>
                  </a:cxn>
                </a:cxnLst>
                <a:rect l="0" t="0" r="r" b="b"/>
                <a:pathLst>
                  <a:path w="860" h="91">
                    <a:moveTo>
                      <a:pt x="0" y="0"/>
                    </a:moveTo>
                    <a:cubicBezTo>
                      <a:pt x="150" y="44"/>
                      <a:pt x="301" y="89"/>
                      <a:pt x="444" y="90"/>
                    </a:cubicBezTo>
                    <a:cubicBezTo>
                      <a:pt x="587" y="91"/>
                      <a:pt x="723" y="49"/>
                      <a:pt x="860" y="7"/>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07641" name="Text Box 121"/>
              <p:cNvSpPr txBox="1">
                <a:spLocks noChangeArrowheads="1"/>
              </p:cNvSpPr>
              <p:nvPr/>
            </p:nvSpPr>
            <p:spPr bwMode="auto">
              <a:xfrm>
                <a:off x="77" y="1506"/>
                <a:ext cx="3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sv-SE" sz="1800" b="1" i="1" dirty="0">
                    <a:solidFill>
                      <a:srgbClr val="C60000"/>
                    </a:solidFill>
                    <a:latin typeface="Calibri Light" panose="020F0302020204030204" pitchFamily="34" charset="0"/>
                    <a:cs typeface="Calibri Light" panose="020F0302020204030204" pitchFamily="34" charset="0"/>
                  </a:rPr>
                  <a:t>m</a:t>
                </a:r>
                <a:r>
                  <a:rPr lang="en-US" altLang="sv-SE" sz="1800" b="1" i="1" baseline="-25000" dirty="0">
                    <a:solidFill>
                      <a:srgbClr val="C60000"/>
                    </a:solidFill>
                    <a:latin typeface="Calibri Light" panose="020F0302020204030204" pitchFamily="34" charset="0"/>
                    <a:cs typeface="Calibri Light" panose="020F0302020204030204" pitchFamily="34" charset="0"/>
                  </a:rPr>
                  <a:t>1</a:t>
                </a:r>
              </a:p>
            </p:txBody>
          </p:sp>
        </p:grpSp>
        <p:sp>
          <p:nvSpPr>
            <p:cNvPr id="107748" name="Text Box 228"/>
            <p:cNvSpPr txBox="1">
              <a:spLocks noChangeArrowheads="1"/>
            </p:cNvSpPr>
            <p:nvPr/>
          </p:nvSpPr>
          <p:spPr bwMode="auto">
            <a:xfrm>
              <a:off x="492" y="1117"/>
              <a:ext cx="395" cy="233"/>
            </a:xfrm>
            <a:prstGeom prst="rect">
              <a:avLst/>
            </a:prstGeom>
            <a:noFill/>
            <a:ln w="12700">
              <a:solidFill>
                <a:srgbClr val="C6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sv-SE" sz="1800">
                  <a:solidFill>
                    <a:srgbClr val="C60000"/>
                  </a:solidFill>
                  <a:latin typeface="Calibri Light" panose="020F0302020204030204" pitchFamily="34" charset="0"/>
                  <a:cs typeface="Calibri Light" panose="020F0302020204030204" pitchFamily="34" charset="0"/>
                </a:rPr>
                <a:t>r</a:t>
              </a:r>
              <a:r>
                <a:rPr lang="en-US" altLang="sv-SE" sz="1800" baseline="-25000">
                  <a:solidFill>
                    <a:srgbClr val="C60000"/>
                  </a:solidFill>
                  <a:latin typeface="Calibri Light" panose="020F0302020204030204" pitchFamily="34" charset="0"/>
                  <a:cs typeface="Calibri Light" panose="020F0302020204030204" pitchFamily="34" charset="0"/>
                </a:rPr>
                <a:t>12</a:t>
              </a:r>
              <a:r>
                <a:rPr lang="en-US" altLang="sv-SE" sz="1800" b="1">
                  <a:solidFill>
                    <a:srgbClr val="C60000"/>
                  </a:solidFill>
                  <a:latin typeface="Calibri Light" panose="020F0302020204030204" pitchFamily="34" charset="0"/>
                  <a:cs typeface="Calibri Light" panose="020F0302020204030204" pitchFamily="34" charset="0"/>
                </a:rPr>
                <a:t>: </a:t>
              </a:r>
              <a:r>
                <a:rPr lang="en-US" altLang="sv-SE" sz="1800" b="1" i="1">
                  <a:solidFill>
                    <a:srgbClr val="C60000"/>
                  </a:solidFill>
                  <a:latin typeface="Calibri Light" panose="020F0302020204030204" pitchFamily="34" charset="0"/>
                  <a:cs typeface="Calibri Light" panose="020F0302020204030204" pitchFamily="34" charset="0"/>
                </a:rPr>
                <a:t>x</a:t>
              </a:r>
              <a:endParaRPr lang="en-US" altLang="sv-SE" sz="1800" b="1" i="1" baseline="-25000">
                <a:solidFill>
                  <a:srgbClr val="C60000"/>
                </a:solidFill>
                <a:latin typeface="Calibri Light" panose="020F0302020204030204" pitchFamily="34" charset="0"/>
                <a:cs typeface="Calibri Light" panose="020F0302020204030204" pitchFamily="34" charset="0"/>
              </a:endParaRPr>
            </a:p>
          </p:txBody>
        </p:sp>
      </p:grpSp>
    </p:spTree>
    <p:custDataLst>
      <p:tags r:id="rId1"/>
    </p:custDataLst>
    <p:extLst>
      <p:ext uri="{BB962C8B-B14F-4D97-AF65-F5344CB8AC3E}">
        <p14:creationId xmlns:p14="http://schemas.microsoft.com/office/powerpoint/2010/main" val="36913577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76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775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774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773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7524">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767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767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7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build="p"/>
      <p:bldP spid="107663"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ltLang="en-US">
                <a:latin typeface="Calibri Light" panose="020F0302020204030204" pitchFamily="34" charset="0"/>
                <a:cs typeface="Calibri Light" panose="020F0302020204030204" pitchFamily="34" charset="0"/>
              </a:rPr>
              <a:t>Chapter 2 - Definitions, Techniques and Paradigms</a:t>
            </a:r>
            <a:endParaRPr lang="en-US" altLang="he-IL">
              <a:latin typeface="Calibri Light" panose="020F0302020204030204" pitchFamily="34" charset="0"/>
              <a:cs typeface="Calibri Light" panose="020F0302020204030204" pitchFamily="34" charset="0"/>
            </a:endParaRPr>
          </a:p>
        </p:txBody>
      </p:sp>
      <p:sp>
        <p:nvSpPr>
          <p:cNvPr id="5" name="Slide Number Placeholder 4"/>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ABE5DA77-BE13-4167-BC24-8F6A00424378}" type="slidenum">
              <a:rPr lang="en-US" altLang="en-US">
                <a:latin typeface="Calibri Light" panose="020F0302020204030204" pitchFamily="34" charset="0"/>
                <a:cs typeface="Calibri Light" panose="020F0302020204030204" pitchFamily="34" charset="0"/>
              </a:rPr>
              <a:pPr/>
              <a:t>28</a:t>
            </a:fld>
            <a:endParaRPr lang="en-US" altLang="en-US">
              <a:latin typeface="Calibri Light" panose="020F0302020204030204" pitchFamily="34" charset="0"/>
              <a:cs typeface="Calibri Light" panose="020F0302020204030204" pitchFamily="34" charset="0"/>
            </a:endParaRPr>
          </a:p>
        </p:txBody>
      </p:sp>
      <p:sp>
        <p:nvSpPr>
          <p:cNvPr id="108548" name="Rectangle 4"/>
          <p:cNvSpPr>
            <a:spLocks noChangeArrowheads="1"/>
          </p:cNvSpPr>
          <p:nvPr/>
        </p:nvSpPr>
        <p:spPr bwMode="auto">
          <a:xfrm>
            <a:off x="304800" y="1514475"/>
            <a:ext cx="8153400"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
              <a:defRPr sz="2400">
                <a:solidFill>
                  <a:srgbClr val="0000B0"/>
                </a:solidFill>
                <a:latin typeface="Comic Sans MS" panose="030F0702030302020204" pitchFamily="66" charset="0"/>
                <a:cs typeface="Times New Roman (Hebrew)" charset="-79"/>
              </a:defRPr>
            </a:lvl1pPr>
            <a:lvl2pPr marL="742950" indent="-285750" algn="l">
              <a:spcBef>
                <a:spcPct val="20000"/>
              </a:spcBef>
              <a:buClr>
                <a:schemeClr val="accent2"/>
              </a:buClr>
              <a:buSzPct val="75000"/>
              <a:buFont typeface="ZapfDingbats" pitchFamily="82" charset="2"/>
              <a:buChar char="l"/>
              <a:defRPr sz="2000">
                <a:solidFill>
                  <a:srgbClr val="0000B0"/>
                </a:solidFill>
                <a:latin typeface="Comic Sans MS" panose="030F0702030302020204" pitchFamily="66" charset="0"/>
                <a:cs typeface="Times New Roman (Hebrew)" charset="-79"/>
              </a:defRPr>
            </a:lvl2pPr>
            <a:lvl3pPr marL="1143000" indent="-228600" algn="l">
              <a:spcBef>
                <a:spcPct val="20000"/>
              </a:spcBef>
              <a:buChar char="•"/>
              <a:defRPr>
                <a:solidFill>
                  <a:srgbClr val="0000B0"/>
                </a:solidFill>
                <a:latin typeface="Comic Sans MS" panose="030F0702030302020204" pitchFamily="66" charset="0"/>
                <a:cs typeface="Times New Roman (Hebrew)" charset="-79"/>
              </a:defRPr>
            </a:lvl3pPr>
            <a:lvl4pPr marL="1600200" indent="-228600" algn="l">
              <a:spcBef>
                <a:spcPct val="20000"/>
              </a:spcBef>
              <a:buChar char="–"/>
              <a:defRPr>
                <a:solidFill>
                  <a:srgbClr val="0000B0"/>
                </a:solidFill>
                <a:latin typeface="Times New Roman" panose="02020603050405020304" pitchFamily="18" charset="0"/>
                <a:cs typeface="Times New Roman (Hebrew)" charset="-79"/>
              </a:defRPr>
            </a:lvl4pPr>
            <a:lvl5pPr marL="2057400" indent="-228600" algn="l">
              <a:spcBef>
                <a:spcPct val="20000"/>
              </a:spcBef>
              <a:buChar char="»"/>
              <a:defRPr>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9pPr>
          </a:lstStyle>
          <a:p>
            <a:r>
              <a:rPr lang="en-US" altLang="he-IL" dirty="0">
                <a:latin typeface="Calibri Light" panose="020F0302020204030204" pitchFamily="34" charset="0"/>
                <a:cs typeface="Calibri Light" panose="020F0302020204030204" pitchFamily="34" charset="0"/>
              </a:rPr>
              <a:t>Every state transition of a processor is due to the execution of a communication step</a:t>
            </a:r>
          </a:p>
          <a:p>
            <a:r>
              <a:rPr lang="en-US" altLang="he-IL" dirty="0">
                <a:latin typeface="Calibri Light" panose="020F0302020204030204" pitchFamily="34" charset="0"/>
                <a:cs typeface="Calibri Light" panose="020F0302020204030204" pitchFamily="34" charset="0"/>
              </a:rPr>
              <a:t>A </a:t>
            </a:r>
            <a:r>
              <a:rPr lang="en-US" altLang="he-IL" dirty="0">
                <a:solidFill>
                  <a:srgbClr val="C60000"/>
                </a:solidFill>
                <a:latin typeface="Calibri Light" panose="020F0302020204030204" pitchFamily="34" charset="0"/>
                <a:cs typeface="Calibri Light" panose="020F0302020204030204" pitchFamily="34" charset="0"/>
              </a:rPr>
              <a:t>step</a:t>
            </a:r>
            <a:r>
              <a:rPr lang="en-US" altLang="he-IL" dirty="0">
                <a:latin typeface="Calibri Light" panose="020F0302020204030204" pitchFamily="34" charset="0"/>
                <a:cs typeface="Calibri Light" panose="020F0302020204030204" pitchFamily="34" charset="0"/>
              </a:rPr>
              <a:t> will be denoted by </a:t>
            </a:r>
            <a:r>
              <a:rPr lang="en-US" altLang="he-IL" dirty="0">
                <a:solidFill>
                  <a:srgbClr val="C60000"/>
                </a:solidFill>
                <a:latin typeface="Calibri Light" panose="020F0302020204030204" pitchFamily="34" charset="0"/>
                <a:cs typeface="Calibri Light" panose="020F0302020204030204" pitchFamily="34" charset="0"/>
              </a:rPr>
              <a:t>a</a:t>
            </a:r>
            <a:r>
              <a:rPr lang="en-US" altLang="he-IL" dirty="0">
                <a:latin typeface="Calibri Light" panose="020F0302020204030204" pitchFamily="34" charset="0"/>
                <a:cs typeface="Calibri Light" panose="020F0302020204030204" pitchFamily="34" charset="0"/>
              </a:rPr>
              <a:t> </a:t>
            </a:r>
          </a:p>
          <a:p>
            <a:r>
              <a:rPr lang="en-US" altLang="he-IL" dirty="0">
                <a:latin typeface="Calibri Light" panose="020F0302020204030204" pitchFamily="34" charset="0"/>
                <a:cs typeface="Calibri Light" panose="020F0302020204030204" pitchFamily="34" charset="0"/>
              </a:rPr>
              <a:t>c</a:t>
            </a:r>
            <a:r>
              <a:rPr lang="en-US" altLang="he-IL" baseline="-25000" dirty="0">
                <a:latin typeface="Calibri Light" panose="020F0302020204030204" pitchFamily="34" charset="0"/>
                <a:cs typeface="Calibri Light" panose="020F0302020204030204" pitchFamily="34" charset="0"/>
              </a:rPr>
              <a:t>1</a:t>
            </a:r>
            <a:r>
              <a:rPr lang="en-US" altLang="he-IL" dirty="0">
                <a:latin typeface="Calibri Light" panose="020F0302020204030204" pitchFamily="34" charset="0"/>
                <a:cs typeface="Calibri Light" panose="020F0302020204030204" pitchFamily="34" charset="0"/>
              </a:rPr>
              <a:t> </a:t>
            </a:r>
            <a:r>
              <a:rPr lang="en-US" altLang="he-IL" baseline="30000" dirty="0">
                <a:solidFill>
                  <a:srgbClr val="C60000"/>
                </a:solidFill>
                <a:latin typeface="Calibri Light" panose="020F0302020204030204" pitchFamily="34" charset="0"/>
                <a:cs typeface="Calibri Light" panose="020F0302020204030204" pitchFamily="34" charset="0"/>
              </a:rPr>
              <a:t>a</a:t>
            </a:r>
            <a:r>
              <a:rPr lang="en-US" altLang="he-IL" dirty="0">
                <a:solidFill>
                  <a:srgbClr val="C60000"/>
                </a:solidFill>
                <a:latin typeface="Calibri Light" panose="020F0302020204030204" pitchFamily="34" charset="0"/>
                <a:cs typeface="Calibri Light" panose="020F0302020204030204" pitchFamily="34" charset="0"/>
                <a:sym typeface="Wingdings" panose="05000000000000000000" pitchFamily="2" charset="2"/>
              </a:rPr>
              <a:t></a:t>
            </a:r>
            <a:r>
              <a:rPr lang="en-US" altLang="he-IL" dirty="0">
                <a:latin typeface="Calibri Light" panose="020F0302020204030204" pitchFamily="34" charset="0"/>
                <a:cs typeface="Calibri Light" panose="020F0302020204030204" pitchFamily="34" charset="0"/>
              </a:rPr>
              <a:t> c</a:t>
            </a:r>
            <a:r>
              <a:rPr lang="en-US" altLang="he-IL" baseline="-25000" dirty="0">
                <a:latin typeface="Calibri Light" panose="020F0302020204030204" pitchFamily="34" charset="0"/>
                <a:cs typeface="Calibri Light" panose="020F0302020204030204" pitchFamily="34" charset="0"/>
              </a:rPr>
              <a:t>2  </a:t>
            </a:r>
            <a:r>
              <a:rPr lang="en-US" altLang="he-IL" dirty="0">
                <a:latin typeface="Calibri Light" panose="020F0302020204030204" pitchFamily="34" charset="0"/>
                <a:cs typeface="Calibri Light" panose="020F0302020204030204" pitchFamily="34" charset="0"/>
              </a:rPr>
              <a:t>denotes the fact that configuration c</a:t>
            </a:r>
            <a:r>
              <a:rPr lang="en-US" altLang="he-IL" baseline="-25000" dirty="0">
                <a:latin typeface="Calibri Light" panose="020F0302020204030204" pitchFamily="34" charset="0"/>
                <a:cs typeface="Calibri Light" panose="020F0302020204030204" pitchFamily="34" charset="0"/>
              </a:rPr>
              <a:t>2</a:t>
            </a:r>
            <a:r>
              <a:rPr lang="en-US" altLang="he-IL" dirty="0">
                <a:latin typeface="Calibri Light" panose="020F0302020204030204" pitchFamily="34" charset="0"/>
                <a:cs typeface="Calibri Light" panose="020F0302020204030204" pitchFamily="34" charset="0"/>
              </a:rPr>
              <a:t> can be reached from configuration c</a:t>
            </a:r>
            <a:r>
              <a:rPr lang="en-US" altLang="he-IL" baseline="-25000" dirty="0">
                <a:latin typeface="Calibri Light" panose="020F0302020204030204" pitchFamily="34" charset="0"/>
                <a:cs typeface="Calibri Light" panose="020F0302020204030204" pitchFamily="34" charset="0"/>
              </a:rPr>
              <a:t>1</a:t>
            </a:r>
            <a:r>
              <a:rPr lang="en-US" altLang="he-IL" dirty="0">
                <a:latin typeface="Calibri Light" panose="020F0302020204030204" pitchFamily="34" charset="0"/>
                <a:cs typeface="Calibri Light" panose="020F0302020204030204" pitchFamily="34" charset="0"/>
              </a:rPr>
              <a:t> by a single step </a:t>
            </a:r>
            <a:r>
              <a:rPr lang="en-US" altLang="he-IL" dirty="0">
                <a:solidFill>
                  <a:srgbClr val="C60000"/>
                </a:solidFill>
                <a:latin typeface="Calibri Light" panose="020F0302020204030204" pitchFamily="34" charset="0"/>
                <a:cs typeface="Calibri Light" panose="020F0302020204030204" pitchFamily="34" charset="0"/>
              </a:rPr>
              <a:t>a</a:t>
            </a:r>
          </a:p>
          <a:p>
            <a:r>
              <a:rPr lang="en-US" altLang="he-IL" dirty="0">
                <a:latin typeface="Calibri Light" panose="020F0302020204030204" pitchFamily="34" charset="0"/>
                <a:cs typeface="Calibri Light" panose="020F0302020204030204" pitchFamily="34" charset="0"/>
              </a:rPr>
              <a:t>Step a is </a:t>
            </a:r>
            <a:r>
              <a:rPr lang="en-US" altLang="he-IL" dirty="0">
                <a:solidFill>
                  <a:srgbClr val="C60000"/>
                </a:solidFill>
                <a:latin typeface="Calibri Light" panose="020F0302020204030204" pitchFamily="34" charset="0"/>
                <a:cs typeface="Calibri Light" panose="020F0302020204030204" pitchFamily="34" charset="0"/>
              </a:rPr>
              <a:t>applicable to configuration</a:t>
            </a:r>
            <a:r>
              <a:rPr lang="en-US" altLang="he-IL" dirty="0">
                <a:latin typeface="Calibri Light" panose="020F0302020204030204" pitchFamily="34" charset="0"/>
                <a:cs typeface="Calibri Light" panose="020F0302020204030204" pitchFamily="34" charset="0"/>
              </a:rPr>
              <a:t> c if, and only if,</a:t>
            </a:r>
            <a:br>
              <a:rPr lang="en-US" altLang="he-IL" dirty="0">
                <a:latin typeface="Calibri Light" panose="020F0302020204030204" pitchFamily="34" charset="0"/>
                <a:cs typeface="Calibri Light" panose="020F0302020204030204" pitchFamily="34" charset="0"/>
              </a:rPr>
            </a:br>
            <a:r>
              <a:rPr lang="en-US" altLang="he-IL" b="1" dirty="0">
                <a:latin typeface="Calibri Light" panose="020F0302020204030204" pitchFamily="34" charset="0"/>
                <a:cs typeface="Calibri Light" panose="020F0302020204030204" pitchFamily="34" charset="0"/>
                <a:sym typeface="Symbol" panose="05050102010706020507" pitchFamily="18" charset="2"/>
              </a:rPr>
              <a:t></a:t>
            </a:r>
            <a:r>
              <a:rPr lang="en-US" altLang="he-IL" dirty="0">
                <a:latin typeface="Calibri Light" panose="020F0302020204030204" pitchFamily="34" charset="0"/>
                <a:cs typeface="Calibri Light" panose="020F0302020204030204" pitchFamily="34" charset="0"/>
                <a:sym typeface="Symbol" panose="05050102010706020507" pitchFamily="18" charset="2"/>
              </a:rPr>
              <a:t> </a:t>
            </a:r>
            <a:r>
              <a:rPr lang="en-US" altLang="he-IL" dirty="0">
                <a:latin typeface="Calibri Light" panose="020F0302020204030204" pitchFamily="34" charset="0"/>
                <a:cs typeface="Calibri Light" panose="020F0302020204030204" pitchFamily="34" charset="0"/>
              </a:rPr>
              <a:t>c’ : c  </a:t>
            </a:r>
            <a:r>
              <a:rPr lang="en-US" altLang="he-IL" baseline="30000" dirty="0">
                <a:latin typeface="Calibri Light" panose="020F0302020204030204" pitchFamily="34" charset="0"/>
                <a:cs typeface="Calibri Light" panose="020F0302020204030204" pitchFamily="34" charset="0"/>
              </a:rPr>
              <a:t>a</a:t>
            </a:r>
            <a:r>
              <a:rPr lang="en-US" altLang="he-IL" dirty="0">
                <a:latin typeface="Calibri Light" panose="020F0302020204030204" pitchFamily="34" charset="0"/>
                <a:cs typeface="Calibri Light" panose="020F0302020204030204" pitchFamily="34" charset="0"/>
                <a:sym typeface="Wingdings" panose="05000000000000000000" pitchFamily="2" charset="2"/>
              </a:rPr>
              <a:t></a:t>
            </a:r>
            <a:r>
              <a:rPr lang="en-US" altLang="he-IL" dirty="0">
                <a:latin typeface="Calibri Light" panose="020F0302020204030204" pitchFamily="34" charset="0"/>
                <a:cs typeface="Calibri Light" panose="020F0302020204030204" pitchFamily="34" charset="0"/>
              </a:rPr>
              <a:t> c’ </a:t>
            </a:r>
          </a:p>
          <a:p>
            <a:endParaRPr lang="en-US" altLang="he-IL" dirty="0">
              <a:solidFill>
                <a:srgbClr val="C60000"/>
              </a:solidFill>
              <a:latin typeface="Calibri Light" panose="020F0302020204030204" pitchFamily="34" charset="0"/>
              <a:cs typeface="Calibri Light" panose="020F0302020204030204" pitchFamily="34" charset="0"/>
            </a:endParaRPr>
          </a:p>
        </p:txBody>
      </p:sp>
      <p:sp>
        <p:nvSpPr>
          <p:cNvPr id="108563" name="Rectangle 19"/>
          <p:cNvSpPr>
            <a:spLocks noGrp="1" noChangeArrowheads="1"/>
          </p:cNvSpPr>
          <p:nvPr>
            <p:ph type="title"/>
          </p:nvPr>
        </p:nvSpPr>
        <p:spPr>
          <a:xfrm>
            <a:off x="533400" y="657225"/>
            <a:ext cx="7772400" cy="857250"/>
          </a:xfrm>
        </p:spPr>
        <p:txBody>
          <a:bodyPr/>
          <a:lstStyle/>
          <a:p>
            <a:r>
              <a:rPr lang="en-US" altLang="he-IL" dirty="0">
                <a:latin typeface="Calibri Light" panose="020F0302020204030204" pitchFamily="34" charset="0"/>
                <a:cs typeface="Calibri Light" panose="020F0302020204030204" pitchFamily="34" charset="0"/>
              </a:rPr>
              <a:t>State Transitions</a:t>
            </a:r>
            <a:endParaRPr lang="en-US" altLang="sv-SE"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756317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ltLang="en-US"/>
              <a:t>Chapter 2 - Definitions, Techniques and Paradigms</a:t>
            </a:r>
            <a:endParaRPr lang="en-US" altLang="he-IL"/>
          </a:p>
        </p:txBody>
      </p:sp>
      <p:sp>
        <p:nvSpPr>
          <p:cNvPr id="5" name="Slide Number Placeholder 4"/>
          <p:cNvSpPr>
            <a:spLocks noGrp="1"/>
          </p:cNvSpPr>
          <p:nvPr>
            <p:ph type="sldNum" sz="quarter" idx="12"/>
          </p:nvPr>
        </p:nvSpPr>
        <p:spPr/>
        <p:txBody>
          <a:bodyPr/>
          <a:lstStyle/>
          <a:p>
            <a:r>
              <a:rPr lang="en-US" altLang="en-US"/>
              <a:t>2-</a:t>
            </a:r>
            <a:fld id="{FA4D815C-A43E-45D4-9A5C-5923AC273472}" type="slidenum">
              <a:rPr lang="en-US" altLang="en-US"/>
              <a:pPr/>
              <a:t>29</a:t>
            </a:fld>
            <a:endParaRPr lang="en-US" altLang="en-US"/>
          </a:p>
        </p:txBody>
      </p:sp>
      <p:sp>
        <p:nvSpPr>
          <p:cNvPr id="109571" name="Rectangle 3"/>
          <p:cNvSpPr>
            <a:spLocks noChangeArrowheads="1"/>
          </p:cNvSpPr>
          <p:nvPr/>
        </p:nvSpPr>
        <p:spPr bwMode="auto">
          <a:xfrm>
            <a:off x="304800" y="1303338"/>
            <a:ext cx="8153400" cy="512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
              <a:defRPr sz="2400">
                <a:solidFill>
                  <a:srgbClr val="0000B0"/>
                </a:solidFill>
                <a:latin typeface="Comic Sans MS" panose="030F0702030302020204" pitchFamily="66" charset="0"/>
                <a:cs typeface="Times New Roman (Hebrew)" charset="-79"/>
              </a:defRPr>
            </a:lvl1pPr>
            <a:lvl2pPr marL="742950" indent="-285750" algn="l">
              <a:spcBef>
                <a:spcPct val="20000"/>
              </a:spcBef>
              <a:buClr>
                <a:schemeClr val="accent2"/>
              </a:buClr>
              <a:buSzPct val="75000"/>
              <a:buFont typeface="ZapfDingbats" pitchFamily="82" charset="2"/>
              <a:buChar char="l"/>
              <a:defRPr sz="2000">
                <a:solidFill>
                  <a:srgbClr val="0000B0"/>
                </a:solidFill>
                <a:latin typeface="Comic Sans MS" panose="030F0702030302020204" pitchFamily="66" charset="0"/>
                <a:cs typeface="Times New Roman (Hebrew)" charset="-79"/>
              </a:defRPr>
            </a:lvl2pPr>
            <a:lvl3pPr marL="1143000" indent="-228600" algn="l">
              <a:spcBef>
                <a:spcPct val="20000"/>
              </a:spcBef>
              <a:buChar char="•"/>
              <a:defRPr>
                <a:solidFill>
                  <a:srgbClr val="0000B0"/>
                </a:solidFill>
                <a:latin typeface="Comic Sans MS" panose="030F0702030302020204" pitchFamily="66" charset="0"/>
                <a:cs typeface="Times New Roman (Hebrew)" charset="-79"/>
              </a:defRPr>
            </a:lvl3pPr>
            <a:lvl4pPr marL="1600200" indent="-228600" algn="l">
              <a:spcBef>
                <a:spcPct val="20000"/>
              </a:spcBef>
              <a:buChar char="–"/>
              <a:defRPr>
                <a:solidFill>
                  <a:srgbClr val="0000B0"/>
                </a:solidFill>
                <a:latin typeface="Times New Roman" panose="02020603050405020304" pitchFamily="18" charset="0"/>
                <a:cs typeface="Times New Roman (Hebrew)" charset="-79"/>
              </a:defRPr>
            </a:lvl4pPr>
            <a:lvl5pPr marL="2057400" indent="-228600" algn="l">
              <a:spcBef>
                <a:spcPct val="20000"/>
              </a:spcBef>
              <a:buChar char="»"/>
              <a:defRPr>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9pPr>
          </a:lstStyle>
          <a:p>
            <a:r>
              <a:rPr lang="en-US" altLang="he-IL" dirty="0">
                <a:latin typeface="Calibri Light" panose="020F0302020204030204" pitchFamily="34" charset="0"/>
                <a:cs typeface="Calibri Light" panose="020F0302020204030204" pitchFamily="34" charset="0"/>
              </a:rPr>
              <a:t>An </a:t>
            </a:r>
            <a:r>
              <a:rPr lang="en-US" altLang="he-IL" dirty="0">
                <a:solidFill>
                  <a:srgbClr val="C60000"/>
                </a:solidFill>
                <a:latin typeface="Calibri Light" panose="020F0302020204030204" pitchFamily="34" charset="0"/>
                <a:cs typeface="Calibri Light" panose="020F0302020204030204" pitchFamily="34" charset="0"/>
              </a:rPr>
              <a:t>execution</a:t>
            </a:r>
            <a:r>
              <a:rPr lang="en-US" altLang="he-IL" dirty="0">
                <a:latin typeface="Calibri Light" panose="020F0302020204030204" pitchFamily="34" charset="0"/>
                <a:cs typeface="Calibri Light" panose="020F0302020204030204" pitchFamily="34" charset="0"/>
              </a:rPr>
              <a:t> </a:t>
            </a:r>
            <a:r>
              <a:rPr lang="en-US" altLang="he-IL" dirty="0">
                <a:solidFill>
                  <a:srgbClr val="C60000"/>
                </a:solidFill>
                <a:latin typeface="Calibri Light" panose="020F0302020204030204" pitchFamily="34" charset="0"/>
                <a:cs typeface="Calibri Light" panose="020F0302020204030204" pitchFamily="34" charset="0"/>
              </a:rPr>
              <a:t>E</a:t>
            </a:r>
            <a:r>
              <a:rPr lang="en-US" altLang="he-IL" dirty="0">
                <a:latin typeface="Calibri Light" panose="020F0302020204030204" pitchFamily="34" charset="0"/>
                <a:cs typeface="Calibri Light" panose="020F0302020204030204" pitchFamily="34" charset="0"/>
              </a:rPr>
              <a:t> = (c</a:t>
            </a:r>
            <a:r>
              <a:rPr lang="en-US" altLang="he-IL" baseline="-25000" dirty="0">
                <a:latin typeface="Calibri Light" panose="020F0302020204030204" pitchFamily="34" charset="0"/>
                <a:cs typeface="Calibri Light" panose="020F0302020204030204" pitchFamily="34" charset="0"/>
              </a:rPr>
              <a:t>0</a:t>
            </a:r>
            <a:r>
              <a:rPr lang="en-US" altLang="he-IL" dirty="0">
                <a:latin typeface="Calibri Light" panose="020F0302020204030204" pitchFamily="34" charset="0"/>
                <a:cs typeface="Calibri Light" panose="020F0302020204030204" pitchFamily="34" charset="0"/>
              </a:rPr>
              <a:t>,a</a:t>
            </a:r>
            <a:r>
              <a:rPr lang="en-US" altLang="he-IL" baseline="-25000" dirty="0">
                <a:latin typeface="Calibri Light" panose="020F0302020204030204" pitchFamily="34" charset="0"/>
                <a:cs typeface="Calibri Light" panose="020F0302020204030204" pitchFamily="34" charset="0"/>
              </a:rPr>
              <a:t>0</a:t>
            </a:r>
            <a:r>
              <a:rPr lang="en-US" altLang="he-IL" dirty="0">
                <a:latin typeface="Calibri Light" panose="020F0302020204030204" pitchFamily="34" charset="0"/>
                <a:cs typeface="Calibri Light" panose="020F0302020204030204" pitchFamily="34" charset="0"/>
              </a:rPr>
              <a:t>,c</a:t>
            </a:r>
            <a:r>
              <a:rPr lang="en-US" altLang="he-IL" baseline="-25000" dirty="0">
                <a:latin typeface="Calibri Light" panose="020F0302020204030204" pitchFamily="34" charset="0"/>
                <a:cs typeface="Calibri Light" panose="020F0302020204030204" pitchFamily="34" charset="0"/>
              </a:rPr>
              <a:t>1</a:t>
            </a:r>
            <a:r>
              <a:rPr lang="en-US" altLang="he-IL" dirty="0">
                <a:latin typeface="Calibri Light" panose="020F0302020204030204" pitchFamily="34" charset="0"/>
                <a:cs typeface="Calibri Light" panose="020F0302020204030204" pitchFamily="34" charset="0"/>
              </a:rPr>
              <a:t>,a</a:t>
            </a:r>
            <a:r>
              <a:rPr lang="en-US" altLang="he-IL" baseline="-25000" dirty="0">
                <a:latin typeface="Calibri Light" panose="020F0302020204030204" pitchFamily="34" charset="0"/>
                <a:cs typeface="Calibri Light" panose="020F0302020204030204" pitchFamily="34" charset="0"/>
              </a:rPr>
              <a:t>1</a:t>
            </a:r>
            <a:r>
              <a:rPr lang="en-US" altLang="he-IL" dirty="0">
                <a:latin typeface="Calibri Light" panose="020F0302020204030204" pitchFamily="34" charset="0"/>
                <a:cs typeface="Calibri Light" panose="020F0302020204030204" pitchFamily="34" charset="0"/>
              </a:rPr>
              <a:t>,…) , an alternating sequence such that c</a:t>
            </a:r>
            <a:r>
              <a:rPr lang="en-US" altLang="he-IL" baseline="-25000" dirty="0">
                <a:latin typeface="Calibri Light" panose="020F0302020204030204" pitchFamily="34" charset="0"/>
                <a:cs typeface="Calibri Light" panose="020F0302020204030204" pitchFamily="34" charset="0"/>
              </a:rPr>
              <a:t>i-1</a:t>
            </a:r>
            <a:r>
              <a:rPr lang="en-US" altLang="he-IL" dirty="0">
                <a:latin typeface="Calibri Light" panose="020F0302020204030204" pitchFamily="34" charset="0"/>
                <a:cs typeface="Calibri Light" panose="020F0302020204030204" pitchFamily="34" charset="0"/>
              </a:rPr>
              <a:t>  </a:t>
            </a:r>
            <a:r>
              <a:rPr lang="en-US" altLang="he-IL" baseline="30000" dirty="0">
                <a:latin typeface="Calibri Light" panose="020F0302020204030204" pitchFamily="34" charset="0"/>
                <a:cs typeface="Calibri Light" panose="020F0302020204030204" pitchFamily="34" charset="0"/>
              </a:rPr>
              <a:t>a </a:t>
            </a:r>
            <a:r>
              <a:rPr lang="en-US" altLang="he-IL" dirty="0">
                <a:latin typeface="Calibri Light" panose="020F0302020204030204" pitchFamily="34" charset="0"/>
                <a:cs typeface="Calibri Light" panose="020F0302020204030204" pitchFamily="34" charset="0"/>
                <a:sym typeface="Wingdings" panose="05000000000000000000" pitchFamily="2" charset="2"/>
              </a:rPr>
              <a:t></a:t>
            </a:r>
            <a:r>
              <a:rPr lang="en-US" altLang="he-IL" dirty="0">
                <a:latin typeface="Calibri Light" panose="020F0302020204030204" pitchFamily="34" charset="0"/>
                <a:cs typeface="Calibri Light" panose="020F0302020204030204" pitchFamily="34" charset="0"/>
              </a:rPr>
              <a:t> c</a:t>
            </a:r>
            <a:r>
              <a:rPr lang="en-US" altLang="he-IL" baseline="-25000" dirty="0">
                <a:latin typeface="Calibri Light" panose="020F0302020204030204" pitchFamily="34" charset="0"/>
                <a:cs typeface="Calibri Light" panose="020F0302020204030204" pitchFamily="34" charset="0"/>
              </a:rPr>
              <a:t>i</a:t>
            </a:r>
            <a:r>
              <a:rPr lang="en-US" altLang="he-IL" dirty="0">
                <a:latin typeface="Calibri Light" panose="020F0302020204030204" pitchFamily="34" charset="0"/>
                <a:cs typeface="Calibri Light" panose="020F0302020204030204" pitchFamily="34" charset="0"/>
              </a:rPr>
              <a:t> (</a:t>
            </a:r>
            <a:r>
              <a:rPr lang="en-US" altLang="he-IL" dirty="0" err="1">
                <a:latin typeface="Calibri Light" panose="020F0302020204030204" pitchFamily="34" charset="0"/>
                <a:cs typeface="Calibri Light" panose="020F0302020204030204" pitchFamily="34" charset="0"/>
              </a:rPr>
              <a:t>i</a:t>
            </a:r>
            <a:r>
              <a:rPr lang="en-US" altLang="he-IL" dirty="0">
                <a:latin typeface="Calibri Light" panose="020F0302020204030204" pitchFamily="34" charset="0"/>
                <a:cs typeface="Calibri Light" panose="020F0302020204030204" pitchFamily="34" charset="0"/>
              </a:rPr>
              <a:t>&gt;1)</a:t>
            </a:r>
          </a:p>
          <a:p>
            <a:r>
              <a:rPr lang="en-US" altLang="he-IL" dirty="0">
                <a:latin typeface="Calibri Light" panose="020F0302020204030204" pitchFamily="34" charset="0"/>
                <a:cs typeface="Calibri Light" panose="020F0302020204030204" pitchFamily="34" charset="0"/>
              </a:rPr>
              <a:t>This kind of presentation of system executions is called the interleaving model</a:t>
            </a:r>
          </a:p>
        </p:txBody>
      </p:sp>
      <p:sp>
        <p:nvSpPr>
          <p:cNvPr id="109573" name="Rectangle 5"/>
          <p:cNvSpPr>
            <a:spLocks noGrp="1" noChangeArrowheads="1"/>
          </p:cNvSpPr>
          <p:nvPr>
            <p:ph type="title"/>
          </p:nvPr>
        </p:nvSpPr>
        <p:spPr>
          <a:xfrm>
            <a:off x="533400" y="584200"/>
            <a:ext cx="7772400" cy="711200"/>
          </a:xfrm>
        </p:spPr>
        <p:txBody>
          <a:bodyPr/>
          <a:lstStyle/>
          <a:p>
            <a:r>
              <a:rPr lang="en-US" altLang="he-IL" dirty="0">
                <a:latin typeface="Calibri Light" panose="020F0302020204030204" pitchFamily="34" charset="0"/>
                <a:cs typeface="Calibri Light" panose="020F0302020204030204" pitchFamily="34" charset="0"/>
              </a:rPr>
              <a:t>System Executions</a:t>
            </a:r>
            <a:endParaRPr lang="en-US" altLang="sv-SE"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48421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E" dirty="0">
                <a:latin typeface="Calibri Light" panose="020F0302020204030204" pitchFamily="34" charset="0"/>
                <a:cs typeface="Calibri Light" panose="020F0302020204030204" pitchFamily="34" charset="0"/>
              </a:rPr>
              <a:t>Perlman’s </a:t>
            </a:r>
            <a:r>
              <a:rPr lang="sv-SE" dirty="0">
                <a:latin typeface="Calibri Light" panose="020F0302020204030204" pitchFamily="34" charset="0"/>
                <a:cs typeface="Calibri Light" panose="020F0302020204030204" pitchFamily="34" charset="0"/>
              </a:rPr>
              <a:t>Vision of the</a:t>
            </a:r>
            <a:r>
              <a:rPr lang="en-SE" dirty="0">
                <a:latin typeface="Calibri Light" panose="020F0302020204030204" pitchFamily="34" charset="0"/>
                <a:cs typeface="Calibri Light" panose="020F0302020204030204" pitchFamily="34" charset="0"/>
              </a:rPr>
              <a:t> Internet</a:t>
            </a:r>
            <a:endParaRPr lang="en-US"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251520" y="1412776"/>
            <a:ext cx="7066192" cy="4077197"/>
          </a:xfrm>
        </p:spPr>
        <p:txBody>
          <a:bodyPr>
            <a:noAutofit/>
          </a:bodyPr>
          <a:lstStyle/>
          <a:p>
            <a:r>
              <a:rPr lang="en-US" b="0" i="0" dirty="0">
                <a:solidFill>
                  <a:srgbClr val="202122"/>
                </a:solidFill>
                <a:effectLst/>
                <a:latin typeface="Calibri Light" panose="020F0302020204030204" pitchFamily="34" charset="0"/>
                <a:cs typeface="Calibri Light" panose="020F0302020204030204" pitchFamily="34" charset="0"/>
              </a:rPr>
              <a:t>Her </a:t>
            </a:r>
            <a:r>
              <a:rPr lang="en-US" dirty="0">
                <a:solidFill>
                  <a:srgbClr val="202122"/>
                </a:solidFill>
                <a:latin typeface="Calibri Light" panose="020F0302020204030204" pitchFamily="34" charset="0"/>
                <a:cs typeface="Calibri Light" panose="020F0302020204030204" pitchFamily="34" charset="0"/>
              </a:rPr>
              <a:t>innovations have made a huge impact on how networks self-organize and move data. </a:t>
            </a:r>
          </a:p>
          <a:p>
            <a:pPr lvl="1"/>
            <a:r>
              <a:rPr lang="en-US" sz="2800" dirty="0">
                <a:solidFill>
                  <a:srgbClr val="202122"/>
                </a:solidFill>
                <a:latin typeface="Calibri Light" panose="020F0302020204030204" pitchFamily="34" charset="0"/>
                <a:ea typeface="+mn-ea"/>
                <a:cs typeface="Calibri Light" panose="020F0302020204030204" pitchFamily="34" charset="0"/>
              </a:rPr>
              <a:t>She enabled today’s routing to be more robust, scalable, and easy to manage. </a:t>
            </a:r>
          </a:p>
          <a:p>
            <a:r>
              <a:rPr lang="sv-SE" dirty="0">
                <a:solidFill>
                  <a:srgbClr val="202122"/>
                </a:solidFill>
                <a:latin typeface="Calibri Light" panose="020F0302020204030204" pitchFamily="34" charset="0"/>
                <a:cs typeface="Calibri Light" panose="020F0302020204030204" pitchFamily="34" charset="0"/>
              </a:rPr>
              <a:t>Radia </a:t>
            </a:r>
            <a:r>
              <a:rPr lang="en-SE" dirty="0">
                <a:solidFill>
                  <a:srgbClr val="202122"/>
                </a:solidFill>
                <a:latin typeface="Calibri Light" panose="020F0302020204030204" pitchFamily="34" charset="0"/>
                <a:cs typeface="Calibri Light" panose="020F0302020204030204" pitchFamily="34" charset="0"/>
              </a:rPr>
              <a:t>Perlman is</a:t>
            </a:r>
            <a:r>
              <a:rPr lang="en-US" dirty="0">
                <a:solidFill>
                  <a:srgbClr val="202122"/>
                </a:solidFill>
                <a:latin typeface="Calibri Light" panose="020F0302020204030204" pitchFamily="34" charset="0"/>
                <a:cs typeface="Calibri Light" panose="020F0302020204030204" pitchFamily="34" charset="0"/>
              </a:rPr>
              <a:t> one of the 20 most influential people in information technology </a:t>
            </a:r>
            <a:r>
              <a:rPr lang="en-SE" dirty="0">
                <a:solidFill>
                  <a:srgbClr val="202122"/>
                </a:solidFill>
                <a:latin typeface="Calibri Light" panose="020F0302020204030204" pitchFamily="34" charset="0"/>
                <a:cs typeface="Calibri Light" panose="020F0302020204030204" pitchFamily="34" charset="0"/>
              </a:rPr>
              <a:t>[</a:t>
            </a:r>
            <a:r>
              <a:rPr lang="en-US" dirty="0">
                <a:solidFill>
                  <a:srgbClr val="202122"/>
                </a:solidFill>
                <a:latin typeface="Calibri Light" panose="020F0302020204030204" pitchFamily="34" charset="0"/>
                <a:cs typeface="Calibri Light" panose="020F0302020204030204" pitchFamily="34" charset="0"/>
              </a:rPr>
              <a:t>Data Communications Magazine</a:t>
            </a:r>
            <a:r>
              <a:rPr lang="en-SE" dirty="0">
                <a:solidFill>
                  <a:srgbClr val="202122"/>
                </a:solidFill>
                <a:latin typeface="Calibri Light" panose="020F0302020204030204" pitchFamily="34" charset="0"/>
                <a:cs typeface="Calibri Light" panose="020F0302020204030204" pitchFamily="34" charset="0"/>
              </a:rPr>
              <a:t>]</a:t>
            </a:r>
            <a:endParaRPr lang="sv-SE" dirty="0">
              <a:solidFill>
                <a:srgbClr val="202122"/>
              </a:solidFill>
              <a:latin typeface="Calibri Light" panose="020F0302020204030204" pitchFamily="34" charset="0"/>
              <a:cs typeface="Calibri Light" panose="020F0302020204030204" pitchFamily="34" charset="0"/>
            </a:endParaRPr>
          </a:p>
          <a:p>
            <a:pPr lvl="1"/>
            <a:r>
              <a:rPr lang="en-US" dirty="0">
                <a:solidFill>
                  <a:srgbClr val="202122"/>
                </a:solidFill>
                <a:latin typeface="Calibri Light" panose="020F0302020204030204" pitchFamily="34" charset="0"/>
                <a:cs typeface="Calibri Light" panose="020F0302020204030204" pitchFamily="34" charset="0"/>
              </a:rPr>
              <a:t>Over 100 issued patents. </a:t>
            </a:r>
            <a:endParaRPr lang="sv-SE" dirty="0">
              <a:solidFill>
                <a:srgbClr val="202122"/>
              </a:solidFill>
              <a:latin typeface="Calibri Light" panose="020F0302020204030204" pitchFamily="34" charset="0"/>
              <a:cs typeface="Calibri Light" panose="020F0302020204030204" pitchFamily="34" charset="0"/>
            </a:endParaRPr>
          </a:p>
          <a:p>
            <a:pPr lvl="1"/>
            <a:r>
              <a:rPr lang="en-US" dirty="0">
                <a:solidFill>
                  <a:srgbClr val="202122"/>
                </a:solidFill>
                <a:latin typeface="Calibri Light" panose="020F0302020204030204" pitchFamily="34" charset="0"/>
                <a:cs typeface="Calibri Light" panose="020F0302020204030204" pitchFamily="34" charset="0"/>
              </a:rPr>
              <a:t>National Academy of Engineering</a:t>
            </a:r>
            <a:r>
              <a:rPr lang="sv-SE" dirty="0">
                <a:solidFill>
                  <a:srgbClr val="202122"/>
                </a:solidFill>
                <a:latin typeface="Calibri Light" panose="020F0302020204030204" pitchFamily="34" charset="0"/>
                <a:cs typeface="Calibri Light" panose="020F0302020204030204" pitchFamily="34" charset="0"/>
              </a:rPr>
              <a:t>; </a:t>
            </a:r>
            <a:r>
              <a:rPr lang="en-US" dirty="0">
                <a:solidFill>
                  <a:srgbClr val="202122"/>
                </a:solidFill>
                <a:latin typeface="Calibri Light" panose="020F0302020204030204" pitchFamily="34" charset="0"/>
                <a:cs typeface="Calibri Light" panose="020F0302020204030204" pitchFamily="34" charset="0"/>
              </a:rPr>
              <a:t>lifetime achievement awards from USENIX and from Association for Computing Machinery</a:t>
            </a:r>
          </a:p>
        </p:txBody>
      </p:sp>
      <p:pic>
        <p:nvPicPr>
          <p:cNvPr id="5" name="Picture 2" descr="Radia Perlman – Wikipedia"/>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317713" y="1585239"/>
            <a:ext cx="1574767" cy="2361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8563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5" name="Rectangle 5"/>
          <p:cNvSpPr>
            <a:spLocks noGrp="1" noChangeArrowheads="1"/>
          </p:cNvSpPr>
          <p:nvPr>
            <p:ph type="title"/>
          </p:nvPr>
        </p:nvSpPr>
        <p:spPr/>
        <p:txBody>
          <a:bodyPr/>
          <a:lstStyle/>
          <a:p>
            <a:pPr algn="ctr"/>
            <a:r>
              <a:rPr lang="en-US" dirty="0">
                <a:latin typeface="Calibri Light" panose="020F0302020204030204" pitchFamily="34" charset="0"/>
                <a:cs typeface="Calibri Light" panose="020F0302020204030204" pitchFamily="34" charset="0"/>
              </a:rPr>
              <a:t>Representing Failures</a:t>
            </a:r>
            <a:endParaRPr lang="en-US" altLang="sv-SE" dirty="0">
              <a:latin typeface="Calibri Light" panose="020F0302020204030204" pitchFamily="34" charset="0"/>
              <a:cs typeface="Calibri Light" panose="020F0302020204030204" pitchFamily="34" charset="0"/>
            </a:endParaRPr>
          </a:p>
        </p:txBody>
      </p:sp>
      <p:sp>
        <p:nvSpPr>
          <p:cNvPr id="107524" name="Rectangle 4"/>
          <p:cNvSpPr>
            <a:spLocks noGrp="1" noChangeArrowheads="1"/>
          </p:cNvSpPr>
          <p:nvPr>
            <p:ph idx="1"/>
          </p:nvPr>
        </p:nvSpPr>
        <p:spPr>
          <a:xfrm>
            <a:off x="447622" y="3590816"/>
            <a:ext cx="3826768" cy="2481263"/>
          </a:xfrm>
          <a:noFill/>
          <a:ln/>
        </p:spPr>
        <p:txBody>
          <a:bodyPr/>
          <a:lstStyle/>
          <a:p>
            <a:pPr>
              <a:buFont typeface="ZapfDingbats" pitchFamily="82" charset="2"/>
              <a:buNone/>
            </a:pPr>
            <a:r>
              <a:rPr lang="en-US" altLang="he-IL" sz="2400" dirty="0">
                <a:latin typeface="Calibri Light" panose="020F0302020204030204" pitchFamily="34" charset="0"/>
                <a:cs typeface="Calibri Light" panose="020F0302020204030204" pitchFamily="34" charset="0"/>
              </a:rPr>
              <a:t>In the message-passing model, the adversary can</a:t>
            </a:r>
          </a:p>
          <a:p>
            <a:r>
              <a:rPr lang="en-US" altLang="he-IL" sz="2400" dirty="0">
                <a:latin typeface="Calibri Light" panose="020F0302020204030204" pitchFamily="34" charset="0"/>
                <a:cs typeface="Calibri Light" panose="020F0302020204030204" pitchFamily="34" charset="0"/>
              </a:rPr>
              <a:t>data corruption </a:t>
            </a:r>
          </a:p>
          <a:p>
            <a:r>
              <a:rPr lang="en-US" altLang="he-IL" sz="2400" dirty="0">
                <a:latin typeface="Calibri Light" panose="020F0302020204030204" pitchFamily="34" charset="0"/>
                <a:cs typeface="Calibri Light" panose="020F0302020204030204" pitchFamily="34" charset="0"/>
              </a:rPr>
              <a:t>message omission </a:t>
            </a:r>
          </a:p>
          <a:p>
            <a:r>
              <a:rPr lang="en-US" altLang="he-IL" sz="2400" dirty="0">
                <a:latin typeface="Calibri Light" panose="020F0302020204030204" pitchFamily="34" charset="0"/>
                <a:cs typeface="Calibri Light" panose="020F0302020204030204" pitchFamily="34" charset="0"/>
              </a:rPr>
              <a:t>message duplication </a:t>
            </a:r>
          </a:p>
          <a:p>
            <a:r>
              <a:rPr lang="en-US" altLang="he-IL" sz="2400" dirty="0">
                <a:latin typeface="Calibri Light" panose="020F0302020204030204" pitchFamily="34" charset="0"/>
                <a:cs typeface="Calibri Light" panose="020F0302020204030204" pitchFamily="34" charset="0"/>
              </a:rPr>
              <a:t>message reordering</a:t>
            </a:r>
          </a:p>
          <a:p>
            <a:pPr marL="0" indent="0">
              <a:buNone/>
            </a:pPr>
            <a:endParaRPr lang="en-US" altLang="he-IL" sz="2400" dirty="0">
              <a:latin typeface="Calibri Light" panose="020F0302020204030204" pitchFamily="34" charset="0"/>
              <a:cs typeface="Calibri Light" panose="020F0302020204030204" pitchFamily="34" charset="0"/>
            </a:endParaRPr>
          </a:p>
        </p:txBody>
      </p:sp>
      <p:sp>
        <p:nvSpPr>
          <p:cNvPr id="63" name="Footer Placeholder 3"/>
          <p:cNvSpPr>
            <a:spLocks noGrp="1"/>
          </p:cNvSpPr>
          <p:nvPr>
            <p:ph type="ftr" sz="quarter" idx="11"/>
          </p:nvPr>
        </p:nvSpPr>
        <p:spPr/>
        <p:txBody>
          <a:bodyPr/>
          <a:lstStyle/>
          <a:p>
            <a:r>
              <a:rPr lang="en-US" altLang="en-US" dirty="0">
                <a:latin typeface="Calibri Light" panose="020F0302020204030204" pitchFamily="34" charset="0"/>
                <a:cs typeface="Calibri Light" panose="020F0302020204030204" pitchFamily="34" charset="0"/>
              </a:rPr>
              <a:t>Chapter 2 - Definitions, Techniques and Paradigms</a:t>
            </a:r>
            <a:endParaRPr lang="en-US" altLang="he-IL" dirty="0">
              <a:latin typeface="Calibri Light" panose="020F0302020204030204" pitchFamily="34" charset="0"/>
              <a:cs typeface="Calibri Light" panose="020F0302020204030204" pitchFamily="34" charset="0"/>
            </a:endParaRPr>
          </a:p>
        </p:txBody>
      </p:sp>
      <p:sp>
        <p:nvSpPr>
          <p:cNvPr id="64" name="Slide Number Placeholder 4"/>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B2841ED4-4A97-4F63-8C01-0A00473DC4A2}" type="slidenum">
              <a:rPr lang="en-US" altLang="en-US">
                <a:latin typeface="Calibri Light" panose="020F0302020204030204" pitchFamily="34" charset="0"/>
                <a:cs typeface="Calibri Light" panose="020F0302020204030204" pitchFamily="34" charset="0"/>
              </a:rPr>
              <a:pPr/>
              <a:t>30</a:t>
            </a:fld>
            <a:endParaRPr lang="en-US" altLang="en-US">
              <a:latin typeface="Calibri Light" panose="020F0302020204030204" pitchFamily="34" charset="0"/>
              <a:cs typeface="Calibri Light" panose="020F0302020204030204" pitchFamily="34" charset="0"/>
            </a:endParaRPr>
          </a:p>
        </p:txBody>
      </p:sp>
      <p:grpSp>
        <p:nvGrpSpPr>
          <p:cNvPr id="107675" name="Group 155"/>
          <p:cNvGrpSpPr>
            <a:grpSpLocks/>
          </p:cNvGrpSpPr>
          <p:nvPr/>
        </p:nvGrpSpPr>
        <p:grpSpPr bwMode="auto">
          <a:xfrm>
            <a:off x="304800" y="2056606"/>
            <a:ext cx="3479800" cy="1271588"/>
            <a:chOff x="192" y="2802"/>
            <a:chExt cx="2192" cy="801"/>
          </a:xfrm>
        </p:grpSpPr>
        <p:grpSp>
          <p:nvGrpSpPr>
            <p:cNvPr id="107658" name="Group 138"/>
            <p:cNvGrpSpPr>
              <a:grpSpLocks/>
            </p:cNvGrpSpPr>
            <p:nvPr/>
          </p:nvGrpSpPr>
          <p:grpSpPr bwMode="auto">
            <a:xfrm>
              <a:off x="1429" y="2914"/>
              <a:ext cx="955" cy="301"/>
              <a:chOff x="1454" y="3311"/>
              <a:chExt cx="955" cy="301"/>
            </a:xfrm>
          </p:grpSpPr>
          <p:sp>
            <p:nvSpPr>
              <p:cNvPr id="107599" name="Text Box 79"/>
              <p:cNvSpPr txBox="1">
                <a:spLocks noChangeArrowheads="1"/>
              </p:cNvSpPr>
              <p:nvPr/>
            </p:nvSpPr>
            <p:spPr bwMode="auto">
              <a:xfrm>
                <a:off x="1454" y="3311"/>
                <a:ext cx="95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sv-SE" sz="1600" dirty="0">
                    <a:latin typeface="Calibri Light" panose="020F0302020204030204" pitchFamily="34" charset="0"/>
                    <a:cs typeface="Calibri Light" panose="020F0302020204030204" pitchFamily="34" charset="0"/>
                  </a:rPr>
                  <a:t>loss</a:t>
                </a:r>
                <a:r>
                  <a:rPr lang="en-US" altLang="sv-SE" sz="1600" baseline="-25000" dirty="0">
                    <a:latin typeface="Calibri Light" panose="020F0302020204030204" pitchFamily="34" charset="0"/>
                    <a:cs typeface="Calibri Light" panose="020F0302020204030204" pitchFamily="34" charset="0"/>
                  </a:rPr>
                  <a:t>21</a:t>
                </a:r>
                <a:r>
                  <a:rPr lang="en-US" altLang="sv-SE" sz="1600" dirty="0">
                    <a:latin typeface="Calibri Light" panose="020F0302020204030204" pitchFamily="34" charset="0"/>
                    <a:cs typeface="Calibri Light" panose="020F0302020204030204" pitchFamily="34" charset="0"/>
                  </a:rPr>
                  <a:t>(m</a:t>
                </a:r>
                <a:r>
                  <a:rPr lang="en-US" altLang="sv-SE" sz="1600" baseline="-25000" dirty="0">
                    <a:latin typeface="Calibri Light" panose="020F0302020204030204" pitchFamily="34" charset="0"/>
                    <a:cs typeface="Calibri Light" panose="020F0302020204030204" pitchFamily="34" charset="0"/>
                  </a:rPr>
                  <a:t>3</a:t>
                </a:r>
                <a:r>
                  <a:rPr lang="en-US" altLang="sv-SE" sz="1600" dirty="0">
                    <a:latin typeface="Calibri Light" panose="020F0302020204030204" pitchFamily="34" charset="0"/>
                    <a:cs typeface="Calibri Light" panose="020F0302020204030204" pitchFamily="34" charset="0"/>
                  </a:rPr>
                  <a:t>)</a:t>
                </a:r>
              </a:p>
            </p:txBody>
          </p:sp>
          <p:sp>
            <p:nvSpPr>
              <p:cNvPr id="107616" name="Line 96"/>
              <p:cNvSpPr>
                <a:spLocks noChangeShapeType="1"/>
              </p:cNvSpPr>
              <p:nvPr/>
            </p:nvSpPr>
            <p:spPr bwMode="auto">
              <a:xfrm>
                <a:off x="1602" y="3612"/>
                <a:ext cx="505" cy="0"/>
              </a:xfrm>
              <a:prstGeom prst="line">
                <a:avLst/>
              </a:prstGeom>
              <a:noFill/>
              <a:ln w="38100">
                <a:solidFill>
                  <a:srgbClr val="C6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grpSp>
        <p:grpSp>
          <p:nvGrpSpPr>
            <p:cNvPr id="107674" name="Group 154"/>
            <p:cNvGrpSpPr>
              <a:grpSpLocks/>
            </p:cNvGrpSpPr>
            <p:nvPr/>
          </p:nvGrpSpPr>
          <p:grpSpPr bwMode="auto">
            <a:xfrm>
              <a:off x="192" y="2802"/>
              <a:ext cx="1280" cy="801"/>
              <a:chOff x="192" y="2802"/>
              <a:chExt cx="1280" cy="801"/>
            </a:xfrm>
          </p:grpSpPr>
          <p:sp>
            <p:nvSpPr>
              <p:cNvPr id="107582" name="Oval 62"/>
              <p:cNvSpPr>
                <a:spLocks noChangeArrowheads="1"/>
              </p:cNvSpPr>
              <p:nvPr/>
            </p:nvSpPr>
            <p:spPr bwMode="auto">
              <a:xfrm>
                <a:off x="192" y="3109"/>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sv-SE" sz="1400" dirty="0">
                    <a:solidFill>
                      <a:schemeClr val="tx1"/>
                    </a:solidFill>
                    <a:latin typeface="Calibri Light" panose="020F0302020204030204" pitchFamily="34" charset="0"/>
                    <a:cs typeface="Calibri Light" panose="020F0302020204030204" pitchFamily="34" charset="0"/>
                  </a:rPr>
                  <a:t>P</a:t>
                </a:r>
                <a:r>
                  <a:rPr lang="en-US" altLang="sv-SE" sz="1400" baseline="-25000" dirty="0">
                    <a:solidFill>
                      <a:schemeClr val="tx1"/>
                    </a:solidFill>
                    <a:latin typeface="Calibri Light" panose="020F0302020204030204" pitchFamily="34" charset="0"/>
                    <a:cs typeface="Calibri Light" panose="020F0302020204030204" pitchFamily="34" charset="0"/>
                  </a:rPr>
                  <a:t>1</a:t>
                </a:r>
              </a:p>
            </p:txBody>
          </p:sp>
          <p:sp>
            <p:nvSpPr>
              <p:cNvPr id="107583" name="Oval 63"/>
              <p:cNvSpPr>
                <a:spLocks noChangeArrowheads="1"/>
              </p:cNvSpPr>
              <p:nvPr/>
            </p:nvSpPr>
            <p:spPr bwMode="auto">
              <a:xfrm>
                <a:off x="1155" y="3109"/>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sv-SE" sz="1400" dirty="0">
                    <a:solidFill>
                      <a:schemeClr val="tx1"/>
                    </a:solidFill>
                    <a:latin typeface="Calibri Light" panose="020F0302020204030204" pitchFamily="34" charset="0"/>
                    <a:cs typeface="Calibri Light" panose="020F0302020204030204" pitchFamily="34" charset="0"/>
                  </a:rPr>
                  <a:t>P</a:t>
                </a:r>
                <a:r>
                  <a:rPr lang="en-US" altLang="sv-SE" sz="1400" baseline="-25000" dirty="0">
                    <a:solidFill>
                      <a:schemeClr val="tx1"/>
                    </a:solidFill>
                    <a:latin typeface="Calibri Light" panose="020F0302020204030204" pitchFamily="34" charset="0"/>
                    <a:cs typeface="Calibri Light" panose="020F0302020204030204" pitchFamily="34" charset="0"/>
                  </a:rPr>
                  <a:t>2</a:t>
                </a:r>
              </a:p>
            </p:txBody>
          </p:sp>
          <p:sp>
            <p:nvSpPr>
              <p:cNvPr id="107584" name="Freeform 64"/>
              <p:cNvSpPr>
                <a:spLocks/>
              </p:cNvSpPr>
              <p:nvPr/>
            </p:nvSpPr>
            <p:spPr bwMode="auto">
              <a:xfrm>
                <a:off x="356" y="3025"/>
                <a:ext cx="888" cy="84"/>
              </a:xfrm>
              <a:custGeom>
                <a:avLst/>
                <a:gdLst>
                  <a:gd name="T0" fmla="*/ 888 w 888"/>
                  <a:gd name="T1" fmla="*/ 84 h 84"/>
                  <a:gd name="T2" fmla="*/ 430 w 888"/>
                  <a:gd name="T3" fmla="*/ 0 h 84"/>
                  <a:gd name="T4" fmla="*/ 0 w 888"/>
                  <a:gd name="T5" fmla="*/ 84 h 84"/>
                </a:gdLst>
                <a:ahLst/>
                <a:cxnLst>
                  <a:cxn ang="0">
                    <a:pos x="T0" y="T1"/>
                  </a:cxn>
                  <a:cxn ang="0">
                    <a:pos x="T2" y="T3"/>
                  </a:cxn>
                  <a:cxn ang="0">
                    <a:pos x="T4" y="T5"/>
                  </a:cxn>
                </a:cxnLst>
                <a:rect l="0" t="0" r="r" b="b"/>
                <a:pathLst>
                  <a:path w="888" h="84">
                    <a:moveTo>
                      <a:pt x="888" y="84"/>
                    </a:moveTo>
                    <a:cubicBezTo>
                      <a:pt x="733" y="42"/>
                      <a:pt x="578" y="0"/>
                      <a:pt x="430" y="0"/>
                    </a:cubicBezTo>
                    <a:cubicBezTo>
                      <a:pt x="282" y="0"/>
                      <a:pt x="73" y="71"/>
                      <a:pt x="0" y="84"/>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07585" name="Freeform 65"/>
              <p:cNvSpPr>
                <a:spLocks/>
              </p:cNvSpPr>
              <p:nvPr/>
            </p:nvSpPr>
            <p:spPr bwMode="auto">
              <a:xfrm>
                <a:off x="349" y="3310"/>
                <a:ext cx="860" cy="91"/>
              </a:xfrm>
              <a:custGeom>
                <a:avLst/>
                <a:gdLst>
                  <a:gd name="T0" fmla="*/ 0 w 860"/>
                  <a:gd name="T1" fmla="*/ 0 h 91"/>
                  <a:gd name="T2" fmla="*/ 444 w 860"/>
                  <a:gd name="T3" fmla="*/ 90 h 91"/>
                  <a:gd name="T4" fmla="*/ 860 w 860"/>
                  <a:gd name="T5" fmla="*/ 7 h 91"/>
                </a:gdLst>
                <a:ahLst/>
                <a:cxnLst>
                  <a:cxn ang="0">
                    <a:pos x="T0" y="T1"/>
                  </a:cxn>
                  <a:cxn ang="0">
                    <a:pos x="T2" y="T3"/>
                  </a:cxn>
                  <a:cxn ang="0">
                    <a:pos x="T4" y="T5"/>
                  </a:cxn>
                </a:cxnLst>
                <a:rect l="0" t="0" r="r" b="b"/>
                <a:pathLst>
                  <a:path w="860" h="91">
                    <a:moveTo>
                      <a:pt x="0" y="0"/>
                    </a:moveTo>
                    <a:cubicBezTo>
                      <a:pt x="150" y="44"/>
                      <a:pt x="301" y="89"/>
                      <a:pt x="444" y="90"/>
                    </a:cubicBezTo>
                    <a:cubicBezTo>
                      <a:pt x="587" y="91"/>
                      <a:pt x="723" y="49"/>
                      <a:pt x="860" y="7"/>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07615" name="Text Box 95"/>
              <p:cNvSpPr txBox="1">
                <a:spLocks noChangeArrowheads="1"/>
              </p:cNvSpPr>
              <p:nvPr/>
            </p:nvSpPr>
            <p:spPr bwMode="auto">
              <a:xfrm>
                <a:off x="469" y="2802"/>
                <a:ext cx="83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sv-SE" sz="1800" b="1" i="1">
                    <a:solidFill>
                      <a:srgbClr val="C60000"/>
                    </a:solidFill>
                    <a:latin typeface="Calibri Light" panose="020F0302020204030204" pitchFamily="34" charset="0"/>
                    <a:cs typeface="Calibri Light" panose="020F0302020204030204" pitchFamily="34" charset="0"/>
                  </a:rPr>
                  <a:t>q</a:t>
                </a:r>
                <a:r>
                  <a:rPr lang="en-US" altLang="sv-SE" sz="1800" b="1" i="1" baseline="-25000">
                    <a:solidFill>
                      <a:srgbClr val="C60000"/>
                    </a:solidFill>
                    <a:latin typeface="Calibri Light" panose="020F0302020204030204" pitchFamily="34" charset="0"/>
                    <a:cs typeface="Calibri Light" panose="020F0302020204030204" pitchFamily="34" charset="0"/>
                  </a:rPr>
                  <a:t>12 </a:t>
                </a:r>
                <a:r>
                  <a:rPr lang="en-US" altLang="sv-SE" sz="1800" b="1" i="1">
                    <a:solidFill>
                      <a:srgbClr val="C60000"/>
                    </a:solidFill>
                    <a:latin typeface="Calibri Light" panose="020F0302020204030204" pitchFamily="34" charset="0"/>
                    <a:cs typeface="Calibri Light" panose="020F0302020204030204" pitchFamily="34" charset="0"/>
                  </a:rPr>
                  <a:t>= </a:t>
                </a:r>
                <a:r>
                  <a:rPr lang="en-US" altLang="sv-SE" sz="1800" b="1">
                    <a:solidFill>
                      <a:srgbClr val="C60000"/>
                    </a:solidFill>
                    <a:latin typeface="Calibri Light" panose="020F0302020204030204" pitchFamily="34" charset="0"/>
                    <a:cs typeface="Calibri Light" panose="020F0302020204030204" pitchFamily="34" charset="0"/>
                  </a:rPr>
                  <a:t>(m</a:t>
                </a:r>
                <a:r>
                  <a:rPr lang="en-US" altLang="sv-SE" sz="1800" b="1" baseline="-25000">
                    <a:solidFill>
                      <a:srgbClr val="C60000"/>
                    </a:solidFill>
                    <a:latin typeface="Calibri Light" panose="020F0302020204030204" pitchFamily="34" charset="0"/>
                    <a:cs typeface="Calibri Light" panose="020F0302020204030204" pitchFamily="34" charset="0"/>
                  </a:rPr>
                  <a:t>1</a:t>
                </a:r>
                <a:r>
                  <a:rPr lang="en-US" altLang="sv-SE" sz="1800" b="1">
                    <a:solidFill>
                      <a:srgbClr val="C60000"/>
                    </a:solidFill>
                    <a:latin typeface="Calibri Light" panose="020F0302020204030204" pitchFamily="34" charset="0"/>
                    <a:cs typeface="Calibri Light" panose="020F0302020204030204" pitchFamily="34" charset="0"/>
                  </a:rPr>
                  <a:t>)</a:t>
                </a:r>
                <a:endParaRPr lang="en-US" altLang="sv-SE" sz="1800" b="1" baseline="-25000">
                  <a:solidFill>
                    <a:srgbClr val="C60000"/>
                  </a:solidFill>
                  <a:latin typeface="Calibri Light" panose="020F0302020204030204" pitchFamily="34" charset="0"/>
                  <a:cs typeface="Calibri Light" panose="020F0302020204030204" pitchFamily="34" charset="0"/>
                </a:endParaRPr>
              </a:p>
            </p:txBody>
          </p:sp>
          <p:sp>
            <p:nvSpPr>
              <p:cNvPr id="107617" name="Text Box 97"/>
              <p:cNvSpPr txBox="1">
                <a:spLocks noChangeArrowheads="1"/>
              </p:cNvSpPr>
              <p:nvPr/>
            </p:nvSpPr>
            <p:spPr bwMode="auto">
              <a:xfrm>
                <a:off x="273" y="3372"/>
                <a:ext cx="11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sv-SE" sz="1800" b="1" i="1" dirty="0">
                    <a:solidFill>
                      <a:srgbClr val="C60000"/>
                    </a:solidFill>
                    <a:latin typeface="Calibri Light" panose="020F0302020204030204" pitchFamily="34" charset="0"/>
                    <a:cs typeface="Calibri Light" panose="020F0302020204030204" pitchFamily="34" charset="0"/>
                  </a:rPr>
                  <a:t>q</a:t>
                </a:r>
                <a:r>
                  <a:rPr lang="en-US" altLang="sv-SE" sz="1800" b="1" i="1" baseline="-25000" dirty="0">
                    <a:solidFill>
                      <a:srgbClr val="C60000"/>
                    </a:solidFill>
                    <a:latin typeface="Calibri Light" panose="020F0302020204030204" pitchFamily="34" charset="0"/>
                    <a:cs typeface="Calibri Light" panose="020F0302020204030204" pitchFamily="34" charset="0"/>
                  </a:rPr>
                  <a:t>21 </a:t>
                </a:r>
                <a:r>
                  <a:rPr lang="en-US" altLang="sv-SE" sz="1800" b="1" i="1" dirty="0">
                    <a:solidFill>
                      <a:srgbClr val="C60000"/>
                    </a:solidFill>
                    <a:latin typeface="Calibri Light" panose="020F0302020204030204" pitchFamily="34" charset="0"/>
                    <a:cs typeface="Calibri Light" panose="020F0302020204030204" pitchFamily="34" charset="0"/>
                  </a:rPr>
                  <a:t>= </a:t>
                </a:r>
                <a:r>
                  <a:rPr lang="en-US" altLang="sv-SE" sz="1800" b="1" dirty="0">
                    <a:solidFill>
                      <a:srgbClr val="C60000"/>
                    </a:solidFill>
                    <a:latin typeface="Calibri Light" panose="020F0302020204030204" pitchFamily="34" charset="0"/>
                    <a:cs typeface="Calibri Light" panose="020F0302020204030204" pitchFamily="34" charset="0"/>
                  </a:rPr>
                  <a:t>(m</a:t>
                </a:r>
                <a:r>
                  <a:rPr lang="en-US" altLang="sv-SE" sz="1800" b="1" baseline="-25000" dirty="0">
                    <a:solidFill>
                      <a:srgbClr val="C60000"/>
                    </a:solidFill>
                    <a:latin typeface="Calibri Light" panose="020F0302020204030204" pitchFamily="34" charset="0"/>
                    <a:cs typeface="Calibri Light" panose="020F0302020204030204" pitchFamily="34" charset="0"/>
                  </a:rPr>
                  <a:t>2</a:t>
                </a:r>
                <a:r>
                  <a:rPr lang="en-US" altLang="sv-SE" sz="1800" b="1" dirty="0">
                    <a:solidFill>
                      <a:srgbClr val="C60000"/>
                    </a:solidFill>
                    <a:latin typeface="Calibri Light" panose="020F0302020204030204" pitchFamily="34" charset="0"/>
                    <a:cs typeface="Calibri Light" panose="020F0302020204030204" pitchFamily="34" charset="0"/>
                  </a:rPr>
                  <a:t>,m</a:t>
                </a:r>
                <a:r>
                  <a:rPr lang="en-US" altLang="sv-SE" sz="1800" b="1" baseline="-25000" dirty="0">
                    <a:solidFill>
                      <a:srgbClr val="C60000"/>
                    </a:solidFill>
                    <a:latin typeface="Calibri Light" panose="020F0302020204030204" pitchFamily="34" charset="0"/>
                    <a:cs typeface="Calibri Light" panose="020F0302020204030204" pitchFamily="34" charset="0"/>
                  </a:rPr>
                  <a:t>3</a:t>
                </a:r>
                <a:r>
                  <a:rPr lang="en-US" altLang="sv-SE" sz="1800" b="1" dirty="0">
                    <a:solidFill>
                      <a:srgbClr val="C60000"/>
                    </a:solidFill>
                    <a:latin typeface="Calibri Light" panose="020F0302020204030204" pitchFamily="34" charset="0"/>
                    <a:cs typeface="Calibri Light" panose="020F0302020204030204" pitchFamily="34" charset="0"/>
                  </a:rPr>
                  <a:t>,m</a:t>
                </a:r>
                <a:r>
                  <a:rPr lang="en-US" altLang="sv-SE" sz="1800" b="1" baseline="-25000" dirty="0">
                    <a:solidFill>
                      <a:srgbClr val="C60000"/>
                    </a:solidFill>
                    <a:latin typeface="Calibri Light" panose="020F0302020204030204" pitchFamily="34" charset="0"/>
                    <a:cs typeface="Calibri Light" panose="020F0302020204030204" pitchFamily="34" charset="0"/>
                  </a:rPr>
                  <a:t>4</a:t>
                </a:r>
                <a:r>
                  <a:rPr lang="en-US" altLang="sv-SE" sz="1800" b="1" dirty="0">
                    <a:solidFill>
                      <a:srgbClr val="C60000"/>
                    </a:solidFill>
                    <a:latin typeface="Calibri Light" panose="020F0302020204030204" pitchFamily="34" charset="0"/>
                    <a:cs typeface="Calibri Light" panose="020F0302020204030204" pitchFamily="34" charset="0"/>
                  </a:rPr>
                  <a:t>)</a:t>
                </a:r>
              </a:p>
            </p:txBody>
          </p:sp>
        </p:grpSp>
      </p:grpSp>
      <p:grpSp>
        <p:nvGrpSpPr>
          <p:cNvPr id="107676" name="Group 156"/>
          <p:cNvGrpSpPr>
            <a:grpSpLocks/>
          </p:cNvGrpSpPr>
          <p:nvPr/>
        </p:nvGrpSpPr>
        <p:grpSpPr bwMode="auto">
          <a:xfrm>
            <a:off x="3436939" y="2126456"/>
            <a:ext cx="3582989" cy="1301750"/>
            <a:chOff x="2165" y="2846"/>
            <a:chExt cx="2257" cy="820"/>
          </a:xfrm>
        </p:grpSpPr>
        <p:sp>
          <p:nvSpPr>
            <p:cNvPr id="107620" name="Oval 100"/>
            <p:cNvSpPr>
              <a:spLocks noChangeArrowheads="1"/>
            </p:cNvSpPr>
            <p:nvPr/>
          </p:nvSpPr>
          <p:spPr bwMode="auto">
            <a:xfrm>
              <a:off x="2165" y="3141"/>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sv-SE" sz="1400" dirty="0">
                  <a:solidFill>
                    <a:schemeClr val="tx1"/>
                  </a:solidFill>
                  <a:latin typeface="Calibri Light" panose="020F0302020204030204" pitchFamily="34" charset="0"/>
                  <a:cs typeface="Calibri Light" panose="020F0302020204030204" pitchFamily="34" charset="0"/>
                </a:rPr>
                <a:t>P</a:t>
              </a:r>
              <a:r>
                <a:rPr lang="en-US" altLang="sv-SE" sz="1400" baseline="-25000" dirty="0">
                  <a:solidFill>
                    <a:schemeClr val="tx1"/>
                  </a:solidFill>
                  <a:latin typeface="Calibri Light" panose="020F0302020204030204" pitchFamily="34" charset="0"/>
                  <a:cs typeface="Calibri Light" panose="020F0302020204030204" pitchFamily="34" charset="0"/>
                </a:rPr>
                <a:t>1</a:t>
              </a:r>
            </a:p>
          </p:txBody>
        </p:sp>
        <p:sp>
          <p:nvSpPr>
            <p:cNvPr id="107621" name="Oval 101"/>
            <p:cNvSpPr>
              <a:spLocks noChangeArrowheads="1"/>
            </p:cNvSpPr>
            <p:nvPr/>
          </p:nvSpPr>
          <p:spPr bwMode="auto">
            <a:xfrm>
              <a:off x="3128" y="3141"/>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sv-SE" sz="1400" dirty="0">
                  <a:solidFill>
                    <a:schemeClr val="tx1"/>
                  </a:solidFill>
                  <a:latin typeface="Calibri Light" panose="020F0302020204030204" pitchFamily="34" charset="0"/>
                  <a:cs typeface="Calibri Light" panose="020F0302020204030204" pitchFamily="34" charset="0"/>
                </a:rPr>
                <a:t>P</a:t>
              </a:r>
              <a:r>
                <a:rPr lang="en-US" altLang="sv-SE" sz="1400" baseline="-25000" dirty="0">
                  <a:solidFill>
                    <a:schemeClr val="tx1"/>
                  </a:solidFill>
                  <a:latin typeface="Calibri Light" panose="020F0302020204030204" pitchFamily="34" charset="0"/>
                  <a:cs typeface="Calibri Light" panose="020F0302020204030204" pitchFamily="34" charset="0"/>
                </a:rPr>
                <a:t>2</a:t>
              </a:r>
            </a:p>
          </p:txBody>
        </p:sp>
        <p:sp>
          <p:nvSpPr>
            <p:cNvPr id="107622" name="Freeform 102"/>
            <p:cNvSpPr>
              <a:spLocks/>
            </p:cNvSpPr>
            <p:nvPr/>
          </p:nvSpPr>
          <p:spPr bwMode="auto">
            <a:xfrm>
              <a:off x="2329" y="3057"/>
              <a:ext cx="888" cy="84"/>
            </a:xfrm>
            <a:custGeom>
              <a:avLst/>
              <a:gdLst>
                <a:gd name="T0" fmla="*/ 888 w 888"/>
                <a:gd name="T1" fmla="*/ 84 h 84"/>
                <a:gd name="T2" fmla="*/ 430 w 888"/>
                <a:gd name="T3" fmla="*/ 0 h 84"/>
                <a:gd name="T4" fmla="*/ 0 w 888"/>
                <a:gd name="T5" fmla="*/ 84 h 84"/>
              </a:gdLst>
              <a:ahLst/>
              <a:cxnLst>
                <a:cxn ang="0">
                  <a:pos x="T0" y="T1"/>
                </a:cxn>
                <a:cxn ang="0">
                  <a:pos x="T2" y="T3"/>
                </a:cxn>
                <a:cxn ang="0">
                  <a:pos x="T4" y="T5"/>
                </a:cxn>
              </a:cxnLst>
              <a:rect l="0" t="0" r="r" b="b"/>
              <a:pathLst>
                <a:path w="888" h="84">
                  <a:moveTo>
                    <a:pt x="888" y="84"/>
                  </a:moveTo>
                  <a:cubicBezTo>
                    <a:pt x="733" y="42"/>
                    <a:pt x="578" y="0"/>
                    <a:pt x="430" y="0"/>
                  </a:cubicBezTo>
                  <a:cubicBezTo>
                    <a:pt x="282" y="0"/>
                    <a:pt x="73" y="71"/>
                    <a:pt x="0" y="84"/>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07623" name="Freeform 103"/>
            <p:cNvSpPr>
              <a:spLocks/>
            </p:cNvSpPr>
            <p:nvPr/>
          </p:nvSpPr>
          <p:spPr bwMode="auto">
            <a:xfrm>
              <a:off x="2322" y="3342"/>
              <a:ext cx="860" cy="91"/>
            </a:xfrm>
            <a:custGeom>
              <a:avLst/>
              <a:gdLst>
                <a:gd name="T0" fmla="*/ 0 w 860"/>
                <a:gd name="T1" fmla="*/ 0 h 91"/>
                <a:gd name="T2" fmla="*/ 444 w 860"/>
                <a:gd name="T3" fmla="*/ 90 h 91"/>
                <a:gd name="T4" fmla="*/ 860 w 860"/>
                <a:gd name="T5" fmla="*/ 7 h 91"/>
              </a:gdLst>
              <a:ahLst/>
              <a:cxnLst>
                <a:cxn ang="0">
                  <a:pos x="T0" y="T1"/>
                </a:cxn>
                <a:cxn ang="0">
                  <a:pos x="T2" y="T3"/>
                </a:cxn>
                <a:cxn ang="0">
                  <a:pos x="T4" y="T5"/>
                </a:cxn>
              </a:cxnLst>
              <a:rect l="0" t="0" r="r" b="b"/>
              <a:pathLst>
                <a:path w="860" h="91">
                  <a:moveTo>
                    <a:pt x="0" y="0"/>
                  </a:moveTo>
                  <a:cubicBezTo>
                    <a:pt x="150" y="44"/>
                    <a:pt x="301" y="89"/>
                    <a:pt x="444" y="90"/>
                  </a:cubicBezTo>
                  <a:cubicBezTo>
                    <a:pt x="587" y="91"/>
                    <a:pt x="723" y="49"/>
                    <a:pt x="860" y="7"/>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07624" name="Text Box 104"/>
            <p:cNvSpPr txBox="1">
              <a:spLocks noChangeArrowheads="1"/>
            </p:cNvSpPr>
            <p:nvPr/>
          </p:nvSpPr>
          <p:spPr bwMode="auto">
            <a:xfrm>
              <a:off x="2432" y="2846"/>
              <a:ext cx="83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sv-SE" sz="1800" b="1" i="1">
                  <a:solidFill>
                    <a:srgbClr val="C60000"/>
                  </a:solidFill>
                  <a:latin typeface="Calibri Light" panose="020F0302020204030204" pitchFamily="34" charset="0"/>
                  <a:cs typeface="Calibri Light" panose="020F0302020204030204" pitchFamily="34" charset="0"/>
                </a:rPr>
                <a:t>q</a:t>
              </a:r>
              <a:r>
                <a:rPr lang="en-US" altLang="sv-SE" sz="1800" b="1" i="1" baseline="-25000">
                  <a:solidFill>
                    <a:srgbClr val="C60000"/>
                  </a:solidFill>
                  <a:latin typeface="Calibri Light" panose="020F0302020204030204" pitchFamily="34" charset="0"/>
                  <a:cs typeface="Calibri Light" panose="020F0302020204030204" pitchFamily="34" charset="0"/>
                </a:rPr>
                <a:t>12 </a:t>
              </a:r>
              <a:r>
                <a:rPr lang="en-US" altLang="sv-SE" sz="1800" b="1" i="1">
                  <a:solidFill>
                    <a:srgbClr val="C60000"/>
                  </a:solidFill>
                  <a:latin typeface="Calibri Light" panose="020F0302020204030204" pitchFamily="34" charset="0"/>
                  <a:cs typeface="Calibri Light" panose="020F0302020204030204" pitchFamily="34" charset="0"/>
                </a:rPr>
                <a:t>= </a:t>
              </a:r>
              <a:r>
                <a:rPr lang="en-US" altLang="sv-SE" sz="1800" b="1">
                  <a:solidFill>
                    <a:srgbClr val="C60000"/>
                  </a:solidFill>
                  <a:latin typeface="Calibri Light" panose="020F0302020204030204" pitchFamily="34" charset="0"/>
                  <a:cs typeface="Calibri Light" panose="020F0302020204030204" pitchFamily="34" charset="0"/>
                </a:rPr>
                <a:t>(m</a:t>
              </a:r>
              <a:r>
                <a:rPr lang="en-US" altLang="sv-SE" sz="1800" b="1" baseline="-25000">
                  <a:solidFill>
                    <a:srgbClr val="C60000"/>
                  </a:solidFill>
                  <a:latin typeface="Calibri Light" panose="020F0302020204030204" pitchFamily="34" charset="0"/>
                  <a:cs typeface="Calibri Light" panose="020F0302020204030204" pitchFamily="34" charset="0"/>
                </a:rPr>
                <a:t>1</a:t>
              </a:r>
              <a:r>
                <a:rPr lang="en-US" altLang="sv-SE" sz="1800" b="1">
                  <a:solidFill>
                    <a:srgbClr val="C60000"/>
                  </a:solidFill>
                  <a:latin typeface="Calibri Light" panose="020F0302020204030204" pitchFamily="34" charset="0"/>
                  <a:cs typeface="Calibri Light" panose="020F0302020204030204" pitchFamily="34" charset="0"/>
                </a:rPr>
                <a:t>)</a:t>
              </a:r>
              <a:endParaRPr lang="en-US" altLang="sv-SE" sz="1800" b="1" baseline="-25000">
                <a:solidFill>
                  <a:srgbClr val="C60000"/>
                </a:solidFill>
                <a:latin typeface="Calibri Light" panose="020F0302020204030204" pitchFamily="34" charset="0"/>
                <a:cs typeface="Calibri Light" panose="020F0302020204030204" pitchFamily="34" charset="0"/>
              </a:endParaRPr>
            </a:p>
          </p:txBody>
        </p:sp>
        <p:sp>
          <p:nvSpPr>
            <p:cNvPr id="107625" name="Text Box 105"/>
            <p:cNvSpPr txBox="1">
              <a:spLocks noChangeArrowheads="1"/>
            </p:cNvSpPr>
            <p:nvPr/>
          </p:nvSpPr>
          <p:spPr bwMode="auto">
            <a:xfrm>
              <a:off x="2277" y="3433"/>
              <a:ext cx="1055" cy="233"/>
            </a:xfrm>
            <a:prstGeom prst="rect">
              <a:avLst/>
            </a:prstGeom>
            <a:noFill/>
            <a:ln w="28575">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sv-SE" sz="1800" b="1" i="1">
                  <a:solidFill>
                    <a:srgbClr val="C60000"/>
                  </a:solidFill>
                  <a:latin typeface="Calibri Light" panose="020F0302020204030204" pitchFamily="34" charset="0"/>
                  <a:cs typeface="Calibri Light" panose="020F0302020204030204" pitchFamily="34" charset="0"/>
                </a:rPr>
                <a:t>q</a:t>
              </a:r>
              <a:r>
                <a:rPr lang="en-US" altLang="sv-SE" sz="1800" b="1" i="1" baseline="-25000">
                  <a:solidFill>
                    <a:srgbClr val="C60000"/>
                  </a:solidFill>
                  <a:latin typeface="Calibri Light" panose="020F0302020204030204" pitchFamily="34" charset="0"/>
                  <a:cs typeface="Calibri Light" panose="020F0302020204030204" pitchFamily="34" charset="0"/>
                </a:rPr>
                <a:t>21 </a:t>
              </a:r>
              <a:r>
                <a:rPr lang="en-US" altLang="sv-SE" sz="1800" b="1" i="1">
                  <a:solidFill>
                    <a:srgbClr val="C60000"/>
                  </a:solidFill>
                  <a:latin typeface="Calibri Light" panose="020F0302020204030204" pitchFamily="34" charset="0"/>
                  <a:cs typeface="Calibri Light" panose="020F0302020204030204" pitchFamily="34" charset="0"/>
                </a:rPr>
                <a:t>= </a:t>
              </a:r>
              <a:r>
                <a:rPr lang="en-US" altLang="sv-SE" sz="1800" b="1">
                  <a:solidFill>
                    <a:srgbClr val="C60000"/>
                  </a:solidFill>
                  <a:latin typeface="Calibri Light" panose="020F0302020204030204" pitchFamily="34" charset="0"/>
                  <a:cs typeface="Calibri Light" panose="020F0302020204030204" pitchFamily="34" charset="0"/>
                </a:rPr>
                <a:t>(m</a:t>
              </a:r>
              <a:r>
                <a:rPr lang="en-US" altLang="sv-SE" sz="1800" b="1" baseline="-25000">
                  <a:solidFill>
                    <a:srgbClr val="C60000"/>
                  </a:solidFill>
                  <a:latin typeface="Calibri Light" panose="020F0302020204030204" pitchFamily="34" charset="0"/>
                  <a:cs typeface="Calibri Light" panose="020F0302020204030204" pitchFamily="34" charset="0"/>
                </a:rPr>
                <a:t>2</a:t>
              </a:r>
              <a:r>
                <a:rPr lang="en-US" altLang="sv-SE" sz="1800" b="1">
                  <a:solidFill>
                    <a:srgbClr val="C60000"/>
                  </a:solidFill>
                  <a:latin typeface="Calibri Light" panose="020F0302020204030204" pitchFamily="34" charset="0"/>
                  <a:cs typeface="Calibri Light" panose="020F0302020204030204" pitchFamily="34" charset="0"/>
                </a:rPr>
                <a:t>,m</a:t>
              </a:r>
              <a:r>
                <a:rPr lang="en-US" altLang="sv-SE" sz="1800" b="1" baseline="-25000">
                  <a:solidFill>
                    <a:srgbClr val="C60000"/>
                  </a:solidFill>
                  <a:latin typeface="Calibri Light" panose="020F0302020204030204" pitchFamily="34" charset="0"/>
                  <a:cs typeface="Calibri Light" panose="020F0302020204030204" pitchFamily="34" charset="0"/>
                </a:rPr>
                <a:t>4</a:t>
              </a:r>
              <a:r>
                <a:rPr lang="en-US" altLang="sv-SE" sz="1800" b="1">
                  <a:solidFill>
                    <a:srgbClr val="C60000"/>
                  </a:solidFill>
                  <a:latin typeface="Calibri Light" panose="020F0302020204030204" pitchFamily="34" charset="0"/>
                  <a:cs typeface="Calibri Light" panose="020F0302020204030204" pitchFamily="34" charset="0"/>
                </a:rPr>
                <a:t>)</a:t>
              </a:r>
            </a:p>
          </p:txBody>
        </p:sp>
        <p:grpSp>
          <p:nvGrpSpPr>
            <p:cNvPr id="107652" name="Group 132"/>
            <p:cNvGrpSpPr>
              <a:grpSpLocks/>
            </p:cNvGrpSpPr>
            <p:nvPr/>
          </p:nvGrpSpPr>
          <p:grpSpPr bwMode="auto">
            <a:xfrm>
              <a:off x="3363" y="2946"/>
              <a:ext cx="1059" cy="293"/>
              <a:chOff x="3388" y="3343"/>
              <a:chExt cx="1059" cy="293"/>
            </a:xfrm>
          </p:grpSpPr>
          <p:sp>
            <p:nvSpPr>
              <p:cNvPr id="107626" name="Text Box 106"/>
              <p:cNvSpPr txBox="1">
                <a:spLocks noChangeArrowheads="1"/>
              </p:cNvSpPr>
              <p:nvPr/>
            </p:nvSpPr>
            <p:spPr bwMode="auto">
              <a:xfrm>
                <a:off x="3388" y="3343"/>
                <a:ext cx="105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sv-SE" sz="1600" dirty="0">
                    <a:latin typeface="Calibri Light" panose="020F0302020204030204" pitchFamily="34" charset="0"/>
                    <a:cs typeface="Calibri Light" panose="020F0302020204030204" pitchFamily="34" charset="0"/>
                  </a:rPr>
                  <a:t>reorder</a:t>
                </a:r>
                <a:r>
                  <a:rPr lang="en-US" altLang="sv-SE" sz="1600" baseline="-25000" dirty="0">
                    <a:latin typeface="Calibri Light" panose="020F0302020204030204" pitchFamily="34" charset="0"/>
                    <a:cs typeface="Calibri Light" panose="020F0302020204030204" pitchFamily="34" charset="0"/>
                  </a:rPr>
                  <a:t>21</a:t>
                </a:r>
                <a:r>
                  <a:rPr lang="en-US" altLang="sv-SE" sz="1600" dirty="0">
                    <a:latin typeface="Calibri Light" panose="020F0302020204030204" pitchFamily="34" charset="0"/>
                    <a:cs typeface="Calibri Light" panose="020F0302020204030204" pitchFamily="34" charset="0"/>
                  </a:rPr>
                  <a:t>(m</a:t>
                </a:r>
                <a:r>
                  <a:rPr lang="en-US" altLang="sv-SE" sz="1600" baseline="-25000" dirty="0">
                    <a:latin typeface="Calibri Light" panose="020F0302020204030204" pitchFamily="34" charset="0"/>
                    <a:cs typeface="Calibri Light" panose="020F0302020204030204" pitchFamily="34" charset="0"/>
                  </a:rPr>
                  <a:t>3</a:t>
                </a:r>
                <a:r>
                  <a:rPr lang="en-US" altLang="sv-SE" sz="1600" dirty="0">
                    <a:latin typeface="Calibri Light" panose="020F0302020204030204" pitchFamily="34" charset="0"/>
                    <a:cs typeface="Calibri Light" panose="020F0302020204030204" pitchFamily="34" charset="0"/>
                  </a:rPr>
                  <a:t>, m</a:t>
                </a:r>
                <a:r>
                  <a:rPr lang="en-US" altLang="sv-SE" sz="1600" baseline="-25000" dirty="0">
                    <a:latin typeface="Calibri Light" panose="020F0302020204030204" pitchFamily="34" charset="0"/>
                    <a:cs typeface="Calibri Light" panose="020F0302020204030204" pitchFamily="34" charset="0"/>
                  </a:rPr>
                  <a:t>4</a:t>
                </a:r>
                <a:r>
                  <a:rPr lang="en-US" altLang="sv-SE" sz="1600" dirty="0">
                    <a:latin typeface="Calibri Light" panose="020F0302020204030204" pitchFamily="34" charset="0"/>
                    <a:cs typeface="Calibri Light" panose="020F0302020204030204" pitchFamily="34" charset="0"/>
                  </a:rPr>
                  <a:t>)</a:t>
                </a:r>
              </a:p>
            </p:txBody>
          </p:sp>
          <p:sp>
            <p:nvSpPr>
              <p:cNvPr id="107627" name="Line 107"/>
              <p:cNvSpPr>
                <a:spLocks noChangeShapeType="1"/>
              </p:cNvSpPr>
              <p:nvPr/>
            </p:nvSpPr>
            <p:spPr bwMode="auto">
              <a:xfrm>
                <a:off x="3610" y="3636"/>
                <a:ext cx="505" cy="0"/>
              </a:xfrm>
              <a:prstGeom prst="line">
                <a:avLst/>
              </a:prstGeom>
              <a:noFill/>
              <a:ln w="38100">
                <a:solidFill>
                  <a:srgbClr val="C6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grpSp>
      </p:grpSp>
      <p:grpSp>
        <p:nvGrpSpPr>
          <p:cNvPr id="107677" name="Group 157"/>
          <p:cNvGrpSpPr>
            <a:grpSpLocks/>
          </p:cNvGrpSpPr>
          <p:nvPr/>
        </p:nvGrpSpPr>
        <p:grpSpPr bwMode="auto">
          <a:xfrm>
            <a:off x="6867525" y="2094705"/>
            <a:ext cx="1876425" cy="1236663"/>
            <a:chOff x="4326" y="2826"/>
            <a:chExt cx="1182" cy="779"/>
          </a:xfrm>
        </p:grpSpPr>
        <p:sp>
          <p:nvSpPr>
            <p:cNvPr id="107629" name="Oval 109"/>
            <p:cNvSpPr>
              <a:spLocks noChangeArrowheads="1"/>
            </p:cNvSpPr>
            <p:nvPr/>
          </p:nvSpPr>
          <p:spPr bwMode="auto">
            <a:xfrm>
              <a:off x="4326" y="3133"/>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sv-SE" sz="1400" dirty="0">
                  <a:solidFill>
                    <a:schemeClr val="tx1"/>
                  </a:solidFill>
                  <a:latin typeface="Calibri Light" panose="020F0302020204030204" pitchFamily="34" charset="0"/>
                  <a:cs typeface="Calibri Light" panose="020F0302020204030204" pitchFamily="34" charset="0"/>
                </a:rPr>
                <a:t>P</a:t>
              </a:r>
              <a:r>
                <a:rPr lang="en-US" altLang="sv-SE" sz="1400" baseline="-25000" dirty="0">
                  <a:solidFill>
                    <a:schemeClr val="tx1"/>
                  </a:solidFill>
                  <a:latin typeface="Calibri Light" panose="020F0302020204030204" pitchFamily="34" charset="0"/>
                  <a:cs typeface="Calibri Light" panose="020F0302020204030204" pitchFamily="34" charset="0"/>
                </a:rPr>
                <a:t>1</a:t>
              </a:r>
            </a:p>
          </p:txBody>
        </p:sp>
        <p:sp>
          <p:nvSpPr>
            <p:cNvPr id="107630" name="Oval 110"/>
            <p:cNvSpPr>
              <a:spLocks noChangeArrowheads="1"/>
            </p:cNvSpPr>
            <p:nvPr/>
          </p:nvSpPr>
          <p:spPr bwMode="auto">
            <a:xfrm>
              <a:off x="5289" y="3133"/>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sv-SE" sz="1400" dirty="0">
                  <a:solidFill>
                    <a:schemeClr val="tx1"/>
                  </a:solidFill>
                  <a:latin typeface="Calibri Light" panose="020F0302020204030204" pitchFamily="34" charset="0"/>
                  <a:cs typeface="Calibri Light" panose="020F0302020204030204" pitchFamily="34" charset="0"/>
                </a:rPr>
                <a:t>P</a:t>
              </a:r>
              <a:r>
                <a:rPr lang="en-US" altLang="sv-SE" sz="1400" baseline="-25000" dirty="0">
                  <a:solidFill>
                    <a:schemeClr val="tx1"/>
                  </a:solidFill>
                  <a:latin typeface="Calibri Light" panose="020F0302020204030204" pitchFamily="34" charset="0"/>
                  <a:cs typeface="Calibri Light" panose="020F0302020204030204" pitchFamily="34" charset="0"/>
                </a:rPr>
                <a:t>2</a:t>
              </a:r>
            </a:p>
          </p:txBody>
        </p:sp>
        <p:sp>
          <p:nvSpPr>
            <p:cNvPr id="107631" name="Freeform 111"/>
            <p:cNvSpPr>
              <a:spLocks/>
            </p:cNvSpPr>
            <p:nvPr/>
          </p:nvSpPr>
          <p:spPr bwMode="auto">
            <a:xfrm>
              <a:off x="4490" y="3049"/>
              <a:ext cx="888" cy="84"/>
            </a:xfrm>
            <a:custGeom>
              <a:avLst/>
              <a:gdLst>
                <a:gd name="T0" fmla="*/ 888 w 888"/>
                <a:gd name="T1" fmla="*/ 84 h 84"/>
                <a:gd name="T2" fmla="*/ 430 w 888"/>
                <a:gd name="T3" fmla="*/ 0 h 84"/>
                <a:gd name="T4" fmla="*/ 0 w 888"/>
                <a:gd name="T5" fmla="*/ 84 h 84"/>
              </a:gdLst>
              <a:ahLst/>
              <a:cxnLst>
                <a:cxn ang="0">
                  <a:pos x="T0" y="T1"/>
                </a:cxn>
                <a:cxn ang="0">
                  <a:pos x="T2" y="T3"/>
                </a:cxn>
                <a:cxn ang="0">
                  <a:pos x="T4" y="T5"/>
                </a:cxn>
              </a:cxnLst>
              <a:rect l="0" t="0" r="r" b="b"/>
              <a:pathLst>
                <a:path w="888" h="84">
                  <a:moveTo>
                    <a:pt x="888" y="84"/>
                  </a:moveTo>
                  <a:cubicBezTo>
                    <a:pt x="733" y="42"/>
                    <a:pt x="578" y="0"/>
                    <a:pt x="430" y="0"/>
                  </a:cubicBezTo>
                  <a:cubicBezTo>
                    <a:pt x="282" y="0"/>
                    <a:pt x="73" y="71"/>
                    <a:pt x="0" y="84"/>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07632" name="Freeform 112"/>
            <p:cNvSpPr>
              <a:spLocks/>
            </p:cNvSpPr>
            <p:nvPr/>
          </p:nvSpPr>
          <p:spPr bwMode="auto">
            <a:xfrm>
              <a:off x="4483" y="3334"/>
              <a:ext cx="860" cy="91"/>
            </a:xfrm>
            <a:custGeom>
              <a:avLst/>
              <a:gdLst>
                <a:gd name="T0" fmla="*/ 0 w 860"/>
                <a:gd name="T1" fmla="*/ 0 h 91"/>
                <a:gd name="T2" fmla="*/ 444 w 860"/>
                <a:gd name="T3" fmla="*/ 90 h 91"/>
                <a:gd name="T4" fmla="*/ 860 w 860"/>
                <a:gd name="T5" fmla="*/ 7 h 91"/>
              </a:gdLst>
              <a:ahLst/>
              <a:cxnLst>
                <a:cxn ang="0">
                  <a:pos x="T0" y="T1"/>
                </a:cxn>
                <a:cxn ang="0">
                  <a:pos x="T2" y="T3"/>
                </a:cxn>
                <a:cxn ang="0">
                  <a:pos x="T4" y="T5"/>
                </a:cxn>
              </a:cxnLst>
              <a:rect l="0" t="0" r="r" b="b"/>
              <a:pathLst>
                <a:path w="860" h="91">
                  <a:moveTo>
                    <a:pt x="0" y="0"/>
                  </a:moveTo>
                  <a:cubicBezTo>
                    <a:pt x="150" y="44"/>
                    <a:pt x="301" y="89"/>
                    <a:pt x="444" y="90"/>
                  </a:cubicBezTo>
                  <a:cubicBezTo>
                    <a:pt x="587" y="91"/>
                    <a:pt x="723" y="49"/>
                    <a:pt x="860" y="7"/>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07633" name="Text Box 113"/>
            <p:cNvSpPr txBox="1">
              <a:spLocks noChangeArrowheads="1"/>
            </p:cNvSpPr>
            <p:nvPr/>
          </p:nvSpPr>
          <p:spPr bwMode="auto">
            <a:xfrm>
              <a:off x="4571" y="2826"/>
              <a:ext cx="83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sv-SE" sz="1800" b="1" i="1">
                  <a:solidFill>
                    <a:srgbClr val="C60000"/>
                  </a:solidFill>
                  <a:latin typeface="Calibri Light" panose="020F0302020204030204" pitchFamily="34" charset="0"/>
                  <a:cs typeface="Calibri Light" panose="020F0302020204030204" pitchFamily="34" charset="0"/>
                </a:rPr>
                <a:t>q</a:t>
              </a:r>
              <a:r>
                <a:rPr lang="en-US" altLang="sv-SE" sz="1800" b="1" i="1" baseline="-25000">
                  <a:solidFill>
                    <a:srgbClr val="C60000"/>
                  </a:solidFill>
                  <a:latin typeface="Calibri Light" panose="020F0302020204030204" pitchFamily="34" charset="0"/>
                  <a:cs typeface="Calibri Light" panose="020F0302020204030204" pitchFamily="34" charset="0"/>
                </a:rPr>
                <a:t>12 </a:t>
              </a:r>
              <a:r>
                <a:rPr lang="en-US" altLang="sv-SE" sz="1800" b="1" i="1">
                  <a:solidFill>
                    <a:srgbClr val="C60000"/>
                  </a:solidFill>
                  <a:latin typeface="Calibri Light" panose="020F0302020204030204" pitchFamily="34" charset="0"/>
                  <a:cs typeface="Calibri Light" panose="020F0302020204030204" pitchFamily="34" charset="0"/>
                </a:rPr>
                <a:t>= </a:t>
              </a:r>
              <a:r>
                <a:rPr lang="en-US" altLang="sv-SE" sz="1800" b="1">
                  <a:solidFill>
                    <a:srgbClr val="C60000"/>
                  </a:solidFill>
                  <a:latin typeface="Calibri Light" panose="020F0302020204030204" pitchFamily="34" charset="0"/>
                  <a:cs typeface="Calibri Light" panose="020F0302020204030204" pitchFamily="34" charset="0"/>
                </a:rPr>
                <a:t>(m</a:t>
              </a:r>
              <a:r>
                <a:rPr lang="en-US" altLang="sv-SE" sz="1800" b="1" baseline="-25000">
                  <a:solidFill>
                    <a:srgbClr val="C60000"/>
                  </a:solidFill>
                  <a:latin typeface="Calibri Light" panose="020F0302020204030204" pitchFamily="34" charset="0"/>
                  <a:cs typeface="Calibri Light" panose="020F0302020204030204" pitchFamily="34" charset="0"/>
                </a:rPr>
                <a:t>1</a:t>
              </a:r>
              <a:r>
                <a:rPr lang="en-US" altLang="sv-SE" sz="1800" b="1">
                  <a:solidFill>
                    <a:srgbClr val="C60000"/>
                  </a:solidFill>
                  <a:latin typeface="Calibri Light" panose="020F0302020204030204" pitchFamily="34" charset="0"/>
                  <a:cs typeface="Calibri Light" panose="020F0302020204030204" pitchFamily="34" charset="0"/>
                </a:rPr>
                <a:t>)</a:t>
              </a:r>
              <a:endParaRPr lang="en-US" altLang="sv-SE" sz="1800" b="1" baseline="-25000">
                <a:solidFill>
                  <a:srgbClr val="C60000"/>
                </a:solidFill>
                <a:latin typeface="Calibri Light" panose="020F0302020204030204" pitchFamily="34" charset="0"/>
                <a:cs typeface="Calibri Light" panose="020F0302020204030204" pitchFamily="34" charset="0"/>
              </a:endParaRPr>
            </a:p>
          </p:txBody>
        </p:sp>
        <p:sp>
          <p:nvSpPr>
            <p:cNvPr id="107634" name="Text Box 114"/>
            <p:cNvSpPr txBox="1">
              <a:spLocks noChangeArrowheads="1"/>
            </p:cNvSpPr>
            <p:nvPr/>
          </p:nvSpPr>
          <p:spPr bwMode="auto">
            <a:xfrm>
              <a:off x="4591" y="3372"/>
              <a:ext cx="90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sv-SE" sz="1800" b="1" i="1" dirty="0">
                  <a:solidFill>
                    <a:srgbClr val="C60000"/>
                  </a:solidFill>
                  <a:latin typeface="Calibri Light" panose="020F0302020204030204" pitchFamily="34" charset="0"/>
                  <a:cs typeface="Calibri Light" panose="020F0302020204030204" pitchFamily="34" charset="0"/>
                </a:rPr>
                <a:t>q</a:t>
              </a:r>
              <a:r>
                <a:rPr lang="en-US" altLang="sv-SE" sz="1800" b="1" i="1" baseline="-25000" dirty="0">
                  <a:solidFill>
                    <a:srgbClr val="C60000"/>
                  </a:solidFill>
                  <a:latin typeface="Calibri Light" panose="020F0302020204030204" pitchFamily="34" charset="0"/>
                  <a:cs typeface="Calibri Light" panose="020F0302020204030204" pitchFamily="34" charset="0"/>
                </a:rPr>
                <a:t>21 </a:t>
              </a:r>
              <a:r>
                <a:rPr lang="en-US" altLang="sv-SE" sz="1800" b="1" i="1" dirty="0">
                  <a:solidFill>
                    <a:srgbClr val="C60000"/>
                  </a:solidFill>
                  <a:latin typeface="Calibri Light" panose="020F0302020204030204" pitchFamily="34" charset="0"/>
                  <a:cs typeface="Calibri Light" panose="020F0302020204030204" pitchFamily="34" charset="0"/>
                </a:rPr>
                <a:t>= </a:t>
              </a:r>
              <a:r>
                <a:rPr lang="en-US" altLang="sv-SE" sz="1800" b="1" dirty="0">
                  <a:solidFill>
                    <a:srgbClr val="C60000"/>
                  </a:solidFill>
                  <a:latin typeface="Calibri Light" panose="020F0302020204030204" pitchFamily="34" charset="0"/>
                  <a:cs typeface="Calibri Light" panose="020F0302020204030204" pitchFamily="34" charset="0"/>
                </a:rPr>
                <a:t>(m</a:t>
              </a:r>
              <a:r>
                <a:rPr lang="en-US" altLang="sv-SE" sz="1800" b="1" baseline="-25000" dirty="0">
                  <a:solidFill>
                    <a:srgbClr val="C60000"/>
                  </a:solidFill>
                  <a:latin typeface="Calibri Light" panose="020F0302020204030204" pitchFamily="34" charset="0"/>
                  <a:cs typeface="Calibri Light" panose="020F0302020204030204" pitchFamily="34" charset="0"/>
                </a:rPr>
                <a:t>4</a:t>
              </a:r>
              <a:r>
                <a:rPr lang="en-US" altLang="sv-SE" sz="1800" b="1" dirty="0">
                  <a:solidFill>
                    <a:srgbClr val="C60000"/>
                  </a:solidFill>
                  <a:latin typeface="Calibri Light" panose="020F0302020204030204" pitchFamily="34" charset="0"/>
                  <a:cs typeface="Calibri Light" panose="020F0302020204030204" pitchFamily="34" charset="0"/>
                </a:rPr>
                <a:t>, m</a:t>
              </a:r>
              <a:r>
                <a:rPr lang="en-US" altLang="sv-SE" sz="1800" b="1" baseline="-25000" dirty="0">
                  <a:solidFill>
                    <a:srgbClr val="C60000"/>
                  </a:solidFill>
                  <a:latin typeface="Calibri Light" panose="020F0302020204030204" pitchFamily="34" charset="0"/>
                  <a:cs typeface="Calibri Light" panose="020F0302020204030204" pitchFamily="34" charset="0"/>
                </a:rPr>
                <a:t>2</a:t>
              </a:r>
              <a:r>
                <a:rPr lang="en-US" altLang="sv-SE" sz="1800" b="1" dirty="0">
                  <a:solidFill>
                    <a:srgbClr val="C60000"/>
                  </a:solidFill>
                  <a:latin typeface="Calibri Light" panose="020F0302020204030204" pitchFamily="34" charset="0"/>
                  <a:cs typeface="Calibri Light" panose="020F0302020204030204" pitchFamily="34" charset="0"/>
                </a:rPr>
                <a:t>)</a:t>
              </a:r>
            </a:p>
          </p:txBody>
        </p:sp>
      </p:grpSp>
    </p:spTree>
    <p:custDataLst>
      <p:tags r:id="rId1"/>
    </p:custDataLst>
    <p:extLst>
      <p:ext uri="{BB962C8B-B14F-4D97-AF65-F5344CB8AC3E}">
        <p14:creationId xmlns:p14="http://schemas.microsoft.com/office/powerpoint/2010/main" val="37614829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76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76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7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5" name="Rectangle 5"/>
          <p:cNvSpPr>
            <a:spLocks noGrp="1" noChangeArrowheads="1"/>
          </p:cNvSpPr>
          <p:nvPr>
            <p:ph type="title"/>
          </p:nvPr>
        </p:nvSpPr>
        <p:spPr/>
        <p:txBody>
          <a:bodyPr/>
          <a:lstStyle/>
          <a:p>
            <a:pPr algn="ctr"/>
            <a:r>
              <a:rPr lang="en-US" dirty="0">
                <a:latin typeface="Calibri Light" panose="020F0302020204030204" pitchFamily="34" charset="0"/>
                <a:cs typeface="Calibri Light" panose="020F0302020204030204" pitchFamily="34" charset="0"/>
              </a:rPr>
              <a:t>Representing Failures</a:t>
            </a:r>
            <a:endParaRPr lang="en-US" altLang="sv-SE" dirty="0">
              <a:latin typeface="Calibri Light" panose="020F0302020204030204" pitchFamily="34" charset="0"/>
              <a:cs typeface="Calibri Light" panose="020F0302020204030204" pitchFamily="34" charset="0"/>
            </a:endParaRPr>
          </a:p>
        </p:txBody>
      </p:sp>
      <p:sp>
        <p:nvSpPr>
          <p:cNvPr id="107524" name="Rectangle 4"/>
          <p:cNvSpPr>
            <a:spLocks noGrp="1" noChangeArrowheads="1"/>
          </p:cNvSpPr>
          <p:nvPr>
            <p:ph idx="1"/>
          </p:nvPr>
        </p:nvSpPr>
        <p:spPr>
          <a:xfrm>
            <a:off x="447622" y="3590816"/>
            <a:ext cx="3826768" cy="2481263"/>
          </a:xfrm>
          <a:noFill/>
          <a:ln/>
        </p:spPr>
        <p:txBody>
          <a:bodyPr/>
          <a:lstStyle/>
          <a:p>
            <a:pPr>
              <a:buFont typeface="ZapfDingbats" pitchFamily="82" charset="2"/>
              <a:buNone/>
            </a:pPr>
            <a:r>
              <a:rPr lang="en-US" altLang="he-IL" sz="2400" dirty="0">
                <a:latin typeface="Calibri Light" panose="020F0302020204030204" pitchFamily="34" charset="0"/>
                <a:cs typeface="Calibri Light" panose="020F0302020204030204" pitchFamily="34" charset="0"/>
              </a:rPr>
              <a:t>In the message-passing model, the adversary can</a:t>
            </a:r>
          </a:p>
          <a:p>
            <a:r>
              <a:rPr lang="en-US" altLang="he-IL" sz="2400" dirty="0">
                <a:latin typeface="Calibri Light" panose="020F0302020204030204" pitchFamily="34" charset="0"/>
                <a:cs typeface="Calibri Light" panose="020F0302020204030204" pitchFamily="34" charset="0"/>
              </a:rPr>
              <a:t>data corruption </a:t>
            </a:r>
          </a:p>
          <a:p>
            <a:r>
              <a:rPr lang="en-US" altLang="he-IL" sz="2400" dirty="0">
                <a:latin typeface="Calibri Light" panose="020F0302020204030204" pitchFamily="34" charset="0"/>
                <a:cs typeface="Calibri Light" panose="020F0302020204030204" pitchFamily="34" charset="0"/>
              </a:rPr>
              <a:t>message omission </a:t>
            </a:r>
          </a:p>
          <a:p>
            <a:r>
              <a:rPr lang="en-US" altLang="he-IL" sz="2400" dirty="0">
                <a:latin typeface="Calibri Light" panose="020F0302020204030204" pitchFamily="34" charset="0"/>
                <a:cs typeface="Calibri Light" panose="020F0302020204030204" pitchFamily="34" charset="0"/>
              </a:rPr>
              <a:t>message duplication </a:t>
            </a:r>
          </a:p>
          <a:p>
            <a:r>
              <a:rPr lang="en-US" altLang="he-IL" sz="2400" dirty="0">
                <a:latin typeface="Calibri Light" panose="020F0302020204030204" pitchFamily="34" charset="0"/>
                <a:cs typeface="Calibri Light" panose="020F0302020204030204" pitchFamily="34" charset="0"/>
              </a:rPr>
              <a:t>message reordering</a:t>
            </a:r>
          </a:p>
          <a:p>
            <a:pPr marL="0" indent="0">
              <a:buNone/>
            </a:pPr>
            <a:endParaRPr lang="en-US" altLang="he-IL" sz="2400" dirty="0">
              <a:latin typeface="Calibri Light" panose="020F0302020204030204" pitchFamily="34" charset="0"/>
              <a:cs typeface="Calibri Light" panose="020F0302020204030204" pitchFamily="34" charset="0"/>
            </a:endParaRPr>
          </a:p>
        </p:txBody>
      </p:sp>
      <p:sp>
        <p:nvSpPr>
          <p:cNvPr id="63" name="Footer Placeholder 3"/>
          <p:cNvSpPr>
            <a:spLocks noGrp="1"/>
          </p:cNvSpPr>
          <p:nvPr>
            <p:ph type="ftr" sz="quarter" idx="11"/>
          </p:nvPr>
        </p:nvSpPr>
        <p:spPr/>
        <p:txBody>
          <a:bodyPr/>
          <a:lstStyle/>
          <a:p>
            <a:r>
              <a:rPr lang="en-US" altLang="en-US" dirty="0">
                <a:latin typeface="Calibri Light" panose="020F0302020204030204" pitchFamily="34" charset="0"/>
                <a:cs typeface="Calibri Light" panose="020F0302020204030204" pitchFamily="34" charset="0"/>
              </a:rPr>
              <a:t>Chapter 2 - Definitions, Techniques and Paradigms</a:t>
            </a:r>
            <a:endParaRPr lang="en-US" altLang="he-IL" dirty="0">
              <a:latin typeface="Calibri Light" panose="020F0302020204030204" pitchFamily="34" charset="0"/>
              <a:cs typeface="Calibri Light" panose="020F0302020204030204" pitchFamily="34" charset="0"/>
            </a:endParaRPr>
          </a:p>
        </p:txBody>
      </p:sp>
      <p:sp>
        <p:nvSpPr>
          <p:cNvPr id="64" name="Slide Number Placeholder 4"/>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B2841ED4-4A97-4F63-8C01-0A00473DC4A2}" type="slidenum">
              <a:rPr lang="en-US" altLang="en-US">
                <a:latin typeface="Calibri Light" panose="020F0302020204030204" pitchFamily="34" charset="0"/>
                <a:cs typeface="Calibri Light" panose="020F0302020204030204" pitchFamily="34" charset="0"/>
              </a:rPr>
              <a:pPr/>
              <a:t>31</a:t>
            </a:fld>
            <a:endParaRPr lang="en-US" altLang="en-US">
              <a:latin typeface="Calibri Light" panose="020F0302020204030204" pitchFamily="34" charset="0"/>
              <a:cs typeface="Calibri Light" panose="020F0302020204030204" pitchFamily="34" charset="0"/>
            </a:endParaRPr>
          </a:p>
        </p:txBody>
      </p:sp>
      <p:grpSp>
        <p:nvGrpSpPr>
          <p:cNvPr id="107675" name="Group 155"/>
          <p:cNvGrpSpPr>
            <a:grpSpLocks/>
          </p:cNvGrpSpPr>
          <p:nvPr/>
        </p:nvGrpSpPr>
        <p:grpSpPr bwMode="auto">
          <a:xfrm>
            <a:off x="304800" y="2056606"/>
            <a:ext cx="3479800" cy="1271588"/>
            <a:chOff x="192" y="2802"/>
            <a:chExt cx="2192" cy="801"/>
          </a:xfrm>
        </p:grpSpPr>
        <p:grpSp>
          <p:nvGrpSpPr>
            <p:cNvPr id="107658" name="Group 138"/>
            <p:cNvGrpSpPr>
              <a:grpSpLocks/>
            </p:cNvGrpSpPr>
            <p:nvPr/>
          </p:nvGrpSpPr>
          <p:grpSpPr bwMode="auto">
            <a:xfrm>
              <a:off x="1429" y="2914"/>
              <a:ext cx="955" cy="301"/>
              <a:chOff x="1454" y="3311"/>
              <a:chExt cx="955" cy="301"/>
            </a:xfrm>
          </p:grpSpPr>
          <p:sp>
            <p:nvSpPr>
              <p:cNvPr id="107599" name="Text Box 79"/>
              <p:cNvSpPr txBox="1">
                <a:spLocks noChangeArrowheads="1"/>
              </p:cNvSpPr>
              <p:nvPr/>
            </p:nvSpPr>
            <p:spPr bwMode="auto">
              <a:xfrm>
                <a:off x="1454" y="3311"/>
                <a:ext cx="95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sv-SE" sz="1600" dirty="0">
                    <a:latin typeface="Calibri Light" panose="020F0302020204030204" pitchFamily="34" charset="0"/>
                    <a:cs typeface="Calibri Light" panose="020F0302020204030204" pitchFamily="34" charset="0"/>
                  </a:rPr>
                  <a:t>loss</a:t>
                </a:r>
                <a:r>
                  <a:rPr lang="en-US" altLang="sv-SE" sz="1600" baseline="-25000" dirty="0">
                    <a:latin typeface="Calibri Light" panose="020F0302020204030204" pitchFamily="34" charset="0"/>
                    <a:cs typeface="Calibri Light" panose="020F0302020204030204" pitchFamily="34" charset="0"/>
                  </a:rPr>
                  <a:t>21</a:t>
                </a:r>
                <a:r>
                  <a:rPr lang="en-US" altLang="sv-SE" sz="1600" dirty="0">
                    <a:latin typeface="Calibri Light" panose="020F0302020204030204" pitchFamily="34" charset="0"/>
                    <a:cs typeface="Calibri Light" panose="020F0302020204030204" pitchFamily="34" charset="0"/>
                  </a:rPr>
                  <a:t>(m</a:t>
                </a:r>
                <a:r>
                  <a:rPr lang="en-US" altLang="sv-SE" sz="1600" baseline="-25000" dirty="0">
                    <a:latin typeface="Calibri Light" panose="020F0302020204030204" pitchFamily="34" charset="0"/>
                    <a:cs typeface="Calibri Light" panose="020F0302020204030204" pitchFamily="34" charset="0"/>
                  </a:rPr>
                  <a:t>3</a:t>
                </a:r>
                <a:r>
                  <a:rPr lang="en-US" altLang="sv-SE" sz="1600" dirty="0">
                    <a:latin typeface="Calibri Light" panose="020F0302020204030204" pitchFamily="34" charset="0"/>
                    <a:cs typeface="Calibri Light" panose="020F0302020204030204" pitchFamily="34" charset="0"/>
                  </a:rPr>
                  <a:t>)</a:t>
                </a:r>
              </a:p>
            </p:txBody>
          </p:sp>
          <p:sp>
            <p:nvSpPr>
              <p:cNvPr id="107616" name="Line 96"/>
              <p:cNvSpPr>
                <a:spLocks noChangeShapeType="1"/>
              </p:cNvSpPr>
              <p:nvPr/>
            </p:nvSpPr>
            <p:spPr bwMode="auto">
              <a:xfrm>
                <a:off x="1602" y="3612"/>
                <a:ext cx="505" cy="0"/>
              </a:xfrm>
              <a:prstGeom prst="line">
                <a:avLst/>
              </a:prstGeom>
              <a:noFill/>
              <a:ln w="38100">
                <a:solidFill>
                  <a:srgbClr val="C6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grpSp>
        <p:grpSp>
          <p:nvGrpSpPr>
            <p:cNvPr id="107674" name="Group 154"/>
            <p:cNvGrpSpPr>
              <a:grpSpLocks/>
            </p:cNvGrpSpPr>
            <p:nvPr/>
          </p:nvGrpSpPr>
          <p:grpSpPr bwMode="auto">
            <a:xfrm>
              <a:off x="192" y="2802"/>
              <a:ext cx="1280" cy="801"/>
              <a:chOff x="192" y="2802"/>
              <a:chExt cx="1280" cy="801"/>
            </a:xfrm>
          </p:grpSpPr>
          <p:sp>
            <p:nvSpPr>
              <p:cNvPr id="107582" name="Oval 62"/>
              <p:cNvSpPr>
                <a:spLocks noChangeArrowheads="1"/>
              </p:cNvSpPr>
              <p:nvPr/>
            </p:nvSpPr>
            <p:spPr bwMode="auto">
              <a:xfrm>
                <a:off x="192" y="3109"/>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sv-SE" sz="1400" dirty="0">
                    <a:solidFill>
                      <a:schemeClr val="tx1"/>
                    </a:solidFill>
                    <a:latin typeface="Calibri Light" panose="020F0302020204030204" pitchFamily="34" charset="0"/>
                    <a:cs typeface="Calibri Light" panose="020F0302020204030204" pitchFamily="34" charset="0"/>
                  </a:rPr>
                  <a:t>P</a:t>
                </a:r>
                <a:r>
                  <a:rPr lang="en-US" altLang="sv-SE" sz="1400" baseline="-25000" dirty="0">
                    <a:solidFill>
                      <a:schemeClr val="tx1"/>
                    </a:solidFill>
                    <a:latin typeface="Calibri Light" panose="020F0302020204030204" pitchFamily="34" charset="0"/>
                    <a:cs typeface="Calibri Light" panose="020F0302020204030204" pitchFamily="34" charset="0"/>
                  </a:rPr>
                  <a:t>1</a:t>
                </a:r>
              </a:p>
            </p:txBody>
          </p:sp>
          <p:sp>
            <p:nvSpPr>
              <p:cNvPr id="107583" name="Oval 63"/>
              <p:cNvSpPr>
                <a:spLocks noChangeArrowheads="1"/>
              </p:cNvSpPr>
              <p:nvPr/>
            </p:nvSpPr>
            <p:spPr bwMode="auto">
              <a:xfrm>
                <a:off x="1155" y="3109"/>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sv-SE" sz="1400" dirty="0">
                    <a:solidFill>
                      <a:schemeClr val="tx1"/>
                    </a:solidFill>
                    <a:latin typeface="Calibri Light" panose="020F0302020204030204" pitchFamily="34" charset="0"/>
                    <a:cs typeface="Calibri Light" panose="020F0302020204030204" pitchFamily="34" charset="0"/>
                  </a:rPr>
                  <a:t>P</a:t>
                </a:r>
                <a:r>
                  <a:rPr lang="en-US" altLang="sv-SE" sz="1400" baseline="-25000" dirty="0">
                    <a:solidFill>
                      <a:schemeClr val="tx1"/>
                    </a:solidFill>
                    <a:latin typeface="Calibri Light" panose="020F0302020204030204" pitchFamily="34" charset="0"/>
                    <a:cs typeface="Calibri Light" panose="020F0302020204030204" pitchFamily="34" charset="0"/>
                  </a:rPr>
                  <a:t>2</a:t>
                </a:r>
              </a:p>
            </p:txBody>
          </p:sp>
          <p:sp>
            <p:nvSpPr>
              <p:cNvPr id="107584" name="Freeform 64"/>
              <p:cNvSpPr>
                <a:spLocks/>
              </p:cNvSpPr>
              <p:nvPr/>
            </p:nvSpPr>
            <p:spPr bwMode="auto">
              <a:xfrm>
                <a:off x="356" y="3025"/>
                <a:ext cx="888" cy="84"/>
              </a:xfrm>
              <a:custGeom>
                <a:avLst/>
                <a:gdLst>
                  <a:gd name="T0" fmla="*/ 888 w 888"/>
                  <a:gd name="T1" fmla="*/ 84 h 84"/>
                  <a:gd name="T2" fmla="*/ 430 w 888"/>
                  <a:gd name="T3" fmla="*/ 0 h 84"/>
                  <a:gd name="T4" fmla="*/ 0 w 888"/>
                  <a:gd name="T5" fmla="*/ 84 h 84"/>
                </a:gdLst>
                <a:ahLst/>
                <a:cxnLst>
                  <a:cxn ang="0">
                    <a:pos x="T0" y="T1"/>
                  </a:cxn>
                  <a:cxn ang="0">
                    <a:pos x="T2" y="T3"/>
                  </a:cxn>
                  <a:cxn ang="0">
                    <a:pos x="T4" y="T5"/>
                  </a:cxn>
                </a:cxnLst>
                <a:rect l="0" t="0" r="r" b="b"/>
                <a:pathLst>
                  <a:path w="888" h="84">
                    <a:moveTo>
                      <a:pt x="888" y="84"/>
                    </a:moveTo>
                    <a:cubicBezTo>
                      <a:pt x="733" y="42"/>
                      <a:pt x="578" y="0"/>
                      <a:pt x="430" y="0"/>
                    </a:cubicBezTo>
                    <a:cubicBezTo>
                      <a:pt x="282" y="0"/>
                      <a:pt x="73" y="71"/>
                      <a:pt x="0" y="84"/>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07585" name="Freeform 65"/>
              <p:cNvSpPr>
                <a:spLocks/>
              </p:cNvSpPr>
              <p:nvPr/>
            </p:nvSpPr>
            <p:spPr bwMode="auto">
              <a:xfrm>
                <a:off x="349" y="3310"/>
                <a:ext cx="860" cy="91"/>
              </a:xfrm>
              <a:custGeom>
                <a:avLst/>
                <a:gdLst>
                  <a:gd name="T0" fmla="*/ 0 w 860"/>
                  <a:gd name="T1" fmla="*/ 0 h 91"/>
                  <a:gd name="T2" fmla="*/ 444 w 860"/>
                  <a:gd name="T3" fmla="*/ 90 h 91"/>
                  <a:gd name="T4" fmla="*/ 860 w 860"/>
                  <a:gd name="T5" fmla="*/ 7 h 91"/>
                </a:gdLst>
                <a:ahLst/>
                <a:cxnLst>
                  <a:cxn ang="0">
                    <a:pos x="T0" y="T1"/>
                  </a:cxn>
                  <a:cxn ang="0">
                    <a:pos x="T2" y="T3"/>
                  </a:cxn>
                  <a:cxn ang="0">
                    <a:pos x="T4" y="T5"/>
                  </a:cxn>
                </a:cxnLst>
                <a:rect l="0" t="0" r="r" b="b"/>
                <a:pathLst>
                  <a:path w="860" h="91">
                    <a:moveTo>
                      <a:pt x="0" y="0"/>
                    </a:moveTo>
                    <a:cubicBezTo>
                      <a:pt x="150" y="44"/>
                      <a:pt x="301" y="89"/>
                      <a:pt x="444" y="90"/>
                    </a:cubicBezTo>
                    <a:cubicBezTo>
                      <a:pt x="587" y="91"/>
                      <a:pt x="723" y="49"/>
                      <a:pt x="860" y="7"/>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07615" name="Text Box 95"/>
              <p:cNvSpPr txBox="1">
                <a:spLocks noChangeArrowheads="1"/>
              </p:cNvSpPr>
              <p:nvPr/>
            </p:nvSpPr>
            <p:spPr bwMode="auto">
              <a:xfrm>
                <a:off x="469" y="2802"/>
                <a:ext cx="83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sv-SE" sz="1800" b="1" i="1">
                    <a:solidFill>
                      <a:srgbClr val="C60000"/>
                    </a:solidFill>
                    <a:latin typeface="Calibri Light" panose="020F0302020204030204" pitchFamily="34" charset="0"/>
                    <a:cs typeface="Calibri Light" panose="020F0302020204030204" pitchFamily="34" charset="0"/>
                  </a:rPr>
                  <a:t>q</a:t>
                </a:r>
                <a:r>
                  <a:rPr lang="en-US" altLang="sv-SE" sz="1800" b="1" i="1" baseline="-25000">
                    <a:solidFill>
                      <a:srgbClr val="C60000"/>
                    </a:solidFill>
                    <a:latin typeface="Calibri Light" panose="020F0302020204030204" pitchFamily="34" charset="0"/>
                    <a:cs typeface="Calibri Light" panose="020F0302020204030204" pitchFamily="34" charset="0"/>
                  </a:rPr>
                  <a:t>12 </a:t>
                </a:r>
                <a:r>
                  <a:rPr lang="en-US" altLang="sv-SE" sz="1800" b="1" i="1">
                    <a:solidFill>
                      <a:srgbClr val="C60000"/>
                    </a:solidFill>
                    <a:latin typeface="Calibri Light" panose="020F0302020204030204" pitchFamily="34" charset="0"/>
                    <a:cs typeface="Calibri Light" panose="020F0302020204030204" pitchFamily="34" charset="0"/>
                  </a:rPr>
                  <a:t>= </a:t>
                </a:r>
                <a:r>
                  <a:rPr lang="en-US" altLang="sv-SE" sz="1800" b="1">
                    <a:solidFill>
                      <a:srgbClr val="C60000"/>
                    </a:solidFill>
                    <a:latin typeface="Calibri Light" panose="020F0302020204030204" pitchFamily="34" charset="0"/>
                    <a:cs typeface="Calibri Light" panose="020F0302020204030204" pitchFamily="34" charset="0"/>
                  </a:rPr>
                  <a:t>(m</a:t>
                </a:r>
                <a:r>
                  <a:rPr lang="en-US" altLang="sv-SE" sz="1800" b="1" baseline="-25000">
                    <a:solidFill>
                      <a:srgbClr val="C60000"/>
                    </a:solidFill>
                    <a:latin typeface="Calibri Light" panose="020F0302020204030204" pitchFamily="34" charset="0"/>
                    <a:cs typeface="Calibri Light" panose="020F0302020204030204" pitchFamily="34" charset="0"/>
                  </a:rPr>
                  <a:t>1</a:t>
                </a:r>
                <a:r>
                  <a:rPr lang="en-US" altLang="sv-SE" sz="1800" b="1">
                    <a:solidFill>
                      <a:srgbClr val="C60000"/>
                    </a:solidFill>
                    <a:latin typeface="Calibri Light" panose="020F0302020204030204" pitchFamily="34" charset="0"/>
                    <a:cs typeface="Calibri Light" panose="020F0302020204030204" pitchFamily="34" charset="0"/>
                  </a:rPr>
                  <a:t>)</a:t>
                </a:r>
                <a:endParaRPr lang="en-US" altLang="sv-SE" sz="1800" b="1" baseline="-25000">
                  <a:solidFill>
                    <a:srgbClr val="C60000"/>
                  </a:solidFill>
                  <a:latin typeface="Calibri Light" panose="020F0302020204030204" pitchFamily="34" charset="0"/>
                  <a:cs typeface="Calibri Light" panose="020F0302020204030204" pitchFamily="34" charset="0"/>
                </a:endParaRPr>
              </a:p>
            </p:txBody>
          </p:sp>
          <p:sp>
            <p:nvSpPr>
              <p:cNvPr id="107617" name="Text Box 97"/>
              <p:cNvSpPr txBox="1">
                <a:spLocks noChangeArrowheads="1"/>
              </p:cNvSpPr>
              <p:nvPr/>
            </p:nvSpPr>
            <p:spPr bwMode="auto">
              <a:xfrm>
                <a:off x="273" y="3372"/>
                <a:ext cx="11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sv-SE" sz="1800" b="1" i="1" dirty="0">
                    <a:solidFill>
                      <a:srgbClr val="C60000"/>
                    </a:solidFill>
                    <a:latin typeface="Calibri Light" panose="020F0302020204030204" pitchFamily="34" charset="0"/>
                    <a:cs typeface="Calibri Light" panose="020F0302020204030204" pitchFamily="34" charset="0"/>
                  </a:rPr>
                  <a:t>q</a:t>
                </a:r>
                <a:r>
                  <a:rPr lang="en-US" altLang="sv-SE" sz="1800" b="1" i="1" baseline="-25000" dirty="0">
                    <a:solidFill>
                      <a:srgbClr val="C60000"/>
                    </a:solidFill>
                    <a:latin typeface="Calibri Light" panose="020F0302020204030204" pitchFamily="34" charset="0"/>
                    <a:cs typeface="Calibri Light" panose="020F0302020204030204" pitchFamily="34" charset="0"/>
                  </a:rPr>
                  <a:t>21 </a:t>
                </a:r>
                <a:r>
                  <a:rPr lang="en-US" altLang="sv-SE" sz="1800" b="1" i="1" dirty="0">
                    <a:solidFill>
                      <a:srgbClr val="C60000"/>
                    </a:solidFill>
                    <a:latin typeface="Calibri Light" panose="020F0302020204030204" pitchFamily="34" charset="0"/>
                    <a:cs typeface="Calibri Light" panose="020F0302020204030204" pitchFamily="34" charset="0"/>
                  </a:rPr>
                  <a:t>= </a:t>
                </a:r>
                <a:r>
                  <a:rPr lang="en-US" altLang="sv-SE" sz="1800" b="1" dirty="0">
                    <a:solidFill>
                      <a:srgbClr val="C60000"/>
                    </a:solidFill>
                    <a:latin typeface="Calibri Light" panose="020F0302020204030204" pitchFamily="34" charset="0"/>
                    <a:cs typeface="Calibri Light" panose="020F0302020204030204" pitchFamily="34" charset="0"/>
                  </a:rPr>
                  <a:t>(m</a:t>
                </a:r>
                <a:r>
                  <a:rPr lang="en-US" altLang="sv-SE" sz="1800" b="1" baseline="-25000" dirty="0">
                    <a:solidFill>
                      <a:srgbClr val="C60000"/>
                    </a:solidFill>
                    <a:latin typeface="Calibri Light" panose="020F0302020204030204" pitchFamily="34" charset="0"/>
                    <a:cs typeface="Calibri Light" panose="020F0302020204030204" pitchFamily="34" charset="0"/>
                  </a:rPr>
                  <a:t>2</a:t>
                </a:r>
                <a:r>
                  <a:rPr lang="en-US" altLang="sv-SE" sz="1800" b="1" dirty="0">
                    <a:solidFill>
                      <a:srgbClr val="C60000"/>
                    </a:solidFill>
                    <a:latin typeface="Calibri Light" panose="020F0302020204030204" pitchFamily="34" charset="0"/>
                    <a:cs typeface="Calibri Light" panose="020F0302020204030204" pitchFamily="34" charset="0"/>
                  </a:rPr>
                  <a:t>,m</a:t>
                </a:r>
                <a:r>
                  <a:rPr lang="en-US" altLang="sv-SE" sz="1800" b="1" baseline="-25000" dirty="0">
                    <a:solidFill>
                      <a:srgbClr val="C60000"/>
                    </a:solidFill>
                    <a:latin typeface="Calibri Light" panose="020F0302020204030204" pitchFamily="34" charset="0"/>
                    <a:cs typeface="Calibri Light" panose="020F0302020204030204" pitchFamily="34" charset="0"/>
                  </a:rPr>
                  <a:t>3</a:t>
                </a:r>
                <a:r>
                  <a:rPr lang="en-US" altLang="sv-SE" sz="1800" b="1" dirty="0">
                    <a:solidFill>
                      <a:srgbClr val="C60000"/>
                    </a:solidFill>
                    <a:latin typeface="Calibri Light" panose="020F0302020204030204" pitchFamily="34" charset="0"/>
                    <a:cs typeface="Calibri Light" panose="020F0302020204030204" pitchFamily="34" charset="0"/>
                  </a:rPr>
                  <a:t>,m</a:t>
                </a:r>
                <a:r>
                  <a:rPr lang="en-US" altLang="sv-SE" sz="1800" b="1" baseline="-25000" dirty="0">
                    <a:solidFill>
                      <a:srgbClr val="C60000"/>
                    </a:solidFill>
                    <a:latin typeface="Calibri Light" panose="020F0302020204030204" pitchFamily="34" charset="0"/>
                    <a:cs typeface="Calibri Light" panose="020F0302020204030204" pitchFamily="34" charset="0"/>
                  </a:rPr>
                  <a:t>4</a:t>
                </a:r>
                <a:r>
                  <a:rPr lang="en-US" altLang="sv-SE" sz="1800" b="1" dirty="0">
                    <a:solidFill>
                      <a:srgbClr val="C60000"/>
                    </a:solidFill>
                    <a:latin typeface="Calibri Light" panose="020F0302020204030204" pitchFamily="34" charset="0"/>
                    <a:cs typeface="Calibri Light" panose="020F0302020204030204" pitchFamily="34" charset="0"/>
                  </a:rPr>
                  <a:t>)</a:t>
                </a:r>
              </a:p>
            </p:txBody>
          </p:sp>
        </p:grpSp>
      </p:grpSp>
      <p:grpSp>
        <p:nvGrpSpPr>
          <p:cNvPr id="107676" name="Group 156"/>
          <p:cNvGrpSpPr>
            <a:grpSpLocks/>
          </p:cNvGrpSpPr>
          <p:nvPr/>
        </p:nvGrpSpPr>
        <p:grpSpPr bwMode="auto">
          <a:xfrm>
            <a:off x="3436939" y="2126456"/>
            <a:ext cx="3582989" cy="1301750"/>
            <a:chOff x="2165" y="2846"/>
            <a:chExt cx="2257" cy="820"/>
          </a:xfrm>
        </p:grpSpPr>
        <p:sp>
          <p:nvSpPr>
            <p:cNvPr id="107620" name="Oval 100"/>
            <p:cNvSpPr>
              <a:spLocks noChangeArrowheads="1"/>
            </p:cNvSpPr>
            <p:nvPr/>
          </p:nvSpPr>
          <p:spPr bwMode="auto">
            <a:xfrm>
              <a:off x="2165" y="3141"/>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sv-SE" sz="1400" dirty="0">
                  <a:solidFill>
                    <a:schemeClr val="tx1"/>
                  </a:solidFill>
                  <a:latin typeface="Calibri Light" panose="020F0302020204030204" pitchFamily="34" charset="0"/>
                  <a:cs typeface="Calibri Light" panose="020F0302020204030204" pitchFamily="34" charset="0"/>
                </a:rPr>
                <a:t>P</a:t>
              </a:r>
              <a:r>
                <a:rPr lang="en-US" altLang="sv-SE" sz="1400" baseline="-25000" dirty="0">
                  <a:solidFill>
                    <a:schemeClr val="tx1"/>
                  </a:solidFill>
                  <a:latin typeface="Calibri Light" panose="020F0302020204030204" pitchFamily="34" charset="0"/>
                  <a:cs typeface="Calibri Light" panose="020F0302020204030204" pitchFamily="34" charset="0"/>
                </a:rPr>
                <a:t>1</a:t>
              </a:r>
            </a:p>
          </p:txBody>
        </p:sp>
        <p:sp>
          <p:nvSpPr>
            <p:cNvPr id="107621" name="Oval 101"/>
            <p:cNvSpPr>
              <a:spLocks noChangeArrowheads="1"/>
            </p:cNvSpPr>
            <p:nvPr/>
          </p:nvSpPr>
          <p:spPr bwMode="auto">
            <a:xfrm>
              <a:off x="3128" y="3141"/>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sv-SE" sz="1400" dirty="0">
                  <a:solidFill>
                    <a:schemeClr val="tx1"/>
                  </a:solidFill>
                  <a:latin typeface="Calibri Light" panose="020F0302020204030204" pitchFamily="34" charset="0"/>
                  <a:cs typeface="Calibri Light" panose="020F0302020204030204" pitchFamily="34" charset="0"/>
                </a:rPr>
                <a:t>P</a:t>
              </a:r>
              <a:r>
                <a:rPr lang="en-US" altLang="sv-SE" sz="1400" baseline="-25000" dirty="0">
                  <a:solidFill>
                    <a:schemeClr val="tx1"/>
                  </a:solidFill>
                  <a:latin typeface="Calibri Light" panose="020F0302020204030204" pitchFamily="34" charset="0"/>
                  <a:cs typeface="Calibri Light" panose="020F0302020204030204" pitchFamily="34" charset="0"/>
                </a:rPr>
                <a:t>2</a:t>
              </a:r>
            </a:p>
          </p:txBody>
        </p:sp>
        <p:sp>
          <p:nvSpPr>
            <p:cNvPr id="107622" name="Freeform 102"/>
            <p:cNvSpPr>
              <a:spLocks/>
            </p:cNvSpPr>
            <p:nvPr/>
          </p:nvSpPr>
          <p:spPr bwMode="auto">
            <a:xfrm>
              <a:off x="2329" y="3057"/>
              <a:ext cx="888" cy="84"/>
            </a:xfrm>
            <a:custGeom>
              <a:avLst/>
              <a:gdLst>
                <a:gd name="T0" fmla="*/ 888 w 888"/>
                <a:gd name="T1" fmla="*/ 84 h 84"/>
                <a:gd name="T2" fmla="*/ 430 w 888"/>
                <a:gd name="T3" fmla="*/ 0 h 84"/>
                <a:gd name="T4" fmla="*/ 0 w 888"/>
                <a:gd name="T5" fmla="*/ 84 h 84"/>
              </a:gdLst>
              <a:ahLst/>
              <a:cxnLst>
                <a:cxn ang="0">
                  <a:pos x="T0" y="T1"/>
                </a:cxn>
                <a:cxn ang="0">
                  <a:pos x="T2" y="T3"/>
                </a:cxn>
                <a:cxn ang="0">
                  <a:pos x="T4" y="T5"/>
                </a:cxn>
              </a:cxnLst>
              <a:rect l="0" t="0" r="r" b="b"/>
              <a:pathLst>
                <a:path w="888" h="84">
                  <a:moveTo>
                    <a:pt x="888" y="84"/>
                  </a:moveTo>
                  <a:cubicBezTo>
                    <a:pt x="733" y="42"/>
                    <a:pt x="578" y="0"/>
                    <a:pt x="430" y="0"/>
                  </a:cubicBezTo>
                  <a:cubicBezTo>
                    <a:pt x="282" y="0"/>
                    <a:pt x="73" y="71"/>
                    <a:pt x="0" y="84"/>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07623" name="Freeform 103"/>
            <p:cNvSpPr>
              <a:spLocks/>
            </p:cNvSpPr>
            <p:nvPr/>
          </p:nvSpPr>
          <p:spPr bwMode="auto">
            <a:xfrm>
              <a:off x="2322" y="3342"/>
              <a:ext cx="860" cy="91"/>
            </a:xfrm>
            <a:custGeom>
              <a:avLst/>
              <a:gdLst>
                <a:gd name="T0" fmla="*/ 0 w 860"/>
                <a:gd name="T1" fmla="*/ 0 h 91"/>
                <a:gd name="T2" fmla="*/ 444 w 860"/>
                <a:gd name="T3" fmla="*/ 90 h 91"/>
                <a:gd name="T4" fmla="*/ 860 w 860"/>
                <a:gd name="T5" fmla="*/ 7 h 91"/>
              </a:gdLst>
              <a:ahLst/>
              <a:cxnLst>
                <a:cxn ang="0">
                  <a:pos x="T0" y="T1"/>
                </a:cxn>
                <a:cxn ang="0">
                  <a:pos x="T2" y="T3"/>
                </a:cxn>
                <a:cxn ang="0">
                  <a:pos x="T4" y="T5"/>
                </a:cxn>
              </a:cxnLst>
              <a:rect l="0" t="0" r="r" b="b"/>
              <a:pathLst>
                <a:path w="860" h="91">
                  <a:moveTo>
                    <a:pt x="0" y="0"/>
                  </a:moveTo>
                  <a:cubicBezTo>
                    <a:pt x="150" y="44"/>
                    <a:pt x="301" y="89"/>
                    <a:pt x="444" y="90"/>
                  </a:cubicBezTo>
                  <a:cubicBezTo>
                    <a:pt x="587" y="91"/>
                    <a:pt x="723" y="49"/>
                    <a:pt x="860" y="7"/>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07624" name="Text Box 104"/>
            <p:cNvSpPr txBox="1">
              <a:spLocks noChangeArrowheads="1"/>
            </p:cNvSpPr>
            <p:nvPr/>
          </p:nvSpPr>
          <p:spPr bwMode="auto">
            <a:xfrm>
              <a:off x="2432" y="2846"/>
              <a:ext cx="83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sv-SE" sz="1800" b="1" i="1">
                  <a:solidFill>
                    <a:srgbClr val="C60000"/>
                  </a:solidFill>
                  <a:latin typeface="Calibri Light" panose="020F0302020204030204" pitchFamily="34" charset="0"/>
                  <a:cs typeface="Calibri Light" panose="020F0302020204030204" pitchFamily="34" charset="0"/>
                </a:rPr>
                <a:t>q</a:t>
              </a:r>
              <a:r>
                <a:rPr lang="en-US" altLang="sv-SE" sz="1800" b="1" i="1" baseline="-25000">
                  <a:solidFill>
                    <a:srgbClr val="C60000"/>
                  </a:solidFill>
                  <a:latin typeface="Calibri Light" panose="020F0302020204030204" pitchFamily="34" charset="0"/>
                  <a:cs typeface="Calibri Light" panose="020F0302020204030204" pitchFamily="34" charset="0"/>
                </a:rPr>
                <a:t>12 </a:t>
              </a:r>
              <a:r>
                <a:rPr lang="en-US" altLang="sv-SE" sz="1800" b="1" i="1">
                  <a:solidFill>
                    <a:srgbClr val="C60000"/>
                  </a:solidFill>
                  <a:latin typeface="Calibri Light" panose="020F0302020204030204" pitchFamily="34" charset="0"/>
                  <a:cs typeface="Calibri Light" panose="020F0302020204030204" pitchFamily="34" charset="0"/>
                </a:rPr>
                <a:t>= </a:t>
              </a:r>
              <a:r>
                <a:rPr lang="en-US" altLang="sv-SE" sz="1800" b="1">
                  <a:solidFill>
                    <a:srgbClr val="C60000"/>
                  </a:solidFill>
                  <a:latin typeface="Calibri Light" panose="020F0302020204030204" pitchFamily="34" charset="0"/>
                  <a:cs typeface="Calibri Light" panose="020F0302020204030204" pitchFamily="34" charset="0"/>
                </a:rPr>
                <a:t>(m</a:t>
              </a:r>
              <a:r>
                <a:rPr lang="en-US" altLang="sv-SE" sz="1800" b="1" baseline="-25000">
                  <a:solidFill>
                    <a:srgbClr val="C60000"/>
                  </a:solidFill>
                  <a:latin typeface="Calibri Light" panose="020F0302020204030204" pitchFamily="34" charset="0"/>
                  <a:cs typeface="Calibri Light" panose="020F0302020204030204" pitchFamily="34" charset="0"/>
                </a:rPr>
                <a:t>1</a:t>
              </a:r>
              <a:r>
                <a:rPr lang="en-US" altLang="sv-SE" sz="1800" b="1">
                  <a:solidFill>
                    <a:srgbClr val="C60000"/>
                  </a:solidFill>
                  <a:latin typeface="Calibri Light" panose="020F0302020204030204" pitchFamily="34" charset="0"/>
                  <a:cs typeface="Calibri Light" panose="020F0302020204030204" pitchFamily="34" charset="0"/>
                </a:rPr>
                <a:t>)</a:t>
              </a:r>
              <a:endParaRPr lang="en-US" altLang="sv-SE" sz="1800" b="1" baseline="-25000">
                <a:solidFill>
                  <a:srgbClr val="C60000"/>
                </a:solidFill>
                <a:latin typeface="Calibri Light" panose="020F0302020204030204" pitchFamily="34" charset="0"/>
                <a:cs typeface="Calibri Light" panose="020F0302020204030204" pitchFamily="34" charset="0"/>
              </a:endParaRPr>
            </a:p>
          </p:txBody>
        </p:sp>
        <p:sp>
          <p:nvSpPr>
            <p:cNvPr id="107625" name="Text Box 105"/>
            <p:cNvSpPr txBox="1">
              <a:spLocks noChangeArrowheads="1"/>
            </p:cNvSpPr>
            <p:nvPr/>
          </p:nvSpPr>
          <p:spPr bwMode="auto">
            <a:xfrm>
              <a:off x="2277" y="3433"/>
              <a:ext cx="1055" cy="233"/>
            </a:xfrm>
            <a:prstGeom prst="rect">
              <a:avLst/>
            </a:prstGeom>
            <a:noFill/>
            <a:ln w="28575">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sv-SE" sz="1800" b="1" i="1">
                  <a:solidFill>
                    <a:srgbClr val="C60000"/>
                  </a:solidFill>
                  <a:latin typeface="Calibri Light" panose="020F0302020204030204" pitchFamily="34" charset="0"/>
                  <a:cs typeface="Calibri Light" panose="020F0302020204030204" pitchFamily="34" charset="0"/>
                </a:rPr>
                <a:t>q</a:t>
              </a:r>
              <a:r>
                <a:rPr lang="en-US" altLang="sv-SE" sz="1800" b="1" i="1" baseline="-25000">
                  <a:solidFill>
                    <a:srgbClr val="C60000"/>
                  </a:solidFill>
                  <a:latin typeface="Calibri Light" panose="020F0302020204030204" pitchFamily="34" charset="0"/>
                  <a:cs typeface="Calibri Light" panose="020F0302020204030204" pitchFamily="34" charset="0"/>
                </a:rPr>
                <a:t>21 </a:t>
              </a:r>
              <a:r>
                <a:rPr lang="en-US" altLang="sv-SE" sz="1800" b="1" i="1">
                  <a:solidFill>
                    <a:srgbClr val="C60000"/>
                  </a:solidFill>
                  <a:latin typeface="Calibri Light" panose="020F0302020204030204" pitchFamily="34" charset="0"/>
                  <a:cs typeface="Calibri Light" panose="020F0302020204030204" pitchFamily="34" charset="0"/>
                </a:rPr>
                <a:t>= </a:t>
              </a:r>
              <a:r>
                <a:rPr lang="en-US" altLang="sv-SE" sz="1800" b="1">
                  <a:solidFill>
                    <a:srgbClr val="C60000"/>
                  </a:solidFill>
                  <a:latin typeface="Calibri Light" panose="020F0302020204030204" pitchFamily="34" charset="0"/>
                  <a:cs typeface="Calibri Light" panose="020F0302020204030204" pitchFamily="34" charset="0"/>
                </a:rPr>
                <a:t>(m</a:t>
              </a:r>
              <a:r>
                <a:rPr lang="en-US" altLang="sv-SE" sz="1800" b="1" baseline="-25000">
                  <a:solidFill>
                    <a:srgbClr val="C60000"/>
                  </a:solidFill>
                  <a:latin typeface="Calibri Light" panose="020F0302020204030204" pitchFamily="34" charset="0"/>
                  <a:cs typeface="Calibri Light" panose="020F0302020204030204" pitchFamily="34" charset="0"/>
                </a:rPr>
                <a:t>2</a:t>
              </a:r>
              <a:r>
                <a:rPr lang="en-US" altLang="sv-SE" sz="1800" b="1">
                  <a:solidFill>
                    <a:srgbClr val="C60000"/>
                  </a:solidFill>
                  <a:latin typeface="Calibri Light" panose="020F0302020204030204" pitchFamily="34" charset="0"/>
                  <a:cs typeface="Calibri Light" panose="020F0302020204030204" pitchFamily="34" charset="0"/>
                </a:rPr>
                <a:t>,m</a:t>
              </a:r>
              <a:r>
                <a:rPr lang="en-US" altLang="sv-SE" sz="1800" b="1" baseline="-25000">
                  <a:solidFill>
                    <a:srgbClr val="C60000"/>
                  </a:solidFill>
                  <a:latin typeface="Calibri Light" panose="020F0302020204030204" pitchFamily="34" charset="0"/>
                  <a:cs typeface="Calibri Light" panose="020F0302020204030204" pitchFamily="34" charset="0"/>
                </a:rPr>
                <a:t>4</a:t>
              </a:r>
              <a:r>
                <a:rPr lang="en-US" altLang="sv-SE" sz="1800" b="1">
                  <a:solidFill>
                    <a:srgbClr val="C60000"/>
                  </a:solidFill>
                  <a:latin typeface="Calibri Light" panose="020F0302020204030204" pitchFamily="34" charset="0"/>
                  <a:cs typeface="Calibri Light" panose="020F0302020204030204" pitchFamily="34" charset="0"/>
                </a:rPr>
                <a:t>)</a:t>
              </a:r>
            </a:p>
          </p:txBody>
        </p:sp>
        <p:grpSp>
          <p:nvGrpSpPr>
            <p:cNvPr id="107652" name="Group 132"/>
            <p:cNvGrpSpPr>
              <a:grpSpLocks/>
            </p:cNvGrpSpPr>
            <p:nvPr/>
          </p:nvGrpSpPr>
          <p:grpSpPr bwMode="auto">
            <a:xfrm>
              <a:off x="3363" y="2946"/>
              <a:ext cx="1059" cy="293"/>
              <a:chOff x="3388" y="3343"/>
              <a:chExt cx="1059" cy="293"/>
            </a:xfrm>
          </p:grpSpPr>
          <p:sp>
            <p:nvSpPr>
              <p:cNvPr id="107626" name="Text Box 106"/>
              <p:cNvSpPr txBox="1">
                <a:spLocks noChangeArrowheads="1"/>
              </p:cNvSpPr>
              <p:nvPr/>
            </p:nvSpPr>
            <p:spPr bwMode="auto">
              <a:xfrm>
                <a:off x="3388" y="3343"/>
                <a:ext cx="105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sv-SE" sz="1600" dirty="0">
                    <a:latin typeface="Calibri Light" panose="020F0302020204030204" pitchFamily="34" charset="0"/>
                    <a:cs typeface="Calibri Light" panose="020F0302020204030204" pitchFamily="34" charset="0"/>
                  </a:rPr>
                  <a:t>reorder</a:t>
                </a:r>
                <a:r>
                  <a:rPr lang="en-US" altLang="sv-SE" sz="1600" baseline="-25000" dirty="0">
                    <a:latin typeface="Calibri Light" panose="020F0302020204030204" pitchFamily="34" charset="0"/>
                    <a:cs typeface="Calibri Light" panose="020F0302020204030204" pitchFamily="34" charset="0"/>
                  </a:rPr>
                  <a:t>21</a:t>
                </a:r>
                <a:r>
                  <a:rPr lang="en-US" altLang="sv-SE" sz="1600" dirty="0">
                    <a:latin typeface="Calibri Light" panose="020F0302020204030204" pitchFamily="34" charset="0"/>
                    <a:cs typeface="Calibri Light" panose="020F0302020204030204" pitchFamily="34" charset="0"/>
                  </a:rPr>
                  <a:t>(m</a:t>
                </a:r>
                <a:r>
                  <a:rPr lang="en-US" altLang="sv-SE" sz="1600" baseline="-25000" dirty="0">
                    <a:latin typeface="Calibri Light" panose="020F0302020204030204" pitchFamily="34" charset="0"/>
                    <a:cs typeface="Calibri Light" panose="020F0302020204030204" pitchFamily="34" charset="0"/>
                  </a:rPr>
                  <a:t>3</a:t>
                </a:r>
                <a:r>
                  <a:rPr lang="en-US" altLang="sv-SE" sz="1600" dirty="0">
                    <a:latin typeface="Calibri Light" panose="020F0302020204030204" pitchFamily="34" charset="0"/>
                    <a:cs typeface="Calibri Light" panose="020F0302020204030204" pitchFamily="34" charset="0"/>
                  </a:rPr>
                  <a:t>, m</a:t>
                </a:r>
                <a:r>
                  <a:rPr lang="en-US" altLang="sv-SE" sz="1600" baseline="-25000" dirty="0">
                    <a:latin typeface="Calibri Light" panose="020F0302020204030204" pitchFamily="34" charset="0"/>
                    <a:cs typeface="Calibri Light" panose="020F0302020204030204" pitchFamily="34" charset="0"/>
                  </a:rPr>
                  <a:t>4</a:t>
                </a:r>
                <a:r>
                  <a:rPr lang="en-US" altLang="sv-SE" sz="1600" dirty="0">
                    <a:latin typeface="Calibri Light" panose="020F0302020204030204" pitchFamily="34" charset="0"/>
                    <a:cs typeface="Calibri Light" panose="020F0302020204030204" pitchFamily="34" charset="0"/>
                  </a:rPr>
                  <a:t>)</a:t>
                </a:r>
              </a:p>
            </p:txBody>
          </p:sp>
          <p:sp>
            <p:nvSpPr>
              <p:cNvPr id="107627" name="Line 107"/>
              <p:cNvSpPr>
                <a:spLocks noChangeShapeType="1"/>
              </p:cNvSpPr>
              <p:nvPr/>
            </p:nvSpPr>
            <p:spPr bwMode="auto">
              <a:xfrm>
                <a:off x="3610" y="3636"/>
                <a:ext cx="505" cy="0"/>
              </a:xfrm>
              <a:prstGeom prst="line">
                <a:avLst/>
              </a:prstGeom>
              <a:noFill/>
              <a:ln w="38100">
                <a:solidFill>
                  <a:srgbClr val="C6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grpSp>
      </p:grpSp>
      <p:grpSp>
        <p:nvGrpSpPr>
          <p:cNvPr id="107677" name="Group 157"/>
          <p:cNvGrpSpPr>
            <a:grpSpLocks/>
          </p:cNvGrpSpPr>
          <p:nvPr/>
        </p:nvGrpSpPr>
        <p:grpSpPr bwMode="auto">
          <a:xfrm>
            <a:off x="6867525" y="2094705"/>
            <a:ext cx="1876425" cy="1236663"/>
            <a:chOff x="4326" y="2826"/>
            <a:chExt cx="1182" cy="779"/>
          </a:xfrm>
        </p:grpSpPr>
        <p:sp>
          <p:nvSpPr>
            <p:cNvPr id="107629" name="Oval 109"/>
            <p:cNvSpPr>
              <a:spLocks noChangeArrowheads="1"/>
            </p:cNvSpPr>
            <p:nvPr/>
          </p:nvSpPr>
          <p:spPr bwMode="auto">
            <a:xfrm>
              <a:off x="4326" y="3133"/>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sv-SE" sz="1400" dirty="0">
                  <a:solidFill>
                    <a:schemeClr val="tx1"/>
                  </a:solidFill>
                  <a:latin typeface="Calibri Light" panose="020F0302020204030204" pitchFamily="34" charset="0"/>
                  <a:cs typeface="Calibri Light" panose="020F0302020204030204" pitchFamily="34" charset="0"/>
                </a:rPr>
                <a:t>P</a:t>
              </a:r>
              <a:r>
                <a:rPr lang="en-US" altLang="sv-SE" sz="1400" baseline="-25000" dirty="0">
                  <a:solidFill>
                    <a:schemeClr val="tx1"/>
                  </a:solidFill>
                  <a:latin typeface="Calibri Light" panose="020F0302020204030204" pitchFamily="34" charset="0"/>
                  <a:cs typeface="Calibri Light" panose="020F0302020204030204" pitchFamily="34" charset="0"/>
                </a:rPr>
                <a:t>1</a:t>
              </a:r>
            </a:p>
          </p:txBody>
        </p:sp>
        <p:sp>
          <p:nvSpPr>
            <p:cNvPr id="107630" name="Oval 110"/>
            <p:cNvSpPr>
              <a:spLocks noChangeArrowheads="1"/>
            </p:cNvSpPr>
            <p:nvPr/>
          </p:nvSpPr>
          <p:spPr bwMode="auto">
            <a:xfrm>
              <a:off x="5289" y="3133"/>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sv-SE" sz="1400" dirty="0">
                  <a:solidFill>
                    <a:schemeClr val="tx1"/>
                  </a:solidFill>
                  <a:latin typeface="Calibri Light" panose="020F0302020204030204" pitchFamily="34" charset="0"/>
                  <a:cs typeface="Calibri Light" panose="020F0302020204030204" pitchFamily="34" charset="0"/>
                </a:rPr>
                <a:t>P</a:t>
              </a:r>
              <a:r>
                <a:rPr lang="en-US" altLang="sv-SE" sz="1400" baseline="-25000" dirty="0">
                  <a:solidFill>
                    <a:schemeClr val="tx1"/>
                  </a:solidFill>
                  <a:latin typeface="Calibri Light" panose="020F0302020204030204" pitchFamily="34" charset="0"/>
                  <a:cs typeface="Calibri Light" panose="020F0302020204030204" pitchFamily="34" charset="0"/>
                </a:rPr>
                <a:t>2</a:t>
              </a:r>
            </a:p>
          </p:txBody>
        </p:sp>
        <p:sp>
          <p:nvSpPr>
            <p:cNvPr id="107631" name="Freeform 111"/>
            <p:cNvSpPr>
              <a:spLocks/>
            </p:cNvSpPr>
            <p:nvPr/>
          </p:nvSpPr>
          <p:spPr bwMode="auto">
            <a:xfrm>
              <a:off x="4490" y="3049"/>
              <a:ext cx="888" cy="84"/>
            </a:xfrm>
            <a:custGeom>
              <a:avLst/>
              <a:gdLst>
                <a:gd name="T0" fmla="*/ 888 w 888"/>
                <a:gd name="T1" fmla="*/ 84 h 84"/>
                <a:gd name="T2" fmla="*/ 430 w 888"/>
                <a:gd name="T3" fmla="*/ 0 h 84"/>
                <a:gd name="T4" fmla="*/ 0 w 888"/>
                <a:gd name="T5" fmla="*/ 84 h 84"/>
              </a:gdLst>
              <a:ahLst/>
              <a:cxnLst>
                <a:cxn ang="0">
                  <a:pos x="T0" y="T1"/>
                </a:cxn>
                <a:cxn ang="0">
                  <a:pos x="T2" y="T3"/>
                </a:cxn>
                <a:cxn ang="0">
                  <a:pos x="T4" y="T5"/>
                </a:cxn>
              </a:cxnLst>
              <a:rect l="0" t="0" r="r" b="b"/>
              <a:pathLst>
                <a:path w="888" h="84">
                  <a:moveTo>
                    <a:pt x="888" y="84"/>
                  </a:moveTo>
                  <a:cubicBezTo>
                    <a:pt x="733" y="42"/>
                    <a:pt x="578" y="0"/>
                    <a:pt x="430" y="0"/>
                  </a:cubicBezTo>
                  <a:cubicBezTo>
                    <a:pt x="282" y="0"/>
                    <a:pt x="73" y="71"/>
                    <a:pt x="0" y="84"/>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07632" name="Freeform 112"/>
            <p:cNvSpPr>
              <a:spLocks/>
            </p:cNvSpPr>
            <p:nvPr/>
          </p:nvSpPr>
          <p:spPr bwMode="auto">
            <a:xfrm>
              <a:off x="4483" y="3334"/>
              <a:ext cx="860" cy="91"/>
            </a:xfrm>
            <a:custGeom>
              <a:avLst/>
              <a:gdLst>
                <a:gd name="T0" fmla="*/ 0 w 860"/>
                <a:gd name="T1" fmla="*/ 0 h 91"/>
                <a:gd name="T2" fmla="*/ 444 w 860"/>
                <a:gd name="T3" fmla="*/ 90 h 91"/>
                <a:gd name="T4" fmla="*/ 860 w 860"/>
                <a:gd name="T5" fmla="*/ 7 h 91"/>
              </a:gdLst>
              <a:ahLst/>
              <a:cxnLst>
                <a:cxn ang="0">
                  <a:pos x="T0" y="T1"/>
                </a:cxn>
                <a:cxn ang="0">
                  <a:pos x="T2" y="T3"/>
                </a:cxn>
                <a:cxn ang="0">
                  <a:pos x="T4" y="T5"/>
                </a:cxn>
              </a:cxnLst>
              <a:rect l="0" t="0" r="r" b="b"/>
              <a:pathLst>
                <a:path w="860" h="91">
                  <a:moveTo>
                    <a:pt x="0" y="0"/>
                  </a:moveTo>
                  <a:cubicBezTo>
                    <a:pt x="150" y="44"/>
                    <a:pt x="301" y="89"/>
                    <a:pt x="444" y="90"/>
                  </a:cubicBezTo>
                  <a:cubicBezTo>
                    <a:pt x="587" y="91"/>
                    <a:pt x="723" y="49"/>
                    <a:pt x="860" y="7"/>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latin typeface="Calibri Light" panose="020F0302020204030204" pitchFamily="34" charset="0"/>
                <a:cs typeface="Calibri Light" panose="020F0302020204030204" pitchFamily="34" charset="0"/>
              </a:endParaRPr>
            </a:p>
          </p:txBody>
        </p:sp>
        <p:sp>
          <p:nvSpPr>
            <p:cNvPr id="107633" name="Text Box 113"/>
            <p:cNvSpPr txBox="1">
              <a:spLocks noChangeArrowheads="1"/>
            </p:cNvSpPr>
            <p:nvPr/>
          </p:nvSpPr>
          <p:spPr bwMode="auto">
            <a:xfrm>
              <a:off x="4571" y="2826"/>
              <a:ext cx="83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sv-SE" sz="1800" b="1" i="1">
                  <a:solidFill>
                    <a:srgbClr val="C60000"/>
                  </a:solidFill>
                  <a:latin typeface="Calibri Light" panose="020F0302020204030204" pitchFamily="34" charset="0"/>
                  <a:cs typeface="Calibri Light" panose="020F0302020204030204" pitchFamily="34" charset="0"/>
                </a:rPr>
                <a:t>q</a:t>
              </a:r>
              <a:r>
                <a:rPr lang="en-US" altLang="sv-SE" sz="1800" b="1" i="1" baseline="-25000">
                  <a:solidFill>
                    <a:srgbClr val="C60000"/>
                  </a:solidFill>
                  <a:latin typeface="Calibri Light" panose="020F0302020204030204" pitchFamily="34" charset="0"/>
                  <a:cs typeface="Calibri Light" panose="020F0302020204030204" pitchFamily="34" charset="0"/>
                </a:rPr>
                <a:t>12 </a:t>
              </a:r>
              <a:r>
                <a:rPr lang="en-US" altLang="sv-SE" sz="1800" b="1" i="1">
                  <a:solidFill>
                    <a:srgbClr val="C60000"/>
                  </a:solidFill>
                  <a:latin typeface="Calibri Light" panose="020F0302020204030204" pitchFamily="34" charset="0"/>
                  <a:cs typeface="Calibri Light" panose="020F0302020204030204" pitchFamily="34" charset="0"/>
                </a:rPr>
                <a:t>= </a:t>
              </a:r>
              <a:r>
                <a:rPr lang="en-US" altLang="sv-SE" sz="1800" b="1">
                  <a:solidFill>
                    <a:srgbClr val="C60000"/>
                  </a:solidFill>
                  <a:latin typeface="Calibri Light" panose="020F0302020204030204" pitchFamily="34" charset="0"/>
                  <a:cs typeface="Calibri Light" panose="020F0302020204030204" pitchFamily="34" charset="0"/>
                </a:rPr>
                <a:t>(m</a:t>
              </a:r>
              <a:r>
                <a:rPr lang="en-US" altLang="sv-SE" sz="1800" b="1" baseline="-25000">
                  <a:solidFill>
                    <a:srgbClr val="C60000"/>
                  </a:solidFill>
                  <a:latin typeface="Calibri Light" panose="020F0302020204030204" pitchFamily="34" charset="0"/>
                  <a:cs typeface="Calibri Light" panose="020F0302020204030204" pitchFamily="34" charset="0"/>
                </a:rPr>
                <a:t>1</a:t>
              </a:r>
              <a:r>
                <a:rPr lang="en-US" altLang="sv-SE" sz="1800" b="1">
                  <a:solidFill>
                    <a:srgbClr val="C60000"/>
                  </a:solidFill>
                  <a:latin typeface="Calibri Light" panose="020F0302020204030204" pitchFamily="34" charset="0"/>
                  <a:cs typeface="Calibri Light" panose="020F0302020204030204" pitchFamily="34" charset="0"/>
                </a:rPr>
                <a:t>)</a:t>
              </a:r>
              <a:endParaRPr lang="en-US" altLang="sv-SE" sz="1800" b="1" baseline="-25000">
                <a:solidFill>
                  <a:srgbClr val="C60000"/>
                </a:solidFill>
                <a:latin typeface="Calibri Light" panose="020F0302020204030204" pitchFamily="34" charset="0"/>
                <a:cs typeface="Calibri Light" panose="020F0302020204030204" pitchFamily="34" charset="0"/>
              </a:endParaRPr>
            </a:p>
          </p:txBody>
        </p:sp>
        <p:sp>
          <p:nvSpPr>
            <p:cNvPr id="107634" name="Text Box 114"/>
            <p:cNvSpPr txBox="1">
              <a:spLocks noChangeArrowheads="1"/>
            </p:cNvSpPr>
            <p:nvPr/>
          </p:nvSpPr>
          <p:spPr bwMode="auto">
            <a:xfrm>
              <a:off x="4591" y="3372"/>
              <a:ext cx="90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sv-SE" sz="1800" b="1" i="1" dirty="0">
                  <a:solidFill>
                    <a:srgbClr val="C60000"/>
                  </a:solidFill>
                  <a:latin typeface="Calibri Light" panose="020F0302020204030204" pitchFamily="34" charset="0"/>
                  <a:cs typeface="Calibri Light" panose="020F0302020204030204" pitchFamily="34" charset="0"/>
                </a:rPr>
                <a:t>q</a:t>
              </a:r>
              <a:r>
                <a:rPr lang="en-US" altLang="sv-SE" sz="1800" b="1" i="1" baseline="-25000" dirty="0">
                  <a:solidFill>
                    <a:srgbClr val="C60000"/>
                  </a:solidFill>
                  <a:latin typeface="Calibri Light" panose="020F0302020204030204" pitchFamily="34" charset="0"/>
                  <a:cs typeface="Calibri Light" panose="020F0302020204030204" pitchFamily="34" charset="0"/>
                </a:rPr>
                <a:t>21 </a:t>
              </a:r>
              <a:r>
                <a:rPr lang="en-US" altLang="sv-SE" sz="1800" b="1" i="1" dirty="0">
                  <a:solidFill>
                    <a:srgbClr val="C60000"/>
                  </a:solidFill>
                  <a:latin typeface="Calibri Light" panose="020F0302020204030204" pitchFamily="34" charset="0"/>
                  <a:cs typeface="Calibri Light" panose="020F0302020204030204" pitchFamily="34" charset="0"/>
                </a:rPr>
                <a:t>= </a:t>
              </a:r>
              <a:r>
                <a:rPr lang="en-US" altLang="sv-SE" sz="1800" b="1" dirty="0">
                  <a:solidFill>
                    <a:srgbClr val="C60000"/>
                  </a:solidFill>
                  <a:latin typeface="Calibri Light" panose="020F0302020204030204" pitchFamily="34" charset="0"/>
                  <a:cs typeface="Calibri Light" panose="020F0302020204030204" pitchFamily="34" charset="0"/>
                </a:rPr>
                <a:t>(m</a:t>
              </a:r>
              <a:r>
                <a:rPr lang="en-US" altLang="sv-SE" sz="1800" b="1" baseline="-25000" dirty="0">
                  <a:solidFill>
                    <a:srgbClr val="C60000"/>
                  </a:solidFill>
                  <a:latin typeface="Calibri Light" panose="020F0302020204030204" pitchFamily="34" charset="0"/>
                  <a:cs typeface="Calibri Light" panose="020F0302020204030204" pitchFamily="34" charset="0"/>
                </a:rPr>
                <a:t>4</a:t>
              </a:r>
              <a:r>
                <a:rPr lang="en-US" altLang="sv-SE" sz="1800" b="1" dirty="0">
                  <a:solidFill>
                    <a:srgbClr val="C60000"/>
                  </a:solidFill>
                  <a:latin typeface="Calibri Light" panose="020F0302020204030204" pitchFamily="34" charset="0"/>
                  <a:cs typeface="Calibri Light" panose="020F0302020204030204" pitchFamily="34" charset="0"/>
                </a:rPr>
                <a:t>, m</a:t>
              </a:r>
              <a:r>
                <a:rPr lang="en-US" altLang="sv-SE" sz="1800" b="1" baseline="-25000" dirty="0">
                  <a:solidFill>
                    <a:srgbClr val="C60000"/>
                  </a:solidFill>
                  <a:latin typeface="Calibri Light" panose="020F0302020204030204" pitchFamily="34" charset="0"/>
                  <a:cs typeface="Calibri Light" panose="020F0302020204030204" pitchFamily="34" charset="0"/>
                </a:rPr>
                <a:t>2</a:t>
              </a:r>
              <a:r>
                <a:rPr lang="en-US" altLang="sv-SE" sz="1800" b="1" dirty="0">
                  <a:solidFill>
                    <a:srgbClr val="C60000"/>
                  </a:solidFill>
                  <a:latin typeface="Calibri Light" panose="020F0302020204030204" pitchFamily="34" charset="0"/>
                  <a:cs typeface="Calibri Light" panose="020F0302020204030204" pitchFamily="34" charset="0"/>
                </a:rPr>
                <a:t>)</a:t>
              </a:r>
            </a:p>
          </p:txBody>
        </p:sp>
      </p:grpSp>
      <p:sp>
        <p:nvSpPr>
          <p:cNvPr id="2" name="Rectangle 4">
            <a:extLst>
              <a:ext uri="{FF2B5EF4-FFF2-40B4-BE49-F238E27FC236}">
                <a16:creationId xmlns:a16="http://schemas.microsoft.com/office/drawing/2014/main" id="{02CE48A9-7516-19A3-0A72-3055FC58CFBF}"/>
              </a:ext>
            </a:extLst>
          </p:cNvPr>
          <p:cNvSpPr txBox="1">
            <a:spLocks noChangeArrowheads="1"/>
          </p:cNvSpPr>
          <p:nvPr/>
        </p:nvSpPr>
        <p:spPr bwMode="auto">
          <a:xfrm>
            <a:off x="4572000" y="3676652"/>
            <a:ext cx="3826768" cy="24812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0" fontAlgn="base" hangingPunct="0">
              <a:spcBef>
                <a:spcPct val="50000"/>
              </a:spcBef>
              <a:spcAft>
                <a:spcPct val="0"/>
              </a:spcAft>
              <a:buChar char="•"/>
              <a:defRPr sz="28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sz="2400">
                <a:solidFill>
                  <a:schemeClr val="tx1"/>
                </a:solidFill>
                <a:latin typeface="+mn-lt"/>
              </a:defRPr>
            </a:lvl2pPr>
            <a:lvl3pPr marL="1143000" indent="-228600" algn="l" defTabSz="762000" rtl="0" eaLnBrk="0" fontAlgn="base" hangingPunct="0">
              <a:spcBef>
                <a:spcPct val="20000"/>
              </a:spcBef>
              <a:spcAft>
                <a:spcPct val="0"/>
              </a:spcAft>
              <a:buChar char="•"/>
              <a:defRPr sz="2000">
                <a:solidFill>
                  <a:schemeClr val="tx1"/>
                </a:solidFill>
                <a:latin typeface="+mn-lt"/>
              </a:defRPr>
            </a:lvl3pPr>
            <a:lvl4pPr marL="1600200" indent="-228600" algn="l" defTabSz="762000" rtl="0" eaLnBrk="0" fontAlgn="base" hangingPunct="0">
              <a:spcBef>
                <a:spcPct val="20000"/>
              </a:spcBef>
              <a:spcAft>
                <a:spcPct val="0"/>
              </a:spcAft>
              <a:buChar char="–"/>
              <a:defRPr>
                <a:solidFill>
                  <a:schemeClr val="tx1"/>
                </a:solidFill>
                <a:latin typeface="+mn-lt"/>
              </a:defRPr>
            </a:lvl4pPr>
            <a:lvl5pPr marL="2057400" indent="-228600" algn="l" defTabSz="762000" rtl="0" eaLnBrk="0" fontAlgn="base" hangingPunct="0">
              <a:spcBef>
                <a:spcPct val="20000"/>
              </a:spcBef>
              <a:spcAft>
                <a:spcPct val="0"/>
              </a:spcAft>
              <a:buChar char="•"/>
              <a:defRPr>
                <a:solidFill>
                  <a:schemeClr val="tx1"/>
                </a:solidFill>
                <a:latin typeface="+mn-lt"/>
              </a:defRPr>
            </a:lvl5pPr>
            <a:lvl6pPr marL="2514600" indent="-228600" algn="l" defTabSz="762000" rtl="0" fontAlgn="base">
              <a:spcBef>
                <a:spcPct val="20000"/>
              </a:spcBef>
              <a:spcAft>
                <a:spcPct val="0"/>
              </a:spcAft>
              <a:buChar char="•"/>
              <a:defRPr>
                <a:solidFill>
                  <a:schemeClr val="tx1"/>
                </a:solidFill>
                <a:latin typeface="+mn-lt"/>
              </a:defRPr>
            </a:lvl6pPr>
            <a:lvl7pPr marL="2971800" indent="-228600" algn="l" defTabSz="762000" rtl="0" fontAlgn="base">
              <a:spcBef>
                <a:spcPct val="20000"/>
              </a:spcBef>
              <a:spcAft>
                <a:spcPct val="0"/>
              </a:spcAft>
              <a:buChar char="•"/>
              <a:defRPr>
                <a:solidFill>
                  <a:schemeClr val="tx1"/>
                </a:solidFill>
                <a:latin typeface="+mn-lt"/>
              </a:defRPr>
            </a:lvl7pPr>
            <a:lvl8pPr marL="3429000" indent="-228600" algn="l" defTabSz="762000" rtl="0" fontAlgn="base">
              <a:spcBef>
                <a:spcPct val="20000"/>
              </a:spcBef>
              <a:spcAft>
                <a:spcPct val="0"/>
              </a:spcAft>
              <a:buChar char="•"/>
              <a:defRPr>
                <a:solidFill>
                  <a:schemeClr val="tx1"/>
                </a:solidFill>
                <a:latin typeface="+mn-lt"/>
              </a:defRPr>
            </a:lvl8pPr>
            <a:lvl9pPr marL="3886200" indent="-228600" algn="l" defTabSz="762000" rtl="0" fontAlgn="base">
              <a:spcBef>
                <a:spcPct val="20000"/>
              </a:spcBef>
              <a:spcAft>
                <a:spcPct val="0"/>
              </a:spcAft>
              <a:buChar char="•"/>
              <a:defRPr>
                <a:solidFill>
                  <a:schemeClr val="tx1"/>
                </a:solidFill>
                <a:latin typeface="+mn-lt"/>
              </a:defRPr>
            </a:lvl9pPr>
          </a:lstStyle>
          <a:p>
            <a:pPr>
              <a:buFont typeface="ZapfDingbats" pitchFamily="82" charset="2"/>
              <a:buNone/>
            </a:pPr>
            <a:r>
              <a:rPr lang="en-US" altLang="he-IL" sz="2400" kern="0" dirty="0">
                <a:latin typeface="Calibri Light" panose="020F0302020204030204" pitchFamily="34" charset="0"/>
                <a:cs typeface="Calibri Light" panose="020F0302020204030204" pitchFamily="34" charset="0"/>
              </a:rPr>
              <a:t>In the shared-memory model, the adversary can</a:t>
            </a:r>
          </a:p>
          <a:p>
            <a:r>
              <a:rPr lang="en-US" altLang="he-IL" sz="2400" kern="0" dirty="0">
                <a:latin typeface="Calibri Light" panose="020F0302020204030204" pitchFamily="34" charset="0"/>
                <a:cs typeface="Calibri Light" panose="020F0302020204030204" pitchFamily="34" charset="0"/>
              </a:rPr>
              <a:t>data </a:t>
            </a:r>
            <a:r>
              <a:rPr lang="en-US" altLang="he-IL" sz="2400" dirty="0">
                <a:latin typeface="Calibri Light" panose="020F0302020204030204" pitchFamily="34" charset="0"/>
                <a:cs typeface="Calibri Light" panose="020F0302020204030204" pitchFamily="34" charset="0"/>
              </a:rPr>
              <a:t>corruption</a:t>
            </a:r>
            <a:endParaRPr lang="en-US" altLang="he-IL" sz="2400" kern="0" dirty="0">
              <a:latin typeface="Calibri Light" panose="020F0302020204030204" pitchFamily="34" charset="0"/>
              <a:cs typeface="Calibri Light" panose="020F0302020204030204" pitchFamily="34" charset="0"/>
            </a:endParaRPr>
          </a:p>
          <a:p>
            <a:pPr marL="0" indent="0">
              <a:buFontTx/>
              <a:buNone/>
            </a:pPr>
            <a:endParaRPr lang="en-US" altLang="he-IL" sz="2400" kern="0" dirty="0">
              <a:latin typeface="Calibri Light" panose="020F0302020204030204" pitchFamily="34" charset="0"/>
              <a:cs typeface="Calibri Light" panose="020F0302020204030204" pitchFamily="34" charset="0"/>
            </a:endParaRPr>
          </a:p>
        </p:txBody>
      </p:sp>
    </p:spTree>
    <p:custDataLst>
      <p:tags r:id="rId1"/>
    </p:custDataLst>
    <p:extLst>
      <p:ext uri="{BB962C8B-B14F-4D97-AF65-F5344CB8AC3E}">
        <p14:creationId xmlns:p14="http://schemas.microsoft.com/office/powerpoint/2010/main" val="1202431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76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76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7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199CA-2810-4BB0-A49A-053E479B3810}"/>
              </a:ext>
            </a:extLst>
          </p:cNvPr>
          <p:cNvSpPr>
            <a:spLocks noGrp="1"/>
          </p:cNvSpPr>
          <p:nvPr>
            <p:ph type="title"/>
          </p:nvPr>
        </p:nvSpPr>
        <p:spPr>
          <a:xfrm>
            <a:off x="0" y="414338"/>
            <a:ext cx="9144000" cy="1143000"/>
          </a:xfrm>
        </p:spPr>
        <p:txBody>
          <a:bodyPr>
            <a:noAutofit/>
          </a:bodyPr>
          <a:lstStyle/>
          <a:p>
            <a:r>
              <a:rPr lang="sv-SE" sz="4000" dirty="0">
                <a:latin typeface="Calibri Light" panose="020F0302020204030204" pitchFamily="34" charset="0"/>
                <a:cs typeface="Calibri Light" panose="020F0302020204030204" pitchFamily="34" charset="0"/>
              </a:rPr>
              <a:t>How Often can a Message be Ommited? </a:t>
            </a:r>
            <a:endParaRPr lang="en-US" sz="4000"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E89EA060-4FE8-4F5A-9357-F6DB43FF69E6}"/>
              </a:ext>
            </a:extLst>
          </p:cNvPr>
          <p:cNvSpPr>
            <a:spLocks noGrp="1"/>
          </p:cNvSpPr>
          <p:nvPr>
            <p:ph idx="1"/>
          </p:nvPr>
        </p:nvSpPr>
        <p:spPr>
          <a:xfrm>
            <a:off x="251520" y="1371158"/>
            <a:ext cx="8784976" cy="4937567"/>
          </a:xfrm>
        </p:spPr>
        <p:txBody>
          <a:bodyPr>
            <a:noAutofit/>
          </a:bodyPr>
          <a:lstStyle/>
          <a:p>
            <a:r>
              <a:rPr lang="en-US" sz="2400" dirty="0">
                <a:latin typeface="Calibri Light" panose="020F0302020204030204" pitchFamily="34" charset="0"/>
                <a:ea typeface="+mn-ea"/>
                <a:cs typeface="Calibri Light" panose="020F0302020204030204" pitchFamily="34" charset="0"/>
              </a:rPr>
              <a:t>If </a:t>
            </a:r>
            <a:r>
              <a:rPr lang="en-US" sz="2400" dirty="0">
                <a:latin typeface="Calibri Light" panose="020F0302020204030204" pitchFamily="34" charset="0"/>
                <a:cs typeface="Calibri Light" panose="020F0302020204030204" pitchFamily="34" charset="0"/>
              </a:rPr>
              <a:t>messages are omitted “too often” </a:t>
            </a:r>
          </a:p>
          <a:p>
            <a:pPr lvl="1"/>
            <a:r>
              <a:rPr lang="en-US" dirty="0">
                <a:latin typeface="Calibri Light" panose="020F0302020204030204" pitchFamily="34" charset="0"/>
                <a:ea typeface="+mn-ea"/>
                <a:cs typeface="Calibri Light" panose="020F0302020204030204" pitchFamily="34" charset="0"/>
              </a:rPr>
              <a:t>it indicates a faulty communication channel. </a:t>
            </a:r>
          </a:p>
          <a:p>
            <a:r>
              <a:rPr lang="en-US" sz="2400" dirty="0">
                <a:latin typeface="Calibri Light" panose="020F0302020204030204" pitchFamily="34" charset="0"/>
                <a:cs typeface="Calibri Light" panose="020F0302020204030204" pitchFamily="34" charset="0"/>
              </a:rPr>
              <a:t>What is the maximum power we can grant to the adversary in omitting </a:t>
            </a:r>
            <a:r>
              <a:rPr lang="en-US" sz="2400" dirty="0">
                <a:latin typeface="Calibri Light" panose="020F0302020204030204" pitchFamily="34" charset="0"/>
                <a:ea typeface="+mn-ea"/>
                <a:cs typeface="Calibri Light" panose="020F0302020204030204" pitchFamily="34" charset="0"/>
              </a:rPr>
              <a:t>messages without allowing the </a:t>
            </a:r>
            <a:r>
              <a:rPr lang="en-US" sz="2400" dirty="0">
                <a:latin typeface="Calibri Light" panose="020F0302020204030204" pitchFamily="34" charset="0"/>
                <a:cs typeface="Calibri Light" panose="020F0302020204030204" pitchFamily="34" charset="0"/>
              </a:rPr>
              <a:t>adversary</a:t>
            </a:r>
            <a:r>
              <a:rPr lang="en-US" sz="2400" dirty="0">
                <a:latin typeface="Calibri Light" panose="020F0302020204030204" pitchFamily="34" charset="0"/>
                <a:ea typeface="+mn-ea"/>
                <a:cs typeface="Calibri Light" panose="020F0302020204030204" pitchFamily="34" charset="0"/>
              </a:rPr>
              <a:t> to render the channel completely nonfunctional?</a:t>
            </a:r>
          </a:p>
        </p:txBody>
      </p:sp>
      <p:sp>
        <p:nvSpPr>
          <p:cNvPr id="4" name="Slide Number Placeholder 3">
            <a:extLst>
              <a:ext uri="{FF2B5EF4-FFF2-40B4-BE49-F238E27FC236}">
                <a16:creationId xmlns:a16="http://schemas.microsoft.com/office/drawing/2014/main" id="{E0C9D52E-3F9A-47D2-93D3-6B6FD66256E9}"/>
              </a:ext>
            </a:extLst>
          </p:cNvPr>
          <p:cNvSpPr>
            <a:spLocks noGrp="1"/>
          </p:cNvSpPr>
          <p:nvPr>
            <p:ph type="sldNum" sz="quarter" idx="12"/>
          </p:nvPr>
        </p:nvSpPr>
        <p:spPr/>
        <p:txBody>
          <a:bodyPr/>
          <a:lstStyle/>
          <a:p>
            <a:fld id="{287D7F3C-9081-4ED5-9647-C8CEF6B209C6}" type="slidenum">
              <a:rPr lang="en-US" smtClean="0">
                <a:latin typeface="Calibri Light" panose="020F0302020204030204" pitchFamily="34" charset="0"/>
                <a:cs typeface="Calibri Light" panose="020F0302020204030204" pitchFamily="34" charset="0"/>
              </a:rPr>
              <a:t>32</a:t>
            </a:fld>
            <a:endParaRPr lang="en-US">
              <a:latin typeface="Calibri Light" panose="020F0302020204030204" pitchFamily="34" charset="0"/>
              <a:cs typeface="Calibri Light" panose="020F0302020204030204" pitchFamily="34" charset="0"/>
            </a:endParaRPr>
          </a:p>
        </p:txBody>
      </p:sp>
      <p:pic>
        <p:nvPicPr>
          <p:cNvPr id="5" name="Picture 8" descr="Image result for clip art mess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888431" y="5641649"/>
            <a:ext cx="365160" cy="26082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Image result for clip art mess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893626" y="5226013"/>
            <a:ext cx="365160" cy="2608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comput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4916" y="5013176"/>
            <a:ext cx="1335054" cy="133505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Image result for compute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5428" t="9323" r="7280" b="12285"/>
          <a:stretch/>
        </p:blipFill>
        <p:spPr bwMode="auto">
          <a:xfrm>
            <a:off x="879782" y="5097182"/>
            <a:ext cx="1377491" cy="124083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22964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path" presetSubtype="0" repeatCount="indefinite" accel="50000" decel="50000" fill="hold" nodeType="withEffect">
                                  <p:stCondLst>
                                    <p:cond delay="0"/>
                                  </p:stCondLst>
                                  <p:childTnLst>
                                    <p:animMotion origin="layout" path="M -2.29167E-6 4.44444E-6 L 0.53776 0.00995 " pathEditMode="relative" rAng="0" ptsTypes="AA">
                                      <p:cBhvr>
                                        <p:cTn id="6" dur="3000" fill="hold"/>
                                        <p:tgtEl>
                                          <p:spTgt spid="5"/>
                                        </p:tgtEl>
                                        <p:attrNameLst>
                                          <p:attrName>ppt_x</p:attrName>
                                          <p:attrName>ppt_y</p:attrName>
                                        </p:attrNameLst>
                                      </p:cBhvr>
                                      <p:rCtr x="26888" y="486"/>
                                    </p:animMotion>
                                  </p:childTnLst>
                                </p:cTn>
                              </p:par>
                            </p:childTnLst>
                          </p:cTn>
                        </p:par>
                        <p:par>
                          <p:cTn id="7" fill="hold">
                            <p:stCondLst>
                              <p:cond delay="3000"/>
                            </p:stCondLst>
                            <p:childTnLst>
                              <p:par>
                                <p:cTn id="8" presetID="49" presetClass="path" presetSubtype="0" repeatCount="indefinite" accel="50000" decel="50000" fill="hold" nodeType="afterEffect">
                                  <p:stCondLst>
                                    <p:cond delay="500"/>
                                  </p:stCondLst>
                                  <p:childTnLst>
                                    <p:animMotion origin="layout" path="M -3.125E-6 2.96296E-6 L 0.53776 0.00995 " pathEditMode="relative" rAng="0" ptsTypes="AA">
                                      <p:cBhvr>
                                        <p:cTn id="9" dur="3000" spd="-100000" fill="hold"/>
                                        <p:tgtEl>
                                          <p:spTgt spid="6"/>
                                        </p:tgtEl>
                                        <p:attrNameLst>
                                          <p:attrName>ppt_x</p:attrName>
                                          <p:attrName>ppt_y</p:attrName>
                                        </p:attrNameLst>
                                      </p:cBhvr>
                                      <p:rCtr x="26888" y="48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199CA-2810-4BB0-A49A-053E479B3810}"/>
              </a:ext>
            </a:extLst>
          </p:cNvPr>
          <p:cNvSpPr>
            <a:spLocks noGrp="1"/>
          </p:cNvSpPr>
          <p:nvPr>
            <p:ph type="title"/>
          </p:nvPr>
        </p:nvSpPr>
        <p:spPr>
          <a:xfrm>
            <a:off x="0" y="414338"/>
            <a:ext cx="9144000" cy="1143000"/>
          </a:xfrm>
        </p:spPr>
        <p:txBody>
          <a:bodyPr>
            <a:noAutofit/>
          </a:bodyPr>
          <a:lstStyle/>
          <a:p>
            <a:r>
              <a:rPr lang="sv-SE" sz="4000" dirty="0">
                <a:latin typeface="Calibri Light" panose="020F0302020204030204" pitchFamily="34" charset="0"/>
                <a:cs typeface="Calibri Light" panose="020F0302020204030204" pitchFamily="34" charset="0"/>
              </a:rPr>
              <a:t>The Communication Fairness (FC) Property</a:t>
            </a:r>
            <a:endParaRPr lang="en-US" sz="4000"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E89EA060-4FE8-4F5A-9357-F6DB43FF69E6}"/>
              </a:ext>
            </a:extLst>
          </p:cNvPr>
          <p:cNvSpPr>
            <a:spLocks noGrp="1"/>
          </p:cNvSpPr>
          <p:nvPr>
            <p:ph idx="1"/>
          </p:nvPr>
        </p:nvSpPr>
        <p:spPr>
          <a:xfrm>
            <a:off x="251520" y="1371158"/>
            <a:ext cx="8784976" cy="4937567"/>
          </a:xfrm>
        </p:spPr>
        <p:txBody>
          <a:bodyPr>
            <a:noAutofit/>
          </a:bodyPr>
          <a:lstStyle/>
          <a:p>
            <a:r>
              <a:rPr lang="sv-SE" sz="2400" dirty="0">
                <a:latin typeface="Calibri Light" panose="020F0302020204030204" pitchFamily="34" charset="0"/>
                <a:cs typeface="Calibri Light" panose="020F0302020204030204" pitchFamily="34" charset="0"/>
              </a:rPr>
              <a:t>Communication Fairness</a:t>
            </a:r>
            <a:r>
              <a:rPr lang="en-US" sz="2400" dirty="0">
                <a:latin typeface="Calibri Light" panose="020F0302020204030204" pitchFamily="34" charset="0"/>
                <a:cs typeface="Calibri Light" panose="020F0302020204030204" pitchFamily="34" charset="0"/>
              </a:rPr>
              <a:t>: if a message is sent infinitely often,</a:t>
            </a:r>
          </a:p>
          <a:p>
            <a:pPr marL="742950" lvl="2" indent="-342900">
              <a:spcBef>
                <a:spcPct val="50000"/>
              </a:spcBef>
            </a:pPr>
            <a:r>
              <a:rPr lang="en-US" sz="2400" dirty="0">
                <a:latin typeface="Calibri Light" panose="020F0302020204030204" pitchFamily="34" charset="0"/>
                <a:ea typeface="+mn-ea"/>
                <a:cs typeface="Calibri Light" panose="020F0302020204030204" pitchFamily="34" charset="0"/>
              </a:rPr>
              <a:t>that message is received infinitely often</a:t>
            </a:r>
          </a:p>
          <a:p>
            <a:pPr marL="342900" lvl="1" indent="-342900">
              <a:spcBef>
                <a:spcPct val="50000"/>
              </a:spcBef>
            </a:pPr>
            <a:r>
              <a:rPr lang="en-US" dirty="0">
                <a:latin typeface="Calibri Light" panose="020F0302020204030204" pitchFamily="34" charset="0"/>
                <a:ea typeface="+mn-ea"/>
                <a:cs typeface="Calibri Light" panose="020F0302020204030204" pitchFamily="34" charset="0"/>
              </a:rPr>
              <a:t>NB-1: FC holds even if an infinite num. message are lost eventually </a:t>
            </a:r>
          </a:p>
          <a:p>
            <a:pPr marL="342900" lvl="1" indent="-342900">
              <a:spcBef>
                <a:spcPct val="50000"/>
              </a:spcBef>
            </a:pPr>
            <a:r>
              <a:rPr lang="en-US" dirty="0">
                <a:latin typeface="Calibri Light" panose="020F0302020204030204" pitchFamily="34" charset="0"/>
                <a:ea typeface="+mn-ea"/>
                <a:cs typeface="Calibri Light" panose="020F0302020204030204" pitchFamily="34" charset="0"/>
              </a:rPr>
              <a:t>NB-2: between any two successful deliveries,</a:t>
            </a:r>
          </a:p>
          <a:p>
            <a:pPr marL="742950" lvl="2" indent="-342900">
              <a:spcBef>
                <a:spcPct val="50000"/>
              </a:spcBef>
            </a:pPr>
            <a:r>
              <a:rPr lang="en-US" sz="2400" dirty="0">
                <a:latin typeface="Calibri Light" panose="020F0302020204030204" pitchFamily="34" charset="0"/>
                <a:ea typeface="+mn-ea"/>
                <a:cs typeface="Calibri Light" panose="020F0302020204030204" pitchFamily="34" charset="0"/>
              </a:rPr>
              <a:t>only a finite num. messages may be lost </a:t>
            </a:r>
          </a:p>
          <a:p>
            <a:pPr marL="742950" lvl="2" indent="-342900">
              <a:spcBef>
                <a:spcPct val="50000"/>
              </a:spcBef>
            </a:pPr>
            <a:r>
              <a:rPr lang="en-US" sz="2400" dirty="0">
                <a:latin typeface="Calibri Light" panose="020F0302020204030204" pitchFamily="34" charset="0"/>
                <a:ea typeface="+mn-ea"/>
                <a:cs typeface="Calibri Light" panose="020F0302020204030204" pitchFamily="34" charset="0"/>
              </a:rPr>
              <a:t>otherwise, the communication channel is faulty</a:t>
            </a:r>
          </a:p>
        </p:txBody>
      </p:sp>
      <p:sp>
        <p:nvSpPr>
          <p:cNvPr id="4" name="Slide Number Placeholder 3">
            <a:extLst>
              <a:ext uri="{FF2B5EF4-FFF2-40B4-BE49-F238E27FC236}">
                <a16:creationId xmlns:a16="http://schemas.microsoft.com/office/drawing/2014/main" id="{E0C9D52E-3F9A-47D2-93D3-6B6FD66256E9}"/>
              </a:ext>
            </a:extLst>
          </p:cNvPr>
          <p:cNvSpPr>
            <a:spLocks noGrp="1"/>
          </p:cNvSpPr>
          <p:nvPr>
            <p:ph type="sldNum" sz="quarter" idx="12"/>
          </p:nvPr>
        </p:nvSpPr>
        <p:spPr/>
        <p:txBody>
          <a:bodyPr/>
          <a:lstStyle/>
          <a:p>
            <a:fld id="{287D7F3C-9081-4ED5-9647-C8CEF6B209C6}" type="slidenum">
              <a:rPr lang="en-US" smtClean="0">
                <a:latin typeface="Calibri Light" panose="020F0302020204030204" pitchFamily="34" charset="0"/>
                <a:cs typeface="Calibri Light" panose="020F0302020204030204" pitchFamily="34" charset="0"/>
              </a:rPr>
              <a:t>33</a:t>
            </a:fld>
            <a:endParaRPr lang="en-US">
              <a:latin typeface="Calibri Light" panose="020F0302020204030204" pitchFamily="34" charset="0"/>
              <a:cs typeface="Calibri Light" panose="020F0302020204030204" pitchFamily="34" charset="0"/>
            </a:endParaRPr>
          </a:p>
        </p:txBody>
      </p:sp>
      <p:pic>
        <p:nvPicPr>
          <p:cNvPr id="5" name="Picture 8" descr="Image result for clip art mess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888431" y="5641649"/>
            <a:ext cx="365160" cy="26082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Image result for clip art mess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893626" y="5226013"/>
            <a:ext cx="365160" cy="2608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comput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4916" y="5013176"/>
            <a:ext cx="1335054" cy="133505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Image result for compute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5428" t="9323" r="7280" b="12285"/>
          <a:stretch/>
        </p:blipFill>
        <p:spPr bwMode="auto">
          <a:xfrm>
            <a:off x="879782" y="5097182"/>
            <a:ext cx="1377491" cy="124083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6504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path" presetSubtype="0" repeatCount="indefinite" accel="50000" decel="50000" fill="hold" nodeType="withEffect">
                                  <p:stCondLst>
                                    <p:cond delay="0"/>
                                  </p:stCondLst>
                                  <p:childTnLst>
                                    <p:animMotion origin="layout" path="M -2.29167E-6 4.44444E-6 L 0.53776 0.00995 " pathEditMode="relative" rAng="0" ptsTypes="AA">
                                      <p:cBhvr>
                                        <p:cTn id="6" dur="3000" fill="hold"/>
                                        <p:tgtEl>
                                          <p:spTgt spid="5"/>
                                        </p:tgtEl>
                                        <p:attrNameLst>
                                          <p:attrName>ppt_x</p:attrName>
                                          <p:attrName>ppt_y</p:attrName>
                                        </p:attrNameLst>
                                      </p:cBhvr>
                                      <p:rCtr x="26888" y="486"/>
                                    </p:animMotion>
                                  </p:childTnLst>
                                </p:cTn>
                              </p:par>
                            </p:childTnLst>
                          </p:cTn>
                        </p:par>
                        <p:par>
                          <p:cTn id="7" fill="hold">
                            <p:stCondLst>
                              <p:cond delay="3000"/>
                            </p:stCondLst>
                            <p:childTnLst>
                              <p:par>
                                <p:cTn id="8" presetID="49" presetClass="path" presetSubtype="0" repeatCount="indefinite" accel="50000" decel="50000" fill="hold" nodeType="afterEffect">
                                  <p:stCondLst>
                                    <p:cond delay="500"/>
                                  </p:stCondLst>
                                  <p:childTnLst>
                                    <p:animMotion origin="layout" path="M -3.125E-6 2.96296E-6 L 0.53776 0.00995 " pathEditMode="relative" rAng="0" ptsTypes="AA">
                                      <p:cBhvr>
                                        <p:cTn id="9" dur="3000" spd="-100000" fill="hold"/>
                                        <p:tgtEl>
                                          <p:spTgt spid="6"/>
                                        </p:tgtEl>
                                        <p:attrNameLst>
                                          <p:attrName>ppt_x</p:attrName>
                                          <p:attrName>ppt_y</p:attrName>
                                        </p:attrNameLst>
                                      </p:cBhvr>
                                      <p:rCtr x="26888" y="48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B58365-A9CF-084A-C0D2-0CB191A09664}"/>
              </a:ext>
            </a:extLst>
          </p:cNvPr>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Representing Node Failures</a:t>
            </a:r>
          </a:p>
        </p:txBody>
      </p:sp>
      <p:sp>
        <p:nvSpPr>
          <p:cNvPr id="4" name="Content Placeholder 3">
            <a:extLst>
              <a:ext uri="{FF2B5EF4-FFF2-40B4-BE49-F238E27FC236}">
                <a16:creationId xmlns:a16="http://schemas.microsoft.com/office/drawing/2014/main" id="{012856CF-A0AA-0FD5-2594-CCCA84DC84B9}"/>
              </a:ext>
            </a:extLst>
          </p:cNvPr>
          <p:cNvSpPr>
            <a:spLocks noGrp="1"/>
          </p:cNvSpPr>
          <p:nvPr>
            <p:ph idx="1"/>
          </p:nvPr>
        </p:nvSpPr>
        <p:spPr>
          <a:xfrm>
            <a:off x="216330" y="1557338"/>
            <a:ext cx="8711340" cy="1871663"/>
          </a:xfrm>
        </p:spPr>
        <p:txBody>
          <a:bodyPr/>
          <a:lstStyle/>
          <a:p>
            <a:r>
              <a:rPr lang="sv-SE" sz="2400" dirty="0">
                <a:latin typeface="Calibri Light" panose="020F0302020204030204" pitchFamily="34" charset="0"/>
                <a:cs typeface="Calibri Light" panose="020F0302020204030204" pitchFamily="34" charset="0"/>
              </a:rPr>
              <a:t>A </a:t>
            </a:r>
            <a:r>
              <a:rPr lang="en-US" sz="2400" dirty="0">
                <a:latin typeface="Calibri Light" panose="020F0302020204030204" pitchFamily="34" charset="0"/>
                <a:cs typeface="Calibri Light" panose="020F0302020204030204" pitchFamily="34" charset="0"/>
              </a:rPr>
              <a:t>processor that, eventually, stops taking steps forever is said to be crashed. </a:t>
            </a:r>
          </a:p>
          <a:p>
            <a:pPr marL="0" indent="0">
              <a:buNone/>
            </a:pPr>
            <a:endParaRPr lang="en-US" sz="2400" dirty="0"/>
          </a:p>
        </p:txBody>
      </p:sp>
    </p:spTree>
    <p:extLst>
      <p:ext uri="{BB962C8B-B14F-4D97-AF65-F5344CB8AC3E}">
        <p14:creationId xmlns:p14="http://schemas.microsoft.com/office/powerpoint/2010/main" val="31690383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B58365-A9CF-084A-C0D2-0CB191A09664}"/>
              </a:ext>
            </a:extLst>
          </p:cNvPr>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Representing Node Failures</a:t>
            </a:r>
          </a:p>
        </p:txBody>
      </p:sp>
      <p:sp>
        <p:nvSpPr>
          <p:cNvPr id="4" name="Content Placeholder 3">
            <a:extLst>
              <a:ext uri="{FF2B5EF4-FFF2-40B4-BE49-F238E27FC236}">
                <a16:creationId xmlns:a16="http://schemas.microsoft.com/office/drawing/2014/main" id="{012856CF-A0AA-0FD5-2594-CCCA84DC84B9}"/>
              </a:ext>
            </a:extLst>
          </p:cNvPr>
          <p:cNvSpPr>
            <a:spLocks noGrp="1"/>
          </p:cNvSpPr>
          <p:nvPr>
            <p:ph idx="1"/>
          </p:nvPr>
        </p:nvSpPr>
        <p:spPr>
          <a:xfrm>
            <a:off x="216330" y="1557338"/>
            <a:ext cx="8711340" cy="1871663"/>
          </a:xfrm>
        </p:spPr>
        <p:txBody>
          <a:bodyPr/>
          <a:lstStyle/>
          <a:p>
            <a:r>
              <a:rPr lang="sv-SE" sz="2400" dirty="0">
                <a:latin typeface="Calibri Light" panose="020F0302020204030204" pitchFamily="34" charset="0"/>
                <a:cs typeface="Calibri Light" panose="020F0302020204030204" pitchFamily="34" charset="0"/>
              </a:rPr>
              <a:t>A </a:t>
            </a:r>
            <a:r>
              <a:rPr lang="en-US" sz="2400" dirty="0">
                <a:latin typeface="Calibri Light" panose="020F0302020204030204" pitchFamily="34" charset="0"/>
                <a:cs typeface="Calibri Light" panose="020F0302020204030204" pitchFamily="34" charset="0"/>
              </a:rPr>
              <a:t>processor that, eventually, stops taking steps forever is said to be crashed. </a:t>
            </a:r>
          </a:p>
          <a:p>
            <a:r>
              <a:rPr lang="en-US" sz="2400" dirty="0">
                <a:latin typeface="Calibri Light" panose="020F0302020204030204" pitchFamily="34" charset="0"/>
                <a:cs typeface="Calibri Light" panose="020F0302020204030204" pitchFamily="34" charset="0"/>
              </a:rPr>
              <a:t>But how to distinguish, asynchronous networks, between a slow processor and a crashed one?</a:t>
            </a:r>
          </a:p>
          <a:p>
            <a:pPr marL="0" indent="0">
              <a:buNone/>
            </a:pPr>
            <a:endParaRPr lang="en-US" sz="2400" dirty="0"/>
          </a:p>
        </p:txBody>
      </p:sp>
      <p:pic>
        <p:nvPicPr>
          <p:cNvPr id="2050" name="Picture 2" descr="Arduino">
            <a:extLst>
              <a:ext uri="{FF2B5EF4-FFF2-40B4-BE49-F238E27FC236}">
                <a16:creationId xmlns:a16="http://schemas.microsoft.com/office/drawing/2014/main" id="{D0C56CBD-FC35-71F7-2D01-C20E1C73EF2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080" t="19894" r="9281" b="22987"/>
          <a:stretch/>
        </p:blipFill>
        <p:spPr bwMode="auto">
          <a:xfrm>
            <a:off x="202493" y="4848887"/>
            <a:ext cx="576064" cy="40804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ZDelivery AZ-Nano V3-Board med Atmega328 CH340 100% kompatibel med AZ-Nano V3-Board inklusive e-book">
            <a:extLst>
              <a:ext uri="{FF2B5EF4-FFF2-40B4-BE49-F238E27FC236}">
                <a16:creationId xmlns:a16="http://schemas.microsoft.com/office/drawing/2014/main" id="{A65197F9-C768-31CD-E9FE-7EEBFA25119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133" t="18961" r="14563" b="10095"/>
          <a:stretch/>
        </p:blipFill>
        <p:spPr bwMode="auto">
          <a:xfrm>
            <a:off x="216330" y="3377317"/>
            <a:ext cx="2176885" cy="136588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401BA88-275D-4BD1-564F-890731EE77FC}"/>
              </a:ext>
            </a:extLst>
          </p:cNvPr>
          <p:cNvSpPr txBox="1"/>
          <p:nvPr/>
        </p:nvSpPr>
        <p:spPr>
          <a:xfrm>
            <a:off x="778557" y="4870901"/>
            <a:ext cx="2015360" cy="646331"/>
          </a:xfrm>
          <a:prstGeom prst="rect">
            <a:avLst/>
          </a:prstGeom>
          <a:noFill/>
        </p:spPr>
        <p:txBody>
          <a:bodyPr wrap="none" rtlCol="0">
            <a:spAutoFit/>
          </a:bodyPr>
          <a:lstStyle/>
          <a:p>
            <a:r>
              <a:rPr lang="en-US" dirty="0">
                <a:latin typeface="Calibri Light" panose="020F0302020204030204" pitchFamily="34" charset="0"/>
                <a:cs typeface="Calibri Light" panose="020F0302020204030204" pitchFamily="34" charset="0"/>
              </a:rPr>
              <a:t>Atmega328 16 MHz</a:t>
            </a:r>
          </a:p>
          <a:p>
            <a:endParaRPr lang="en-US" dirty="0"/>
          </a:p>
        </p:txBody>
      </p:sp>
      <p:pic>
        <p:nvPicPr>
          <p:cNvPr id="2064" name="Picture 16" descr="Oak Ridge National Laboratory's Frontier remains world's top supercomputer  - Neowin">
            <a:extLst>
              <a:ext uri="{FF2B5EF4-FFF2-40B4-BE49-F238E27FC236}">
                <a16:creationId xmlns:a16="http://schemas.microsoft.com/office/drawing/2014/main" id="{4133FD10-55C9-0DB7-F73A-10393A8353D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30375" y="3377317"/>
            <a:ext cx="2425411" cy="136588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2A386E1-6DF9-BF4A-F470-89A3FCF14BED}"/>
              </a:ext>
            </a:extLst>
          </p:cNvPr>
          <p:cNvSpPr txBox="1"/>
          <p:nvPr/>
        </p:nvSpPr>
        <p:spPr>
          <a:xfrm>
            <a:off x="6058367" y="4920450"/>
            <a:ext cx="2618089" cy="369332"/>
          </a:xfrm>
          <a:prstGeom prst="rect">
            <a:avLst/>
          </a:prstGeom>
          <a:noFill/>
        </p:spPr>
        <p:txBody>
          <a:bodyPr wrap="square" rtlCol="0">
            <a:spAutoFit/>
          </a:bodyPr>
          <a:lstStyle/>
          <a:p>
            <a:r>
              <a:rPr lang="en-US" dirty="0">
                <a:latin typeface="Calibri Light" panose="020F0302020204030204" pitchFamily="34" charset="0"/>
                <a:cs typeface="Calibri Light" panose="020F0302020204030204" pitchFamily="34" charset="0"/>
              </a:rPr>
              <a:t>HP Frontier 1.7 Exa flops </a:t>
            </a:r>
          </a:p>
        </p:txBody>
      </p:sp>
      <p:sp>
        <p:nvSpPr>
          <p:cNvPr id="10" name="TextBox 9">
            <a:extLst>
              <a:ext uri="{FF2B5EF4-FFF2-40B4-BE49-F238E27FC236}">
                <a16:creationId xmlns:a16="http://schemas.microsoft.com/office/drawing/2014/main" id="{E9386AFB-B607-03B6-A858-136B3A37D734}"/>
              </a:ext>
            </a:extLst>
          </p:cNvPr>
          <p:cNvSpPr txBox="1"/>
          <p:nvPr/>
        </p:nvSpPr>
        <p:spPr>
          <a:xfrm>
            <a:off x="2793917" y="3460096"/>
            <a:ext cx="3024336" cy="1200329"/>
          </a:xfrm>
          <a:prstGeom prst="rect">
            <a:avLst/>
          </a:prstGeom>
          <a:noFill/>
        </p:spPr>
        <p:txBody>
          <a:bodyPr wrap="square" rtlCol="0">
            <a:spAutoFit/>
          </a:bodyPr>
          <a:lstStyle/>
          <a:p>
            <a:r>
              <a:rPr lang="sv-SE" sz="2400" dirty="0">
                <a:latin typeface="Calibri Light" panose="020F0302020204030204" pitchFamily="34" charset="0"/>
                <a:cs typeface="Calibri Light" panose="020F0302020204030204" pitchFamily="34" charset="0"/>
              </a:rPr>
              <a:t>For every Arduino step, HP Frontier takes more than 10</a:t>
            </a:r>
            <a:r>
              <a:rPr lang="sv-SE" sz="2400" baseline="30000" dirty="0">
                <a:latin typeface="Calibri Light" panose="020F0302020204030204" pitchFamily="34" charset="0"/>
                <a:cs typeface="Calibri Light" panose="020F0302020204030204" pitchFamily="34" charset="0"/>
              </a:rPr>
              <a:t>12</a:t>
            </a:r>
            <a:r>
              <a:rPr lang="sv-SE" sz="2400" dirty="0">
                <a:latin typeface="Calibri Light" panose="020F0302020204030204" pitchFamily="34" charset="0"/>
                <a:cs typeface="Calibri Light" panose="020F0302020204030204" pitchFamily="34" charset="0"/>
              </a:rPr>
              <a:t> steps  </a:t>
            </a:r>
            <a:endParaRPr lang="en-US" sz="2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529834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B58365-A9CF-084A-C0D2-0CB191A09664}"/>
              </a:ext>
            </a:extLst>
          </p:cNvPr>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Representing Node Failures</a:t>
            </a:r>
          </a:p>
        </p:txBody>
      </p:sp>
      <p:sp>
        <p:nvSpPr>
          <p:cNvPr id="4" name="Content Placeholder 3">
            <a:extLst>
              <a:ext uri="{FF2B5EF4-FFF2-40B4-BE49-F238E27FC236}">
                <a16:creationId xmlns:a16="http://schemas.microsoft.com/office/drawing/2014/main" id="{012856CF-A0AA-0FD5-2594-CCCA84DC84B9}"/>
              </a:ext>
            </a:extLst>
          </p:cNvPr>
          <p:cNvSpPr>
            <a:spLocks noGrp="1"/>
          </p:cNvSpPr>
          <p:nvPr>
            <p:ph idx="1"/>
          </p:nvPr>
        </p:nvSpPr>
        <p:spPr>
          <a:xfrm>
            <a:off x="216330" y="1557338"/>
            <a:ext cx="8711340" cy="1871663"/>
          </a:xfrm>
        </p:spPr>
        <p:txBody>
          <a:bodyPr/>
          <a:lstStyle/>
          <a:p>
            <a:r>
              <a:rPr lang="sv-SE" sz="2400" dirty="0">
                <a:latin typeface="Calibri Light" panose="020F0302020204030204" pitchFamily="34" charset="0"/>
                <a:cs typeface="Calibri Light" panose="020F0302020204030204" pitchFamily="34" charset="0"/>
              </a:rPr>
              <a:t>A </a:t>
            </a:r>
            <a:r>
              <a:rPr lang="en-US" sz="2400" dirty="0">
                <a:latin typeface="Calibri Light" panose="020F0302020204030204" pitchFamily="34" charset="0"/>
                <a:cs typeface="Calibri Light" panose="020F0302020204030204" pitchFamily="34" charset="0"/>
              </a:rPr>
              <a:t>processor that, eventually, stops taking steps forever is said to be crashed. </a:t>
            </a:r>
          </a:p>
          <a:p>
            <a:r>
              <a:rPr lang="en-US" sz="2400" dirty="0">
                <a:latin typeface="Calibri Light" panose="020F0302020204030204" pitchFamily="34" charset="0"/>
                <a:cs typeface="Calibri Light" panose="020F0302020204030204" pitchFamily="34" charset="0"/>
              </a:rPr>
              <a:t>But how to distinguish, asynchronous networks, between a slow processor and a crashed one?</a:t>
            </a:r>
          </a:p>
          <a:p>
            <a:pPr marL="0" indent="0">
              <a:buNone/>
            </a:pPr>
            <a:endParaRPr lang="en-US" sz="2400" dirty="0"/>
          </a:p>
        </p:txBody>
      </p:sp>
      <p:pic>
        <p:nvPicPr>
          <p:cNvPr id="2050" name="Picture 2" descr="Arduino">
            <a:extLst>
              <a:ext uri="{FF2B5EF4-FFF2-40B4-BE49-F238E27FC236}">
                <a16:creationId xmlns:a16="http://schemas.microsoft.com/office/drawing/2014/main" id="{D0C56CBD-FC35-71F7-2D01-C20E1C73EF2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080" t="19894" r="9281" b="22987"/>
          <a:stretch/>
        </p:blipFill>
        <p:spPr bwMode="auto">
          <a:xfrm>
            <a:off x="202493" y="4848887"/>
            <a:ext cx="576064" cy="40804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ZDelivery AZ-Nano V3-Board med Atmega328 CH340 100% kompatibel med AZ-Nano V3-Board inklusive e-book">
            <a:extLst>
              <a:ext uri="{FF2B5EF4-FFF2-40B4-BE49-F238E27FC236}">
                <a16:creationId xmlns:a16="http://schemas.microsoft.com/office/drawing/2014/main" id="{A65197F9-C768-31CD-E9FE-7EEBFA25119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133" t="18961" r="14563" b="10095"/>
          <a:stretch/>
        </p:blipFill>
        <p:spPr bwMode="auto">
          <a:xfrm>
            <a:off x="216330" y="3377317"/>
            <a:ext cx="2176885" cy="136588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401BA88-275D-4BD1-564F-890731EE77FC}"/>
              </a:ext>
            </a:extLst>
          </p:cNvPr>
          <p:cNvSpPr txBox="1"/>
          <p:nvPr/>
        </p:nvSpPr>
        <p:spPr>
          <a:xfrm>
            <a:off x="778557" y="4870901"/>
            <a:ext cx="2015360" cy="646331"/>
          </a:xfrm>
          <a:prstGeom prst="rect">
            <a:avLst/>
          </a:prstGeom>
          <a:noFill/>
        </p:spPr>
        <p:txBody>
          <a:bodyPr wrap="none" rtlCol="0">
            <a:spAutoFit/>
          </a:bodyPr>
          <a:lstStyle/>
          <a:p>
            <a:r>
              <a:rPr lang="en-US" dirty="0">
                <a:latin typeface="Calibri Light" panose="020F0302020204030204" pitchFamily="34" charset="0"/>
                <a:cs typeface="Calibri Light" panose="020F0302020204030204" pitchFamily="34" charset="0"/>
              </a:rPr>
              <a:t>Atmega328 16 MHz</a:t>
            </a:r>
          </a:p>
          <a:p>
            <a:endParaRPr lang="en-US" dirty="0"/>
          </a:p>
        </p:txBody>
      </p:sp>
      <p:pic>
        <p:nvPicPr>
          <p:cNvPr id="2064" name="Picture 16" descr="Oak Ridge National Laboratory's Frontier remains world's top supercomputer  - Neowin">
            <a:extLst>
              <a:ext uri="{FF2B5EF4-FFF2-40B4-BE49-F238E27FC236}">
                <a16:creationId xmlns:a16="http://schemas.microsoft.com/office/drawing/2014/main" id="{4133FD10-55C9-0DB7-F73A-10393A8353D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30375" y="3377317"/>
            <a:ext cx="2425411" cy="136588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2A386E1-6DF9-BF4A-F470-89A3FCF14BED}"/>
              </a:ext>
            </a:extLst>
          </p:cNvPr>
          <p:cNvSpPr txBox="1"/>
          <p:nvPr/>
        </p:nvSpPr>
        <p:spPr>
          <a:xfrm>
            <a:off x="6058367" y="4920450"/>
            <a:ext cx="2618089" cy="369332"/>
          </a:xfrm>
          <a:prstGeom prst="rect">
            <a:avLst/>
          </a:prstGeom>
          <a:noFill/>
        </p:spPr>
        <p:txBody>
          <a:bodyPr wrap="square" rtlCol="0">
            <a:spAutoFit/>
          </a:bodyPr>
          <a:lstStyle/>
          <a:p>
            <a:r>
              <a:rPr lang="en-US" dirty="0">
                <a:latin typeface="Calibri Light" panose="020F0302020204030204" pitchFamily="34" charset="0"/>
                <a:cs typeface="Calibri Light" panose="020F0302020204030204" pitchFamily="34" charset="0"/>
              </a:rPr>
              <a:t>HP Frontier 1.7 Exa flops </a:t>
            </a:r>
          </a:p>
        </p:txBody>
      </p:sp>
      <p:sp>
        <p:nvSpPr>
          <p:cNvPr id="10" name="TextBox 9">
            <a:extLst>
              <a:ext uri="{FF2B5EF4-FFF2-40B4-BE49-F238E27FC236}">
                <a16:creationId xmlns:a16="http://schemas.microsoft.com/office/drawing/2014/main" id="{E9386AFB-B607-03B6-A858-136B3A37D734}"/>
              </a:ext>
            </a:extLst>
          </p:cNvPr>
          <p:cNvSpPr txBox="1"/>
          <p:nvPr/>
        </p:nvSpPr>
        <p:spPr>
          <a:xfrm>
            <a:off x="2793917" y="3460096"/>
            <a:ext cx="3024336" cy="1200329"/>
          </a:xfrm>
          <a:prstGeom prst="rect">
            <a:avLst/>
          </a:prstGeom>
          <a:noFill/>
        </p:spPr>
        <p:txBody>
          <a:bodyPr wrap="square" rtlCol="0">
            <a:spAutoFit/>
          </a:bodyPr>
          <a:lstStyle/>
          <a:p>
            <a:r>
              <a:rPr lang="sv-SE" sz="2400" dirty="0">
                <a:latin typeface="Calibri Light" panose="020F0302020204030204" pitchFamily="34" charset="0"/>
                <a:cs typeface="Calibri Light" panose="020F0302020204030204" pitchFamily="34" charset="0"/>
              </a:rPr>
              <a:t>For every Arduino step, HP Frontier takes more than 10</a:t>
            </a:r>
            <a:r>
              <a:rPr lang="sv-SE" sz="2400" baseline="30000" dirty="0">
                <a:latin typeface="Calibri Light" panose="020F0302020204030204" pitchFamily="34" charset="0"/>
                <a:cs typeface="Calibri Light" panose="020F0302020204030204" pitchFamily="34" charset="0"/>
              </a:rPr>
              <a:t>12</a:t>
            </a:r>
            <a:r>
              <a:rPr lang="sv-SE" sz="2400" dirty="0">
                <a:latin typeface="Calibri Light" panose="020F0302020204030204" pitchFamily="34" charset="0"/>
                <a:cs typeface="Calibri Light" panose="020F0302020204030204" pitchFamily="34" charset="0"/>
              </a:rPr>
              <a:t> steps  </a:t>
            </a:r>
            <a:endParaRPr lang="en-US" sz="2400" dirty="0">
              <a:latin typeface="Calibri Light" panose="020F0302020204030204" pitchFamily="34" charset="0"/>
              <a:cs typeface="Calibri Light" panose="020F0302020204030204" pitchFamily="34" charset="0"/>
            </a:endParaRPr>
          </a:p>
        </p:txBody>
      </p:sp>
      <p:sp>
        <p:nvSpPr>
          <p:cNvPr id="11" name="Content Placeholder 2">
            <a:extLst>
              <a:ext uri="{FF2B5EF4-FFF2-40B4-BE49-F238E27FC236}">
                <a16:creationId xmlns:a16="http://schemas.microsoft.com/office/drawing/2014/main" id="{13436AA5-2A5D-7FAC-F66E-FA1C9CB4F497}"/>
              </a:ext>
            </a:extLst>
          </p:cNvPr>
          <p:cNvSpPr txBox="1">
            <a:spLocks/>
          </p:cNvSpPr>
          <p:nvPr/>
        </p:nvSpPr>
        <p:spPr bwMode="auto">
          <a:xfrm>
            <a:off x="251520" y="5362613"/>
            <a:ext cx="8784976" cy="946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defTabSz="762000" rtl="0" eaLnBrk="0" fontAlgn="base" hangingPunct="0">
              <a:spcBef>
                <a:spcPct val="50000"/>
              </a:spcBef>
              <a:spcAft>
                <a:spcPct val="0"/>
              </a:spcAft>
              <a:buChar char="•"/>
              <a:defRPr sz="28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sz="2400">
                <a:solidFill>
                  <a:schemeClr val="tx1"/>
                </a:solidFill>
                <a:latin typeface="+mn-lt"/>
              </a:defRPr>
            </a:lvl2pPr>
            <a:lvl3pPr marL="1143000" indent="-228600" algn="l" defTabSz="762000" rtl="0" eaLnBrk="0" fontAlgn="base" hangingPunct="0">
              <a:spcBef>
                <a:spcPct val="20000"/>
              </a:spcBef>
              <a:spcAft>
                <a:spcPct val="0"/>
              </a:spcAft>
              <a:buChar char="•"/>
              <a:defRPr sz="2000">
                <a:solidFill>
                  <a:schemeClr val="tx1"/>
                </a:solidFill>
                <a:latin typeface="+mn-lt"/>
              </a:defRPr>
            </a:lvl3pPr>
            <a:lvl4pPr marL="1600200" indent="-228600" algn="l" defTabSz="762000" rtl="0" eaLnBrk="0" fontAlgn="base" hangingPunct="0">
              <a:spcBef>
                <a:spcPct val="20000"/>
              </a:spcBef>
              <a:spcAft>
                <a:spcPct val="0"/>
              </a:spcAft>
              <a:buChar char="–"/>
              <a:defRPr>
                <a:solidFill>
                  <a:schemeClr val="tx1"/>
                </a:solidFill>
                <a:latin typeface="+mn-lt"/>
              </a:defRPr>
            </a:lvl4pPr>
            <a:lvl5pPr marL="2057400" indent="-228600" algn="l" defTabSz="762000" rtl="0" eaLnBrk="0" fontAlgn="base" hangingPunct="0">
              <a:spcBef>
                <a:spcPct val="20000"/>
              </a:spcBef>
              <a:spcAft>
                <a:spcPct val="0"/>
              </a:spcAft>
              <a:buChar char="•"/>
              <a:defRPr>
                <a:solidFill>
                  <a:schemeClr val="tx1"/>
                </a:solidFill>
                <a:latin typeface="+mn-lt"/>
              </a:defRPr>
            </a:lvl5pPr>
            <a:lvl6pPr marL="2514600" indent="-228600" algn="l" defTabSz="762000" rtl="0" fontAlgn="base">
              <a:spcBef>
                <a:spcPct val="20000"/>
              </a:spcBef>
              <a:spcAft>
                <a:spcPct val="0"/>
              </a:spcAft>
              <a:buChar char="•"/>
              <a:defRPr>
                <a:solidFill>
                  <a:schemeClr val="tx1"/>
                </a:solidFill>
                <a:latin typeface="+mn-lt"/>
              </a:defRPr>
            </a:lvl6pPr>
            <a:lvl7pPr marL="2971800" indent="-228600" algn="l" defTabSz="762000" rtl="0" fontAlgn="base">
              <a:spcBef>
                <a:spcPct val="20000"/>
              </a:spcBef>
              <a:spcAft>
                <a:spcPct val="0"/>
              </a:spcAft>
              <a:buChar char="•"/>
              <a:defRPr>
                <a:solidFill>
                  <a:schemeClr val="tx1"/>
                </a:solidFill>
                <a:latin typeface="+mn-lt"/>
              </a:defRPr>
            </a:lvl7pPr>
            <a:lvl8pPr marL="3429000" indent="-228600" algn="l" defTabSz="762000" rtl="0" fontAlgn="base">
              <a:spcBef>
                <a:spcPct val="20000"/>
              </a:spcBef>
              <a:spcAft>
                <a:spcPct val="0"/>
              </a:spcAft>
              <a:buChar char="•"/>
              <a:defRPr>
                <a:solidFill>
                  <a:schemeClr val="tx1"/>
                </a:solidFill>
                <a:latin typeface="+mn-lt"/>
              </a:defRPr>
            </a:lvl8pPr>
            <a:lvl9pPr marL="3886200" indent="-228600" algn="l" defTabSz="762000" rtl="0" fontAlgn="base">
              <a:spcBef>
                <a:spcPct val="20000"/>
              </a:spcBef>
              <a:spcAft>
                <a:spcPct val="0"/>
              </a:spcAft>
              <a:buChar char="•"/>
              <a:defRPr>
                <a:solidFill>
                  <a:schemeClr val="tx1"/>
                </a:solidFill>
                <a:latin typeface="+mn-lt"/>
              </a:defRPr>
            </a:lvl9pPr>
          </a:lstStyle>
          <a:p>
            <a:r>
              <a:rPr lang="en-US" sz="2400" kern="0" dirty="0">
                <a:latin typeface="Calibri Light" panose="020F0302020204030204" pitchFamily="34" charset="0"/>
                <a:cs typeface="Calibri Light" panose="020F0302020204030204" pitchFamily="34" charset="0"/>
              </a:rPr>
              <a:t>What is the maximum power we can grant to the adversary in “slowing down” processors without allowing the adversary to render a slow processor to be completely nonfunctional?</a:t>
            </a:r>
          </a:p>
        </p:txBody>
      </p:sp>
    </p:spTree>
    <p:extLst>
      <p:ext uri="{BB962C8B-B14F-4D97-AF65-F5344CB8AC3E}">
        <p14:creationId xmlns:p14="http://schemas.microsoft.com/office/powerpoint/2010/main" val="40531940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B58365-A9CF-084A-C0D2-0CB191A09664}"/>
              </a:ext>
            </a:extLst>
          </p:cNvPr>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Execution Fairness</a:t>
            </a:r>
          </a:p>
        </p:txBody>
      </p:sp>
      <p:sp>
        <p:nvSpPr>
          <p:cNvPr id="4" name="Content Placeholder 3">
            <a:extLst>
              <a:ext uri="{FF2B5EF4-FFF2-40B4-BE49-F238E27FC236}">
                <a16:creationId xmlns:a16="http://schemas.microsoft.com/office/drawing/2014/main" id="{012856CF-A0AA-0FD5-2594-CCCA84DC84B9}"/>
              </a:ext>
            </a:extLst>
          </p:cNvPr>
          <p:cNvSpPr>
            <a:spLocks noGrp="1"/>
          </p:cNvSpPr>
          <p:nvPr>
            <p:ph idx="1"/>
          </p:nvPr>
        </p:nvSpPr>
        <p:spPr/>
        <p:txBody>
          <a:bodyPr/>
          <a:lstStyle/>
          <a:p>
            <a:r>
              <a:rPr lang="en-US" sz="2400" dirty="0">
                <a:latin typeface="Calibri Light" panose="020F0302020204030204" pitchFamily="34" charset="0"/>
                <a:cs typeface="Calibri Light" panose="020F0302020204030204" pitchFamily="34" charset="0"/>
              </a:rPr>
              <a:t>Every step that is applicable infinitely often is executed infinitely often</a:t>
            </a:r>
          </a:p>
          <a:p>
            <a:r>
              <a:rPr lang="en-US" sz="2400" dirty="0">
                <a:latin typeface="Calibri Light" panose="020F0302020204030204" pitchFamily="34" charset="0"/>
                <a:cs typeface="Calibri Light" panose="020F0302020204030204" pitchFamily="34" charset="0"/>
              </a:rPr>
              <a:t>In other words, even if the HP Frontier is an exponentially growing number of steps more than the Arduino, the execution is still fair. </a:t>
            </a:r>
          </a:p>
          <a:p>
            <a:r>
              <a:rPr lang="en-US" sz="2400" dirty="0">
                <a:latin typeface="Calibri Light" panose="020F0302020204030204" pitchFamily="34" charset="0"/>
                <a:cs typeface="Calibri Light" panose="020F0302020204030204" pitchFamily="34" charset="0"/>
              </a:rPr>
              <a:t>However, if any set of processors takes an infinite number of steps while the HP Frontier (or </a:t>
            </a:r>
            <a:r>
              <a:rPr lang="sv-SE" sz="2400" dirty="0">
                <a:latin typeface="Calibri Light" panose="020F0302020204030204" pitchFamily="34" charset="0"/>
                <a:cs typeface="Calibri Light" panose="020F0302020204030204" pitchFamily="34" charset="0"/>
              </a:rPr>
              <a:t>Arduino</a:t>
            </a:r>
            <a:r>
              <a:rPr lang="en-US" sz="2400" dirty="0">
                <a:latin typeface="Calibri Light" panose="020F0302020204030204" pitchFamily="34" charset="0"/>
                <a:cs typeface="Calibri Light" panose="020F0302020204030204" pitchFamily="34" charset="0"/>
              </a:rPr>
              <a:t>) takes no step, then the HP Frontier (respectively, </a:t>
            </a:r>
            <a:r>
              <a:rPr lang="sv-SE" sz="2400" dirty="0">
                <a:latin typeface="Calibri Light" panose="020F0302020204030204" pitchFamily="34" charset="0"/>
                <a:cs typeface="Calibri Light" panose="020F0302020204030204" pitchFamily="34" charset="0"/>
              </a:rPr>
              <a:t>Arduino</a:t>
            </a:r>
            <a:r>
              <a:rPr lang="en-US" sz="2400" dirty="0">
                <a:latin typeface="Calibri Light" panose="020F0302020204030204" pitchFamily="34" charset="0"/>
                <a:cs typeface="Calibri Light" panose="020F0302020204030204" pitchFamily="34" charset="0"/>
              </a:rPr>
              <a:t>) is crashed. </a:t>
            </a:r>
            <a:endParaRPr lang="en-US" dirty="0"/>
          </a:p>
        </p:txBody>
      </p:sp>
    </p:spTree>
    <p:extLst>
      <p:ext uri="{BB962C8B-B14F-4D97-AF65-F5344CB8AC3E}">
        <p14:creationId xmlns:p14="http://schemas.microsoft.com/office/powerpoint/2010/main" val="34646274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B58365-A9CF-084A-C0D2-0CB191A09664}"/>
              </a:ext>
            </a:extLst>
          </p:cNvPr>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Arbitrary Transient Faults</a:t>
            </a:r>
          </a:p>
        </p:txBody>
      </p:sp>
      <p:sp>
        <p:nvSpPr>
          <p:cNvPr id="4" name="Content Placeholder 3">
            <a:extLst>
              <a:ext uri="{FF2B5EF4-FFF2-40B4-BE49-F238E27FC236}">
                <a16:creationId xmlns:a16="http://schemas.microsoft.com/office/drawing/2014/main" id="{012856CF-A0AA-0FD5-2594-CCCA84DC84B9}"/>
              </a:ext>
            </a:extLst>
          </p:cNvPr>
          <p:cNvSpPr>
            <a:spLocks noGrp="1"/>
          </p:cNvSpPr>
          <p:nvPr>
            <p:ph idx="1"/>
          </p:nvPr>
        </p:nvSpPr>
        <p:spPr/>
        <p:txBody>
          <a:bodyPr/>
          <a:lstStyle/>
          <a:p>
            <a:r>
              <a:rPr lang="en-US" sz="2400" dirty="0">
                <a:latin typeface="Calibri Light" panose="020F0302020204030204" pitchFamily="34" charset="0"/>
                <a:cs typeface="Calibri Light" panose="020F0302020204030204" pitchFamily="34" charset="0"/>
              </a:rPr>
              <a:t>They represent any violation of the assumptions according to which the system and network were designed to behave  </a:t>
            </a:r>
          </a:p>
          <a:p>
            <a:pPr lvl="1" indent="-342900"/>
            <a:r>
              <a:rPr lang="en-US" dirty="0">
                <a:latin typeface="Calibri Light" panose="020F0302020204030204" pitchFamily="34" charset="0"/>
                <a:ea typeface="+mn-ea"/>
                <a:cs typeface="Calibri Light" panose="020F0302020204030204" pitchFamily="34" charset="0"/>
              </a:rPr>
              <a:t>One may assume that CRC-codes always detect memory/messages corruption</a:t>
            </a:r>
          </a:p>
        </p:txBody>
      </p:sp>
    </p:spTree>
    <p:extLst>
      <p:ext uri="{BB962C8B-B14F-4D97-AF65-F5344CB8AC3E}">
        <p14:creationId xmlns:p14="http://schemas.microsoft.com/office/powerpoint/2010/main" val="42750501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B58365-A9CF-084A-C0D2-0CB191A09664}"/>
              </a:ext>
            </a:extLst>
          </p:cNvPr>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Arbitrary Transient Faults</a:t>
            </a:r>
          </a:p>
        </p:txBody>
      </p:sp>
      <p:sp>
        <p:nvSpPr>
          <p:cNvPr id="4" name="Content Placeholder 3">
            <a:extLst>
              <a:ext uri="{FF2B5EF4-FFF2-40B4-BE49-F238E27FC236}">
                <a16:creationId xmlns:a16="http://schemas.microsoft.com/office/drawing/2014/main" id="{012856CF-A0AA-0FD5-2594-CCCA84DC84B9}"/>
              </a:ext>
            </a:extLst>
          </p:cNvPr>
          <p:cNvSpPr>
            <a:spLocks noGrp="1"/>
          </p:cNvSpPr>
          <p:nvPr>
            <p:ph idx="1"/>
          </p:nvPr>
        </p:nvSpPr>
        <p:spPr/>
        <p:txBody>
          <a:bodyPr/>
          <a:lstStyle/>
          <a:p>
            <a:r>
              <a:rPr lang="en-US" sz="2400" dirty="0">
                <a:latin typeface="Calibri Light" panose="020F0302020204030204" pitchFamily="34" charset="0"/>
                <a:cs typeface="Calibri Light" panose="020F0302020204030204" pitchFamily="34" charset="0"/>
              </a:rPr>
              <a:t>They represent any violation of the assumptions according to which the system and network were designed to behave  </a:t>
            </a:r>
          </a:p>
          <a:p>
            <a:pPr lvl="1" indent="-342900"/>
            <a:r>
              <a:rPr lang="en-US" dirty="0">
                <a:latin typeface="Calibri Light" panose="020F0302020204030204" pitchFamily="34" charset="0"/>
                <a:ea typeface="+mn-ea"/>
                <a:cs typeface="Calibri Light" panose="020F0302020204030204" pitchFamily="34" charset="0"/>
              </a:rPr>
              <a:t>One may assume that CRC-codes always detect memory/messages corruption</a:t>
            </a:r>
          </a:p>
          <a:p>
            <a:pPr lvl="1" indent="-342900"/>
            <a:r>
              <a:rPr lang="en-US" dirty="0">
                <a:latin typeface="Calibri Light" panose="020F0302020204030204" pitchFamily="34" charset="0"/>
                <a:ea typeface="+mn-ea"/>
                <a:cs typeface="Calibri Light" panose="020F0302020204030204" pitchFamily="34" charset="0"/>
              </a:rPr>
              <a:t>If such corruption is undetected, stale info. will propagate in the network </a:t>
            </a:r>
          </a:p>
        </p:txBody>
      </p:sp>
    </p:spTree>
    <p:extLst>
      <p:ext uri="{BB962C8B-B14F-4D97-AF65-F5344CB8AC3E}">
        <p14:creationId xmlns:p14="http://schemas.microsoft.com/office/powerpoint/2010/main" val="3409269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CEB4F-E95F-829B-8619-9DCCAC79245C}"/>
              </a:ext>
            </a:extLst>
          </p:cNvPr>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Important Properties of a Network </a:t>
            </a:r>
            <a:endParaRPr lang="en-US" dirty="0">
              <a:solidFill>
                <a:schemeClr val="tx1"/>
              </a:solidFill>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6210D17D-8DBC-693B-921D-98A170BC960F}"/>
              </a:ext>
            </a:extLst>
          </p:cNvPr>
          <p:cNvSpPr>
            <a:spLocks noGrp="1"/>
          </p:cNvSpPr>
          <p:nvPr>
            <p:ph idx="1"/>
          </p:nvPr>
        </p:nvSpPr>
        <p:spPr>
          <a:xfrm>
            <a:off x="323528" y="1412776"/>
            <a:ext cx="8496944" cy="4895949"/>
          </a:xfrm>
        </p:spPr>
        <p:txBody>
          <a:bodyPr/>
          <a:lstStyle/>
          <a:p>
            <a:r>
              <a:rPr lang="en-US" sz="2400" b="1" dirty="0">
                <a:latin typeface="Calibri Light" panose="020F0302020204030204" pitchFamily="34" charset="0"/>
                <a:cs typeface="Calibri Light" panose="020F0302020204030204" pitchFamily="34" charset="0"/>
              </a:rPr>
              <a:t>Scope:</a:t>
            </a:r>
            <a:r>
              <a:rPr lang="en-US" sz="2400" dirty="0">
                <a:latin typeface="Calibri Light" panose="020F0302020204030204" pitchFamily="34" charset="0"/>
                <a:cs typeface="Calibri Light" panose="020F0302020204030204" pitchFamily="34" charset="0"/>
              </a:rPr>
              <a:t> A network architecture should solve general problems and support a wide range of applications and technologies.</a:t>
            </a:r>
          </a:p>
          <a:p>
            <a:r>
              <a:rPr lang="en-US" sz="2400" b="1" dirty="0">
                <a:latin typeface="Calibri Light" panose="020F0302020204030204" pitchFamily="34" charset="0"/>
                <a:cs typeface="Calibri Light" panose="020F0302020204030204" pitchFamily="34" charset="0"/>
              </a:rPr>
              <a:t>Scalability:</a:t>
            </a:r>
            <a:r>
              <a:rPr lang="en-US" sz="2400" dirty="0">
                <a:latin typeface="Calibri Light" panose="020F0302020204030204" pitchFamily="34" charset="0"/>
                <a:cs typeface="Calibri Light" panose="020F0302020204030204" pitchFamily="34" charset="0"/>
              </a:rPr>
              <a:t> There is a need for network designs to work efficiently with both small and large networks. As networks grow in scale, fault tolerance becomes even more critical to ensure uninterrupted service.</a:t>
            </a:r>
          </a:p>
          <a:p>
            <a:r>
              <a:rPr lang="en-US" sz="2400" b="1" dirty="0">
                <a:latin typeface="Calibri Light" panose="020F0302020204030204" pitchFamily="34" charset="0"/>
                <a:cs typeface="Calibri Light" panose="020F0302020204030204" pitchFamily="34" charset="0"/>
              </a:rPr>
              <a:t>Robustness: </a:t>
            </a:r>
            <a:r>
              <a:rPr lang="en-US" sz="2400" dirty="0">
                <a:latin typeface="Calibri Light" panose="020F0302020204030204" pitchFamily="34" charset="0"/>
                <a:cs typeface="Calibri Light" panose="020F0302020204030204" pitchFamily="34" charset="0"/>
              </a:rPr>
              <a:t>Fault-tolerant algorithms are essential components of network robustness. They ensure that even when nodes or links fail or behave improperly, the network can continue to operate, reducing disruptions and maintaining services. </a:t>
            </a:r>
          </a:p>
          <a:p>
            <a:endParaRPr lang="en-US" sz="2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936809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587ECC52-0C9B-5399-984D-691C4657403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3928" y="3861048"/>
            <a:ext cx="3888432" cy="2916324"/>
          </a:xfrm>
          <a:prstGeom prst="rect">
            <a:avLst/>
          </a:prstGeom>
          <a:noFill/>
          <a:extLst>
            <a:ext uri="{909E8E84-426E-40DD-AFC4-6F175D3DCCD1}">
              <a14:hiddenFill xmlns:a14="http://schemas.microsoft.com/office/drawing/2010/main">
                <a:solidFill>
                  <a:srgbClr val="FFFFFF"/>
                </a:solidFill>
              </a14:hiddenFill>
            </a:ext>
          </a:extLst>
        </p:spPr>
      </p:pic>
      <p:pic>
        <p:nvPicPr>
          <p:cNvPr id="4" name="Windows Critical Stop">
            <a:hlinkClick r:id="" action="ppaction://media"/>
            <a:extLst>
              <a:ext uri="{FF2B5EF4-FFF2-40B4-BE49-F238E27FC236}">
                <a16:creationId xmlns:a16="http://schemas.microsoft.com/office/drawing/2014/main" id="{C73C1AFC-6C0A-2049-4294-BFD3BAE7F7EA}"/>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9193491" y="5543550"/>
            <a:ext cx="457200" cy="457200"/>
          </a:xfrm>
          <a:prstGeom prst="rect">
            <a:avLst/>
          </a:prstGeom>
        </p:spPr>
      </p:pic>
      <p:sp>
        <p:nvSpPr>
          <p:cNvPr id="5" name="Title 4">
            <a:extLst>
              <a:ext uri="{FF2B5EF4-FFF2-40B4-BE49-F238E27FC236}">
                <a16:creationId xmlns:a16="http://schemas.microsoft.com/office/drawing/2014/main" id="{579085A3-D3DE-A0B7-9899-5919107BE417}"/>
              </a:ext>
            </a:extLst>
          </p:cNvPr>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Arbitrary Transient Faults</a:t>
            </a:r>
            <a:endParaRPr lang="en-US" dirty="0"/>
          </a:p>
        </p:txBody>
      </p:sp>
      <p:sp>
        <p:nvSpPr>
          <p:cNvPr id="6" name="Content Placeholder 5">
            <a:extLst>
              <a:ext uri="{FF2B5EF4-FFF2-40B4-BE49-F238E27FC236}">
                <a16:creationId xmlns:a16="http://schemas.microsoft.com/office/drawing/2014/main" id="{A3FB426E-FAAA-6426-5D2F-A175B89570A1}"/>
              </a:ext>
            </a:extLst>
          </p:cNvPr>
          <p:cNvSpPr>
            <a:spLocks noGrp="1"/>
          </p:cNvSpPr>
          <p:nvPr>
            <p:ph idx="1"/>
          </p:nvPr>
        </p:nvSpPr>
        <p:spPr/>
        <p:txBody>
          <a:bodyPr/>
          <a:lstStyle/>
          <a:p>
            <a:r>
              <a:rPr lang="en-US" sz="2400" dirty="0">
                <a:latin typeface="Calibri Light" panose="020F0302020204030204" pitchFamily="34" charset="0"/>
                <a:cs typeface="Calibri Light" panose="020F0302020204030204" pitchFamily="34" charset="0"/>
              </a:rPr>
              <a:t>They represent any violation of the assumptions according to which the system and network were designed to behave  </a:t>
            </a:r>
          </a:p>
          <a:p>
            <a:pPr lvl="1" indent="-342900"/>
            <a:r>
              <a:rPr lang="en-US" dirty="0">
                <a:latin typeface="Calibri Light" panose="020F0302020204030204" pitchFamily="34" charset="0"/>
                <a:ea typeface="+mn-ea"/>
                <a:cs typeface="Calibri Light" panose="020F0302020204030204" pitchFamily="34" charset="0"/>
              </a:rPr>
              <a:t>One may assume that CRC-codes always detect memory/messages corruption</a:t>
            </a:r>
          </a:p>
          <a:p>
            <a:pPr lvl="1" indent="-342900"/>
            <a:r>
              <a:rPr lang="en-US" dirty="0">
                <a:latin typeface="Calibri Light" panose="020F0302020204030204" pitchFamily="34" charset="0"/>
                <a:ea typeface="+mn-ea"/>
                <a:cs typeface="Calibri Light" panose="020F0302020204030204" pitchFamily="34" charset="0"/>
              </a:rPr>
              <a:t>If such corruption is undetected, stale info. will propagate in the network </a:t>
            </a:r>
          </a:p>
          <a:p>
            <a:endParaRPr lang="en-US" dirty="0"/>
          </a:p>
        </p:txBody>
      </p:sp>
    </p:spTree>
    <p:extLst>
      <p:ext uri="{BB962C8B-B14F-4D97-AF65-F5344CB8AC3E}">
        <p14:creationId xmlns:p14="http://schemas.microsoft.com/office/powerpoint/2010/main" val="100756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90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B58365-A9CF-084A-C0D2-0CB191A09664}"/>
              </a:ext>
            </a:extLst>
          </p:cNvPr>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Arbitrary Transient Faults</a:t>
            </a:r>
          </a:p>
        </p:txBody>
      </p:sp>
      <p:sp>
        <p:nvSpPr>
          <p:cNvPr id="4" name="Content Placeholder 3">
            <a:extLst>
              <a:ext uri="{FF2B5EF4-FFF2-40B4-BE49-F238E27FC236}">
                <a16:creationId xmlns:a16="http://schemas.microsoft.com/office/drawing/2014/main" id="{012856CF-A0AA-0FD5-2594-CCCA84DC84B9}"/>
              </a:ext>
            </a:extLst>
          </p:cNvPr>
          <p:cNvSpPr>
            <a:spLocks noGrp="1"/>
          </p:cNvSpPr>
          <p:nvPr>
            <p:ph idx="1"/>
          </p:nvPr>
        </p:nvSpPr>
        <p:spPr/>
        <p:txBody>
          <a:bodyPr/>
          <a:lstStyle/>
          <a:p>
            <a:r>
              <a:rPr lang="en-US" sz="2400" dirty="0">
                <a:latin typeface="Calibri Light" panose="020F0302020204030204" pitchFamily="34" charset="0"/>
                <a:cs typeface="Calibri Light" panose="020F0302020204030204" pitchFamily="34" charset="0"/>
              </a:rPr>
              <a:t>They represent any violation of the assumptions according to which the system and network were designed to behave  </a:t>
            </a:r>
          </a:p>
          <a:p>
            <a:pPr lvl="1" indent="-342900"/>
            <a:r>
              <a:rPr lang="en-US" dirty="0">
                <a:latin typeface="Calibri Light" panose="020F0302020204030204" pitchFamily="34" charset="0"/>
                <a:ea typeface="+mn-ea"/>
                <a:cs typeface="Calibri Light" panose="020F0302020204030204" pitchFamily="34" charset="0"/>
              </a:rPr>
              <a:t>One may assume that CRC-codes always detect memory/messages corruption</a:t>
            </a:r>
          </a:p>
          <a:p>
            <a:pPr lvl="1" indent="-342900"/>
            <a:r>
              <a:rPr lang="en-US" dirty="0">
                <a:latin typeface="Calibri Light" panose="020F0302020204030204" pitchFamily="34" charset="0"/>
                <a:ea typeface="+mn-ea"/>
                <a:cs typeface="Calibri Light" panose="020F0302020204030204" pitchFamily="34" charset="0"/>
              </a:rPr>
              <a:t>If such corruption is undetected, stale info will propagate in the network </a:t>
            </a:r>
          </a:p>
          <a:p>
            <a:r>
              <a:rPr lang="en-US" sz="2400" dirty="0">
                <a:latin typeface="Calibri Light" panose="020F0302020204030204" pitchFamily="34" charset="0"/>
                <a:cs typeface="Calibri Light" panose="020F0302020204030204" pitchFamily="34" charset="0"/>
              </a:rPr>
              <a:t>An arbitrary combination of such failures can leave the network in an arbitrary state. </a:t>
            </a:r>
          </a:p>
          <a:p>
            <a:r>
              <a:rPr lang="en-US" sz="2400" dirty="0">
                <a:latin typeface="Calibri Light" panose="020F0302020204030204" pitchFamily="34" charset="0"/>
                <a:cs typeface="Calibri Light" panose="020F0302020204030204" pitchFamily="34" charset="0"/>
              </a:rPr>
              <a:t>If a network starts in an arbitrary configuration, how can the algorithm make the network present a legal behavior?</a:t>
            </a:r>
          </a:p>
          <a:p>
            <a:pPr lvl="1"/>
            <a:r>
              <a:rPr lang="en-US" i="1" dirty="0">
                <a:latin typeface="Calibri Light" panose="020F0302020204030204" pitchFamily="34" charset="0"/>
                <a:ea typeface="+mn-ea"/>
                <a:cs typeface="Calibri Light" panose="020F0302020204030204" pitchFamily="34" charset="0"/>
              </a:rPr>
              <a:t>i.e.</a:t>
            </a:r>
            <a:r>
              <a:rPr lang="en-US" dirty="0">
                <a:latin typeface="Calibri Light" panose="020F0302020204030204" pitchFamily="34" charset="0"/>
                <a:ea typeface="+mn-ea"/>
                <a:cs typeface="Calibri Light" panose="020F0302020204030204" pitchFamily="34" charset="0"/>
              </a:rPr>
              <a:t>, satisfy the problem definition? </a:t>
            </a:r>
          </a:p>
        </p:txBody>
      </p:sp>
    </p:spTree>
    <p:extLst>
      <p:ext uri="{BB962C8B-B14F-4D97-AF65-F5344CB8AC3E}">
        <p14:creationId xmlns:p14="http://schemas.microsoft.com/office/powerpoint/2010/main" val="38490143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Footer Placeholder 3"/>
          <p:cNvSpPr>
            <a:spLocks noGrp="1"/>
          </p:cNvSpPr>
          <p:nvPr>
            <p:ph type="ftr" sz="quarter" idx="11"/>
          </p:nvPr>
        </p:nvSpPr>
        <p:spPr/>
        <p:txBody>
          <a:bodyPr/>
          <a:lstStyle/>
          <a:p>
            <a:r>
              <a:rPr lang="en-US" altLang="en-US">
                <a:latin typeface="Calibri Light" panose="020F0302020204030204" pitchFamily="34" charset="0"/>
                <a:cs typeface="Calibri Light" panose="020F0302020204030204" pitchFamily="34" charset="0"/>
              </a:rPr>
              <a:t>Chapter 2 - Definitions, Techniques and Paradigms</a:t>
            </a:r>
            <a:endParaRPr lang="en-US" altLang="he-IL">
              <a:latin typeface="Calibri Light" panose="020F0302020204030204" pitchFamily="34" charset="0"/>
              <a:cs typeface="Calibri Light" panose="020F0302020204030204" pitchFamily="34" charset="0"/>
            </a:endParaRPr>
          </a:p>
        </p:txBody>
      </p:sp>
      <p:sp>
        <p:nvSpPr>
          <p:cNvPr id="60" name="Slide Number Placeholder 4"/>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450D9A0B-8680-431B-90CD-999115881C71}" type="slidenum">
              <a:rPr lang="en-US" altLang="en-US">
                <a:latin typeface="Calibri Light" panose="020F0302020204030204" pitchFamily="34" charset="0"/>
                <a:cs typeface="Calibri Light" panose="020F0302020204030204" pitchFamily="34" charset="0"/>
              </a:rPr>
              <a:pPr/>
              <a:t>42</a:t>
            </a:fld>
            <a:endParaRPr lang="en-US" altLang="en-US">
              <a:latin typeface="Calibri Light" panose="020F0302020204030204" pitchFamily="34" charset="0"/>
              <a:cs typeface="Calibri Light" panose="020F0302020204030204" pitchFamily="34" charset="0"/>
            </a:endParaRPr>
          </a:p>
        </p:txBody>
      </p:sp>
      <p:sp>
        <p:nvSpPr>
          <p:cNvPr id="112644" name="Rectangle 4"/>
          <p:cNvSpPr>
            <a:spLocks noChangeArrowheads="1"/>
          </p:cNvSpPr>
          <p:nvPr/>
        </p:nvSpPr>
        <p:spPr bwMode="auto">
          <a:xfrm>
            <a:off x="533400" y="1397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000" u="sng">
                <a:solidFill>
                  <a:srgbClr val="009999"/>
                </a:solidFill>
                <a:latin typeface="Comic Sans MS" panose="030F0702030302020204" pitchFamily="66" charset="0"/>
                <a:cs typeface="Times New Roman (Hebrew)" charset="-79"/>
              </a:defRPr>
            </a:lvl1pPr>
            <a:lvl2pPr algn="l">
              <a:defRPr sz="4000" u="sng">
                <a:solidFill>
                  <a:srgbClr val="009999"/>
                </a:solidFill>
                <a:latin typeface="Comic Sans MS" panose="030F0702030302020204" pitchFamily="66" charset="0"/>
                <a:cs typeface="Times New Roman (Hebrew)" charset="-79"/>
              </a:defRPr>
            </a:lvl2pPr>
            <a:lvl3pPr algn="l">
              <a:defRPr sz="4000" u="sng">
                <a:solidFill>
                  <a:srgbClr val="009999"/>
                </a:solidFill>
                <a:latin typeface="Comic Sans MS" panose="030F0702030302020204" pitchFamily="66" charset="0"/>
                <a:cs typeface="Times New Roman (Hebrew)" charset="-79"/>
              </a:defRPr>
            </a:lvl3pPr>
            <a:lvl4pPr algn="l">
              <a:defRPr sz="4000" u="sng">
                <a:solidFill>
                  <a:srgbClr val="009999"/>
                </a:solidFill>
                <a:latin typeface="Comic Sans MS" panose="030F0702030302020204" pitchFamily="66" charset="0"/>
                <a:cs typeface="Times New Roman (Hebrew)" charset="-79"/>
              </a:defRPr>
            </a:lvl4pPr>
            <a:lvl5pPr algn="l">
              <a:defRPr sz="4000" u="sng">
                <a:solidFill>
                  <a:srgbClr val="009999"/>
                </a:solidFill>
                <a:latin typeface="Comic Sans MS" panose="030F0702030302020204" pitchFamily="66" charset="0"/>
                <a:cs typeface="Times New Roman (Hebrew)" charset="-79"/>
              </a:defRPr>
            </a:lvl5pPr>
            <a:lvl6pPr marL="4572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6pPr>
            <a:lvl7pPr marL="9144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7pPr>
            <a:lvl8pPr marL="13716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8pPr>
            <a:lvl9pPr marL="18288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9pPr>
          </a:lstStyle>
          <a:p>
            <a:endParaRPr lang="en-US" altLang="he-IL" sz="3200">
              <a:latin typeface="Calibri Light" panose="020F0302020204030204" pitchFamily="34" charset="0"/>
              <a:cs typeface="Calibri Light" panose="020F0302020204030204" pitchFamily="34" charset="0"/>
            </a:endParaRPr>
          </a:p>
        </p:txBody>
      </p:sp>
      <p:sp>
        <p:nvSpPr>
          <p:cNvPr id="112645" name="Rectangle 5"/>
          <p:cNvSpPr>
            <a:spLocks noChangeArrowheads="1"/>
          </p:cNvSpPr>
          <p:nvPr/>
        </p:nvSpPr>
        <p:spPr bwMode="auto">
          <a:xfrm>
            <a:off x="251520" y="1058863"/>
            <a:ext cx="8640960"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
              <a:defRPr sz="2400">
                <a:solidFill>
                  <a:srgbClr val="0000B0"/>
                </a:solidFill>
                <a:latin typeface="Comic Sans MS" panose="030F0702030302020204" pitchFamily="66" charset="0"/>
                <a:cs typeface="Times New Roman (Hebrew)" charset="-79"/>
              </a:defRPr>
            </a:lvl1pPr>
            <a:lvl2pPr marL="742950" indent="-285750" algn="l">
              <a:spcBef>
                <a:spcPct val="20000"/>
              </a:spcBef>
              <a:buClr>
                <a:schemeClr val="accent2"/>
              </a:buClr>
              <a:buSzPct val="75000"/>
              <a:buFont typeface="ZapfDingbats" pitchFamily="82" charset="2"/>
              <a:buChar char="l"/>
              <a:defRPr sz="2000">
                <a:solidFill>
                  <a:srgbClr val="0000B0"/>
                </a:solidFill>
                <a:latin typeface="Comic Sans MS" panose="030F0702030302020204" pitchFamily="66" charset="0"/>
                <a:cs typeface="Times New Roman (Hebrew)" charset="-79"/>
              </a:defRPr>
            </a:lvl2pPr>
            <a:lvl3pPr marL="1143000" indent="-228600" algn="l">
              <a:spcBef>
                <a:spcPct val="20000"/>
              </a:spcBef>
              <a:buChar char="•"/>
              <a:defRPr>
                <a:solidFill>
                  <a:srgbClr val="0000B0"/>
                </a:solidFill>
                <a:latin typeface="Comic Sans MS" panose="030F0702030302020204" pitchFamily="66" charset="0"/>
                <a:cs typeface="Times New Roman (Hebrew)" charset="-79"/>
              </a:defRPr>
            </a:lvl3pPr>
            <a:lvl4pPr marL="1600200" indent="-228600" algn="l">
              <a:spcBef>
                <a:spcPct val="20000"/>
              </a:spcBef>
              <a:buChar char="–"/>
              <a:defRPr>
                <a:solidFill>
                  <a:srgbClr val="0000B0"/>
                </a:solidFill>
                <a:latin typeface="Times New Roman" panose="02020603050405020304" pitchFamily="18" charset="0"/>
                <a:cs typeface="Times New Roman (Hebrew)" charset="-79"/>
              </a:defRPr>
            </a:lvl4pPr>
            <a:lvl5pPr marL="2057400" indent="-228600" algn="l">
              <a:spcBef>
                <a:spcPct val="20000"/>
              </a:spcBef>
              <a:buChar char="»"/>
              <a:defRPr>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9pPr>
          </a:lstStyle>
          <a:p>
            <a:pPr marL="0" indent="0">
              <a:buNone/>
            </a:pPr>
            <a:r>
              <a:rPr lang="en-US" altLang="he-IL" dirty="0">
                <a:latin typeface="Calibri Light" panose="020F0302020204030204" pitchFamily="34" charset="0"/>
                <a:cs typeface="Calibri Light" panose="020F0302020204030204" pitchFamily="34" charset="0"/>
              </a:rPr>
              <a:t>A </a:t>
            </a:r>
            <a:r>
              <a:rPr lang="en-US" altLang="he-IL" dirty="0">
                <a:solidFill>
                  <a:schemeClr val="accent6">
                    <a:lumMod val="75000"/>
                  </a:schemeClr>
                </a:solidFill>
                <a:latin typeface="Calibri Light" panose="020F0302020204030204" pitchFamily="34" charset="0"/>
                <a:cs typeface="Calibri Light" panose="020F0302020204030204" pitchFamily="34" charset="0"/>
              </a:rPr>
              <a:t>desired legal behavior </a:t>
            </a:r>
            <a:r>
              <a:rPr lang="en-US" altLang="he-IL" dirty="0">
                <a:latin typeface="Calibri Light" panose="020F0302020204030204" pitchFamily="34" charset="0"/>
                <a:cs typeface="Calibri Light" panose="020F0302020204030204" pitchFamily="34" charset="0"/>
              </a:rPr>
              <a:t>is a set of legal executions denoted </a:t>
            </a:r>
            <a:r>
              <a:rPr lang="en-US" altLang="he-IL" dirty="0">
                <a:solidFill>
                  <a:schemeClr val="accent6">
                    <a:lumMod val="75000"/>
                  </a:schemeClr>
                </a:solidFill>
                <a:latin typeface="Calibri Light" panose="020F0302020204030204" pitchFamily="34" charset="0"/>
                <a:cs typeface="Calibri Light" panose="020F0302020204030204" pitchFamily="34" charset="0"/>
              </a:rPr>
              <a:t>LE</a:t>
            </a:r>
          </a:p>
        </p:txBody>
      </p:sp>
      <p:sp>
        <p:nvSpPr>
          <p:cNvPr id="112646" name="Rectangle 6"/>
          <p:cNvSpPr>
            <a:spLocks noChangeArrowheads="1"/>
          </p:cNvSpPr>
          <p:nvPr/>
        </p:nvSpPr>
        <p:spPr bwMode="auto">
          <a:xfrm>
            <a:off x="533400" y="5170488"/>
            <a:ext cx="8153399"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mpd="thickThin">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
              <a:defRPr sz="2400">
                <a:solidFill>
                  <a:srgbClr val="0000B0"/>
                </a:solidFill>
                <a:latin typeface="Comic Sans MS" panose="030F0702030302020204" pitchFamily="66" charset="0"/>
                <a:cs typeface="Times New Roman (Hebrew)" charset="-79"/>
              </a:defRPr>
            </a:lvl1pPr>
            <a:lvl2pPr marL="742950" indent="-285750" algn="l">
              <a:spcBef>
                <a:spcPct val="20000"/>
              </a:spcBef>
              <a:buClr>
                <a:schemeClr val="accent2"/>
              </a:buClr>
              <a:buSzPct val="75000"/>
              <a:buFont typeface="ZapfDingbats" pitchFamily="82" charset="2"/>
              <a:buChar char="l"/>
              <a:defRPr sz="2000">
                <a:solidFill>
                  <a:srgbClr val="0000B0"/>
                </a:solidFill>
                <a:latin typeface="Comic Sans MS" panose="030F0702030302020204" pitchFamily="66" charset="0"/>
                <a:cs typeface="Times New Roman (Hebrew)" charset="-79"/>
              </a:defRPr>
            </a:lvl2pPr>
            <a:lvl3pPr marL="1143000" indent="-228600" algn="l">
              <a:spcBef>
                <a:spcPct val="20000"/>
              </a:spcBef>
              <a:buChar char="•"/>
              <a:defRPr>
                <a:solidFill>
                  <a:srgbClr val="0000B0"/>
                </a:solidFill>
                <a:latin typeface="Comic Sans MS" panose="030F0702030302020204" pitchFamily="66" charset="0"/>
                <a:cs typeface="Times New Roman (Hebrew)" charset="-79"/>
              </a:defRPr>
            </a:lvl3pPr>
            <a:lvl4pPr marL="1600200" indent="-228600" algn="l">
              <a:spcBef>
                <a:spcPct val="20000"/>
              </a:spcBef>
              <a:buChar char="–"/>
              <a:defRPr>
                <a:solidFill>
                  <a:srgbClr val="0000B0"/>
                </a:solidFill>
                <a:latin typeface="Times New Roman" panose="02020603050405020304" pitchFamily="18" charset="0"/>
                <a:cs typeface="Times New Roman (Hebrew)" charset="-79"/>
              </a:defRPr>
            </a:lvl4pPr>
            <a:lvl5pPr marL="2057400" indent="-228600" algn="l">
              <a:spcBef>
                <a:spcPct val="20000"/>
              </a:spcBef>
              <a:buChar char="»"/>
              <a:defRPr>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9pPr>
          </a:lstStyle>
          <a:p>
            <a:pPr>
              <a:lnSpc>
                <a:spcPct val="90000"/>
              </a:lnSpc>
              <a:buFont typeface="ZapfDingbats" pitchFamily="82" charset="2"/>
              <a:buNone/>
            </a:pPr>
            <a:r>
              <a:rPr lang="en-US" altLang="he-IL" dirty="0">
                <a:latin typeface="Calibri Light" panose="020F0302020204030204" pitchFamily="34" charset="0"/>
                <a:cs typeface="Calibri Light" panose="020F0302020204030204" pitchFamily="34" charset="0"/>
              </a:rPr>
              <a:t>A self-stabilizing network can be started in any arbitrary configuration </a:t>
            </a:r>
            <a:r>
              <a:rPr lang="en-US" altLang="he-IL" dirty="0">
                <a:solidFill>
                  <a:schemeClr val="accent6">
                    <a:lumMod val="75000"/>
                  </a:schemeClr>
                </a:solidFill>
                <a:latin typeface="Calibri Light" panose="020F0302020204030204" pitchFamily="34" charset="0"/>
                <a:cs typeface="Calibri Light" panose="020F0302020204030204" pitchFamily="34" charset="0"/>
              </a:rPr>
              <a:t>and will eventually exhibit a desired “legal” behavior</a:t>
            </a:r>
          </a:p>
        </p:txBody>
      </p:sp>
      <p:sp>
        <p:nvSpPr>
          <p:cNvPr id="112647" name="Rectangle 7"/>
          <p:cNvSpPr>
            <a:spLocks noGrp="1" noChangeArrowheads="1"/>
          </p:cNvSpPr>
          <p:nvPr>
            <p:ph type="title"/>
          </p:nvPr>
        </p:nvSpPr>
        <p:spPr>
          <a:xfrm>
            <a:off x="533400" y="228600"/>
            <a:ext cx="7772400" cy="830263"/>
          </a:xfrm>
        </p:spPr>
        <p:txBody>
          <a:bodyPr/>
          <a:lstStyle/>
          <a:p>
            <a:r>
              <a:rPr lang="en-US" altLang="he-IL" dirty="0">
                <a:latin typeface="Calibri Light" panose="020F0302020204030204" pitchFamily="34" charset="0"/>
                <a:cs typeface="Calibri Light" panose="020F0302020204030204" pitchFamily="34" charset="0"/>
              </a:rPr>
              <a:t>Legal Behavior</a:t>
            </a:r>
            <a:endParaRPr lang="en-US" altLang="sv-SE" dirty="0">
              <a:latin typeface="Calibri Light" panose="020F0302020204030204" pitchFamily="34" charset="0"/>
              <a:cs typeface="Calibri Light" panose="020F0302020204030204" pitchFamily="34" charset="0"/>
            </a:endParaRPr>
          </a:p>
        </p:txBody>
      </p:sp>
      <p:grpSp>
        <p:nvGrpSpPr>
          <p:cNvPr id="112697" name="Group 57"/>
          <p:cNvGrpSpPr>
            <a:grpSpLocks/>
          </p:cNvGrpSpPr>
          <p:nvPr/>
        </p:nvGrpSpPr>
        <p:grpSpPr bwMode="auto">
          <a:xfrm>
            <a:off x="3554413" y="2647950"/>
            <a:ext cx="1628775" cy="1862138"/>
            <a:chOff x="1631" y="1620"/>
            <a:chExt cx="1052" cy="1113"/>
          </a:xfrm>
        </p:grpSpPr>
        <p:sp>
          <p:nvSpPr>
            <p:cNvPr id="112649" name="Text Box 9"/>
            <p:cNvSpPr txBox="1">
              <a:spLocks noChangeArrowheads="1"/>
            </p:cNvSpPr>
            <p:nvPr/>
          </p:nvSpPr>
          <p:spPr bwMode="auto">
            <a:xfrm>
              <a:off x="2178" y="1620"/>
              <a:ext cx="505"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2000">
                  <a:solidFill>
                    <a:srgbClr val="FF9900"/>
                  </a:solidFill>
                  <a:latin typeface="Calibri Light" panose="020F0302020204030204" pitchFamily="34" charset="0"/>
                  <a:cs typeface="Calibri Light" panose="020F0302020204030204" pitchFamily="34" charset="0"/>
                </a:rPr>
                <a:t>c</a:t>
              </a:r>
              <a:r>
                <a:rPr lang="en-US" altLang="sv-SE" sz="2000" baseline="30000">
                  <a:solidFill>
                    <a:srgbClr val="FF9900"/>
                  </a:solidFill>
                  <a:latin typeface="Calibri Light" panose="020F0302020204030204" pitchFamily="34" charset="0"/>
                  <a:cs typeface="Calibri Light" panose="020F0302020204030204" pitchFamily="34" charset="0"/>
                </a:rPr>
                <a:t>2</a:t>
              </a:r>
              <a:r>
                <a:rPr lang="en-US" altLang="sv-SE" sz="2000" baseline="-25000">
                  <a:solidFill>
                    <a:srgbClr val="FF9900"/>
                  </a:solidFill>
                  <a:latin typeface="Calibri Light" panose="020F0302020204030204" pitchFamily="34" charset="0"/>
                  <a:cs typeface="Calibri Light" panose="020F0302020204030204" pitchFamily="34" charset="0"/>
                </a:rPr>
                <a:t>safe</a:t>
              </a:r>
              <a:endParaRPr lang="en-US" altLang="sv-SE" sz="2000">
                <a:solidFill>
                  <a:srgbClr val="FF9900"/>
                </a:solidFill>
                <a:latin typeface="Calibri Light" panose="020F0302020204030204" pitchFamily="34" charset="0"/>
                <a:cs typeface="Calibri Light" panose="020F0302020204030204" pitchFamily="34" charset="0"/>
              </a:endParaRPr>
            </a:p>
          </p:txBody>
        </p:sp>
        <p:sp>
          <p:nvSpPr>
            <p:cNvPr id="112652" name="Text Box 12"/>
            <p:cNvSpPr txBox="1">
              <a:spLocks noChangeArrowheads="1"/>
            </p:cNvSpPr>
            <p:nvPr/>
          </p:nvSpPr>
          <p:spPr bwMode="auto">
            <a:xfrm>
              <a:off x="1631" y="2062"/>
              <a:ext cx="505"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2000">
                  <a:solidFill>
                    <a:srgbClr val="FF9900"/>
                  </a:solidFill>
                  <a:latin typeface="Calibri Light" panose="020F0302020204030204" pitchFamily="34" charset="0"/>
                  <a:cs typeface="Calibri Light" panose="020F0302020204030204" pitchFamily="34" charset="0"/>
                </a:rPr>
                <a:t>c</a:t>
              </a:r>
              <a:r>
                <a:rPr lang="en-US" altLang="sv-SE" sz="2000" baseline="30000">
                  <a:solidFill>
                    <a:srgbClr val="FF9900"/>
                  </a:solidFill>
                  <a:latin typeface="Calibri Light" panose="020F0302020204030204" pitchFamily="34" charset="0"/>
                  <a:cs typeface="Calibri Light" panose="020F0302020204030204" pitchFamily="34" charset="0"/>
                </a:rPr>
                <a:t>1</a:t>
              </a:r>
              <a:r>
                <a:rPr lang="en-US" altLang="sv-SE" sz="2000" baseline="-25000">
                  <a:solidFill>
                    <a:srgbClr val="FF9900"/>
                  </a:solidFill>
                  <a:latin typeface="Calibri Light" panose="020F0302020204030204" pitchFamily="34" charset="0"/>
                  <a:cs typeface="Calibri Light" panose="020F0302020204030204" pitchFamily="34" charset="0"/>
                </a:rPr>
                <a:t>safe</a:t>
              </a:r>
              <a:endParaRPr lang="en-US" altLang="sv-SE" sz="2000">
                <a:solidFill>
                  <a:srgbClr val="FF9900"/>
                </a:solidFill>
                <a:latin typeface="Calibri Light" panose="020F0302020204030204" pitchFamily="34" charset="0"/>
                <a:cs typeface="Calibri Light" panose="020F0302020204030204" pitchFamily="34" charset="0"/>
              </a:endParaRPr>
            </a:p>
          </p:txBody>
        </p:sp>
        <p:sp>
          <p:nvSpPr>
            <p:cNvPr id="112653" name="Text Box 13"/>
            <p:cNvSpPr txBox="1">
              <a:spLocks noChangeArrowheads="1"/>
            </p:cNvSpPr>
            <p:nvPr/>
          </p:nvSpPr>
          <p:spPr bwMode="auto">
            <a:xfrm>
              <a:off x="2178" y="2496"/>
              <a:ext cx="505"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2000">
                  <a:solidFill>
                    <a:srgbClr val="FF9900"/>
                  </a:solidFill>
                  <a:latin typeface="Calibri Light" panose="020F0302020204030204" pitchFamily="34" charset="0"/>
                  <a:cs typeface="Calibri Light" panose="020F0302020204030204" pitchFamily="34" charset="0"/>
                </a:rPr>
                <a:t>c</a:t>
              </a:r>
              <a:r>
                <a:rPr lang="en-US" altLang="sv-SE" sz="2000" baseline="30000">
                  <a:solidFill>
                    <a:srgbClr val="FF9900"/>
                  </a:solidFill>
                  <a:latin typeface="Calibri Light" panose="020F0302020204030204" pitchFamily="34" charset="0"/>
                  <a:cs typeface="Calibri Light" panose="020F0302020204030204" pitchFamily="34" charset="0"/>
                </a:rPr>
                <a:t>k</a:t>
              </a:r>
              <a:r>
                <a:rPr lang="en-US" altLang="sv-SE" sz="2000" baseline="-25000">
                  <a:solidFill>
                    <a:srgbClr val="FF9900"/>
                  </a:solidFill>
                  <a:latin typeface="Calibri Light" panose="020F0302020204030204" pitchFamily="34" charset="0"/>
                  <a:cs typeface="Calibri Light" panose="020F0302020204030204" pitchFamily="34" charset="0"/>
                </a:rPr>
                <a:t>safe</a:t>
              </a:r>
              <a:endParaRPr lang="en-US" altLang="sv-SE" sz="2000">
                <a:solidFill>
                  <a:srgbClr val="FF9900"/>
                </a:solidFill>
                <a:latin typeface="Calibri Light" panose="020F0302020204030204" pitchFamily="34" charset="0"/>
                <a:cs typeface="Calibri Light" panose="020F0302020204030204" pitchFamily="34" charset="0"/>
              </a:endParaRPr>
            </a:p>
          </p:txBody>
        </p:sp>
      </p:grpSp>
      <p:sp>
        <p:nvSpPr>
          <p:cNvPr id="112648" name="Text Box 8"/>
          <p:cNvSpPr txBox="1">
            <a:spLocks noChangeArrowheads="1"/>
          </p:cNvSpPr>
          <p:nvPr/>
        </p:nvSpPr>
        <p:spPr bwMode="auto">
          <a:xfrm>
            <a:off x="1746250" y="3165475"/>
            <a:ext cx="39211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600" dirty="0">
                <a:solidFill>
                  <a:srgbClr val="FF0000"/>
                </a:solidFill>
                <a:latin typeface="Calibri Light" panose="020F0302020204030204" pitchFamily="34" charset="0"/>
                <a:cs typeface="Calibri Light" panose="020F0302020204030204" pitchFamily="34" charset="0"/>
              </a:rPr>
              <a:t>c</a:t>
            </a:r>
          </a:p>
        </p:txBody>
      </p:sp>
      <p:grpSp>
        <p:nvGrpSpPr>
          <p:cNvPr id="112701" name="Group 61"/>
          <p:cNvGrpSpPr>
            <a:grpSpLocks/>
          </p:cNvGrpSpPr>
          <p:nvPr/>
        </p:nvGrpSpPr>
        <p:grpSpPr bwMode="auto">
          <a:xfrm>
            <a:off x="2197100" y="2597150"/>
            <a:ext cx="1865313" cy="2108200"/>
            <a:chOff x="776" y="1588"/>
            <a:chExt cx="1204" cy="1260"/>
          </a:xfrm>
        </p:grpSpPr>
        <p:sp>
          <p:nvSpPr>
            <p:cNvPr id="112650" name="Text Box 10"/>
            <p:cNvSpPr txBox="1">
              <a:spLocks noChangeArrowheads="1"/>
            </p:cNvSpPr>
            <p:nvPr/>
          </p:nvSpPr>
          <p:spPr bwMode="auto">
            <a:xfrm>
              <a:off x="776" y="2428"/>
              <a:ext cx="253"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2000" dirty="0">
                  <a:solidFill>
                    <a:srgbClr val="C00000"/>
                  </a:solidFill>
                  <a:latin typeface="Calibri Light" panose="020F0302020204030204" pitchFamily="34" charset="0"/>
                  <a:cs typeface="Calibri Light" panose="020F0302020204030204" pitchFamily="34" charset="0"/>
                </a:rPr>
                <a:t>c</a:t>
              </a:r>
              <a:r>
                <a:rPr lang="en-US" altLang="sv-SE" sz="2000" baseline="-25000" dirty="0">
                  <a:solidFill>
                    <a:srgbClr val="C00000"/>
                  </a:solidFill>
                  <a:latin typeface="Calibri Light" panose="020F0302020204030204" pitchFamily="34" charset="0"/>
                  <a:cs typeface="Calibri Light" panose="020F0302020204030204" pitchFamily="34" charset="0"/>
                </a:rPr>
                <a:t>i</a:t>
              </a:r>
              <a:endParaRPr lang="en-US" altLang="sv-SE" sz="2000" dirty="0">
                <a:solidFill>
                  <a:srgbClr val="C00000"/>
                </a:solidFill>
                <a:latin typeface="Calibri Light" panose="020F0302020204030204" pitchFamily="34" charset="0"/>
                <a:cs typeface="Calibri Light" panose="020F0302020204030204" pitchFamily="34" charset="0"/>
              </a:endParaRPr>
            </a:p>
          </p:txBody>
        </p:sp>
        <p:sp>
          <p:nvSpPr>
            <p:cNvPr id="112651" name="Text Box 11"/>
            <p:cNvSpPr txBox="1">
              <a:spLocks noChangeArrowheads="1"/>
            </p:cNvSpPr>
            <p:nvPr/>
          </p:nvSpPr>
          <p:spPr bwMode="auto">
            <a:xfrm>
              <a:off x="903" y="1620"/>
              <a:ext cx="253"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2000" dirty="0">
                  <a:solidFill>
                    <a:srgbClr val="C00000"/>
                  </a:solidFill>
                  <a:latin typeface="Calibri Light" panose="020F0302020204030204" pitchFamily="34" charset="0"/>
                  <a:cs typeface="Calibri Light" panose="020F0302020204030204" pitchFamily="34" charset="0"/>
                </a:rPr>
                <a:t>c’</a:t>
              </a:r>
            </a:p>
          </p:txBody>
        </p:sp>
        <p:sp>
          <p:nvSpPr>
            <p:cNvPr id="112655" name="Text Box 15"/>
            <p:cNvSpPr txBox="1">
              <a:spLocks noChangeArrowheads="1"/>
            </p:cNvSpPr>
            <p:nvPr/>
          </p:nvSpPr>
          <p:spPr bwMode="auto">
            <a:xfrm>
              <a:off x="1029" y="2062"/>
              <a:ext cx="253"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2000" dirty="0">
                  <a:solidFill>
                    <a:srgbClr val="C00000"/>
                  </a:solidFill>
                  <a:latin typeface="Calibri Light" panose="020F0302020204030204" pitchFamily="34" charset="0"/>
                  <a:cs typeface="Calibri Light" panose="020F0302020204030204" pitchFamily="34" charset="0"/>
                </a:rPr>
                <a:t>c</a:t>
              </a:r>
              <a:r>
                <a:rPr lang="en-US" altLang="sv-SE" sz="2000" baseline="30000" dirty="0">
                  <a:solidFill>
                    <a:srgbClr val="C00000"/>
                  </a:solidFill>
                  <a:latin typeface="Calibri Light" panose="020F0302020204030204" pitchFamily="34" charset="0"/>
                  <a:cs typeface="Calibri Light" panose="020F0302020204030204" pitchFamily="34" charset="0"/>
                </a:rPr>
                <a:t>’’</a:t>
              </a:r>
            </a:p>
          </p:txBody>
        </p:sp>
        <p:sp>
          <p:nvSpPr>
            <p:cNvPr id="112656" name="Text Box 16"/>
            <p:cNvSpPr txBox="1">
              <a:spLocks noChangeArrowheads="1"/>
            </p:cNvSpPr>
            <p:nvPr/>
          </p:nvSpPr>
          <p:spPr bwMode="auto">
            <a:xfrm>
              <a:off x="1623" y="1588"/>
              <a:ext cx="357"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2000" dirty="0">
                  <a:solidFill>
                    <a:srgbClr val="C00000"/>
                  </a:solidFill>
                  <a:latin typeface="Calibri Light" panose="020F0302020204030204" pitchFamily="34" charset="0"/>
                  <a:cs typeface="Calibri Light" panose="020F0302020204030204" pitchFamily="34" charset="0"/>
                </a:rPr>
                <a:t>c</a:t>
              </a:r>
              <a:r>
                <a:rPr lang="en-US" altLang="sv-SE" sz="2000" baseline="-25000" dirty="0">
                  <a:solidFill>
                    <a:srgbClr val="C00000"/>
                  </a:solidFill>
                  <a:latin typeface="Calibri Light" panose="020F0302020204030204" pitchFamily="34" charset="0"/>
                  <a:cs typeface="Calibri Light" panose="020F0302020204030204" pitchFamily="34" charset="0"/>
                </a:rPr>
                <a:t>m</a:t>
              </a:r>
              <a:endParaRPr lang="en-US" altLang="sv-SE" sz="2000" dirty="0">
                <a:solidFill>
                  <a:srgbClr val="C00000"/>
                </a:solidFill>
                <a:latin typeface="Calibri Light" panose="020F0302020204030204" pitchFamily="34" charset="0"/>
                <a:cs typeface="Calibri Light" panose="020F0302020204030204" pitchFamily="34" charset="0"/>
              </a:endParaRPr>
            </a:p>
          </p:txBody>
        </p:sp>
        <p:sp>
          <p:nvSpPr>
            <p:cNvPr id="112657" name="Text Box 17"/>
            <p:cNvSpPr txBox="1">
              <a:spLocks noChangeArrowheads="1"/>
            </p:cNvSpPr>
            <p:nvPr/>
          </p:nvSpPr>
          <p:spPr bwMode="auto">
            <a:xfrm>
              <a:off x="1418" y="2611"/>
              <a:ext cx="253"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2000" dirty="0">
                  <a:solidFill>
                    <a:srgbClr val="C00000"/>
                  </a:solidFill>
                  <a:latin typeface="Calibri Light" panose="020F0302020204030204" pitchFamily="34" charset="0"/>
                  <a:cs typeface="Calibri Light" panose="020F0302020204030204" pitchFamily="34" charset="0"/>
                </a:rPr>
                <a:t>c</a:t>
              </a:r>
              <a:r>
                <a:rPr lang="en-US" altLang="sv-SE" sz="2000" baseline="-25000" dirty="0">
                  <a:solidFill>
                    <a:srgbClr val="C00000"/>
                  </a:solidFill>
                  <a:latin typeface="Calibri Light" panose="020F0302020204030204" pitchFamily="34" charset="0"/>
                  <a:cs typeface="Calibri Light" panose="020F0302020204030204" pitchFamily="34" charset="0"/>
                </a:rPr>
                <a:t>l</a:t>
              </a:r>
            </a:p>
          </p:txBody>
        </p:sp>
      </p:grpSp>
      <p:grpSp>
        <p:nvGrpSpPr>
          <p:cNvPr id="112696" name="Group 56"/>
          <p:cNvGrpSpPr>
            <a:grpSpLocks/>
          </p:cNvGrpSpPr>
          <p:nvPr/>
        </p:nvGrpSpPr>
        <p:grpSpPr bwMode="auto">
          <a:xfrm>
            <a:off x="1509713" y="2520950"/>
            <a:ext cx="2938462" cy="2130425"/>
            <a:chOff x="343" y="1540"/>
            <a:chExt cx="1898" cy="1273"/>
          </a:xfrm>
        </p:grpSpPr>
        <p:sp>
          <p:nvSpPr>
            <p:cNvPr id="112661" name="Line 21"/>
            <p:cNvSpPr>
              <a:spLocks noChangeShapeType="1"/>
            </p:cNvSpPr>
            <p:nvPr/>
          </p:nvSpPr>
          <p:spPr bwMode="auto">
            <a:xfrm flipH="1">
              <a:off x="903" y="2259"/>
              <a:ext cx="126" cy="115"/>
            </a:xfrm>
            <a:prstGeom prst="line">
              <a:avLst/>
            </a:prstGeom>
            <a:noFill/>
            <a:ln w="9525" cap="rnd">
              <a:solidFill>
                <a:srgbClr val="C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112662" name="Line 22"/>
            <p:cNvSpPr>
              <a:spLocks noChangeShapeType="1"/>
            </p:cNvSpPr>
            <p:nvPr/>
          </p:nvSpPr>
          <p:spPr bwMode="auto">
            <a:xfrm rot="-1036581">
              <a:off x="1123" y="1659"/>
              <a:ext cx="514" cy="115"/>
            </a:xfrm>
            <a:prstGeom prst="line">
              <a:avLst/>
            </a:prstGeom>
            <a:noFill/>
            <a:ln w="9525">
              <a:solidFill>
                <a:srgbClr val="C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112663" name="Line 23"/>
            <p:cNvSpPr>
              <a:spLocks noChangeShapeType="1"/>
            </p:cNvSpPr>
            <p:nvPr/>
          </p:nvSpPr>
          <p:spPr bwMode="auto">
            <a:xfrm rot="194539">
              <a:off x="939" y="2595"/>
              <a:ext cx="514" cy="115"/>
            </a:xfrm>
            <a:prstGeom prst="line">
              <a:avLst/>
            </a:prstGeom>
            <a:noFill/>
            <a:ln w="9525">
              <a:solidFill>
                <a:srgbClr val="C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grpSp>
          <p:nvGrpSpPr>
            <p:cNvPr id="112686" name="Group 46"/>
            <p:cNvGrpSpPr>
              <a:grpSpLocks/>
            </p:cNvGrpSpPr>
            <p:nvPr/>
          </p:nvGrpSpPr>
          <p:grpSpPr bwMode="auto">
            <a:xfrm>
              <a:off x="433" y="1691"/>
              <a:ext cx="506" cy="395"/>
              <a:chOff x="433" y="1691"/>
              <a:chExt cx="506" cy="395"/>
            </a:xfrm>
          </p:grpSpPr>
          <p:sp>
            <p:nvSpPr>
              <p:cNvPr id="112660" name="Line 20"/>
              <p:cNvSpPr>
                <a:spLocks noChangeShapeType="1"/>
              </p:cNvSpPr>
              <p:nvPr/>
            </p:nvSpPr>
            <p:spPr bwMode="auto">
              <a:xfrm rot="-3206546">
                <a:off x="595" y="1831"/>
                <a:ext cx="394" cy="115"/>
              </a:xfrm>
              <a:prstGeom prst="line">
                <a:avLst/>
              </a:prstGeom>
              <a:noFill/>
              <a:ln w="9525">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112667" name="Text Box 27"/>
              <p:cNvSpPr txBox="1">
                <a:spLocks noChangeArrowheads="1"/>
              </p:cNvSpPr>
              <p:nvPr/>
            </p:nvSpPr>
            <p:spPr bwMode="auto">
              <a:xfrm>
                <a:off x="433" y="1691"/>
                <a:ext cx="506"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600" dirty="0">
                    <a:solidFill>
                      <a:srgbClr val="C00000"/>
                    </a:solidFill>
                    <a:latin typeface="Calibri Light" panose="020F0302020204030204" pitchFamily="34" charset="0"/>
                    <a:cs typeface="Calibri Light" panose="020F0302020204030204" pitchFamily="34" charset="0"/>
                  </a:rPr>
                  <a:t>step</a:t>
                </a:r>
              </a:p>
            </p:txBody>
          </p:sp>
        </p:grpSp>
        <p:grpSp>
          <p:nvGrpSpPr>
            <p:cNvPr id="112688" name="Group 48"/>
            <p:cNvGrpSpPr>
              <a:grpSpLocks/>
            </p:cNvGrpSpPr>
            <p:nvPr/>
          </p:nvGrpSpPr>
          <p:grpSpPr bwMode="auto">
            <a:xfrm>
              <a:off x="650" y="1898"/>
              <a:ext cx="473" cy="279"/>
              <a:chOff x="650" y="1898"/>
              <a:chExt cx="473" cy="279"/>
            </a:xfrm>
          </p:grpSpPr>
          <p:sp>
            <p:nvSpPr>
              <p:cNvPr id="112658" name="Line 18"/>
              <p:cNvSpPr>
                <a:spLocks noChangeShapeType="1"/>
              </p:cNvSpPr>
              <p:nvPr/>
            </p:nvSpPr>
            <p:spPr bwMode="auto">
              <a:xfrm rot="-328661">
                <a:off x="674" y="2062"/>
                <a:ext cx="394" cy="115"/>
              </a:xfrm>
              <a:prstGeom prst="line">
                <a:avLst/>
              </a:prstGeom>
              <a:noFill/>
              <a:ln w="9525">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112668" name="Text Box 28"/>
              <p:cNvSpPr txBox="1">
                <a:spLocks noChangeArrowheads="1"/>
              </p:cNvSpPr>
              <p:nvPr/>
            </p:nvSpPr>
            <p:spPr bwMode="auto">
              <a:xfrm>
                <a:off x="650" y="1898"/>
                <a:ext cx="473"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600" dirty="0">
                    <a:solidFill>
                      <a:srgbClr val="C00000"/>
                    </a:solidFill>
                    <a:latin typeface="Calibri Light" panose="020F0302020204030204" pitchFamily="34" charset="0"/>
                    <a:cs typeface="Calibri Light" panose="020F0302020204030204" pitchFamily="34" charset="0"/>
                  </a:rPr>
                  <a:t>step</a:t>
                </a:r>
              </a:p>
            </p:txBody>
          </p:sp>
        </p:grpSp>
        <p:grpSp>
          <p:nvGrpSpPr>
            <p:cNvPr id="112687" name="Group 47"/>
            <p:cNvGrpSpPr>
              <a:grpSpLocks/>
            </p:cNvGrpSpPr>
            <p:nvPr/>
          </p:nvGrpSpPr>
          <p:grpSpPr bwMode="auto">
            <a:xfrm>
              <a:off x="343" y="2177"/>
              <a:ext cx="575" cy="202"/>
              <a:chOff x="343" y="2177"/>
              <a:chExt cx="575" cy="202"/>
            </a:xfrm>
          </p:grpSpPr>
          <p:sp>
            <p:nvSpPr>
              <p:cNvPr id="112659" name="Line 19"/>
              <p:cNvSpPr>
                <a:spLocks noChangeShapeType="1"/>
              </p:cNvSpPr>
              <p:nvPr/>
            </p:nvSpPr>
            <p:spPr bwMode="auto">
              <a:xfrm rot="2530484">
                <a:off x="524" y="2259"/>
                <a:ext cx="394" cy="115"/>
              </a:xfrm>
              <a:prstGeom prst="line">
                <a:avLst/>
              </a:prstGeom>
              <a:noFill/>
              <a:ln w="9525">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112669" name="Text Box 29"/>
              <p:cNvSpPr txBox="1">
                <a:spLocks noChangeArrowheads="1"/>
              </p:cNvSpPr>
              <p:nvPr/>
            </p:nvSpPr>
            <p:spPr bwMode="auto">
              <a:xfrm>
                <a:off x="343" y="2177"/>
                <a:ext cx="508"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600" dirty="0">
                    <a:solidFill>
                      <a:srgbClr val="C00000"/>
                    </a:solidFill>
                    <a:latin typeface="Calibri Light" panose="020F0302020204030204" pitchFamily="34" charset="0"/>
                    <a:cs typeface="Calibri Light" panose="020F0302020204030204" pitchFamily="34" charset="0"/>
                  </a:rPr>
                  <a:t>step</a:t>
                </a:r>
              </a:p>
            </p:txBody>
          </p:sp>
        </p:grpSp>
        <p:grpSp>
          <p:nvGrpSpPr>
            <p:cNvPr id="112689" name="Group 49"/>
            <p:cNvGrpSpPr>
              <a:grpSpLocks/>
            </p:cNvGrpSpPr>
            <p:nvPr/>
          </p:nvGrpSpPr>
          <p:grpSpPr bwMode="auto">
            <a:xfrm>
              <a:off x="1196" y="1946"/>
              <a:ext cx="506" cy="288"/>
              <a:chOff x="1196" y="1946"/>
              <a:chExt cx="506" cy="288"/>
            </a:xfrm>
          </p:grpSpPr>
          <p:sp>
            <p:nvSpPr>
              <p:cNvPr id="112664" name="Line 24"/>
              <p:cNvSpPr>
                <a:spLocks noChangeShapeType="1"/>
              </p:cNvSpPr>
              <p:nvPr/>
            </p:nvSpPr>
            <p:spPr bwMode="auto">
              <a:xfrm rot="-925783">
                <a:off x="1243" y="2119"/>
                <a:ext cx="394" cy="115"/>
              </a:xfrm>
              <a:prstGeom prst="line">
                <a:avLst/>
              </a:prstGeom>
              <a:noFill/>
              <a:ln w="9525">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112671" name="Text Box 31"/>
              <p:cNvSpPr txBox="1">
                <a:spLocks noChangeArrowheads="1"/>
              </p:cNvSpPr>
              <p:nvPr/>
            </p:nvSpPr>
            <p:spPr bwMode="auto">
              <a:xfrm>
                <a:off x="1196" y="1946"/>
                <a:ext cx="506"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600" dirty="0">
                    <a:solidFill>
                      <a:srgbClr val="C00000"/>
                    </a:solidFill>
                    <a:latin typeface="Calibri Light" panose="020F0302020204030204" pitchFamily="34" charset="0"/>
                    <a:cs typeface="Calibri Light" panose="020F0302020204030204" pitchFamily="34" charset="0"/>
                  </a:rPr>
                  <a:t>step</a:t>
                </a:r>
              </a:p>
            </p:txBody>
          </p:sp>
        </p:grpSp>
        <p:grpSp>
          <p:nvGrpSpPr>
            <p:cNvPr id="112691" name="Group 51"/>
            <p:cNvGrpSpPr>
              <a:grpSpLocks/>
            </p:cNvGrpSpPr>
            <p:nvPr/>
          </p:nvGrpSpPr>
          <p:grpSpPr bwMode="auto">
            <a:xfrm>
              <a:off x="1735" y="1540"/>
              <a:ext cx="506" cy="234"/>
              <a:chOff x="1735" y="1540"/>
              <a:chExt cx="506" cy="234"/>
            </a:xfrm>
          </p:grpSpPr>
          <p:sp>
            <p:nvSpPr>
              <p:cNvPr id="112672" name="Text Box 32"/>
              <p:cNvSpPr txBox="1">
                <a:spLocks noChangeArrowheads="1"/>
              </p:cNvSpPr>
              <p:nvPr/>
            </p:nvSpPr>
            <p:spPr bwMode="auto">
              <a:xfrm>
                <a:off x="1735" y="1540"/>
                <a:ext cx="506"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600" dirty="0">
                    <a:solidFill>
                      <a:srgbClr val="C00000"/>
                    </a:solidFill>
                    <a:latin typeface="Calibri Light" panose="020F0302020204030204" pitchFamily="34" charset="0"/>
                    <a:cs typeface="Calibri Light" panose="020F0302020204030204" pitchFamily="34" charset="0"/>
                  </a:rPr>
                  <a:t>step</a:t>
                </a:r>
              </a:p>
            </p:txBody>
          </p:sp>
          <p:sp>
            <p:nvSpPr>
              <p:cNvPr id="112670" name="Line 30"/>
              <p:cNvSpPr>
                <a:spLocks noChangeShapeType="1"/>
              </p:cNvSpPr>
              <p:nvPr/>
            </p:nvSpPr>
            <p:spPr bwMode="auto">
              <a:xfrm rot="-925783">
                <a:off x="1804" y="1659"/>
                <a:ext cx="394" cy="115"/>
              </a:xfrm>
              <a:prstGeom prst="line">
                <a:avLst/>
              </a:prstGeom>
              <a:noFill/>
              <a:ln w="9525">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grpSp>
        <p:grpSp>
          <p:nvGrpSpPr>
            <p:cNvPr id="112690" name="Group 50"/>
            <p:cNvGrpSpPr>
              <a:grpSpLocks/>
            </p:cNvGrpSpPr>
            <p:nvPr/>
          </p:nvGrpSpPr>
          <p:grpSpPr bwMode="auto">
            <a:xfrm>
              <a:off x="1574" y="2519"/>
              <a:ext cx="624" cy="294"/>
              <a:chOff x="1574" y="2519"/>
              <a:chExt cx="624" cy="294"/>
            </a:xfrm>
          </p:grpSpPr>
          <p:sp>
            <p:nvSpPr>
              <p:cNvPr id="112665" name="Line 25"/>
              <p:cNvSpPr>
                <a:spLocks noChangeShapeType="1"/>
              </p:cNvSpPr>
              <p:nvPr/>
            </p:nvSpPr>
            <p:spPr bwMode="auto">
              <a:xfrm rot="-1889335">
                <a:off x="1655" y="2585"/>
                <a:ext cx="543" cy="228"/>
              </a:xfrm>
              <a:prstGeom prst="line">
                <a:avLst/>
              </a:prstGeom>
              <a:noFill/>
              <a:ln w="9525">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112673" name="Text Box 33"/>
              <p:cNvSpPr txBox="1">
                <a:spLocks noChangeArrowheads="1"/>
              </p:cNvSpPr>
              <p:nvPr/>
            </p:nvSpPr>
            <p:spPr bwMode="auto">
              <a:xfrm>
                <a:off x="1574" y="2519"/>
                <a:ext cx="507"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600" dirty="0">
                    <a:solidFill>
                      <a:srgbClr val="C00000"/>
                    </a:solidFill>
                    <a:latin typeface="Calibri Light" panose="020F0302020204030204" pitchFamily="34" charset="0"/>
                    <a:cs typeface="Calibri Light" panose="020F0302020204030204" pitchFamily="34" charset="0"/>
                  </a:rPr>
                  <a:t>step</a:t>
                </a:r>
              </a:p>
            </p:txBody>
          </p:sp>
        </p:grpSp>
      </p:grpSp>
      <p:grpSp>
        <p:nvGrpSpPr>
          <p:cNvPr id="112704" name="Group 64"/>
          <p:cNvGrpSpPr>
            <a:grpSpLocks/>
          </p:cNvGrpSpPr>
          <p:nvPr/>
        </p:nvGrpSpPr>
        <p:grpSpPr bwMode="auto">
          <a:xfrm>
            <a:off x="4116388" y="1865313"/>
            <a:ext cx="4518025" cy="2368550"/>
            <a:chOff x="2593" y="1175"/>
            <a:chExt cx="2846" cy="1492"/>
          </a:xfrm>
        </p:grpSpPr>
        <p:grpSp>
          <p:nvGrpSpPr>
            <p:cNvPr id="112700" name="Group 60"/>
            <p:cNvGrpSpPr>
              <a:grpSpLocks/>
            </p:cNvGrpSpPr>
            <p:nvPr/>
          </p:nvGrpSpPr>
          <p:grpSpPr bwMode="auto">
            <a:xfrm>
              <a:off x="2593" y="1552"/>
              <a:ext cx="1725" cy="1115"/>
              <a:chOff x="1985" y="1504"/>
              <a:chExt cx="1768" cy="1058"/>
            </a:xfrm>
          </p:grpSpPr>
          <p:sp>
            <p:nvSpPr>
              <p:cNvPr id="112682" name="Line 42"/>
              <p:cNvSpPr>
                <a:spLocks noChangeShapeType="1"/>
              </p:cNvSpPr>
              <p:nvPr/>
            </p:nvSpPr>
            <p:spPr bwMode="auto">
              <a:xfrm rot="-232424">
                <a:off x="3359" y="1720"/>
                <a:ext cx="394" cy="115"/>
              </a:xfrm>
              <a:prstGeom prst="line">
                <a:avLst/>
              </a:prstGeom>
              <a:noFill/>
              <a:ln w="9525">
                <a:solidFill>
                  <a:schemeClr val="accent6">
                    <a:lumMod val="75000"/>
                  </a:schemeClr>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112683" name="Line 43"/>
              <p:cNvSpPr>
                <a:spLocks noChangeShapeType="1"/>
              </p:cNvSpPr>
              <p:nvPr/>
            </p:nvSpPr>
            <p:spPr bwMode="auto">
              <a:xfrm rot="-925783">
                <a:off x="2936" y="2125"/>
                <a:ext cx="394" cy="115"/>
              </a:xfrm>
              <a:prstGeom prst="line">
                <a:avLst/>
              </a:prstGeom>
              <a:noFill/>
              <a:ln w="9525">
                <a:solidFill>
                  <a:schemeClr val="accent6">
                    <a:lumMod val="75000"/>
                  </a:schemeClr>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112684" name="Line 44"/>
              <p:cNvSpPr>
                <a:spLocks noChangeShapeType="1"/>
              </p:cNvSpPr>
              <p:nvPr/>
            </p:nvSpPr>
            <p:spPr bwMode="auto">
              <a:xfrm rot="-925783">
                <a:off x="3133" y="2331"/>
                <a:ext cx="394" cy="115"/>
              </a:xfrm>
              <a:prstGeom prst="line">
                <a:avLst/>
              </a:prstGeom>
              <a:noFill/>
              <a:ln w="9525">
                <a:solidFill>
                  <a:schemeClr val="accent6">
                    <a:lumMod val="75000"/>
                  </a:schemeClr>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grpSp>
            <p:nvGrpSpPr>
              <p:cNvPr id="112699" name="Group 59"/>
              <p:cNvGrpSpPr>
                <a:grpSpLocks/>
              </p:cNvGrpSpPr>
              <p:nvPr/>
            </p:nvGrpSpPr>
            <p:grpSpPr bwMode="auto">
              <a:xfrm>
                <a:off x="1985" y="1504"/>
                <a:ext cx="1494" cy="1058"/>
                <a:chOff x="1985" y="1504"/>
                <a:chExt cx="1494" cy="1058"/>
              </a:xfrm>
            </p:grpSpPr>
            <p:sp>
              <p:nvSpPr>
                <p:cNvPr id="112678" name="Text Box 38"/>
                <p:cNvSpPr txBox="1">
                  <a:spLocks noChangeArrowheads="1"/>
                </p:cNvSpPr>
                <p:nvPr/>
              </p:nvSpPr>
              <p:spPr bwMode="auto">
                <a:xfrm>
                  <a:off x="2430" y="2061"/>
                  <a:ext cx="506"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2000" dirty="0" err="1">
                      <a:solidFill>
                        <a:schemeClr val="accent6">
                          <a:lumMod val="75000"/>
                        </a:schemeClr>
                      </a:solidFill>
                      <a:latin typeface="Calibri Light" panose="020F0302020204030204" pitchFamily="34" charset="0"/>
                      <a:cs typeface="Calibri Light" panose="020F0302020204030204" pitchFamily="34" charset="0"/>
                    </a:rPr>
                    <a:t>c</a:t>
                  </a:r>
                  <a:r>
                    <a:rPr lang="en-US" altLang="sv-SE" sz="2000" baseline="30000" dirty="0" err="1">
                      <a:solidFill>
                        <a:schemeClr val="accent6">
                          <a:lumMod val="75000"/>
                        </a:schemeClr>
                      </a:solidFill>
                      <a:latin typeface="Calibri Light" panose="020F0302020204030204" pitchFamily="34" charset="0"/>
                      <a:cs typeface="Calibri Light" panose="020F0302020204030204" pitchFamily="34" charset="0"/>
                    </a:rPr>
                    <a:t>t</a:t>
                  </a:r>
                  <a:r>
                    <a:rPr lang="en-US" altLang="sv-SE" sz="2000" baseline="-25000" dirty="0" err="1">
                      <a:solidFill>
                        <a:schemeClr val="accent6">
                          <a:lumMod val="75000"/>
                        </a:schemeClr>
                      </a:solidFill>
                      <a:latin typeface="Calibri Light" panose="020F0302020204030204" pitchFamily="34" charset="0"/>
                      <a:cs typeface="Calibri Light" panose="020F0302020204030204" pitchFamily="34" charset="0"/>
                    </a:rPr>
                    <a:t>safe</a:t>
                  </a:r>
                  <a:endParaRPr lang="en-US" altLang="sv-SE" sz="2000" dirty="0">
                    <a:solidFill>
                      <a:schemeClr val="accent6">
                        <a:lumMod val="75000"/>
                      </a:schemeClr>
                    </a:solidFill>
                    <a:latin typeface="Calibri Light" panose="020F0302020204030204" pitchFamily="34" charset="0"/>
                    <a:cs typeface="Calibri Light" panose="020F0302020204030204" pitchFamily="34" charset="0"/>
                  </a:endParaRPr>
                </a:p>
              </p:txBody>
            </p:sp>
            <p:sp>
              <p:nvSpPr>
                <p:cNvPr id="112679" name="Text Box 39"/>
                <p:cNvSpPr txBox="1">
                  <a:spLocks noChangeArrowheads="1"/>
                </p:cNvSpPr>
                <p:nvPr/>
              </p:nvSpPr>
              <p:spPr bwMode="auto">
                <a:xfrm>
                  <a:off x="2744" y="2265"/>
                  <a:ext cx="507"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2000" dirty="0" err="1">
                      <a:solidFill>
                        <a:schemeClr val="accent6">
                          <a:lumMod val="75000"/>
                        </a:schemeClr>
                      </a:solidFill>
                      <a:latin typeface="Calibri Light" panose="020F0302020204030204" pitchFamily="34" charset="0"/>
                      <a:cs typeface="Calibri Light" panose="020F0302020204030204" pitchFamily="34" charset="0"/>
                    </a:rPr>
                    <a:t>c</a:t>
                  </a:r>
                  <a:r>
                    <a:rPr lang="en-US" altLang="sv-SE" sz="2000" baseline="30000" dirty="0" err="1">
                      <a:solidFill>
                        <a:schemeClr val="accent6">
                          <a:lumMod val="75000"/>
                        </a:schemeClr>
                      </a:solidFill>
                      <a:latin typeface="Calibri Light" panose="020F0302020204030204" pitchFamily="34" charset="0"/>
                      <a:cs typeface="Calibri Light" panose="020F0302020204030204" pitchFamily="34" charset="0"/>
                    </a:rPr>
                    <a:t>’</a:t>
                  </a:r>
                  <a:r>
                    <a:rPr lang="en-US" altLang="sv-SE" sz="2000" baseline="-25000" dirty="0" err="1">
                      <a:solidFill>
                        <a:schemeClr val="accent6">
                          <a:lumMod val="75000"/>
                        </a:schemeClr>
                      </a:solidFill>
                      <a:latin typeface="Calibri Light" panose="020F0302020204030204" pitchFamily="34" charset="0"/>
                      <a:cs typeface="Calibri Light" panose="020F0302020204030204" pitchFamily="34" charset="0"/>
                    </a:rPr>
                    <a:t>safe</a:t>
                  </a:r>
                  <a:endParaRPr lang="en-US" altLang="sv-SE" sz="2000" dirty="0">
                    <a:solidFill>
                      <a:schemeClr val="accent6">
                        <a:lumMod val="75000"/>
                      </a:schemeClr>
                    </a:solidFill>
                    <a:latin typeface="Calibri Light" panose="020F0302020204030204" pitchFamily="34" charset="0"/>
                    <a:cs typeface="Calibri Light" panose="020F0302020204030204" pitchFamily="34" charset="0"/>
                  </a:endParaRPr>
                </a:p>
              </p:txBody>
            </p:sp>
            <p:sp>
              <p:nvSpPr>
                <p:cNvPr id="112680" name="Text Box 40"/>
                <p:cNvSpPr txBox="1">
                  <a:spLocks noChangeArrowheads="1"/>
                </p:cNvSpPr>
                <p:nvPr/>
              </p:nvSpPr>
              <p:spPr bwMode="auto">
                <a:xfrm>
                  <a:off x="2973" y="1599"/>
                  <a:ext cx="506"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2000" dirty="0" err="1">
                      <a:solidFill>
                        <a:schemeClr val="accent6">
                          <a:lumMod val="75000"/>
                        </a:schemeClr>
                      </a:solidFill>
                      <a:latin typeface="Calibri Light" panose="020F0302020204030204" pitchFamily="34" charset="0"/>
                      <a:cs typeface="Calibri Light" panose="020F0302020204030204" pitchFamily="34" charset="0"/>
                    </a:rPr>
                    <a:t>c</a:t>
                  </a:r>
                  <a:r>
                    <a:rPr lang="en-US" altLang="sv-SE" sz="2000" baseline="30000" dirty="0" err="1">
                      <a:solidFill>
                        <a:schemeClr val="accent6">
                          <a:lumMod val="75000"/>
                        </a:schemeClr>
                      </a:solidFill>
                      <a:latin typeface="Calibri Light" panose="020F0302020204030204" pitchFamily="34" charset="0"/>
                      <a:cs typeface="Calibri Light" panose="020F0302020204030204" pitchFamily="34" charset="0"/>
                    </a:rPr>
                    <a:t>’’</a:t>
                  </a:r>
                  <a:r>
                    <a:rPr lang="en-US" altLang="sv-SE" sz="2000" baseline="-25000" dirty="0" err="1">
                      <a:solidFill>
                        <a:schemeClr val="accent6">
                          <a:lumMod val="75000"/>
                        </a:schemeClr>
                      </a:solidFill>
                      <a:latin typeface="Calibri Light" panose="020F0302020204030204" pitchFamily="34" charset="0"/>
                      <a:cs typeface="Calibri Light" panose="020F0302020204030204" pitchFamily="34" charset="0"/>
                    </a:rPr>
                    <a:t>safe</a:t>
                  </a:r>
                  <a:endParaRPr lang="en-US" altLang="sv-SE" sz="2000" dirty="0">
                    <a:solidFill>
                      <a:schemeClr val="accent6">
                        <a:lumMod val="75000"/>
                      </a:schemeClr>
                    </a:solidFill>
                    <a:latin typeface="Calibri Light" panose="020F0302020204030204" pitchFamily="34" charset="0"/>
                    <a:cs typeface="Calibri Light" panose="020F0302020204030204" pitchFamily="34" charset="0"/>
                  </a:endParaRPr>
                </a:p>
              </p:txBody>
            </p:sp>
            <p:grpSp>
              <p:nvGrpSpPr>
                <p:cNvPr id="112698" name="Group 58"/>
                <p:cNvGrpSpPr>
                  <a:grpSpLocks/>
                </p:cNvGrpSpPr>
                <p:nvPr/>
              </p:nvGrpSpPr>
              <p:grpSpPr bwMode="auto">
                <a:xfrm>
                  <a:off x="1985" y="1504"/>
                  <a:ext cx="1079" cy="1058"/>
                  <a:chOff x="1985" y="1504"/>
                  <a:chExt cx="1079" cy="1058"/>
                </a:xfrm>
              </p:grpSpPr>
              <p:grpSp>
                <p:nvGrpSpPr>
                  <p:cNvPr id="112693" name="Group 53"/>
                  <p:cNvGrpSpPr>
                    <a:grpSpLocks/>
                  </p:cNvGrpSpPr>
                  <p:nvPr/>
                </p:nvGrpSpPr>
                <p:grpSpPr bwMode="auto">
                  <a:xfrm>
                    <a:off x="1985" y="1978"/>
                    <a:ext cx="506" cy="281"/>
                    <a:chOff x="1985" y="1978"/>
                    <a:chExt cx="506" cy="281"/>
                  </a:xfrm>
                </p:grpSpPr>
                <p:sp>
                  <p:nvSpPr>
                    <p:cNvPr id="112674" name="Line 34"/>
                    <p:cNvSpPr>
                      <a:spLocks noChangeShapeType="1"/>
                    </p:cNvSpPr>
                    <p:nvPr/>
                  </p:nvSpPr>
                  <p:spPr bwMode="auto">
                    <a:xfrm rot="-925783">
                      <a:off x="2027" y="2144"/>
                      <a:ext cx="394" cy="115"/>
                    </a:xfrm>
                    <a:prstGeom prst="line">
                      <a:avLst/>
                    </a:prstGeom>
                    <a:noFill/>
                    <a:ln w="9525">
                      <a:solidFill>
                        <a:schemeClr val="accent6">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112675" name="Text Box 35"/>
                    <p:cNvSpPr txBox="1">
                      <a:spLocks noChangeArrowheads="1"/>
                    </p:cNvSpPr>
                    <p:nvPr/>
                  </p:nvSpPr>
                  <p:spPr bwMode="auto">
                    <a:xfrm>
                      <a:off x="1985" y="1978"/>
                      <a:ext cx="506"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600" dirty="0">
                          <a:solidFill>
                            <a:schemeClr val="accent6">
                              <a:lumMod val="75000"/>
                            </a:schemeClr>
                          </a:solidFill>
                          <a:latin typeface="Calibri Light" panose="020F0302020204030204" pitchFamily="34" charset="0"/>
                          <a:cs typeface="Calibri Light" panose="020F0302020204030204" pitchFamily="34" charset="0"/>
                        </a:rPr>
                        <a:t>step</a:t>
                      </a:r>
                    </a:p>
                  </p:txBody>
                </p:sp>
              </p:grpSp>
              <p:grpSp>
                <p:nvGrpSpPr>
                  <p:cNvPr id="112692" name="Group 52"/>
                  <p:cNvGrpSpPr>
                    <a:grpSpLocks/>
                  </p:cNvGrpSpPr>
                  <p:nvPr/>
                </p:nvGrpSpPr>
                <p:grpSpPr bwMode="auto">
                  <a:xfrm>
                    <a:off x="2241" y="2331"/>
                    <a:ext cx="559" cy="231"/>
                    <a:chOff x="2241" y="2331"/>
                    <a:chExt cx="559" cy="231"/>
                  </a:xfrm>
                </p:grpSpPr>
                <p:sp>
                  <p:nvSpPr>
                    <p:cNvPr id="112676" name="Line 36"/>
                    <p:cNvSpPr>
                      <a:spLocks noChangeShapeType="1"/>
                    </p:cNvSpPr>
                    <p:nvPr/>
                  </p:nvSpPr>
                  <p:spPr bwMode="auto">
                    <a:xfrm rot="-2276721">
                      <a:off x="2406" y="2447"/>
                      <a:ext cx="394" cy="115"/>
                    </a:xfrm>
                    <a:prstGeom prst="line">
                      <a:avLst/>
                    </a:prstGeom>
                    <a:noFill/>
                    <a:ln w="9525">
                      <a:solidFill>
                        <a:schemeClr val="accent6">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112681" name="Text Box 41"/>
                    <p:cNvSpPr txBox="1">
                      <a:spLocks noChangeArrowheads="1"/>
                    </p:cNvSpPr>
                    <p:nvPr/>
                  </p:nvSpPr>
                  <p:spPr bwMode="auto">
                    <a:xfrm>
                      <a:off x="2241" y="2331"/>
                      <a:ext cx="506"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600" dirty="0">
                          <a:solidFill>
                            <a:schemeClr val="accent6">
                              <a:lumMod val="75000"/>
                            </a:schemeClr>
                          </a:solidFill>
                          <a:latin typeface="Calibri Light" panose="020F0302020204030204" pitchFamily="34" charset="0"/>
                          <a:cs typeface="Calibri Light" panose="020F0302020204030204" pitchFamily="34" charset="0"/>
                        </a:rPr>
                        <a:t>step</a:t>
                      </a:r>
                    </a:p>
                  </p:txBody>
                </p:sp>
              </p:grpSp>
              <p:grpSp>
                <p:nvGrpSpPr>
                  <p:cNvPr id="112694" name="Group 54"/>
                  <p:cNvGrpSpPr>
                    <a:grpSpLocks/>
                  </p:cNvGrpSpPr>
                  <p:nvPr/>
                </p:nvGrpSpPr>
                <p:grpSpPr bwMode="auto">
                  <a:xfrm>
                    <a:off x="2558" y="1504"/>
                    <a:ext cx="506" cy="270"/>
                    <a:chOff x="2558" y="1504"/>
                    <a:chExt cx="506" cy="270"/>
                  </a:xfrm>
                </p:grpSpPr>
                <p:sp>
                  <p:nvSpPr>
                    <p:cNvPr id="112677" name="Line 37"/>
                    <p:cNvSpPr>
                      <a:spLocks noChangeShapeType="1"/>
                    </p:cNvSpPr>
                    <p:nvPr/>
                  </p:nvSpPr>
                  <p:spPr bwMode="auto">
                    <a:xfrm rot="-925783">
                      <a:off x="2603" y="1659"/>
                      <a:ext cx="394" cy="115"/>
                    </a:xfrm>
                    <a:prstGeom prst="line">
                      <a:avLst/>
                    </a:prstGeom>
                    <a:noFill/>
                    <a:ln w="9525">
                      <a:solidFill>
                        <a:schemeClr val="accent6">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atin typeface="Calibri Light" panose="020F0302020204030204" pitchFamily="34" charset="0"/>
                        <a:cs typeface="Calibri Light" panose="020F0302020204030204" pitchFamily="34" charset="0"/>
                      </a:endParaRPr>
                    </a:p>
                  </p:txBody>
                </p:sp>
                <p:sp>
                  <p:nvSpPr>
                    <p:cNvPr id="112685" name="Text Box 45"/>
                    <p:cNvSpPr txBox="1">
                      <a:spLocks noChangeArrowheads="1"/>
                    </p:cNvSpPr>
                    <p:nvPr/>
                  </p:nvSpPr>
                  <p:spPr bwMode="auto">
                    <a:xfrm>
                      <a:off x="2558" y="1504"/>
                      <a:ext cx="506"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600" dirty="0">
                          <a:solidFill>
                            <a:schemeClr val="accent6">
                              <a:lumMod val="75000"/>
                            </a:schemeClr>
                          </a:solidFill>
                          <a:latin typeface="Calibri Light" panose="020F0302020204030204" pitchFamily="34" charset="0"/>
                          <a:cs typeface="Calibri Light" panose="020F0302020204030204" pitchFamily="34" charset="0"/>
                        </a:rPr>
                        <a:t>step</a:t>
                      </a:r>
                    </a:p>
                  </p:txBody>
                </p:sp>
              </p:grpSp>
            </p:grpSp>
          </p:grpSp>
        </p:grpSp>
        <p:sp>
          <p:nvSpPr>
            <p:cNvPr id="112703" name="Text Box 63"/>
            <p:cNvSpPr txBox="1">
              <a:spLocks noChangeArrowheads="1"/>
            </p:cNvSpPr>
            <p:nvPr/>
          </p:nvSpPr>
          <p:spPr bwMode="auto">
            <a:xfrm>
              <a:off x="3152" y="1175"/>
              <a:ext cx="228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Times New Roman" panose="02020603050405020304" pitchFamily="18" charset="0"/>
                  <a:cs typeface="Times New Roman (Hebrew)" charset="-79"/>
                </a:defRPr>
              </a:lvl1pPr>
              <a:lvl2pPr algn="l">
                <a:defRPr sz="2400">
                  <a:solidFill>
                    <a:schemeClr val="tx1"/>
                  </a:solidFill>
                  <a:latin typeface="Times New Roman" panose="02020603050405020304" pitchFamily="18" charset="0"/>
                  <a:cs typeface="Times New Roman (Hebrew)" charset="-79"/>
                </a:defRPr>
              </a:lvl2pPr>
              <a:lvl3pPr algn="l">
                <a:defRPr sz="2400">
                  <a:solidFill>
                    <a:schemeClr val="tx1"/>
                  </a:solidFill>
                  <a:latin typeface="Times New Roman" panose="02020603050405020304" pitchFamily="18" charset="0"/>
                  <a:cs typeface="Times New Roman (Hebrew)" charset="-79"/>
                </a:defRPr>
              </a:lvl3pPr>
              <a:lvl4pPr algn="l">
                <a:defRPr sz="2400">
                  <a:solidFill>
                    <a:schemeClr val="tx1"/>
                  </a:solidFill>
                  <a:latin typeface="Times New Roman" panose="02020603050405020304" pitchFamily="18" charset="0"/>
                  <a:cs typeface="Times New Roman (Hebrew)" charset="-79"/>
                </a:defRPr>
              </a:lvl4pPr>
              <a:lvl5pPr algn="l">
                <a:defRPr sz="2400">
                  <a:solidFill>
                    <a:schemeClr val="tx1"/>
                  </a:solidFill>
                  <a:latin typeface="Times New Roman" panose="02020603050405020304" pitchFamily="18" charset="0"/>
                  <a:cs typeface="Times New Roman (Hebrew)" charset="-79"/>
                </a:defRPr>
              </a:lvl5pPr>
              <a:lvl6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6pPr>
              <a:lvl7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7pPr>
              <a:lvl8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8pPr>
              <a:lvl9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9pPr>
            </a:lstStyle>
            <a:p>
              <a:pPr>
                <a:spcBef>
                  <a:spcPct val="50000"/>
                </a:spcBef>
                <a:buClr>
                  <a:schemeClr val="accent2"/>
                </a:buClr>
                <a:buSzPct val="85000"/>
                <a:buFont typeface="Wingdings" panose="05000000000000000000" pitchFamily="2" charset="2"/>
                <a:buNone/>
              </a:pPr>
              <a:r>
                <a:rPr lang="en-US" altLang="sv-SE" sz="1800" dirty="0">
                  <a:solidFill>
                    <a:schemeClr val="accent6">
                      <a:lumMod val="75000"/>
                    </a:schemeClr>
                  </a:solidFill>
                  <a:latin typeface="Calibri Light" panose="020F0302020204030204" pitchFamily="34" charset="0"/>
                  <a:cs typeface="Calibri Light" panose="020F0302020204030204" pitchFamily="34" charset="0"/>
                </a:rPr>
                <a:t>legal execution</a:t>
              </a:r>
            </a:p>
          </p:txBody>
        </p:sp>
      </p:grpSp>
    </p:spTree>
    <p:custDataLst>
      <p:tags r:id="rId1"/>
    </p:custDataLst>
    <p:extLst>
      <p:ext uri="{BB962C8B-B14F-4D97-AF65-F5344CB8AC3E}">
        <p14:creationId xmlns:p14="http://schemas.microsoft.com/office/powerpoint/2010/main" val="12241362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nodeType="clickEffect">
                                  <p:stCondLst>
                                    <p:cond delay="0"/>
                                  </p:stCondLst>
                                  <p:childTnLst>
                                    <p:set>
                                      <p:cBhvr>
                                        <p:cTn id="10" dur="1" fill="hold">
                                          <p:stCondLst>
                                            <p:cond delay="0"/>
                                          </p:stCondLst>
                                        </p:cTn>
                                        <p:tgtEl>
                                          <p:spTgt spid="112701"/>
                                        </p:tgtEl>
                                        <p:attrNameLst>
                                          <p:attrName>style.visibility</p:attrName>
                                        </p:attrNameLst>
                                      </p:cBhvr>
                                      <p:to>
                                        <p:strVal val="visible"/>
                                      </p:to>
                                    </p:set>
                                    <p:animEffect transition="in" filter="dissolve">
                                      <p:cBhvr>
                                        <p:cTn id="11" dur="500"/>
                                        <p:tgtEl>
                                          <p:spTgt spid="11270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12696"/>
                                        </p:tgtEl>
                                        <p:attrNameLst>
                                          <p:attrName>style.visibility</p:attrName>
                                        </p:attrNameLst>
                                      </p:cBhvr>
                                      <p:to>
                                        <p:strVal val="visible"/>
                                      </p:to>
                                    </p:set>
                                    <p:animEffect transition="in" filter="wipe(left)">
                                      <p:cBhvr>
                                        <p:cTn id="16" dur="500"/>
                                        <p:tgtEl>
                                          <p:spTgt spid="11269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12697"/>
                                        </p:tgtEl>
                                        <p:attrNameLst>
                                          <p:attrName>style.visibility</p:attrName>
                                        </p:attrNameLst>
                                      </p:cBhvr>
                                      <p:to>
                                        <p:strVal val="visible"/>
                                      </p:to>
                                    </p:set>
                                    <p:animEffect transition="in" filter="wipe(left)">
                                      <p:cBhvr>
                                        <p:cTn id="21" dur="500"/>
                                        <p:tgtEl>
                                          <p:spTgt spid="11269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12704"/>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126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6" grpId="0"/>
      <p:bldP spid="112648"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7" name="Rectangle 7"/>
          <p:cNvSpPr>
            <a:spLocks noGrp="1" noChangeArrowheads="1"/>
          </p:cNvSpPr>
          <p:nvPr>
            <p:ph type="title"/>
          </p:nvPr>
        </p:nvSpPr>
        <p:spPr/>
        <p:txBody>
          <a:bodyPr/>
          <a:lstStyle/>
          <a:p>
            <a:r>
              <a:rPr lang="en-US" altLang="he-IL" sz="3200" dirty="0">
                <a:latin typeface="Calibri Light" panose="020F0302020204030204" pitchFamily="34" charset="0"/>
                <a:cs typeface="Calibri Light" panose="020F0302020204030204" pitchFamily="34" charset="0"/>
              </a:rPr>
              <a:t>Self-stabilizing Networks </a:t>
            </a:r>
            <a:endParaRPr lang="en-US" altLang="zh-CN" sz="3200" dirty="0">
              <a:latin typeface="Calibri Light" panose="020F0302020204030204" pitchFamily="34" charset="0"/>
              <a:cs typeface="Calibri Light" panose="020F0302020204030204" pitchFamily="34" charset="0"/>
            </a:endParaRPr>
          </a:p>
        </p:txBody>
      </p:sp>
      <p:sp>
        <p:nvSpPr>
          <p:cNvPr id="18" name="Content Placeholder 17"/>
          <p:cNvSpPr>
            <a:spLocks noGrp="1"/>
          </p:cNvSpPr>
          <p:nvPr>
            <p:ph idx="1"/>
          </p:nvPr>
        </p:nvSpPr>
        <p:spPr/>
        <p:txBody>
          <a:bodyPr/>
          <a:lstStyle/>
          <a:p>
            <a:r>
              <a:rPr lang="en-US" sz="2400" dirty="0">
                <a:latin typeface="Calibri Light" panose="020F0302020204030204" pitchFamily="34" charset="0"/>
                <a:cs typeface="Calibri Light" panose="020F0302020204030204" pitchFamily="34" charset="0"/>
              </a:rPr>
              <a:t>Note that we define LE for a particular system and a particular task</a:t>
            </a:r>
          </a:p>
          <a:p>
            <a:r>
              <a:rPr lang="en-US" sz="2400" dirty="0">
                <a:latin typeface="Calibri Light" panose="020F0302020204030204" pitchFamily="34" charset="0"/>
                <a:cs typeface="Calibri Light" panose="020F0302020204030204" pitchFamily="34" charset="0"/>
              </a:rPr>
              <a:t>An execution of a self-stabilizing system has a suffix that appears in LE</a:t>
            </a:r>
          </a:p>
          <a:p>
            <a:r>
              <a:rPr lang="en-US" sz="2400" dirty="0">
                <a:latin typeface="Calibri Light" panose="020F0302020204030204" pitchFamily="34" charset="0"/>
                <a:cs typeface="Calibri Light" panose="020F0302020204030204" pitchFamily="34" charset="0"/>
              </a:rPr>
              <a:t>We say that configuration c is safe with regard to task LE and system, if every fair execution of the algorithm that starts from c  belongs to LE</a:t>
            </a:r>
          </a:p>
          <a:p>
            <a:r>
              <a:rPr lang="en-US" sz="2400" dirty="0">
                <a:latin typeface="Calibri Light" panose="020F0302020204030204" pitchFamily="34" charset="0"/>
                <a:cs typeface="Calibri Light" panose="020F0302020204030204" pitchFamily="34" charset="0"/>
              </a:rPr>
              <a:t>An algorithm is self-stabilizing for a task LE if every fair execution of the algorithm reaches a safe configuration with relation to LE</a:t>
            </a:r>
            <a:endParaRPr lang="sv-SE" sz="2400" dirty="0">
              <a:latin typeface="Calibri Light" panose="020F0302020204030204" pitchFamily="34" charset="0"/>
              <a:cs typeface="Calibri Light" panose="020F0302020204030204" pitchFamily="34" charset="0"/>
            </a:endParaRPr>
          </a:p>
        </p:txBody>
      </p:sp>
      <p:sp>
        <p:nvSpPr>
          <p:cNvPr id="60" name="Slide Number Placeholder 4"/>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F0E47565-BD11-44AF-A3EA-123362E94224}" type="slidenum">
              <a:rPr lang="en-US" altLang="en-US">
                <a:latin typeface="Calibri Light" panose="020F0302020204030204" pitchFamily="34" charset="0"/>
                <a:cs typeface="Calibri Light" panose="020F0302020204030204" pitchFamily="34" charset="0"/>
              </a:rPr>
              <a:pPr/>
              <a:t>43</a:t>
            </a:fld>
            <a:endParaRPr lang="en-US" altLang="en-US">
              <a:latin typeface="Calibri Light" panose="020F0302020204030204" pitchFamily="34" charset="0"/>
              <a:cs typeface="Calibri Light" panose="020F0302020204030204" pitchFamily="34" charset="0"/>
            </a:endParaRPr>
          </a:p>
        </p:txBody>
      </p:sp>
      <p:sp>
        <p:nvSpPr>
          <p:cNvPr id="112644" name="Rectangle 4"/>
          <p:cNvSpPr>
            <a:spLocks noChangeArrowheads="1"/>
          </p:cNvSpPr>
          <p:nvPr/>
        </p:nvSpPr>
        <p:spPr bwMode="auto">
          <a:xfrm>
            <a:off x="533400" y="139700"/>
            <a:ext cx="7772400" cy="1143000"/>
          </a:xfrm>
          <a:prstGeom prst="rect">
            <a:avLst/>
          </a:prstGeom>
          <a:noFill/>
          <a:ln w="9525">
            <a:noFill/>
            <a:miter lim="800000"/>
            <a:headEnd/>
            <a:tailEnd/>
          </a:ln>
          <a:effectLst/>
        </p:spPr>
        <p:txBody>
          <a:bodyPr anchor="ctr"/>
          <a:lstStyle/>
          <a:p>
            <a:pPr algn="l"/>
            <a:endParaRPr lang="en-US" altLang="he-IL" sz="3200" u="sng">
              <a:solidFill>
                <a:srgbClr val="009999"/>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249177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Rectangle 4"/>
          <p:cNvSpPr>
            <a:spLocks noGrp="1" noChangeArrowheads="1"/>
          </p:cNvSpPr>
          <p:nvPr>
            <p:ph type="title"/>
          </p:nvPr>
        </p:nvSpPr>
        <p:spPr/>
        <p:txBody>
          <a:bodyPr/>
          <a:lstStyle/>
          <a:p>
            <a:r>
              <a:rPr lang="en-US" altLang="he-IL" dirty="0">
                <a:latin typeface="Calibri Light" panose="020F0302020204030204" pitchFamily="34" charset="0"/>
                <a:cs typeface="Calibri Light" panose="020F0302020204030204" pitchFamily="34" charset="0"/>
              </a:rPr>
              <a:t>Complexity Measures: num. rounds </a:t>
            </a:r>
            <a:endParaRPr lang="en-US" altLang="sv-SE" dirty="0">
              <a:latin typeface="Calibri Light" panose="020F0302020204030204" pitchFamily="34" charset="0"/>
              <a:cs typeface="Calibri Light" panose="020F0302020204030204" pitchFamily="34" charset="0"/>
            </a:endParaRPr>
          </a:p>
        </p:txBody>
      </p:sp>
      <p:sp>
        <p:nvSpPr>
          <p:cNvPr id="2" name="Content Placeholder 1"/>
          <p:cNvSpPr>
            <a:spLocks noGrp="1"/>
          </p:cNvSpPr>
          <p:nvPr>
            <p:ph idx="1"/>
          </p:nvPr>
        </p:nvSpPr>
        <p:spPr/>
        <p:txBody>
          <a:bodyPr/>
          <a:lstStyle/>
          <a:p>
            <a:r>
              <a:rPr lang="en-US" altLang="he-IL" sz="2400" dirty="0">
                <a:latin typeface="Calibri Light" panose="020F0302020204030204" pitchFamily="34" charset="0"/>
                <a:cs typeface="Calibri Light" panose="020F0302020204030204" pitchFamily="34" charset="0"/>
              </a:rPr>
              <a:t>The number of rounds  =  stabilization time</a:t>
            </a:r>
          </a:p>
          <a:p>
            <a:r>
              <a:rPr lang="en-US" altLang="he-IL" sz="2400" dirty="0">
                <a:latin typeface="Calibri Light" panose="020F0302020204030204" pitchFamily="34" charset="0"/>
                <a:cs typeface="Calibri Light" panose="020F0302020204030204" pitchFamily="34" charset="0"/>
              </a:rPr>
              <a:t>The first </a:t>
            </a:r>
            <a:r>
              <a:rPr lang="en-US" altLang="he-IL" sz="2400" dirty="0">
                <a:solidFill>
                  <a:schemeClr val="accent6">
                    <a:lumMod val="75000"/>
                  </a:schemeClr>
                </a:solidFill>
                <a:latin typeface="Calibri Light" panose="020F0302020204030204" pitchFamily="34" charset="0"/>
                <a:cs typeface="Calibri Light" panose="020F0302020204030204" pitchFamily="34" charset="0"/>
              </a:rPr>
              <a:t>asynchronous round </a:t>
            </a:r>
            <a:r>
              <a:rPr lang="en-US" altLang="he-IL" sz="2400" dirty="0">
                <a:latin typeface="Calibri Light" panose="020F0302020204030204" pitchFamily="34" charset="0"/>
                <a:cs typeface="Calibri Light" panose="020F0302020204030204" pitchFamily="34" charset="0"/>
              </a:rPr>
              <a:t>in a fair execution E is the shortest prefix E’ of E such that each processor executes at least one step in E’, where E=E’○E’’</a:t>
            </a:r>
          </a:p>
          <a:p>
            <a:endParaRPr lang="en-US" altLang="he-IL" sz="2400" dirty="0">
              <a:latin typeface="Calibri Light" panose="020F0302020204030204" pitchFamily="34" charset="0"/>
              <a:cs typeface="Calibri Light" panose="020F0302020204030204" pitchFamily="34" charset="0"/>
            </a:endParaRPr>
          </a:p>
        </p:txBody>
      </p:sp>
      <p:sp>
        <p:nvSpPr>
          <p:cNvPr id="6" name="Slide Number Placeholder 4"/>
          <p:cNvSpPr>
            <a:spLocks noGrp="1"/>
          </p:cNvSpPr>
          <p:nvPr>
            <p:ph type="sldNum" sz="quarter" idx="12"/>
          </p:nvPr>
        </p:nvSpPr>
        <p:spPr/>
        <p:txBody>
          <a:bodyPr/>
          <a:lstStyle/>
          <a:p>
            <a:r>
              <a:rPr lang="en-US" altLang="en-US" dirty="0"/>
              <a:t>2-</a:t>
            </a:r>
            <a:fld id="{A0A7CF0D-CCAA-4356-AF3D-6F8DE41E8E7F}" type="slidenum">
              <a:rPr lang="en-US" altLang="en-US"/>
              <a:pPr/>
              <a:t>44</a:t>
            </a:fld>
            <a:endParaRPr lang="en-US" altLang="en-US" dirty="0"/>
          </a:p>
        </p:txBody>
      </p:sp>
      <p:sp>
        <p:nvSpPr>
          <p:cNvPr id="129027" name="Rectangle 3"/>
          <p:cNvSpPr>
            <a:spLocks noChangeArrowheads="1"/>
          </p:cNvSpPr>
          <p:nvPr/>
        </p:nvSpPr>
        <p:spPr bwMode="auto">
          <a:xfrm>
            <a:off x="533400" y="647700"/>
            <a:ext cx="7772400"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000" u="sng">
                <a:solidFill>
                  <a:srgbClr val="009999"/>
                </a:solidFill>
                <a:latin typeface="Comic Sans MS" panose="030F0702030302020204" pitchFamily="66" charset="0"/>
                <a:cs typeface="Times New Roman (Hebrew)" charset="-79"/>
              </a:defRPr>
            </a:lvl1pPr>
            <a:lvl2pPr algn="l">
              <a:defRPr sz="4000" u="sng">
                <a:solidFill>
                  <a:srgbClr val="009999"/>
                </a:solidFill>
                <a:latin typeface="Comic Sans MS" panose="030F0702030302020204" pitchFamily="66" charset="0"/>
                <a:cs typeface="Times New Roman (Hebrew)" charset="-79"/>
              </a:defRPr>
            </a:lvl2pPr>
            <a:lvl3pPr algn="l">
              <a:defRPr sz="4000" u="sng">
                <a:solidFill>
                  <a:srgbClr val="009999"/>
                </a:solidFill>
                <a:latin typeface="Comic Sans MS" panose="030F0702030302020204" pitchFamily="66" charset="0"/>
                <a:cs typeface="Times New Roman (Hebrew)" charset="-79"/>
              </a:defRPr>
            </a:lvl3pPr>
            <a:lvl4pPr algn="l">
              <a:defRPr sz="4000" u="sng">
                <a:solidFill>
                  <a:srgbClr val="009999"/>
                </a:solidFill>
                <a:latin typeface="Comic Sans MS" panose="030F0702030302020204" pitchFamily="66" charset="0"/>
                <a:cs typeface="Times New Roman (Hebrew)" charset="-79"/>
              </a:defRPr>
            </a:lvl4pPr>
            <a:lvl5pPr algn="l">
              <a:defRPr sz="4000" u="sng">
                <a:solidFill>
                  <a:srgbClr val="009999"/>
                </a:solidFill>
                <a:latin typeface="Comic Sans MS" panose="030F0702030302020204" pitchFamily="66" charset="0"/>
                <a:cs typeface="Times New Roman (Hebrew)" charset="-79"/>
              </a:defRPr>
            </a:lvl5pPr>
            <a:lvl6pPr marL="4572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6pPr>
            <a:lvl7pPr marL="9144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7pPr>
            <a:lvl8pPr marL="13716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8pPr>
            <a:lvl9pPr marL="18288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9pPr>
          </a:lstStyle>
          <a:p>
            <a:endParaRPr lang="en-US" altLang="he-IL" sz="3200"/>
          </a:p>
        </p:txBody>
      </p:sp>
    </p:spTree>
    <p:extLst>
      <p:ext uri="{BB962C8B-B14F-4D97-AF65-F5344CB8AC3E}">
        <p14:creationId xmlns:p14="http://schemas.microsoft.com/office/powerpoint/2010/main" val="16035498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Rectangle 4"/>
          <p:cNvSpPr>
            <a:spLocks noGrp="1" noChangeArrowheads="1"/>
          </p:cNvSpPr>
          <p:nvPr>
            <p:ph type="title"/>
          </p:nvPr>
        </p:nvSpPr>
        <p:spPr/>
        <p:txBody>
          <a:bodyPr/>
          <a:lstStyle/>
          <a:p>
            <a:r>
              <a:rPr lang="en-US" altLang="he-IL" dirty="0">
                <a:latin typeface="Calibri Light" panose="020F0302020204030204" pitchFamily="34" charset="0"/>
                <a:cs typeface="Calibri Light" panose="020F0302020204030204" pitchFamily="34" charset="0"/>
              </a:rPr>
              <a:t>Complexity Measures: num. rounds </a:t>
            </a:r>
            <a:endParaRPr lang="en-US" altLang="sv-SE" dirty="0">
              <a:latin typeface="Calibri Light" panose="020F0302020204030204" pitchFamily="34" charset="0"/>
              <a:cs typeface="Calibri Light" panose="020F0302020204030204" pitchFamily="34" charset="0"/>
            </a:endParaRPr>
          </a:p>
        </p:txBody>
      </p:sp>
      <p:sp>
        <p:nvSpPr>
          <p:cNvPr id="2" name="Content Placeholder 1"/>
          <p:cNvSpPr>
            <a:spLocks noGrp="1"/>
          </p:cNvSpPr>
          <p:nvPr>
            <p:ph idx="1"/>
          </p:nvPr>
        </p:nvSpPr>
        <p:spPr/>
        <p:txBody>
          <a:bodyPr/>
          <a:lstStyle/>
          <a:p>
            <a:r>
              <a:rPr lang="en-US" altLang="he-IL" sz="2400" dirty="0">
                <a:latin typeface="Calibri Light" panose="020F0302020204030204" pitchFamily="34" charset="0"/>
                <a:cs typeface="Calibri Light" panose="020F0302020204030204" pitchFamily="34" charset="0"/>
              </a:rPr>
              <a:t>The number of rounds  =  stabilization time</a:t>
            </a:r>
          </a:p>
          <a:p>
            <a:r>
              <a:rPr lang="en-US" altLang="he-IL" sz="2400" dirty="0">
                <a:latin typeface="Calibri Light" panose="020F0302020204030204" pitchFamily="34" charset="0"/>
                <a:cs typeface="Calibri Light" panose="020F0302020204030204" pitchFamily="34" charset="0"/>
              </a:rPr>
              <a:t>The first </a:t>
            </a:r>
            <a:r>
              <a:rPr lang="en-US" altLang="he-IL" sz="2400" dirty="0">
                <a:solidFill>
                  <a:schemeClr val="accent6">
                    <a:lumMod val="75000"/>
                  </a:schemeClr>
                </a:solidFill>
                <a:latin typeface="Calibri Light" panose="020F0302020204030204" pitchFamily="34" charset="0"/>
                <a:cs typeface="Calibri Light" panose="020F0302020204030204" pitchFamily="34" charset="0"/>
              </a:rPr>
              <a:t>asynchronous round </a:t>
            </a:r>
            <a:r>
              <a:rPr lang="en-US" altLang="he-IL" sz="2400" dirty="0">
                <a:latin typeface="Calibri Light" panose="020F0302020204030204" pitchFamily="34" charset="0"/>
                <a:cs typeface="Calibri Light" panose="020F0302020204030204" pitchFamily="34" charset="0"/>
              </a:rPr>
              <a:t>in a fair execution E is the shortest prefix E’ of E such that each processor executes at least one step in E’, where E=E’○E’’</a:t>
            </a:r>
          </a:p>
          <a:p>
            <a:r>
              <a:rPr lang="en-US" altLang="he-IL" sz="2400" dirty="0">
                <a:latin typeface="Calibri Light" panose="020F0302020204030204" pitchFamily="34" charset="0"/>
                <a:cs typeface="Calibri Light" panose="020F0302020204030204" pitchFamily="34" charset="0"/>
              </a:rPr>
              <a:t>E.g., let P={</a:t>
            </a:r>
            <a:r>
              <a:rPr lang="en-US" altLang="he-IL" sz="2400" i="1" dirty="0">
                <a:latin typeface="Calibri Light" panose="020F0302020204030204" pitchFamily="34" charset="0"/>
                <a:cs typeface="Calibri Light" panose="020F0302020204030204" pitchFamily="34" charset="0"/>
              </a:rPr>
              <a:t>p</a:t>
            </a:r>
            <a:r>
              <a:rPr lang="sv-SE" sz="2400" baseline="-25000" dirty="0">
                <a:latin typeface="Calibri Light" panose="020F0302020204030204" pitchFamily="34" charset="0"/>
                <a:cs typeface="Calibri Light" panose="020F0302020204030204" pitchFamily="34" charset="0"/>
              </a:rPr>
              <a:t>i</a:t>
            </a:r>
            <a:r>
              <a:rPr lang="en-US" altLang="he-IL" sz="2400" dirty="0">
                <a:latin typeface="Calibri Light" panose="020F0302020204030204" pitchFamily="34" charset="0"/>
                <a:cs typeface="Calibri Light" panose="020F0302020204030204" pitchFamily="34" charset="0"/>
              </a:rPr>
              <a:t>,</a:t>
            </a:r>
            <a:r>
              <a:rPr lang="en-US" altLang="he-IL" sz="2400" i="1" dirty="0">
                <a:latin typeface="Calibri Light" panose="020F0302020204030204" pitchFamily="34" charset="0"/>
                <a:cs typeface="Calibri Light" panose="020F0302020204030204" pitchFamily="34" charset="0"/>
              </a:rPr>
              <a:t>p</a:t>
            </a:r>
            <a:r>
              <a:rPr lang="sv-SE" sz="2400" baseline="-25000" dirty="0">
                <a:latin typeface="Calibri Light" panose="020F0302020204030204" pitchFamily="34" charset="0"/>
                <a:cs typeface="Calibri Light" panose="020F0302020204030204" pitchFamily="34" charset="0"/>
              </a:rPr>
              <a:t>j</a:t>
            </a:r>
            <a:r>
              <a:rPr lang="en-US" altLang="he-IL" sz="2400" dirty="0">
                <a:latin typeface="Calibri Light" panose="020F0302020204030204" pitchFamily="34" charset="0"/>
                <a:cs typeface="Calibri Light" panose="020F0302020204030204" pitchFamily="34" charset="0"/>
              </a:rPr>
              <a:t>} and </a:t>
            </a:r>
            <a:r>
              <a:rPr lang="sv-SE" sz="2400" dirty="0">
                <a:latin typeface="Calibri Light" panose="020F0302020204030204" pitchFamily="34" charset="0"/>
                <a:cs typeface="Calibri Light" panose="020F0302020204030204" pitchFamily="34" charset="0"/>
              </a:rPr>
              <a:t>E=(c</a:t>
            </a:r>
            <a:r>
              <a:rPr lang="sv-SE" sz="2400" baseline="-25000" dirty="0">
                <a:latin typeface="Calibri Light" panose="020F0302020204030204" pitchFamily="34" charset="0"/>
                <a:cs typeface="Calibri Light" panose="020F0302020204030204" pitchFamily="34" charset="0"/>
              </a:rPr>
              <a:t>0</a:t>
            </a:r>
            <a:r>
              <a:rPr lang="sv-SE" sz="2400" dirty="0">
                <a:latin typeface="Calibri Light" panose="020F0302020204030204" pitchFamily="34" charset="0"/>
                <a:cs typeface="Calibri Light" panose="020F0302020204030204" pitchFamily="34" charset="0"/>
              </a:rPr>
              <a:t>, a</a:t>
            </a:r>
            <a:r>
              <a:rPr lang="sv-SE" sz="2400" baseline="30000" dirty="0">
                <a:latin typeface="Calibri Light" panose="020F0302020204030204" pitchFamily="34" charset="0"/>
                <a:cs typeface="Calibri Light" panose="020F0302020204030204" pitchFamily="34" charset="0"/>
              </a:rPr>
              <a:t>i</a:t>
            </a:r>
            <a:r>
              <a:rPr lang="sv-SE" sz="2400" baseline="-25000" dirty="0">
                <a:latin typeface="Calibri Light" panose="020F0302020204030204" pitchFamily="34" charset="0"/>
                <a:cs typeface="Calibri Light" panose="020F0302020204030204" pitchFamily="34" charset="0"/>
              </a:rPr>
              <a:t>0</a:t>
            </a:r>
            <a:r>
              <a:rPr lang="sv-SE" sz="2400" dirty="0">
                <a:latin typeface="Calibri Light" panose="020F0302020204030204" pitchFamily="34" charset="0"/>
                <a:cs typeface="Calibri Light" panose="020F0302020204030204" pitchFamily="34" charset="0"/>
              </a:rPr>
              <a:t>, c</a:t>
            </a:r>
            <a:r>
              <a:rPr lang="sv-SE" sz="2400" baseline="-25000" dirty="0">
                <a:latin typeface="Calibri Light" panose="020F0302020204030204" pitchFamily="34" charset="0"/>
                <a:cs typeface="Calibri Light" panose="020F0302020204030204" pitchFamily="34" charset="0"/>
              </a:rPr>
              <a:t>1</a:t>
            </a:r>
            <a:r>
              <a:rPr lang="sv-SE" sz="2400" dirty="0">
                <a:latin typeface="Calibri Light" panose="020F0302020204030204" pitchFamily="34" charset="0"/>
                <a:cs typeface="Calibri Light" panose="020F0302020204030204" pitchFamily="34" charset="0"/>
              </a:rPr>
              <a:t>, a</a:t>
            </a:r>
            <a:r>
              <a:rPr lang="sv-SE" sz="2400" baseline="30000" dirty="0">
                <a:latin typeface="Calibri Light" panose="020F0302020204030204" pitchFamily="34" charset="0"/>
                <a:cs typeface="Calibri Light" panose="020F0302020204030204" pitchFamily="34" charset="0"/>
              </a:rPr>
              <a:t>i</a:t>
            </a:r>
            <a:r>
              <a:rPr lang="sv-SE" sz="2400" baseline="-25000" dirty="0">
                <a:latin typeface="Calibri Light" panose="020F0302020204030204" pitchFamily="34" charset="0"/>
                <a:cs typeface="Calibri Light" panose="020F0302020204030204" pitchFamily="34" charset="0"/>
              </a:rPr>
              <a:t>1</a:t>
            </a:r>
            <a:r>
              <a:rPr lang="sv-SE" sz="2400" dirty="0">
                <a:latin typeface="Calibri Light" panose="020F0302020204030204" pitchFamily="34" charset="0"/>
                <a:cs typeface="Calibri Light" panose="020F0302020204030204" pitchFamily="34" charset="0"/>
              </a:rPr>
              <a:t>, c</a:t>
            </a:r>
            <a:r>
              <a:rPr lang="sv-SE" sz="2400" baseline="-25000" dirty="0">
                <a:latin typeface="Calibri Light" panose="020F0302020204030204" pitchFamily="34" charset="0"/>
                <a:cs typeface="Calibri Light" panose="020F0302020204030204" pitchFamily="34" charset="0"/>
              </a:rPr>
              <a:t>2</a:t>
            </a:r>
            <a:r>
              <a:rPr lang="sv-SE" sz="2400" dirty="0">
                <a:latin typeface="Calibri Light" panose="020F0302020204030204" pitchFamily="34" charset="0"/>
                <a:cs typeface="Calibri Light" panose="020F0302020204030204" pitchFamily="34" charset="0"/>
              </a:rPr>
              <a:t> , a</a:t>
            </a:r>
            <a:r>
              <a:rPr lang="sv-SE" sz="2400" baseline="30000" dirty="0">
                <a:latin typeface="Calibri Light" panose="020F0302020204030204" pitchFamily="34" charset="0"/>
                <a:cs typeface="Calibri Light" panose="020F0302020204030204" pitchFamily="34" charset="0"/>
              </a:rPr>
              <a:t>i</a:t>
            </a:r>
            <a:r>
              <a:rPr lang="sv-SE" sz="2400" baseline="-25000" dirty="0">
                <a:latin typeface="Calibri Light" panose="020F0302020204030204" pitchFamily="34" charset="0"/>
                <a:cs typeface="Calibri Light" panose="020F0302020204030204" pitchFamily="34" charset="0"/>
              </a:rPr>
              <a:t>2</a:t>
            </a:r>
            <a:r>
              <a:rPr lang="sv-SE" sz="2400" dirty="0">
                <a:latin typeface="Calibri Light" panose="020F0302020204030204" pitchFamily="34" charset="0"/>
                <a:cs typeface="Calibri Light" panose="020F0302020204030204" pitchFamily="34" charset="0"/>
              </a:rPr>
              <a:t>, c</a:t>
            </a:r>
            <a:r>
              <a:rPr lang="sv-SE" sz="2400" baseline="-25000" dirty="0">
                <a:latin typeface="Calibri Light" panose="020F0302020204030204" pitchFamily="34" charset="0"/>
                <a:cs typeface="Calibri Light" panose="020F0302020204030204" pitchFamily="34" charset="0"/>
              </a:rPr>
              <a:t>3</a:t>
            </a:r>
            <a:r>
              <a:rPr lang="sv-SE" sz="2400" dirty="0">
                <a:latin typeface="Calibri Light" panose="020F0302020204030204" pitchFamily="34" charset="0"/>
                <a:cs typeface="Calibri Light" panose="020F0302020204030204" pitchFamily="34" charset="0"/>
              </a:rPr>
              <a:t>, a</a:t>
            </a:r>
            <a:r>
              <a:rPr lang="sv-SE" sz="2400" baseline="30000" dirty="0">
                <a:latin typeface="Calibri Light" panose="020F0302020204030204" pitchFamily="34" charset="0"/>
                <a:cs typeface="Calibri Light" panose="020F0302020204030204" pitchFamily="34" charset="0"/>
              </a:rPr>
              <a:t>j</a:t>
            </a:r>
            <a:r>
              <a:rPr lang="sv-SE" sz="2400" baseline="-25000" dirty="0">
                <a:latin typeface="Calibri Light" panose="020F0302020204030204" pitchFamily="34" charset="0"/>
                <a:cs typeface="Calibri Light" panose="020F0302020204030204" pitchFamily="34" charset="0"/>
              </a:rPr>
              <a:t>3</a:t>
            </a:r>
            <a:r>
              <a:rPr lang="sv-SE" sz="2400" dirty="0">
                <a:latin typeface="Calibri Light" panose="020F0302020204030204" pitchFamily="34" charset="0"/>
                <a:cs typeface="Calibri Light" panose="020F0302020204030204" pitchFamily="34" charset="0"/>
              </a:rPr>
              <a:t>, c</a:t>
            </a:r>
            <a:r>
              <a:rPr lang="sv-SE" sz="2400" baseline="-25000" dirty="0">
                <a:latin typeface="Calibri Light" panose="020F0302020204030204" pitchFamily="34" charset="0"/>
                <a:cs typeface="Calibri Light" panose="020F0302020204030204" pitchFamily="34" charset="0"/>
              </a:rPr>
              <a:t>4</a:t>
            </a:r>
            <a:r>
              <a:rPr lang="sv-SE" sz="2400" dirty="0">
                <a:latin typeface="Calibri Light" panose="020F0302020204030204" pitchFamily="34" charset="0"/>
                <a:cs typeface="Calibri Light" panose="020F0302020204030204" pitchFamily="34" charset="0"/>
              </a:rPr>
              <a:t>, a</a:t>
            </a:r>
            <a:r>
              <a:rPr lang="sv-SE" sz="2400" baseline="30000" dirty="0">
                <a:latin typeface="Calibri Light" panose="020F0302020204030204" pitchFamily="34" charset="0"/>
                <a:cs typeface="Calibri Light" panose="020F0302020204030204" pitchFamily="34" charset="0"/>
              </a:rPr>
              <a:t>i</a:t>
            </a:r>
            <a:r>
              <a:rPr lang="sv-SE" sz="2400" baseline="-25000" dirty="0">
                <a:latin typeface="Calibri Light" panose="020F0302020204030204" pitchFamily="34" charset="0"/>
                <a:cs typeface="Calibri Light" panose="020F0302020204030204" pitchFamily="34" charset="0"/>
              </a:rPr>
              <a:t>4</a:t>
            </a:r>
            <a:r>
              <a:rPr lang="sv-SE" sz="2400" dirty="0">
                <a:latin typeface="Calibri Light" panose="020F0302020204030204" pitchFamily="34" charset="0"/>
                <a:cs typeface="Calibri Light" panose="020F0302020204030204" pitchFamily="34" charset="0"/>
              </a:rPr>
              <a:t>, c</a:t>
            </a:r>
            <a:r>
              <a:rPr lang="sv-SE" sz="2400" baseline="-25000" dirty="0">
                <a:latin typeface="Calibri Light" panose="020F0302020204030204" pitchFamily="34" charset="0"/>
                <a:cs typeface="Calibri Light" panose="020F0302020204030204" pitchFamily="34" charset="0"/>
              </a:rPr>
              <a:t>5</a:t>
            </a:r>
            <a:r>
              <a:rPr lang="sv-SE" sz="2400" dirty="0">
                <a:latin typeface="Calibri Light" panose="020F0302020204030204" pitchFamily="34" charset="0"/>
                <a:cs typeface="Calibri Light" panose="020F0302020204030204" pitchFamily="34" charset="0"/>
              </a:rPr>
              <a:t>,…)</a:t>
            </a:r>
          </a:p>
          <a:p>
            <a:pPr lvl="1"/>
            <a:r>
              <a:rPr lang="sv-SE" dirty="0">
                <a:latin typeface="Calibri Light" panose="020F0302020204030204" pitchFamily="34" charset="0"/>
                <a:cs typeface="Calibri Light" panose="020F0302020204030204" pitchFamily="34" charset="0"/>
              </a:rPr>
              <a:t>where a</a:t>
            </a:r>
            <a:r>
              <a:rPr lang="sv-SE" baseline="30000" dirty="0">
                <a:latin typeface="Calibri Light" panose="020F0302020204030204" pitchFamily="34" charset="0"/>
                <a:cs typeface="Calibri Light" panose="020F0302020204030204" pitchFamily="34" charset="0"/>
              </a:rPr>
              <a:t>k</a:t>
            </a:r>
            <a:r>
              <a:rPr lang="sv-SE" baseline="-25000" dirty="0">
                <a:latin typeface="Calibri Light" panose="020F0302020204030204" pitchFamily="34" charset="0"/>
                <a:cs typeface="Calibri Light" panose="020F0302020204030204" pitchFamily="34" charset="0"/>
              </a:rPr>
              <a:t>x</a:t>
            </a:r>
            <a:r>
              <a:rPr lang="sv-SE" dirty="0">
                <a:latin typeface="Calibri Light" panose="020F0302020204030204" pitchFamily="34" charset="0"/>
                <a:cs typeface="Calibri Light" panose="020F0302020204030204" pitchFamily="34" charset="0"/>
              </a:rPr>
              <a:t> is the </a:t>
            </a:r>
            <a:r>
              <a:rPr lang="en-US" altLang="zh-CN" i="1">
                <a:latin typeface="Calibri Light" panose="020F0302020204030204" pitchFamily="34" charset="0"/>
                <a:cs typeface="Calibri Light" panose="020F0302020204030204" pitchFamily="34" charset="0"/>
              </a:rPr>
              <a:t>x</a:t>
            </a:r>
            <a:r>
              <a:rPr lang="sv-SE">
                <a:latin typeface="Calibri Light" panose="020F0302020204030204" pitchFamily="34" charset="0"/>
                <a:cs typeface="Calibri Light" panose="020F0302020204030204" pitchFamily="34" charset="0"/>
              </a:rPr>
              <a:t>-th </a:t>
            </a:r>
            <a:r>
              <a:rPr lang="sv-SE" dirty="0">
                <a:latin typeface="Calibri Light" panose="020F0302020204030204" pitchFamily="34" charset="0"/>
                <a:cs typeface="Calibri Light" panose="020F0302020204030204" pitchFamily="34" charset="0"/>
              </a:rPr>
              <a:t>step in execution E taking by </a:t>
            </a:r>
            <a:r>
              <a:rPr lang="en-US" altLang="he-IL" i="1" dirty="0">
                <a:latin typeface="Calibri Light" panose="020F0302020204030204" pitchFamily="34" charset="0"/>
                <a:cs typeface="Calibri Light" panose="020F0302020204030204" pitchFamily="34" charset="0"/>
              </a:rPr>
              <a:t>p</a:t>
            </a:r>
            <a:r>
              <a:rPr lang="sv-SE" baseline="-25000" dirty="0">
                <a:latin typeface="Calibri Light" panose="020F0302020204030204" pitchFamily="34" charset="0"/>
                <a:cs typeface="Calibri Light" panose="020F0302020204030204" pitchFamily="34" charset="0"/>
              </a:rPr>
              <a:t>k</a:t>
            </a:r>
            <a:r>
              <a:rPr lang="sv-SE" dirty="0">
                <a:latin typeface="Calibri Light" panose="020F0302020204030204" pitchFamily="34" charset="0"/>
                <a:cs typeface="Calibri Light" panose="020F0302020204030204" pitchFamily="34" charset="0"/>
              </a:rPr>
              <a:t>  </a:t>
            </a:r>
            <a:endParaRPr lang="en-US" dirty="0">
              <a:latin typeface="Calibri Light" panose="020F0302020204030204" pitchFamily="34" charset="0"/>
              <a:cs typeface="Calibri Light" panose="020F0302020204030204" pitchFamily="34" charset="0"/>
            </a:endParaRPr>
          </a:p>
          <a:p>
            <a:r>
              <a:rPr lang="en-US" altLang="he-IL" sz="2400" dirty="0">
                <a:latin typeface="Calibri Light" panose="020F0302020204030204" pitchFamily="34" charset="0"/>
                <a:cs typeface="Calibri Light" panose="020F0302020204030204" pitchFamily="34" charset="0"/>
              </a:rPr>
              <a:t>The first asynchronous round is </a:t>
            </a:r>
            <a:r>
              <a:rPr lang="sv-SE" sz="2400" dirty="0">
                <a:latin typeface="Calibri Light" panose="020F0302020204030204" pitchFamily="34" charset="0"/>
                <a:cs typeface="Calibri Light" panose="020F0302020204030204" pitchFamily="34" charset="0"/>
              </a:rPr>
              <a:t>E’=(c</a:t>
            </a:r>
            <a:r>
              <a:rPr lang="sv-SE" sz="2400" baseline="-25000" dirty="0">
                <a:latin typeface="Calibri Light" panose="020F0302020204030204" pitchFamily="34" charset="0"/>
                <a:cs typeface="Calibri Light" panose="020F0302020204030204" pitchFamily="34" charset="0"/>
              </a:rPr>
              <a:t>0</a:t>
            </a:r>
            <a:r>
              <a:rPr lang="sv-SE" sz="2400" dirty="0">
                <a:latin typeface="Calibri Light" panose="020F0302020204030204" pitchFamily="34" charset="0"/>
                <a:cs typeface="Calibri Light" panose="020F0302020204030204" pitchFamily="34" charset="0"/>
              </a:rPr>
              <a:t>, a</a:t>
            </a:r>
            <a:r>
              <a:rPr lang="sv-SE" sz="2400" baseline="30000" dirty="0">
                <a:latin typeface="Calibri Light" panose="020F0302020204030204" pitchFamily="34" charset="0"/>
                <a:cs typeface="Calibri Light" panose="020F0302020204030204" pitchFamily="34" charset="0"/>
              </a:rPr>
              <a:t>i</a:t>
            </a:r>
            <a:r>
              <a:rPr lang="sv-SE" sz="2400" baseline="-25000" dirty="0">
                <a:latin typeface="Calibri Light" panose="020F0302020204030204" pitchFamily="34" charset="0"/>
                <a:cs typeface="Calibri Light" panose="020F0302020204030204" pitchFamily="34" charset="0"/>
              </a:rPr>
              <a:t>0</a:t>
            </a:r>
            <a:r>
              <a:rPr lang="sv-SE" sz="2400" dirty="0">
                <a:latin typeface="Calibri Light" panose="020F0302020204030204" pitchFamily="34" charset="0"/>
                <a:cs typeface="Calibri Light" panose="020F0302020204030204" pitchFamily="34" charset="0"/>
              </a:rPr>
              <a:t>, c</a:t>
            </a:r>
            <a:r>
              <a:rPr lang="sv-SE" sz="2400" baseline="-25000" dirty="0">
                <a:latin typeface="Calibri Light" panose="020F0302020204030204" pitchFamily="34" charset="0"/>
                <a:cs typeface="Calibri Light" panose="020F0302020204030204" pitchFamily="34" charset="0"/>
              </a:rPr>
              <a:t>1</a:t>
            </a:r>
            <a:r>
              <a:rPr lang="sv-SE" sz="2400" dirty="0">
                <a:latin typeface="Calibri Light" panose="020F0302020204030204" pitchFamily="34" charset="0"/>
                <a:cs typeface="Calibri Light" panose="020F0302020204030204" pitchFamily="34" charset="0"/>
              </a:rPr>
              <a:t>, a</a:t>
            </a:r>
            <a:r>
              <a:rPr lang="sv-SE" sz="2400" baseline="30000" dirty="0">
                <a:latin typeface="Calibri Light" panose="020F0302020204030204" pitchFamily="34" charset="0"/>
                <a:cs typeface="Calibri Light" panose="020F0302020204030204" pitchFamily="34" charset="0"/>
              </a:rPr>
              <a:t>i</a:t>
            </a:r>
            <a:r>
              <a:rPr lang="sv-SE" sz="2400" baseline="-25000" dirty="0">
                <a:latin typeface="Calibri Light" panose="020F0302020204030204" pitchFamily="34" charset="0"/>
                <a:cs typeface="Calibri Light" panose="020F0302020204030204" pitchFamily="34" charset="0"/>
              </a:rPr>
              <a:t>1</a:t>
            </a:r>
            <a:r>
              <a:rPr lang="sv-SE" sz="2400" dirty="0">
                <a:latin typeface="Calibri Light" panose="020F0302020204030204" pitchFamily="34" charset="0"/>
                <a:cs typeface="Calibri Light" panose="020F0302020204030204" pitchFamily="34" charset="0"/>
              </a:rPr>
              <a:t>, c</a:t>
            </a:r>
            <a:r>
              <a:rPr lang="sv-SE" sz="2400" baseline="-25000" dirty="0">
                <a:latin typeface="Calibri Light" panose="020F0302020204030204" pitchFamily="34" charset="0"/>
                <a:cs typeface="Calibri Light" panose="020F0302020204030204" pitchFamily="34" charset="0"/>
              </a:rPr>
              <a:t>2</a:t>
            </a:r>
            <a:r>
              <a:rPr lang="sv-SE" sz="2400" dirty="0">
                <a:latin typeface="Calibri Light" panose="020F0302020204030204" pitchFamily="34" charset="0"/>
                <a:cs typeface="Calibri Light" panose="020F0302020204030204" pitchFamily="34" charset="0"/>
              </a:rPr>
              <a:t> , a</a:t>
            </a:r>
            <a:r>
              <a:rPr lang="sv-SE" sz="2400" baseline="30000" dirty="0">
                <a:latin typeface="Calibri Light" panose="020F0302020204030204" pitchFamily="34" charset="0"/>
                <a:cs typeface="Calibri Light" panose="020F0302020204030204" pitchFamily="34" charset="0"/>
              </a:rPr>
              <a:t>i</a:t>
            </a:r>
            <a:r>
              <a:rPr lang="sv-SE" sz="2400" baseline="-25000" dirty="0">
                <a:latin typeface="Calibri Light" panose="020F0302020204030204" pitchFamily="34" charset="0"/>
                <a:cs typeface="Calibri Light" panose="020F0302020204030204" pitchFamily="34" charset="0"/>
              </a:rPr>
              <a:t>2</a:t>
            </a:r>
            <a:r>
              <a:rPr lang="sv-SE" sz="2400" dirty="0">
                <a:latin typeface="Calibri Light" panose="020F0302020204030204" pitchFamily="34" charset="0"/>
                <a:cs typeface="Calibri Light" panose="020F0302020204030204" pitchFamily="34" charset="0"/>
              </a:rPr>
              <a:t>, c</a:t>
            </a:r>
            <a:r>
              <a:rPr lang="sv-SE" sz="2400" baseline="-25000" dirty="0">
                <a:latin typeface="Calibri Light" panose="020F0302020204030204" pitchFamily="34" charset="0"/>
                <a:cs typeface="Calibri Light" panose="020F0302020204030204" pitchFamily="34" charset="0"/>
              </a:rPr>
              <a:t>3</a:t>
            </a:r>
            <a:r>
              <a:rPr lang="sv-SE" sz="2400" dirty="0">
                <a:latin typeface="Calibri Light" panose="020F0302020204030204" pitchFamily="34" charset="0"/>
                <a:cs typeface="Calibri Light" panose="020F0302020204030204" pitchFamily="34" charset="0"/>
              </a:rPr>
              <a:t>, a</a:t>
            </a:r>
            <a:r>
              <a:rPr lang="sv-SE" sz="2400" baseline="30000" dirty="0">
                <a:latin typeface="Calibri Light" panose="020F0302020204030204" pitchFamily="34" charset="0"/>
                <a:cs typeface="Calibri Light" panose="020F0302020204030204" pitchFamily="34" charset="0"/>
              </a:rPr>
              <a:t>j</a:t>
            </a:r>
            <a:r>
              <a:rPr lang="sv-SE" sz="2400" baseline="-25000" dirty="0">
                <a:latin typeface="Calibri Light" panose="020F0302020204030204" pitchFamily="34" charset="0"/>
                <a:cs typeface="Calibri Light" panose="020F0302020204030204" pitchFamily="34" charset="0"/>
              </a:rPr>
              <a:t>3</a:t>
            </a:r>
            <a:r>
              <a:rPr lang="sv-SE" sz="2400" dirty="0">
                <a:latin typeface="Calibri Light" panose="020F0302020204030204" pitchFamily="34" charset="0"/>
                <a:cs typeface="Calibri Light" panose="020F0302020204030204" pitchFamily="34" charset="0"/>
              </a:rPr>
              <a:t>)</a:t>
            </a:r>
          </a:p>
          <a:p>
            <a:endParaRPr lang="en-US" altLang="he-IL" sz="2400" dirty="0">
              <a:latin typeface="Calibri Light" panose="020F0302020204030204" pitchFamily="34" charset="0"/>
              <a:cs typeface="Calibri Light" panose="020F0302020204030204" pitchFamily="34" charset="0"/>
            </a:endParaRPr>
          </a:p>
        </p:txBody>
      </p:sp>
      <p:sp>
        <p:nvSpPr>
          <p:cNvPr id="6" name="Slide Number Placeholder 4"/>
          <p:cNvSpPr>
            <a:spLocks noGrp="1"/>
          </p:cNvSpPr>
          <p:nvPr>
            <p:ph type="sldNum" sz="quarter" idx="12"/>
          </p:nvPr>
        </p:nvSpPr>
        <p:spPr/>
        <p:txBody>
          <a:bodyPr/>
          <a:lstStyle/>
          <a:p>
            <a:r>
              <a:rPr lang="en-US" altLang="en-US" dirty="0"/>
              <a:t>2-</a:t>
            </a:r>
            <a:fld id="{A0A7CF0D-CCAA-4356-AF3D-6F8DE41E8E7F}" type="slidenum">
              <a:rPr lang="en-US" altLang="en-US"/>
              <a:pPr/>
              <a:t>45</a:t>
            </a:fld>
            <a:endParaRPr lang="en-US" altLang="en-US" dirty="0"/>
          </a:p>
        </p:txBody>
      </p:sp>
      <p:sp>
        <p:nvSpPr>
          <p:cNvPr id="129027" name="Rectangle 3"/>
          <p:cNvSpPr>
            <a:spLocks noChangeArrowheads="1"/>
          </p:cNvSpPr>
          <p:nvPr/>
        </p:nvSpPr>
        <p:spPr bwMode="auto">
          <a:xfrm>
            <a:off x="533400" y="647700"/>
            <a:ext cx="7772400"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000" u="sng">
                <a:solidFill>
                  <a:srgbClr val="009999"/>
                </a:solidFill>
                <a:latin typeface="Comic Sans MS" panose="030F0702030302020204" pitchFamily="66" charset="0"/>
                <a:cs typeface="Times New Roman (Hebrew)" charset="-79"/>
              </a:defRPr>
            </a:lvl1pPr>
            <a:lvl2pPr algn="l">
              <a:defRPr sz="4000" u="sng">
                <a:solidFill>
                  <a:srgbClr val="009999"/>
                </a:solidFill>
                <a:latin typeface="Comic Sans MS" panose="030F0702030302020204" pitchFamily="66" charset="0"/>
                <a:cs typeface="Times New Roman (Hebrew)" charset="-79"/>
              </a:defRPr>
            </a:lvl2pPr>
            <a:lvl3pPr algn="l">
              <a:defRPr sz="4000" u="sng">
                <a:solidFill>
                  <a:srgbClr val="009999"/>
                </a:solidFill>
                <a:latin typeface="Comic Sans MS" panose="030F0702030302020204" pitchFamily="66" charset="0"/>
                <a:cs typeface="Times New Roman (Hebrew)" charset="-79"/>
              </a:defRPr>
            </a:lvl3pPr>
            <a:lvl4pPr algn="l">
              <a:defRPr sz="4000" u="sng">
                <a:solidFill>
                  <a:srgbClr val="009999"/>
                </a:solidFill>
                <a:latin typeface="Comic Sans MS" panose="030F0702030302020204" pitchFamily="66" charset="0"/>
                <a:cs typeface="Times New Roman (Hebrew)" charset="-79"/>
              </a:defRPr>
            </a:lvl4pPr>
            <a:lvl5pPr algn="l">
              <a:defRPr sz="4000" u="sng">
                <a:solidFill>
                  <a:srgbClr val="009999"/>
                </a:solidFill>
                <a:latin typeface="Comic Sans MS" panose="030F0702030302020204" pitchFamily="66" charset="0"/>
                <a:cs typeface="Times New Roman (Hebrew)" charset="-79"/>
              </a:defRPr>
            </a:lvl5pPr>
            <a:lvl6pPr marL="4572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6pPr>
            <a:lvl7pPr marL="9144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7pPr>
            <a:lvl8pPr marL="13716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8pPr>
            <a:lvl9pPr marL="18288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9pPr>
          </a:lstStyle>
          <a:p>
            <a:endParaRPr lang="en-US" altLang="he-IL" sz="3200"/>
          </a:p>
        </p:txBody>
      </p:sp>
    </p:spTree>
    <p:extLst>
      <p:ext uri="{BB962C8B-B14F-4D97-AF65-F5344CB8AC3E}">
        <p14:creationId xmlns:p14="http://schemas.microsoft.com/office/powerpoint/2010/main" val="31364838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Rectangle 4"/>
          <p:cNvSpPr>
            <a:spLocks noGrp="1" noChangeArrowheads="1"/>
          </p:cNvSpPr>
          <p:nvPr>
            <p:ph type="title"/>
          </p:nvPr>
        </p:nvSpPr>
        <p:spPr/>
        <p:txBody>
          <a:bodyPr/>
          <a:lstStyle/>
          <a:p>
            <a:r>
              <a:rPr lang="en-US" altLang="he-IL" dirty="0">
                <a:latin typeface="Calibri Light" panose="020F0302020204030204" pitchFamily="34" charset="0"/>
                <a:cs typeface="Calibri Light" panose="020F0302020204030204" pitchFamily="34" charset="0"/>
              </a:rPr>
              <a:t>Complexity Measures: num. rounds </a:t>
            </a:r>
            <a:endParaRPr lang="en-US" altLang="sv-SE" dirty="0">
              <a:latin typeface="Calibri Light" panose="020F0302020204030204" pitchFamily="34" charset="0"/>
              <a:cs typeface="Calibri Light" panose="020F0302020204030204" pitchFamily="34" charset="0"/>
            </a:endParaRPr>
          </a:p>
        </p:txBody>
      </p:sp>
      <p:sp>
        <p:nvSpPr>
          <p:cNvPr id="2" name="Content Placeholder 1"/>
          <p:cNvSpPr>
            <a:spLocks noGrp="1"/>
          </p:cNvSpPr>
          <p:nvPr>
            <p:ph idx="1"/>
          </p:nvPr>
        </p:nvSpPr>
        <p:spPr/>
        <p:txBody>
          <a:bodyPr/>
          <a:lstStyle/>
          <a:p>
            <a:r>
              <a:rPr lang="en-US" altLang="he-IL" sz="2400" dirty="0">
                <a:latin typeface="Calibri Light" panose="020F0302020204030204" pitchFamily="34" charset="0"/>
                <a:cs typeface="Calibri Light" panose="020F0302020204030204" pitchFamily="34" charset="0"/>
              </a:rPr>
              <a:t>The number of rounds  =  stabilization time</a:t>
            </a:r>
          </a:p>
          <a:p>
            <a:r>
              <a:rPr lang="en-US" altLang="he-IL" sz="2400" dirty="0">
                <a:latin typeface="Calibri Light" panose="020F0302020204030204" pitchFamily="34" charset="0"/>
                <a:cs typeface="Calibri Light" panose="020F0302020204030204" pitchFamily="34" charset="0"/>
              </a:rPr>
              <a:t>The first </a:t>
            </a:r>
            <a:r>
              <a:rPr lang="en-US" altLang="he-IL" sz="2400" dirty="0">
                <a:solidFill>
                  <a:schemeClr val="accent6">
                    <a:lumMod val="75000"/>
                  </a:schemeClr>
                </a:solidFill>
                <a:latin typeface="Calibri Light" panose="020F0302020204030204" pitchFamily="34" charset="0"/>
                <a:cs typeface="Calibri Light" panose="020F0302020204030204" pitchFamily="34" charset="0"/>
              </a:rPr>
              <a:t>asynchronous round </a:t>
            </a:r>
            <a:r>
              <a:rPr lang="en-US" altLang="he-IL" sz="2400" dirty="0">
                <a:latin typeface="Calibri Light" panose="020F0302020204030204" pitchFamily="34" charset="0"/>
                <a:cs typeface="Calibri Light" panose="020F0302020204030204" pitchFamily="34" charset="0"/>
              </a:rPr>
              <a:t>in a fair execution E is the shortest prefix E’ of E such that each processor executes at least one step in E’, where E=E’○E’’</a:t>
            </a:r>
          </a:p>
          <a:p>
            <a:r>
              <a:rPr lang="en-US" altLang="he-IL" sz="2400" dirty="0">
                <a:latin typeface="Calibri Light" panose="020F0302020204030204" pitchFamily="34" charset="0"/>
                <a:cs typeface="Calibri Light" panose="020F0302020204030204" pitchFamily="34" charset="0"/>
              </a:rPr>
              <a:t>E.g., let P={</a:t>
            </a:r>
            <a:r>
              <a:rPr lang="en-US" altLang="he-IL" sz="2400" i="1" dirty="0">
                <a:latin typeface="Calibri Light" panose="020F0302020204030204" pitchFamily="34" charset="0"/>
                <a:cs typeface="Calibri Light" panose="020F0302020204030204" pitchFamily="34" charset="0"/>
              </a:rPr>
              <a:t>p</a:t>
            </a:r>
            <a:r>
              <a:rPr lang="sv-SE" sz="2400" baseline="-25000" dirty="0">
                <a:latin typeface="Calibri Light" panose="020F0302020204030204" pitchFamily="34" charset="0"/>
                <a:cs typeface="Calibri Light" panose="020F0302020204030204" pitchFamily="34" charset="0"/>
              </a:rPr>
              <a:t>i</a:t>
            </a:r>
            <a:r>
              <a:rPr lang="en-US" altLang="he-IL" sz="2400" dirty="0">
                <a:latin typeface="Calibri Light" panose="020F0302020204030204" pitchFamily="34" charset="0"/>
                <a:cs typeface="Calibri Light" panose="020F0302020204030204" pitchFamily="34" charset="0"/>
              </a:rPr>
              <a:t>,</a:t>
            </a:r>
            <a:r>
              <a:rPr lang="en-US" altLang="he-IL" sz="2400" i="1" dirty="0">
                <a:latin typeface="Calibri Light" panose="020F0302020204030204" pitchFamily="34" charset="0"/>
                <a:cs typeface="Calibri Light" panose="020F0302020204030204" pitchFamily="34" charset="0"/>
              </a:rPr>
              <a:t>p</a:t>
            </a:r>
            <a:r>
              <a:rPr lang="sv-SE" sz="2400" baseline="-25000" dirty="0">
                <a:latin typeface="Calibri Light" panose="020F0302020204030204" pitchFamily="34" charset="0"/>
                <a:cs typeface="Calibri Light" panose="020F0302020204030204" pitchFamily="34" charset="0"/>
              </a:rPr>
              <a:t>j</a:t>
            </a:r>
            <a:r>
              <a:rPr lang="en-US" altLang="he-IL" sz="2400" dirty="0">
                <a:latin typeface="Calibri Light" panose="020F0302020204030204" pitchFamily="34" charset="0"/>
                <a:cs typeface="Calibri Light" panose="020F0302020204030204" pitchFamily="34" charset="0"/>
              </a:rPr>
              <a:t>} and </a:t>
            </a:r>
            <a:r>
              <a:rPr lang="sv-SE" sz="2400" dirty="0">
                <a:latin typeface="Calibri Light" panose="020F0302020204030204" pitchFamily="34" charset="0"/>
                <a:cs typeface="Calibri Light" panose="020F0302020204030204" pitchFamily="34" charset="0"/>
              </a:rPr>
              <a:t>E=(c</a:t>
            </a:r>
            <a:r>
              <a:rPr lang="sv-SE" sz="2400" baseline="-25000" dirty="0">
                <a:latin typeface="Calibri Light" panose="020F0302020204030204" pitchFamily="34" charset="0"/>
                <a:cs typeface="Calibri Light" panose="020F0302020204030204" pitchFamily="34" charset="0"/>
              </a:rPr>
              <a:t>0</a:t>
            </a:r>
            <a:r>
              <a:rPr lang="sv-SE" sz="2400" dirty="0">
                <a:latin typeface="Calibri Light" panose="020F0302020204030204" pitchFamily="34" charset="0"/>
                <a:cs typeface="Calibri Light" panose="020F0302020204030204" pitchFamily="34" charset="0"/>
              </a:rPr>
              <a:t>, a</a:t>
            </a:r>
            <a:r>
              <a:rPr lang="sv-SE" sz="2400" baseline="30000" dirty="0">
                <a:latin typeface="Calibri Light" panose="020F0302020204030204" pitchFamily="34" charset="0"/>
                <a:cs typeface="Calibri Light" panose="020F0302020204030204" pitchFamily="34" charset="0"/>
              </a:rPr>
              <a:t>i</a:t>
            </a:r>
            <a:r>
              <a:rPr lang="sv-SE" sz="2400" baseline="-25000" dirty="0">
                <a:latin typeface="Calibri Light" panose="020F0302020204030204" pitchFamily="34" charset="0"/>
                <a:cs typeface="Calibri Light" panose="020F0302020204030204" pitchFamily="34" charset="0"/>
              </a:rPr>
              <a:t>0</a:t>
            </a:r>
            <a:r>
              <a:rPr lang="sv-SE" sz="2400" dirty="0">
                <a:latin typeface="Calibri Light" panose="020F0302020204030204" pitchFamily="34" charset="0"/>
                <a:cs typeface="Calibri Light" panose="020F0302020204030204" pitchFamily="34" charset="0"/>
              </a:rPr>
              <a:t>, c</a:t>
            </a:r>
            <a:r>
              <a:rPr lang="sv-SE" sz="2400" baseline="-25000" dirty="0">
                <a:latin typeface="Calibri Light" panose="020F0302020204030204" pitchFamily="34" charset="0"/>
                <a:cs typeface="Calibri Light" panose="020F0302020204030204" pitchFamily="34" charset="0"/>
              </a:rPr>
              <a:t>1</a:t>
            </a:r>
            <a:r>
              <a:rPr lang="sv-SE" sz="2400" dirty="0">
                <a:latin typeface="Calibri Light" panose="020F0302020204030204" pitchFamily="34" charset="0"/>
                <a:cs typeface="Calibri Light" panose="020F0302020204030204" pitchFamily="34" charset="0"/>
              </a:rPr>
              <a:t>, a</a:t>
            </a:r>
            <a:r>
              <a:rPr lang="sv-SE" sz="2400" baseline="30000" dirty="0">
                <a:latin typeface="Calibri Light" panose="020F0302020204030204" pitchFamily="34" charset="0"/>
                <a:cs typeface="Calibri Light" panose="020F0302020204030204" pitchFamily="34" charset="0"/>
              </a:rPr>
              <a:t>i</a:t>
            </a:r>
            <a:r>
              <a:rPr lang="sv-SE" sz="2400" baseline="-25000" dirty="0">
                <a:latin typeface="Calibri Light" panose="020F0302020204030204" pitchFamily="34" charset="0"/>
                <a:cs typeface="Calibri Light" panose="020F0302020204030204" pitchFamily="34" charset="0"/>
              </a:rPr>
              <a:t>1</a:t>
            </a:r>
            <a:r>
              <a:rPr lang="sv-SE" sz="2400" dirty="0">
                <a:latin typeface="Calibri Light" panose="020F0302020204030204" pitchFamily="34" charset="0"/>
                <a:cs typeface="Calibri Light" panose="020F0302020204030204" pitchFamily="34" charset="0"/>
              </a:rPr>
              <a:t>, c</a:t>
            </a:r>
            <a:r>
              <a:rPr lang="sv-SE" sz="2400" baseline="-25000" dirty="0">
                <a:latin typeface="Calibri Light" panose="020F0302020204030204" pitchFamily="34" charset="0"/>
                <a:cs typeface="Calibri Light" panose="020F0302020204030204" pitchFamily="34" charset="0"/>
              </a:rPr>
              <a:t>2</a:t>
            </a:r>
            <a:r>
              <a:rPr lang="sv-SE" sz="2400" dirty="0">
                <a:latin typeface="Calibri Light" panose="020F0302020204030204" pitchFamily="34" charset="0"/>
                <a:cs typeface="Calibri Light" panose="020F0302020204030204" pitchFamily="34" charset="0"/>
              </a:rPr>
              <a:t> , a</a:t>
            </a:r>
            <a:r>
              <a:rPr lang="sv-SE" sz="2400" baseline="30000" dirty="0">
                <a:latin typeface="Calibri Light" panose="020F0302020204030204" pitchFamily="34" charset="0"/>
                <a:cs typeface="Calibri Light" panose="020F0302020204030204" pitchFamily="34" charset="0"/>
              </a:rPr>
              <a:t>i</a:t>
            </a:r>
            <a:r>
              <a:rPr lang="sv-SE" sz="2400" baseline="-25000" dirty="0">
                <a:latin typeface="Calibri Light" panose="020F0302020204030204" pitchFamily="34" charset="0"/>
                <a:cs typeface="Calibri Light" panose="020F0302020204030204" pitchFamily="34" charset="0"/>
              </a:rPr>
              <a:t>2</a:t>
            </a:r>
            <a:r>
              <a:rPr lang="sv-SE" sz="2400" dirty="0">
                <a:latin typeface="Calibri Light" panose="020F0302020204030204" pitchFamily="34" charset="0"/>
                <a:cs typeface="Calibri Light" panose="020F0302020204030204" pitchFamily="34" charset="0"/>
              </a:rPr>
              <a:t>, c</a:t>
            </a:r>
            <a:r>
              <a:rPr lang="sv-SE" sz="2400" baseline="-25000" dirty="0">
                <a:latin typeface="Calibri Light" panose="020F0302020204030204" pitchFamily="34" charset="0"/>
                <a:cs typeface="Calibri Light" panose="020F0302020204030204" pitchFamily="34" charset="0"/>
              </a:rPr>
              <a:t>3</a:t>
            </a:r>
            <a:r>
              <a:rPr lang="sv-SE" sz="2400" dirty="0">
                <a:latin typeface="Calibri Light" panose="020F0302020204030204" pitchFamily="34" charset="0"/>
                <a:cs typeface="Calibri Light" panose="020F0302020204030204" pitchFamily="34" charset="0"/>
              </a:rPr>
              <a:t>, a</a:t>
            </a:r>
            <a:r>
              <a:rPr lang="sv-SE" sz="2400" baseline="30000" dirty="0">
                <a:latin typeface="Calibri Light" panose="020F0302020204030204" pitchFamily="34" charset="0"/>
                <a:cs typeface="Calibri Light" panose="020F0302020204030204" pitchFamily="34" charset="0"/>
              </a:rPr>
              <a:t>j</a:t>
            </a:r>
            <a:r>
              <a:rPr lang="sv-SE" sz="2400" baseline="-25000" dirty="0">
                <a:latin typeface="Calibri Light" panose="020F0302020204030204" pitchFamily="34" charset="0"/>
                <a:cs typeface="Calibri Light" panose="020F0302020204030204" pitchFamily="34" charset="0"/>
              </a:rPr>
              <a:t>3</a:t>
            </a:r>
            <a:r>
              <a:rPr lang="sv-SE" sz="2400" dirty="0">
                <a:latin typeface="Calibri Light" panose="020F0302020204030204" pitchFamily="34" charset="0"/>
                <a:cs typeface="Calibri Light" panose="020F0302020204030204" pitchFamily="34" charset="0"/>
              </a:rPr>
              <a:t>, c</a:t>
            </a:r>
            <a:r>
              <a:rPr lang="sv-SE" sz="2400" baseline="-25000" dirty="0">
                <a:latin typeface="Calibri Light" panose="020F0302020204030204" pitchFamily="34" charset="0"/>
                <a:cs typeface="Calibri Light" panose="020F0302020204030204" pitchFamily="34" charset="0"/>
              </a:rPr>
              <a:t>4</a:t>
            </a:r>
            <a:r>
              <a:rPr lang="sv-SE" sz="2400" dirty="0">
                <a:latin typeface="Calibri Light" panose="020F0302020204030204" pitchFamily="34" charset="0"/>
                <a:cs typeface="Calibri Light" panose="020F0302020204030204" pitchFamily="34" charset="0"/>
              </a:rPr>
              <a:t>, a</a:t>
            </a:r>
            <a:r>
              <a:rPr lang="sv-SE" sz="2400" baseline="30000" dirty="0">
                <a:latin typeface="Calibri Light" panose="020F0302020204030204" pitchFamily="34" charset="0"/>
                <a:cs typeface="Calibri Light" panose="020F0302020204030204" pitchFamily="34" charset="0"/>
              </a:rPr>
              <a:t>i</a:t>
            </a:r>
            <a:r>
              <a:rPr lang="sv-SE" sz="2400" baseline="-25000" dirty="0">
                <a:latin typeface="Calibri Light" panose="020F0302020204030204" pitchFamily="34" charset="0"/>
                <a:cs typeface="Calibri Light" panose="020F0302020204030204" pitchFamily="34" charset="0"/>
              </a:rPr>
              <a:t>4</a:t>
            </a:r>
            <a:r>
              <a:rPr lang="sv-SE" sz="2400" dirty="0">
                <a:latin typeface="Calibri Light" panose="020F0302020204030204" pitchFamily="34" charset="0"/>
                <a:cs typeface="Calibri Light" panose="020F0302020204030204" pitchFamily="34" charset="0"/>
              </a:rPr>
              <a:t>, c</a:t>
            </a:r>
            <a:r>
              <a:rPr lang="sv-SE" sz="2400" baseline="-25000" dirty="0">
                <a:latin typeface="Calibri Light" panose="020F0302020204030204" pitchFamily="34" charset="0"/>
                <a:cs typeface="Calibri Light" panose="020F0302020204030204" pitchFamily="34" charset="0"/>
              </a:rPr>
              <a:t>5</a:t>
            </a:r>
            <a:r>
              <a:rPr lang="sv-SE" sz="2400" dirty="0">
                <a:latin typeface="Calibri Light" panose="020F0302020204030204" pitchFamily="34" charset="0"/>
                <a:cs typeface="Calibri Light" panose="020F0302020204030204" pitchFamily="34" charset="0"/>
              </a:rPr>
              <a:t>,…)</a:t>
            </a:r>
          </a:p>
          <a:p>
            <a:pPr lvl="1"/>
            <a:r>
              <a:rPr lang="sv-SE" dirty="0">
                <a:latin typeface="Calibri Light" panose="020F0302020204030204" pitchFamily="34" charset="0"/>
                <a:cs typeface="Calibri Light" panose="020F0302020204030204" pitchFamily="34" charset="0"/>
              </a:rPr>
              <a:t>where a</a:t>
            </a:r>
            <a:r>
              <a:rPr lang="sv-SE" baseline="30000" dirty="0">
                <a:latin typeface="Calibri Light" panose="020F0302020204030204" pitchFamily="34" charset="0"/>
                <a:cs typeface="Calibri Light" panose="020F0302020204030204" pitchFamily="34" charset="0"/>
              </a:rPr>
              <a:t>k</a:t>
            </a:r>
            <a:r>
              <a:rPr lang="sv-SE" baseline="-25000" dirty="0">
                <a:latin typeface="Calibri Light" panose="020F0302020204030204" pitchFamily="34" charset="0"/>
                <a:cs typeface="Calibri Light" panose="020F0302020204030204" pitchFamily="34" charset="0"/>
              </a:rPr>
              <a:t>x</a:t>
            </a:r>
            <a:r>
              <a:rPr lang="sv-SE" dirty="0">
                <a:latin typeface="Calibri Light" panose="020F0302020204030204" pitchFamily="34" charset="0"/>
                <a:cs typeface="Calibri Light" panose="020F0302020204030204" pitchFamily="34" charset="0"/>
              </a:rPr>
              <a:t> is </a:t>
            </a:r>
            <a:r>
              <a:rPr lang="sv-SE">
                <a:latin typeface="Calibri Light" panose="020F0302020204030204" pitchFamily="34" charset="0"/>
                <a:cs typeface="Calibri Light" panose="020F0302020204030204" pitchFamily="34" charset="0"/>
              </a:rPr>
              <a:t>the </a:t>
            </a:r>
            <a:r>
              <a:rPr lang="sv-SE" i="1">
                <a:latin typeface="Calibri Light" panose="020F0302020204030204" pitchFamily="34" charset="0"/>
                <a:cs typeface="Calibri Light" panose="020F0302020204030204" pitchFamily="34" charset="0"/>
              </a:rPr>
              <a:t>x</a:t>
            </a:r>
            <a:r>
              <a:rPr lang="sv-SE">
                <a:latin typeface="Calibri Light" panose="020F0302020204030204" pitchFamily="34" charset="0"/>
                <a:cs typeface="Calibri Light" panose="020F0302020204030204" pitchFamily="34" charset="0"/>
              </a:rPr>
              <a:t>-th </a:t>
            </a:r>
            <a:r>
              <a:rPr lang="sv-SE" dirty="0">
                <a:latin typeface="Calibri Light" panose="020F0302020204030204" pitchFamily="34" charset="0"/>
                <a:cs typeface="Calibri Light" panose="020F0302020204030204" pitchFamily="34" charset="0"/>
              </a:rPr>
              <a:t>step in execution E taking by </a:t>
            </a:r>
            <a:r>
              <a:rPr lang="en-US" altLang="he-IL" i="1" dirty="0">
                <a:latin typeface="Calibri Light" panose="020F0302020204030204" pitchFamily="34" charset="0"/>
                <a:cs typeface="Calibri Light" panose="020F0302020204030204" pitchFamily="34" charset="0"/>
              </a:rPr>
              <a:t>p</a:t>
            </a:r>
            <a:r>
              <a:rPr lang="sv-SE" baseline="-25000" dirty="0">
                <a:latin typeface="Calibri Light" panose="020F0302020204030204" pitchFamily="34" charset="0"/>
                <a:cs typeface="Calibri Light" panose="020F0302020204030204" pitchFamily="34" charset="0"/>
              </a:rPr>
              <a:t>k</a:t>
            </a:r>
            <a:r>
              <a:rPr lang="sv-SE" dirty="0">
                <a:latin typeface="Calibri Light" panose="020F0302020204030204" pitchFamily="34" charset="0"/>
                <a:cs typeface="Calibri Light" panose="020F0302020204030204" pitchFamily="34" charset="0"/>
              </a:rPr>
              <a:t>  </a:t>
            </a:r>
            <a:endParaRPr lang="en-US" dirty="0">
              <a:latin typeface="Calibri Light" panose="020F0302020204030204" pitchFamily="34" charset="0"/>
              <a:cs typeface="Calibri Light" panose="020F0302020204030204" pitchFamily="34" charset="0"/>
            </a:endParaRPr>
          </a:p>
          <a:p>
            <a:r>
              <a:rPr lang="en-US" altLang="he-IL" sz="2400" dirty="0">
                <a:latin typeface="Calibri Light" panose="020F0302020204030204" pitchFamily="34" charset="0"/>
                <a:cs typeface="Calibri Light" panose="020F0302020204030204" pitchFamily="34" charset="0"/>
              </a:rPr>
              <a:t>The first asynchronous round is </a:t>
            </a:r>
            <a:r>
              <a:rPr lang="sv-SE" sz="2400" dirty="0">
                <a:latin typeface="Calibri Light" panose="020F0302020204030204" pitchFamily="34" charset="0"/>
                <a:cs typeface="Calibri Light" panose="020F0302020204030204" pitchFamily="34" charset="0"/>
              </a:rPr>
              <a:t>E’=(c</a:t>
            </a:r>
            <a:r>
              <a:rPr lang="sv-SE" sz="2400" baseline="-25000" dirty="0">
                <a:latin typeface="Calibri Light" panose="020F0302020204030204" pitchFamily="34" charset="0"/>
                <a:cs typeface="Calibri Light" panose="020F0302020204030204" pitchFamily="34" charset="0"/>
              </a:rPr>
              <a:t>0</a:t>
            </a:r>
            <a:r>
              <a:rPr lang="sv-SE" sz="2400" dirty="0">
                <a:latin typeface="Calibri Light" panose="020F0302020204030204" pitchFamily="34" charset="0"/>
                <a:cs typeface="Calibri Light" panose="020F0302020204030204" pitchFamily="34" charset="0"/>
              </a:rPr>
              <a:t>, a</a:t>
            </a:r>
            <a:r>
              <a:rPr lang="sv-SE" sz="2400" baseline="30000" dirty="0">
                <a:latin typeface="Calibri Light" panose="020F0302020204030204" pitchFamily="34" charset="0"/>
                <a:cs typeface="Calibri Light" panose="020F0302020204030204" pitchFamily="34" charset="0"/>
              </a:rPr>
              <a:t>i</a:t>
            </a:r>
            <a:r>
              <a:rPr lang="sv-SE" sz="2400" baseline="-25000" dirty="0">
                <a:latin typeface="Calibri Light" panose="020F0302020204030204" pitchFamily="34" charset="0"/>
                <a:cs typeface="Calibri Light" panose="020F0302020204030204" pitchFamily="34" charset="0"/>
              </a:rPr>
              <a:t>0</a:t>
            </a:r>
            <a:r>
              <a:rPr lang="sv-SE" sz="2400" dirty="0">
                <a:latin typeface="Calibri Light" panose="020F0302020204030204" pitchFamily="34" charset="0"/>
                <a:cs typeface="Calibri Light" panose="020F0302020204030204" pitchFamily="34" charset="0"/>
              </a:rPr>
              <a:t>, c</a:t>
            </a:r>
            <a:r>
              <a:rPr lang="sv-SE" sz="2400" baseline="-25000" dirty="0">
                <a:latin typeface="Calibri Light" panose="020F0302020204030204" pitchFamily="34" charset="0"/>
                <a:cs typeface="Calibri Light" panose="020F0302020204030204" pitchFamily="34" charset="0"/>
              </a:rPr>
              <a:t>1</a:t>
            </a:r>
            <a:r>
              <a:rPr lang="sv-SE" sz="2400" dirty="0">
                <a:latin typeface="Calibri Light" panose="020F0302020204030204" pitchFamily="34" charset="0"/>
                <a:cs typeface="Calibri Light" panose="020F0302020204030204" pitchFamily="34" charset="0"/>
              </a:rPr>
              <a:t>, a</a:t>
            </a:r>
            <a:r>
              <a:rPr lang="sv-SE" sz="2400" baseline="30000" dirty="0">
                <a:latin typeface="Calibri Light" panose="020F0302020204030204" pitchFamily="34" charset="0"/>
                <a:cs typeface="Calibri Light" panose="020F0302020204030204" pitchFamily="34" charset="0"/>
              </a:rPr>
              <a:t>i</a:t>
            </a:r>
            <a:r>
              <a:rPr lang="sv-SE" sz="2400" baseline="-25000" dirty="0">
                <a:latin typeface="Calibri Light" panose="020F0302020204030204" pitchFamily="34" charset="0"/>
                <a:cs typeface="Calibri Light" panose="020F0302020204030204" pitchFamily="34" charset="0"/>
              </a:rPr>
              <a:t>1</a:t>
            </a:r>
            <a:r>
              <a:rPr lang="sv-SE" sz="2400" dirty="0">
                <a:latin typeface="Calibri Light" panose="020F0302020204030204" pitchFamily="34" charset="0"/>
                <a:cs typeface="Calibri Light" panose="020F0302020204030204" pitchFamily="34" charset="0"/>
              </a:rPr>
              <a:t>, c</a:t>
            </a:r>
            <a:r>
              <a:rPr lang="sv-SE" sz="2400" baseline="-25000" dirty="0">
                <a:latin typeface="Calibri Light" panose="020F0302020204030204" pitchFamily="34" charset="0"/>
                <a:cs typeface="Calibri Light" panose="020F0302020204030204" pitchFamily="34" charset="0"/>
              </a:rPr>
              <a:t>2</a:t>
            </a:r>
            <a:r>
              <a:rPr lang="sv-SE" sz="2400" dirty="0">
                <a:latin typeface="Calibri Light" panose="020F0302020204030204" pitchFamily="34" charset="0"/>
                <a:cs typeface="Calibri Light" panose="020F0302020204030204" pitchFamily="34" charset="0"/>
              </a:rPr>
              <a:t> , a</a:t>
            </a:r>
            <a:r>
              <a:rPr lang="sv-SE" sz="2400" baseline="30000" dirty="0">
                <a:latin typeface="Calibri Light" panose="020F0302020204030204" pitchFamily="34" charset="0"/>
                <a:cs typeface="Calibri Light" panose="020F0302020204030204" pitchFamily="34" charset="0"/>
              </a:rPr>
              <a:t>i</a:t>
            </a:r>
            <a:r>
              <a:rPr lang="sv-SE" sz="2400" baseline="-25000" dirty="0">
                <a:latin typeface="Calibri Light" panose="020F0302020204030204" pitchFamily="34" charset="0"/>
                <a:cs typeface="Calibri Light" panose="020F0302020204030204" pitchFamily="34" charset="0"/>
              </a:rPr>
              <a:t>2</a:t>
            </a:r>
            <a:r>
              <a:rPr lang="sv-SE" sz="2400" dirty="0">
                <a:latin typeface="Calibri Light" panose="020F0302020204030204" pitchFamily="34" charset="0"/>
                <a:cs typeface="Calibri Light" panose="020F0302020204030204" pitchFamily="34" charset="0"/>
              </a:rPr>
              <a:t>, c</a:t>
            </a:r>
            <a:r>
              <a:rPr lang="sv-SE" sz="2400" baseline="-25000" dirty="0">
                <a:latin typeface="Calibri Light" panose="020F0302020204030204" pitchFamily="34" charset="0"/>
                <a:cs typeface="Calibri Light" panose="020F0302020204030204" pitchFamily="34" charset="0"/>
              </a:rPr>
              <a:t>3</a:t>
            </a:r>
            <a:r>
              <a:rPr lang="sv-SE" sz="2400" dirty="0">
                <a:latin typeface="Calibri Light" panose="020F0302020204030204" pitchFamily="34" charset="0"/>
                <a:cs typeface="Calibri Light" panose="020F0302020204030204" pitchFamily="34" charset="0"/>
              </a:rPr>
              <a:t>, a</a:t>
            </a:r>
            <a:r>
              <a:rPr lang="sv-SE" sz="2400" baseline="30000" dirty="0">
                <a:latin typeface="Calibri Light" panose="020F0302020204030204" pitchFamily="34" charset="0"/>
                <a:cs typeface="Calibri Light" panose="020F0302020204030204" pitchFamily="34" charset="0"/>
              </a:rPr>
              <a:t>j</a:t>
            </a:r>
            <a:r>
              <a:rPr lang="sv-SE" sz="2400" baseline="-25000" dirty="0">
                <a:latin typeface="Calibri Light" panose="020F0302020204030204" pitchFamily="34" charset="0"/>
                <a:cs typeface="Calibri Light" panose="020F0302020204030204" pitchFamily="34" charset="0"/>
              </a:rPr>
              <a:t>3</a:t>
            </a:r>
            <a:r>
              <a:rPr lang="sv-SE" sz="2400" dirty="0">
                <a:latin typeface="Calibri Light" panose="020F0302020204030204" pitchFamily="34" charset="0"/>
                <a:cs typeface="Calibri Light" panose="020F0302020204030204" pitchFamily="34" charset="0"/>
              </a:rPr>
              <a:t>)</a:t>
            </a:r>
          </a:p>
          <a:p>
            <a:r>
              <a:rPr lang="en-US" altLang="he-IL" sz="2400" dirty="0">
                <a:latin typeface="Calibri Light" panose="020F0302020204030204" pitchFamily="34" charset="0"/>
                <a:cs typeface="Calibri Light" panose="020F0302020204030204" pitchFamily="34" charset="0"/>
              </a:rPr>
              <a:t>The second asynchronous round in E is the first asynchronous round in E’’</a:t>
            </a:r>
            <a:r>
              <a:rPr lang="sv-SE" sz="2400" dirty="0">
                <a:latin typeface="Calibri Light" panose="020F0302020204030204" pitchFamily="34" charset="0"/>
                <a:cs typeface="Calibri Light" panose="020F0302020204030204" pitchFamily="34" charset="0"/>
              </a:rPr>
              <a:t>=(c</a:t>
            </a:r>
            <a:r>
              <a:rPr lang="sv-SE" sz="2400" baseline="-25000" dirty="0">
                <a:latin typeface="Calibri Light" panose="020F0302020204030204" pitchFamily="34" charset="0"/>
                <a:cs typeface="Calibri Light" panose="020F0302020204030204" pitchFamily="34" charset="0"/>
              </a:rPr>
              <a:t>4</a:t>
            </a:r>
            <a:r>
              <a:rPr lang="sv-SE" sz="2400" dirty="0">
                <a:latin typeface="Calibri Light" panose="020F0302020204030204" pitchFamily="34" charset="0"/>
                <a:cs typeface="Calibri Light" panose="020F0302020204030204" pitchFamily="34" charset="0"/>
              </a:rPr>
              <a:t>, a</a:t>
            </a:r>
            <a:r>
              <a:rPr lang="sv-SE" sz="2400" baseline="30000" dirty="0">
                <a:latin typeface="Calibri Light" panose="020F0302020204030204" pitchFamily="34" charset="0"/>
                <a:cs typeface="Calibri Light" panose="020F0302020204030204" pitchFamily="34" charset="0"/>
              </a:rPr>
              <a:t>i</a:t>
            </a:r>
            <a:r>
              <a:rPr lang="sv-SE" sz="2400" baseline="-25000" dirty="0">
                <a:latin typeface="Calibri Light" panose="020F0302020204030204" pitchFamily="34" charset="0"/>
                <a:cs typeface="Calibri Light" panose="020F0302020204030204" pitchFamily="34" charset="0"/>
              </a:rPr>
              <a:t>4</a:t>
            </a:r>
            <a:r>
              <a:rPr lang="sv-SE" sz="2400" dirty="0">
                <a:latin typeface="Calibri Light" panose="020F0302020204030204" pitchFamily="34" charset="0"/>
                <a:cs typeface="Calibri Light" panose="020F0302020204030204" pitchFamily="34" charset="0"/>
              </a:rPr>
              <a:t>, c</a:t>
            </a:r>
            <a:r>
              <a:rPr lang="sv-SE" sz="2400" baseline="-25000" dirty="0">
                <a:latin typeface="Calibri Light" panose="020F0302020204030204" pitchFamily="34" charset="0"/>
                <a:cs typeface="Calibri Light" panose="020F0302020204030204" pitchFamily="34" charset="0"/>
              </a:rPr>
              <a:t>5</a:t>
            </a:r>
            <a:r>
              <a:rPr lang="sv-SE" sz="2400" dirty="0">
                <a:latin typeface="Calibri Light" panose="020F0302020204030204" pitchFamily="34" charset="0"/>
                <a:cs typeface="Calibri Light" panose="020F0302020204030204" pitchFamily="34" charset="0"/>
              </a:rPr>
              <a:t>,…)</a:t>
            </a:r>
            <a:r>
              <a:rPr lang="en-US" altLang="he-IL" sz="2400" dirty="0">
                <a:latin typeface="Calibri Light" panose="020F0302020204030204" pitchFamily="34" charset="0"/>
                <a:cs typeface="Calibri Light" panose="020F0302020204030204" pitchFamily="34" charset="0"/>
              </a:rPr>
              <a:t>.</a:t>
            </a:r>
          </a:p>
          <a:p>
            <a:endParaRPr lang="en-US" altLang="he-IL" sz="2400" dirty="0">
              <a:latin typeface="Calibri Light" panose="020F0302020204030204" pitchFamily="34" charset="0"/>
              <a:cs typeface="Calibri Light" panose="020F0302020204030204" pitchFamily="34" charset="0"/>
            </a:endParaRPr>
          </a:p>
        </p:txBody>
      </p:sp>
      <p:sp>
        <p:nvSpPr>
          <p:cNvPr id="6" name="Slide Number Placeholder 4"/>
          <p:cNvSpPr>
            <a:spLocks noGrp="1"/>
          </p:cNvSpPr>
          <p:nvPr>
            <p:ph type="sldNum" sz="quarter" idx="12"/>
          </p:nvPr>
        </p:nvSpPr>
        <p:spPr/>
        <p:txBody>
          <a:bodyPr/>
          <a:lstStyle/>
          <a:p>
            <a:r>
              <a:rPr lang="en-US" altLang="en-US" dirty="0"/>
              <a:t>2-</a:t>
            </a:r>
            <a:fld id="{A0A7CF0D-CCAA-4356-AF3D-6F8DE41E8E7F}" type="slidenum">
              <a:rPr lang="en-US" altLang="en-US"/>
              <a:pPr/>
              <a:t>46</a:t>
            </a:fld>
            <a:endParaRPr lang="en-US" altLang="en-US" dirty="0"/>
          </a:p>
        </p:txBody>
      </p:sp>
      <p:sp>
        <p:nvSpPr>
          <p:cNvPr id="129027" name="Rectangle 3"/>
          <p:cNvSpPr>
            <a:spLocks noChangeArrowheads="1"/>
          </p:cNvSpPr>
          <p:nvPr/>
        </p:nvSpPr>
        <p:spPr bwMode="auto">
          <a:xfrm>
            <a:off x="533400" y="647700"/>
            <a:ext cx="7772400"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000" u="sng">
                <a:solidFill>
                  <a:srgbClr val="009999"/>
                </a:solidFill>
                <a:latin typeface="Comic Sans MS" panose="030F0702030302020204" pitchFamily="66" charset="0"/>
                <a:cs typeface="Times New Roman (Hebrew)" charset="-79"/>
              </a:defRPr>
            </a:lvl1pPr>
            <a:lvl2pPr algn="l">
              <a:defRPr sz="4000" u="sng">
                <a:solidFill>
                  <a:srgbClr val="009999"/>
                </a:solidFill>
                <a:latin typeface="Comic Sans MS" panose="030F0702030302020204" pitchFamily="66" charset="0"/>
                <a:cs typeface="Times New Roman (Hebrew)" charset="-79"/>
              </a:defRPr>
            </a:lvl2pPr>
            <a:lvl3pPr algn="l">
              <a:defRPr sz="4000" u="sng">
                <a:solidFill>
                  <a:srgbClr val="009999"/>
                </a:solidFill>
                <a:latin typeface="Comic Sans MS" panose="030F0702030302020204" pitchFamily="66" charset="0"/>
                <a:cs typeface="Times New Roman (Hebrew)" charset="-79"/>
              </a:defRPr>
            </a:lvl3pPr>
            <a:lvl4pPr algn="l">
              <a:defRPr sz="4000" u="sng">
                <a:solidFill>
                  <a:srgbClr val="009999"/>
                </a:solidFill>
                <a:latin typeface="Comic Sans MS" panose="030F0702030302020204" pitchFamily="66" charset="0"/>
                <a:cs typeface="Times New Roman (Hebrew)" charset="-79"/>
              </a:defRPr>
            </a:lvl4pPr>
            <a:lvl5pPr algn="l">
              <a:defRPr sz="4000" u="sng">
                <a:solidFill>
                  <a:srgbClr val="009999"/>
                </a:solidFill>
                <a:latin typeface="Comic Sans MS" panose="030F0702030302020204" pitchFamily="66" charset="0"/>
                <a:cs typeface="Times New Roman (Hebrew)" charset="-79"/>
              </a:defRPr>
            </a:lvl5pPr>
            <a:lvl6pPr marL="4572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6pPr>
            <a:lvl7pPr marL="9144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7pPr>
            <a:lvl8pPr marL="13716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8pPr>
            <a:lvl9pPr marL="18288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9pPr>
          </a:lstStyle>
          <a:p>
            <a:endParaRPr lang="en-US" altLang="he-IL" sz="3200"/>
          </a:p>
        </p:txBody>
      </p:sp>
    </p:spTree>
    <p:extLst>
      <p:ext uri="{BB962C8B-B14F-4D97-AF65-F5344CB8AC3E}">
        <p14:creationId xmlns:p14="http://schemas.microsoft.com/office/powerpoint/2010/main" val="30813751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Rectangle 4"/>
          <p:cNvSpPr>
            <a:spLocks noGrp="1" noChangeArrowheads="1"/>
          </p:cNvSpPr>
          <p:nvPr>
            <p:ph type="title"/>
          </p:nvPr>
        </p:nvSpPr>
        <p:spPr/>
        <p:txBody>
          <a:bodyPr/>
          <a:lstStyle/>
          <a:p>
            <a:r>
              <a:rPr lang="en-US" altLang="he-IL" sz="3600" dirty="0">
                <a:latin typeface="Calibri Light" panose="020F0302020204030204" pitchFamily="34" charset="0"/>
                <a:cs typeface="Calibri Light" panose="020F0302020204030204" pitchFamily="34" charset="0"/>
              </a:rPr>
              <a:t>Complexity Measures: num. cycles </a:t>
            </a:r>
            <a:endParaRPr lang="en-US" altLang="sv-SE" sz="3600" dirty="0"/>
          </a:p>
        </p:txBody>
      </p:sp>
      <p:sp>
        <p:nvSpPr>
          <p:cNvPr id="2" name="Content Placeholder 1"/>
          <p:cNvSpPr>
            <a:spLocks noGrp="1"/>
          </p:cNvSpPr>
          <p:nvPr>
            <p:ph idx="1"/>
          </p:nvPr>
        </p:nvSpPr>
        <p:spPr>
          <a:xfrm>
            <a:off x="323528" y="1340768"/>
            <a:ext cx="4093211" cy="5328592"/>
          </a:xfrm>
        </p:spPr>
        <p:txBody>
          <a:bodyPr/>
          <a:lstStyle/>
          <a:p>
            <a:r>
              <a:rPr lang="en-US" altLang="he-IL" sz="2400" dirty="0">
                <a:latin typeface="Calibri Light" panose="020F0302020204030204" pitchFamily="34" charset="0"/>
                <a:cs typeface="Calibri Light" panose="020F0302020204030204" pitchFamily="34" charset="0"/>
              </a:rPr>
              <a:t>A Self-Stabilizing algorithm is usually a do forever loop </a:t>
            </a:r>
          </a:p>
        </p:txBody>
      </p:sp>
      <p:sp>
        <p:nvSpPr>
          <p:cNvPr id="6" name="Slide Number Placeholder 4"/>
          <p:cNvSpPr>
            <a:spLocks noGrp="1"/>
          </p:cNvSpPr>
          <p:nvPr>
            <p:ph type="sldNum" sz="quarter" idx="12"/>
          </p:nvPr>
        </p:nvSpPr>
        <p:spPr/>
        <p:txBody>
          <a:bodyPr/>
          <a:lstStyle/>
          <a:p>
            <a:r>
              <a:rPr lang="en-US" altLang="en-US" dirty="0"/>
              <a:t>2-</a:t>
            </a:r>
            <a:fld id="{A0A7CF0D-CCAA-4356-AF3D-6F8DE41E8E7F}" type="slidenum">
              <a:rPr lang="en-US" altLang="en-US"/>
              <a:pPr/>
              <a:t>47</a:t>
            </a:fld>
            <a:endParaRPr lang="en-US" altLang="en-US" dirty="0"/>
          </a:p>
        </p:txBody>
      </p:sp>
      <p:sp>
        <p:nvSpPr>
          <p:cNvPr id="129027" name="Rectangle 3"/>
          <p:cNvSpPr>
            <a:spLocks noChangeArrowheads="1"/>
          </p:cNvSpPr>
          <p:nvPr/>
        </p:nvSpPr>
        <p:spPr bwMode="auto">
          <a:xfrm>
            <a:off x="533400" y="647700"/>
            <a:ext cx="7772400"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000" u="sng">
                <a:solidFill>
                  <a:srgbClr val="009999"/>
                </a:solidFill>
                <a:latin typeface="Comic Sans MS" panose="030F0702030302020204" pitchFamily="66" charset="0"/>
                <a:cs typeface="Times New Roman (Hebrew)" charset="-79"/>
              </a:defRPr>
            </a:lvl1pPr>
            <a:lvl2pPr algn="l">
              <a:defRPr sz="4000" u="sng">
                <a:solidFill>
                  <a:srgbClr val="009999"/>
                </a:solidFill>
                <a:latin typeface="Comic Sans MS" panose="030F0702030302020204" pitchFamily="66" charset="0"/>
                <a:cs typeface="Times New Roman (Hebrew)" charset="-79"/>
              </a:defRPr>
            </a:lvl2pPr>
            <a:lvl3pPr algn="l">
              <a:defRPr sz="4000" u="sng">
                <a:solidFill>
                  <a:srgbClr val="009999"/>
                </a:solidFill>
                <a:latin typeface="Comic Sans MS" panose="030F0702030302020204" pitchFamily="66" charset="0"/>
                <a:cs typeface="Times New Roman (Hebrew)" charset="-79"/>
              </a:defRPr>
            </a:lvl3pPr>
            <a:lvl4pPr algn="l">
              <a:defRPr sz="4000" u="sng">
                <a:solidFill>
                  <a:srgbClr val="009999"/>
                </a:solidFill>
                <a:latin typeface="Comic Sans MS" panose="030F0702030302020204" pitchFamily="66" charset="0"/>
                <a:cs typeface="Times New Roman (Hebrew)" charset="-79"/>
              </a:defRPr>
            </a:lvl4pPr>
            <a:lvl5pPr algn="l">
              <a:defRPr sz="4000" u="sng">
                <a:solidFill>
                  <a:srgbClr val="009999"/>
                </a:solidFill>
                <a:latin typeface="Comic Sans MS" panose="030F0702030302020204" pitchFamily="66" charset="0"/>
                <a:cs typeface="Times New Roman (Hebrew)" charset="-79"/>
              </a:defRPr>
            </a:lvl5pPr>
            <a:lvl6pPr marL="4572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6pPr>
            <a:lvl7pPr marL="9144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7pPr>
            <a:lvl8pPr marL="13716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8pPr>
            <a:lvl9pPr marL="18288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9pPr>
          </a:lstStyle>
          <a:p>
            <a:endParaRPr lang="en-US" altLang="he-IL" sz="3200"/>
          </a:p>
        </p:txBody>
      </p:sp>
      <p:grpSp>
        <p:nvGrpSpPr>
          <p:cNvPr id="3" name="Group 2">
            <a:extLst>
              <a:ext uri="{FF2B5EF4-FFF2-40B4-BE49-F238E27FC236}">
                <a16:creationId xmlns:a16="http://schemas.microsoft.com/office/drawing/2014/main" id="{32A9AC9B-7C41-321F-A16C-DC3770BCA893}"/>
              </a:ext>
            </a:extLst>
          </p:cNvPr>
          <p:cNvGrpSpPr/>
          <p:nvPr/>
        </p:nvGrpSpPr>
        <p:grpSpPr>
          <a:xfrm>
            <a:off x="4575111" y="1557338"/>
            <a:ext cx="4461385" cy="3290454"/>
            <a:chOff x="2054831" y="2082762"/>
            <a:chExt cx="4461385" cy="3290454"/>
          </a:xfrm>
        </p:grpSpPr>
        <p:grpSp>
          <p:nvGrpSpPr>
            <p:cNvPr id="12" name="Group 11">
              <a:extLst>
                <a:ext uri="{FF2B5EF4-FFF2-40B4-BE49-F238E27FC236}">
                  <a16:creationId xmlns:a16="http://schemas.microsoft.com/office/drawing/2014/main" id="{16B3C567-0717-8419-6ED5-6072A45AB01A}"/>
                </a:ext>
              </a:extLst>
            </p:cNvPr>
            <p:cNvGrpSpPr/>
            <p:nvPr/>
          </p:nvGrpSpPr>
          <p:grpSpPr>
            <a:xfrm>
              <a:off x="2054831" y="2082762"/>
              <a:ext cx="2185034" cy="3290454"/>
              <a:chOff x="683568" y="2564904"/>
              <a:chExt cx="2185034" cy="3290454"/>
            </a:xfrm>
          </p:grpSpPr>
          <p:sp>
            <p:nvSpPr>
              <p:cNvPr id="13" name="Rectangle 12">
                <a:extLst>
                  <a:ext uri="{FF2B5EF4-FFF2-40B4-BE49-F238E27FC236}">
                    <a16:creationId xmlns:a16="http://schemas.microsoft.com/office/drawing/2014/main" id="{EE0AC970-35D8-0458-C280-547D9878F153}"/>
                  </a:ext>
                </a:extLst>
              </p:cNvPr>
              <p:cNvSpPr/>
              <p:nvPr/>
            </p:nvSpPr>
            <p:spPr bwMode="auto">
              <a:xfrm>
                <a:off x="683568" y="2564904"/>
                <a:ext cx="2185034" cy="3290454"/>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sv-SE" sz="2400" b="0" i="0" u="none" strike="noStrike" cap="none" normalizeH="0" baseline="0">
                  <a:ln>
                    <a:noFill/>
                  </a:ln>
                  <a:solidFill>
                    <a:schemeClr val="accent2"/>
                  </a:solidFill>
                  <a:effectLst/>
                  <a:latin typeface="Times New Roman" panose="02020603050405020304" pitchFamily="18" charset="0"/>
                  <a:cs typeface="Times New Roman (Hebrew)" charset="-79"/>
                </a:endParaRPr>
              </a:p>
            </p:txBody>
          </p:sp>
          <p:sp>
            <p:nvSpPr>
              <p:cNvPr id="14" name="TextBox 13">
                <a:extLst>
                  <a:ext uri="{FF2B5EF4-FFF2-40B4-BE49-F238E27FC236}">
                    <a16:creationId xmlns:a16="http://schemas.microsoft.com/office/drawing/2014/main" id="{9699F478-17DA-10BD-BA64-345D5A9CB9EE}"/>
                  </a:ext>
                </a:extLst>
              </p:cNvPr>
              <p:cNvSpPr txBox="1"/>
              <p:nvPr/>
            </p:nvSpPr>
            <p:spPr>
              <a:xfrm>
                <a:off x="827584" y="5259641"/>
                <a:ext cx="1992853" cy="369332"/>
              </a:xfrm>
              <a:prstGeom prst="rect">
                <a:avLst/>
              </a:prstGeom>
              <a:noFill/>
            </p:spPr>
            <p:txBody>
              <a:bodyPr wrap="none" rtlCol="0">
                <a:spAutoFit/>
              </a:bodyPr>
              <a:lstStyle/>
              <a:p>
                <a:r>
                  <a:rPr lang="en-US" dirty="0"/>
                  <a:t>message-passing</a:t>
                </a:r>
              </a:p>
            </p:txBody>
          </p:sp>
          <p:grpSp>
            <p:nvGrpSpPr>
              <p:cNvPr id="15" name="Group 14">
                <a:extLst>
                  <a:ext uri="{FF2B5EF4-FFF2-40B4-BE49-F238E27FC236}">
                    <a16:creationId xmlns:a16="http://schemas.microsoft.com/office/drawing/2014/main" id="{BF0C13E6-7E03-FD16-40DD-3A77204FA225}"/>
                  </a:ext>
                </a:extLst>
              </p:cNvPr>
              <p:cNvGrpSpPr/>
              <p:nvPr/>
            </p:nvGrpSpPr>
            <p:grpSpPr>
              <a:xfrm>
                <a:off x="841906" y="2791096"/>
                <a:ext cx="1607744" cy="2334493"/>
                <a:chOff x="600228" y="3135647"/>
                <a:chExt cx="1607744" cy="2334493"/>
              </a:xfrm>
            </p:grpSpPr>
            <p:sp>
              <p:nvSpPr>
                <p:cNvPr id="16" name="Rectangular Callout 30">
                  <a:extLst>
                    <a:ext uri="{FF2B5EF4-FFF2-40B4-BE49-F238E27FC236}">
                      <a16:creationId xmlns:a16="http://schemas.microsoft.com/office/drawing/2014/main" id="{26F73035-1774-FF43-E82C-7A2AC5215A42}"/>
                    </a:ext>
                  </a:extLst>
                </p:cNvPr>
                <p:cNvSpPr/>
                <p:nvPr/>
              </p:nvSpPr>
              <p:spPr bwMode="auto">
                <a:xfrm>
                  <a:off x="921198" y="3135647"/>
                  <a:ext cx="1286774" cy="490260"/>
                </a:xfrm>
                <a:prstGeom prst="wedgeRectCallout">
                  <a:avLst>
                    <a:gd name="adj1" fmla="val 248"/>
                    <a:gd name="adj2" fmla="val 130154"/>
                  </a:avLst>
                </a:prstGeom>
                <a:solidFill>
                  <a:schemeClr val="bg2">
                    <a:lumMod val="20000"/>
                    <a:lumOff val="80000"/>
                  </a:scheme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a:t>receive all</a:t>
                  </a:r>
                  <a:r>
                    <a:rPr lang="sv-SE" sz="1800" dirty="0"/>
                    <a:t> </a:t>
                  </a:r>
                </a:p>
              </p:txBody>
            </p:sp>
            <p:sp>
              <p:nvSpPr>
                <p:cNvPr id="17" name="Rounded Rectangle 32">
                  <a:extLst>
                    <a:ext uri="{FF2B5EF4-FFF2-40B4-BE49-F238E27FC236}">
                      <a16:creationId xmlns:a16="http://schemas.microsoft.com/office/drawing/2014/main" id="{2CA9ED26-8A1A-3D71-52B3-674FF7FF241F}"/>
                    </a:ext>
                  </a:extLst>
                </p:cNvPr>
                <p:cNvSpPr/>
                <p:nvPr/>
              </p:nvSpPr>
              <p:spPr bwMode="auto">
                <a:xfrm>
                  <a:off x="600228" y="4003589"/>
                  <a:ext cx="1607744" cy="695285"/>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sv-SE" sz="1800" dirty="0"/>
                    <a:t>finite internal computation </a:t>
                  </a:r>
                </a:p>
              </p:txBody>
            </p:sp>
            <p:sp>
              <p:nvSpPr>
                <p:cNvPr id="18" name="Rectangular Callout 33">
                  <a:extLst>
                    <a:ext uri="{FF2B5EF4-FFF2-40B4-BE49-F238E27FC236}">
                      <a16:creationId xmlns:a16="http://schemas.microsoft.com/office/drawing/2014/main" id="{FF93106C-4C90-7DC5-D1EA-534AF90A6940}"/>
                    </a:ext>
                  </a:extLst>
                </p:cNvPr>
                <p:cNvSpPr/>
                <p:nvPr/>
              </p:nvSpPr>
              <p:spPr bwMode="auto">
                <a:xfrm>
                  <a:off x="921198" y="4979880"/>
                  <a:ext cx="1104868" cy="490260"/>
                </a:xfrm>
                <a:prstGeom prst="wedgeRectCallout">
                  <a:avLst>
                    <a:gd name="adj1" fmla="val -439"/>
                    <a:gd name="adj2" fmla="val -111638"/>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s</a:t>
                  </a:r>
                  <a:r>
                    <a:rPr lang="en-US" sz="1800" dirty="0"/>
                    <a:t>end all</a:t>
                  </a:r>
                  <a:endParaRPr kumimoji="0" lang="en-US" sz="1800" b="0" i="0" u="none" strike="noStrike" cap="none" normalizeH="0" baseline="0" dirty="0">
                    <a:ln>
                      <a:noFill/>
                    </a:ln>
                    <a:solidFill>
                      <a:schemeClr val="accent2"/>
                    </a:solidFill>
                    <a:effectLst/>
                  </a:endParaRPr>
                </a:p>
              </p:txBody>
            </p:sp>
          </p:grpSp>
        </p:grpSp>
        <p:grpSp>
          <p:nvGrpSpPr>
            <p:cNvPr id="19" name="Group 18">
              <a:extLst>
                <a:ext uri="{FF2B5EF4-FFF2-40B4-BE49-F238E27FC236}">
                  <a16:creationId xmlns:a16="http://schemas.microsoft.com/office/drawing/2014/main" id="{D3C9DA56-2321-A1B1-1154-0CFEE7E9F790}"/>
                </a:ext>
              </a:extLst>
            </p:cNvPr>
            <p:cNvGrpSpPr/>
            <p:nvPr/>
          </p:nvGrpSpPr>
          <p:grpSpPr>
            <a:xfrm>
              <a:off x="4559944" y="2082762"/>
              <a:ext cx="1956272" cy="3290454"/>
              <a:chOff x="4912389" y="2564904"/>
              <a:chExt cx="1956272" cy="3290454"/>
            </a:xfrm>
          </p:grpSpPr>
          <p:sp>
            <p:nvSpPr>
              <p:cNvPr id="20" name="Rectangle 19">
                <a:extLst>
                  <a:ext uri="{FF2B5EF4-FFF2-40B4-BE49-F238E27FC236}">
                    <a16:creationId xmlns:a16="http://schemas.microsoft.com/office/drawing/2014/main" id="{F3840342-9AFD-83EB-C15D-762707640323}"/>
                  </a:ext>
                </a:extLst>
              </p:cNvPr>
              <p:cNvSpPr/>
              <p:nvPr/>
            </p:nvSpPr>
            <p:spPr bwMode="auto">
              <a:xfrm>
                <a:off x="4912389" y="2564904"/>
                <a:ext cx="1891859" cy="3290454"/>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sv-SE" sz="2400" b="0" i="0" u="none" strike="noStrike" cap="none" normalizeH="0" baseline="0">
                  <a:ln>
                    <a:noFill/>
                  </a:ln>
                  <a:solidFill>
                    <a:schemeClr val="accent2"/>
                  </a:solidFill>
                  <a:effectLst/>
                  <a:latin typeface="Times New Roman" panose="02020603050405020304" pitchFamily="18" charset="0"/>
                  <a:cs typeface="Times New Roman (Hebrew)" charset="-79"/>
                </a:endParaRPr>
              </a:p>
            </p:txBody>
          </p:sp>
          <p:sp>
            <p:nvSpPr>
              <p:cNvPr id="21" name="TextBox 20">
                <a:extLst>
                  <a:ext uri="{FF2B5EF4-FFF2-40B4-BE49-F238E27FC236}">
                    <a16:creationId xmlns:a16="http://schemas.microsoft.com/office/drawing/2014/main" id="{C5811737-50E7-5D1A-9F09-E4E994869B2E}"/>
                  </a:ext>
                </a:extLst>
              </p:cNvPr>
              <p:cNvSpPr txBox="1"/>
              <p:nvPr/>
            </p:nvSpPr>
            <p:spPr>
              <a:xfrm>
                <a:off x="5004048" y="5259641"/>
                <a:ext cx="1864613" cy="369332"/>
              </a:xfrm>
              <a:prstGeom prst="rect">
                <a:avLst/>
              </a:prstGeom>
              <a:noFill/>
            </p:spPr>
            <p:txBody>
              <a:bodyPr wrap="none" rtlCol="0">
                <a:spAutoFit/>
              </a:bodyPr>
              <a:lstStyle/>
              <a:p>
                <a:r>
                  <a:rPr lang="en-US" dirty="0"/>
                  <a:t>shared-memory </a:t>
                </a:r>
              </a:p>
            </p:txBody>
          </p:sp>
          <p:grpSp>
            <p:nvGrpSpPr>
              <p:cNvPr id="22" name="Group 21">
                <a:extLst>
                  <a:ext uri="{FF2B5EF4-FFF2-40B4-BE49-F238E27FC236}">
                    <a16:creationId xmlns:a16="http://schemas.microsoft.com/office/drawing/2014/main" id="{2773E422-D3E5-BB8A-50CB-C923F0922EFA}"/>
                  </a:ext>
                </a:extLst>
              </p:cNvPr>
              <p:cNvGrpSpPr/>
              <p:nvPr/>
            </p:nvGrpSpPr>
            <p:grpSpPr>
              <a:xfrm>
                <a:off x="5023513" y="2791096"/>
                <a:ext cx="1607744" cy="2334493"/>
                <a:chOff x="600228" y="3135647"/>
                <a:chExt cx="1607744" cy="2334493"/>
              </a:xfrm>
            </p:grpSpPr>
            <p:sp>
              <p:nvSpPr>
                <p:cNvPr id="23" name="Rectangular Callout 30">
                  <a:extLst>
                    <a:ext uri="{FF2B5EF4-FFF2-40B4-BE49-F238E27FC236}">
                      <a16:creationId xmlns:a16="http://schemas.microsoft.com/office/drawing/2014/main" id="{677A8A90-8D48-549F-73BD-F848173DD1A0}"/>
                    </a:ext>
                  </a:extLst>
                </p:cNvPr>
                <p:cNvSpPr/>
                <p:nvPr/>
              </p:nvSpPr>
              <p:spPr bwMode="auto">
                <a:xfrm>
                  <a:off x="921197" y="3135647"/>
                  <a:ext cx="1249905" cy="490260"/>
                </a:xfrm>
                <a:prstGeom prst="wedgeRectCallout">
                  <a:avLst>
                    <a:gd name="adj1" fmla="val 248"/>
                    <a:gd name="adj2" fmla="val 130154"/>
                  </a:avLst>
                </a:prstGeom>
                <a:solidFill>
                  <a:schemeClr val="bg2">
                    <a:lumMod val="20000"/>
                    <a:lumOff val="80000"/>
                  </a:scheme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a:t>read all</a:t>
                  </a:r>
                </a:p>
              </p:txBody>
            </p:sp>
            <p:sp>
              <p:nvSpPr>
                <p:cNvPr id="24" name="Rounded Rectangle 32">
                  <a:extLst>
                    <a:ext uri="{FF2B5EF4-FFF2-40B4-BE49-F238E27FC236}">
                      <a16:creationId xmlns:a16="http://schemas.microsoft.com/office/drawing/2014/main" id="{8661259E-BC66-31CB-44C9-9DC547FD0821}"/>
                    </a:ext>
                  </a:extLst>
                </p:cNvPr>
                <p:cNvSpPr/>
                <p:nvPr/>
              </p:nvSpPr>
              <p:spPr bwMode="auto">
                <a:xfrm>
                  <a:off x="600228" y="4003589"/>
                  <a:ext cx="1607744" cy="695285"/>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sv-SE" sz="1800" dirty="0"/>
                    <a:t>finite internal computation </a:t>
                  </a:r>
                </a:p>
              </p:txBody>
            </p:sp>
            <p:sp>
              <p:nvSpPr>
                <p:cNvPr id="25" name="Rectangular Callout 33">
                  <a:extLst>
                    <a:ext uri="{FF2B5EF4-FFF2-40B4-BE49-F238E27FC236}">
                      <a16:creationId xmlns:a16="http://schemas.microsoft.com/office/drawing/2014/main" id="{B82179FF-831C-7AF6-EADC-ADFCD5A986C5}"/>
                    </a:ext>
                  </a:extLst>
                </p:cNvPr>
                <p:cNvSpPr/>
                <p:nvPr/>
              </p:nvSpPr>
              <p:spPr bwMode="auto">
                <a:xfrm>
                  <a:off x="921198" y="4979880"/>
                  <a:ext cx="965804" cy="490260"/>
                </a:xfrm>
                <a:prstGeom prst="wedgeRectCallout">
                  <a:avLst>
                    <a:gd name="adj1" fmla="val -439"/>
                    <a:gd name="adj2" fmla="val -111638"/>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a:t>write</a:t>
                  </a:r>
                  <a:r>
                    <a:rPr lang="sv-SE" sz="1800" dirty="0"/>
                    <a:t> all</a:t>
                  </a:r>
                  <a:endParaRPr kumimoji="0" lang="sv-SE" sz="1800" b="0" i="0" u="none" strike="noStrike" cap="none" normalizeH="0" baseline="0" dirty="0">
                    <a:ln>
                      <a:noFill/>
                    </a:ln>
                    <a:solidFill>
                      <a:schemeClr val="accent2"/>
                    </a:solidFill>
                    <a:effectLst/>
                  </a:endParaRPr>
                </a:p>
              </p:txBody>
            </p:sp>
          </p:grpSp>
        </p:grpSp>
      </p:grpSp>
    </p:spTree>
    <p:extLst>
      <p:ext uri="{BB962C8B-B14F-4D97-AF65-F5344CB8AC3E}">
        <p14:creationId xmlns:p14="http://schemas.microsoft.com/office/powerpoint/2010/main" val="25239556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Rectangle 4"/>
          <p:cNvSpPr>
            <a:spLocks noGrp="1" noChangeArrowheads="1"/>
          </p:cNvSpPr>
          <p:nvPr>
            <p:ph type="title"/>
          </p:nvPr>
        </p:nvSpPr>
        <p:spPr/>
        <p:txBody>
          <a:bodyPr/>
          <a:lstStyle/>
          <a:p>
            <a:r>
              <a:rPr lang="en-US" altLang="he-IL" sz="3600" dirty="0">
                <a:latin typeface="Calibri Light" panose="020F0302020204030204" pitchFamily="34" charset="0"/>
                <a:cs typeface="Calibri Light" panose="020F0302020204030204" pitchFamily="34" charset="0"/>
              </a:rPr>
              <a:t>Complexity Measures: num. cycles </a:t>
            </a:r>
            <a:endParaRPr lang="en-US" altLang="sv-SE" sz="3600" dirty="0"/>
          </a:p>
        </p:txBody>
      </p:sp>
      <p:sp>
        <p:nvSpPr>
          <p:cNvPr id="2" name="Content Placeholder 1"/>
          <p:cNvSpPr>
            <a:spLocks noGrp="1"/>
          </p:cNvSpPr>
          <p:nvPr>
            <p:ph idx="1"/>
          </p:nvPr>
        </p:nvSpPr>
        <p:spPr>
          <a:xfrm>
            <a:off x="323528" y="1340768"/>
            <a:ext cx="4093211" cy="5328592"/>
          </a:xfrm>
        </p:spPr>
        <p:txBody>
          <a:bodyPr/>
          <a:lstStyle/>
          <a:p>
            <a:r>
              <a:rPr lang="en-US" altLang="he-IL" sz="2400" dirty="0">
                <a:latin typeface="Calibri Light" panose="020F0302020204030204" pitchFamily="34" charset="0"/>
                <a:cs typeface="Calibri Light" panose="020F0302020204030204" pitchFamily="34" charset="0"/>
              </a:rPr>
              <a:t>A Self-Stabilizing algorithm is usually a do forever loop </a:t>
            </a:r>
          </a:p>
          <a:p>
            <a:r>
              <a:rPr lang="en-US" altLang="he-IL" sz="2400" dirty="0">
                <a:latin typeface="Calibri Light" panose="020F0302020204030204" pitchFamily="34" charset="0"/>
                <a:cs typeface="Calibri Light" panose="020F0302020204030204" pitchFamily="34" charset="0"/>
              </a:rPr>
              <a:t>The number of steps required to execute a single iteration of such a loop is O(</a:t>
            </a:r>
            <a:r>
              <a:rPr lang="en-US" altLang="he-IL" sz="2400" dirty="0">
                <a:latin typeface="Calibri Light" panose="020F0302020204030204" pitchFamily="34" charset="0"/>
                <a:cs typeface="Calibri Light" panose="020F0302020204030204" pitchFamily="34" charset="0"/>
                <a:sym typeface="Symbol" panose="05050102010706020507" pitchFamily="18" charset="2"/>
              </a:rPr>
              <a:t>), where  is an upper bound on the number of neighbors of </a:t>
            </a:r>
            <a:r>
              <a:rPr lang="en-SE" altLang="he-IL" sz="2400" dirty="0">
                <a:latin typeface="Calibri Light" panose="020F0302020204030204" pitchFamily="34" charset="0"/>
                <a:cs typeface="Calibri Light" panose="020F0302020204030204" pitchFamily="34" charset="0"/>
                <a:sym typeface="Symbol" panose="05050102010706020507" pitchFamily="18" charset="2"/>
              </a:rPr>
              <a:t>p</a:t>
            </a:r>
            <a:r>
              <a:rPr lang="en-US" altLang="he-IL" sz="2400" baseline="-25000" dirty="0">
                <a:latin typeface="Calibri Light" panose="020F0302020204030204" pitchFamily="34" charset="0"/>
                <a:cs typeface="Calibri Light" panose="020F0302020204030204" pitchFamily="34" charset="0"/>
                <a:sym typeface="Symbol" panose="05050102010706020507" pitchFamily="18" charset="2"/>
              </a:rPr>
              <a:t>i</a:t>
            </a:r>
          </a:p>
        </p:txBody>
      </p:sp>
      <p:sp>
        <p:nvSpPr>
          <p:cNvPr id="6" name="Slide Number Placeholder 4"/>
          <p:cNvSpPr>
            <a:spLocks noGrp="1"/>
          </p:cNvSpPr>
          <p:nvPr>
            <p:ph type="sldNum" sz="quarter" idx="12"/>
          </p:nvPr>
        </p:nvSpPr>
        <p:spPr/>
        <p:txBody>
          <a:bodyPr/>
          <a:lstStyle/>
          <a:p>
            <a:r>
              <a:rPr lang="en-US" altLang="en-US" dirty="0"/>
              <a:t>2-</a:t>
            </a:r>
            <a:fld id="{A0A7CF0D-CCAA-4356-AF3D-6F8DE41E8E7F}" type="slidenum">
              <a:rPr lang="en-US" altLang="en-US"/>
              <a:pPr/>
              <a:t>48</a:t>
            </a:fld>
            <a:endParaRPr lang="en-US" altLang="en-US" dirty="0"/>
          </a:p>
        </p:txBody>
      </p:sp>
      <p:sp>
        <p:nvSpPr>
          <p:cNvPr id="129027" name="Rectangle 3"/>
          <p:cNvSpPr>
            <a:spLocks noChangeArrowheads="1"/>
          </p:cNvSpPr>
          <p:nvPr/>
        </p:nvSpPr>
        <p:spPr bwMode="auto">
          <a:xfrm>
            <a:off x="533400" y="647700"/>
            <a:ext cx="7772400"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000" u="sng">
                <a:solidFill>
                  <a:srgbClr val="009999"/>
                </a:solidFill>
                <a:latin typeface="Comic Sans MS" panose="030F0702030302020204" pitchFamily="66" charset="0"/>
                <a:cs typeface="Times New Roman (Hebrew)" charset="-79"/>
              </a:defRPr>
            </a:lvl1pPr>
            <a:lvl2pPr algn="l">
              <a:defRPr sz="4000" u="sng">
                <a:solidFill>
                  <a:srgbClr val="009999"/>
                </a:solidFill>
                <a:latin typeface="Comic Sans MS" panose="030F0702030302020204" pitchFamily="66" charset="0"/>
                <a:cs typeface="Times New Roman (Hebrew)" charset="-79"/>
              </a:defRPr>
            </a:lvl2pPr>
            <a:lvl3pPr algn="l">
              <a:defRPr sz="4000" u="sng">
                <a:solidFill>
                  <a:srgbClr val="009999"/>
                </a:solidFill>
                <a:latin typeface="Comic Sans MS" panose="030F0702030302020204" pitchFamily="66" charset="0"/>
                <a:cs typeface="Times New Roman (Hebrew)" charset="-79"/>
              </a:defRPr>
            </a:lvl3pPr>
            <a:lvl4pPr algn="l">
              <a:defRPr sz="4000" u="sng">
                <a:solidFill>
                  <a:srgbClr val="009999"/>
                </a:solidFill>
                <a:latin typeface="Comic Sans MS" panose="030F0702030302020204" pitchFamily="66" charset="0"/>
                <a:cs typeface="Times New Roman (Hebrew)" charset="-79"/>
              </a:defRPr>
            </a:lvl4pPr>
            <a:lvl5pPr algn="l">
              <a:defRPr sz="4000" u="sng">
                <a:solidFill>
                  <a:srgbClr val="009999"/>
                </a:solidFill>
                <a:latin typeface="Comic Sans MS" panose="030F0702030302020204" pitchFamily="66" charset="0"/>
                <a:cs typeface="Times New Roman (Hebrew)" charset="-79"/>
              </a:defRPr>
            </a:lvl5pPr>
            <a:lvl6pPr marL="4572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6pPr>
            <a:lvl7pPr marL="9144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7pPr>
            <a:lvl8pPr marL="13716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8pPr>
            <a:lvl9pPr marL="18288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9pPr>
          </a:lstStyle>
          <a:p>
            <a:endParaRPr lang="en-US" altLang="he-IL" sz="3200"/>
          </a:p>
        </p:txBody>
      </p:sp>
      <p:grpSp>
        <p:nvGrpSpPr>
          <p:cNvPr id="3" name="Group 2">
            <a:extLst>
              <a:ext uri="{FF2B5EF4-FFF2-40B4-BE49-F238E27FC236}">
                <a16:creationId xmlns:a16="http://schemas.microsoft.com/office/drawing/2014/main" id="{32A9AC9B-7C41-321F-A16C-DC3770BCA893}"/>
              </a:ext>
            </a:extLst>
          </p:cNvPr>
          <p:cNvGrpSpPr/>
          <p:nvPr/>
        </p:nvGrpSpPr>
        <p:grpSpPr>
          <a:xfrm>
            <a:off x="4575111" y="1557338"/>
            <a:ext cx="4461385" cy="3290454"/>
            <a:chOff x="2054831" y="2082762"/>
            <a:chExt cx="4461385" cy="3290454"/>
          </a:xfrm>
        </p:grpSpPr>
        <p:grpSp>
          <p:nvGrpSpPr>
            <p:cNvPr id="12" name="Group 11">
              <a:extLst>
                <a:ext uri="{FF2B5EF4-FFF2-40B4-BE49-F238E27FC236}">
                  <a16:creationId xmlns:a16="http://schemas.microsoft.com/office/drawing/2014/main" id="{16B3C567-0717-8419-6ED5-6072A45AB01A}"/>
                </a:ext>
              </a:extLst>
            </p:cNvPr>
            <p:cNvGrpSpPr/>
            <p:nvPr/>
          </p:nvGrpSpPr>
          <p:grpSpPr>
            <a:xfrm>
              <a:off x="2054831" y="2082762"/>
              <a:ext cx="2185034" cy="3290454"/>
              <a:chOff x="683568" y="2564904"/>
              <a:chExt cx="2185034" cy="3290454"/>
            </a:xfrm>
          </p:grpSpPr>
          <p:sp>
            <p:nvSpPr>
              <p:cNvPr id="13" name="Rectangle 12">
                <a:extLst>
                  <a:ext uri="{FF2B5EF4-FFF2-40B4-BE49-F238E27FC236}">
                    <a16:creationId xmlns:a16="http://schemas.microsoft.com/office/drawing/2014/main" id="{EE0AC970-35D8-0458-C280-547D9878F153}"/>
                  </a:ext>
                </a:extLst>
              </p:cNvPr>
              <p:cNvSpPr/>
              <p:nvPr/>
            </p:nvSpPr>
            <p:spPr bwMode="auto">
              <a:xfrm>
                <a:off x="683568" y="2564904"/>
                <a:ext cx="2185034" cy="3290454"/>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sv-SE" sz="2400" b="0" i="0" u="none" strike="noStrike" cap="none" normalizeH="0" baseline="0">
                  <a:ln>
                    <a:noFill/>
                  </a:ln>
                  <a:solidFill>
                    <a:schemeClr val="accent2"/>
                  </a:solidFill>
                  <a:effectLst/>
                  <a:latin typeface="Times New Roman" panose="02020603050405020304" pitchFamily="18" charset="0"/>
                  <a:cs typeface="Times New Roman (Hebrew)" charset="-79"/>
                </a:endParaRPr>
              </a:p>
            </p:txBody>
          </p:sp>
          <p:sp>
            <p:nvSpPr>
              <p:cNvPr id="14" name="TextBox 13">
                <a:extLst>
                  <a:ext uri="{FF2B5EF4-FFF2-40B4-BE49-F238E27FC236}">
                    <a16:creationId xmlns:a16="http://schemas.microsoft.com/office/drawing/2014/main" id="{9699F478-17DA-10BD-BA64-345D5A9CB9EE}"/>
                  </a:ext>
                </a:extLst>
              </p:cNvPr>
              <p:cNvSpPr txBox="1"/>
              <p:nvPr/>
            </p:nvSpPr>
            <p:spPr>
              <a:xfrm>
                <a:off x="827584" y="5259641"/>
                <a:ext cx="1992853" cy="369332"/>
              </a:xfrm>
              <a:prstGeom prst="rect">
                <a:avLst/>
              </a:prstGeom>
              <a:noFill/>
            </p:spPr>
            <p:txBody>
              <a:bodyPr wrap="none" rtlCol="0">
                <a:spAutoFit/>
              </a:bodyPr>
              <a:lstStyle/>
              <a:p>
                <a:r>
                  <a:rPr lang="en-US" dirty="0"/>
                  <a:t>message-passing</a:t>
                </a:r>
              </a:p>
            </p:txBody>
          </p:sp>
          <p:grpSp>
            <p:nvGrpSpPr>
              <p:cNvPr id="15" name="Group 14">
                <a:extLst>
                  <a:ext uri="{FF2B5EF4-FFF2-40B4-BE49-F238E27FC236}">
                    <a16:creationId xmlns:a16="http://schemas.microsoft.com/office/drawing/2014/main" id="{BF0C13E6-7E03-FD16-40DD-3A77204FA225}"/>
                  </a:ext>
                </a:extLst>
              </p:cNvPr>
              <p:cNvGrpSpPr/>
              <p:nvPr/>
            </p:nvGrpSpPr>
            <p:grpSpPr>
              <a:xfrm>
                <a:off x="841906" y="2791096"/>
                <a:ext cx="1607744" cy="2334493"/>
                <a:chOff x="600228" y="3135647"/>
                <a:chExt cx="1607744" cy="2334493"/>
              </a:xfrm>
            </p:grpSpPr>
            <p:sp>
              <p:nvSpPr>
                <p:cNvPr id="16" name="Rectangular Callout 30">
                  <a:extLst>
                    <a:ext uri="{FF2B5EF4-FFF2-40B4-BE49-F238E27FC236}">
                      <a16:creationId xmlns:a16="http://schemas.microsoft.com/office/drawing/2014/main" id="{26F73035-1774-FF43-E82C-7A2AC5215A42}"/>
                    </a:ext>
                  </a:extLst>
                </p:cNvPr>
                <p:cNvSpPr/>
                <p:nvPr/>
              </p:nvSpPr>
              <p:spPr bwMode="auto">
                <a:xfrm>
                  <a:off x="921198" y="3135647"/>
                  <a:ext cx="1286774" cy="490260"/>
                </a:xfrm>
                <a:prstGeom prst="wedgeRectCallout">
                  <a:avLst>
                    <a:gd name="adj1" fmla="val 248"/>
                    <a:gd name="adj2" fmla="val 130154"/>
                  </a:avLst>
                </a:prstGeom>
                <a:solidFill>
                  <a:schemeClr val="bg2">
                    <a:lumMod val="20000"/>
                    <a:lumOff val="80000"/>
                  </a:scheme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a:t>receive all</a:t>
                  </a:r>
                  <a:r>
                    <a:rPr lang="sv-SE" sz="1800" dirty="0"/>
                    <a:t> </a:t>
                  </a:r>
                </a:p>
              </p:txBody>
            </p:sp>
            <p:sp>
              <p:nvSpPr>
                <p:cNvPr id="17" name="Rounded Rectangle 32">
                  <a:extLst>
                    <a:ext uri="{FF2B5EF4-FFF2-40B4-BE49-F238E27FC236}">
                      <a16:creationId xmlns:a16="http://schemas.microsoft.com/office/drawing/2014/main" id="{2CA9ED26-8A1A-3D71-52B3-674FF7FF241F}"/>
                    </a:ext>
                  </a:extLst>
                </p:cNvPr>
                <p:cNvSpPr/>
                <p:nvPr/>
              </p:nvSpPr>
              <p:spPr bwMode="auto">
                <a:xfrm>
                  <a:off x="600228" y="4003589"/>
                  <a:ext cx="1607744" cy="695285"/>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sv-SE" sz="1800" dirty="0"/>
                    <a:t>finite internal computation </a:t>
                  </a:r>
                </a:p>
              </p:txBody>
            </p:sp>
            <p:sp>
              <p:nvSpPr>
                <p:cNvPr id="18" name="Rectangular Callout 33">
                  <a:extLst>
                    <a:ext uri="{FF2B5EF4-FFF2-40B4-BE49-F238E27FC236}">
                      <a16:creationId xmlns:a16="http://schemas.microsoft.com/office/drawing/2014/main" id="{FF93106C-4C90-7DC5-D1EA-534AF90A6940}"/>
                    </a:ext>
                  </a:extLst>
                </p:cNvPr>
                <p:cNvSpPr/>
                <p:nvPr/>
              </p:nvSpPr>
              <p:spPr bwMode="auto">
                <a:xfrm>
                  <a:off x="921198" y="4979880"/>
                  <a:ext cx="1104868" cy="490260"/>
                </a:xfrm>
                <a:prstGeom prst="wedgeRectCallout">
                  <a:avLst>
                    <a:gd name="adj1" fmla="val -439"/>
                    <a:gd name="adj2" fmla="val -111638"/>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s</a:t>
                  </a:r>
                  <a:r>
                    <a:rPr lang="en-US" sz="1800" dirty="0"/>
                    <a:t>end all</a:t>
                  </a:r>
                  <a:endParaRPr kumimoji="0" lang="en-US" sz="1800" b="0" i="0" u="none" strike="noStrike" cap="none" normalizeH="0" baseline="0" dirty="0">
                    <a:ln>
                      <a:noFill/>
                    </a:ln>
                    <a:solidFill>
                      <a:schemeClr val="accent2"/>
                    </a:solidFill>
                    <a:effectLst/>
                  </a:endParaRPr>
                </a:p>
              </p:txBody>
            </p:sp>
          </p:grpSp>
        </p:grpSp>
        <p:grpSp>
          <p:nvGrpSpPr>
            <p:cNvPr id="19" name="Group 18">
              <a:extLst>
                <a:ext uri="{FF2B5EF4-FFF2-40B4-BE49-F238E27FC236}">
                  <a16:creationId xmlns:a16="http://schemas.microsoft.com/office/drawing/2014/main" id="{D3C9DA56-2321-A1B1-1154-0CFEE7E9F790}"/>
                </a:ext>
              </a:extLst>
            </p:cNvPr>
            <p:cNvGrpSpPr/>
            <p:nvPr/>
          </p:nvGrpSpPr>
          <p:grpSpPr>
            <a:xfrm>
              <a:off x="4559944" y="2082762"/>
              <a:ext cx="1956272" cy="3290454"/>
              <a:chOff x="4912389" y="2564904"/>
              <a:chExt cx="1956272" cy="3290454"/>
            </a:xfrm>
          </p:grpSpPr>
          <p:sp>
            <p:nvSpPr>
              <p:cNvPr id="20" name="Rectangle 19">
                <a:extLst>
                  <a:ext uri="{FF2B5EF4-FFF2-40B4-BE49-F238E27FC236}">
                    <a16:creationId xmlns:a16="http://schemas.microsoft.com/office/drawing/2014/main" id="{F3840342-9AFD-83EB-C15D-762707640323}"/>
                  </a:ext>
                </a:extLst>
              </p:cNvPr>
              <p:cNvSpPr/>
              <p:nvPr/>
            </p:nvSpPr>
            <p:spPr bwMode="auto">
              <a:xfrm>
                <a:off x="4912389" y="2564904"/>
                <a:ext cx="1891859" cy="3290454"/>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sv-SE" sz="2400" b="0" i="0" u="none" strike="noStrike" cap="none" normalizeH="0" baseline="0">
                  <a:ln>
                    <a:noFill/>
                  </a:ln>
                  <a:solidFill>
                    <a:schemeClr val="accent2"/>
                  </a:solidFill>
                  <a:effectLst/>
                  <a:latin typeface="Times New Roman" panose="02020603050405020304" pitchFamily="18" charset="0"/>
                  <a:cs typeface="Times New Roman (Hebrew)" charset="-79"/>
                </a:endParaRPr>
              </a:p>
            </p:txBody>
          </p:sp>
          <p:sp>
            <p:nvSpPr>
              <p:cNvPr id="21" name="TextBox 20">
                <a:extLst>
                  <a:ext uri="{FF2B5EF4-FFF2-40B4-BE49-F238E27FC236}">
                    <a16:creationId xmlns:a16="http://schemas.microsoft.com/office/drawing/2014/main" id="{C5811737-50E7-5D1A-9F09-E4E994869B2E}"/>
                  </a:ext>
                </a:extLst>
              </p:cNvPr>
              <p:cNvSpPr txBox="1"/>
              <p:nvPr/>
            </p:nvSpPr>
            <p:spPr>
              <a:xfrm>
                <a:off x="5004048" y="5259641"/>
                <a:ext cx="1864613" cy="369332"/>
              </a:xfrm>
              <a:prstGeom prst="rect">
                <a:avLst/>
              </a:prstGeom>
              <a:noFill/>
            </p:spPr>
            <p:txBody>
              <a:bodyPr wrap="none" rtlCol="0">
                <a:spAutoFit/>
              </a:bodyPr>
              <a:lstStyle/>
              <a:p>
                <a:r>
                  <a:rPr lang="en-US" dirty="0"/>
                  <a:t>shared-memory </a:t>
                </a:r>
              </a:p>
            </p:txBody>
          </p:sp>
          <p:grpSp>
            <p:nvGrpSpPr>
              <p:cNvPr id="22" name="Group 21">
                <a:extLst>
                  <a:ext uri="{FF2B5EF4-FFF2-40B4-BE49-F238E27FC236}">
                    <a16:creationId xmlns:a16="http://schemas.microsoft.com/office/drawing/2014/main" id="{2773E422-D3E5-BB8A-50CB-C923F0922EFA}"/>
                  </a:ext>
                </a:extLst>
              </p:cNvPr>
              <p:cNvGrpSpPr/>
              <p:nvPr/>
            </p:nvGrpSpPr>
            <p:grpSpPr>
              <a:xfrm>
                <a:off x="5023513" y="2791096"/>
                <a:ext cx="1607744" cy="2334493"/>
                <a:chOff x="600228" y="3135647"/>
                <a:chExt cx="1607744" cy="2334493"/>
              </a:xfrm>
            </p:grpSpPr>
            <p:sp>
              <p:nvSpPr>
                <p:cNvPr id="23" name="Rectangular Callout 30">
                  <a:extLst>
                    <a:ext uri="{FF2B5EF4-FFF2-40B4-BE49-F238E27FC236}">
                      <a16:creationId xmlns:a16="http://schemas.microsoft.com/office/drawing/2014/main" id="{677A8A90-8D48-549F-73BD-F848173DD1A0}"/>
                    </a:ext>
                  </a:extLst>
                </p:cNvPr>
                <p:cNvSpPr/>
                <p:nvPr/>
              </p:nvSpPr>
              <p:spPr bwMode="auto">
                <a:xfrm>
                  <a:off x="921197" y="3135647"/>
                  <a:ext cx="1249905" cy="490260"/>
                </a:xfrm>
                <a:prstGeom prst="wedgeRectCallout">
                  <a:avLst>
                    <a:gd name="adj1" fmla="val 248"/>
                    <a:gd name="adj2" fmla="val 130154"/>
                  </a:avLst>
                </a:prstGeom>
                <a:solidFill>
                  <a:schemeClr val="bg2">
                    <a:lumMod val="20000"/>
                    <a:lumOff val="80000"/>
                  </a:scheme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a:t>read all</a:t>
                  </a:r>
                </a:p>
              </p:txBody>
            </p:sp>
            <p:sp>
              <p:nvSpPr>
                <p:cNvPr id="24" name="Rounded Rectangle 32">
                  <a:extLst>
                    <a:ext uri="{FF2B5EF4-FFF2-40B4-BE49-F238E27FC236}">
                      <a16:creationId xmlns:a16="http://schemas.microsoft.com/office/drawing/2014/main" id="{8661259E-BC66-31CB-44C9-9DC547FD0821}"/>
                    </a:ext>
                  </a:extLst>
                </p:cNvPr>
                <p:cNvSpPr/>
                <p:nvPr/>
              </p:nvSpPr>
              <p:spPr bwMode="auto">
                <a:xfrm>
                  <a:off x="600228" y="4003589"/>
                  <a:ext cx="1607744" cy="695285"/>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sv-SE" sz="1800" dirty="0"/>
                    <a:t>finite internal computation </a:t>
                  </a:r>
                </a:p>
              </p:txBody>
            </p:sp>
            <p:sp>
              <p:nvSpPr>
                <p:cNvPr id="25" name="Rectangular Callout 33">
                  <a:extLst>
                    <a:ext uri="{FF2B5EF4-FFF2-40B4-BE49-F238E27FC236}">
                      <a16:creationId xmlns:a16="http://schemas.microsoft.com/office/drawing/2014/main" id="{B82179FF-831C-7AF6-EADC-ADFCD5A986C5}"/>
                    </a:ext>
                  </a:extLst>
                </p:cNvPr>
                <p:cNvSpPr/>
                <p:nvPr/>
              </p:nvSpPr>
              <p:spPr bwMode="auto">
                <a:xfrm>
                  <a:off x="921198" y="4979880"/>
                  <a:ext cx="965804" cy="490260"/>
                </a:xfrm>
                <a:prstGeom prst="wedgeRectCallout">
                  <a:avLst>
                    <a:gd name="adj1" fmla="val -439"/>
                    <a:gd name="adj2" fmla="val -111638"/>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a:t>write</a:t>
                  </a:r>
                  <a:r>
                    <a:rPr lang="sv-SE" sz="1800" dirty="0"/>
                    <a:t> all</a:t>
                  </a:r>
                  <a:endParaRPr kumimoji="0" lang="sv-SE" sz="1800" b="0" i="0" u="none" strike="noStrike" cap="none" normalizeH="0" baseline="0" dirty="0">
                    <a:ln>
                      <a:noFill/>
                    </a:ln>
                    <a:solidFill>
                      <a:schemeClr val="accent2"/>
                    </a:solidFill>
                    <a:effectLst/>
                  </a:endParaRPr>
                </a:p>
              </p:txBody>
            </p:sp>
          </p:grpSp>
        </p:grpSp>
      </p:grpSp>
    </p:spTree>
    <p:extLst>
      <p:ext uri="{BB962C8B-B14F-4D97-AF65-F5344CB8AC3E}">
        <p14:creationId xmlns:p14="http://schemas.microsoft.com/office/powerpoint/2010/main" val="2691331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Rectangle 4"/>
          <p:cNvSpPr>
            <a:spLocks noGrp="1" noChangeArrowheads="1"/>
          </p:cNvSpPr>
          <p:nvPr>
            <p:ph type="title"/>
          </p:nvPr>
        </p:nvSpPr>
        <p:spPr/>
        <p:txBody>
          <a:bodyPr/>
          <a:lstStyle/>
          <a:p>
            <a:r>
              <a:rPr lang="en-US" altLang="he-IL" sz="3600" dirty="0">
                <a:latin typeface="Calibri Light" panose="020F0302020204030204" pitchFamily="34" charset="0"/>
                <a:cs typeface="Calibri Light" panose="020F0302020204030204" pitchFamily="34" charset="0"/>
              </a:rPr>
              <a:t>Complexity Measures: num. cycles </a:t>
            </a:r>
            <a:endParaRPr lang="en-US" altLang="sv-SE" sz="3600" dirty="0"/>
          </a:p>
        </p:txBody>
      </p:sp>
      <p:sp>
        <p:nvSpPr>
          <p:cNvPr id="2" name="Content Placeholder 1"/>
          <p:cNvSpPr>
            <a:spLocks noGrp="1"/>
          </p:cNvSpPr>
          <p:nvPr>
            <p:ph idx="1"/>
          </p:nvPr>
        </p:nvSpPr>
        <p:spPr>
          <a:xfrm>
            <a:off x="323528" y="1340768"/>
            <a:ext cx="4093211" cy="5328592"/>
          </a:xfrm>
        </p:spPr>
        <p:txBody>
          <a:bodyPr/>
          <a:lstStyle/>
          <a:p>
            <a:r>
              <a:rPr lang="en-US" altLang="he-IL" sz="2400" dirty="0">
                <a:latin typeface="Calibri Light" panose="020F0302020204030204" pitchFamily="34" charset="0"/>
                <a:cs typeface="Calibri Light" panose="020F0302020204030204" pitchFamily="34" charset="0"/>
              </a:rPr>
              <a:t>A Self-Stabilizing algorithm is usually a do forever loop </a:t>
            </a:r>
          </a:p>
          <a:p>
            <a:r>
              <a:rPr lang="en-US" altLang="he-IL" sz="2400" dirty="0">
                <a:latin typeface="Calibri Light" panose="020F0302020204030204" pitchFamily="34" charset="0"/>
                <a:cs typeface="Calibri Light" panose="020F0302020204030204" pitchFamily="34" charset="0"/>
              </a:rPr>
              <a:t>The number of steps required to execute a single iteration of such a loop is O(</a:t>
            </a:r>
            <a:r>
              <a:rPr lang="en-US" altLang="he-IL" sz="2400" dirty="0">
                <a:latin typeface="Calibri Light" panose="020F0302020204030204" pitchFamily="34" charset="0"/>
                <a:cs typeface="Calibri Light" panose="020F0302020204030204" pitchFamily="34" charset="0"/>
                <a:sym typeface="Symbol" panose="05050102010706020507" pitchFamily="18" charset="2"/>
              </a:rPr>
              <a:t>), where  is an upper bound on the number of neighbors of </a:t>
            </a:r>
            <a:r>
              <a:rPr lang="en-SE" altLang="he-IL" sz="2400" dirty="0">
                <a:latin typeface="Calibri Light" panose="020F0302020204030204" pitchFamily="34" charset="0"/>
                <a:cs typeface="Calibri Light" panose="020F0302020204030204" pitchFamily="34" charset="0"/>
                <a:sym typeface="Symbol" panose="05050102010706020507" pitchFamily="18" charset="2"/>
              </a:rPr>
              <a:t>p</a:t>
            </a:r>
            <a:r>
              <a:rPr lang="en-US" altLang="he-IL" sz="2400" baseline="-25000" dirty="0" err="1">
                <a:latin typeface="Calibri Light" panose="020F0302020204030204" pitchFamily="34" charset="0"/>
                <a:cs typeface="Calibri Light" panose="020F0302020204030204" pitchFamily="34" charset="0"/>
                <a:sym typeface="Symbol" panose="05050102010706020507" pitchFamily="18" charset="2"/>
              </a:rPr>
              <a:t>i</a:t>
            </a:r>
            <a:endParaRPr lang="en-US" altLang="he-IL" sz="2400" baseline="-25000" dirty="0">
              <a:latin typeface="Calibri Light" panose="020F0302020204030204" pitchFamily="34" charset="0"/>
              <a:cs typeface="Calibri Light" panose="020F0302020204030204" pitchFamily="34" charset="0"/>
              <a:sym typeface="Symbol" panose="05050102010706020507" pitchFamily="18" charset="2"/>
            </a:endParaRPr>
          </a:p>
          <a:p>
            <a:endParaRPr lang="en-US" altLang="he-IL" sz="2400" baseline="-25000" dirty="0">
              <a:latin typeface="Calibri Light" panose="020F0302020204030204" pitchFamily="34" charset="0"/>
              <a:cs typeface="Calibri Light" panose="020F0302020204030204" pitchFamily="34" charset="0"/>
              <a:sym typeface="Symbol" panose="05050102010706020507" pitchFamily="18" charset="2"/>
            </a:endParaRPr>
          </a:p>
        </p:txBody>
      </p:sp>
      <p:sp>
        <p:nvSpPr>
          <p:cNvPr id="6" name="Slide Number Placeholder 4"/>
          <p:cNvSpPr>
            <a:spLocks noGrp="1"/>
          </p:cNvSpPr>
          <p:nvPr>
            <p:ph type="sldNum" sz="quarter" idx="12"/>
          </p:nvPr>
        </p:nvSpPr>
        <p:spPr/>
        <p:txBody>
          <a:bodyPr/>
          <a:lstStyle/>
          <a:p>
            <a:r>
              <a:rPr lang="en-US" altLang="en-US" dirty="0"/>
              <a:t>2-</a:t>
            </a:r>
            <a:fld id="{A0A7CF0D-CCAA-4356-AF3D-6F8DE41E8E7F}" type="slidenum">
              <a:rPr lang="en-US" altLang="en-US"/>
              <a:pPr/>
              <a:t>49</a:t>
            </a:fld>
            <a:endParaRPr lang="en-US" altLang="en-US" dirty="0"/>
          </a:p>
        </p:txBody>
      </p:sp>
      <p:sp>
        <p:nvSpPr>
          <p:cNvPr id="129027" name="Rectangle 3"/>
          <p:cNvSpPr>
            <a:spLocks noChangeArrowheads="1"/>
          </p:cNvSpPr>
          <p:nvPr/>
        </p:nvSpPr>
        <p:spPr bwMode="auto">
          <a:xfrm>
            <a:off x="533400" y="647700"/>
            <a:ext cx="7772400"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000" u="sng">
                <a:solidFill>
                  <a:srgbClr val="009999"/>
                </a:solidFill>
                <a:latin typeface="Comic Sans MS" panose="030F0702030302020204" pitchFamily="66" charset="0"/>
                <a:cs typeface="Times New Roman (Hebrew)" charset="-79"/>
              </a:defRPr>
            </a:lvl1pPr>
            <a:lvl2pPr algn="l">
              <a:defRPr sz="4000" u="sng">
                <a:solidFill>
                  <a:srgbClr val="009999"/>
                </a:solidFill>
                <a:latin typeface="Comic Sans MS" panose="030F0702030302020204" pitchFamily="66" charset="0"/>
                <a:cs typeface="Times New Roman (Hebrew)" charset="-79"/>
              </a:defRPr>
            </a:lvl2pPr>
            <a:lvl3pPr algn="l">
              <a:defRPr sz="4000" u="sng">
                <a:solidFill>
                  <a:srgbClr val="009999"/>
                </a:solidFill>
                <a:latin typeface="Comic Sans MS" panose="030F0702030302020204" pitchFamily="66" charset="0"/>
                <a:cs typeface="Times New Roman (Hebrew)" charset="-79"/>
              </a:defRPr>
            </a:lvl3pPr>
            <a:lvl4pPr algn="l">
              <a:defRPr sz="4000" u="sng">
                <a:solidFill>
                  <a:srgbClr val="009999"/>
                </a:solidFill>
                <a:latin typeface="Comic Sans MS" panose="030F0702030302020204" pitchFamily="66" charset="0"/>
                <a:cs typeface="Times New Roman (Hebrew)" charset="-79"/>
              </a:defRPr>
            </a:lvl4pPr>
            <a:lvl5pPr algn="l">
              <a:defRPr sz="4000" u="sng">
                <a:solidFill>
                  <a:srgbClr val="009999"/>
                </a:solidFill>
                <a:latin typeface="Comic Sans MS" panose="030F0702030302020204" pitchFamily="66" charset="0"/>
                <a:cs typeface="Times New Roman (Hebrew)" charset="-79"/>
              </a:defRPr>
            </a:lvl5pPr>
            <a:lvl6pPr marL="4572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6pPr>
            <a:lvl7pPr marL="9144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7pPr>
            <a:lvl8pPr marL="13716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8pPr>
            <a:lvl9pPr marL="18288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9pPr>
          </a:lstStyle>
          <a:p>
            <a:endParaRPr lang="en-US" altLang="he-IL" sz="3200"/>
          </a:p>
        </p:txBody>
      </p:sp>
      <p:grpSp>
        <p:nvGrpSpPr>
          <p:cNvPr id="3" name="Group 2">
            <a:extLst>
              <a:ext uri="{FF2B5EF4-FFF2-40B4-BE49-F238E27FC236}">
                <a16:creationId xmlns:a16="http://schemas.microsoft.com/office/drawing/2014/main" id="{32A9AC9B-7C41-321F-A16C-DC3770BCA893}"/>
              </a:ext>
            </a:extLst>
          </p:cNvPr>
          <p:cNvGrpSpPr/>
          <p:nvPr/>
        </p:nvGrpSpPr>
        <p:grpSpPr>
          <a:xfrm>
            <a:off x="4575111" y="1557338"/>
            <a:ext cx="4461385" cy="3290454"/>
            <a:chOff x="2054831" y="2082762"/>
            <a:chExt cx="4461385" cy="3290454"/>
          </a:xfrm>
        </p:grpSpPr>
        <p:grpSp>
          <p:nvGrpSpPr>
            <p:cNvPr id="12" name="Group 11">
              <a:extLst>
                <a:ext uri="{FF2B5EF4-FFF2-40B4-BE49-F238E27FC236}">
                  <a16:creationId xmlns:a16="http://schemas.microsoft.com/office/drawing/2014/main" id="{16B3C567-0717-8419-6ED5-6072A45AB01A}"/>
                </a:ext>
              </a:extLst>
            </p:cNvPr>
            <p:cNvGrpSpPr/>
            <p:nvPr/>
          </p:nvGrpSpPr>
          <p:grpSpPr>
            <a:xfrm>
              <a:off x="2054831" y="2082762"/>
              <a:ext cx="2185034" cy="3290454"/>
              <a:chOff x="683568" y="2564904"/>
              <a:chExt cx="2185034" cy="3290454"/>
            </a:xfrm>
          </p:grpSpPr>
          <p:sp>
            <p:nvSpPr>
              <p:cNvPr id="13" name="Rectangle 12">
                <a:extLst>
                  <a:ext uri="{FF2B5EF4-FFF2-40B4-BE49-F238E27FC236}">
                    <a16:creationId xmlns:a16="http://schemas.microsoft.com/office/drawing/2014/main" id="{EE0AC970-35D8-0458-C280-547D9878F153}"/>
                  </a:ext>
                </a:extLst>
              </p:cNvPr>
              <p:cNvSpPr/>
              <p:nvPr/>
            </p:nvSpPr>
            <p:spPr bwMode="auto">
              <a:xfrm>
                <a:off x="683568" y="2564904"/>
                <a:ext cx="2185034" cy="3290454"/>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sv-SE" sz="2400" b="0" i="0" u="none" strike="noStrike" cap="none" normalizeH="0" baseline="0">
                  <a:ln>
                    <a:noFill/>
                  </a:ln>
                  <a:solidFill>
                    <a:schemeClr val="accent2"/>
                  </a:solidFill>
                  <a:effectLst/>
                  <a:latin typeface="Times New Roman" panose="02020603050405020304" pitchFamily="18" charset="0"/>
                  <a:cs typeface="Times New Roman (Hebrew)" charset="-79"/>
                </a:endParaRPr>
              </a:p>
            </p:txBody>
          </p:sp>
          <p:sp>
            <p:nvSpPr>
              <p:cNvPr id="14" name="TextBox 13">
                <a:extLst>
                  <a:ext uri="{FF2B5EF4-FFF2-40B4-BE49-F238E27FC236}">
                    <a16:creationId xmlns:a16="http://schemas.microsoft.com/office/drawing/2014/main" id="{9699F478-17DA-10BD-BA64-345D5A9CB9EE}"/>
                  </a:ext>
                </a:extLst>
              </p:cNvPr>
              <p:cNvSpPr txBox="1"/>
              <p:nvPr/>
            </p:nvSpPr>
            <p:spPr>
              <a:xfrm>
                <a:off x="827584" y="5259641"/>
                <a:ext cx="1992853" cy="369332"/>
              </a:xfrm>
              <a:prstGeom prst="rect">
                <a:avLst/>
              </a:prstGeom>
              <a:noFill/>
            </p:spPr>
            <p:txBody>
              <a:bodyPr wrap="none" rtlCol="0">
                <a:spAutoFit/>
              </a:bodyPr>
              <a:lstStyle/>
              <a:p>
                <a:r>
                  <a:rPr lang="en-US" dirty="0"/>
                  <a:t>message-passing</a:t>
                </a:r>
              </a:p>
            </p:txBody>
          </p:sp>
          <p:grpSp>
            <p:nvGrpSpPr>
              <p:cNvPr id="15" name="Group 14">
                <a:extLst>
                  <a:ext uri="{FF2B5EF4-FFF2-40B4-BE49-F238E27FC236}">
                    <a16:creationId xmlns:a16="http://schemas.microsoft.com/office/drawing/2014/main" id="{BF0C13E6-7E03-FD16-40DD-3A77204FA225}"/>
                  </a:ext>
                </a:extLst>
              </p:cNvPr>
              <p:cNvGrpSpPr/>
              <p:nvPr/>
            </p:nvGrpSpPr>
            <p:grpSpPr>
              <a:xfrm>
                <a:off x="841906" y="2791096"/>
                <a:ext cx="1607744" cy="2334493"/>
                <a:chOff x="600228" y="3135647"/>
                <a:chExt cx="1607744" cy="2334493"/>
              </a:xfrm>
            </p:grpSpPr>
            <p:sp>
              <p:nvSpPr>
                <p:cNvPr id="16" name="Rectangular Callout 30">
                  <a:extLst>
                    <a:ext uri="{FF2B5EF4-FFF2-40B4-BE49-F238E27FC236}">
                      <a16:creationId xmlns:a16="http://schemas.microsoft.com/office/drawing/2014/main" id="{26F73035-1774-FF43-E82C-7A2AC5215A42}"/>
                    </a:ext>
                  </a:extLst>
                </p:cNvPr>
                <p:cNvSpPr/>
                <p:nvPr/>
              </p:nvSpPr>
              <p:spPr bwMode="auto">
                <a:xfrm>
                  <a:off x="921198" y="3135647"/>
                  <a:ext cx="1286774" cy="490260"/>
                </a:xfrm>
                <a:prstGeom prst="wedgeRectCallout">
                  <a:avLst>
                    <a:gd name="adj1" fmla="val 248"/>
                    <a:gd name="adj2" fmla="val 130154"/>
                  </a:avLst>
                </a:prstGeom>
                <a:solidFill>
                  <a:schemeClr val="bg2">
                    <a:lumMod val="20000"/>
                    <a:lumOff val="80000"/>
                  </a:scheme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a:t>receive all</a:t>
                  </a:r>
                  <a:r>
                    <a:rPr lang="sv-SE" sz="1800" dirty="0"/>
                    <a:t> </a:t>
                  </a:r>
                </a:p>
              </p:txBody>
            </p:sp>
            <p:sp>
              <p:nvSpPr>
                <p:cNvPr id="17" name="Rounded Rectangle 32">
                  <a:extLst>
                    <a:ext uri="{FF2B5EF4-FFF2-40B4-BE49-F238E27FC236}">
                      <a16:creationId xmlns:a16="http://schemas.microsoft.com/office/drawing/2014/main" id="{2CA9ED26-8A1A-3D71-52B3-674FF7FF241F}"/>
                    </a:ext>
                  </a:extLst>
                </p:cNvPr>
                <p:cNvSpPr/>
                <p:nvPr/>
              </p:nvSpPr>
              <p:spPr bwMode="auto">
                <a:xfrm>
                  <a:off x="600228" y="4003589"/>
                  <a:ext cx="1607744" cy="695285"/>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sv-SE" sz="1800" dirty="0"/>
                    <a:t>finite internal computation </a:t>
                  </a:r>
                </a:p>
              </p:txBody>
            </p:sp>
            <p:sp>
              <p:nvSpPr>
                <p:cNvPr id="18" name="Rectangular Callout 33">
                  <a:extLst>
                    <a:ext uri="{FF2B5EF4-FFF2-40B4-BE49-F238E27FC236}">
                      <a16:creationId xmlns:a16="http://schemas.microsoft.com/office/drawing/2014/main" id="{FF93106C-4C90-7DC5-D1EA-534AF90A6940}"/>
                    </a:ext>
                  </a:extLst>
                </p:cNvPr>
                <p:cNvSpPr/>
                <p:nvPr/>
              </p:nvSpPr>
              <p:spPr bwMode="auto">
                <a:xfrm>
                  <a:off x="921198" y="4979880"/>
                  <a:ext cx="1104868" cy="490260"/>
                </a:xfrm>
                <a:prstGeom prst="wedgeRectCallout">
                  <a:avLst>
                    <a:gd name="adj1" fmla="val -439"/>
                    <a:gd name="adj2" fmla="val -111638"/>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s</a:t>
                  </a:r>
                  <a:r>
                    <a:rPr lang="en-US" sz="1800" dirty="0"/>
                    <a:t>end all</a:t>
                  </a:r>
                  <a:endParaRPr kumimoji="0" lang="en-US" sz="1800" b="0" i="0" u="none" strike="noStrike" cap="none" normalizeH="0" baseline="0" dirty="0">
                    <a:ln>
                      <a:noFill/>
                    </a:ln>
                    <a:solidFill>
                      <a:schemeClr val="accent2"/>
                    </a:solidFill>
                    <a:effectLst/>
                  </a:endParaRPr>
                </a:p>
              </p:txBody>
            </p:sp>
          </p:grpSp>
        </p:grpSp>
        <p:grpSp>
          <p:nvGrpSpPr>
            <p:cNvPr id="19" name="Group 18">
              <a:extLst>
                <a:ext uri="{FF2B5EF4-FFF2-40B4-BE49-F238E27FC236}">
                  <a16:creationId xmlns:a16="http://schemas.microsoft.com/office/drawing/2014/main" id="{D3C9DA56-2321-A1B1-1154-0CFEE7E9F790}"/>
                </a:ext>
              </a:extLst>
            </p:cNvPr>
            <p:cNvGrpSpPr/>
            <p:nvPr/>
          </p:nvGrpSpPr>
          <p:grpSpPr>
            <a:xfrm>
              <a:off x="4559944" y="2082762"/>
              <a:ext cx="1956272" cy="3290454"/>
              <a:chOff x="4912389" y="2564904"/>
              <a:chExt cx="1956272" cy="3290454"/>
            </a:xfrm>
          </p:grpSpPr>
          <p:sp>
            <p:nvSpPr>
              <p:cNvPr id="20" name="Rectangle 19">
                <a:extLst>
                  <a:ext uri="{FF2B5EF4-FFF2-40B4-BE49-F238E27FC236}">
                    <a16:creationId xmlns:a16="http://schemas.microsoft.com/office/drawing/2014/main" id="{F3840342-9AFD-83EB-C15D-762707640323}"/>
                  </a:ext>
                </a:extLst>
              </p:cNvPr>
              <p:cNvSpPr/>
              <p:nvPr/>
            </p:nvSpPr>
            <p:spPr bwMode="auto">
              <a:xfrm>
                <a:off x="4912389" y="2564904"/>
                <a:ext cx="1891859" cy="3290454"/>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sv-SE" sz="2400" b="0" i="0" u="none" strike="noStrike" cap="none" normalizeH="0" baseline="0">
                  <a:ln>
                    <a:noFill/>
                  </a:ln>
                  <a:solidFill>
                    <a:schemeClr val="accent2"/>
                  </a:solidFill>
                  <a:effectLst/>
                  <a:latin typeface="Times New Roman" panose="02020603050405020304" pitchFamily="18" charset="0"/>
                  <a:cs typeface="Times New Roman (Hebrew)" charset="-79"/>
                </a:endParaRPr>
              </a:p>
            </p:txBody>
          </p:sp>
          <p:sp>
            <p:nvSpPr>
              <p:cNvPr id="21" name="TextBox 20">
                <a:extLst>
                  <a:ext uri="{FF2B5EF4-FFF2-40B4-BE49-F238E27FC236}">
                    <a16:creationId xmlns:a16="http://schemas.microsoft.com/office/drawing/2014/main" id="{C5811737-50E7-5D1A-9F09-E4E994869B2E}"/>
                  </a:ext>
                </a:extLst>
              </p:cNvPr>
              <p:cNvSpPr txBox="1"/>
              <p:nvPr/>
            </p:nvSpPr>
            <p:spPr>
              <a:xfrm>
                <a:off x="5004048" y="5259641"/>
                <a:ext cx="1864613" cy="369332"/>
              </a:xfrm>
              <a:prstGeom prst="rect">
                <a:avLst/>
              </a:prstGeom>
              <a:noFill/>
            </p:spPr>
            <p:txBody>
              <a:bodyPr wrap="none" rtlCol="0">
                <a:spAutoFit/>
              </a:bodyPr>
              <a:lstStyle/>
              <a:p>
                <a:r>
                  <a:rPr lang="en-US" dirty="0"/>
                  <a:t>shared-memory </a:t>
                </a:r>
              </a:p>
            </p:txBody>
          </p:sp>
          <p:grpSp>
            <p:nvGrpSpPr>
              <p:cNvPr id="22" name="Group 21">
                <a:extLst>
                  <a:ext uri="{FF2B5EF4-FFF2-40B4-BE49-F238E27FC236}">
                    <a16:creationId xmlns:a16="http://schemas.microsoft.com/office/drawing/2014/main" id="{2773E422-D3E5-BB8A-50CB-C923F0922EFA}"/>
                  </a:ext>
                </a:extLst>
              </p:cNvPr>
              <p:cNvGrpSpPr/>
              <p:nvPr/>
            </p:nvGrpSpPr>
            <p:grpSpPr>
              <a:xfrm>
                <a:off x="5023513" y="2791096"/>
                <a:ext cx="1607744" cy="2334493"/>
                <a:chOff x="600228" y="3135647"/>
                <a:chExt cx="1607744" cy="2334493"/>
              </a:xfrm>
            </p:grpSpPr>
            <p:sp>
              <p:nvSpPr>
                <p:cNvPr id="23" name="Rectangular Callout 30">
                  <a:extLst>
                    <a:ext uri="{FF2B5EF4-FFF2-40B4-BE49-F238E27FC236}">
                      <a16:creationId xmlns:a16="http://schemas.microsoft.com/office/drawing/2014/main" id="{677A8A90-8D48-549F-73BD-F848173DD1A0}"/>
                    </a:ext>
                  </a:extLst>
                </p:cNvPr>
                <p:cNvSpPr/>
                <p:nvPr/>
              </p:nvSpPr>
              <p:spPr bwMode="auto">
                <a:xfrm>
                  <a:off x="921197" y="3135647"/>
                  <a:ext cx="1249905" cy="490260"/>
                </a:xfrm>
                <a:prstGeom prst="wedgeRectCallout">
                  <a:avLst>
                    <a:gd name="adj1" fmla="val 248"/>
                    <a:gd name="adj2" fmla="val 130154"/>
                  </a:avLst>
                </a:prstGeom>
                <a:solidFill>
                  <a:schemeClr val="bg2">
                    <a:lumMod val="20000"/>
                    <a:lumOff val="80000"/>
                  </a:scheme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a:t>read all</a:t>
                  </a:r>
                </a:p>
              </p:txBody>
            </p:sp>
            <p:sp>
              <p:nvSpPr>
                <p:cNvPr id="24" name="Rounded Rectangle 32">
                  <a:extLst>
                    <a:ext uri="{FF2B5EF4-FFF2-40B4-BE49-F238E27FC236}">
                      <a16:creationId xmlns:a16="http://schemas.microsoft.com/office/drawing/2014/main" id="{8661259E-BC66-31CB-44C9-9DC547FD0821}"/>
                    </a:ext>
                  </a:extLst>
                </p:cNvPr>
                <p:cNvSpPr/>
                <p:nvPr/>
              </p:nvSpPr>
              <p:spPr bwMode="auto">
                <a:xfrm>
                  <a:off x="600228" y="4003589"/>
                  <a:ext cx="1607744" cy="695285"/>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sv-SE" sz="1800" dirty="0"/>
                    <a:t>finite internal computation </a:t>
                  </a:r>
                </a:p>
              </p:txBody>
            </p:sp>
            <p:sp>
              <p:nvSpPr>
                <p:cNvPr id="25" name="Rectangular Callout 33">
                  <a:extLst>
                    <a:ext uri="{FF2B5EF4-FFF2-40B4-BE49-F238E27FC236}">
                      <a16:creationId xmlns:a16="http://schemas.microsoft.com/office/drawing/2014/main" id="{B82179FF-831C-7AF6-EADC-ADFCD5A986C5}"/>
                    </a:ext>
                  </a:extLst>
                </p:cNvPr>
                <p:cNvSpPr/>
                <p:nvPr/>
              </p:nvSpPr>
              <p:spPr bwMode="auto">
                <a:xfrm>
                  <a:off x="921198" y="4979880"/>
                  <a:ext cx="965804" cy="490260"/>
                </a:xfrm>
                <a:prstGeom prst="wedgeRectCallout">
                  <a:avLst>
                    <a:gd name="adj1" fmla="val -439"/>
                    <a:gd name="adj2" fmla="val -111638"/>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a:t>write</a:t>
                  </a:r>
                  <a:r>
                    <a:rPr lang="sv-SE" sz="1800" dirty="0"/>
                    <a:t> all</a:t>
                  </a:r>
                  <a:endParaRPr kumimoji="0" lang="sv-SE" sz="1800" b="0" i="0" u="none" strike="noStrike" cap="none" normalizeH="0" baseline="0" dirty="0">
                    <a:ln>
                      <a:noFill/>
                    </a:ln>
                    <a:solidFill>
                      <a:schemeClr val="accent2"/>
                    </a:solidFill>
                    <a:effectLst/>
                  </a:endParaRPr>
                </a:p>
              </p:txBody>
            </p:sp>
          </p:grpSp>
        </p:grpSp>
      </p:grpSp>
      <p:sp>
        <p:nvSpPr>
          <p:cNvPr id="5" name="TextBox 4">
            <a:extLst>
              <a:ext uri="{FF2B5EF4-FFF2-40B4-BE49-F238E27FC236}">
                <a16:creationId xmlns:a16="http://schemas.microsoft.com/office/drawing/2014/main" id="{ABF314A1-F069-18AB-49B9-D61E495F2FDD}"/>
              </a:ext>
            </a:extLst>
          </p:cNvPr>
          <p:cNvSpPr txBox="1"/>
          <p:nvPr/>
        </p:nvSpPr>
        <p:spPr>
          <a:xfrm>
            <a:off x="323528" y="5035558"/>
            <a:ext cx="8820472" cy="1800493"/>
          </a:xfrm>
          <a:prstGeom prst="rect">
            <a:avLst/>
          </a:prstGeom>
          <a:noFill/>
        </p:spPr>
        <p:txBody>
          <a:bodyPr wrap="square" rtlCol="0">
            <a:spAutoFit/>
          </a:bodyPr>
          <a:lstStyle/>
          <a:p>
            <a:pPr marL="342900" indent="-342900">
              <a:buFont typeface="Arial" panose="020B0604020202020204" pitchFamily="34" charset="0"/>
              <a:buChar char="•"/>
            </a:pPr>
            <a:r>
              <a:rPr lang="en-US" altLang="he-IL" sz="2400" dirty="0">
                <a:latin typeface="Calibri Light" panose="020F0302020204030204" pitchFamily="34" charset="0"/>
                <a:cs typeface="Calibri Light" panose="020F0302020204030204" pitchFamily="34" charset="0"/>
              </a:rPr>
              <a:t>The first </a:t>
            </a:r>
            <a:r>
              <a:rPr lang="en-US" altLang="he-IL" sz="2400" dirty="0">
                <a:solidFill>
                  <a:schemeClr val="accent6">
                    <a:lumMod val="75000"/>
                  </a:schemeClr>
                </a:solidFill>
                <a:latin typeface="Calibri Light" panose="020F0302020204030204" pitchFamily="34" charset="0"/>
                <a:cs typeface="Calibri Light" panose="020F0302020204030204" pitchFamily="34" charset="0"/>
              </a:rPr>
              <a:t>asynchronous cycle </a:t>
            </a:r>
            <a:r>
              <a:rPr lang="en-US" altLang="he-IL" sz="2400" dirty="0">
                <a:latin typeface="Calibri Light" panose="020F0302020204030204" pitchFamily="34" charset="0"/>
                <a:cs typeface="Calibri Light" panose="020F0302020204030204" pitchFamily="34" charset="0"/>
              </a:rPr>
              <a:t>in an execution E is the shortest prefix E’ of E such that each processor executes at least one complete iteration of the do-forever loop in E’, where E=E’○E’’.</a:t>
            </a:r>
          </a:p>
          <a:p>
            <a:pPr marL="800100" lvl="1" indent="-342900">
              <a:buFont typeface="Arial" panose="020B0604020202020204" pitchFamily="34" charset="0"/>
              <a:buChar char="•"/>
            </a:pPr>
            <a:r>
              <a:rPr lang="en-US" altLang="he-IL" sz="2100" dirty="0">
                <a:latin typeface="Calibri Light" panose="020F0302020204030204" pitchFamily="34" charset="0"/>
                <a:cs typeface="Calibri Light" panose="020F0302020204030204" pitchFamily="34" charset="0"/>
              </a:rPr>
              <a:t>The second asynchronous round in E is the first asynchronous round in E’’</a:t>
            </a:r>
          </a:p>
          <a:p>
            <a:endParaRPr lang="en-US" dirty="0"/>
          </a:p>
        </p:txBody>
      </p:sp>
    </p:spTree>
    <p:extLst>
      <p:ext uri="{BB962C8B-B14F-4D97-AF65-F5344CB8AC3E}">
        <p14:creationId xmlns:p14="http://schemas.microsoft.com/office/powerpoint/2010/main" val="1582631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CEB4F-E95F-829B-8619-9DCCAC79245C}"/>
              </a:ext>
            </a:extLst>
          </p:cNvPr>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Important Properties of a Network </a:t>
            </a:r>
            <a:endParaRPr lang="en-US" dirty="0">
              <a:solidFill>
                <a:schemeClr val="tx1"/>
              </a:solidFill>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6210D17D-8DBC-693B-921D-98A170BC960F}"/>
              </a:ext>
            </a:extLst>
          </p:cNvPr>
          <p:cNvSpPr>
            <a:spLocks noGrp="1"/>
          </p:cNvSpPr>
          <p:nvPr>
            <p:ph idx="1"/>
          </p:nvPr>
        </p:nvSpPr>
        <p:spPr>
          <a:xfrm>
            <a:off x="323528" y="1412776"/>
            <a:ext cx="8496944" cy="4895949"/>
          </a:xfrm>
        </p:spPr>
        <p:txBody>
          <a:bodyPr/>
          <a:lstStyle/>
          <a:p>
            <a:r>
              <a:rPr lang="en-US" sz="2400" b="1" dirty="0">
                <a:latin typeface="Calibri Light" panose="020F0302020204030204" pitchFamily="34" charset="0"/>
                <a:cs typeface="Calibri Light" panose="020F0302020204030204" pitchFamily="34" charset="0"/>
              </a:rPr>
              <a:t>Self-Stabilization:</a:t>
            </a:r>
            <a:r>
              <a:rPr lang="en-US" sz="2400" dirty="0">
                <a:latin typeface="Calibri Light" panose="020F0302020204030204" pitchFamily="34" charset="0"/>
                <a:cs typeface="Calibri Light" panose="020F0302020204030204" pitchFamily="34" charset="0"/>
              </a:rPr>
              <a:t> In the event of state corruption, transient hardware malfunctions, or undetected data errors, self-stabilizing algorithms help the network return to normal operation without requiring human intervention. This property ensures that network issues are addressed efficiently and reduces the potential for prolonged network downtime.</a:t>
            </a:r>
          </a:p>
          <a:p>
            <a:r>
              <a:rPr lang="en-US" sz="2400" b="1" dirty="0">
                <a:latin typeface="Calibri Light" panose="020F0302020204030204" pitchFamily="34" charset="0"/>
                <a:cs typeface="Calibri Light" panose="020F0302020204030204" pitchFamily="34" charset="0"/>
              </a:rPr>
              <a:t>Fault Detection: </a:t>
            </a:r>
            <a:r>
              <a:rPr lang="en-US" sz="2400" dirty="0">
                <a:latin typeface="Calibri Light" panose="020F0302020204030204" pitchFamily="34" charset="0"/>
                <a:cs typeface="Calibri Light" panose="020F0302020204030204" pitchFamily="34" charset="0"/>
              </a:rPr>
              <a:t>Fault-tolerant algorithms often include mechanisms for detecting faults and anomalies in the network. </a:t>
            </a:r>
          </a:p>
          <a:p>
            <a:r>
              <a:rPr lang="en-US" sz="2400" b="1" dirty="0">
                <a:latin typeface="Calibri Light" panose="020F0302020204030204" pitchFamily="34" charset="0"/>
                <a:cs typeface="Calibri Light" panose="020F0302020204030204" pitchFamily="34" charset="0"/>
              </a:rPr>
              <a:t>Byzantine Robustness: </a:t>
            </a:r>
            <a:r>
              <a:rPr lang="en-US" sz="2400" dirty="0">
                <a:latin typeface="Calibri Light" panose="020F0302020204030204" pitchFamily="34" charset="0"/>
                <a:cs typeface="Calibri Light" panose="020F0302020204030204" pitchFamily="34" charset="0"/>
              </a:rPr>
              <a:t>Byzantine failures involve nodes behaving improperly. Fault-tolerant algorithms can address this challenge. </a:t>
            </a:r>
          </a:p>
        </p:txBody>
      </p:sp>
    </p:spTree>
    <p:extLst>
      <p:ext uri="{BB962C8B-B14F-4D97-AF65-F5344CB8AC3E}">
        <p14:creationId xmlns:p14="http://schemas.microsoft.com/office/powerpoint/2010/main" val="18848178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ubrik 1"/>
          <p:cNvSpPr>
            <a:spLocks noGrp="1"/>
          </p:cNvSpPr>
          <p:nvPr>
            <p:ph type="title"/>
          </p:nvPr>
        </p:nvSpPr>
        <p:spPr/>
        <p:txBody>
          <a:bodyPr/>
          <a:lstStyle/>
          <a:p>
            <a:r>
              <a:rPr lang="en-US" noProof="0" dirty="0">
                <a:latin typeface="Calibri Light" panose="020F0302020204030204" pitchFamily="34" charset="0"/>
                <a:cs typeface="Calibri Light" panose="020F0302020204030204" pitchFamily="34" charset="0"/>
              </a:rPr>
              <a:t>Summary </a:t>
            </a:r>
          </a:p>
        </p:txBody>
      </p:sp>
      <p:sp>
        <p:nvSpPr>
          <p:cNvPr id="26626" name="Platshållare för innehåll 2"/>
          <p:cNvSpPr>
            <a:spLocks noGrp="1"/>
          </p:cNvSpPr>
          <p:nvPr>
            <p:ph idx="1"/>
          </p:nvPr>
        </p:nvSpPr>
        <p:spPr/>
        <p:txBody>
          <a:bodyPr/>
          <a:lstStyle/>
          <a:p>
            <a:r>
              <a:rPr lang="en-US">
                <a:latin typeface="Calibri Light" panose="020F0302020204030204" pitchFamily="34" charset="0"/>
                <a:cs typeface="Calibri Light" panose="020F0302020204030204" pitchFamily="34" charset="0"/>
              </a:rPr>
              <a:t>We presented </a:t>
            </a:r>
            <a:r>
              <a:rPr lang="en-US" dirty="0">
                <a:latin typeface="Calibri Light" panose="020F0302020204030204" pitchFamily="34" charset="0"/>
                <a:cs typeface="Calibri Light" panose="020F0302020204030204" pitchFamily="34" charset="0"/>
              </a:rPr>
              <a:t>an analytical framework (model) for studying self-stabilizing algorithms for computer networks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CEB4F-E95F-829B-8619-9DCCAC79245C}"/>
              </a:ext>
            </a:extLst>
          </p:cNvPr>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Important Properties of a Network </a:t>
            </a:r>
            <a:endParaRPr lang="en-US" dirty="0">
              <a:solidFill>
                <a:schemeClr val="tx1"/>
              </a:solidFill>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6210D17D-8DBC-693B-921D-98A170BC960F}"/>
              </a:ext>
            </a:extLst>
          </p:cNvPr>
          <p:cNvSpPr>
            <a:spLocks noGrp="1"/>
          </p:cNvSpPr>
          <p:nvPr>
            <p:ph idx="1"/>
          </p:nvPr>
        </p:nvSpPr>
        <p:spPr>
          <a:xfrm>
            <a:off x="323528" y="1412776"/>
            <a:ext cx="8496944" cy="4895949"/>
          </a:xfrm>
        </p:spPr>
        <p:txBody>
          <a:bodyPr/>
          <a:lstStyle/>
          <a:p>
            <a:r>
              <a:rPr lang="en-US" sz="2400" b="1" dirty="0">
                <a:latin typeface="Calibri Light" panose="020F0302020204030204" pitchFamily="34" charset="0"/>
                <a:cs typeface="Calibri Light" panose="020F0302020204030204" pitchFamily="34" charset="0"/>
              </a:rPr>
              <a:t>Self-Stabilization:</a:t>
            </a:r>
            <a:r>
              <a:rPr lang="en-US" sz="2400" dirty="0">
                <a:latin typeface="Calibri Light" panose="020F0302020204030204" pitchFamily="34" charset="0"/>
                <a:cs typeface="Calibri Light" panose="020F0302020204030204" pitchFamily="34" charset="0"/>
              </a:rPr>
              <a:t> In the event of state corruption, transient hardware malfunctions, or undetected data errors, self-stabilizing algorithms help the network return to normal operation without requiring human intervention. This property ensures that network issues are addressed efficiently and reduces the potential for prolonged network downtime.</a:t>
            </a:r>
          </a:p>
          <a:p>
            <a:r>
              <a:rPr lang="en-US" sz="2400" b="1" dirty="0">
                <a:solidFill>
                  <a:schemeClr val="bg2">
                    <a:lumMod val="60000"/>
                    <a:lumOff val="40000"/>
                  </a:schemeClr>
                </a:solidFill>
                <a:latin typeface="Calibri Light" panose="020F0302020204030204" pitchFamily="34" charset="0"/>
                <a:cs typeface="Calibri Light" panose="020F0302020204030204" pitchFamily="34" charset="0"/>
              </a:rPr>
              <a:t>Fault Detection: </a:t>
            </a:r>
            <a:r>
              <a:rPr lang="en-US" sz="2400" dirty="0">
                <a:solidFill>
                  <a:schemeClr val="bg2">
                    <a:lumMod val="60000"/>
                    <a:lumOff val="40000"/>
                  </a:schemeClr>
                </a:solidFill>
                <a:latin typeface="Calibri Light" panose="020F0302020204030204" pitchFamily="34" charset="0"/>
                <a:cs typeface="Calibri Light" panose="020F0302020204030204" pitchFamily="34" charset="0"/>
              </a:rPr>
              <a:t>Fault-tolerant algorithms often include mechanisms for detecting faults and anomalies in the network. </a:t>
            </a:r>
          </a:p>
          <a:p>
            <a:r>
              <a:rPr lang="en-US" sz="2400" b="1" dirty="0">
                <a:solidFill>
                  <a:schemeClr val="bg2">
                    <a:lumMod val="60000"/>
                    <a:lumOff val="40000"/>
                  </a:schemeClr>
                </a:solidFill>
                <a:latin typeface="Calibri Light" panose="020F0302020204030204" pitchFamily="34" charset="0"/>
                <a:cs typeface="Calibri Light" panose="020F0302020204030204" pitchFamily="34" charset="0"/>
              </a:rPr>
              <a:t>Byzantine Robustness: </a:t>
            </a:r>
            <a:r>
              <a:rPr lang="en-US" sz="2400" dirty="0">
                <a:solidFill>
                  <a:schemeClr val="bg2">
                    <a:lumMod val="60000"/>
                    <a:lumOff val="40000"/>
                  </a:schemeClr>
                </a:solidFill>
                <a:latin typeface="Calibri Light" panose="020F0302020204030204" pitchFamily="34" charset="0"/>
                <a:cs typeface="Calibri Light" panose="020F0302020204030204" pitchFamily="34" charset="0"/>
              </a:rPr>
              <a:t>Byzantine failures involve nodes behaving improperly. Fault-tolerant algorithms can address this challenge. </a:t>
            </a:r>
          </a:p>
        </p:txBody>
      </p:sp>
      <p:sp>
        <p:nvSpPr>
          <p:cNvPr id="4" name="AutoShape 50">
            <a:extLst>
              <a:ext uri="{FF2B5EF4-FFF2-40B4-BE49-F238E27FC236}">
                <a16:creationId xmlns:a16="http://schemas.microsoft.com/office/drawing/2014/main" id="{821C2BBC-0A14-3D0C-A571-AA547A342E54}"/>
              </a:ext>
            </a:extLst>
          </p:cNvPr>
          <p:cNvSpPr>
            <a:spLocks noChangeArrowheads="1"/>
          </p:cNvSpPr>
          <p:nvPr/>
        </p:nvSpPr>
        <p:spPr bwMode="auto">
          <a:xfrm>
            <a:off x="4305659" y="4990793"/>
            <a:ext cx="3826185" cy="1098892"/>
          </a:xfrm>
          <a:prstGeom prst="wedgeRoundRectCallout">
            <a:avLst>
              <a:gd name="adj1" fmla="val -22420"/>
              <a:gd name="adj2" fmla="val 40147"/>
              <a:gd name="adj3" fmla="val 16667"/>
            </a:avLst>
          </a:prstGeom>
          <a:gradFill>
            <a:gsLst>
              <a:gs pos="97000">
                <a:srgbClr val="5E9EFF"/>
              </a:gs>
              <a:gs pos="39999">
                <a:srgbClr val="85C2FF"/>
              </a:gs>
              <a:gs pos="70000">
                <a:srgbClr val="C4D6EB"/>
              </a:gs>
              <a:gs pos="100000">
                <a:srgbClr val="FFEBFA"/>
              </a:gs>
            </a:gsLst>
            <a:lin ang="2700000" scaled="0"/>
          </a:gradFill>
          <a:ln>
            <a:headEnd/>
            <a:tailEnd/>
          </a:ln>
          <a:effectLst>
            <a:outerShdw blurRad="520700" dist="342900" dir="3660000">
              <a:srgbClr val="000000">
                <a:alpha val="60000"/>
              </a:srgbClr>
            </a:outerShdw>
          </a:effectLst>
        </p:spPr>
        <p:style>
          <a:lnRef idx="0">
            <a:schemeClr val="accent5"/>
          </a:lnRef>
          <a:fillRef idx="3">
            <a:schemeClr val="accent5"/>
          </a:fillRef>
          <a:effectRef idx="3">
            <a:schemeClr val="accent5"/>
          </a:effectRef>
          <a:fontRef idx="minor">
            <a:schemeClr val="lt1"/>
          </a:fontRef>
        </p:style>
        <p:txBody>
          <a:bodyPr/>
          <a:lstStyle/>
          <a:p>
            <a:pPr algn="ctr"/>
            <a:r>
              <a:rPr lang="en-US" sz="2800" b="1" spc="-4" dirty="0">
                <a:solidFill>
                  <a:prstClr val="black"/>
                </a:solidFill>
                <a:latin typeface="Calibri Light" panose="020F0302020204030204" pitchFamily="34" charset="0"/>
                <a:cs typeface="Calibri Light" panose="020F0302020204030204" pitchFamily="34" charset="0"/>
              </a:rPr>
              <a:t>Unfortunately, we don’t cover this part this year</a:t>
            </a:r>
            <a:endParaRPr lang="en-US" sz="2800" dirty="0">
              <a:solidFill>
                <a:prstClr val="black"/>
              </a:solidFill>
              <a:latin typeface="Calibri Light" panose="020F0302020204030204" pitchFamily="34" charset="0"/>
              <a:cs typeface="Calibri Light" panose="020F0302020204030204" pitchFamily="34" charset="0"/>
            </a:endParaRPr>
          </a:p>
          <a:p>
            <a:pPr algn="ctr"/>
            <a:r>
              <a:rPr lang="en-US" sz="2800" spc="-18" dirty="0">
                <a:latin typeface="Calibri Light" panose="020F0302020204030204" pitchFamily="34" charset="0"/>
                <a:cs typeface="Calibri Light" panose="020F0302020204030204" pitchFamily="34" charset="0"/>
              </a:rPr>
              <a:t> </a:t>
            </a:r>
            <a:endParaRPr lang="en-US" altLang="zh-CN" sz="2800" dirty="0">
              <a:solidFill>
                <a:srgbClr val="002060"/>
              </a:solidFill>
              <a:latin typeface="Calibri Light" panose="020F0302020204030204" pitchFamily="34" charset="0"/>
              <a:ea typeface="宋体" charset="-122"/>
              <a:cs typeface="Calibri Light" panose="020F0302020204030204" pitchFamily="34" charset="0"/>
            </a:endParaRPr>
          </a:p>
        </p:txBody>
      </p:sp>
    </p:spTree>
    <p:extLst>
      <p:ext uri="{BB962C8B-B14F-4D97-AF65-F5344CB8AC3E}">
        <p14:creationId xmlns:p14="http://schemas.microsoft.com/office/powerpoint/2010/main" val="3398293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CEB4F-E95F-829B-8619-9DCCAC79245C}"/>
              </a:ext>
            </a:extLst>
          </p:cNvPr>
          <p:cNvSpPr>
            <a:spLocks noGrp="1"/>
          </p:cNvSpPr>
          <p:nvPr>
            <p:ph type="title"/>
          </p:nvPr>
        </p:nvSpPr>
        <p:spPr/>
        <p:txBody>
          <a:bodyPr/>
          <a:lstStyle/>
          <a:p>
            <a:r>
              <a:rPr lang="en-US" b="0" i="0" dirty="0">
                <a:solidFill>
                  <a:schemeClr val="tx1"/>
                </a:solidFill>
                <a:effectLst/>
                <a:latin typeface="Calibri Light" panose="020F0302020204030204" pitchFamily="34" charset="0"/>
                <a:cs typeface="Calibri Light" panose="020F0302020204030204" pitchFamily="34" charset="0"/>
              </a:rPr>
              <a:t>Self-stabilizing Algorithms for Computer </a:t>
            </a:r>
            <a:r>
              <a:rPr lang="en-US" dirty="0">
                <a:solidFill>
                  <a:schemeClr val="tx1"/>
                </a:solidFill>
                <a:latin typeface="Calibri Light" panose="020F0302020204030204" pitchFamily="34" charset="0"/>
                <a:cs typeface="Calibri Light" panose="020F0302020204030204" pitchFamily="34" charset="0"/>
              </a:rPr>
              <a:t>N</a:t>
            </a:r>
            <a:r>
              <a:rPr lang="en-US" b="0" i="0" dirty="0">
                <a:solidFill>
                  <a:schemeClr val="tx1"/>
                </a:solidFill>
                <a:effectLst/>
                <a:latin typeface="Calibri Light" panose="020F0302020204030204" pitchFamily="34" charset="0"/>
                <a:cs typeface="Calibri Light" panose="020F0302020204030204" pitchFamily="34" charset="0"/>
              </a:rPr>
              <a:t>etwork</a:t>
            </a:r>
            <a:endParaRPr lang="en-US" dirty="0">
              <a:solidFill>
                <a:schemeClr val="tx1"/>
              </a:solidFill>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6210D17D-8DBC-693B-921D-98A170BC960F}"/>
              </a:ext>
            </a:extLst>
          </p:cNvPr>
          <p:cNvSpPr>
            <a:spLocks noGrp="1"/>
          </p:cNvSpPr>
          <p:nvPr>
            <p:ph idx="1"/>
          </p:nvPr>
        </p:nvSpPr>
        <p:spPr/>
        <p:txBody>
          <a:bodyPr/>
          <a:lstStyle/>
          <a:p>
            <a:r>
              <a:rPr lang="en-US" sz="2400" b="1" i="0" dirty="0">
                <a:effectLst/>
                <a:latin typeface="Calibri Light" panose="020F0302020204030204" pitchFamily="34" charset="0"/>
                <a:cs typeface="Calibri Light" panose="020F0302020204030204" pitchFamily="34" charset="0"/>
              </a:rPr>
              <a:t>Autonomous Recovery:</a:t>
            </a:r>
            <a:r>
              <a:rPr lang="en-US" sz="2400" b="0" i="0" dirty="0">
                <a:effectLst/>
                <a:latin typeface="Calibri Light" panose="020F0302020204030204" pitchFamily="34" charset="0"/>
                <a:cs typeface="Calibri Light" panose="020F0302020204030204" pitchFamily="34" charset="0"/>
              </a:rPr>
              <a:t> Self-stabilizing algorithms aim to achieve a correct system state without requiring external intervention.</a:t>
            </a:r>
          </a:p>
          <a:p>
            <a:r>
              <a:rPr lang="en-US" sz="2400" b="1" i="0" dirty="0">
                <a:effectLst/>
                <a:latin typeface="Calibri Light" panose="020F0302020204030204" pitchFamily="34" charset="0"/>
                <a:cs typeface="Calibri Light" panose="020F0302020204030204" pitchFamily="34" charset="0"/>
              </a:rPr>
              <a:t>Fault Tolerance:</a:t>
            </a:r>
            <a:r>
              <a:rPr lang="en-US" sz="2400" b="0" i="0" dirty="0">
                <a:effectLst/>
                <a:latin typeface="Calibri Light" panose="020F0302020204030204" pitchFamily="34" charset="0"/>
                <a:cs typeface="Calibri Light" panose="020F0302020204030204" pitchFamily="34" charset="0"/>
              </a:rPr>
              <a:t> They are inherently fault-tolerant. They can recover from various types of transient faults, such as data corruption, and converge</a:t>
            </a:r>
            <a:r>
              <a:rPr lang="en-US" sz="2400" dirty="0">
                <a:latin typeface="Calibri Light" panose="020F0302020204030204" pitchFamily="34" charset="0"/>
                <a:cs typeface="Calibri Light" panose="020F0302020204030204" pitchFamily="34" charset="0"/>
              </a:rPr>
              <a:t> </a:t>
            </a:r>
            <a:r>
              <a:rPr lang="en-US" sz="2400" b="0" i="0" dirty="0">
                <a:effectLst/>
                <a:latin typeface="Calibri Light" panose="020F0302020204030204" pitchFamily="34" charset="0"/>
                <a:cs typeface="Calibri Light" panose="020F0302020204030204" pitchFamily="34" charset="0"/>
              </a:rPr>
              <a:t>to a consistent system state.</a:t>
            </a:r>
          </a:p>
          <a:p>
            <a:r>
              <a:rPr lang="en-US" sz="2400" b="1" i="0" dirty="0">
                <a:effectLst/>
                <a:latin typeface="Calibri Light" panose="020F0302020204030204" pitchFamily="34" charset="0"/>
                <a:cs typeface="Calibri Light" panose="020F0302020204030204" pitchFamily="34" charset="0"/>
              </a:rPr>
              <a:t>Minimal Assumptions:</a:t>
            </a:r>
            <a:r>
              <a:rPr lang="en-US" sz="2400" b="0" i="0" dirty="0">
                <a:effectLst/>
                <a:latin typeface="Calibri Light" panose="020F0302020204030204" pitchFamily="34" charset="0"/>
                <a:cs typeface="Calibri Light" panose="020F0302020204030204" pitchFamily="34" charset="0"/>
              </a:rPr>
              <a:t> They often make minimal assumptions about the initial state of the system and the nature of faults. </a:t>
            </a:r>
          </a:p>
          <a:p>
            <a:pPr marL="0" indent="0">
              <a:buNone/>
            </a:pPr>
            <a:r>
              <a:rPr lang="en-US" sz="2400" b="0" i="0" dirty="0">
                <a:effectLst/>
                <a:latin typeface="Calibri Light" panose="020F0302020204030204" pitchFamily="34" charset="0"/>
                <a:cs typeface="Calibri Light" panose="020F0302020204030204" pitchFamily="34" charset="0"/>
              </a:rPr>
              <a:t>They are designed to work in a wide range of environments, making them adaptable and versatile.</a:t>
            </a:r>
          </a:p>
        </p:txBody>
      </p:sp>
    </p:spTree>
    <p:extLst>
      <p:ext uri="{BB962C8B-B14F-4D97-AF65-F5344CB8AC3E}">
        <p14:creationId xmlns:p14="http://schemas.microsoft.com/office/powerpoint/2010/main" val="2439974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562F55-00E1-A09C-F348-3119F6FA93D5}"/>
              </a:ext>
            </a:extLst>
          </p:cNvPr>
          <p:cNvSpPr>
            <a:spLocks noGrp="1"/>
          </p:cNvSpPr>
          <p:nvPr>
            <p:ph type="title"/>
          </p:nvPr>
        </p:nvSpPr>
        <p:spPr/>
        <p:txBody>
          <a:bodyPr/>
          <a:lstStyle/>
          <a:p>
            <a:r>
              <a:rPr lang="sv-SE" dirty="0">
                <a:latin typeface="Calibri Light" panose="020F0302020204030204" pitchFamily="34" charset="0"/>
                <a:cs typeface="Calibri Light" panose="020F0302020204030204" pitchFamily="34" charset="0"/>
              </a:rPr>
              <a:t>What is an Algorithm?</a:t>
            </a:r>
            <a:endParaRPr lang="en-US" dirty="0">
              <a:latin typeface="Calibri Light" panose="020F0302020204030204" pitchFamily="34" charset="0"/>
              <a:cs typeface="Calibri Light" panose="020F0302020204030204" pitchFamily="34" charset="0"/>
            </a:endParaRPr>
          </a:p>
        </p:txBody>
      </p:sp>
      <p:sp>
        <p:nvSpPr>
          <p:cNvPr id="5" name="Text Placeholder 4">
            <a:extLst>
              <a:ext uri="{FF2B5EF4-FFF2-40B4-BE49-F238E27FC236}">
                <a16:creationId xmlns:a16="http://schemas.microsoft.com/office/drawing/2014/main" id="{12D9C182-BECD-B2B2-1A53-98AE5DFE3129}"/>
              </a:ext>
            </a:extLst>
          </p:cNvPr>
          <p:cNvSpPr>
            <a:spLocks noGrp="1"/>
          </p:cNvSpPr>
          <p:nvPr>
            <p:ph type="body" idx="1"/>
          </p:nvPr>
        </p:nvSpPr>
        <p:spPr>
          <a:xfrm>
            <a:off x="251520" y="1205881"/>
            <a:ext cx="8712968" cy="854967"/>
          </a:xfrm>
        </p:spPr>
        <p:txBody>
          <a:bodyPr>
            <a:noAutofit/>
          </a:bodyPr>
          <a:lstStyle/>
          <a:p>
            <a:r>
              <a:rPr lang="en-US" sz="2200" b="0" i="0" dirty="0">
                <a:effectLst/>
                <a:latin typeface="Calibri Light" panose="020F0302020204030204" pitchFamily="34" charset="0"/>
                <a:cs typeface="Calibri Light" panose="020F0302020204030204" pitchFamily="34" charset="0"/>
              </a:rPr>
              <a:t>It is a step-by-step set of well-defined instructions or a systematic procedure for solving a specific problem or accomplishing a particular task.</a:t>
            </a:r>
          </a:p>
        </p:txBody>
      </p:sp>
      <p:sp>
        <p:nvSpPr>
          <p:cNvPr id="6" name="Content Placeholder 5">
            <a:extLst>
              <a:ext uri="{FF2B5EF4-FFF2-40B4-BE49-F238E27FC236}">
                <a16:creationId xmlns:a16="http://schemas.microsoft.com/office/drawing/2014/main" id="{C3CC47DD-DC37-6C33-49C9-88BD4071D1D1}"/>
              </a:ext>
            </a:extLst>
          </p:cNvPr>
          <p:cNvSpPr>
            <a:spLocks noGrp="1"/>
          </p:cNvSpPr>
          <p:nvPr>
            <p:ph sz="half" idx="2"/>
          </p:nvPr>
        </p:nvSpPr>
        <p:spPr>
          <a:xfrm>
            <a:off x="323528" y="2073447"/>
            <a:ext cx="4173860" cy="3227761"/>
          </a:xfrm>
        </p:spPr>
        <p:txBody>
          <a:bodyPr/>
          <a:lstStyle/>
          <a:p>
            <a:r>
              <a:rPr lang="en-US" sz="2200" b="1" i="0" dirty="0">
                <a:effectLst/>
                <a:latin typeface="Calibri Light" panose="020F0302020204030204" pitchFamily="34" charset="0"/>
                <a:cs typeface="Calibri Light" panose="020F0302020204030204" pitchFamily="34" charset="0"/>
              </a:rPr>
              <a:t>Precise Instructions:</a:t>
            </a:r>
            <a:r>
              <a:rPr lang="en-US" sz="2200" b="0" i="0" dirty="0">
                <a:effectLst/>
                <a:latin typeface="Calibri Light" panose="020F0302020204030204" pitchFamily="34" charset="0"/>
                <a:cs typeface="Calibri Light" panose="020F0302020204030204" pitchFamily="34" charset="0"/>
              </a:rPr>
              <a:t> unambiguous instructions suitable for implementation in computer programs.</a:t>
            </a:r>
          </a:p>
          <a:p>
            <a:r>
              <a:rPr lang="en-US" sz="2200" b="1" i="0" dirty="0">
                <a:effectLst/>
                <a:latin typeface="Calibri Light" panose="020F0302020204030204" pitchFamily="34" charset="0"/>
                <a:cs typeface="Calibri Light" panose="020F0302020204030204" pitchFamily="34" charset="0"/>
              </a:rPr>
              <a:t>Problem-Specific:</a:t>
            </a:r>
            <a:r>
              <a:rPr lang="en-US" sz="2200" b="0" i="0" dirty="0">
                <a:effectLst/>
                <a:latin typeface="Calibri Light" panose="020F0302020204030204" pitchFamily="34" charset="0"/>
                <a:cs typeface="Calibri Light" panose="020F0302020204030204" pitchFamily="34" charset="0"/>
              </a:rPr>
              <a:t> tailored to address a particular task.</a:t>
            </a:r>
          </a:p>
          <a:p>
            <a:r>
              <a:rPr lang="en-US" sz="2200" b="1" i="0" dirty="0">
                <a:effectLst/>
                <a:latin typeface="Calibri Light" panose="020F0302020204030204" pitchFamily="34" charset="0"/>
                <a:cs typeface="Calibri Light" panose="020F0302020204030204" pitchFamily="34" charset="0"/>
              </a:rPr>
              <a:t>Correctness:</a:t>
            </a:r>
            <a:r>
              <a:rPr lang="en-US" sz="2200" b="0" i="0" dirty="0">
                <a:effectLst/>
                <a:latin typeface="Calibri Light" panose="020F0302020204030204" pitchFamily="34" charset="0"/>
                <a:cs typeface="Calibri Light" panose="020F0302020204030204" pitchFamily="34" charset="0"/>
              </a:rPr>
              <a:t> Ensuring correctness often involves rigorous mathematical proof.</a:t>
            </a:r>
          </a:p>
          <a:p>
            <a:r>
              <a:rPr lang="en-US" sz="2200" b="1" i="0" dirty="0">
                <a:effectLst/>
                <a:latin typeface="Calibri Light" panose="020F0302020204030204" pitchFamily="34" charset="0"/>
                <a:cs typeface="Calibri Light" panose="020F0302020204030204" pitchFamily="34" charset="0"/>
              </a:rPr>
              <a:t>Efficiency:</a:t>
            </a:r>
            <a:r>
              <a:rPr lang="en-US" sz="2200" b="0" i="0" dirty="0">
                <a:effectLst/>
                <a:latin typeface="Calibri Light" panose="020F0302020204030204" pitchFamily="34" charset="0"/>
                <a:cs typeface="Calibri Light" panose="020F0302020204030204" pitchFamily="34" charset="0"/>
              </a:rPr>
              <a:t> Designed to perform their tasks as quickly and with as few computational resources.</a:t>
            </a:r>
          </a:p>
          <a:p>
            <a:pPr marL="0" indent="0">
              <a:buNone/>
            </a:pPr>
            <a:endParaRPr lang="en-US" sz="2200" b="0" i="0" dirty="0">
              <a:effectLst/>
              <a:latin typeface="Calibri Light" panose="020F0302020204030204" pitchFamily="34" charset="0"/>
              <a:cs typeface="Calibri Light" panose="020F0302020204030204" pitchFamily="34" charset="0"/>
            </a:endParaRPr>
          </a:p>
          <a:p>
            <a:endParaRPr lang="en-US" sz="2200" b="0" i="0" dirty="0">
              <a:effectLst/>
              <a:latin typeface="Calibri Light" panose="020F0302020204030204" pitchFamily="34" charset="0"/>
              <a:cs typeface="Calibri Light" panose="020F0302020204030204" pitchFamily="34" charset="0"/>
            </a:endParaRPr>
          </a:p>
        </p:txBody>
      </p:sp>
      <p:sp>
        <p:nvSpPr>
          <p:cNvPr id="8" name="Content Placeholder 7">
            <a:extLst>
              <a:ext uri="{FF2B5EF4-FFF2-40B4-BE49-F238E27FC236}">
                <a16:creationId xmlns:a16="http://schemas.microsoft.com/office/drawing/2014/main" id="{EC30A7B9-3302-F37B-770F-29991CB409E2}"/>
              </a:ext>
            </a:extLst>
          </p:cNvPr>
          <p:cNvSpPr>
            <a:spLocks noGrp="1"/>
          </p:cNvSpPr>
          <p:nvPr>
            <p:ph sz="quarter" idx="4"/>
          </p:nvPr>
        </p:nvSpPr>
        <p:spPr>
          <a:xfrm>
            <a:off x="4645025" y="2073447"/>
            <a:ext cx="4041775" cy="3227761"/>
          </a:xfrm>
        </p:spPr>
        <p:txBody>
          <a:bodyPr/>
          <a:lstStyle/>
          <a:p>
            <a:r>
              <a:rPr lang="en-US" sz="2200" b="1" i="0" dirty="0">
                <a:effectLst/>
                <a:latin typeface="Calibri Light" panose="020F0302020204030204" pitchFamily="34" charset="0"/>
                <a:cs typeface="Calibri Light" panose="020F0302020204030204" pitchFamily="34" charset="0"/>
              </a:rPr>
              <a:t>Modularity:</a:t>
            </a:r>
            <a:r>
              <a:rPr lang="en-US" sz="2200" b="0" i="0" dirty="0">
                <a:effectLst/>
                <a:latin typeface="Calibri Light" panose="020F0302020204030204" pitchFamily="34" charset="0"/>
                <a:cs typeface="Calibri Light" panose="020F0302020204030204" pitchFamily="34" charset="0"/>
              </a:rPr>
              <a:t> Complex problems are often solved by breaking them down into smaller, more manageable subproblems. Algorithms can be modular, with each step or subproblem addressed separately.</a:t>
            </a:r>
          </a:p>
          <a:p>
            <a:r>
              <a:rPr lang="en-US" sz="2200" b="1" i="0" dirty="0">
                <a:effectLst/>
                <a:latin typeface="Calibri Light" panose="020F0302020204030204" pitchFamily="34" charset="0"/>
                <a:cs typeface="Calibri Light" panose="020F0302020204030204" pitchFamily="34" charset="0"/>
              </a:rPr>
              <a:t>Optimization:</a:t>
            </a:r>
            <a:r>
              <a:rPr lang="en-US" sz="2200" b="0" i="0" dirty="0">
                <a:effectLst/>
                <a:latin typeface="Calibri Light" panose="020F0302020204030204" pitchFamily="34" charset="0"/>
                <a:cs typeface="Calibri Light" panose="020F0302020204030204" pitchFamily="34" charset="0"/>
              </a:rPr>
              <a:t> In some cases, algorithms are designed to optimize certain criteria, such as minimizing time, space, etc.</a:t>
            </a:r>
          </a:p>
          <a:p>
            <a:pPr lvl="1"/>
            <a:r>
              <a:rPr lang="en-US" sz="2200" dirty="0">
                <a:latin typeface="Calibri Light" panose="020F0302020204030204" pitchFamily="34" charset="0"/>
                <a:ea typeface="+mn-ea"/>
                <a:cs typeface="Calibri Light" panose="020F0302020204030204" pitchFamily="34" charset="0"/>
              </a:rPr>
              <a:t>We focus on the stabilization time </a:t>
            </a:r>
          </a:p>
        </p:txBody>
      </p:sp>
    </p:spTree>
    <p:extLst>
      <p:ext uri="{BB962C8B-B14F-4D97-AF65-F5344CB8AC3E}">
        <p14:creationId xmlns:p14="http://schemas.microsoft.com/office/powerpoint/2010/main" val="3146087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562F55-00E1-A09C-F348-3119F6FA93D5}"/>
              </a:ext>
            </a:extLst>
          </p:cNvPr>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Why do we need Models?</a:t>
            </a:r>
          </a:p>
        </p:txBody>
      </p:sp>
      <p:sp>
        <p:nvSpPr>
          <p:cNvPr id="5" name="Text Placeholder 4">
            <a:extLst>
              <a:ext uri="{FF2B5EF4-FFF2-40B4-BE49-F238E27FC236}">
                <a16:creationId xmlns:a16="http://schemas.microsoft.com/office/drawing/2014/main" id="{12D9C182-BECD-B2B2-1A53-98AE5DFE3129}"/>
              </a:ext>
            </a:extLst>
          </p:cNvPr>
          <p:cNvSpPr>
            <a:spLocks noGrp="1"/>
          </p:cNvSpPr>
          <p:nvPr>
            <p:ph type="body" idx="1"/>
          </p:nvPr>
        </p:nvSpPr>
        <p:spPr>
          <a:xfrm>
            <a:off x="251520" y="1205881"/>
            <a:ext cx="8712968" cy="854967"/>
          </a:xfrm>
        </p:spPr>
        <p:txBody>
          <a:bodyPr>
            <a:noAutofit/>
          </a:bodyPr>
          <a:lstStyle/>
          <a:p>
            <a:r>
              <a:rPr lang="en-US" sz="2200" b="0" dirty="0">
                <a:latin typeface="Calibri Light" panose="020F0302020204030204" pitchFamily="34" charset="0"/>
                <a:cs typeface="Calibri Light" panose="020F0302020204030204" pitchFamily="34" charset="0"/>
              </a:rPr>
              <a:t>Models serve several important purposes, and they are essential for various aspects of algorithm design, analysis, and understanding. </a:t>
            </a:r>
          </a:p>
        </p:txBody>
      </p:sp>
      <p:sp>
        <p:nvSpPr>
          <p:cNvPr id="6" name="Content Placeholder 5">
            <a:extLst>
              <a:ext uri="{FF2B5EF4-FFF2-40B4-BE49-F238E27FC236}">
                <a16:creationId xmlns:a16="http://schemas.microsoft.com/office/drawing/2014/main" id="{C3CC47DD-DC37-6C33-49C9-88BD4071D1D1}"/>
              </a:ext>
            </a:extLst>
          </p:cNvPr>
          <p:cNvSpPr>
            <a:spLocks noGrp="1"/>
          </p:cNvSpPr>
          <p:nvPr>
            <p:ph sz="half" idx="2"/>
          </p:nvPr>
        </p:nvSpPr>
        <p:spPr>
          <a:xfrm>
            <a:off x="35496" y="2073447"/>
            <a:ext cx="4680520" cy="3227761"/>
          </a:xfrm>
        </p:spPr>
        <p:txBody>
          <a:bodyPr/>
          <a:lstStyle/>
          <a:p>
            <a:pPr marL="171450" indent="-171450" algn="l">
              <a:buFont typeface="Arial" panose="020B0604020202020204" pitchFamily="34" charset="0"/>
              <a:buChar char="•"/>
            </a:pPr>
            <a:r>
              <a:rPr lang="en-US" sz="2200" b="1" i="0" dirty="0">
                <a:effectLst/>
                <a:latin typeface="Calibri Light" panose="020F0302020204030204" pitchFamily="34" charset="0"/>
                <a:cs typeface="Calibri Light" panose="020F0302020204030204" pitchFamily="34" charset="0"/>
              </a:rPr>
              <a:t>Abstraction:</a:t>
            </a:r>
            <a:r>
              <a:rPr lang="en-US" sz="2200" b="0" i="0" dirty="0">
                <a:effectLst/>
                <a:latin typeface="Calibri Light" panose="020F0302020204030204" pitchFamily="34" charset="0"/>
                <a:cs typeface="Calibri Light" panose="020F0302020204030204" pitchFamily="34" charset="0"/>
              </a:rPr>
              <a:t> distills the essential characteristics of networks, making them easier to analyze and design algorithms. </a:t>
            </a:r>
          </a:p>
          <a:p>
            <a:pPr marL="171450" indent="-171450">
              <a:buFont typeface="Arial" panose="020B0604020202020204" pitchFamily="34" charset="0"/>
              <a:buChar char="•"/>
            </a:pPr>
            <a:r>
              <a:rPr lang="en-US" sz="2200" b="1" i="0" dirty="0">
                <a:effectLst/>
                <a:latin typeface="Calibri Light" panose="020F0302020204030204" pitchFamily="34" charset="0"/>
                <a:cs typeface="Calibri Light" panose="020F0302020204030204" pitchFamily="34" charset="0"/>
              </a:rPr>
              <a:t>Task Formalization:</a:t>
            </a:r>
            <a:r>
              <a:rPr lang="en-US" sz="2200" b="0" i="0" dirty="0">
                <a:effectLst/>
                <a:latin typeface="Calibri Light" panose="020F0302020204030204" pitchFamily="34" charset="0"/>
                <a:cs typeface="Calibri Light" panose="020F0302020204030204" pitchFamily="34" charset="0"/>
              </a:rPr>
              <a:t> translates real-world problems into requirements.</a:t>
            </a:r>
          </a:p>
          <a:p>
            <a:pPr marL="171450" indent="-171450">
              <a:buFont typeface="Arial" panose="020B0604020202020204" pitchFamily="34" charset="0"/>
              <a:buChar char="•"/>
            </a:pPr>
            <a:r>
              <a:rPr lang="en-US" sz="2200" b="1" i="0" dirty="0">
                <a:effectLst/>
                <a:latin typeface="Calibri Light" panose="020F0302020204030204" pitchFamily="34" charset="0"/>
                <a:cs typeface="Calibri Light" panose="020F0302020204030204" pitchFamily="34" charset="0"/>
              </a:rPr>
              <a:t>Analysis:</a:t>
            </a:r>
            <a:r>
              <a:rPr lang="en-US" sz="2200" b="0" i="0" dirty="0">
                <a:effectLst/>
                <a:latin typeface="Calibri Light" panose="020F0302020204030204" pitchFamily="34" charset="0"/>
                <a:cs typeface="Calibri Light" panose="020F0302020204030204" pitchFamily="34" charset="0"/>
              </a:rPr>
              <a:t> shows algorithm correctness and time/space costs. </a:t>
            </a:r>
          </a:p>
          <a:p>
            <a:pPr marL="171450" indent="-171450" algn="l">
              <a:buFont typeface="Arial" panose="020B0604020202020204" pitchFamily="34" charset="0"/>
              <a:buChar char="•"/>
            </a:pPr>
            <a:r>
              <a:rPr lang="en-US" sz="2200" b="1" i="0" dirty="0">
                <a:effectLst/>
                <a:latin typeface="Calibri Light" panose="020F0302020204030204" pitchFamily="34" charset="0"/>
                <a:cs typeface="Calibri Light" panose="020F0302020204030204" pitchFamily="34" charset="0"/>
              </a:rPr>
              <a:t>Benchmarking:</a:t>
            </a:r>
            <a:r>
              <a:rPr lang="en-US" sz="2200" b="0" i="0" dirty="0">
                <a:effectLst/>
                <a:latin typeface="Calibri Light" panose="020F0302020204030204" pitchFamily="34" charset="0"/>
                <a:cs typeface="Calibri Light" panose="020F0302020204030204" pitchFamily="34" charset="0"/>
              </a:rPr>
              <a:t> assess strengths/ weaknesses of various algorithms.</a:t>
            </a:r>
          </a:p>
        </p:txBody>
      </p:sp>
      <p:sp>
        <p:nvSpPr>
          <p:cNvPr id="8" name="Content Placeholder 7">
            <a:extLst>
              <a:ext uri="{FF2B5EF4-FFF2-40B4-BE49-F238E27FC236}">
                <a16:creationId xmlns:a16="http://schemas.microsoft.com/office/drawing/2014/main" id="{EC30A7B9-3302-F37B-770F-29991CB409E2}"/>
              </a:ext>
            </a:extLst>
          </p:cNvPr>
          <p:cNvSpPr>
            <a:spLocks noGrp="1"/>
          </p:cNvSpPr>
          <p:nvPr>
            <p:ph sz="quarter" idx="4"/>
          </p:nvPr>
        </p:nvSpPr>
        <p:spPr>
          <a:xfrm>
            <a:off x="4645024" y="2073447"/>
            <a:ext cx="4463480" cy="3227761"/>
          </a:xfrm>
        </p:spPr>
        <p:txBody>
          <a:bodyPr/>
          <a:lstStyle/>
          <a:p>
            <a:pPr marL="171450" indent="-171450" algn="l">
              <a:buFont typeface="Arial" panose="020B0604020202020204" pitchFamily="34" charset="0"/>
              <a:buChar char="•"/>
            </a:pPr>
            <a:r>
              <a:rPr lang="en-US" sz="2200" b="1" i="0" dirty="0">
                <a:effectLst/>
                <a:latin typeface="Calibri Light" panose="020F0302020204030204" pitchFamily="34" charset="0"/>
                <a:cs typeface="Calibri Light" panose="020F0302020204030204" pitchFamily="34" charset="0"/>
              </a:rPr>
              <a:t>Design:</a:t>
            </a:r>
            <a:r>
              <a:rPr lang="en-US" sz="2200" b="0" i="0" dirty="0">
                <a:effectLst/>
                <a:latin typeface="Calibri Light" panose="020F0302020204030204" pitchFamily="34" charset="0"/>
                <a:cs typeface="Calibri Light" panose="020F0302020204030204" pitchFamily="34" charset="0"/>
              </a:rPr>
              <a:t> provides insights into the problem structure. </a:t>
            </a:r>
          </a:p>
          <a:p>
            <a:pPr marL="171450" indent="-171450" algn="l">
              <a:buFont typeface="Arial" panose="020B0604020202020204" pitchFamily="34" charset="0"/>
              <a:buChar char="•"/>
            </a:pPr>
            <a:r>
              <a:rPr lang="en-US" sz="2200" b="1" i="0" dirty="0">
                <a:effectLst/>
                <a:latin typeface="Calibri Light" panose="020F0302020204030204" pitchFamily="34" charset="0"/>
                <a:cs typeface="Calibri Light" panose="020F0302020204030204" pitchFamily="34" charset="0"/>
              </a:rPr>
              <a:t>Generalization:</a:t>
            </a:r>
            <a:r>
              <a:rPr lang="en-US" sz="2200" b="0" i="0" dirty="0">
                <a:effectLst/>
                <a:latin typeface="Calibri Light" panose="020F0302020204030204" pitchFamily="34" charset="0"/>
                <a:cs typeface="Calibri Light" panose="020F0302020204030204" pitchFamily="34" charset="0"/>
              </a:rPr>
              <a:t> once an algorithm has been analyzed within a model, its properties can be extended to real-world apps with similar characteristics.</a:t>
            </a:r>
          </a:p>
          <a:p>
            <a:pPr marL="171450" indent="-171450" algn="l">
              <a:buFont typeface="Arial" panose="020B0604020202020204" pitchFamily="34" charset="0"/>
              <a:buChar char="•"/>
            </a:pPr>
            <a:r>
              <a:rPr lang="en-US" sz="2200" b="1" i="0" dirty="0">
                <a:effectLst/>
                <a:latin typeface="Calibri Light" panose="020F0302020204030204" pitchFamily="34" charset="0"/>
                <a:cs typeface="Calibri Light" panose="020F0302020204030204" pitchFamily="34" charset="0"/>
              </a:rPr>
              <a:t>Communication:</a:t>
            </a:r>
            <a:r>
              <a:rPr lang="en-US" sz="2200" b="0" i="0" dirty="0">
                <a:effectLst/>
                <a:latin typeface="Calibri Light" panose="020F0302020204030204" pitchFamily="34" charset="0"/>
                <a:cs typeface="Calibri Light" panose="020F0302020204030204" pitchFamily="34" charset="0"/>
              </a:rPr>
              <a:t> discussing algorithms and their properties.</a:t>
            </a:r>
          </a:p>
        </p:txBody>
      </p:sp>
    </p:spTree>
    <p:extLst>
      <p:ext uri="{BB962C8B-B14F-4D97-AF65-F5344CB8AC3E}">
        <p14:creationId xmlns:p14="http://schemas.microsoft.com/office/powerpoint/2010/main" val="23555206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9.8"/>
</p:tagLst>
</file>

<file path=ppt/tags/tag10.xml><?xml version="1.0" encoding="utf-8"?>
<p:tagLst xmlns:a="http://schemas.openxmlformats.org/drawingml/2006/main" xmlns:r="http://schemas.openxmlformats.org/officeDocument/2006/relationships" xmlns:p="http://schemas.openxmlformats.org/presentationml/2006/main">
  <p:tag name="TIMING" val="|23.9|7.8|7.4|6.6|19.9|7"/>
</p:tagLst>
</file>

<file path=ppt/tags/tag2.xml><?xml version="1.0" encoding="utf-8"?>
<p:tagLst xmlns:a="http://schemas.openxmlformats.org/drawingml/2006/main" xmlns:r="http://schemas.openxmlformats.org/officeDocument/2006/relationships" xmlns:p="http://schemas.openxmlformats.org/presentationml/2006/main">
  <p:tag name="TIMING" val="|22.3|6.1|3.4"/>
</p:tagLst>
</file>

<file path=ppt/tags/tag3.xml><?xml version="1.0" encoding="utf-8"?>
<p:tagLst xmlns:a="http://schemas.openxmlformats.org/drawingml/2006/main" xmlns:r="http://schemas.openxmlformats.org/officeDocument/2006/relationships" xmlns:p="http://schemas.openxmlformats.org/presentationml/2006/main">
  <p:tag name="TIMING" val="|22.3|6.1|3.4"/>
</p:tagLst>
</file>

<file path=ppt/tags/tag4.xml><?xml version="1.0" encoding="utf-8"?>
<p:tagLst xmlns:a="http://schemas.openxmlformats.org/drawingml/2006/main" xmlns:r="http://schemas.openxmlformats.org/officeDocument/2006/relationships" xmlns:p="http://schemas.openxmlformats.org/presentationml/2006/main">
  <p:tag name="TIMING" val="|22.3|6.1|3.4"/>
</p:tagLst>
</file>

<file path=ppt/tags/tag5.xml><?xml version="1.0" encoding="utf-8"?>
<p:tagLst xmlns:a="http://schemas.openxmlformats.org/drawingml/2006/main" xmlns:r="http://schemas.openxmlformats.org/officeDocument/2006/relationships" xmlns:p="http://schemas.openxmlformats.org/presentationml/2006/main">
  <p:tag name="TIMING" val="|16.3|4|21|11.7|17|5.8|28.6|13.8"/>
</p:tagLst>
</file>

<file path=ppt/tags/tag6.xml><?xml version="1.0" encoding="utf-8"?>
<p:tagLst xmlns:a="http://schemas.openxmlformats.org/drawingml/2006/main" xmlns:r="http://schemas.openxmlformats.org/officeDocument/2006/relationships" xmlns:p="http://schemas.openxmlformats.org/presentationml/2006/main">
  <p:tag name="TIMING" val="|16.3|4|21|11.7|17|5.8|28.6|13.8"/>
</p:tagLst>
</file>

<file path=ppt/tags/tag7.xml><?xml version="1.0" encoding="utf-8"?>
<p:tagLst xmlns:a="http://schemas.openxmlformats.org/drawingml/2006/main" xmlns:r="http://schemas.openxmlformats.org/officeDocument/2006/relationships" xmlns:p="http://schemas.openxmlformats.org/presentationml/2006/main">
  <p:tag name="TIMING" val="|16.3|4|21|11.7|17|5.8|28.6|13.8"/>
</p:tagLst>
</file>

<file path=ppt/tags/tag8.xml><?xml version="1.0" encoding="utf-8"?>
<p:tagLst xmlns:a="http://schemas.openxmlformats.org/drawingml/2006/main" xmlns:r="http://schemas.openxmlformats.org/officeDocument/2006/relationships" xmlns:p="http://schemas.openxmlformats.org/presentationml/2006/main">
  <p:tag name="TIMING" val="|9.8"/>
</p:tagLst>
</file>

<file path=ppt/tags/tag9.xml><?xml version="1.0" encoding="utf-8"?>
<p:tagLst xmlns:a="http://schemas.openxmlformats.org/drawingml/2006/main" xmlns:r="http://schemas.openxmlformats.org/officeDocument/2006/relationships" xmlns:p="http://schemas.openxmlformats.org/presentationml/2006/main">
  <p:tag name="TIMING" val="|9.8"/>
</p:tagLst>
</file>

<file path=ppt/theme/theme1.xml><?xml version="1.0" encoding="utf-8"?>
<a:theme xmlns:a="http://schemas.openxmlformats.org/drawingml/2006/main" name="1_Default Design">
  <a:themeElements>
    <a:clrScheme name="">
      <a:dk1>
        <a:srgbClr val="000000"/>
      </a:dk1>
      <a:lt1>
        <a:srgbClr val="B0C1C8"/>
      </a:lt1>
      <a:dk2>
        <a:srgbClr val="000000"/>
      </a:dk2>
      <a:lt2>
        <a:srgbClr val="919191"/>
      </a:lt2>
      <a:accent1>
        <a:srgbClr val="618FFD"/>
      </a:accent1>
      <a:accent2>
        <a:srgbClr val="00AE00"/>
      </a:accent2>
      <a:accent3>
        <a:srgbClr val="D4DDE0"/>
      </a:accent3>
      <a:accent4>
        <a:srgbClr val="000000"/>
      </a:accent4>
      <a:accent5>
        <a:srgbClr val="B7C6FE"/>
      </a:accent5>
      <a:accent6>
        <a:srgbClr val="009D00"/>
      </a:accent6>
      <a:hlink>
        <a:srgbClr val="FC0128"/>
      </a:hlink>
      <a:folHlink>
        <a:srgbClr val="CECECE"/>
      </a:folHlink>
    </a:clrScheme>
    <a:fontScheme name="1_Default Design">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8694</TotalTime>
  <Words>6344</Words>
  <Application>Microsoft Office PowerPoint</Application>
  <PresentationFormat>全屏显示(4:3)</PresentationFormat>
  <Paragraphs>555</Paragraphs>
  <Slides>50</Slides>
  <Notes>34</Notes>
  <HiddenSlides>0</HiddenSlides>
  <MMClips>1</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50</vt:i4>
      </vt:variant>
    </vt:vector>
  </HeadingPairs>
  <TitlesOfParts>
    <vt:vector size="60" baseType="lpstr">
      <vt:lpstr>Linux Libertine</vt:lpstr>
      <vt:lpstr>Söhne</vt:lpstr>
      <vt:lpstr>ZapfDingbats</vt:lpstr>
      <vt:lpstr>Arial</vt:lpstr>
      <vt:lpstr>Arial Black</vt:lpstr>
      <vt:lpstr>Calibri Light</vt:lpstr>
      <vt:lpstr>Times</vt:lpstr>
      <vt:lpstr>Times New Roman</vt:lpstr>
      <vt:lpstr>Wingdings</vt:lpstr>
      <vt:lpstr>1_Default Design</vt:lpstr>
      <vt:lpstr>Computer Networks EDA387/DIT663</vt:lpstr>
      <vt:lpstr>Goal</vt:lpstr>
      <vt:lpstr>Perlman’s Vision of the Internet</vt:lpstr>
      <vt:lpstr>Important Properties of a Network </vt:lpstr>
      <vt:lpstr>Important Properties of a Network </vt:lpstr>
      <vt:lpstr>Important Properties of a Network </vt:lpstr>
      <vt:lpstr>Self-stabilizing Algorithms for Computer Network</vt:lpstr>
      <vt:lpstr>What is an Algorithm?</vt:lpstr>
      <vt:lpstr>Why do we need Models?</vt:lpstr>
      <vt:lpstr>Network Settings</vt:lpstr>
      <vt:lpstr>Network Topology </vt:lpstr>
      <vt:lpstr>Computer Network Diagrams</vt:lpstr>
      <vt:lpstr>Graph Representation  </vt:lpstr>
      <vt:lpstr>Directed Graph</vt:lpstr>
      <vt:lpstr>What does a Node in a Graph Represent?</vt:lpstr>
      <vt:lpstr>Message Passing vs. Shared Memory</vt:lpstr>
      <vt:lpstr>Message Passing vs. Shared Memory</vt:lpstr>
      <vt:lpstr>Remote Direct Memory Access</vt:lpstr>
      <vt:lpstr>Node Identifiers vs. Anonymous</vt:lpstr>
      <vt:lpstr>Node Identifiers vs. Anonymous</vt:lpstr>
      <vt:lpstr>Node Identifiers vs. Anonymous</vt:lpstr>
      <vt:lpstr>Programming Style</vt:lpstr>
      <vt:lpstr>Programming Style</vt:lpstr>
      <vt:lpstr>How to Represent  Communication Channels?</vt:lpstr>
      <vt:lpstr>What is a Processor State?</vt:lpstr>
      <vt:lpstr>What is a System State?</vt:lpstr>
      <vt:lpstr>Computation Steps</vt:lpstr>
      <vt:lpstr>State Transitions</vt:lpstr>
      <vt:lpstr>System Executions</vt:lpstr>
      <vt:lpstr>Representing Failures</vt:lpstr>
      <vt:lpstr>Representing Failures</vt:lpstr>
      <vt:lpstr>How Often can a Message be Ommited? </vt:lpstr>
      <vt:lpstr>The Communication Fairness (FC) Property</vt:lpstr>
      <vt:lpstr>Representing Node Failures</vt:lpstr>
      <vt:lpstr>Representing Node Failures</vt:lpstr>
      <vt:lpstr>Representing Node Failures</vt:lpstr>
      <vt:lpstr>Execution Fairness</vt:lpstr>
      <vt:lpstr>Arbitrary Transient Faults</vt:lpstr>
      <vt:lpstr>Arbitrary Transient Faults</vt:lpstr>
      <vt:lpstr>Arbitrary Transient Faults</vt:lpstr>
      <vt:lpstr>Arbitrary Transient Faults</vt:lpstr>
      <vt:lpstr>Legal Behavior</vt:lpstr>
      <vt:lpstr>Self-stabilizing Networks </vt:lpstr>
      <vt:lpstr>Complexity Measures: num. rounds </vt:lpstr>
      <vt:lpstr>Complexity Measures: num. rounds </vt:lpstr>
      <vt:lpstr>Complexity Measures: num. rounds </vt:lpstr>
      <vt:lpstr>Complexity Measures: num. cycles </vt:lpstr>
      <vt:lpstr>Complexity Measures: num. cycles </vt:lpstr>
      <vt:lpstr>Complexity Measures: num. cycles </vt:lpstr>
      <vt:lpstr>Summary </vt:lpstr>
    </vt:vector>
  </TitlesOfParts>
  <Company>Chalmers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(EDA387/DIT663)</dc:title>
  <dc:creator>Elad Michael Schiller</dc:creator>
  <cp:lastModifiedBy>玄昊 刘</cp:lastModifiedBy>
  <cp:revision>813</cp:revision>
  <cp:lastPrinted>2012-09-27T22:38:03Z</cp:lastPrinted>
  <dcterms:created xsi:type="dcterms:W3CDTF">2008-09-02T19:14:38Z</dcterms:created>
  <dcterms:modified xsi:type="dcterms:W3CDTF">2024-09-28T09:01:24Z</dcterms:modified>
</cp:coreProperties>
</file>