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handoutMasterIdLst>
    <p:handoutMasterId r:id="rId56"/>
  </p:handoutMasterIdLst>
  <p:sldIdLst>
    <p:sldId id="273" r:id="rId2"/>
    <p:sldId id="643" r:id="rId3"/>
    <p:sldId id="718" r:id="rId4"/>
    <p:sldId id="644" r:id="rId5"/>
    <p:sldId id="730" r:id="rId6"/>
    <p:sldId id="731" r:id="rId7"/>
    <p:sldId id="719" r:id="rId8"/>
    <p:sldId id="720" r:id="rId9"/>
    <p:sldId id="708" r:id="rId10"/>
    <p:sldId id="735" r:id="rId11"/>
    <p:sldId id="732" r:id="rId12"/>
    <p:sldId id="736" r:id="rId13"/>
    <p:sldId id="692" r:id="rId14"/>
    <p:sldId id="737" r:id="rId15"/>
    <p:sldId id="738" r:id="rId16"/>
    <p:sldId id="739" r:id="rId17"/>
    <p:sldId id="741" r:id="rId18"/>
    <p:sldId id="746" r:id="rId19"/>
    <p:sldId id="747" r:id="rId20"/>
    <p:sldId id="690" r:id="rId21"/>
    <p:sldId id="691" r:id="rId22"/>
    <p:sldId id="695" r:id="rId23"/>
    <p:sldId id="742" r:id="rId24"/>
    <p:sldId id="743" r:id="rId25"/>
    <p:sldId id="744" r:id="rId26"/>
    <p:sldId id="696" r:id="rId27"/>
    <p:sldId id="721" r:id="rId28"/>
    <p:sldId id="722" r:id="rId29"/>
    <p:sldId id="723" r:id="rId30"/>
    <p:sldId id="724" r:id="rId31"/>
    <p:sldId id="725" r:id="rId32"/>
    <p:sldId id="726" r:id="rId33"/>
    <p:sldId id="729" r:id="rId34"/>
    <p:sldId id="727" r:id="rId35"/>
    <p:sldId id="701" r:id="rId36"/>
    <p:sldId id="702" r:id="rId37"/>
    <p:sldId id="703" r:id="rId38"/>
    <p:sldId id="704" r:id="rId39"/>
    <p:sldId id="705" r:id="rId40"/>
    <p:sldId id="706" r:id="rId41"/>
    <p:sldId id="707" r:id="rId42"/>
    <p:sldId id="710" r:id="rId43"/>
    <p:sldId id="711" r:id="rId44"/>
    <p:sldId id="748" r:id="rId45"/>
    <p:sldId id="712" r:id="rId46"/>
    <p:sldId id="713" r:id="rId47"/>
    <p:sldId id="714" r:id="rId48"/>
    <p:sldId id="749" r:id="rId49"/>
    <p:sldId id="750" r:id="rId50"/>
    <p:sldId id="715" r:id="rId51"/>
    <p:sldId id="716" r:id="rId52"/>
    <p:sldId id="717" r:id="rId53"/>
    <p:sldId id="680" r:id="rId5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2B043-303F-4BB4-9DC1-902045CFC095}" v="1" dt="2024-09-23T20:38:03.068"/>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autoAdjust="0"/>
    <p:restoredTop sz="80590" autoAdjust="0"/>
  </p:normalViewPr>
  <p:slideViewPr>
    <p:cSldViewPr>
      <p:cViewPr varScale="1">
        <p:scale>
          <a:sx n="76" d="100"/>
          <a:sy n="76" d="100"/>
        </p:scale>
        <p:origin x="48" y="328"/>
      </p:cViewPr>
      <p:guideLst>
        <p:guide orient="horz" pos="2160"/>
        <p:guide pos="2880"/>
      </p:guideLst>
    </p:cSldViewPr>
  </p:slideViewPr>
  <p:outlineViewPr>
    <p:cViewPr>
      <p:scale>
        <a:sx n="33" d="100"/>
        <a:sy n="33" d="100"/>
      </p:scale>
      <p:origin x="48" y="304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玄昊 刘" userId="03997660b9f98545" providerId="LiveId" clId="{D8C2B043-303F-4BB4-9DC1-902045CFC095}"/>
    <pc:docChg chg="modSld">
      <pc:chgData name="玄昊 刘" userId="03997660b9f98545" providerId="LiveId" clId="{D8C2B043-303F-4BB4-9DC1-902045CFC095}" dt="2024-09-23T19:03:13.978" v="3" actId="20577"/>
      <pc:docMkLst>
        <pc:docMk/>
      </pc:docMkLst>
      <pc:sldChg chg="modSp mod">
        <pc:chgData name="玄昊 刘" userId="03997660b9f98545" providerId="LiveId" clId="{D8C2B043-303F-4BB4-9DC1-902045CFC095}" dt="2024-09-23T16:39:40.001" v="2" actId="20577"/>
        <pc:sldMkLst>
          <pc:docMk/>
          <pc:sldMk cId="1580160217" sldId="718"/>
        </pc:sldMkLst>
        <pc:spChg chg="mod">
          <ac:chgData name="玄昊 刘" userId="03997660b9f98545" providerId="LiveId" clId="{D8C2B043-303F-4BB4-9DC1-902045CFC095}" dt="2024-09-23T16:39:40.001" v="2" actId="20577"/>
          <ac:spMkLst>
            <pc:docMk/>
            <pc:sldMk cId="1580160217" sldId="718"/>
            <ac:spMk id="2" creationId="{00000000-0000-0000-0000-000000000000}"/>
          </ac:spMkLst>
        </pc:spChg>
      </pc:sldChg>
      <pc:sldChg chg="modSp mod">
        <pc:chgData name="玄昊 刘" userId="03997660b9f98545" providerId="LiveId" clId="{D8C2B043-303F-4BB4-9DC1-902045CFC095}" dt="2024-09-23T19:03:13.978" v="3" actId="20577"/>
        <pc:sldMkLst>
          <pc:docMk/>
          <pc:sldMk cId="1685273546" sldId="741"/>
        </pc:sldMkLst>
        <pc:spChg chg="mod">
          <ac:chgData name="玄昊 刘" userId="03997660b9f98545" providerId="LiveId" clId="{D8C2B043-303F-4BB4-9DC1-902045CFC095}" dt="2024-09-23T19:03:13.978" v="3" actId="20577"/>
          <ac:spMkLst>
            <pc:docMk/>
            <pc:sldMk cId="1685273546" sldId="741"/>
            <ac:spMk id="6" creationId="{CB7313AF-F0D4-D0B8-5EB8-E2EAE4657D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2024-09-27</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1130102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18</a:t>
            </a:fld>
            <a:endParaRPr lang="en-US" dirty="0"/>
          </a:p>
        </p:txBody>
      </p:sp>
    </p:spTree>
    <p:extLst>
      <p:ext uri="{BB962C8B-B14F-4D97-AF65-F5344CB8AC3E}">
        <p14:creationId xmlns:p14="http://schemas.microsoft.com/office/powerpoint/2010/main" val="209870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19</a:t>
            </a:fld>
            <a:endParaRPr lang="en-US" dirty="0"/>
          </a:p>
        </p:txBody>
      </p:sp>
    </p:spTree>
    <p:extLst>
      <p:ext uri="{BB962C8B-B14F-4D97-AF65-F5344CB8AC3E}">
        <p14:creationId xmlns:p14="http://schemas.microsoft.com/office/powerpoint/2010/main" val="2410214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614F5-401F-4C6F-9B94-D413131DAAB9}" type="slidenum">
              <a:rPr lang="en-US" altLang="en-US"/>
              <a:pPr/>
              <a:t>22</a:t>
            </a:fld>
            <a:endParaRPr lang="en-US" alt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ltLang="he-IL" dirty="0"/>
              <a:t>* A configuration is a </a:t>
            </a:r>
            <a:r>
              <a:rPr lang="en-US" altLang="he-IL" u="sng" dirty="0"/>
              <a:t>vector</a:t>
            </a:r>
            <a:r>
              <a:rPr lang="en-US" altLang="he-IL" dirty="0"/>
              <a:t> of the processor states and a vector of communication registers values</a:t>
            </a:r>
          </a:p>
          <a:p>
            <a:pPr>
              <a:buFontTx/>
              <a:buChar char="•"/>
            </a:pPr>
            <a:r>
              <a:rPr lang="en-US" altLang="he-IL" dirty="0"/>
              <a:t>The task </a:t>
            </a:r>
            <a:r>
              <a:rPr lang="en-US" altLang="he-IL" dirty="0">
                <a:solidFill>
                  <a:srgbClr val="9966FF"/>
                </a:solidFill>
              </a:rPr>
              <a:t>ST</a:t>
            </a:r>
            <a:r>
              <a:rPr lang="en-US" altLang="he-IL" dirty="0"/>
              <a:t> of legitimate sequences is defined as the set of all configuration sequences in which  every configuration encodes a BFS tree of the communication graph</a:t>
            </a:r>
          </a:p>
          <a:p>
            <a:r>
              <a:rPr lang="en-US" altLang="he-IL" u="sng" dirty="0">
                <a:solidFill>
                  <a:schemeClr val="accent2"/>
                </a:solidFill>
              </a:rPr>
              <a:t>Definitions</a:t>
            </a:r>
            <a:r>
              <a:rPr lang="en-US" altLang="he-IL" dirty="0"/>
              <a:t> :</a:t>
            </a:r>
          </a:p>
          <a:p>
            <a:pPr lvl="1"/>
            <a:r>
              <a:rPr lang="en-US" altLang="he-IL" sz="1400" dirty="0"/>
              <a:t>*A </a:t>
            </a:r>
            <a:r>
              <a:rPr lang="en-US" altLang="he-IL" sz="1400" dirty="0">
                <a:solidFill>
                  <a:srgbClr val="C60000"/>
                </a:solidFill>
              </a:rPr>
              <a:t>floating distance</a:t>
            </a:r>
            <a:r>
              <a:rPr lang="en-US" altLang="he-IL" sz="1400" dirty="0"/>
              <a:t> in some configuration c is a value in a register </a:t>
            </a:r>
            <a:r>
              <a:rPr lang="en-US" altLang="he-IL" sz="1400" i="1" dirty="0">
                <a:cs typeface="Times New Roman" pitchFamily="18" charset="0"/>
              </a:rPr>
              <a:t>r</a:t>
            </a:r>
            <a:r>
              <a:rPr lang="en-US" altLang="he-IL" sz="1400" i="1" baseline="-25000" dirty="0">
                <a:cs typeface="Times New Roman" pitchFamily="18" charset="0"/>
              </a:rPr>
              <a:t>ij</a:t>
            </a:r>
            <a:r>
              <a:rPr lang="en-US" altLang="he-IL" sz="1400" i="1" dirty="0">
                <a:cs typeface="Times New Roman" pitchFamily="18" charset="0"/>
              </a:rPr>
              <a:t>.dis</a:t>
            </a:r>
            <a:r>
              <a:rPr lang="en-US" altLang="he-IL" sz="1400" dirty="0"/>
              <a:t> that is smaller than the distance of P</a:t>
            </a:r>
            <a:r>
              <a:rPr lang="en-US" altLang="he-IL" sz="1400" baseline="-25000" dirty="0"/>
              <a:t>i</a:t>
            </a:r>
            <a:r>
              <a:rPr lang="en-US" altLang="he-IL" sz="1400" dirty="0"/>
              <a:t> from the root</a:t>
            </a:r>
          </a:p>
          <a:p>
            <a:pPr lvl="1"/>
            <a:r>
              <a:rPr lang="en-US" altLang="he-IL" sz="1400" dirty="0"/>
              <a:t>*The </a:t>
            </a:r>
            <a:r>
              <a:rPr lang="en-US" altLang="he-IL" sz="1400" dirty="0">
                <a:solidFill>
                  <a:srgbClr val="C60000"/>
                </a:solidFill>
              </a:rPr>
              <a:t>smallest floating distance</a:t>
            </a:r>
            <a:r>
              <a:rPr lang="en-US" altLang="he-IL" sz="1400" dirty="0"/>
              <a:t> in some configuration c is the smallest value among the floating distance</a:t>
            </a:r>
          </a:p>
          <a:p>
            <a:pPr lvl="1"/>
            <a:r>
              <a:rPr lang="en-US" altLang="he-IL" sz="1400" dirty="0">
                <a:sym typeface="Symbol" pitchFamily="18" charset="2"/>
              </a:rPr>
              <a:t>* is the maximum number of links adjacent to a processor</a:t>
            </a:r>
            <a:endParaRPr lang="en-US" altLang="he-IL" dirty="0"/>
          </a:p>
          <a:p>
            <a:endParaRPr lang="en-US" dirty="0"/>
          </a:p>
        </p:txBody>
      </p:sp>
    </p:spTree>
    <p:extLst>
      <p:ext uri="{BB962C8B-B14F-4D97-AF65-F5344CB8AC3E}">
        <p14:creationId xmlns:p14="http://schemas.microsoft.com/office/powerpoint/2010/main" val="4205099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23</a:t>
            </a:fld>
            <a:endParaRPr lang="en-US" dirty="0"/>
          </a:p>
        </p:txBody>
      </p:sp>
    </p:spTree>
    <p:extLst>
      <p:ext uri="{BB962C8B-B14F-4D97-AF65-F5344CB8AC3E}">
        <p14:creationId xmlns:p14="http://schemas.microsoft.com/office/powerpoint/2010/main" val="4071479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24</a:t>
            </a:fld>
            <a:endParaRPr lang="en-US" dirty="0"/>
          </a:p>
        </p:txBody>
      </p:sp>
    </p:spTree>
    <p:extLst>
      <p:ext uri="{BB962C8B-B14F-4D97-AF65-F5344CB8AC3E}">
        <p14:creationId xmlns:p14="http://schemas.microsoft.com/office/powerpoint/2010/main" val="359513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Starting with the left side of the equation, we add </a:t>
            </a:r>
            <a:r>
              <a:rPr lang="en-US" b="0" i="1" dirty="0">
                <a:solidFill>
                  <a:srgbClr val="D1D5DB"/>
                </a:solidFill>
                <a:effectLst/>
                <a:latin typeface="KaTeX_Math"/>
              </a:rPr>
              <a:t>k</a:t>
            </a:r>
            <a:r>
              <a:rPr lang="en-US" b="0" i="0" dirty="0">
                <a:solidFill>
                  <a:srgbClr val="D1D5DB"/>
                </a:solidFill>
                <a:effectLst/>
                <a:latin typeface="KaTeX_Main"/>
              </a:rPr>
              <a:t>+1</a:t>
            </a:r>
            <a:r>
              <a:rPr lang="en-US" b="0" i="0" dirty="0">
                <a:solidFill>
                  <a:srgbClr val="D1D5DB"/>
                </a:solidFill>
                <a:effectLst/>
                <a:latin typeface="Söhne"/>
              </a:rPr>
              <a:t> to both sides: </a:t>
            </a:r>
            <a:r>
              <a:rPr lang="en-US" b="0" i="0" dirty="0">
                <a:solidFill>
                  <a:srgbClr val="D1D5DB"/>
                </a:solidFill>
                <a:effectLst/>
                <a:latin typeface="KaTeX_Main"/>
              </a:rPr>
              <a:t>1+2+3+…+</a:t>
            </a:r>
            <a:r>
              <a:rPr lang="en-US" b="0" i="1" dirty="0">
                <a:solidFill>
                  <a:srgbClr val="D1D5DB"/>
                </a:solidFill>
                <a:effectLst/>
                <a:latin typeface="KaTeX_Math"/>
              </a:rPr>
              <a:t>k</a:t>
            </a:r>
            <a:r>
              <a:rPr lang="en-US" b="0" i="0" dirty="0">
                <a:solidFill>
                  <a:srgbClr val="D1D5DB"/>
                </a:solidFill>
                <a:effectLst/>
                <a:latin typeface="KaTeX_Main"/>
              </a:rPr>
              <a:t>+(</a:t>
            </a:r>
            <a:r>
              <a:rPr lang="en-US" b="0" i="1" dirty="0">
                <a:solidFill>
                  <a:srgbClr val="D1D5DB"/>
                </a:solidFill>
                <a:effectLst/>
                <a:latin typeface="KaTeX_Math"/>
              </a:rPr>
              <a:t>k</a:t>
            </a:r>
            <a:r>
              <a:rPr lang="en-US" b="0" i="0" dirty="0">
                <a:solidFill>
                  <a:srgbClr val="D1D5DB"/>
                </a:solidFill>
                <a:effectLst/>
                <a:latin typeface="KaTeX_Main"/>
              </a:rPr>
              <a:t>+1)=2</a:t>
            </a:r>
            <a:r>
              <a:rPr lang="en-US" b="0" i="1" dirty="0">
                <a:solidFill>
                  <a:srgbClr val="D1D5DB"/>
                </a:solidFill>
                <a:effectLst/>
                <a:latin typeface="KaTeX_Math"/>
              </a:rPr>
              <a:t>k</a:t>
            </a:r>
            <a:r>
              <a:rPr lang="en-US" b="0" i="0" dirty="0">
                <a:solidFill>
                  <a:srgbClr val="D1D5DB"/>
                </a:solidFill>
                <a:effectLst/>
                <a:latin typeface="KaTeX_Main"/>
              </a:rPr>
              <a:t>(</a:t>
            </a:r>
            <a:r>
              <a:rPr lang="en-US" b="0" i="1" dirty="0">
                <a:solidFill>
                  <a:srgbClr val="D1D5DB"/>
                </a:solidFill>
                <a:effectLst/>
                <a:latin typeface="KaTeX_Math"/>
              </a:rPr>
              <a:t>k</a:t>
            </a:r>
            <a:r>
              <a:rPr lang="en-US" b="0" i="0" dirty="0">
                <a:solidFill>
                  <a:srgbClr val="D1D5DB"/>
                </a:solidFill>
                <a:effectLst/>
                <a:latin typeface="KaTeX_Main"/>
              </a:rPr>
              <a:t>+1)​+(</a:t>
            </a:r>
            <a:r>
              <a:rPr lang="en-US" b="0" i="1" dirty="0">
                <a:solidFill>
                  <a:srgbClr val="D1D5DB"/>
                </a:solidFill>
                <a:effectLst/>
                <a:latin typeface="KaTeX_Math"/>
              </a:rPr>
              <a:t>k</a:t>
            </a:r>
            <a:r>
              <a:rPr lang="en-US" b="0" i="0" dirty="0">
                <a:solidFill>
                  <a:srgbClr val="D1D5DB"/>
                </a:solidFill>
                <a:effectLst/>
                <a:latin typeface="KaTeX_Main"/>
              </a:rPr>
              <a:t>+1)</a:t>
            </a:r>
            <a:r>
              <a:rPr lang="en-US" b="0" i="0" dirty="0">
                <a:solidFill>
                  <a:srgbClr val="D1D5DB"/>
                </a:solidFill>
                <a:effectLst/>
                <a:latin typeface="Söhne"/>
              </a:rPr>
              <a:t>.</a:t>
            </a:r>
          </a:p>
          <a:p>
            <a:pPr algn="l"/>
            <a:r>
              <a:rPr lang="en-US" b="0" i="0" dirty="0">
                <a:solidFill>
                  <a:srgbClr val="D1D5DB"/>
                </a:solidFill>
                <a:effectLst/>
                <a:latin typeface="Söhne"/>
              </a:rPr>
              <a:t>Factoring out </a:t>
            </a:r>
            <a:r>
              <a:rPr lang="en-US" b="0" i="1" dirty="0">
                <a:solidFill>
                  <a:srgbClr val="D1D5DB"/>
                </a:solidFill>
                <a:effectLst/>
                <a:latin typeface="KaTeX_Math"/>
              </a:rPr>
              <a:t>k</a:t>
            </a:r>
            <a:r>
              <a:rPr lang="en-US" b="0" i="0" dirty="0">
                <a:solidFill>
                  <a:srgbClr val="D1D5DB"/>
                </a:solidFill>
                <a:effectLst/>
                <a:latin typeface="KaTeX_Main"/>
              </a:rPr>
              <a:t>+1</a:t>
            </a:r>
            <a:r>
              <a:rPr lang="en-US" b="0" i="0" dirty="0">
                <a:solidFill>
                  <a:srgbClr val="D1D5DB"/>
                </a:solidFill>
                <a:effectLst/>
                <a:latin typeface="Söhne"/>
              </a:rPr>
              <a:t> from the right side: </a:t>
            </a:r>
            <a:r>
              <a:rPr lang="en-US" b="0" i="0" dirty="0">
                <a:solidFill>
                  <a:srgbClr val="D1D5DB"/>
                </a:solidFill>
                <a:effectLst/>
                <a:latin typeface="KaTeX_Main"/>
              </a:rPr>
              <a:t>1+2+3+…+</a:t>
            </a:r>
            <a:r>
              <a:rPr lang="en-US" b="0" i="1" dirty="0">
                <a:solidFill>
                  <a:srgbClr val="D1D5DB"/>
                </a:solidFill>
                <a:effectLst/>
                <a:latin typeface="KaTeX_Math"/>
              </a:rPr>
              <a:t>k</a:t>
            </a:r>
            <a:r>
              <a:rPr lang="en-US" b="0" i="0" dirty="0">
                <a:solidFill>
                  <a:srgbClr val="D1D5DB"/>
                </a:solidFill>
                <a:effectLst/>
                <a:latin typeface="KaTeX_Main"/>
              </a:rPr>
              <a:t>+(</a:t>
            </a:r>
            <a:r>
              <a:rPr lang="en-US" b="0" i="1" dirty="0">
                <a:solidFill>
                  <a:srgbClr val="D1D5DB"/>
                </a:solidFill>
                <a:effectLst/>
                <a:latin typeface="KaTeX_Math"/>
              </a:rPr>
              <a:t>k</a:t>
            </a:r>
            <a:r>
              <a:rPr lang="en-US" b="0" i="0" dirty="0">
                <a:solidFill>
                  <a:srgbClr val="D1D5DB"/>
                </a:solidFill>
                <a:effectLst/>
                <a:latin typeface="KaTeX_Main"/>
              </a:rPr>
              <a:t>+1)=(</a:t>
            </a:r>
            <a:r>
              <a:rPr lang="en-US" b="0" i="1" dirty="0">
                <a:solidFill>
                  <a:srgbClr val="D1D5DB"/>
                </a:solidFill>
                <a:effectLst/>
                <a:latin typeface="KaTeX_Math"/>
              </a:rPr>
              <a:t>k</a:t>
            </a:r>
            <a:r>
              <a:rPr lang="en-US" b="0" i="0" dirty="0">
                <a:solidFill>
                  <a:srgbClr val="D1D5DB"/>
                </a:solidFill>
                <a:effectLst/>
                <a:latin typeface="KaTeX_Main"/>
              </a:rPr>
              <a:t>+1)</a:t>
            </a:r>
            <a:r>
              <a:rPr lang="en-US" b="0" i="0" dirty="0">
                <a:solidFill>
                  <a:srgbClr val="D1D5DB"/>
                </a:solidFill>
                <a:effectLst/>
                <a:latin typeface="KaTeX_Size1"/>
              </a:rPr>
              <a:t>(</a:t>
            </a:r>
            <a:r>
              <a:rPr lang="en-US" b="0" i="0" dirty="0">
                <a:solidFill>
                  <a:srgbClr val="D1D5DB"/>
                </a:solidFill>
                <a:effectLst/>
                <a:latin typeface="KaTeX_Main"/>
              </a:rPr>
              <a:t>2</a:t>
            </a:r>
            <a:r>
              <a:rPr lang="en-US" b="0" i="1" dirty="0">
                <a:solidFill>
                  <a:srgbClr val="D1D5DB"/>
                </a:solidFill>
                <a:effectLst/>
                <a:latin typeface="KaTeX_Math"/>
              </a:rPr>
              <a:t>k</a:t>
            </a:r>
            <a:r>
              <a:rPr lang="en-US" b="0" i="0" dirty="0">
                <a:solidFill>
                  <a:srgbClr val="D1D5DB"/>
                </a:solidFill>
                <a:effectLst/>
                <a:latin typeface="KaTeX_Main"/>
              </a:rPr>
              <a:t>​+1</a:t>
            </a:r>
            <a:r>
              <a:rPr lang="en-US" b="0" i="0" dirty="0">
                <a:solidFill>
                  <a:srgbClr val="D1D5DB"/>
                </a:solidFill>
                <a:effectLst/>
                <a:latin typeface="KaTeX_Size1"/>
              </a:rPr>
              <a:t>)</a:t>
            </a:r>
            <a:r>
              <a:rPr lang="en-US" b="0" i="0" dirty="0">
                <a:solidFill>
                  <a:srgbClr val="D1D5DB"/>
                </a:solidFill>
                <a:effectLst/>
                <a:latin typeface="Söhne"/>
              </a:rPr>
              <a:t>.</a:t>
            </a:r>
          </a:p>
          <a:p>
            <a:pPr algn="l"/>
            <a:r>
              <a:rPr lang="en-US" b="0" i="0" dirty="0">
                <a:solidFill>
                  <a:srgbClr val="D1D5DB"/>
                </a:solidFill>
                <a:effectLst/>
                <a:latin typeface="Söhne"/>
              </a:rPr>
              <a:t>Now, we can simplify </a:t>
            </a:r>
            <a:r>
              <a:rPr lang="en-US" b="0" i="0" dirty="0">
                <a:solidFill>
                  <a:srgbClr val="D1D5DB"/>
                </a:solidFill>
                <a:effectLst/>
                <a:latin typeface="KaTeX_Main"/>
              </a:rPr>
              <a:t>1+2+3+…+</a:t>
            </a:r>
            <a:r>
              <a:rPr lang="en-US" b="0" i="1" dirty="0">
                <a:solidFill>
                  <a:srgbClr val="D1D5DB"/>
                </a:solidFill>
                <a:effectLst/>
                <a:latin typeface="KaTeX_Math"/>
              </a:rPr>
              <a:t>k</a:t>
            </a:r>
            <a:r>
              <a:rPr lang="en-US" b="0" i="0" dirty="0">
                <a:solidFill>
                  <a:srgbClr val="D1D5DB"/>
                </a:solidFill>
                <a:effectLst/>
                <a:latin typeface="KaTeX_Main"/>
              </a:rPr>
              <a:t>+(</a:t>
            </a:r>
            <a:r>
              <a:rPr lang="en-US" b="0" i="1" dirty="0">
                <a:solidFill>
                  <a:srgbClr val="D1D5DB"/>
                </a:solidFill>
                <a:effectLst/>
                <a:latin typeface="KaTeX_Math"/>
              </a:rPr>
              <a:t>k</a:t>
            </a:r>
            <a:r>
              <a:rPr lang="en-US" b="0" i="0" dirty="0">
                <a:solidFill>
                  <a:srgbClr val="D1D5DB"/>
                </a:solidFill>
                <a:effectLst/>
                <a:latin typeface="KaTeX_Main"/>
              </a:rPr>
              <a:t>+1)=(</a:t>
            </a:r>
            <a:r>
              <a:rPr lang="en-US" b="0" i="1" dirty="0">
                <a:solidFill>
                  <a:srgbClr val="D1D5DB"/>
                </a:solidFill>
                <a:effectLst/>
                <a:latin typeface="KaTeX_Math"/>
              </a:rPr>
              <a:t>k</a:t>
            </a:r>
            <a:r>
              <a:rPr lang="en-US" b="0" i="0" dirty="0">
                <a:solidFill>
                  <a:srgbClr val="D1D5DB"/>
                </a:solidFill>
                <a:effectLst/>
                <a:latin typeface="KaTeX_Main"/>
              </a:rPr>
              <a:t>+1)</a:t>
            </a:r>
            <a:r>
              <a:rPr lang="en-US" b="0" i="0" dirty="0">
                <a:solidFill>
                  <a:srgbClr val="D1D5DB"/>
                </a:solidFill>
                <a:effectLst/>
                <a:latin typeface="KaTeX_Size1"/>
              </a:rPr>
              <a:t>(</a:t>
            </a:r>
            <a:r>
              <a:rPr lang="en-US" b="0" i="0" dirty="0">
                <a:solidFill>
                  <a:srgbClr val="D1D5DB"/>
                </a:solidFill>
                <a:effectLst/>
                <a:latin typeface="KaTeX_Main"/>
              </a:rPr>
              <a:t>2</a:t>
            </a:r>
            <a:r>
              <a:rPr lang="en-US" b="0" i="1" dirty="0">
                <a:solidFill>
                  <a:srgbClr val="D1D5DB"/>
                </a:solidFill>
                <a:effectLst/>
                <a:latin typeface="KaTeX_Math"/>
              </a:rPr>
              <a:t>k</a:t>
            </a:r>
            <a:r>
              <a:rPr lang="en-US" b="0" i="0" dirty="0">
                <a:solidFill>
                  <a:srgbClr val="D1D5DB"/>
                </a:solidFill>
                <a:effectLst/>
                <a:latin typeface="KaTeX_Main"/>
              </a:rPr>
              <a:t>+2​</a:t>
            </a:r>
            <a:r>
              <a:rPr lang="en-US" b="0" i="0" dirty="0">
                <a:solidFill>
                  <a:srgbClr val="D1D5DB"/>
                </a:solidFill>
                <a:effectLst/>
                <a:latin typeface="KaTeX_Size1"/>
              </a:rPr>
              <a:t>)</a:t>
            </a:r>
            <a:r>
              <a:rPr lang="en-US" b="0" i="0" dirty="0">
                <a:solidFill>
                  <a:srgbClr val="D1D5DB"/>
                </a:solidFill>
                <a:effectLst/>
                <a:latin typeface="Söhne"/>
              </a:rPr>
              <a:t>.</a:t>
            </a:r>
          </a:p>
          <a:p>
            <a:pPr algn="l"/>
            <a:r>
              <a:rPr lang="en-US" b="0" i="0" dirty="0">
                <a:solidFill>
                  <a:srgbClr val="D1D5DB"/>
                </a:solidFill>
                <a:effectLst/>
                <a:latin typeface="Söhne"/>
              </a:rPr>
              <a:t>By simplifying the right side further: </a:t>
            </a:r>
            <a:r>
              <a:rPr lang="en-US" b="0" i="0" dirty="0">
                <a:solidFill>
                  <a:srgbClr val="D1D5DB"/>
                </a:solidFill>
                <a:effectLst/>
                <a:latin typeface="KaTeX_Main"/>
              </a:rPr>
              <a:t>1+2+3+…+</a:t>
            </a:r>
            <a:r>
              <a:rPr lang="en-US" b="0" i="1" dirty="0">
                <a:solidFill>
                  <a:srgbClr val="D1D5DB"/>
                </a:solidFill>
                <a:effectLst/>
                <a:latin typeface="KaTeX_Math"/>
              </a:rPr>
              <a:t>k</a:t>
            </a:r>
            <a:r>
              <a:rPr lang="en-US" b="0" i="0" dirty="0">
                <a:solidFill>
                  <a:srgbClr val="D1D5DB"/>
                </a:solidFill>
                <a:effectLst/>
                <a:latin typeface="KaTeX_Main"/>
              </a:rPr>
              <a:t>+(</a:t>
            </a:r>
            <a:r>
              <a:rPr lang="en-US" b="0" i="1" dirty="0">
                <a:solidFill>
                  <a:srgbClr val="D1D5DB"/>
                </a:solidFill>
                <a:effectLst/>
                <a:latin typeface="KaTeX_Math"/>
              </a:rPr>
              <a:t>k</a:t>
            </a:r>
            <a:r>
              <a:rPr lang="en-US" b="0" i="0" dirty="0">
                <a:solidFill>
                  <a:srgbClr val="D1D5DB"/>
                </a:solidFill>
                <a:effectLst/>
                <a:latin typeface="KaTeX_Main"/>
              </a:rPr>
              <a:t>+1)=2(</a:t>
            </a:r>
            <a:r>
              <a:rPr lang="en-US" b="0" i="1" dirty="0">
                <a:solidFill>
                  <a:srgbClr val="D1D5DB"/>
                </a:solidFill>
                <a:effectLst/>
                <a:latin typeface="KaTeX_Math"/>
              </a:rPr>
              <a:t>k</a:t>
            </a:r>
            <a:r>
              <a:rPr lang="en-US" b="0" i="0" dirty="0">
                <a:solidFill>
                  <a:srgbClr val="D1D5DB"/>
                </a:solidFill>
                <a:effectLst/>
                <a:latin typeface="KaTeX_Main"/>
              </a:rPr>
              <a:t>+1)((</a:t>
            </a:r>
            <a:r>
              <a:rPr lang="en-US" b="0" i="1" dirty="0">
                <a:solidFill>
                  <a:srgbClr val="D1D5DB"/>
                </a:solidFill>
                <a:effectLst/>
                <a:latin typeface="KaTeX_Math"/>
              </a:rPr>
              <a:t>k</a:t>
            </a:r>
            <a:r>
              <a:rPr lang="en-US" b="0" i="0" dirty="0">
                <a:solidFill>
                  <a:srgbClr val="D1D5DB"/>
                </a:solidFill>
                <a:effectLst/>
                <a:latin typeface="KaTeX_Main"/>
              </a:rPr>
              <a:t>+1)+1)​</a:t>
            </a:r>
            <a:r>
              <a:rPr lang="en-US" b="0" i="0" dirty="0">
                <a:solidFill>
                  <a:srgbClr val="D1D5DB"/>
                </a:solidFill>
                <a:effectLst/>
                <a:latin typeface="Söhne"/>
              </a:rPr>
              <a:t>.</a:t>
            </a:r>
          </a:p>
          <a:p>
            <a:pPr algn="l"/>
            <a:r>
              <a:rPr lang="en-US" b="0" i="0" dirty="0">
                <a:solidFill>
                  <a:srgbClr val="D1D5DB"/>
                </a:solidFill>
                <a:effectLst/>
                <a:latin typeface="Söhne"/>
              </a:rPr>
              <a:t>Thus, we have shown that if the statement is true for </a:t>
            </a:r>
            <a:r>
              <a:rPr lang="en-US" b="0" i="1" dirty="0">
                <a:solidFill>
                  <a:srgbClr val="D1D5DB"/>
                </a:solidFill>
                <a:effectLst/>
                <a:latin typeface="KaTeX_Math"/>
              </a:rPr>
              <a:t>k</a:t>
            </a:r>
            <a:r>
              <a:rPr lang="en-US" b="0" i="0" dirty="0">
                <a:solidFill>
                  <a:srgbClr val="D1D5DB"/>
                </a:solidFill>
                <a:effectLst/>
                <a:latin typeface="Söhne"/>
              </a:rPr>
              <a:t>, it is also true for </a:t>
            </a:r>
            <a:r>
              <a:rPr lang="en-US" b="0" i="1" dirty="0">
                <a:solidFill>
                  <a:srgbClr val="D1D5DB"/>
                </a:solidFill>
                <a:effectLst/>
                <a:latin typeface="KaTeX_Math"/>
              </a:rPr>
              <a:t>k</a:t>
            </a:r>
            <a:r>
              <a:rPr lang="en-US" b="0" i="0" dirty="0">
                <a:solidFill>
                  <a:srgbClr val="D1D5DB"/>
                </a:solidFill>
                <a:effectLst/>
                <a:latin typeface="KaTeX_Main"/>
              </a:rPr>
              <a:t>+1</a:t>
            </a:r>
            <a:r>
              <a:rPr lang="en-US" b="0" i="0" dirty="0">
                <a:solidFill>
                  <a:srgbClr val="D1D5DB"/>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25</a:t>
            </a:fld>
            <a:endParaRPr lang="en-US" dirty="0"/>
          </a:p>
        </p:txBody>
      </p:sp>
    </p:spTree>
    <p:extLst>
      <p:ext uri="{BB962C8B-B14F-4D97-AF65-F5344CB8AC3E}">
        <p14:creationId xmlns:p14="http://schemas.microsoft.com/office/powerpoint/2010/main" val="4256744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C225B-226C-4812-9D75-E03848E73CD2}" type="slidenum">
              <a:rPr lang="en-US" altLang="en-US"/>
              <a:pPr/>
              <a:t>43</a:t>
            </a:fld>
            <a:endParaRPr lang="en-US" altLang="en-US"/>
          </a:p>
        </p:txBody>
      </p:sp>
      <p:sp>
        <p:nvSpPr>
          <p:cNvPr id="277506" name="Rectangle 1026"/>
          <p:cNvSpPr>
            <a:spLocks noGrp="1" noRot="1" noChangeAspect="1" noChangeArrowheads="1" noTextEdit="1"/>
          </p:cNvSpPr>
          <p:nvPr>
            <p:ph type="sldImg"/>
          </p:nvPr>
        </p:nvSpPr>
        <p:spPr>
          <a:ln/>
        </p:spPr>
      </p:sp>
      <p:sp>
        <p:nvSpPr>
          <p:cNvPr id="277507" name="Rectangle 1027"/>
          <p:cNvSpPr>
            <a:spLocks noGrp="1" noChangeArrowheads="1"/>
          </p:cNvSpPr>
          <p:nvPr>
            <p:ph type="body" idx="1"/>
          </p:nvPr>
        </p:nvSpPr>
        <p:spPr/>
        <p:txBody>
          <a:bodyPr/>
          <a:lstStyle/>
          <a:p>
            <a:r>
              <a:rPr lang="en-US" altLang="he-IL" sz="1000">
                <a:solidFill>
                  <a:srgbClr val="0000FF"/>
                </a:solidFill>
                <a:cs typeface="Courier New" panose="02070309020205020404" pitchFamily="49" charset="0"/>
              </a:rPr>
              <a:t>The technique is described for k=2</a:t>
            </a:r>
            <a:r>
              <a:rPr lang="en-US" altLang="he-IL" sz="1000">
                <a:cs typeface="Courier New" panose="02070309020205020404" pitchFamily="49" charset="0"/>
              </a:rPr>
              <a:t> :</a:t>
            </a:r>
          </a:p>
          <a:p>
            <a:r>
              <a:rPr lang="en-US" altLang="he-IL" sz="1000">
                <a:cs typeface="Courier New" panose="02070309020205020404" pitchFamily="49" charset="0"/>
              </a:rPr>
              <a:t>* Two simple algorithms, called a </a:t>
            </a:r>
            <a:r>
              <a:rPr lang="en-US" altLang="he-IL" sz="1000">
                <a:solidFill>
                  <a:srgbClr val="C60000"/>
                </a:solidFill>
                <a:cs typeface="Courier New" panose="02070309020205020404" pitchFamily="49" charset="0"/>
              </a:rPr>
              <a:t>server</a:t>
            </a:r>
            <a:r>
              <a:rPr lang="en-US" altLang="he-IL" sz="1000">
                <a:cs typeface="Courier New" panose="02070309020205020404" pitchFamily="49" charset="0"/>
              </a:rPr>
              <a:t> algorithm and a </a:t>
            </a:r>
            <a:r>
              <a:rPr lang="en-US" altLang="he-IL" sz="1000">
                <a:solidFill>
                  <a:srgbClr val="C60000"/>
                </a:solidFill>
                <a:cs typeface="Courier New" panose="02070309020205020404" pitchFamily="49" charset="0"/>
              </a:rPr>
              <a:t>client</a:t>
            </a:r>
            <a:r>
              <a:rPr lang="en-US" altLang="he-IL" sz="1000">
                <a:cs typeface="Courier New" panose="02070309020205020404" pitchFamily="49" charset="0"/>
              </a:rPr>
              <a:t> algorithm, are combined to obtain a more complex algorithm </a:t>
            </a:r>
          </a:p>
          <a:p>
            <a:r>
              <a:rPr lang="en-US" altLang="he-IL" sz="1000">
                <a:cs typeface="Courier New" panose="02070309020205020404" pitchFamily="49" charset="0"/>
              </a:rPr>
              <a:t>* The server algorithm ensures that some properties will hold, and these properties are later used by the client algorithm</a:t>
            </a:r>
            <a:endParaRPr lang="en-US" altLang="sv-SE" sz="1000">
              <a:cs typeface="Courier New" panose="02070309020205020404" pitchFamily="49" charset="0"/>
            </a:endParaRPr>
          </a:p>
        </p:txBody>
      </p:sp>
    </p:spTree>
    <p:extLst>
      <p:ext uri="{BB962C8B-B14F-4D97-AF65-F5344CB8AC3E}">
        <p14:creationId xmlns:p14="http://schemas.microsoft.com/office/powerpoint/2010/main" val="402202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C225B-226C-4812-9D75-E03848E73CD2}" type="slidenum">
              <a:rPr lang="en-US" altLang="en-US"/>
              <a:pPr/>
              <a:t>44</a:t>
            </a:fld>
            <a:endParaRPr lang="en-US" altLang="en-US"/>
          </a:p>
        </p:txBody>
      </p:sp>
      <p:sp>
        <p:nvSpPr>
          <p:cNvPr id="277506" name="Rectangle 1026"/>
          <p:cNvSpPr>
            <a:spLocks noGrp="1" noRot="1" noChangeAspect="1" noChangeArrowheads="1" noTextEdit="1"/>
          </p:cNvSpPr>
          <p:nvPr>
            <p:ph type="sldImg"/>
          </p:nvPr>
        </p:nvSpPr>
        <p:spPr>
          <a:ln/>
        </p:spPr>
      </p:sp>
      <p:sp>
        <p:nvSpPr>
          <p:cNvPr id="277507" name="Rectangle 1027"/>
          <p:cNvSpPr>
            <a:spLocks noGrp="1" noChangeArrowheads="1"/>
          </p:cNvSpPr>
          <p:nvPr>
            <p:ph type="body" idx="1"/>
          </p:nvPr>
        </p:nvSpPr>
        <p:spPr/>
        <p:txBody>
          <a:bodyPr/>
          <a:lstStyle/>
          <a:p>
            <a:r>
              <a:rPr lang="en-US" altLang="he-IL" sz="1000">
                <a:solidFill>
                  <a:srgbClr val="0000FF"/>
                </a:solidFill>
                <a:cs typeface="Courier New" panose="02070309020205020404" pitchFamily="49" charset="0"/>
              </a:rPr>
              <a:t>The technique is described for k=2</a:t>
            </a:r>
            <a:r>
              <a:rPr lang="en-US" altLang="he-IL" sz="1000">
                <a:cs typeface="Courier New" panose="02070309020205020404" pitchFamily="49" charset="0"/>
              </a:rPr>
              <a:t> :</a:t>
            </a:r>
          </a:p>
          <a:p>
            <a:r>
              <a:rPr lang="en-US" altLang="he-IL" sz="1000">
                <a:cs typeface="Courier New" panose="02070309020205020404" pitchFamily="49" charset="0"/>
              </a:rPr>
              <a:t>* Two simple algorithms, called a </a:t>
            </a:r>
            <a:r>
              <a:rPr lang="en-US" altLang="he-IL" sz="1000">
                <a:solidFill>
                  <a:srgbClr val="C60000"/>
                </a:solidFill>
                <a:cs typeface="Courier New" panose="02070309020205020404" pitchFamily="49" charset="0"/>
              </a:rPr>
              <a:t>server</a:t>
            </a:r>
            <a:r>
              <a:rPr lang="en-US" altLang="he-IL" sz="1000">
                <a:cs typeface="Courier New" panose="02070309020205020404" pitchFamily="49" charset="0"/>
              </a:rPr>
              <a:t> algorithm and a </a:t>
            </a:r>
            <a:r>
              <a:rPr lang="en-US" altLang="he-IL" sz="1000">
                <a:solidFill>
                  <a:srgbClr val="C60000"/>
                </a:solidFill>
                <a:cs typeface="Courier New" panose="02070309020205020404" pitchFamily="49" charset="0"/>
              </a:rPr>
              <a:t>client</a:t>
            </a:r>
            <a:r>
              <a:rPr lang="en-US" altLang="he-IL" sz="1000">
                <a:cs typeface="Courier New" panose="02070309020205020404" pitchFamily="49" charset="0"/>
              </a:rPr>
              <a:t> algorithm, are combined to obtain a more complex algorithm </a:t>
            </a:r>
          </a:p>
          <a:p>
            <a:r>
              <a:rPr lang="en-US" altLang="he-IL" sz="1000">
                <a:cs typeface="Courier New" panose="02070309020205020404" pitchFamily="49" charset="0"/>
              </a:rPr>
              <a:t>* The server algorithm ensures that some properties will hold, and these properties are later used by the client algorithm</a:t>
            </a:r>
            <a:endParaRPr lang="en-US" altLang="sv-SE" sz="1000">
              <a:cs typeface="Courier New" panose="02070309020205020404" pitchFamily="49" charset="0"/>
            </a:endParaRPr>
          </a:p>
        </p:txBody>
      </p:sp>
    </p:spTree>
    <p:extLst>
      <p:ext uri="{BB962C8B-B14F-4D97-AF65-F5344CB8AC3E}">
        <p14:creationId xmlns:p14="http://schemas.microsoft.com/office/powerpoint/2010/main" val="1207981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A30E6-BD5B-4F93-9C38-E4BF950AD422}" type="slidenum">
              <a:rPr lang="en-US" altLang="en-US"/>
              <a:pPr/>
              <a:t>45</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en-US" altLang="he-IL" sz="1000"/>
              <a:t>* Assume server algorithm </a:t>
            </a:r>
            <a:r>
              <a:rPr lang="en-US" altLang="he-IL" sz="1000" i="1">
                <a:solidFill>
                  <a:srgbClr val="C60000"/>
                </a:solidFill>
                <a:cs typeface="Courier New" panose="02070309020205020404" pitchFamily="49" charset="0"/>
              </a:rPr>
              <a:t>AL</a:t>
            </a:r>
            <a:r>
              <a:rPr lang="en-US" altLang="he-IL" sz="1000" i="1" baseline="-30000">
                <a:solidFill>
                  <a:srgbClr val="C60000"/>
                </a:solidFill>
                <a:cs typeface="Courier New" panose="02070309020205020404" pitchFamily="49" charset="0"/>
              </a:rPr>
              <a:t>1</a:t>
            </a:r>
            <a:r>
              <a:rPr lang="en-US" altLang="he-IL" sz="1000">
                <a:latin typeface="Courier New" panose="02070309020205020404" pitchFamily="49" charset="0"/>
                <a:cs typeface="Courier New" panose="02070309020205020404" pitchFamily="49" charset="0"/>
              </a:rPr>
              <a:t> </a:t>
            </a:r>
            <a:r>
              <a:rPr lang="en-US" altLang="he-IL" sz="1000">
                <a:cs typeface="Courier New" panose="02070309020205020404" pitchFamily="49" charset="0"/>
              </a:rPr>
              <a:t>is for a task defined by a set of legal execution </a:t>
            </a:r>
            <a:r>
              <a:rPr lang="en-US" altLang="he-IL" sz="1000" i="1">
                <a:solidFill>
                  <a:srgbClr val="C60000"/>
                </a:solidFill>
                <a:cs typeface="Courier New" panose="02070309020205020404" pitchFamily="49" charset="0"/>
              </a:rPr>
              <a:t>T</a:t>
            </a:r>
            <a:r>
              <a:rPr lang="en-US" altLang="he-IL" sz="1000" i="1" baseline="-30000">
                <a:solidFill>
                  <a:srgbClr val="C60000"/>
                </a:solidFill>
                <a:cs typeface="Courier New" panose="02070309020205020404" pitchFamily="49" charset="0"/>
              </a:rPr>
              <a:t>1</a:t>
            </a:r>
            <a:r>
              <a:rPr lang="en-US" altLang="he-IL" sz="1000">
                <a:latin typeface="Courier New" panose="02070309020205020404" pitchFamily="49" charset="0"/>
                <a:cs typeface="Courier New" panose="02070309020205020404" pitchFamily="49" charset="0"/>
              </a:rPr>
              <a:t>,</a:t>
            </a:r>
            <a:r>
              <a:rPr lang="en-US" altLang="he-IL" sz="1000"/>
              <a:t> and that the client algorithm </a:t>
            </a:r>
            <a:r>
              <a:rPr lang="en-US" altLang="he-IL" sz="1000" i="1">
                <a:solidFill>
                  <a:srgbClr val="C60000"/>
                </a:solidFill>
                <a:cs typeface="Courier New" panose="02070309020205020404" pitchFamily="49" charset="0"/>
              </a:rPr>
              <a:t>AL</a:t>
            </a:r>
            <a:r>
              <a:rPr lang="en-US" altLang="he-IL" sz="1000" i="1" baseline="-30000">
                <a:solidFill>
                  <a:srgbClr val="C60000"/>
                </a:solidFill>
                <a:cs typeface="Courier New" panose="02070309020205020404" pitchFamily="49" charset="0"/>
              </a:rPr>
              <a:t>2</a:t>
            </a:r>
            <a:r>
              <a:rPr lang="en-US" altLang="he-IL" sz="1000">
                <a:latin typeface="Courier New" panose="02070309020205020404" pitchFamily="49" charset="0"/>
                <a:cs typeface="Courier New" panose="02070309020205020404" pitchFamily="49" charset="0"/>
              </a:rPr>
              <a:t> </a:t>
            </a:r>
            <a:r>
              <a:rPr lang="en-US" altLang="he-IL" sz="1000">
                <a:cs typeface="Courier New" panose="02070309020205020404" pitchFamily="49" charset="0"/>
              </a:rPr>
              <a:t>is for a task defined by a set of legal execution </a:t>
            </a:r>
            <a:r>
              <a:rPr lang="en-US" altLang="he-IL" sz="1000" i="1">
                <a:solidFill>
                  <a:srgbClr val="FF3300"/>
                </a:solidFill>
                <a:cs typeface="Courier New" panose="02070309020205020404" pitchFamily="49" charset="0"/>
              </a:rPr>
              <a:t>T</a:t>
            </a:r>
            <a:r>
              <a:rPr lang="en-US" altLang="he-IL" sz="1000" i="1" baseline="-30000">
                <a:solidFill>
                  <a:srgbClr val="FF3300"/>
                </a:solidFill>
                <a:cs typeface="Courier New" panose="02070309020205020404" pitchFamily="49" charset="0"/>
              </a:rPr>
              <a:t>2</a:t>
            </a:r>
            <a:endParaRPr lang="en-US" altLang="he-IL" sz="1000">
              <a:latin typeface="Courier New" panose="02070309020205020404" pitchFamily="49" charset="0"/>
              <a:cs typeface="Courier New" panose="02070309020205020404" pitchFamily="49" charset="0"/>
            </a:endParaRPr>
          </a:p>
          <a:p>
            <a:r>
              <a:rPr lang="en-US" altLang="he-IL" sz="1000">
                <a:cs typeface="Courier New" panose="02070309020205020404" pitchFamily="49" charset="0"/>
              </a:rPr>
              <a:t>* Let </a:t>
            </a:r>
            <a:r>
              <a:rPr lang="en-US" altLang="he-IL" sz="1000">
                <a:solidFill>
                  <a:srgbClr val="C60000"/>
                </a:solidFill>
                <a:cs typeface="Courier New" panose="02070309020205020404" pitchFamily="49" charset="0"/>
              </a:rPr>
              <a:t>A</a:t>
            </a:r>
            <a:r>
              <a:rPr lang="en-US" altLang="he-IL" sz="1000" baseline="-25000">
                <a:solidFill>
                  <a:srgbClr val="C60000"/>
                </a:solidFill>
                <a:cs typeface="Courier New" panose="02070309020205020404" pitchFamily="49" charset="0"/>
              </a:rPr>
              <a:t>i</a:t>
            </a:r>
            <a:r>
              <a:rPr lang="en-US" altLang="he-IL" sz="1000">
                <a:cs typeface="Courier New" panose="02070309020205020404" pitchFamily="49" charset="0"/>
              </a:rPr>
              <a:t> be the state set of P</a:t>
            </a:r>
            <a:r>
              <a:rPr lang="en-US" altLang="he-IL" sz="1000" baseline="-25000">
                <a:cs typeface="Courier New" panose="02070309020205020404" pitchFamily="49" charset="0"/>
              </a:rPr>
              <a:t>i</a:t>
            </a:r>
            <a:r>
              <a:rPr lang="en-US" altLang="he-IL" sz="1000">
                <a:cs typeface="Courier New" panose="02070309020205020404" pitchFamily="49" charset="0"/>
              </a:rPr>
              <a:t> in </a:t>
            </a:r>
            <a:r>
              <a:rPr lang="en-US" altLang="he-IL" sz="1000" i="1">
                <a:cs typeface="Courier New" panose="02070309020205020404" pitchFamily="49" charset="0"/>
              </a:rPr>
              <a:t>AL</a:t>
            </a:r>
            <a:r>
              <a:rPr lang="en-US" altLang="he-IL" sz="1000" i="1" baseline="-30000">
                <a:cs typeface="Courier New" panose="02070309020205020404" pitchFamily="49" charset="0"/>
              </a:rPr>
              <a:t>1</a:t>
            </a:r>
            <a:r>
              <a:rPr lang="en-US" altLang="he-IL" sz="1000">
                <a:latin typeface="Courier New" panose="02070309020205020404" pitchFamily="49" charset="0"/>
                <a:cs typeface="Courier New" panose="02070309020205020404" pitchFamily="49" charset="0"/>
              </a:rPr>
              <a:t> </a:t>
            </a:r>
            <a:r>
              <a:rPr lang="en-US" altLang="he-IL" sz="1000">
                <a:cs typeface="Courier New" panose="02070309020205020404" pitchFamily="49" charset="0"/>
              </a:rPr>
              <a:t>and </a:t>
            </a:r>
            <a:r>
              <a:rPr lang="en-US" altLang="he-IL" sz="1000">
                <a:solidFill>
                  <a:srgbClr val="C60000"/>
                </a:solidFill>
                <a:cs typeface="Courier New" panose="02070309020205020404" pitchFamily="49" charset="0"/>
              </a:rPr>
              <a:t>S</a:t>
            </a:r>
            <a:r>
              <a:rPr lang="en-US" altLang="he-IL" sz="1000" baseline="-25000">
                <a:solidFill>
                  <a:srgbClr val="C60000"/>
                </a:solidFill>
                <a:cs typeface="Courier New" panose="02070309020205020404" pitchFamily="49" charset="0"/>
              </a:rPr>
              <a:t>i</a:t>
            </a:r>
            <a:r>
              <a:rPr lang="en-US" altLang="he-IL" sz="1000">
                <a:cs typeface="Courier New" panose="02070309020205020404" pitchFamily="49" charset="0"/>
              </a:rPr>
              <a:t>= A</a:t>
            </a:r>
            <a:r>
              <a:rPr lang="en-US" altLang="he-IL" sz="1000" baseline="-25000">
                <a:cs typeface="Courier New" panose="02070309020205020404" pitchFamily="49" charset="0"/>
              </a:rPr>
              <a:t>i</a:t>
            </a:r>
            <a:r>
              <a:rPr lang="en-US" altLang="he-IL" sz="1000">
                <a:cs typeface="Courier New" panose="02070309020205020404" pitchFamily="49" charset="0"/>
                <a:sym typeface="Symbol" panose="05050102010706020507" pitchFamily="18" charset="2"/>
              </a:rPr>
              <a:t>B</a:t>
            </a:r>
            <a:r>
              <a:rPr lang="en-US" altLang="he-IL" sz="1000" baseline="-25000">
                <a:cs typeface="Courier New" panose="02070309020205020404" pitchFamily="49" charset="0"/>
                <a:sym typeface="Symbol" panose="05050102010706020507" pitchFamily="18" charset="2"/>
              </a:rPr>
              <a:t>i</a:t>
            </a:r>
            <a:r>
              <a:rPr lang="en-US" altLang="he-IL" sz="1000">
                <a:cs typeface="Courier New" panose="02070309020205020404" pitchFamily="49" charset="0"/>
                <a:sym typeface="Symbol" panose="05050102010706020507" pitchFamily="18" charset="2"/>
              </a:rPr>
              <a:t> the state set of P</a:t>
            </a:r>
            <a:r>
              <a:rPr lang="en-US" altLang="he-IL" sz="1000" baseline="-25000">
                <a:cs typeface="Courier New" panose="02070309020205020404" pitchFamily="49" charset="0"/>
                <a:sym typeface="Symbol" panose="05050102010706020507" pitchFamily="18" charset="2"/>
              </a:rPr>
              <a:t>i</a:t>
            </a:r>
            <a:r>
              <a:rPr lang="en-US" altLang="he-IL" sz="1000">
                <a:cs typeface="Courier New" panose="02070309020205020404" pitchFamily="49" charset="0"/>
                <a:sym typeface="Symbol" panose="05050102010706020507" pitchFamily="18" charset="2"/>
              </a:rPr>
              <a:t> in </a:t>
            </a:r>
            <a:r>
              <a:rPr lang="en-US" altLang="he-IL" sz="1000" i="1">
                <a:cs typeface="Courier New" panose="02070309020205020404" pitchFamily="49" charset="0"/>
              </a:rPr>
              <a:t>AL</a:t>
            </a:r>
            <a:r>
              <a:rPr lang="en-US" altLang="he-IL" sz="1000" i="1" baseline="-30000">
                <a:cs typeface="Courier New" panose="02070309020205020404" pitchFamily="49" charset="0"/>
              </a:rPr>
              <a:t>2</a:t>
            </a:r>
            <a:r>
              <a:rPr lang="en-US" altLang="he-IL" sz="1000">
                <a:latin typeface="Courier New" panose="02070309020205020404" pitchFamily="49" charset="0"/>
                <a:cs typeface="Courier New" panose="02070309020205020404" pitchFamily="49" charset="0"/>
              </a:rPr>
              <a:t> </a:t>
            </a:r>
            <a:r>
              <a:rPr lang="en-US" altLang="he-IL" sz="1000">
                <a:cs typeface="Courier New" panose="02070309020205020404" pitchFamily="49" charset="0"/>
              </a:rPr>
              <a:t>,where whenever P</a:t>
            </a:r>
            <a:r>
              <a:rPr lang="en-US" altLang="he-IL" sz="1000" baseline="-25000">
                <a:cs typeface="Courier New" panose="02070309020205020404" pitchFamily="49" charset="0"/>
              </a:rPr>
              <a:t>i</a:t>
            </a:r>
            <a:r>
              <a:rPr lang="en-US" altLang="he-IL" sz="1000">
                <a:cs typeface="Courier New" panose="02070309020205020404" pitchFamily="49" charset="0"/>
              </a:rPr>
              <a:t> executes </a:t>
            </a:r>
            <a:r>
              <a:rPr lang="en-US" altLang="he-IL" sz="1000" i="1">
                <a:cs typeface="Courier New" panose="02070309020205020404" pitchFamily="49" charset="0"/>
              </a:rPr>
              <a:t>AL</a:t>
            </a:r>
            <a:r>
              <a:rPr lang="en-US" altLang="he-IL" sz="1000" i="1" baseline="-30000">
                <a:cs typeface="Courier New" panose="02070309020205020404" pitchFamily="49" charset="0"/>
              </a:rPr>
              <a:t>2  </a:t>
            </a:r>
            <a:r>
              <a:rPr lang="en-US" altLang="he-IL" sz="1000">
                <a:cs typeface="Courier New" panose="02070309020205020404" pitchFamily="49" charset="0"/>
              </a:rPr>
              <a:t>, it modifies only the </a:t>
            </a:r>
            <a:r>
              <a:rPr lang="en-US" altLang="he-IL" sz="1000">
                <a:solidFill>
                  <a:srgbClr val="C60000"/>
                </a:solidFill>
                <a:cs typeface="Courier New" panose="02070309020205020404" pitchFamily="49" charset="0"/>
              </a:rPr>
              <a:t>B</a:t>
            </a:r>
            <a:r>
              <a:rPr lang="en-US" altLang="he-IL" sz="1000" baseline="-25000">
                <a:solidFill>
                  <a:srgbClr val="C60000"/>
                </a:solidFill>
                <a:cs typeface="Courier New" panose="02070309020205020404" pitchFamily="49" charset="0"/>
              </a:rPr>
              <a:t>i</a:t>
            </a:r>
            <a:r>
              <a:rPr lang="en-US" altLang="he-IL" sz="1000">
                <a:cs typeface="Courier New" panose="02070309020205020404" pitchFamily="49" charset="0"/>
              </a:rPr>
              <a:t> components of A</a:t>
            </a:r>
            <a:r>
              <a:rPr lang="en-US" altLang="he-IL" sz="1000" baseline="-25000">
                <a:cs typeface="Courier New" panose="02070309020205020404" pitchFamily="49" charset="0"/>
              </a:rPr>
              <a:t>i</a:t>
            </a:r>
            <a:r>
              <a:rPr lang="en-US" altLang="he-IL" sz="1000">
                <a:cs typeface="Courier New" panose="02070309020205020404" pitchFamily="49" charset="0"/>
                <a:sym typeface="Symbol" panose="05050102010706020507" pitchFamily="18" charset="2"/>
              </a:rPr>
              <a:t>B</a:t>
            </a:r>
            <a:r>
              <a:rPr lang="en-US" altLang="he-IL" sz="1000" baseline="-25000">
                <a:cs typeface="Courier New" panose="02070309020205020404" pitchFamily="49" charset="0"/>
                <a:sym typeface="Symbol" panose="05050102010706020507" pitchFamily="18" charset="2"/>
              </a:rPr>
              <a:t>i</a:t>
            </a:r>
            <a:r>
              <a:rPr lang="en-US" altLang="he-IL" sz="1000">
                <a:cs typeface="Courier New" panose="02070309020205020404" pitchFamily="49" charset="0"/>
                <a:sym typeface="Symbol" panose="05050102010706020507" pitchFamily="18" charset="2"/>
              </a:rPr>
              <a:t> </a:t>
            </a:r>
          </a:p>
          <a:p>
            <a:r>
              <a:rPr lang="en-US" altLang="he-IL" sz="1000">
                <a:cs typeface="Courier New" panose="02070309020205020404" pitchFamily="49" charset="0"/>
                <a:sym typeface="Symbol" panose="05050102010706020507" pitchFamily="18" charset="2"/>
              </a:rPr>
              <a:t>* For a configuration c  S</a:t>
            </a:r>
            <a:r>
              <a:rPr lang="en-US" altLang="he-IL" sz="1000" baseline="-25000">
                <a:cs typeface="Courier New" panose="02070309020205020404" pitchFamily="49" charset="0"/>
                <a:sym typeface="Symbol" panose="05050102010706020507" pitchFamily="18" charset="2"/>
              </a:rPr>
              <a:t>1</a:t>
            </a:r>
            <a:r>
              <a:rPr lang="en-US" altLang="he-IL" sz="1000">
                <a:cs typeface="Courier New" panose="02070309020205020404" pitchFamily="49" charset="0"/>
                <a:sym typeface="Symbol" panose="05050102010706020507" pitchFamily="18" charset="2"/>
              </a:rPr>
              <a:t> … S</a:t>
            </a:r>
            <a:r>
              <a:rPr lang="en-US" altLang="he-IL" sz="1000" baseline="-25000">
                <a:cs typeface="Courier New" panose="02070309020205020404" pitchFamily="49" charset="0"/>
                <a:sym typeface="Symbol" panose="05050102010706020507" pitchFamily="18" charset="2"/>
              </a:rPr>
              <a:t>n </a:t>
            </a:r>
            <a:r>
              <a:rPr lang="en-US" altLang="he-IL" sz="1000">
                <a:cs typeface="Courier New" panose="02070309020205020404" pitchFamily="49" charset="0"/>
                <a:sym typeface="Symbol" panose="05050102010706020507" pitchFamily="18" charset="2"/>
              </a:rPr>
              <a:t>, define the           </a:t>
            </a:r>
            <a:r>
              <a:rPr lang="en-US" altLang="he-IL" sz="1000">
                <a:solidFill>
                  <a:srgbClr val="C60000"/>
                </a:solidFill>
                <a:cs typeface="Courier New" panose="02070309020205020404" pitchFamily="49" charset="0"/>
                <a:sym typeface="Symbol" panose="05050102010706020507" pitchFamily="18" charset="2"/>
              </a:rPr>
              <a:t>A-projection</a:t>
            </a:r>
            <a:r>
              <a:rPr lang="en-US" altLang="he-IL" sz="1000">
                <a:cs typeface="Courier New" panose="02070309020205020404" pitchFamily="49" charset="0"/>
                <a:sym typeface="Symbol" panose="05050102010706020507" pitchFamily="18" charset="2"/>
              </a:rPr>
              <a:t> of c as the configuration </a:t>
            </a:r>
            <a:br>
              <a:rPr lang="en-US" altLang="he-IL" sz="1000">
                <a:cs typeface="Courier New" panose="02070309020205020404" pitchFamily="49" charset="0"/>
                <a:sym typeface="Symbol" panose="05050102010706020507" pitchFamily="18" charset="2"/>
              </a:rPr>
            </a:br>
            <a:r>
              <a:rPr lang="en-US" altLang="he-IL" sz="1000">
                <a:cs typeface="Courier New" panose="02070309020205020404" pitchFamily="49" charset="0"/>
                <a:sym typeface="Symbol" panose="05050102010706020507" pitchFamily="18" charset="2"/>
              </a:rPr>
              <a:t>(ap</a:t>
            </a:r>
            <a:r>
              <a:rPr lang="en-US" altLang="he-IL" sz="1000" baseline="-25000">
                <a:cs typeface="Courier New" panose="02070309020205020404" pitchFamily="49" charset="0"/>
                <a:sym typeface="Symbol" panose="05050102010706020507" pitchFamily="18" charset="2"/>
              </a:rPr>
              <a:t>1</a:t>
            </a:r>
            <a:r>
              <a:rPr lang="en-US" altLang="he-IL" sz="1000">
                <a:cs typeface="Courier New" panose="02070309020205020404" pitchFamily="49" charset="0"/>
                <a:sym typeface="Symbol" panose="05050102010706020507" pitchFamily="18" charset="2"/>
              </a:rPr>
              <a:t>, … , ap</a:t>
            </a:r>
            <a:r>
              <a:rPr lang="en-US" altLang="he-IL" sz="1000" baseline="-25000">
                <a:cs typeface="Courier New" panose="02070309020205020404" pitchFamily="49" charset="0"/>
                <a:sym typeface="Symbol" panose="05050102010706020507" pitchFamily="18" charset="2"/>
              </a:rPr>
              <a:t>n</a:t>
            </a:r>
            <a:r>
              <a:rPr lang="en-US" altLang="he-IL" sz="1000">
                <a:cs typeface="Courier New" panose="02070309020205020404" pitchFamily="49" charset="0"/>
                <a:sym typeface="Symbol" panose="05050102010706020507" pitchFamily="18" charset="2"/>
              </a:rPr>
              <a:t>)  A</a:t>
            </a:r>
            <a:r>
              <a:rPr lang="en-US" altLang="he-IL" sz="1000" baseline="-25000">
                <a:cs typeface="Courier New" panose="02070309020205020404" pitchFamily="49" charset="0"/>
                <a:sym typeface="Symbol" panose="05050102010706020507" pitchFamily="18" charset="2"/>
              </a:rPr>
              <a:t>1</a:t>
            </a:r>
            <a:r>
              <a:rPr lang="en-US" altLang="he-IL" sz="1000">
                <a:cs typeface="Courier New" panose="02070309020205020404" pitchFamily="49" charset="0"/>
                <a:sym typeface="Symbol" panose="05050102010706020507" pitchFamily="18" charset="2"/>
              </a:rPr>
              <a:t> … A</a:t>
            </a:r>
            <a:r>
              <a:rPr lang="en-US" altLang="he-IL" sz="1000" baseline="-25000">
                <a:cs typeface="Courier New" panose="02070309020205020404" pitchFamily="49" charset="0"/>
                <a:sym typeface="Symbol" panose="05050102010706020507" pitchFamily="18" charset="2"/>
              </a:rPr>
              <a:t>n </a:t>
            </a:r>
          </a:p>
          <a:p>
            <a:r>
              <a:rPr lang="en-US" altLang="he-IL" sz="1000">
                <a:cs typeface="Courier New" panose="02070309020205020404" pitchFamily="49" charset="0"/>
                <a:sym typeface="Symbol" panose="05050102010706020507" pitchFamily="18" charset="2"/>
              </a:rPr>
              <a:t>* The A-projection of an execution is defined analogously to consist of the A-projection of every configuration of the execution</a:t>
            </a:r>
            <a:endParaRPr lang="en-US" altLang="he-IL" sz="1000" baseline="-25000">
              <a:cs typeface="Courier New" panose="02070309020205020404" pitchFamily="49" charset="0"/>
              <a:sym typeface="Symbol" panose="05050102010706020507" pitchFamily="18" charset="2"/>
            </a:endParaRPr>
          </a:p>
          <a:p>
            <a:endParaRPr lang="en-US" altLang="sv-SE"/>
          </a:p>
        </p:txBody>
      </p:sp>
    </p:spTree>
    <p:extLst>
      <p:ext uri="{BB962C8B-B14F-4D97-AF65-F5344CB8AC3E}">
        <p14:creationId xmlns:p14="http://schemas.microsoft.com/office/powerpoint/2010/main" val="840974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8C700-8644-4A45-8B95-240F3E9E4E5C}" type="slidenum">
              <a:rPr lang="en-US" altLang="en-US"/>
              <a:pPr/>
              <a:t>46</a:t>
            </a:fld>
            <a:endParaRPr lang="en-US" alt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altLang="he-IL" sz="1000"/>
              <a:t>* We say that algorithm </a:t>
            </a:r>
            <a:r>
              <a:rPr lang="en-US" altLang="he-IL" sz="1000" i="1"/>
              <a:t>AL</a:t>
            </a:r>
            <a:r>
              <a:rPr lang="en-US" altLang="he-IL" sz="1000" i="1" baseline="-25000"/>
              <a:t>2 </a:t>
            </a:r>
            <a:r>
              <a:rPr lang="en-US" altLang="he-IL" sz="1000"/>
              <a:t>is </a:t>
            </a:r>
            <a:r>
              <a:rPr lang="en-US" altLang="he-IL" sz="1000">
                <a:solidFill>
                  <a:srgbClr val="C60000"/>
                </a:solidFill>
              </a:rPr>
              <a:t>self-stabilizing for task</a:t>
            </a:r>
            <a:r>
              <a:rPr lang="en-US" altLang="he-IL" sz="1000" i="1">
                <a:solidFill>
                  <a:srgbClr val="C60000"/>
                </a:solidFill>
              </a:rPr>
              <a:t> T</a:t>
            </a:r>
            <a:r>
              <a:rPr lang="en-US" altLang="he-IL" sz="1000" i="1" baseline="-25000">
                <a:solidFill>
                  <a:srgbClr val="C60000"/>
                </a:solidFill>
              </a:rPr>
              <a:t>2</a:t>
            </a:r>
            <a:r>
              <a:rPr lang="en-US" altLang="he-IL" sz="1000" i="1">
                <a:solidFill>
                  <a:srgbClr val="C60000"/>
                </a:solidFill>
              </a:rPr>
              <a:t> </a:t>
            </a:r>
            <a:r>
              <a:rPr lang="en-US" altLang="he-IL" sz="1000">
                <a:solidFill>
                  <a:srgbClr val="C60000"/>
                </a:solidFill>
              </a:rPr>
              <a:t>given task</a:t>
            </a:r>
            <a:r>
              <a:rPr lang="en-US" altLang="he-IL" sz="1000" i="1">
                <a:solidFill>
                  <a:srgbClr val="C60000"/>
                </a:solidFill>
              </a:rPr>
              <a:t> T</a:t>
            </a:r>
            <a:r>
              <a:rPr lang="en-US" altLang="he-IL" sz="1000" i="1" baseline="-25000">
                <a:solidFill>
                  <a:srgbClr val="C60000"/>
                </a:solidFill>
              </a:rPr>
              <a:t>1</a:t>
            </a:r>
            <a:r>
              <a:rPr lang="en-US" altLang="he-IL" sz="1000" baseline="-25000">
                <a:solidFill>
                  <a:srgbClr val="C60000"/>
                </a:solidFill>
              </a:rPr>
              <a:t> </a:t>
            </a:r>
            <a:r>
              <a:rPr lang="en-US" altLang="he-IL" sz="1000"/>
              <a:t> if any fair execution of </a:t>
            </a:r>
            <a:r>
              <a:rPr lang="en-US" altLang="he-IL" sz="1000" i="1"/>
              <a:t>AL</a:t>
            </a:r>
            <a:r>
              <a:rPr lang="en-US" altLang="he-IL" sz="1000" i="1" baseline="-25000"/>
              <a:t>2</a:t>
            </a:r>
            <a:r>
              <a:rPr lang="en-US" altLang="he-IL" sz="1000"/>
              <a:t> that has an A-projection in </a:t>
            </a:r>
            <a:r>
              <a:rPr lang="en-US" altLang="he-IL" sz="1000" i="1"/>
              <a:t>T</a:t>
            </a:r>
            <a:r>
              <a:rPr lang="en-US" altLang="he-IL" sz="1000" i="1" baseline="-25000"/>
              <a:t>1</a:t>
            </a:r>
            <a:r>
              <a:rPr lang="en-US" altLang="he-IL" sz="1000" i="1"/>
              <a:t> </a:t>
            </a:r>
            <a:r>
              <a:rPr lang="en-US" altLang="he-IL" sz="1000"/>
              <a:t>has a suffix in </a:t>
            </a:r>
            <a:r>
              <a:rPr lang="en-US" altLang="he-IL" sz="1000" i="1"/>
              <a:t>T</a:t>
            </a:r>
            <a:r>
              <a:rPr lang="en-US" altLang="he-IL" sz="1000" i="1" baseline="-25000"/>
              <a:t>2 </a:t>
            </a:r>
            <a:endParaRPr lang="en-US" altLang="he-IL" sz="1000"/>
          </a:p>
          <a:p>
            <a:r>
              <a:rPr lang="en-US" altLang="he-IL" sz="1000"/>
              <a:t>* An algorithm </a:t>
            </a:r>
            <a:r>
              <a:rPr lang="en-US" altLang="he-IL" sz="1000" i="1"/>
              <a:t>AL</a:t>
            </a:r>
            <a:r>
              <a:rPr lang="en-US" altLang="he-IL" sz="1000"/>
              <a:t> is a fair composition of </a:t>
            </a:r>
            <a:r>
              <a:rPr lang="en-US" altLang="he-IL" sz="1000" i="1"/>
              <a:t>AL</a:t>
            </a:r>
            <a:r>
              <a:rPr lang="en-US" altLang="he-IL" sz="1000" i="1" baseline="-25000"/>
              <a:t>1</a:t>
            </a:r>
            <a:r>
              <a:rPr lang="en-US" altLang="he-IL" sz="1000"/>
              <a:t> and </a:t>
            </a:r>
            <a:r>
              <a:rPr lang="en-US" altLang="he-IL" sz="1000" i="1"/>
              <a:t>AL</a:t>
            </a:r>
            <a:r>
              <a:rPr lang="en-US" altLang="he-IL" sz="1000" i="1" baseline="-25000"/>
              <a:t>2</a:t>
            </a:r>
            <a:r>
              <a:rPr lang="en-US" altLang="he-IL" sz="1000"/>
              <a:t>  if, in </a:t>
            </a:r>
            <a:r>
              <a:rPr lang="en-US" altLang="he-IL" sz="1000" i="1"/>
              <a:t>AL</a:t>
            </a:r>
            <a:r>
              <a:rPr lang="en-US" altLang="he-IL" sz="1000"/>
              <a:t>, every processor execute steps of </a:t>
            </a:r>
            <a:r>
              <a:rPr lang="en-US" altLang="he-IL" sz="1000" i="1"/>
              <a:t>AL</a:t>
            </a:r>
            <a:r>
              <a:rPr lang="en-US" altLang="he-IL" sz="1000" i="1" baseline="-25000"/>
              <a:t>1</a:t>
            </a:r>
            <a:r>
              <a:rPr lang="en-US" altLang="he-IL" sz="1000"/>
              <a:t> and </a:t>
            </a:r>
            <a:r>
              <a:rPr lang="en-US" altLang="he-IL" sz="1000" i="1"/>
              <a:t>AL</a:t>
            </a:r>
            <a:r>
              <a:rPr lang="en-US" altLang="he-IL" sz="1000" i="1" baseline="-25000"/>
              <a:t>2</a:t>
            </a:r>
            <a:r>
              <a:rPr lang="en-US" altLang="he-IL" sz="1000"/>
              <a:t> alternately</a:t>
            </a:r>
          </a:p>
          <a:p>
            <a:r>
              <a:rPr lang="en-US" altLang="he-IL" sz="1000"/>
              <a:t>* </a:t>
            </a:r>
            <a:r>
              <a:rPr lang="en-US" altLang="he-IL" sz="1000" b="1" u="sng"/>
              <a:t>Note: for an execution E at </a:t>
            </a:r>
            <a:r>
              <a:rPr lang="en-US" altLang="he-IL" sz="1000" b="1" i="1" u="sng"/>
              <a:t>AL</a:t>
            </a:r>
            <a:r>
              <a:rPr lang="en-US" altLang="he-IL" sz="1000" b="1" u="sng"/>
              <a:t>, the A-projection of E is a sub-execution of E corresponding to a fair execution of the server algorithm </a:t>
            </a:r>
            <a:r>
              <a:rPr lang="en-US" altLang="he-IL" sz="1000" b="1" i="1" u="sng"/>
              <a:t>AL</a:t>
            </a:r>
            <a:r>
              <a:rPr lang="en-US" altLang="he-IL" sz="1000" b="1" i="1" u="sng" baseline="-25000"/>
              <a:t>1</a:t>
            </a:r>
            <a:r>
              <a:rPr lang="en-US" altLang="he-IL" sz="1000"/>
              <a:t> </a:t>
            </a:r>
          </a:p>
          <a:p>
            <a:r>
              <a:rPr lang="en-US" altLang="he-IL" sz="1000">
                <a:solidFill>
                  <a:srgbClr val="C60000"/>
                </a:solidFill>
              </a:rPr>
              <a:t>* Theorem</a:t>
            </a:r>
            <a:r>
              <a:rPr lang="en-US" altLang="he-IL" sz="1000"/>
              <a:t> (2.2) : Assume that </a:t>
            </a:r>
            <a:r>
              <a:rPr lang="en-US" altLang="he-IL" sz="1000" i="1"/>
              <a:t>AL</a:t>
            </a:r>
            <a:r>
              <a:rPr lang="en-US" altLang="he-IL" sz="1000" i="1" baseline="-25000"/>
              <a:t>2</a:t>
            </a:r>
            <a:r>
              <a:rPr lang="en-US" altLang="he-IL" sz="1000"/>
              <a:t> is self-stabilizing for task </a:t>
            </a:r>
            <a:r>
              <a:rPr lang="en-US" altLang="he-IL" sz="1000" i="1"/>
              <a:t>T</a:t>
            </a:r>
            <a:r>
              <a:rPr lang="en-US" altLang="he-IL" sz="1000" i="1" baseline="-25000"/>
              <a:t>2</a:t>
            </a:r>
            <a:r>
              <a:rPr lang="en-US" altLang="he-IL" sz="1000"/>
              <a:t> given task </a:t>
            </a:r>
            <a:r>
              <a:rPr lang="en-US" altLang="he-IL" sz="1000" i="1"/>
              <a:t>T</a:t>
            </a:r>
            <a:r>
              <a:rPr lang="en-US" altLang="he-IL" sz="1000" i="1" baseline="-25000"/>
              <a:t>1</a:t>
            </a:r>
            <a:r>
              <a:rPr lang="en-US" altLang="he-IL" sz="1000"/>
              <a:t>. If </a:t>
            </a:r>
            <a:r>
              <a:rPr lang="en-US" altLang="he-IL" sz="1000" i="1"/>
              <a:t>AL</a:t>
            </a:r>
            <a:r>
              <a:rPr lang="en-US" altLang="he-IL" sz="1000" i="1" baseline="-25000"/>
              <a:t>1</a:t>
            </a:r>
            <a:r>
              <a:rPr lang="en-US" altLang="he-IL" sz="1000"/>
              <a:t> is self-stabilizing for </a:t>
            </a:r>
            <a:r>
              <a:rPr lang="en-US" altLang="he-IL" sz="1000" i="1"/>
              <a:t>T</a:t>
            </a:r>
            <a:r>
              <a:rPr lang="en-US" altLang="he-IL" sz="1000" i="1" baseline="-25000"/>
              <a:t>1</a:t>
            </a:r>
            <a:r>
              <a:rPr lang="en-US" altLang="he-IL" sz="1000"/>
              <a:t>, then the fair composition of </a:t>
            </a:r>
            <a:r>
              <a:rPr lang="en-US" altLang="he-IL" sz="1000" i="1"/>
              <a:t>AL</a:t>
            </a:r>
            <a:r>
              <a:rPr lang="en-US" altLang="he-IL" sz="1000" i="1" baseline="-25000"/>
              <a:t>1</a:t>
            </a:r>
            <a:r>
              <a:rPr lang="en-US" altLang="he-IL" sz="1000"/>
              <a:t> and </a:t>
            </a:r>
            <a:r>
              <a:rPr lang="en-US" altLang="he-IL" sz="1000" i="1"/>
              <a:t>AL</a:t>
            </a:r>
            <a:r>
              <a:rPr lang="en-US" altLang="he-IL" sz="1000" i="1" baseline="-25000"/>
              <a:t>2</a:t>
            </a:r>
            <a:r>
              <a:rPr lang="en-US" altLang="he-IL" sz="1000"/>
              <a:t> is self-stabilizing for </a:t>
            </a:r>
            <a:r>
              <a:rPr lang="en-US" altLang="he-IL" sz="1000" i="1"/>
              <a:t>T</a:t>
            </a:r>
            <a:r>
              <a:rPr lang="en-US" altLang="he-IL" sz="1000" i="1" baseline="-25000"/>
              <a:t>2</a:t>
            </a:r>
          </a:p>
          <a:p>
            <a:endParaRPr lang="en-US" altLang="sv-SE"/>
          </a:p>
        </p:txBody>
      </p:sp>
    </p:spTree>
    <p:extLst>
      <p:ext uri="{BB962C8B-B14F-4D97-AF65-F5344CB8AC3E}">
        <p14:creationId xmlns:p14="http://schemas.microsoft.com/office/powerpoint/2010/main" val="190625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2FD8E17-38E8-4A7F-BD6A-56586DF41199}" type="slidenum">
              <a:rPr lang="en-US" smtClean="0"/>
              <a:pPr>
                <a:defRPr/>
              </a:pPr>
              <a:t>2</a:t>
            </a:fld>
            <a:endParaRPr lang="en-US" dirty="0"/>
          </a:p>
        </p:txBody>
      </p:sp>
    </p:spTree>
    <p:extLst>
      <p:ext uri="{BB962C8B-B14F-4D97-AF65-F5344CB8AC3E}">
        <p14:creationId xmlns:p14="http://schemas.microsoft.com/office/powerpoint/2010/main" val="1983628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2DF2D5-A5D8-4D6E-BA57-28B82C7DF137}" type="slidenum">
              <a:rPr lang="en-US" altLang="en-US"/>
              <a:pPr/>
              <a:t>47</a:t>
            </a:fld>
            <a:endParaRPr lang="en-US" altLang="en-US"/>
          </a:p>
        </p:txBody>
      </p:sp>
      <p:sp>
        <p:nvSpPr>
          <p:cNvPr id="306178" name="Rectangle 1026"/>
          <p:cNvSpPr>
            <a:spLocks noGrp="1" noRot="1" noChangeAspect="1" noChangeArrowheads="1" noTextEdit="1"/>
          </p:cNvSpPr>
          <p:nvPr>
            <p:ph type="sldImg"/>
          </p:nvPr>
        </p:nvSpPr>
        <p:spPr>
          <a:ln/>
        </p:spPr>
      </p:sp>
      <p:sp>
        <p:nvSpPr>
          <p:cNvPr id="306179" name="Rectangle 1027"/>
          <p:cNvSpPr>
            <a:spLocks noGrp="1" noChangeArrowheads="1"/>
          </p:cNvSpPr>
          <p:nvPr>
            <p:ph type="body" idx="1"/>
          </p:nvPr>
        </p:nvSpPr>
        <p:spPr/>
        <p:txBody>
          <a:bodyPr/>
          <a:lstStyle/>
          <a:p>
            <a:r>
              <a:rPr lang="en-US" altLang="he-IL" sz="1000"/>
              <a:t>The server algorithm is the spanning-tree construction</a:t>
            </a:r>
          </a:p>
          <a:p>
            <a:r>
              <a:rPr lang="en-US" altLang="he-IL" sz="1000"/>
              <a:t>The client algorithm is the mutual exclusion</a:t>
            </a:r>
            <a:endParaRPr lang="en-US" altLang="he-IL" sz="1000" i="1" baseline="-30000">
              <a:cs typeface="Courier New" panose="02070309020205020404" pitchFamily="49" charset="0"/>
            </a:endParaRPr>
          </a:p>
          <a:p>
            <a:endParaRPr lang="en-US" altLang="sv-SE"/>
          </a:p>
        </p:txBody>
      </p:sp>
    </p:spTree>
    <p:extLst>
      <p:ext uri="{BB962C8B-B14F-4D97-AF65-F5344CB8AC3E}">
        <p14:creationId xmlns:p14="http://schemas.microsoft.com/office/powerpoint/2010/main" val="18504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2DF2D5-A5D8-4D6E-BA57-28B82C7DF137}" type="slidenum">
              <a:rPr lang="en-US" altLang="en-US"/>
              <a:pPr/>
              <a:t>48</a:t>
            </a:fld>
            <a:endParaRPr lang="en-US" altLang="en-US"/>
          </a:p>
        </p:txBody>
      </p:sp>
      <p:sp>
        <p:nvSpPr>
          <p:cNvPr id="306178" name="Rectangle 1026"/>
          <p:cNvSpPr>
            <a:spLocks noGrp="1" noRot="1" noChangeAspect="1" noChangeArrowheads="1" noTextEdit="1"/>
          </p:cNvSpPr>
          <p:nvPr>
            <p:ph type="sldImg"/>
          </p:nvPr>
        </p:nvSpPr>
        <p:spPr>
          <a:ln/>
        </p:spPr>
      </p:sp>
      <p:sp>
        <p:nvSpPr>
          <p:cNvPr id="306179" name="Rectangle 1027"/>
          <p:cNvSpPr>
            <a:spLocks noGrp="1" noChangeArrowheads="1"/>
          </p:cNvSpPr>
          <p:nvPr>
            <p:ph type="body" idx="1"/>
          </p:nvPr>
        </p:nvSpPr>
        <p:spPr/>
        <p:txBody>
          <a:bodyPr/>
          <a:lstStyle/>
          <a:p>
            <a:r>
              <a:rPr lang="en-US" altLang="he-IL" sz="1000"/>
              <a:t>The server algorithm is the spanning-tree construction</a:t>
            </a:r>
          </a:p>
          <a:p>
            <a:r>
              <a:rPr lang="en-US" altLang="he-IL" sz="1000"/>
              <a:t>The client algorithm is the mutual exclusion</a:t>
            </a:r>
            <a:endParaRPr lang="en-US" altLang="he-IL" sz="1000" i="1" baseline="-30000">
              <a:cs typeface="Courier New" panose="02070309020205020404" pitchFamily="49" charset="0"/>
            </a:endParaRPr>
          </a:p>
          <a:p>
            <a:endParaRPr lang="en-US" altLang="sv-SE"/>
          </a:p>
        </p:txBody>
      </p:sp>
    </p:spTree>
    <p:extLst>
      <p:ext uri="{BB962C8B-B14F-4D97-AF65-F5344CB8AC3E}">
        <p14:creationId xmlns:p14="http://schemas.microsoft.com/office/powerpoint/2010/main" val="280451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6447C-0938-4C57-95F2-6C5DA34A81C8}" type="slidenum">
              <a:rPr lang="en-US" altLang="en-US"/>
              <a:pPr/>
              <a:t>52</a:t>
            </a:fld>
            <a:endParaRPr lang="en-US" alt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pPr>
              <a:buFontTx/>
              <a:buChar char="•"/>
            </a:pPr>
            <a:r>
              <a:rPr lang="en-US" altLang="he-IL" sz="1000"/>
              <a:t>Let </a:t>
            </a:r>
            <a:r>
              <a:rPr lang="en-US" altLang="he-IL" sz="1000">
                <a:sym typeface="Symbol" panose="05050102010706020507" pitchFamily="18" charset="2"/>
              </a:rPr>
              <a:t></a:t>
            </a:r>
            <a:r>
              <a:rPr lang="en-US" altLang="he-IL" sz="1000" baseline="-25000">
                <a:sym typeface="Symbol" panose="05050102010706020507" pitchFamily="18" charset="2"/>
              </a:rPr>
              <a:t>i</a:t>
            </a:r>
            <a:r>
              <a:rPr lang="en-US" altLang="he-IL" sz="1000">
                <a:sym typeface="Symbol" panose="05050102010706020507" pitchFamily="18" charset="2"/>
              </a:rPr>
              <a:t> = i</a:t>
            </a:r>
            <a:r>
              <a:rPr lang="en-US" altLang="he-IL" sz="1000" baseline="-25000">
                <a:sym typeface="Symbol" panose="05050102010706020507" pitchFamily="18" charset="2"/>
              </a:rPr>
              <a:t>1</a:t>
            </a:r>
            <a:r>
              <a:rPr lang="en-US" altLang="he-IL" sz="1000">
                <a:sym typeface="Symbol" panose="05050102010706020507" pitchFamily="18" charset="2"/>
              </a:rPr>
              <a:t>, i</a:t>
            </a:r>
            <a:r>
              <a:rPr lang="en-US" altLang="he-IL" sz="1000" baseline="-25000">
                <a:sym typeface="Symbol" panose="05050102010706020507" pitchFamily="18" charset="2"/>
              </a:rPr>
              <a:t>2</a:t>
            </a:r>
            <a:r>
              <a:rPr lang="en-US" altLang="he-IL" sz="1000">
                <a:sym typeface="Symbol" panose="05050102010706020507" pitchFamily="18" charset="2"/>
              </a:rPr>
              <a:t>, … , i</a:t>
            </a:r>
            <a:r>
              <a:rPr lang="en-US" altLang="he-IL" sz="1000" baseline="-25000">
                <a:sym typeface="Symbol" panose="05050102010706020507" pitchFamily="18" charset="2"/>
              </a:rPr>
              <a:t></a:t>
            </a:r>
            <a:r>
              <a:rPr lang="en-US" altLang="he-IL" sz="1000">
                <a:sym typeface="Symbol" panose="05050102010706020507" pitchFamily="18" charset="2"/>
              </a:rPr>
              <a:t> be the arbitrary ordering of the tree edges incident to a non-root node v</a:t>
            </a:r>
            <a:r>
              <a:rPr lang="en-US" altLang="he-IL" sz="1000" baseline="-25000">
                <a:sym typeface="Symbol" panose="05050102010706020507" pitchFamily="18" charset="2"/>
              </a:rPr>
              <a:t>i</a:t>
            </a:r>
            <a:r>
              <a:rPr lang="en-US" altLang="he-IL" sz="1000">
                <a:sym typeface="Symbol" panose="05050102010706020507" pitchFamily="18" charset="2"/>
              </a:rPr>
              <a:t> V, where the first edge is the edge leading to the parent of v</a:t>
            </a:r>
            <a:r>
              <a:rPr lang="en-US" altLang="he-IL" sz="1000" baseline="-25000">
                <a:sym typeface="Symbol" panose="05050102010706020507" pitchFamily="18" charset="2"/>
              </a:rPr>
              <a:t>i</a:t>
            </a:r>
            <a:r>
              <a:rPr lang="en-US" altLang="he-IL" sz="1000">
                <a:sym typeface="Symbol" panose="05050102010706020507" pitchFamily="18" charset="2"/>
              </a:rPr>
              <a:t> in the tree</a:t>
            </a:r>
          </a:p>
          <a:p>
            <a:pPr>
              <a:buFontTx/>
              <a:buChar char="•"/>
            </a:pPr>
            <a:r>
              <a:rPr lang="en-US" altLang="sv-SE" sz="1000">
                <a:sym typeface="Symbol" panose="05050102010706020507" pitchFamily="18" charset="2"/>
              </a:rPr>
              <a:t>*</a:t>
            </a:r>
            <a:r>
              <a:rPr lang="en-US" altLang="he-IL" sz="1000">
                <a:cs typeface="Courier New" panose="02070309020205020404" pitchFamily="49" charset="0"/>
              </a:rPr>
              <a:t>…(page 25)</a:t>
            </a:r>
          </a:p>
          <a:p>
            <a:endParaRPr lang="en-US" altLang="he-IL" sz="1000"/>
          </a:p>
          <a:p>
            <a:pPr>
              <a:buFontTx/>
              <a:buChar char="•"/>
            </a:pPr>
            <a:r>
              <a:rPr lang="en-US" altLang="he-IL" sz="1000"/>
              <a:t>he mutual-exclusion algorithm can be applied to a spanning tree of the system using the ring defined by the Euler tour on the tree</a:t>
            </a:r>
          </a:p>
          <a:p>
            <a:pPr>
              <a:buFontTx/>
              <a:buChar char="•"/>
            </a:pPr>
            <a:r>
              <a:rPr lang="en-US" altLang="he-IL" sz="1000"/>
              <a:t>* Note - the value of the parent fields of the server algorithm (spanning-tree) eventually defines the parent of each processor in the tree</a:t>
            </a:r>
          </a:p>
          <a:p>
            <a:r>
              <a:rPr lang="en-US" altLang="he-IL" sz="1000"/>
              <a:t>* Until the server algorithm reaches the stabilized state the clients execution may not be as considered during the design of the algorithm. Consequently, once the tree is fixed, the self-stabilizing mutual-exclusion algorithm is in an arbitrary state from which it converges to reach a safe configuration </a:t>
            </a:r>
            <a:endParaRPr lang="en-US" altLang="he-IL" sz="1000">
              <a:cs typeface="Courier New" panose="02070309020205020404" pitchFamily="49" charset="0"/>
            </a:endParaRPr>
          </a:p>
          <a:p>
            <a:endParaRPr lang="en-US" altLang="sv-SE"/>
          </a:p>
        </p:txBody>
      </p:sp>
    </p:spTree>
    <p:extLst>
      <p:ext uri="{BB962C8B-B14F-4D97-AF65-F5344CB8AC3E}">
        <p14:creationId xmlns:p14="http://schemas.microsoft.com/office/powerpoint/2010/main" val="157317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D1D5DB"/>
                </a:solidFill>
                <a:effectLst/>
                <a:latin typeface="Söhne"/>
              </a:rPr>
              <a:t>A switching loop happens when multiple data-link layer paths exist between two nodes in a network.</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Broadcast Storms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Switching loops can trigger broadcast storms, where an Ethernet frame gets forwarded by switches out of every port.</a:t>
            </a:r>
          </a:p>
          <a:p>
            <a:pPr marL="742950" lvl="1" indent="-285750" algn="l">
              <a:buFont typeface="+mj-lt"/>
              <a:buAutoNum type="arabicPeriod"/>
            </a:pPr>
            <a:r>
              <a:rPr lang="en-US" b="0" i="0" dirty="0">
                <a:solidFill>
                  <a:srgbClr val="D1D5DB"/>
                </a:solidFill>
                <a:effectLst/>
                <a:latin typeface="Söhne"/>
              </a:rPr>
              <a:t>This results in the frame being repeatedly broadcasted, causing network congestion.</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No TTL Mechanism.</a:t>
            </a:r>
            <a:r>
              <a:rPr lang="en-US" b="0" i="0" dirty="0">
                <a:solidFill>
                  <a:srgbClr val="D1D5DB"/>
                </a:solidFill>
                <a:effectLst/>
                <a:latin typeface="Söhne"/>
              </a:rPr>
              <a:t> Unlike some network layers, the data-link layer doesn't use a Time-to-Live (TTL) mechanism to limit frame propagation.</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Endless Proliferation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When a frame enters a looped network topology, it can keep circulating indefinitely.</a:t>
            </a:r>
          </a:p>
          <a:p>
            <a:pPr marL="742950" lvl="1" indent="-285750" algn="l">
              <a:buFont typeface="+mj-lt"/>
              <a:buAutoNum type="arabicPeriod"/>
            </a:pPr>
            <a:r>
              <a:rPr lang="en-US" b="0" i="0" dirty="0">
                <a:solidFill>
                  <a:srgbClr val="D1D5DB"/>
                </a:solidFill>
                <a:effectLst/>
                <a:latin typeface="Söhne"/>
              </a:rPr>
              <a:t>This uncontrolled propagation can disrupt network operations and lead to performance issues.</a:t>
            </a:r>
          </a:p>
          <a:p>
            <a:pPr algn="l"/>
            <a:endParaRPr lang="en-US" b="0" i="0" dirty="0">
              <a:solidFill>
                <a:srgbClr val="D1D5DB"/>
              </a:solidFill>
              <a:effectLst/>
              <a:latin typeface="Söhne"/>
            </a:endParaRPr>
          </a:p>
          <a:p>
            <a:pPr algn="l"/>
            <a:r>
              <a:rPr lang="en-US" b="0" i="0" dirty="0">
                <a:solidFill>
                  <a:srgbClr val="D1D5DB"/>
                </a:solidFill>
                <a:effectLst/>
                <a:latin typeface="Söhne"/>
              </a:rPr>
              <a:t>Switching loops can have severe consequences in network communication, including broadcast storms and persistent frame proliferation, due to the absence of a TTL mechanism at the data-link layer. It's essential to prevent and address switching loops to maintain network stability.</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a:t>
            </a:fld>
            <a:endParaRPr lang="en-US" dirty="0"/>
          </a:p>
        </p:txBody>
      </p:sp>
    </p:spTree>
    <p:extLst>
      <p:ext uri="{BB962C8B-B14F-4D97-AF65-F5344CB8AC3E}">
        <p14:creationId xmlns:p14="http://schemas.microsoft.com/office/powerpoint/2010/main" val="4166636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D1D5DB"/>
                </a:solidFill>
                <a:effectLst/>
                <a:latin typeface="Söhne"/>
              </a:rPr>
              <a:t>Loop-Free Logical Topology. </a:t>
            </a:r>
          </a:p>
          <a:p>
            <a:pPr algn="l">
              <a:buFont typeface="+mj-lt"/>
              <a:buNone/>
            </a:pPr>
            <a:endParaRPr lang="en-US" b="1" i="0" dirty="0">
              <a:solidFill>
                <a:srgbClr val="D1D5DB"/>
              </a:solidFill>
              <a:effectLst/>
              <a:latin typeface="Söhne"/>
            </a:endParaRPr>
          </a:p>
          <a:p>
            <a:pPr algn="l">
              <a:buFont typeface="+mj-lt"/>
              <a:buNone/>
            </a:pPr>
            <a:r>
              <a:rPr lang="en-US" b="0" i="0" dirty="0">
                <a:solidFill>
                  <a:srgbClr val="D1D5DB"/>
                </a:solidFill>
                <a:effectLst/>
                <a:latin typeface="Söhne"/>
              </a:rPr>
              <a:t>STP (Spanning Tree Protocol) is designed to establish a loop-free logical topology within Ethernet switches.</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Creating a Spanning Tree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STP accomplishes this by creating a spanning tree, a hierarchical structure that designates specific links as active while disabling others.</a:t>
            </a:r>
          </a:p>
          <a:p>
            <a:pPr marL="742950" lvl="1" indent="-285750" algn="l">
              <a:buFont typeface="+mj-lt"/>
              <a:buAutoNum type="arabicPeriod"/>
            </a:pPr>
            <a:r>
              <a:rPr lang="en-US" b="0" i="0" dirty="0">
                <a:solidFill>
                  <a:srgbClr val="D1D5DB"/>
                </a:solidFill>
                <a:effectLst/>
                <a:latin typeface="Söhne"/>
              </a:rPr>
              <a:t>This arrangement ensures that there's always a single active path between any two network nodes.</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Preventing Broadcast Storms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 primary goal of STP is to prevent broadcast storms that can occur in networks with loops.</a:t>
            </a:r>
          </a:p>
          <a:p>
            <a:pPr marL="742950" lvl="1" indent="-285750" algn="l">
              <a:buFont typeface="+mj-lt"/>
              <a:buAutoNum type="arabicPeriod"/>
            </a:pPr>
            <a:r>
              <a:rPr lang="en-US" b="0" i="0" dirty="0">
                <a:solidFill>
                  <a:srgbClr val="D1D5DB"/>
                </a:solidFill>
                <a:effectLst/>
                <a:latin typeface="Söhne"/>
              </a:rPr>
              <a:t>By carefully controlling the active paths, STP avoids the conditions that lead to these storms.</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Backup Links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In addition to maintaining active paths, STP can incorporate backup links.</a:t>
            </a:r>
          </a:p>
          <a:p>
            <a:pPr marL="742950" lvl="1" indent="-285750" algn="l">
              <a:buFont typeface="+mj-lt"/>
              <a:buAutoNum type="arabicPeriod"/>
            </a:pPr>
            <a:r>
              <a:rPr lang="en-US" b="0" i="0" dirty="0">
                <a:solidFill>
                  <a:srgbClr val="D1D5DB"/>
                </a:solidFill>
                <a:effectLst/>
                <a:latin typeface="Söhne"/>
              </a:rPr>
              <a:t>These backup links become active if a primary link fails, ensuring network resilience and continuity.</a:t>
            </a:r>
          </a:p>
          <a:p>
            <a:pPr algn="l"/>
            <a:endParaRPr lang="en-US" b="0" i="0" dirty="0">
              <a:solidFill>
                <a:srgbClr val="D1D5DB"/>
              </a:solidFill>
              <a:effectLst/>
              <a:latin typeface="Söhne"/>
            </a:endParaRPr>
          </a:p>
          <a:p>
            <a:pPr algn="l"/>
            <a:r>
              <a:rPr lang="en-US" b="0" i="0" dirty="0">
                <a:solidFill>
                  <a:srgbClr val="D1D5DB"/>
                </a:solidFill>
                <a:effectLst/>
                <a:latin typeface="Söhne"/>
              </a:rPr>
              <a:t>Spanning Tree Protocol (STP) is a critical tool for creating a stable and loop-free network topology. It prevents broadcast storms by establishing a spanning tree structure and can include backup links to maintain network reliability in the event of link failures.</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4</a:t>
            </a:fld>
            <a:endParaRPr lang="en-US" dirty="0"/>
          </a:p>
        </p:txBody>
      </p:sp>
    </p:spTree>
    <p:extLst>
      <p:ext uri="{BB962C8B-B14F-4D97-AF65-F5344CB8AC3E}">
        <p14:creationId xmlns:p14="http://schemas.microsoft.com/office/powerpoint/2010/main" val="2676736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D1D5DB"/>
                </a:solidFill>
                <a:effectLst/>
                <a:latin typeface="Söhne"/>
              </a:rPr>
              <a:t>STP History</a:t>
            </a:r>
          </a:p>
          <a:p>
            <a:pPr algn="l">
              <a:buFont typeface="+mj-lt"/>
              <a:buNone/>
            </a:pP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Origins of STP</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STP (Spanning Tree Protocol) was initially standardized as IEEE 802.1D.</a:t>
            </a:r>
          </a:p>
          <a:p>
            <a:pPr marL="742950" lvl="1" indent="-285750" algn="l">
              <a:buFont typeface="+mj-lt"/>
              <a:buAutoNum type="arabicPeriod"/>
            </a:pPr>
            <a:r>
              <a:rPr lang="en-US" b="0" i="0" dirty="0">
                <a:solidFill>
                  <a:srgbClr val="D1D5DB"/>
                </a:solidFill>
                <a:effectLst/>
                <a:latin typeface="Söhne"/>
              </a:rPr>
              <a:t>Interestingly, the first STP algorithm was developed by Radia Perlman as part of her master's thesis.</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Rapid Spanning Tree Protocol (RSTP)</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RSTP, introduced by IEEE in 2001 as IEEE 802.1w, improved upon the original STP.</a:t>
            </a:r>
          </a:p>
          <a:p>
            <a:pPr marL="742950" lvl="1" indent="-285750" algn="l">
              <a:buFont typeface="+mj-lt"/>
              <a:buAutoNum type="arabicPeriod"/>
            </a:pPr>
            <a:r>
              <a:rPr lang="en-US" b="0" i="0" dirty="0">
                <a:solidFill>
                  <a:srgbClr val="D1D5DB"/>
                </a:solidFill>
                <a:effectLst/>
                <a:latin typeface="Söhne"/>
              </a:rPr>
              <a:t>It aimed to reduce convergence time and enhance network responsiveness.</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Integration into IEEE 802.1Q-2014</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Today, the functionality of IEEE 802.1D (STP), IEEE 802.1w (RSTP), and multiple spanning-tree (802.1s) protocols is incorporated into the IEEE 802.1Q-2014 standard.</a:t>
            </a:r>
          </a:p>
          <a:p>
            <a:pPr marL="742950" lvl="1" indent="-285750" algn="l">
              <a:buFont typeface="+mj-lt"/>
              <a:buAutoNum type="arabicPeriod"/>
            </a:pPr>
            <a:r>
              <a:rPr lang="en-US" b="0" i="0" dirty="0">
                <a:solidFill>
                  <a:srgbClr val="D1D5DB"/>
                </a:solidFill>
                <a:effectLst/>
                <a:latin typeface="Söhne"/>
              </a:rPr>
              <a:t>This comprehensive standard is used for Local and Metropolitan Area Networks (LANs/MANs), providing a unified approach to spanning tree operations.</a:t>
            </a:r>
          </a:p>
          <a:p>
            <a:pPr algn="l"/>
            <a:endParaRPr lang="en-US" b="0" i="0" dirty="0">
              <a:solidFill>
                <a:srgbClr val="D1D5DB"/>
              </a:solidFill>
              <a:effectLst/>
              <a:latin typeface="Söhne"/>
            </a:endParaRPr>
          </a:p>
          <a:p>
            <a:pPr algn="l"/>
            <a:r>
              <a:rPr lang="en-US" b="0" i="0" dirty="0">
                <a:solidFill>
                  <a:srgbClr val="D1D5DB"/>
                </a:solidFill>
                <a:effectLst/>
                <a:latin typeface="Söhne"/>
              </a:rPr>
              <a:t>STP has evolved from its initial standardization as IEEE 802.1D to the development of RSTP (802.1w) and its eventual integration into the IEEE 802.1Q-2014 standard. These advancements have significantly improved the efficiency and reliability of network spanning tree operations.</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7</a:t>
            </a:fld>
            <a:endParaRPr lang="en-US" dirty="0"/>
          </a:p>
        </p:txBody>
      </p:sp>
    </p:spTree>
    <p:extLst>
      <p:ext uri="{BB962C8B-B14F-4D97-AF65-F5344CB8AC3E}">
        <p14:creationId xmlns:p14="http://schemas.microsoft.com/office/powerpoint/2010/main" val="396604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Many Other Related Protocols</a:t>
            </a:r>
          </a:p>
          <a:p>
            <a:pPr algn="l"/>
            <a:endParaRPr lang="en-US" b="0" i="0" dirty="0">
              <a:effectLst/>
              <a:latin typeface="Söhne"/>
            </a:endParaRPr>
          </a:p>
          <a:p>
            <a:pPr algn="l">
              <a:buFont typeface="+mj-lt"/>
              <a:buAutoNum type="arabicPeriod"/>
            </a:pPr>
            <a:r>
              <a:rPr lang="en-US" b="1" i="0" dirty="0">
                <a:effectLst/>
                <a:latin typeface="Söhne"/>
              </a:rPr>
              <a:t> Shortest Path Bridging (IEEE 802.1aq)</a:t>
            </a:r>
            <a:endParaRPr lang="en-US" b="0" i="0" dirty="0">
              <a:effectLst/>
              <a:latin typeface="Söhne"/>
            </a:endParaRPr>
          </a:p>
          <a:p>
            <a:pPr marL="742950" lvl="1" indent="-285750" algn="l">
              <a:buFont typeface="+mj-lt"/>
              <a:buAutoNum type="arabicPeriod"/>
            </a:pPr>
            <a:r>
              <a:rPr lang="en-US" b="0" i="0" dirty="0">
                <a:effectLst/>
                <a:latin typeface="Söhne"/>
              </a:rPr>
              <a:t>Shortest Path Bridging, also known as IEEE 802.1aq, is an advanced network protocol.</a:t>
            </a:r>
          </a:p>
          <a:p>
            <a:pPr marL="742950" lvl="1" indent="-285750" algn="l">
              <a:buFont typeface="+mj-lt"/>
              <a:buAutoNum type="arabicPeriod"/>
            </a:pPr>
            <a:r>
              <a:rPr lang="en-US" b="0" i="0" dirty="0">
                <a:effectLst/>
                <a:latin typeface="Söhne"/>
              </a:rPr>
              <a:t>It offers efficient and flexible routing capabilities, particularly well-suited for large and complex networks.</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 Bridges and Bridged Networks (IEEE 802.1Q-2014)</a:t>
            </a:r>
            <a:endParaRPr lang="en-US" b="0" i="0" dirty="0">
              <a:effectLst/>
              <a:latin typeface="Söhne"/>
            </a:endParaRPr>
          </a:p>
          <a:p>
            <a:pPr marL="742950" lvl="1" indent="-285750" algn="l">
              <a:buFont typeface="+mj-lt"/>
              <a:buAutoNum type="arabicPeriod"/>
            </a:pPr>
            <a:r>
              <a:rPr lang="en-US" b="0" i="0" dirty="0">
                <a:effectLst/>
                <a:latin typeface="Söhne"/>
              </a:rPr>
              <a:t>IEEE 802.1Q-2014 standardizes bridges and bridged networks.</a:t>
            </a:r>
          </a:p>
          <a:p>
            <a:pPr marL="742950" lvl="1" indent="-285750" algn="l">
              <a:buFont typeface="+mj-lt"/>
              <a:buAutoNum type="arabicPeriod"/>
            </a:pPr>
            <a:r>
              <a:rPr lang="en-US" b="0" i="0" dirty="0">
                <a:effectLst/>
                <a:latin typeface="Söhne"/>
              </a:rPr>
              <a:t>It includes enhancements for network connectivity, reliability, and scalability.</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 Connectivity Fault Management (CFM)</a:t>
            </a:r>
            <a:endParaRPr lang="en-US" b="0" i="0" dirty="0">
              <a:effectLst/>
              <a:latin typeface="Söhne"/>
            </a:endParaRPr>
          </a:p>
          <a:p>
            <a:pPr marL="742950" lvl="1" indent="-285750" algn="l">
              <a:buFont typeface="+mj-lt"/>
              <a:buAutoNum type="arabicPeriod"/>
            </a:pPr>
            <a:r>
              <a:rPr lang="en-US" b="0" i="0" dirty="0">
                <a:effectLst/>
                <a:latin typeface="Söhne"/>
              </a:rPr>
              <a:t>CFM is a protocol used for detecting and diagnosing connectivity faults in Ethernet networks.</a:t>
            </a:r>
          </a:p>
          <a:p>
            <a:pPr marL="742950" lvl="1" indent="-285750" algn="l">
              <a:buFont typeface="+mj-lt"/>
              <a:buAutoNum type="arabicPeriod"/>
            </a:pPr>
            <a:r>
              <a:rPr lang="en-US" b="0" i="0" dirty="0">
                <a:effectLst/>
                <a:latin typeface="Söhne"/>
              </a:rPr>
              <a:t>It helps ensure network reliability and timely fault detection.</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 Equal Cost Multiple Paths in Shortest Path Bridging</a:t>
            </a:r>
            <a:endParaRPr lang="en-US" b="0" i="0" dirty="0">
              <a:effectLst/>
              <a:latin typeface="Söhne"/>
            </a:endParaRPr>
          </a:p>
          <a:p>
            <a:pPr marL="742950" lvl="1" indent="-285750" algn="l">
              <a:buFont typeface="+mj-lt"/>
              <a:buAutoNum type="arabicPeriod"/>
            </a:pPr>
            <a:r>
              <a:rPr lang="en-US" b="0" i="0" dirty="0">
                <a:effectLst/>
                <a:latin typeface="Söhne"/>
              </a:rPr>
              <a:t>This extension to Shortest Path Bridging (IEEE 802.1aq) allows for load balancing across equal-cost paths.</a:t>
            </a:r>
          </a:p>
          <a:p>
            <a:pPr marL="742950" lvl="1" indent="-285750" algn="l">
              <a:buFont typeface="+mj-lt"/>
              <a:buAutoNum type="arabicPeriod"/>
            </a:pPr>
            <a:r>
              <a:rPr lang="en-US" b="0" i="0" dirty="0">
                <a:effectLst/>
                <a:latin typeface="Söhne"/>
              </a:rPr>
              <a:t>It optimizes network resource utilization and improves performance.</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 Automatic Attachment to Provider Backbone Bridging</a:t>
            </a:r>
            <a:endParaRPr lang="en-US" b="0" i="0" dirty="0">
              <a:effectLst/>
              <a:latin typeface="Söhne"/>
            </a:endParaRPr>
          </a:p>
          <a:p>
            <a:pPr marL="742950" lvl="1" indent="-285750" algn="l">
              <a:buFont typeface="+mj-lt"/>
              <a:buAutoNum type="arabicPeriod"/>
            </a:pPr>
            <a:r>
              <a:rPr lang="en-US" b="0" i="0" dirty="0">
                <a:effectLst/>
                <a:latin typeface="Söhne"/>
              </a:rPr>
              <a:t>This protocol simplifies the attachment of customer networks to provider networks.</a:t>
            </a:r>
          </a:p>
          <a:p>
            <a:pPr marL="742950" lvl="1" indent="-285750" algn="l">
              <a:buFont typeface="+mj-lt"/>
              <a:buAutoNum type="arabicPeriod"/>
            </a:pPr>
            <a:r>
              <a:rPr lang="en-US" b="0" i="0" dirty="0">
                <a:effectLst/>
                <a:latin typeface="Söhne"/>
              </a:rPr>
              <a:t>It's particularly relevant in-service provider environments.</a:t>
            </a:r>
          </a:p>
          <a:p>
            <a:pPr marL="742950" lvl="1" indent="-285750"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 IS-IS Extensions Supporting Shortest Path Bridging</a:t>
            </a:r>
            <a:endParaRPr lang="en-US" b="0" i="0" dirty="0">
              <a:effectLst/>
              <a:latin typeface="Söhne"/>
            </a:endParaRPr>
          </a:p>
          <a:p>
            <a:pPr marL="742950" lvl="1" indent="-285750" algn="l">
              <a:buFont typeface="+mj-lt"/>
              <a:buAutoNum type="arabicPeriod"/>
            </a:pPr>
            <a:r>
              <a:rPr lang="en-US" b="0" i="0" dirty="0">
                <a:effectLst/>
                <a:latin typeface="Söhne"/>
              </a:rPr>
              <a:t>IS-IS (Intermediate System to Intermediate System) is extended to support the operation of Shortest Path Bridging.</a:t>
            </a:r>
          </a:p>
          <a:p>
            <a:pPr marL="742950" lvl="1" indent="-285750" algn="l">
              <a:buFont typeface="+mj-lt"/>
              <a:buAutoNum type="arabicPeriod"/>
            </a:pPr>
            <a:r>
              <a:rPr lang="en-US" b="0" i="0" dirty="0">
                <a:effectLst/>
                <a:latin typeface="Söhne"/>
              </a:rPr>
              <a:t>This enables the integration of SPB into existing network infrastructures.</a:t>
            </a:r>
          </a:p>
          <a:p>
            <a:pPr algn="l"/>
            <a:endParaRPr lang="en-US" b="0" i="0" dirty="0">
              <a:effectLst/>
              <a:latin typeface="Söhne"/>
            </a:endParaRPr>
          </a:p>
          <a:p>
            <a:pPr algn="l"/>
            <a:r>
              <a:rPr lang="en-US" b="0" i="0" dirty="0">
                <a:effectLst/>
                <a:latin typeface="Söhne"/>
              </a:rPr>
              <a:t>These related protocols and standards play crucial roles in enhancing the capabilities and performance of Ethernet and bridged networks. They offer solutions for various network challenges, including efficient routing, fault management, and network attachment in diverse environments.</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8</a:t>
            </a:fld>
            <a:endParaRPr lang="en-US" dirty="0"/>
          </a:p>
        </p:txBody>
      </p:sp>
    </p:spTree>
    <p:extLst>
      <p:ext uri="{BB962C8B-B14F-4D97-AF65-F5344CB8AC3E}">
        <p14:creationId xmlns:p14="http://schemas.microsoft.com/office/powerpoint/2010/main" val="279711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Background: BFS Construction</a:t>
            </a:r>
          </a:p>
          <a:p>
            <a:pPr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Breadth-First Search (BFS)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Breadth-First Search is a fundamental algorithm used for traversing networks, graphs, or trees.</a:t>
            </a:r>
          </a:p>
          <a:p>
            <a:pPr marL="742950" lvl="1" indent="-285750" algn="l">
              <a:buFont typeface="+mj-lt"/>
              <a:buAutoNum type="arabicPeriod"/>
            </a:pPr>
            <a:r>
              <a:rPr lang="en-US" b="0" i="0" dirty="0">
                <a:solidFill>
                  <a:srgbClr val="D1D5DB"/>
                </a:solidFill>
                <a:effectLst/>
                <a:latin typeface="Söhne"/>
              </a:rPr>
              <a:t>It systematically explores nodes in a structured manner, starting from a designated node called the root.</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The Root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In BFS, the starting node from which the exploration begins is known as the root node.</a:t>
            </a:r>
          </a:p>
          <a:p>
            <a:pPr marL="742950" lvl="1" indent="-285750" algn="l">
              <a:buFont typeface="+mj-lt"/>
              <a:buAutoNum type="arabicPeriod"/>
            </a:pPr>
            <a:r>
              <a:rPr lang="en-US" b="0" i="0" dirty="0">
                <a:solidFill>
                  <a:srgbClr val="D1D5DB"/>
                </a:solidFill>
                <a:effectLst/>
                <a:latin typeface="Söhne"/>
              </a:rPr>
              <a:t>The algorithm's progress radiates outwards from this root.</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Exploring Neighboring Nodes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BFS focuses on exploring neighboring nodes before moving to nodes at deeper levels.</a:t>
            </a:r>
          </a:p>
          <a:p>
            <a:pPr marL="742950" lvl="1" indent="-285750" algn="l">
              <a:buFont typeface="+mj-lt"/>
              <a:buAutoNum type="arabicPeriod"/>
            </a:pPr>
            <a:r>
              <a:rPr lang="en-US" b="0" i="0" dirty="0">
                <a:solidFill>
                  <a:srgbClr val="D1D5DB"/>
                </a:solidFill>
                <a:effectLst/>
                <a:latin typeface="Söhne"/>
              </a:rPr>
              <a:t>It ensures that all nodes at a particular level are visited before descending further.</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Constructing a Directed Tree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primary goal of BFS is to construct a directed tree, which is a subgraph of the network.</a:t>
            </a:r>
          </a:p>
          <a:p>
            <a:pPr marL="742950" lvl="1" indent="-285750" algn="l">
              <a:buFont typeface="+mj-lt"/>
              <a:buAutoNum type="arabicPeriod"/>
            </a:pPr>
            <a:r>
              <a:rPr lang="en-US" b="0" i="0" dirty="0">
                <a:solidFill>
                  <a:srgbClr val="D1D5DB"/>
                </a:solidFill>
                <a:effectLst/>
                <a:latin typeface="Söhne"/>
              </a:rPr>
              <a:t>In this tree, all edges point towards the root node, creating a hierarchical structure.</a:t>
            </a:r>
          </a:p>
          <a:p>
            <a:pPr marL="742950" lvl="1" indent="-285750"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Shortest Paths to the Root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One of BFS's key properties is that it guarantees the construction of a directed path from every node to the root.</a:t>
            </a:r>
          </a:p>
          <a:p>
            <a:pPr marL="742950" lvl="1" indent="-285750" algn="l">
              <a:buFont typeface="+mj-lt"/>
              <a:buAutoNum type="arabicPeriod"/>
            </a:pPr>
            <a:r>
              <a:rPr lang="en-US" b="0" i="0" dirty="0">
                <a:solidFill>
                  <a:srgbClr val="D1D5DB"/>
                </a:solidFill>
                <a:effectLst/>
                <a:latin typeface="Söhne"/>
              </a:rPr>
              <a:t>Importantly, these directed paths are also the shortest paths within the network.</a:t>
            </a:r>
          </a:p>
          <a:p>
            <a:pPr algn="l"/>
            <a:endParaRPr lang="en-US" b="0" i="0" dirty="0">
              <a:solidFill>
                <a:srgbClr val="D1D5DB"/>
              </a:solidFill>
              <a:effectLst/>
              <a:latin typeface="Söhne"/>
            </a:endParaRPr>
          </a:p>
          <a:p>
            <a:pPr algn="l"/>
            <a:r>
              <a:rPr lang="en-US" b="0" i="0" dirty="0">
                <a:solidFill>
                  <a:srgbClr val="D1D5DB"/>
                </a:solidFill>
                <a:effectLst/>
                <a:latin typeface="Söhne"/>
              </a:rPr>
              <a:t>Breadth-First Search (BFS) is a powerful algorithm used to explore networks systematically. It begins at a root node, explores neighboring nodes first, and constructs a directed tree where all paths to the root are the shortest possible. This makes BFS invaluable in various applications, including network routing and graph traversal.</a:t>
            </a:r>
          </a:p>
          <a:p>
            <a:endParaRPr lang="en-US" dirty="0"/>
          </a:p>
          <a:p>
            <a:endParaRPr lang="en-US" dirty="0"/>
          </a:p>
          <a:p>
            <a:r>
              <a:rPr lang="en-US" dirty="0"/>
              <a:t>--------------------</a:t>
            </a:r>
          </a:p>
          <a:p>
            <a:endParaRPr lang="en-US" dirty="0"/>
          </a:p>
          <a:p>
            <a:r>
              <a:rPr lang="en-US" b="0" i="0" dirty="0">
                <a:solidFill>
                  <a:srgbClr val="D1D5DB"/>
                </a:solidFill>
                <a:effectLst/>
                <a:latin typeface="Söhne"/>
              </a:rPr>
              <a:t>Here is pseudocode for a sequential solution, none distributed, for the problem of the Breadth-First Search (BFS). The output of this construction is a directed tree.</a:t>
            </a:r>
          </a:p>
          <a:p>
            <a:endParaRPr lang="en-US" dirty="0"/>
          </a:p>
          <a:p>
            <a:r>
              <a:rPr lang="en-US" dirty="0"/>
              <a:t>function BFS(Graph, root):</a:t>
            </a:r>
          </a:p>
          <a:p>
            <a:r>
              <a:rPr lang="en-US" dirty="0"/>
              <a:t>    // Create an empty queue for nodes to visit</a:t>
            </a:r>
          </a:p>
          <a:p>
            <a:r>
              <a:rPr lang="en-US" dirty="0"/>
              <a:t>    queue = Queue()</a:t>
            </a:r>
          </a:p>
          <a:p>
            <a:r>
              <a:rPr lang="en-US" dirty="0"/>
              <a:t>    </a:t>
            </a:r>
          </a:p>
          <a:p>
            <a:r>
              <a:rPr lang="en-US" dirty="0"/>
              <a:t>    // Create an empty set to keep track of visited nodes</a:t>
            </a:r>
          </a:p>
          <a:p>
            <a:r>
              <a:rPr lang="en-US" dirty="0"/>
              <a:t>    visited = Set()</a:t>
            </a:r>
          </a:p>
          <a:p>
            <a:r>
              <a:rPr lang="en-US" dirty="0"/>
              <a:t>    </a:t>
            </a:r>
          </a:p>
          <a:p>
            <a:r>
              <a:rPr lang="en-US" dirty="0"/>
              <a:t>    // Create an empty directed tree (adjacency list)</a:t>
            </a:r>
          </a:p>
          <a:p>
            <a:r>
              <a:rPr lang="en-US" dirty="0"/>
              <a:t>    tree = {}</a:t>
            </a:r>
          </a:p>
          <a:p>
            <a:r>
              <a:rPr lang="en-US" dirty="0"/>
              <a:t>    </a:t>
            </a:r>
          </a:p>
          <a:p>
            <a:r>
              <a:rPr lang="en-US" dirty="0"/>
              <a:t>    // Initialize the queue with the root node</a:t>
            </a:r>
          </a:p>
          <a:p>
            <a:r>
              <a:rPr lang="en-US" dirty="0"/>
              <a:t>    </a:t>
            </a:r>
            <a:r>
              <a:rPr lang="en-US" dirty="0" err="1"/>
              <a:t>queue.enqueue</a:t>
            </a:r>
            <a:r>
              <a:rPr lang="en-US" dirty="0"/>
              <a:t>(root)</a:t>
            </a:r>
          </a:p>
          <a:p>
            <a:r>
              <a:rPr lang="en-US" dirty="0"/>
              <a:t>    </a:t>
            </a:r>
          </a:p>
          <a:p>
            <a:r>
              <a:rPr lang="en-US" dirty="0"/>
              <a:t>    // Mark the root node as visited</a:t>
            </a:r>
          </a:p>
          <a:p>
            <a:r>
              <a:rPr lang="en-US" dirty="0"/>
              <a:t>    </a:t>
            </a:r>
            <a:r>
              <a:rPr lang="en-US" dirty="0" err="1"/>
              <a:t>visited.add</a:t>
            </a:r>
            <a:r>
              <a:rPr lang="en-US" dirty="0"/>
              <a:t>(root)</a:t>
            </a:r>
          </a:p>
          <a:p>
            <a:r>
              <a:rPr lang="en-US" dirty="0"/>
              <a:t>    </a:t>
            </a:r>
          </a:p>
          <a:p>
            <a:r>
              <a:rPr lang="en-US" dirty="0"/>
              <a:t>    // While there are nodes to visit in the queue</a:t>
            </a:r>
          </a:p>
          <a:p>
            <a:r>
              <a:rPr lang="en-US" dirty="0"/>
              <a:t>    while not </a:t>
            </a:r>
            <a:r>
              <a:rPr lang="en-US" dirty="0" err="1"/>
              <a:t>queue.isEmpty</a:t>
            </a:r>
            <a:r>
              <a:rPr lang="en-US" dirty="0"/>
              <a:t>():</a:t>
            </a:r>
          </a:p>
          <a:p>
            <a:r>
              <a:rPr lang="en-US" dirty="0"/>
              <a:t>        // Dequeue the next node to visit</a:t>
            </a:r>
          </a:p>
          <a:p>
            <a:r>
              <a:rPr lang="en-US" dirty="0"/>
              <a:t>        current = </a:t>
            </a:r>
            <a:r>
              <a:rPr lang="en-US" dirty="0" err="1"/>
              <a:t>queue.dequeue</a:t>
            </a:r>
            <a:r>
              <a:rPr lang="en-US" dirty="0"/>
              <a:t>()</a:t>
            </a:r>
          </a:p>
          <a:p>
            <a:r>
              <a:rPr lang="en-US" dirty="0"/>
              <a:t>        </a:t>
            </a:r>
          </a:p>
          <a:p>
            <a:r>
              <a:rPr lang="en-US" dirty="0"/>
              <a:t>        // Add current node to the directed tree</a:t>
            </a:r>
          </a:p>
          <a:p>
            <a:r>
              <a:rPr lang="en-US" dirty="0"/>
              <a:t>        tree[current] = []</a:t>
            </a:r>
          </a:p>
          <a:p>
            <a:r>
              <a:rPr lang="en-US" dirty="0"/>
              <a:t>        </a:t>
            </a:r>
          </a:p>
          <a:p>
            <a:r>
              <a:rPr lang="en-US" dirty="0"/>
              <a:t>        // Explore neighbors of the current node</a:t>
            </a:r>
          </a:p>
          <a:p>
            <a:r>
              <a:rPr lang="en-US" dirty="0"/>
              <a:t>        for neighbor in </a:t>
            </a:r>
            <a:r>
              <a:rPr lang="en-US" dirty="0" err="1"/>
              <a:t>Graph.neighbors</a:t>
            </a:r>
            <a:r>
              <a:rPr lang="en-US" dirty="0"/>
              <a:t>(current):</a:t>
            </a:r>
          </a:p>
          <a:p>
            <a:r>
              <a:rPr lang="en-US" dirty="0"/>
              <a:t>            if neighbor not in visited:</a:t>
            </a:r>
          </a:p>
          <a:p>
            <a:r>
              <a:rPr lang="en-US" dirty="0"/>
              <a:t>                // Mark neighbor as visited</a:t>
            </a:r>
          </a:p>
          <a:p>
            <a:r>
              <a:rPr lang="en-US" dirty="0"/>
              <a:t>                </a:t>
            </a:r>
            <a:r>
              <a:rPr lang="en-US" dirty="0" err="1"/>
              <a:t>visited.add</a:t>
            </a:r>
            <a:r>
              <a:rPr lang="en-US" dirty="0"/>
              <a:t>(neighbor)</a:t>
            </a:r>
          </a:p>
          <a:p>
            <a:r>
              <a:rPr lang="en-US" dirty="0"/>
              <a:t>                </a:t>
            </a:r>
          </a:p>
          <a:p>
            <a:r>
              <a:rPr lang="en-US" dirty="0"/>
              <a:t>                // Add neighbor to the directed tree as a child of the current node</a:t>
            </a:r>
          </a:p>
          <a:p>
            <a:r>
              <a:rPr lang="en-US" dirty="0"/>
              <a:t>                tree[current].append(neighbor)</a:t>
            </a:r>
          </a:p>
          <a:p>
            <a:r>
              <a:rPr lang="en-US" dirty="0"/>
              <a:t>                </a:t>
            </a:r>
          </a:p>
          <a:p>
            <a:r>
              <a:rPr lang="en-US" dirty="0"/>
              <a:t>                // Enqueue neighbor for further exploration</a:t>
            </a:r>
          </a:p>
          <a:p>
            <a:r>
              <a:rPr lang="en-US" dirty="0"/>
              <a:t>                </a:t>
            </a:r>
            <a:r>
              <a:rPr lang="en-US" dirty="0" err="1"/>
              <a:t>queue.enqueue</a:t>
            </a:r>
            <a:r>
              <a:rPr lang="en-US" dirty="0"/>
              <a:t>(neighbor)</a:t>
            </a:r>
          </a:p>
          <a:p>
            <a:r>
              <a:rPr lang="en-US" dirty="0"/>
              <a:t>    </a:t>
            </a:r>
          </a:p>
          <a:p>
            <a:r>
              <a:rPr lang="en-US" dirty="0"/>
              <a:t>    // Return the directed tree</a:t>
            </a:r>
          </a:p>
          <a:p>
            <a:r>
              <a:rPr lang="en-US" dirty="0"/>
              <a:t>    return tree</a:t>
            </a:r>
          </a:p>
          <a:p>
            <a:endParaRPr lang="en-US" dirty="0"/>
          </a:p>
          <a:p>
            <a:endParaRPr lang="en-US" dirty="0"/>
          </a:p>
          <a:p>
            <a:r>
              <a:rPr lang="en-US" b="0" i="0" dirty="0">
                <a:solidFill>
                  <a:srgbClr val="D1D5DB"/>
                </a:solidFill>
                <a:effectLst/>
                <a:latin typeface="Söhne"/>
              </a:rPr>
              <a:t>This pseudocode outlines the BFS algorithm for constructing a directed tree starting from a given root node in a graph. The resulting directed tree represents the hierarchical structure of the exploration process, with each node pointing to its children in the tree.</a:t>
            </a:r>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9</a:t>
            </a:fld>
            <a:endParaRPr lang="en-US" dirty="0"/>
          </a:p>
        </p:txBody>
      </p:sp>
    </p:spTree>
    <p:extLst>
      <p:ext uri="{BB962C8B-B14F-4D97-AF65-F5344CB8AC3E}">
        <p14:creationId xmlns:p14="http://schemas.microsoft.com/office/powerpoint/2010/main" val="3385059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15</a:t>
            </a:fld>
            <a:endParaRPr lang="en-US" dirty="0"/>
          </a:p>
        </p:txBody>
      </p:sp>
    </p:spTree>
    <p:extLst>
      <p:ext uri="{BB962C8B-B14F-4D97-AF65-F5344CB8AC3E}">
        <p14:creationId xmlns:p14="http://schemas.microsoft.com/office/powerpoint/2010/main" val="2144643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17</a:t>
            </a:fld>
            <a:endParaRPr lang="en-US" dirty="0"/>
          </a:p>
        </p:txBody>
      </p:sp>
    </p:spTree>
    <p:extLst>
      <p:ext uri="{BB962C8B-B14F-4D97-AF65-F5344CB8AC3E}">
        <p14:creationId xmlns:p14="http://schemas.microsoft.com/office/powerpoint/2010/main" val="207342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ink.springer.com/article/10.1007%2FBF02278851"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IFqna5F0kW8?si=oxazC15SjYgUu3j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japdEY1UKe4?si=tsgWDZoVg2ZxNr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Euler_tour_techniq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IEEE%20802.1Q-201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youtu.be/G3zJuMht5Kk?si=LYBxLP7xKaFdtxhq"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s-CYnVz-uh4?si=LhqilcnxbV5qU0O_"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539552" y="3886200"/>
            <a:ext cx="7918648" cy="1752600"/>
          </a:xfrm>
        </p:spPr>
        <p:txBody>
          <a:bodyPr>
            <a:normAutofit/>
          </a:bodyPr>
          <a:lstStyle/>
          <a:p>
            <a:pPr eaLnBrk="1" hangingPunct="1">
              <a:defRPr/>
            </a:pPr>
            <a:r>
              <a:rPr lang="en-US" b="1" dirty="0"/>
              <a:t>Fault-tolerant Algorithms for Computer Networks</a:t>
            </a:r>
          </a:p>
          <a:p>
            <a:pPr eaLnBrk="1" hangingPunct="1">
              <a:defRPr/>
            </a:pPr>
            <a:r>
              <a:rPr lang="en-US" i="1" dirty="0">
                <a:latin typeface="Times" pitchFamily="18" charset="0"/>
              </a:rPr>
              <a:t>Spanning tree construction (Ch.2)</a:t>
            </a:r>
          </a:p>
          <a:p>
            <a:pPr eaLnBrk="1" hangingPunct="1">
              <a:defRPr/>
            </a:pPr>
            <a:endParaRPr lang="en-US"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8D1A-ABD6-3134-50E0-018090DA1D3C}"/>
              </a:ext>
            </a:extLst>
          </p:cNvPr>
          <p:cNvSpPr>
            <a:spLocks noGrp="1"/>
          </p:cNvSpPr>
          <p:nvPr>
            <p:ph type="title"/>
          </p:nvPr>
        </p:nvSpPr>
        <p:spPr/>
        <p:txBody>
          <a:bodyPr/>
          <a:lstStyle/>
          <a:p>
            <a:r>
              <a:rPr lang="en-US" sz="4400" dirty="0">
                <a:latin typeface="Calibri Light" panose="020F0302020204030204" pitchFamily="34" charset="0"/>
                <a:cs typeface="Calibri Light" panose="020F0302020204030204" pitchFamily="34" charset="0"/>
              </a:rPr>
              <a:t>Sequential BFT Construction </a:t>
            </a:r>
            <a:endParaRPr lang="en-US" dirty="0"/>
          </a:p>
        </p:txBody>
      </p:sp>
      <p:grpSp>
        <p:nvGrpSpPr>
          <p:cNvPr id="4" name="Group 28">
            <a:extLst>
              <a:ext uri="{FF2B5EF4-FFF2-40B4-BE49-F238E27FC236}">
                <a16:creationId xmlns:a16="http://schemas.microsoft.com/office/drawing/2014/main" id="{45F348F7-636C-F50D-322D-BC99851CD6A1}"/>
              </a:ext>
            </a:extLst>
          </p:cNvPr>
          <p:cNvGrpSpPr>
            <a:grpSpLocks/>
          </p:cNvGrpSpPr>
          <p:nvPr/>
        </p:nvGrpSpPr>
        <p:grpSpPr bwMode="auto">
          <a:xfrm>
            <a:off x="1907704" y="2132856"/>
            <a:ext cx="5472608" cy="4176464"/>
            <a:chOff x="1680" y="1488"/>
            <a:chExt cx="1920" cy="1488"/>
          </a:xfrm>
        </p:grpSpPr>
        <p:sp>
          <p:nvSpPr>
            <p:cNvPr id="5" name="Oval 4">
              <a:extLst>
                <a:ext uri="{FF2B5EF4-FFF2-40B4-BE49-F238E27FC236}">
                  <a16:creationId xmlns:a16="http://schemas.microsoft.com/office/drawing/2014/main" id="{BA0265FC-11A4-F8BA-6FA1-D34F49133A76}"/>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6" name="Oval 5">
              <a:extLst>
                <a:ext uri="{FF2B5EF4-FFF2-40B4-BE49-F238E27FC236}">
                  <a16:creationId xmlns:a16="http://schemas.microsoft.com/office/drawing/2014/main" id="{2D9E05B9-E6F5-A0F3-0D94-A0221E686B6D}"/>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7" name="Oval 6">
              <a:extLst>
                <a:ext uri="{FF2B5EF4-FFF2-40B4-BE49-F238E27FC236}">
                  <a16:creationId xmlns:a16="http://schemas.microsoft.com/office/drawing/2014/main" id="{AF7E41B5-9174-FABB-C5C5-B08CA07791B7}"/>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8" name="Oval 7">
              <a:extLst>
                <a:ext uri="{FF2B5EF4-FFF2-40B4-BE49-F238E27FC236}">
                  <a16:creationId xmlns:a16="http://schemas.microsoft.com/office/drawing/2014/main" id="{4D706740-DD4C-C9B3-611E-74C4A9D12C4B}"/>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9" name="Oval 8">
              <a:extLst>
                <a:ext uri="{FF2B5EF4-FFF2-40B4-BE49-F238E27FC236}">
                  <a16:creationId xmlns:a16="http://schemas.microsoft.com/office/drawing/2014/main" id="{FCBA6403-EFEB-F988-2984-DDA60EBF8390}"/>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 name="Oval 9">
              <a:extLst>
                <a:ext uri="{FF2B5EF4-FFF2-40B4-BE49-F238E27FC236}">
                  <a16:creationId xmlns:a16="http://schemas.microsoft.com/office/drawing/2014/main" id="{33D38604-C641-9B6B-FAAC-39D63805399F}"/>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 name="Oval 10">
              <a:extLst>
                <a:ext uri="{FF2B5EF4-FFF2-40B4-BE49-F238E27FC236}">
                  <a16:creationId xmlns:a16="http://schemas.microsoft.com/office/drawing/2014/main" id="{3FBDE9AB-1256-3C93-38DE-566372FB5DD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2" name="Oval 11">
              <a:extLst>
                <a:ext uri="{FF2B5EF4-FFF2-40B4-BE49-F238E27FC236}">
                  <a16:creationId xmlns:a16="http://schemas.microsoft.com/office/drawing/2014/main" id="{85A8A7BF-D104-A2DE-55E4-FDFD9AD5AD76}"/>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3" name="Line 13">
              <a:extLst>
                <a:ext uri="{FF2B5EF4-FFF2-40B4-BE49-F238E27FC236}">
                  <a16:creationId xmlns:a16="http://schemas.microsoft.com/office/drawing/2014/main" id="{396BA9E3-43EB-5719-6CA4-3FD0FE37ED1D}"/>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4" name="Line 14">
              <a:extLst>
                <a:ext uri="{FF2B5EF4-FFF2-40B4-BE49-F238E27FC236}">
                  <a16:creationId xmlns:a16="http://schemas.microsoft.com/office/drawing/2014/main" id="{DF1C9FF4-7C80-4A7F-71D1-3AE558ACE548}"/>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5" name="Line 19">
              <a:extLst>
                <a:ext uri="{FF2B5EF4-FFF2-40B4-BE49-F238E27FC236}">
                  <a16:creationId xmlns:a16="http://schemas.microsoft.com/office/drawing/2014/main" id="{789E5DD0-B8E9-0509-5AE3-4A4B50B90820}"/>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6" name="Line 20">
              <a:extLst>
                <a:ext uri="{FF2B5EF4-FFF2-40B4-BE49-F238E27FC236}">
                  <a16:creationId xmlns:a16="http://schemas.microsoft.com/office/drawing/2014/main" id="{84A2E936-EC03-E48C-327F-DE22B7CB5EB7}"/>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7" name="Line 21">
              <a:extLst>
                <a:ext uri="{FF2B5EF4-FFF2-40B4-BE49-F238E27FC236}">
                  <a16:creationId xmlns:a16="http://schemas.microsoft.com/office/drawing/2014/main" id="{7CF56EFB-2497-6286-5FAB-7298C1717898}"/>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8" name="Line 22">
              <a:extLst>
                <a:ext uri="{FF2B5EF4-FFF2-40B4-BE49-F238E27FC236}">
                  <a16:creationId xmlns:a16="http://schemas.microsoft.com/office/drawing/2014/main" id="{377BAF5D-E7BE-3BB9-3B8E-2B00EAD6BE66}"/>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9" name="Line 24">
              <a:extLst>
                <a:ext uri="{FF2B5EF4-FFF2-40B4-BE49-F238E27FC236}">
                  <a16:creationId xmlns:a16="http://schemas.microsoft.com/office/drawing/2014/main" id="{4A608143-266C-7C4E-03F8-E5DF1A471E3D}"/>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0" name="Line 25">
              <a:extLst>
                <a:ext uri="{FF2B5EF4-FFF2-40B4-BE49-F238E27FC236}">
                  <a16:creationId xmlns:a16="http://schemas.microsoft.com/office/drawing/2014/main" id="{BF290D47-8EDC-E068-FFCC-BA8E0C55B7C4}"/>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1" name="Line 26">
              <a:extLst>
                <a:ext uri="{FF2B5EF4-FFF2-40B4-BE49-F238E27FC236}">
                  <a16:creationId xmlns:a16="http://schemas.microsoft.com/office/drawing/2014/main" id="{D709D907-5349-E310-B302-3F40459676C7}"/>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2" name="Line 27">
              <a:extLst>
                <a:ext uri="{FF2B5EF4-FFF2-40B4-BE49-F238E27FC236}">
                  <a16:creationId xmlns:a16="http://schemas.microsoft.com/office/drawing/2014/main" id="{3550ACE6-188A-B8C6-9EE1-570F2660CA04}"/>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sp>
        <p:nvSpPr>
          <p:cNvPr id="76" name="Oval 75">
            <a:extLst>
              <a:ext uri="{FF2B5EF4-FFF2-40B4-BE49-F238E27FC236}">
                <a16:creationId xmlns:a16="http://schemas.microsoft.com/office/drawing/2014/main" id="{FDFB92A2-C6C1-EBCE-2FCF-0D108475AAE7}"/>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77" name="Oval 76">
            <a:extLst>
              <a:ext uri="{FF2B5EF4-FFF2-40B4-BE49-F238E27FC236}">
                <a16:creationId xmlns:a16="http://schemas.microsoft.com/office/drawing/2014/main" id="{436EFFBC-DA3D-1F5E-6C15-6CA9D6EF3350}"/>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78" name="Oval 77">
            <a:extLst>
              <a:ext uri="{FF2B5EF4-FFF2-40B4-BE49-F238E27FC236}">
                <a16:creationId xmlns:a16="http://schemas.microsoft.com/office/drawing/2014/main" id="{3C54E46F-656F-D9D9-7BBB-028B6732CE84}"/>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79" name="Oval 78">
            <a:extLst>
              <a:ext uri="{FF2B5EF4-FFF2-40B4-BE49-F238E27FC236}">
                <a16:creationId xmlns:a16="http://schemas.microsoft.com/office/drawing/2014/main" id="{360527AC-D97F-F92A-7D8B-F9E1420F6500}"/>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0" name="Oval 79">
            <a:extLst>
              <a:ext uri="{FF2B5EF4-FFF2-40B4-BE49-F238E27FC236}">
                <a16:creationId xmlns:a16="http://schemas.microsoft.com/office/drawing/2014/main" id="{41024758-81AF-EA43-DCB9-68FD1726B106}"/>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1" name="Oval 80">
            <a:extLst>
              <a:ext uri="{FF2B5EF4-FFF2-40B4-BE49-F238E27FC236}">
                <a16:creationId xmlns:a16="http://schemas.microsoft.com/office/drawing/2014/main" id="{899F315F-5BC9-85F3-9A38-7074541BAA21}"/>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2" name="Line 13">
            <a:extLst>
              <a:ext uri="{FF2B5EF4-FFF2-40B4-BE49-F238E27FC236}">
                <a16:creationId xmlns:a16="http://schemas.microsoft.com/office/drawing/2014/main" id="{25A3CAF9-11F0-7552-0D37-5FFEBEA0F199}"/>
              </a:ext>
            </a:extLst>
          </p:cNvPr>
          <p:cNvSpPr>
            <a:spLocks noChangeShapeType="1"/>
          </p:cNvSpPr>
          <p:nvPr/>
        </p:nvSpPr>
        <p:spPr bwMode="auto">
          <a:xfrm flipH="1">
            <a:off x="3939980" y="2671755"/>
            <a:ext cx="68122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3" name="Line 14">
            <a:extLst>
              <a:ext uri="{FF2B5EF4-FFF2-40B4-BE49-F238E27FC236}">
                <a16:creationId xmlns:a16="http://schemas.microsoft.com/office/drawing/2014/main" id="{D7D528C0-E90D-4E4F-2005-A2F354A7A174}"/>
              </a:ext>
            </a:extLst>
          </p:cNvPr>
          <p:cNvSpPr>
            <a:spLocks noChangeShapeType="1"/>
          </p:cNvSpPr>
          <p:nvPr/>
        </p:nvSpPr>
        <p:spPr bwMode="auto">
          <a:xfrm>
            <a:off x="4758021" y="2671755"/>
            <a:ext cx="2850" cy="229031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4" name="Line 19">
            <a:extLst>
              <a:ext uri="{FF2B5EF4-FFF2-40B4-BE49-F238E27FC236}">
                <a16:creationId xmlns:a16="http://schemas.microsoft.com/office/drawing/2014/main" id="{28AB6D79-9C81-1909-49E8-4B65EB45C9C8}"/>
              </a:ext>
            </a:extLst>
          </p:cNvPr>
          <p:cNvSpPr>
            <a:spLocks noChangeShapeType="1"/>
          </p:cNvSpPr>
          <p:nvPr/>
        </p:nvSpPr>
        <p:spPr bwMode="auto">
          <a:xfrm rot="647531" flipH="1">
            <a:off x="3549486" y="5253977"/>
            <a:ext cx="95770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5" name="Line 20">
            <a:extLst>
              <a:ext uri="{FF2B5EF4-FFF2-40B4-BE49-F238E27FC236}">
                <a16:creationId xmlns:a16="http://schemas.microsoft.com/office/drawing/2014/main" id="{B3CDB087-84AA-9E4F-2C62-4457A1623DD2}"/>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6" name="Line 21">
            <a:extLst>
              <a:ext uri="{FF2B5EF4-FFF2-40B4-BE49-F238E27FC236}">
                <a16:creationId xmlns:a16="http://schemas.microsoft.com/office/drawing/2014/main" id="{EB891B84-C9BC-F08A-D48F-2529392BE5D9}"/>
              </a:ext>
            </a:extLst>
          </p:cNvPr>
          <p:cNvSpPr>
            <a:spLocks noChangeShapeType="1"/>
          </p:cNvSpPr>
          <p:nvPr/>
        </p:nvSpPr>
        <p:spPr bwMode="auto">
          <a:xfrm rot="283336" flipH="1">
            <a:off x="2454965" y="3884276"/>
            <a:ext cx="1094522" cy="1234976"/>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7" name="Line 22">
            <a:extLst>
              <a:ext uri="{FF2B5EF4-FFF2-40B4-BE49-F238E27FC236}">
                <a16:creationId xmlns:a16="http://schemas.microsoft.com/office/drawing/2014/main" id="{905A696F-DBC8-55E5-710E-BD9AE5799716}"/>
              </a:ext>
            </a:extLst>
          </p:cNvPr>
          <p:cNvSpPr>
            <a:spLocks noChangeShapeType="1"/>
          </p:cNvSpPr>
          <p:nvPr/>
        </p:nvSpPr>
        <p:spPr bwMode="auto">
          <a:xfrm rot="21398922" flipH="1">
            <a:off x="6559421" y="3480102"/>
            <a:ext cx="547261" cy="2290319"/>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8" name="Line 24">
            <a:extLst>
              <a:ext uri="{FF2B5EF4-FFF2-40B4-BE49-F238E27FC236}">
                <a16:creationId xmlns:a16="http://schemas.microsoft.com/office/drawing/2014/main" id="{11281D5F-2DC2-AB5F-C8CA-527106E41B7D}"/>
              </a:ext>
            </a:extLst>
          </p:cNvPr>
          <p:cNvSpPr>
            <a:spLocks noChangeShapeType="1"/>
          </p:cNvSpPr>
          <p:nvPr/>
        </p:nvSpPr>
        <p:spPr bwMode="auto">
          <a:xfrm rot="21299338" flipH="1" flipV="1">
            <a:off x="5054454" y="2674561"/>
            <a:ext cx="638471" cy="1616696"/>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9" name="Line 25">
            <a:extLst>
              <a:ext uri="{FF2B5EF4-FFF2-40B4-BE49-F238E27FC236}">
                <a16:creationId xmlns:a16="http://schemas.microsoft.com/office/drawing/2014/main" id="{639899F0-7AF1-DDE3-CDD8-F6E89AB0F698}"/>
              </a:ext>
            </a:extLst>
          </p:cNvPr>
          <p:cNvSpPr>
            <a:spLocks noChangeShapeType="1"/>
          </p:cNvSpPr>
          <p:nvPr/>
        </p:nvSpPr>
        <p:spPr bwMode="auto">
          <a:xfrm>
            <a:off x="6012160" y="4827349"/>
            <a:ext cx="410446" cy="943073"/>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0" name="Line 26">
            <a:extLst>
              <a:ext uri="{FF2B5EF4-FFF2-40B4-BE49-F238E27FC236}">
                <a16:creationId xmlns:a16="http://schemas.microsoft.com/office/drawing/2014/main" id="{15435DA1-87EB-4949-0174-EB06821FCA8A}"/>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2" name="Oval 91">
            <a:extLst>
              <a:ext uri="{FF2B5EF4-FFF2-40B4-BE49-F238E27FC236}">
                <a16:creationId xmlns:a16="http://schemas.microsoft.com/office/drawing/2014/main" id="{C01E021E-C793-84AA-4C9D-41246E6902F0}"/>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3" name="Oval 92">
            <a:extLst>
              <a:ext uri="{FF2B5EF4-FFF2-40B4-BE49-F238E27FC236}">
                <a16:creationId xmlns:a16="http://schemas.microsoft.com/office/drawing/2014/main" id="{2385CFE6-EBDE-A545-EA46-1E2FFB799596}"/>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4" name="Line 27">
            <a:extLst>
              <a:ext uri="{FF2B5EF4-FFF2-40B4-BE49-F238E27FC236}">
                <a16:creationId xmlns:a16="http://schemas.microsoft.com/office/drawing/2014/main" id="{84BB46F6-1E31-0678-763D-800A01563C28}"/>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pic>
        <p:nvPicPr>
          <p:cNvPr id="3074" name="Picture 2" descr="Gold Crown-foton och fler bilder på Krona - Krona, Kung - Kunglig person,  Kunglighet - iStock">
            <a:extLst>
              <a:ext uri="{FF2B5EF4-FFF2-40B4-BE49-F238E27FC236}">
                <a16:creationId xmlns:a16="http://schemas.microsoft.com/office/drawing/2014/main" id="{05019487-D344-DBFC-8431-15D7D587085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16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82"/>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88"/>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7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9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89"/>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86"/>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8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87"/>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89" grpId="0" animBg="1"/>
      <p:bldP spid="92" grpId="0" animBg="1"/>
      <p:bldP spid="9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BC47A-2BE6-BDA0-B406-5BE3595CE089}"/>
              </a:ext>
            </a:extLst>
          </p:cNvPr>
          <p:cNvSpPr>
            <a:spLocks noGrp="1"/>
          </p:cNvSpPr>
          <p:nvPr>
            <p:ph type="title"/>
          </p:nvPr>
        </p:nvSpPr>
        <p:spPr/>
        <p:txBody>
          <a:bodyPr/>
          <a:lstStyle/>
          <a:p>
            <a:r>
              <a:rPr lang="en-US" sz="4400" dirty="0">
                <a:latin typeface="Calibri Light" panose="020F0302020204030204" pitchFamily="34" charset="0"/>
                <a:cs typeface="Calibri Light" panose="020F0302020204030204" pitchFamily="34" charset="0"/>
              </a:rPr>
              <a:t>Non-self-stabilizing Distributed BFT</a:t>
            </a:r>
            <a:endParaRPr lang="en-US" dirty="0"/>
          </a:p>
        </p:txBody>
      </p:sp>
      <p:sp>
        <p:nvSpPr>
          <p:cNvPr id="6" name="Content Placeholder 5">
            <a:extLst>
              <a:ext uri="{FF2B5EF4-FFF2-40B4-BE49-F238E27FC236}">
                <a16:creationId xmlns:a16="http://schemas.microsoft.com/office/drawing/2014/main" id="{98337A9B-A322-1F9E-5BFB-EBA406EE4770}"/>
              </a:ext>
            </a:extLst>
          </p:cNvPr>
          <p:cNvSpPr>
            <a:spLocks noGrp="1"/>
          </p:cNvSpPr>
          <p:nvPr>
            <p:ph idx="1"/>
          </p:nvPr>
        </p:nvSpPr>
        <p:spPr>
          <a:xfrm>
            <a:off x="457200" y="1412776"/>
            <a:ext cx="8229600" cy="4895949"/>
          </a:xfrm>
        </p:spPr>
        <p:txBody>
          <a:bodyPr/>
          <a:lstStyle/>
          <a:p>
            <a:pPr marL="0" indent="0">
              <a:buNone/>
            </a:pPr>
            <a:r>
              <a:rPr lang="en-US" sz="2400" b="1" dirty="0">
                <a:latin typeface="Courier New" panose="02070309020205020404" pitchFamily="49" charset="0"/>
                <a:cs typeface="Courier New" panose="02070309020205020404" pitchFamily="49" charset="0"/>
              </a:rPr>
              <a:t>variables</a:t>
            </a:r>
            <a:r>
              <a:rPr lang="en-US" sz="2400" dirty="0">
                <a:latin typeface="Courier New" panose="02070309020205020404" pitchFamily="49" charset="0"/>
                <a:cs typeface="Courier New" panose="02070309020205020404" pitchFamily="49" charset="0"/>
              </a:rPr>
              <a:t>: </a:t>
            </a:r>
            <a:r>
              <a:rPr lang="en-US" sz="2400" i="1" dirty="0">
                <a:latin typeface="Courier New" panose="02070309020205020404" pitchFamily="49" charset="0"/>
                <a:cs typeface="Courier New" panose="02070309020205020404" pitchFamily="49" charset="0"/>
              </a:rPr>
              <a:t>distance</a:t>
            </a:r>
            <a:r>
              <a:rPr lang="en-US" sz="2400" dirty="0">
                <a:latin typeface="Courier New" panose="02070309020205020404" pitchFamily="49" charset="0"/>
                <a:cs typeface="Courier New" panose="02070309020205020404" pitchFamily="49" charset="0"/>
              </a:rPr>
              <a:t>, initially 0 for </a:t>
            </a: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root</a:t>
            </a:r>
            <a:r>
              <a:rPr lang="en-US" sz="2400" dirty="0">
                <a:latin typeface="Courier New" panose="02070309020205020404" pitchFamily="49" charset="0"/>
                <a:cs typeface="Courier New" panose="02070309020205020404" pitchFamily="49" charset="0"/>
              </a:rPr>
              <a:t> and </a:t>
            </a:r>
            <a:r>
              <a:rPr lang="en-US" sz="3200"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for </a:t>
            </a: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non-root </a:t>
            </a:r>
            <a:r>
              <a:rPr lang="en-US" sz="2400" dirty="0">
                <a:latin typeface="Courier New" panose="02070309020205020404" pitchFamily="49" charset="0"/>
                <a:cs typeface="Courier New" panose="02070309020205020404" pitchFamily="49" charset="0"/>
              </a:rPr>
              <a:t>processors;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root</a:t>
            </a:r>
            <a:r>
              <a:rPr lang="en-US" sz="2400" dirty="0">
                <a:latin typeface="Courier New" panose="02070309020205020404" pitchFamily="49" charset="0"/>
                <a:cs typeface="Courier New" panose="02070309020205020404" pitchFamily="49" charset="0"/>
              </a:rPr>
              <a:t>: </a:t>
            </a:r>
          </a:p>
          <a:p>
            <a:pPr marL="400050" lvl="1" indent="0">
              <a:buNone/>
            </a:pPr>
            <a:r>
              <a:rPr lang="en-US" b="1" dirty="0">
                <a:latin typeface="Courier New" panose="02070309020205020404" pitchFamily="49" charset="0"/>
                <a:cs typeface="Courier New" panose="02070309020205020404" pitchFamily="49" charset="0"/>
              </a:rPr>
              <a:t>send</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distance</a:t>
            </a:r>
            <a:r>
              <a:rPr lang="en-US" dirty="0">
                <a:latin typeface="Courier New" panose="02070309020205020404" pitchFamily="49" charset="0"/>
                <a:cs typeface="Courier New" panose="02070309020205020404" pitchFamily="49" charset="0"/>
              </a:rPr>
              <a:t> to all </a:t>
            </a: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neighbors</a:t>
            </a:r>
          </a:p>
          <a:p>
            <a:pPr marL="0" indent="0">
              <a:buNone/>
            </a:pPr>
            <a:endParaRPr lang="en-US" sz="400" dirty="0">
              <a:latin typeface="Courier New" panose="02070309020205020404" pitchFamily="49" charset="0"/>
              <a:cs typeface="Courier New" panose="02070309020205020404" pitchFamily="49" charset="0"/>
            </a:endParaRPr>
          </a:p>
          <a:p>
            <a:pPr marL="0" indent="0">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non-root</a:t>
            </a:r>
            <a:r>
              <a:rPr lang="en-US" sz="2400" dirty="0">
                <a:latin typeface="Courier New" panose="02070309020205020404" pitchFamily="49" charset="0"/>
                <a:cs typeface="Courier New" panose="02070309020205020404" pitchFamily="49" charset="0"/>
              </a:rPr>
              <a:t>: </a:t>
            </a:r>
          </a:p>
          <a:p>
            <a:pPr marL="400050" lvl="1" indent="0">
              <a:buNone/>
            </a:pPr>
            <a:r>
              <a:rPr lang="en-US" b="1" dirty="0">
                <a:latin typeface="Courier New" panose="02070309020205020404" pitchFamily="49" charset="0"/>
                <a:cs typeface="Courier New" panose="02070309020205020404" pitchFamily="49" charset="0"/>
              </a:rPr>
              <a:t>upon</a:t>
            </a:r>
            <a:r>
              <a:rPr lang="en-US" dirty="0">
                <a:latin typeface="Courier New" panose="02070309020205020404" pitchFamily="49" charset="0"/>
                <a:cs typeface="Courier New" panose="02070309020205020404" pitchFamily="49" charset="0"/>
              </a:rPr>
              <a:t> receiving &lt;</a:t>
            </a:r>
            <a:r>
              <a:rPr lang="en-US" i="1" dirty="0">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&gt; from </a:t>
            </a:r>
            <a:r>
              <a:rPr lang="en-US" i="1" dirty="0" err="1">
                <a:latin typeface="Courier New" panose="02070309020205020404" pitchFamily="49" charset="0"/>
                <a:cs typeface="Courier New" panose="02070309020205020404" pitchFamily="49" charset="0"/>
              </a:rPr>
              <a:t>p</a:t>
            </a:r>
            <a:r>
              <a:rPr lang="en-US" i="1" baseline="-25000" dirty="0" err="1">
                <a:latin typeface="Courier New" panose="02070309020205020404" pitchFamily="49" charset="0"/>
                <a:cs typeface="Courier New" panose="02070309020205020404" pitchFamily="49" charset="0"/>
              </a:rPr>
              <a:t>j</a:t>
            </a:r>
            <a:r>
              <a:rPr lang="en-US" dirty="0">
                <a:latin typeface="Courier New" panose="02070309020205020404" pitchFamily="49" charset="0"/>
                <a:cs typeface="Courier New" panose="02070309020205020404" pitchFamily="49" charset="0"/>
              </a:rPr>
              <a:t>: </a:t>
            </a:r>
          </a:p>
          <a:p>
            <a:pPr marL="800100" lvl="2" indent="0">
              <a:buNone/>
            </a:pPr>
            <a:r>
              <a:rPr lang="en-US" sz="2400" b="1" dirty="0">
                <a:latin typeface="Courier New" panose="02070309020205020404" pitchFamily="49" charset="0"/>
                <a:cs typeface="Courier New" panose="02070309020205020404" pitchFamily="49" charset="0"/>
              </a:rPr>
              <a:t>if</a:t>
            </a:r>
            <a:r>
              <a:rPr lang="en-US" sz="2400" dirty="0">
                <a:latin typeface="Courier New" panose="02070309020205020404" pitchFamily="49" charset="0"/>
                <a:cs typeface="Courier New" panose="02070309020205020404" pitchFamily="49" charset="0"/>
              </a:rPr>
              <a:t> </a:t>
            </a:r>
            <a:r>
              <a:rPr lang="en-US" sz="2400" i="1" dirty="0">
                <a:latin typeface="Courier New" panose="02070309020205020404" pitchFamily="49" charset="0"/>
                <a:cs typeface="Courier New" panose="02070309020205020404" pitchFamily="49" charset="0"/>
              </a:rPr>
              <a:t>d</a:t>
            </a:r>
            <a:r>
              <a:rPr lang="en-US" sz="2400" dirty="0">
                <a:latin typeface="Courier New" panose="02070309020205020404" pitchFamily="49" charset="0"/>
                <a:cs typeface="Courier New" panose="02070309020205020404" pitchFamily="49" charset="0"/>
              </a:rPr>
              <a:t>+1 &lt; </a:t>
            </a:r>
            <a:r>
              <a:rPr lang="en-US" sz="2400" i="1" dirty="0">
                <a:latin typeface="Courier New" panose="02070309020205020404" pitchFamily="49" charset="0"/>
                <a:cs typeface="Courier New" panose="02070309020205020404" pitchFamily="49" charset="0"/>
              </a:rPr>
              <a:t>distance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then</a:t>
            </a:r>
            <a:r>
              <a:rPr lang="en-US" sz="2400" dirty="0">
                <a:latin typeface="Courier New" panose="02070309020205020404" pitchFamily="49" charset="0"/>
                <a:cs typeface="Courier New" panose="02070309020205020404" pitchFamily="49" charset="0"/>
              </a:rPr>
              <a:t> </a:t>
            </a:r>
          </a:p>
          <a:p>
            <a:pPr marL="1257300" lvl="3" indent="0">
              <a:buNone/>
            </a:pPr>
            <a:r>
              <a:rPr lang="en-US" sz="2400" i="1" dirty="0">
                <a:latin typeface="Courier New" panose="02070309020205020404" pitchFamily="49" charset="0"/>
                <a:cs typeface="Courier New" panose="02070309020205020404" pitchFamily="49" charset="0"/>
              </a:rPr>
              <a:t>distance</a:t>
            </a:r>
            <a:r>
              <a:rPr lang="en-US" sz="2400" dirty="0">
                <a:latin typeface="Courier New" panose="02070309020205020404" pitchFamily="49" charset="0"/>
                <a:cs typeface="Courier New" panose="02070309020205020404" pitchFamily="49" charset="0"/>
              </a:rPr>
              <a:t> := </a:t>
            </a:r>
            <a:r>
              <a:rPr lang="en-US" sz="2400" i="1" dirty="0">
                <a:latin typeface="Courier New" panose="02070309020205020404" pitchFamily="49" charset="0"/>
                <a:cs typeface="Courier New" panose="02070309020205020404" pitchFamily="49" charset="0"/>
              </a:rPr>
              <a:t>d</a:t>
            </a:r>
            <a:r>
              <a:rPr lang="en-US" sz="2400" dirty="0">
                <a:latin typeface="Courier New" panose="02070309020205020404" pitchFamily="49" charset="0"/>
                <a:cs typeface="Courier New" panose="02070309020205020404" pitchFamily="49" charset="0"/>
              </a:rPr>
              <a:t>+1; </a:t>
            </a:r>
          </a:p>
          <a:p>
            <a:pPr marL="1257300" lvl="3" indent="0">
              <a:buNone/>
            </a:pPr>
            <a:r>
              <a:rPr lang="en-US" sz="2400" i="1" dirty="0">
                <a:latin typeface="Courier New" panose="02070309020205020404" pitchFamily="49" charset="0"/>
                <a:cs typeface="Courier New" panose="02070309020205020404" pitchFamily="49" charset="0"/>
              </a:rPr>
              <a:t>parent</a:t>
            </a:r>
            <a:r>
              <a:rPr lang="en-US" sz="2400" dirty="0">
                <a:latin typeface="Courier New" panose="02070309020205020404" pitchFamily="49" charset="0"/>
                <a:cs typeface="Courier New" panose="02070309020205020404" pitchFamily="49" charset="0"/>
              </a:rPr>
              <a:t> := j; </a:t>
            </a:r>
          </a:p>
          <a:p>
            <a:pPr marL="1257300" lvl="3" indent="0">
              <a:buNone/>
            </a:pPr>
            <a:r>
              <a:rPr lang="en-US" sz="2400" b="1" dirty="0">
                <a:latin typeface="Courier New" panose="02070309020205020404" pitchFamily="49" charset="0"/>
                <a:cs typeface="Courier New" panose="02070309020205020404" pitchFamily="49" charset="0"/>
              </a:rPr>
              <a:t>send</a:t>
            </a:r>
            <a:r>
              <a:rPr lang="en-US" sz="2400" dirty="0">
                <a:latin typeface="Courier New" panose="02070309020205020404" pitchFamily="49" charset="0"/>
                <a:cs typeface="Courier New" panose="02070309020205020404" pitchFamily="49" charset="0"/>
              </a:rPr>
              <a:t> &lt;</a:t>
            </a:r>
            <a:r>
              <a:rPr lang="en-US" sz="2400" i="1" dirty="0">
                <a:latin typeface="Courier New" panose="02070309020205020404" pitchFamily="49" charset="0"/>
                <a:cs typeface="Courier New" panose="02070309020205020404" pitchFamily="49" charset="0"/>
              </a:rPr>
              <a:t>distance&gt;</a:t>
            </a:r>
            <a:r>
              <a:rPr lang="en-US" sz="2400" dirty="0">
                <a:latin typeface="Courier New" panose="02070309020205020404" pitchFamily="49" charset="0"/>
                <a:cs typeface="Courier New" panose="02070309020205020404" pitchFamily="49" charset="0"/>
              </a:rPr>
              <a:t> to all </a:t>
            </a: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neighbors</a:t>
            </a:r>
            <a:r>
              <a:rPr lang="en-US" sz="2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C5707F6-68B8-A163-83C5-427196E137DD}"/>
              </a:ext>
            </a:extLst>
          </p:cNvPr>
          <p:cNvSpPr txBox="1"/>
          <p:nvPr/>
        </p:nvSpPr>
        <p:spPr>
          <a:xfrm>
            <a:off x="30868" y="6453336"/>
            <a:ext cx="9141220" cy="369332"/>
          </a:xfrm>
          <a:prstGeom prst="rect">
            <a:avLst/>
          </a:prstGeom>
          <a:noFill/>
        </p:spPr>
        <p:txBody>
          <a:bodyPr wrap="none" rtlCol="0">
            <a:spAutoFit/>
          </a:bodyPr>
          <a:lstStyle/>
          <a:p>
            <a:r>
              <a:rPr lang="en-US" dirty="0">
                <a:solidFill>
                  <a:schemeClr val="tx2"/>
                </a:solidFill>
                <a:latin typeface="Calibri Light" panose="020F0302020204030204" pitchFamily="34" charset="0"/>
                <a:ea typeface="+mj-ea"/>
                <a:cs typeface="Calibri Light" panose="020F0302020204030204" pitchFamily="34" charset="0"/>
              </a:rPr>
              <a:t>For details https://www.cs.yale.edu/homes/aspnes/pinewiki/DistributedBreadthFirstSearch.html</a:t>
            </a:r>
          </a:p>
        </p:txBody>
      </p:sp>
    </p:spTree>
    <p:extLst>
      <p:ext uri="{BB962C8B-B14F-4D97-AF65-F5344CB8AC3E}">
        <p14:creationId xmlns:p14="http://schemas.microsoft.com/office/powerpoint/2010/main" val="240925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8" descr="Image result for clip art message">
            <a:extLst>
              <a:ext uri="{FF2B5EF4-FFF2-40B4-BE49-F238E27FC236}">
                <a16:creationId xmlns:a16="http://schemas.microsoft.com/office/drawing/2014/main" id="{4F36F54A-DEE5-51E7-9595-F3EC4C1242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91095" y="59044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Image result for clip art message">
            <a:extLst>
              <a:ext uri="{FF2B5EF4-FFF2-40B4-BE49-F238E27FC236}">
                <a16:creationId xmlns:a16="http://schemas.microsoft.com/office/drawing/2014/main" id="{793C3E21-B44C-E020-53B1-948DEB6C00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102970" y="5925530"/>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Image result for clip art message">
            <a:extLst>
              <a:ext uri="{FF2B5EF4-FFF2-40B4-BE49-F238E27FC236}">
                <a16:creationId xmlns:a16="http://schemas.microsoft.com/office/drawing/2014/main" id="{96CD9D72-4DF8-9AEC-C48D-77A773C0B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95457" y="59044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Image result for clip art message">
            <a:extLst>
              <a:ext uri="{FF2B5EF4-FFF2-40B4-BE49-F238E27FC236}">
                <a16:creationId xmlns:a16="http://schemas.microsoft.com/office/drawing/2014/main" id="{194905B8-0B84-6E10-5254-BCBE4D68C2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003462" y="51036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Image result for clip art message">
            <a:extLst>
              <a:ext uri="{FF2B5EF4-FFF2-40B4-BE49-F238E27FC236}">
                <a16:creationId xmlns:a16="http://schemas.microsoft.com/office/drawing/2014/main" id="{DF4C3AD9-872E-734D-6A94-FFCE85D7FA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991587" y="5112387"/>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mage result for clip art message">
            <a:extLst>
              <a:ext uri="{FF2B5EF4-FFF2-40B4-BE49-F238E27FC236}">
                <a16:creationId xmlns:a16="http://schemas.microsoft.com/office/drawing/2014/main" id="{BE8C09F0-CA5C-2CF2-6DD2-947414E09A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919394" y="3092710"/>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Image result for clip art message">
            <a:extLst>
              <a:ext uri="{FF2B5EF4-FFF2-40B4-BE49-F238E27FC236}">
                <a16:creationId xmlns:a16="http://schemas.microsoft.com/office/drawing/2014/main" id="{06C18F72-B08E-AA03-BC90-AA5995E9DD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15138" y="5097059"/>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Image result for clip art message">
            <a:extLst>
              <a:ext uri="{FF2B5EF4-FFF2-40B4-BE49-F238E27FC236}">
                <a16:creationId xmlns:a16="http://schemas.microsoft.com/office/drawing/2014/main" id="{3FEFFB19-14AB-633F-F491-D3CE480D05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695258" y="4425237"/>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Image result for clip art message">
            <a:extLst>
              <a:ext uri="{FF2B5EF4-FFF2-40B4-BE49-F238E27FC236}">
                <a16:creationId xmlns:a16="http://schemas.microsoft.com/office/drawing/2014/main" id="{62CFDD31-0E75-7E5B-5E13-D80AB807F1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30776" y="364502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Image result for clip art message">
            <a:extLst>
              <a:ext uri="{FF2B5EF4-FFF2-40B4-BE49-F238E27FC236}">
                <a16:creationId xmlns:a16="http://schemas.microsoft.com/office/drawing/2014/main" id="{2F05645E-5CD1-DB59-FE74-6F03905952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67080" y="59044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Image result for clip art message">
            <a:extLst>
              <a:ext uri="{FF2B5EF4-FFF2-40B4-BE49-F238E27FC236}">
                <a16:creationId xmlns:a16="http://schemas.microsoft.com/office/drawing/2014/main" id="{B22B7FE8-4EB4-A134-81AB-74DB4225C0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55205" y="588072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Image result for clip art message">
            <a:extLst>
              <a:ext uri="{FF2B5EF4-FFF2-40B4-BE49-F238E27FC236}">
                <a16:creationId xmlns:a16="http://schemas.microsoft.com/office/drawing/2014/main" id="{C7C832C8-7BB0-2189-F1C1-790C8790AE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83875" y="510893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Image result for clip art message">
            <a:extLst>
              <a:ext uri="{FF2B5EF4-FFF2-40B4-BE49-F238E27FC236}">
                <a16:creationId xmlns:a16="http://schemas.microsoft.com/office/drawing/2014/main" id="{3082EDE7-D864-9326-5087-D23DDC211E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72000" y="508518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Image result for clip art message">
            <a:extLst>
              <a:ext uri="{FF2B5EF4-FFF2-40B4-BE49-F238E27FC236}">
                <a16:creationId xmlns:a16="http://schemas.microsoft.com/office/drawing/2014/main" id="{9DBEBB30-1F94-E5BD-5E95-F6F219D21B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707133" y="441681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Image result for clip art message">
            <a:extLst>
              <a:ext uri="{FF2B5EF4-FFF2-40B4-BE49-F238E27FC236}">
                <a16:creationId xmlns:a16="http://schemas.microsoft.com/office/drawing/2014/main" id="{B811E88C-5C44-503F-8F89-696B3575A9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24021" y="361202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Image result for clip art message">
            <a:extLst>
              <a:ext uri="{FF2B5EF4-FFF2-40B4-BE49-F238E27FC236}">
                <a16:creationId xmlns:a16="http://schemas.microsoft.com/office/drawing/2014/main" id="{FA195B5D-085F-9AB4-7C7E-6697C75070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45685" y="3596766"/>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Image result for clip art message">
            <a:extLst>
              <a:ext uri="{FF2B5EF4-FFF2-40B4-BE49-F238E27FC236}">
                <a16:creationId xmlns:a16="http://schemas.microsoft.com/office/drawing/2014/main" id="{8E43A46F-BACC-7809-F052-A6D6E3280E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64667" y="3617006"/>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Image result for clip art message">
            <a:extLst>
              <a:ext uri="{FF2B5EF4-FFF2-40B4-BE49-F238E27FC236}">
                <a16:creationId xmlns:a16="http://schemas.microsoft.com/office/drawing/2014/main" id="{FA4956D9-D94E-A8D0-F7B3-7D8B7F6660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98242" y="2271890"/>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clip art message">
            <a:extLst>
              <a:ext uri="{FF2B5EF4-FFF2-40B4-BE49-F238E27FC236}">
                <a16:creationId xmlns:a16="http://schemas.microsoft.com/office/drawing/2014/main" id="{46F7CEA4-C4EC-47E6-9DEA-028A9C8674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19906" y="2256632"/>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Image result for clip art message">
            <a:extLst>
              <a:ext uri="{FF2B5EF4-FFF2-40B4-BE49-F238E27FC236}">
                <a16:creationId xmlns:a16="http://schemas.microsoft.com/office/drawing/2014/main" id="{740C7BA9-03EA-CE62-9D5B-86F384966B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38888" y="2276872"/>
            <a:ext cx="365160" cy="2608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F28D1A-ABD6-3134-50E0-018090DA1D3C}"/>
              </a:ext>
            </a:extLst>
          </p:cNvPr>
          <p:cNvSpPr>
            <a:spLocks noGrp="1"/>
          </p:cNvSpPr>
          <p:nvPr>
            <p:ph type="title"/>
          </p:nvPr>
        </p:nvSpPr>
        <p:spPr/>
        <p:txBody>
          <a:bodyPr/>
          <a:lstStyle/>
          <a:p>
            <a:r>
              <a:rPr lang="en-US" sz="4400" dirty="0">
                <a:latin typeface="Calibri Light" panose="020F0302020204030204" pitchFamily="34" charset="0"/>
                <a:cs typeface="Calibri Light" panose="020F0302020204030204" pitchFamily="34" charset="0"/>
              </a:rPr>
              <a:t>Non-self-stabilizing Distributed BFT</a:t>
            </a:r>
            <a:endParaRPr lang="en-US" dirty="0"/>
          </a:p>
        </p:txBody>
      </p:sp>
      <p:grpSp>
        <p:nvGrpSpPr>
          <p:cNvPr id="4" name="Group 28">
            <a:extLst>
              <a:ext uri="{FF2B5EF4-FFF2-40B4-BE49-F238E27FC236}">
                <a16:creationId xmlns:a16="http://schemas.microsoft.com/office/drawing/2014/main" id="{45F348F7-636C-F50D-322D-BC99851CD6A1}"/>
              </a:ext>
            </a:extLst>
          </p:cNvPr>
          <p:cNvGrpSpPr>
            <a:grpSpLocks/>
          </p:cNvGrpSpPr>
          <p:nvPr/>
        </p:nvGrpSpPr>
        <p:grpSpPr bwMode="auto">
          <a:xfrm>
            <a:off x="1907704" y="2132856"/>
            <a:ext cx="5472608" cy="4176464"/>
            <a:chOff x="1680" y="1488"/>
            <a:chExt cx="1920" cy="1488"/>
          </a:xfrm>
        </p:grpSpPr>
        <p:sp>
          <p:nvSpPr>
            <p:cNvPr id="5" name="Oval 4">
              <a:extLst>
                <a:ext uri="{FF2B5EF4-FFF2-40B4-BE49-F238E27FC236}">
                  <a16:creationId xmlns:a16="http://schemas.microsoft.com/office/drawing/2014/main" id="{BA0265FC-11A4-F8BA-6FA1-D34F49133A76}"/>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6" name="Oval 5">
              <a:extLst>
                <a:ext uri="{FF2B5EF4-FFF2-40B4-BE49-F238E27FC236}">
                  <a16:creationId xmlns:a16="http://schemas.microsoft.com/office/drawing/2014/main" id="{2D9E05B9-E6F5-A0F3-0D94-A0221E686B6D}"/>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7" name="Oval 6">
              <a:extLst>
                <a:ext uri="{FF2B5EF4-FFF2-40B4-BE49-F238E27FC236}">
                  <a16:creationId xmlns:a16="http://schemas.microsoft.com/office/drawing/2014/main" id="{AF7E41B5-9174-FABB-C5C5-B08CA07791B7}"/>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8" name="Oval 7">
              <a:extLst>
                <a:ext uri="{FF2B5EF4-FFF2-40B4-BE49-F238E27FC236}">
                  <a16:creationId xmlns:a16="http://schemas.microsoft.com/office/drawing/2014/main" id="{4D706740-DD4C-C9B3-611E-74C4A9D12C4B}"/>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9" name="Oval 8">
              <a:extLst>
                <a:ext uri="{FF2B5EF4-FFF2-40B4-BE49-F238E27FC236}">
                  <a16:creationId xmlns:a16="http://schemas.microsoft.com/office/drawing/2014/main" id="{FCBA6403-EFEB-F988-2984-DDA60EBF8390}"/>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 name="Oval 9">
              <a:extLst>
                <a:ext uri="{FF2B5EF4-FFF2-40B4-BE49-F238E27FC236}">
                  <a16:creationId xmlns:a16="http://schemas.microsoft.com/office/drawing/2014/main" id="{33D38604-C641-9B6B-FAAC-39D63805399F}"/>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 name="Oval 10">
              <a:extLst>
                <a:ext uri="{FF2B5EF4-FFF2-40B4-BE49-F238E27FC236}">
                  <a16:creationId xmlns:a16="http://schemas.microsoft.com/office/drawing/2014/main" id="{3FBDE9AB-1256-3C93-38DE-566372FB5DD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2" name="Oval 11">
              <a:extLst>
                <a:ext uri="{FF2B5EF4-FFF2-40B4-BE49-F238E27FC236}">
                  <a16:creationId xmlns:a16="http://schemas.microsoft.com/office/drawing/2014/main" id="{85A8A7BF-D104-A2DE-55E4-FDFD9AD5AD76}"/>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3" name="Line 13">
              <a:extLst>
                <a:ext uri="{FF2B5EF4-FFF2-40B4-BE49-F238E27FC236}">
                  <a16:creationId xmlns:a16="http://schemas.microsoft.com/office/drawing/2014/main" id="{396BA9E3-43EB-5719-6CA4-3FD0FE37ED1D}"/>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4" name="Line 14">
              <a:extLst>
                <a:ext uri="{FF2B5EF4-FFF2-40B4-BE49-F238E27FC236}">
                  <a16:creationId xmlns:a16="http://schemas.microsoft.com/office/drawing/2014/main" id="{DF1C9FF4-7C80-4A7F-71D1-3AE558ACE548}"/>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5" name="Line 19">
              <a:extLst>
                <a:ext uri="{FF2B5EF4-FFF2-40B4-BE49-F238E27FC236}">
                  <a16:creationId xmlns:a16="http://schemas.microsoft.com/office/drawing/2014/main" id="{789E5DD0-B8E9-0509-5AE3-4A4B50B90820}"/>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6" name="Line 20">
              <a:extLst>
                <a:ext uri="{FF2B5EF4-FFF2-40B4-BE49-F238E27FC236}">
                  <a16:creationId xmlns:a16="http://schemas.microsoft.com/office/drawing/2014/main" id="{84A2E936-EC03-E48C-327F-DE22B7CB5EB7}"/>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7" name="Line 21">
              <a:extLst>
                <a:ext uri="{FF2B5EF4-FFF2-40B4-BE49-F238E27FC236}">
                  <a16:creationId xmlns:a16="http://schemas.microsoft.com/office/drawing/2014/main" id="{7CF56EFB-2497-6286-5FAB-7298C1717898}"/>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8" name="Line 22">
              <a:extLst>
                <a:ext uri="{FF2B5EF4-FFF2-40B4-BE49-F238E27FC236}">
                  <a16:creationId xmlns:a16="http://schemas.microsoft.com/office/drawing/2014/main" id="{377BAF5D-E7BE-3BB9-3B8E-2B00EAD6BE66}"/>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9" name="Line 24">
              <a:extLst>
                <a:ext uri="{FF2B5EF4-FFF2-40B4-BE49-F238E27FC236}">
                  <a16:creationId xmlns:a16="http://schemas.microsoft.com/office/drawing/2014/main" id="{4A608143-266C-7C4E-03F8-E5DF1A471E3D}"/>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0" name="Line 25">
              <a:extLst>
                <a:ext uri="{FF2B5EF4-FFF2-40B4-BE49-F238E27FC236}">
                  <a16:creationId xmlns:a16="http://schemas.microsoft.com/office/drawing/2014/main" id="{BF290D47-8EDC-E068-FFCC-BA8E0C55B7C4}"/>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1" name="Line 26">
              <a:extLst>
                <a:ext uri="{FF2B5EF4-FFF2-40B4-BE49-F238E27FC236}">
                  <a16:creationId xmlns:a16="http://schemas.microsoft.com/office/drawing/2014/main" id="{D709D907-5349-E310-B302-3F40459676C7}"/>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2" name="Line 27">
              <a:extLst>
                <a:ext uri="{FF2B5EF4-FFF2-40B4-BE49-F238E27FC236}">
                  <a16:creationId xmlns:a16="http://schemas.microsoft.com/office/drawing/2014/main" id="{3550ACE6-188A-B8C6-9EE1-570F2660CA04}"/>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sp>
        <p:nvSpPr>
          <p:cNvPr id="76" name="Oval 75">
            <a:extLst>
              <a:ext uri="{FF2B5EF4-FFF2-40B4-BE49-F238E27FC236}">
                <a16:creationId xmlns:a16="http://schemas.microsoft.com/office/drawing/2014/main" id="{FDFB92A2-C6C1-EBCE-2FCF-0D108475AAE7}"/>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77" name="Oval 76">
            <a:extLst>
              <a:ext uri="{FF2B5EF4-FFF2-40B4-BE49-F238E27FC236}">
                <a16:creationId xmlns:a16="http://schemas.microsoft.com/office/drawing/2014/main" id="{436EFFBC-DA3D-1F5E-6C15-6CA9D6EF3350}"/>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78" name="Oval 77">
            <a:extLst>
              <a:ext uri="{FF2B5EF4-FFF2-40B4-BE49-F238E27FC236}">
                <a16:creationId xmlns:a16="http://schemas.microsoft.com/office/drawing/2014/main" id="{3C54E46F-656F-D9D9-7BBB-028B6732CE84}"/>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79" name="Oval 78">
            <a:extLst>
              <a:ext uri="{FF2B5EF4-FFF2-40B4-BE49-F238E27FC236}">
                <a16:creationId xmlns:a16="http://schemas.microsoft.com/office/drawing/2014/main" id="{360527AC-D97F-F92A-7D8B-F9E1420F6500}"/>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0" name="Oval 79">
            <a:extLst>
              <a:ext uri="{FF2B5EF4-FFF2-40B4-BE49-F238E27FC236}">
                <a16:creationId xmlns:a16="http://schemas.microsoft.com/office/drawing/2014/main" id="{41024758-81AF-EA43-DCB9-68FD1726B106}"/>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1" name="Oval 80">
            <a:extLst>
              <a:ext uri="{FF2B5EF4-FFF2-40B4-BE49-F238E27FC236}">
                <a16:creationId xmlns:a16="http://schemas.microsoft.com/office/drawing/2014/main" id="{899F315F-5BC9-85F3-9A38-7074541BAA21}"/>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2" name="Line 13">
            <a:extLst>
              <a:ext uri="{FF2B5EF4-FFF2-40B4-BE49-F238E27FC236}">
                <a16:creationId xmlns:a16="http://schemas.microsoft.com/office/drawing/2014/main" id="{25A3CAF9-11F0-7552-0D37-5FFEBEA0F199}"/>
              </a:ext>
            </a:extLst>
          </p:cNvPr>
          <p:cNvSpPr>
            <a:spLocks noChangeShapeType="1"/>
          </p:cNvSpPr>
          <p:nvPr/>
        </p:nvSpPr>
        <p:spPr bwMode="auto">
          <a:xfrm flipH="1">
            <a:off x="3939980" y="2671755"/>
            <a:ext cx="68122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3" name="Line 14">
            <a:extLst>
              <a:ext uri="{FF2B5EF4-FFF2-40B4-BE49-F238E27FC236}">
                <a16:creationId xmlns:a16="http://schemas.microsoft.com/office/drawing/2014/main" id="{D7D528C0-E90D-4E4F-2005-A2F354A7A174}"/>
              </a:ext>
            </a:extLst>
          </p:cNvPr>
          <p:cNvSpPr>
            <a:spLocks noChangeShapeType="1"/>
          </p:cNvSpPr>
          <p:nvPr/>
        </p:nvSpPr>
        <p:spPr bwMode="auto">
          <a:xfrm>
            <a:off x="4758021" y="2671755"/>
            <a:ext cx="2850" cy="229031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4" name="Line 19">
            <a:extLst>
              <a:ext uri="{FF2B5EF4-FFF2-40B4-BE49-F238E27FC236}">
                <a16:creationId xmlns:a16="http://schemas.microsoft.com/office/drawing/2014/main" id="{28AB6D79-9C81-1909-49E8-4B65EB45C9C8}"/>
              </a:ext>
            </a:extLst>
          </p:cNvPr>
          <p:cNvSpPr>
            <a:spLocks noChangeShapeType="1"/>
          </p:cNvSpPr>
          <p:nvPr/>
        </p:nvSpPr>
        <p:spPr bwMode="auto">
          <a:xfrm rot="647531" flipH="1">
            <a:off x="3549486" y="5253977"/>
            <a:ext cx="95770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5" name="Line 20">
            <a:extLst>
              <a:ext uri="{FF2B5EF4-FFF2-40B4-BE49-F238E27FC236}">
                <a16:creationId xmlns:a16="http://schemas.microsoft.com/office/drawing/2014/main" id="{B3CDB087-84AA-9E4F-2C62-4457A1623DD2}"/>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6" name="Line 21">
            <a:extLst>
              <a:ext uri="{FF2B5EF4-FFF2-40B4-BE49-F238E27FC236}">
                <a16:creationId xmlns:a16="http://schemas.microsoft.com/office/drawing/2014/main" id="{EB891B84-C9BC-F08A-D48F-2529392BE5D9}"/>
              </a:ext>
            </a:extLst>
          </p:cNvPr>
          <p:cNvSpPr>
            <a:spLocks noChangeShapeType="1"/>
          </p:cNvSpPr>
          <p:nvPr/>
        </p:nvSpPr>
        <p:spPr bwMode="auto">
          <a:xfrm rot="283336" flipH="1">
            <a:off x="2454965" y="3884276"/>
            <a:ext cx="1094522" cy="1234976"/>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7" name="Line 22">
            <a:extLst>
              <a:ext uri="{FF2B5EF4-FFF2-40B4-BE49-F238E27FC236}">
                <a16:creationId xmlns:a16="http://schemas.microsoft.com/office/drawing/2014/main" id="{905A696F-DBC8-55E5-710E-BD9AE5799716}"/>
              </a:ext>
            </a:extLst>
          </p:cNvPr>
          <p:cNvSpPr>
            <a:spLocks noChangeShapeType="1"/>
          </p:cNvSpPr>
          <p:nvPr/>
        </p:nvSpPr>
        <p:spPr bwMode="auto">
          <a:xfrm rot="21398922" flipH="1">
            <a:off x="6559421" y="3480102"/>
            <a:ext cx="547261" cy="2290319"/>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8" name="Line 24">
            <a:extLst>
              <a:ext uri="{FF2B5EF4-FFF2-40B4-BE49-F238E27FC236}">
                <a16:creationId xmlns:a16="http://schemas.microsoft.com/office/drawing/2014/main" id="{11281D5F-2DC2-AB5F-C8CA-527106E41B7D}"/>
              </a:ext>
            </a:extLst>
          </p:cNvPr>
          <p:cNvSpPr>
            <a:spLocks noChangeShapeType="1"/>
          </p:cNvSpPr>
          <p:nvPr/>
        </p:nvSpPr>
        <p:spPr bwMode="auto">
          <a:xfrm rot="21299338" flipH="1" flipV="1">
            <a:off x="5054454" y="2674561"/>
            <a:ext cx="638471" cy="1616696"/>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89" name="Line 25">
            <a:extLst>
              <a:ext uri="{FF2B5EF4-FFF2-40B4-BE49-F238E27FC236}">
                <a16:creationId xmlns:a16="http://schemas.microsoft.com/office/drawing/2014/main" id="{639899F0-7AF1-DDE3-CDD8-F6E89AB0F698}"/>
              </a:ext>
            </a:extLst>
          </p:cNvPr>
          <p:cNvSpPr>
            <a:spLocks noChangeShapeType="1"/>
          </p:cNvSpPr>
          <p:nvPr/>
        </p:nvSpPr>
        <p:spPr bwMode="auto">
          <a:xfrm>
            <a:off x="6012160" y="4827349"/>
            <a:ext cx="410446" cy="943073"/>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0" name="Line 26">
            <a:extLst>
              <a:ext uri="{FF2B5EF4-FFF2-40B4-BE49-F238E27FC236}">
                <a16:creationId xmlns:a16="http://schemas.microsoft.com/office/drawing/2014/main" id="{15435DA1-87EB-4949-0174-EB06821FCA8A}"/>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2" name="Oval 91">
            <a:extLst>
              <a:ext uri="{FF2B5EF4-FFF2-40B4-BE49-F238E27FC236}">
                <a16:creationId xmlns:a16="http://schemas.microsoft.com/office/drawing/2014/main" id="{C01E021E-C793-84AA-4C9D-41246E6902F0}"/>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3" name="Oval 92">
            <a:extLst>
              <a:ext uri="{FF2B5EF4-FFF2-40B4-BE49-F238E27FC236}">
                <a16:creationId xmlns:a16="http://schemas.microsoft.com/office/drawing/2014/main" id="{2385CFE6-EBDE-A545-EA46-1E2FFB799596}"/>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4" name="Line 27">
            <a:extLst>
              <a:ext uri="{FF2B5EF4-FFF2-40B4-BE49-F238E27FC236}">
                <a16:creationId xmlns:a16="http://schemas.microsoft.com/office/drawing/2014/main" id="{84BB46F6-1E31-0678-763D-800A01563C28}"/>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pic>
        <p:nvPicPr>
          <p:cNvPr id="3074" name="Picture 2" descr="Gold Crown-foton och fler bilder på Krona - Krona, Kung - Kunglig person,  Kunglighet - iStock">
            <a:extLst>
              <a:ext uri="{FF2B5EF4-FFF2-40B4-BE49-F238E27FC236}">
                <a16:creationId xmlns:a16="http://schemas.microsoft.com/office/drawing/2014/main" id="{05019487-D344-DBFC-8431-15D7D587085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2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hidden"/>
                                      </p:to>
                                    </p:set>
                                  </p:childTnLst>
                                </p:cTn>
                              </p:par>
                              <p:par>
                                <p:cTn id="12" presetID="49" presetClass="path" presetSubtype="0" accel="50000" decel="50000" fill="hold" nodeType="withEffect">
                                  <p:stCondLst>
                                    <p:cond delay="0"/>
                                  </p:stCondLst>
                                  <p:childTnLst>
                                    <p:animMotion origin="layout" path="M 3.33333E-6 -1.48148E-6 L -0.10747 0.2007 " pathEditMode="relative" rAng="0" ptsTypes="AA">
                                      <p:cBhvr>
                                        <p:cTn id="13" dur="3000" fill="hold"/>
                                        <p:tgtEl>
                                          <p:spTgt spid="3"/>
                                        </p:tgtEl>
                                        <p:attrNameLst>
                                          <p:attrName>ppt_x</p:attrName>
                                          <p:attrName>ppt_y</p:attrName>
                                        </p:attrNameLst>
                                      </p:cBhvr>
                                      <p:rCtr x="-5382" y="10023"/>
                                    </p:animMotion>
                                  </p:childTnLst>
                                </p:cTn>
                              </p:par>
                              <p:par>
                                <p:cTn id="14" presetID="49" presetClass="path" presetSubtype="0" accel="50000" decel="50000" fill="hold" nodeType="withEffect">
                                  <p:stCondLst>
                                    <p:cond delay="0"/>
                                  </p:stCondLst>
                                  <p:childTnLst>
                                    <p:animMotion origin="layout" path="M -3.61111E-6 1.85185E-6 L 0.00209 0.41666 " pathEditMode="relative" rAng="0" ptsTypes="AA">
                                      <p:cBhvr>
                                        <p:cTn id="15" dur="3000" fill="hold"/>
                                        <p:tgtEl>
                                          <p:spTgt spid="23"/>
                                        </p:tgtEl>
                                        <p:attrNameLst>
                                          <p:attrName>ppt_x</p:attrName>
                                          <p:attrName>ppt_y</p:attrName>
                                        </p:attrNameLst>
                                      </p:cBhvr>
                                      <p:rCtr x="104" y="20833"/>
                                    </p:animMotion>
                                  </p:childTnLst>
                                </p:cTn>
                              </p:par>
                              <p:par>
                                <p:cTn id="16" presetID="49" presetClass="path" presetSubtype="0" accel="50000" decel="50000" fill="hold" nodeType="withEffect">
                                  <p:stCondLst>
                                    <p:cond delay="0"/>
                                  </p:stCondLst>
                                  <p:childTnLst>
                                    <p:animMotion origin="layout" path="M 3.05556E-6 4.07407E-6 L 0.11718 0.31713 " pathEditMode="relative" rAng="0" ptsTypes="AA">
                                      <p:cBhvr>
                                        <p:cTn id="17" dur="3000" fill="hold"/>
                                        <p:tgtEl>
                                          <p:spTgt spid="24"/>
                                        </p:tgtEl>
                                        <p:attrNameLst>
                                          <p:attrName>ppt_x</p:attrName>
                                          <p:attrName>ppt_y</p:attrName>
                                        </p:attrNameLst>
                                      </p:cBhvr>
                                      <p:rCtr x="5851" y="15856"/>
                                    </p:animMotion>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82"/>
                                        </p:tgtEl>
                                        <p:attrNameLst>
                                          <p:attrName>style.visibility</p:attrName>
                                        </p:attrNameLst>
                                      </p:cBhvr>
                                      <p:to>
                                        <p:strVal val="hidden"/>
                                      </p:to>
                                    </p:set>
                                  </p:childTnLst>
                                </p:cTn>
                              </p:par>
                              <p:par>
                                <p:cTn id="22" presetID="49" presetClass="path" presetSubtype="0" accel="50000" decel="50000" fill="hold" nodeType="withEffect">
                                  <p:stCondLst>
                                    <p:cond delay="0"/>
                                  </p:stCondLst>
                                  <p:childTnLst>
                                    <p:animMotion origin="layout" path="M 5.55556E-7 -1.85185E-6 L -0.17882 0.21412 " pathEditMode="relative" rAng="0" ptsTypes="AA">
                                      <p:cBhvr>
                                        <p:cTn id="23" dur="3000" fill="hold"/>
                                        <p:tgtEl>
                                          <p:spTgt spid="25"/>
                                        </p:tgtEl>
                                        <p:attrNameLst>
                                          <p:attrName>ppt_x</p:attrName>
                                          <p:attrName>ppt_y</p:attrName>
                                        </p:attrNameLst>
                                      </p:cBhvr>
                                      <p:rCtr x="-8941" y="10694"/>
                                    </p:animMotion>
                                  </p:childTnLst>
                                </p:cTn>
                              </p:par>
                              <p:par>
                                <p:cTn id="24" presetID="49" presetClass="path" presetSubtype="0" accel="50000" decel="50000" fill="hold" nodeType="withEffect">
                                  <p:stCondLst>
                                    <p:cond delay="0"/>
                                  </p:stCondLst>
                                  <p:childTnLst>
                                    <p:animMotion origin="layout" path="M 2.77778E-7 3.7037E-6 L 0.10226 0.21898 " pathEditMode="relative" rAng="0" ptsTypes="AA">
                                      <p:cBhvr>
                                        <p:cTn id="25" dur="3000" fill="hold"/>
                                        <p:tgtEl>
                                          <p:spTgt spid="27"/>
                                        </p:tgtEl>
                                        <p:attrNameLst>
                                          <p:attrName>ppt_x</p:attrName>
                                          <p:attrName>ppt_y</p:attrName>
                                        </p:attrNameLst>
                                      </p:cBhvr>
                                      <p:rCtr x="5104" y="10949"/>
                                    </p:animMotion>
                                  </p:childTnLst>
                                </p:cTn>
                              </p:par>
                              <p:par>
                                <p:cTn id="26" presetID="49" presetClass="path" presetSubtype="0" accel="50000" decel="50000" fill="hold" nodeType="withEffect">
                                  <p:stCondLst>
                                    <p:cond delay="0"/>
                                  </p:stCondLst>
                                  <p:childTnLst>
                                    <p:animMotion origin="layout" path="M -3.88889E-6 -2.96296E-6 L 0.10591 -0.20023 " pathEditMode="relative" rAng="0" ptsTypes="AA">
                                      <p:cBhvr>
                                        <p:cTn id="27" dur="3000" fill="hold"/>
                                        <p:tgtEl>
                                          <p:spTgt spid="34"/>
                                        </p:tgtEl>
                                        <p:attrNameLst>
                                          <p:attrName>ppt_x</p:attrName>
                                          <p:attrName>ppt_y</p:attrName>
                                        </p:attrNameLst>
                                      </p:cBhvr>
                                      <p:rCtr x="5503" y="-9699"/>
                                    </p:animMotion>
                                  </p:childTnLst>
                                </p:cTn>
                              </p:par>
                              <p:par>
                                <p:cTn id="28" presetID="1" presetClass="exit" presetSubtype="0" fill="hold" grpId="0" nodeType="withEffect">
                                  <p:stCondLst>
                                    <p:cond delay="0"/>
                                  </p:stCondLst>
                                  <p:childTnLst>
                                    <p:set>
                                      <p:cBhvr>
                                        <p:cTn id="29" dur="1" fill="hold">
                                          <p:stCondLst>
                                            <p:cond delay="0"/>
                                          </p:stCondLst>
                                        </p:cTn>
                                        <p:tgtEl>
                                          <p:spTgt spid="8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88"/>
                                        </p:tgtEl>
                                        <p:attrNameLst>
                                          <p:attrName>style.visibility</p:attrName>
                                        </p:attrNameLst>
                                      </p:cBhvr>
                                      <p:to>
                                        <p:strVal val="hidden"/>
                                      </p:to>
                                    </p:set>
                                  </p:childTnLst>
                                </p:cTn>
                              </p:par>
                              <p:par>
                                <p:cTn id="34" presetID="49" presetClass="path" presetSubtype="0" accel="50000" decel="50000" fill="hold" nodeType="withEffect">
                                  <p:stCondLst>
                                    <p:cond delay="0"/>
                                  </p:stCondLst>
                                  <p:childTnLst>
                                    <p:animMotion origin="layout" path="M 2.77778E-6 -2.96296E-6 L 0.07413 0.20903 " pathEditMode="relative" rAng="0" ptsTypes="AA">
                                      <p:cBhvr>
                                        <p:cTn id="35" dur="3000" fill="hold"/>
                                        <p:tgtEl>
                                          <p:spTgt spid="28"/>
                                        </p:tgtEl>
                                        <p:attrNameLst>
                                          <p:attrName>ppt_x</p:attrName>
                                          <p:attrName>ppt_y</p:attrName>
                                        </p:attrNameLst>
                                      </p:cBhvr>
                                      <p:rCtr x="3698" y="10440"/>
                                    </p:animMotion>
                                  </p:childTnLst>
                                </p:cTn>
                              </p:par>
                              <p:par>
                                <p:cTn id="36" presetID="49" presetClass="path" presetSubtype="0" accel="50000" decel="50000" fill="hold" nodeType="withEffect">
                                  <p:stCondLst>
                                    <p:cond delay="0"/>
                                  </p:stCondLst>
                                  <p:childTnLst>
                                    <p:animMotion origin="layout" path="M -1.94444E-6 -1.85185E-6 L -0.11997 -0.31412 " pathEditMode="relative" rAng="0" ptsTypes="AA">
                                      <p:cBhvr>
                                        <p:cTn id="37" dur="3000" fill="hold"/>
                                        <p:tgtEl>
                                          <p:spTgt spid="35"/>
                                        </p:tgtEl>
                                        <p:attrNameLst>
                                          <p:attrName>ppt_x</p:attrName>
                                          <p:attrName>ppt_y</p:attrName>
                                        </p:attrNameLst>
                                      </p:cBhvr>
                                      <p:rCtr x="-5885" y="-15486"/>
                                    </p:animMotion>
                                  </p:childTnLst>
                                </p:cTn>
                              </p:par>
                              <p:par>
                                <p:cTn id="38" presetID="1" presetClass="exit" presetSubtype="0" fill="hold" grpId="0" nodeType="withEffect">
                                  <p:stCondLst>
                                    <p:cond delay="0"/>
                                  </p:stCondLst>
                                  <p:childTnLst>
                                    <p:set>
                                      <p:cBhvr>
                                        <p:cTn id="39" dur="1" fill="hold">
                                          <p:stCondLst>
                                            <p:cond delay="0"/>
                                          </p:stCondLst>
                                        </p:cTn>
                                        <p:tgtEl>
                                          <p:spTgt spid="7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83"/>
                                        </p:tgtEl>
                                        <p:attrNameLst>
                                          <p:attrName>style.visibility</p:attrName>
                                        </p:attrNameLst>
                                      </p:cBhvr>
                                      <p:to>
                                        <p:strVal val="hidden"/>
                                      </p:to>
                                    </p:set>
                                  </p:childTnLst>
                                </p:cTn>
                              </p:par>
                              <p:par>
                                <p:cTn id="44" presetID="49" presetClass="path" presetSubtype="0" accel="50000" decel="50000" fill="hold" nodeType="withEffect">
                                  <p:stCondLst>
                                    <p:cond delay="0"/>
                                  </p:stCondLst>
                                  <p:childTnLst>
                                    <p:animMotion origin="layout" path="M -5.55556E-7 1.11111E-6 L -0.16285 0.11667 " pathEditMode="relative" rAng="0" ptsTypes="AA">
                                      <p:cBhvr>
                                        <p:cTn id="45" dur="3000" fill="hold"/>
                                        <p:tgtEl>
                                          <p:spTgt spid="29"/>
                                        </p:tgtEl>
                                        <p:attrNameLst>
                                          <p:attrName>ppt_x</p:attrName>
                                          <p:attrName>ppt_y</p:attrName>
                                        </p:attrNameLst>
                                      </p:cBhvr>
                                      <p:rCtr x="-8142" y="5833"/>
                                    </p:animMotion>
                                  </p:childTnLst>
                                </p:cTn>
                              </p:par>
                              <p:par>
                                <p:cTn id="46" presetID="49" presetClass="path" presetSubtype="0" accel="50000" decel="50000" fill="hold" nodeType="withEffect">
                                  <p:stCondLst>
                                    <p:cond delay="0"/>
                                  </p:stCondLst>
                                  <p:childTnLst>
                                    <p:animMotion origin="layout" path="M 4.72222E-6 3.33333E-6 L -0.10364 -0.21481 " pathEditMode="relative" rAng="0" ptsTypes="AA">
                                      <p:cBhvr>
                                        <p:cTn id="47" dur="3000" fill="hold"/>
                                        <p:tgtEl>
                                          <p:spTgt spid="31"/>
                                        </p:tgtEl>
                                        <p:attrNameLst>
                                          <p:attrName>ppt_x</p:attrName>
                                          <p:attrName>ppt_y</p:attrName>
                                        </p:attrNameLst>
                                      </p:cBhvr>
                                      <p:rCtr x="-5104" y="-10486"/>
                                    </p:animMotion>
                                  </p:childTnLst>
                                </p:cTn>
                              </p:par>
                              <p:par>
                                <p:cTn id="48" presetID="49" presetClass="path" presetSubtype="0" accel="50000" decel="50000" fill="hold" nodeType="withEffect">
                                  <p:stCondLst>
                                    <p:cond delay="0"/>
                                  </p:stCondLst>
                                  <p:childTnLst>
                                    <p:animMotion origin="layout" path="M -2.77778E-6 1.48148E-6 L -0.00174 -0.41204 " pathEditMode="relative" rAng="0" ptsTypes="AA">
                                      <p:cBhvr>
                                        <p:cTn id="49" dur="3000" fill="hold"/>
                                        <p:tgtEl>
                                          <p:spTgt spid="36"/>
                                        </p:tgtEl>
                                        <p:attrNameLst>
                                          <p:attrName>ppt_x</p:attrName>
                                          <p:attrName>ppt_y</p:attrName>
                                        </p:attrNameLst>
                                      </p:cBhvr>
                                      <p:rCtr x="-156" y="-20278"/>
                                    </p:animMotion>
                                  </p:childTnLst>
                                </p:cTn>
                              </p:par>
                              <p:par>
                                <p:cTn id="50" presetID="1" presetClass="exit" presetSubtype="0" fill="hold" grpId="0" nodeType="withEffect">
                                  <p:stCondLst>
                                    <p:cond delay="0"/>
                                  </p:stCondLst>
                                  <p:childTnLst>
                                    <p:set>
                                      <p:cBhvr>
                                        <p:cTn id="51" dur="1" fill="hold">
                                          <p:stCondLst>
                                            <p:cond delay="0"/>
                                          </p:stCondLst>
                                        </p:cTn>
                                        <p:tgtEl>
                                          <p:spTgt spid="9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89"/>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hidden"/>
                                      </p:to>
                                    </p:set>
                                  </p:childTnLst>
                                </p:cTn>
                              </p:par>
                              <p:par>
                                <p:cTn id="58" presetID="49" presetClass="path" presetSubtype="0" accel="50000" decel="50000" fill="hold" nodeType="withEffect">
                                  <p:stCondLst>
                                    <p:cond delay="0"/>
                                  </p:stCondLst>
                                  <p:childTnLst>
                                    <p:animMotion origin="layout" path="M 5.55556E-7 -1.11111E-6 L -0.35799 0.00185 " pathEditMode="relative" rAng="0" ptsTypes="AA">
                                      <p:cBhvr>
                                        <p:cTn id="59" dur="3000" fill="hold"/>
                                        <p:tgtEl>
                                          <p:spTgt spid="32"/>
                                        </p:tgtEl>
                                        <p:attrNameLst>
                                          <p:attrName>ppt_x</p:attrName>
                                          <p:attrName>ppt_y</p:attrName>
                                        </p:attrNameLst>
                                      </p:cBhvr>
                                      <p:rCtr x="-17899" y="93"/>
                                    </p:animMotion>
                                  </p:childTnLst>
                                </p:cTn>
                              </p:par>
                              <p:par>
                                <p:cTn id="60" presetID="49" presetClass="path" presetSubtype="0" accel="50000" decel="50000" fill="hold" nodeType="withEffect">
                                  <p:stCondLst>
                                    <p:cond delay="0"/>
                                  </p:stCondLst>
                                  <p:childTnLst>
                                    <p:animMotion origin="layout" path="M -5.55556E-7 1.11111E-6 L 0.06233 -0.40787 " pathEditMode="relative" rAng="0" ptsTypes="AA">
                                      <p:cBhvr>
                                        <p:cTn id="61" dur="3000" fill="hold"/>
                                        <p:tgtEl>
                                          <p:spTgt spid="33"/>
                                        </p:tgtEl>
                                        <p:attrNameLst>
                                          <p:attrName>ppt_x</p:attrName>
                                          <p:attrName>ppt_y</p:attrName>
                                        </p:attrNameLst>
                                      </p:cBhvr>
                                      <p:rCtr x="3108" y="-20394"/>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87"/>
                                        </p:tgtEl>
                                        <p:attrNameLst>
                                          <p:attrName>style.visibility</p:attrName>
                                        </p:attrNameLst>
                                      </p:cBhvr>
                                      <p:to>
                                        <p:strVal val="hidden"/>
                                      </p:to>
                                    </p:set>
                                  </p:childTnLst>
                                </p:cTn>
                              </p:par>
                              <p:par>
                                <p:cTn id="66" presetID="49" presetClass="path" presetSubtype="0" accel="50000" decel="50000" fill="hold" nodeType="withEffect">
                                  <p:stCondLst>
                                    <p:cond delay="0"/>
                                  </p:stCondLst>
                                  <p:childTnLst>
                                    <p:animMotion origin="layout" path="M 3.88889E-6 2.59259E-6 L -0.06042 0.40996 " pathEditMode="relative" rAng="0" ptsTypes="AA">
                                      <p:cBhvr>
                                        <p:cTn id="67" dur="3000" fill="hold"/>
                                        <p:tgtEl>
                                          <p:spTgt spid="37"/>
                                        </p:tgtEl>
                                        <p:attrNameLst>
                                          <p:attrName>ppt_x</p:attrName>
                                          <p:attrName>ppt_y</p:attrName>
                                        </p:attrNameLst>
                                      </p:cBhvr>
                                      <p:rCtr x="-3003" y="20694"/>
                                    </p:animMotion>
                                  </p:childTnLst>
                                </p:cTn>
                              </p:par>
                              <p:par>
                                <p:cTn id="68" presetID="1" presetClass="exit" presetSubtype="0" fill="hold" grpId="0" nodeType="withEffect">
                                  <p:stCondLst>
                                    <p:cond delay="0"/>
                                  </p:stCondLst>
                                  <p:childTnLst>
                                    <p:set>
                                      <p:cBhvr>
                                        <p:cTn id="69" dur="1" fill="hold">
                                          <p:stCondLst>
                                            <p:cond delay="0"/>
                                          </p:stCondLst>
                                        </p:cTn>
                                        <p:tgtEl>
                                          <p:spTgt spid="7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0" nodeType="clickEffect">
                                  <p:stCondLst>
                                    <p:cond delay="0"/>
                                  </p:stCondLst>
                                  <p:childTnLst>
                                    <p:set>
                                      <p:cBhvr>
                                        <p:cTn id="73" dur="1" fill="hold">
                                          <p:stCondLst>
                                            <p:cond delay="0"/>
                                          </p:stCondLst>
                                        </p:cTn>
                                        <p:tgtEl>
                                          <p:spTgt spid="86"/>
                                        </p:tgtEl>
                                        <p:attrNameLst>
                                          <p:attrName>style.visibility</p:attrName>
                                        </p:attrNameLst>
                                      </p:cBhvr>
                                      <p:to>
                                        <p:strVal val="hidden"/>
                                      </p:to>
                                    </p:set>
                                  </p:childTnLst>
                                </p:cTn>
                              </p:par>
                              <p:par>
                                <p:cTn id="74" presetID="49" presetClass="path" presetSubtype="0" accel="50000" decel="50000" fill="hold" nodeType="withEffect">
                                  <p:stCondLst>
                                    <p:cond delay="0"/>
                                  </p:stCondLst>
                                  <p:childTnLst>
                                    <p:animMotion origin="layout" path="M -2.5E-6 -4.44444E-6 L 0.17726 -0.21759 " pathEditMode="relative" rAng="0" ptsTypes="AA">
                                      <p:cBhvr>
                                        <p:cTn id="75" dur="3000" fill="hold"/>
                                        <p:tgtEl>
                                          <p:spTgt spid="38"/>
                                        </p:tgtEl>
                                        <p:attrNameLst>
                                          <p:attrName>ppt_x</p:attrName>
                                          <p:attrName>ppt_y</p:attrName>
                                        </p:attrNameLst>
                                      </p:cBhvr>
                                      <p:rCtr x="8941" y="-11065"/>
                                    </p:animMotion>
                                  </p:childTnLst>
                                </p:cTn>
                              </p:par>
                              <p:par>
                                <p:cTn id="76" presetID="49" presetClass="path" presetSubtype="0" accel="50000" decel="50000" fill="hold" nodeType="withEffect">
                                  <p:stCondLst>
                                    <p:cond delay="0"/>
                                  </p:stCondLst>
                                  <p:childTnLst>
                                    <p:animMotion origin="layout" path="M 2.77778E-6 -1.85185E-6 L 0.11927 0.11968 " pathEditMode="relative" rAng="0" ptsTypes="AA">
                                      <p:cBhvr>
                                        <p:cTn id="77" dur="3000" fill="hold"/>
                                        <p:tgtEl>
                                          <p:spTgt spid="39"/>
                                        </p:tgtEl>
                                        <p:attrNameLst>
                                          <p:attrName>ppt_x</p:attrName>
                                          <p:attrName>ppt_y</p:attrName>
                                        </p:attrNameLst>
                                      </p:cBhvr>
                                      <p:rCtr x="5955" y="5972"/>
                                    </p:animMotion>
                                  </p:childTnLst>
                                </p:cTn>
                              </p:par>
                              <p:par>
                                <p:cTn id="78" presetID="1" presetClass="exit" presetSubtype="0" fill="hold" grpId="0" nodeType="withEffect">
                                  <p:stCondLst>
                                    <p:cond delay="0"/>
                                  </p:stCondLst>
                                  <p:childTnLst>
                                    <p:set>
                                      <p:cBhvr>
                                        <p:cTn id="79" dur="1" fill="hold">
                                          <p:stCondLst>
                                            <p:cond delay="0"/>
                                          </p:stCondLst>
                                        </p:cTn>
                                        <p:tgtEl>
                                          <p:spTgt spid="81"/>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0" nodeType="clickEffect">
                                  <p:stCondLst>
                                    <p:cond delay="0"/>
                                  </p:stCondLst>
                                  <p:childTnLst>
                                    <p:set>
                                      <p:cBhvr>
                                        <p:cTn id="83" dur="1" fill="hold">
                                          <p:stCondLst>
                                            <p:cond delay="0"/>
                                          </p:stCondLst>
                                        </p:cTn>
                                        <p:tgtEl>
                                          <p:spTgt spid="84"/>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93"/>
                                        </p:tgtEl>
                                        <p:attrNameLst>
                                          <p:attrName>style.visibility</p:attrName>
                                        </p:attrNameLst>
                                      </p:cBhvr>
                                      <p:to>
                                        <p:strVal val="hidden"/>
                                      </p:to>
                                    </p:set>
                                  </p:childTnLst>
                                </p:cTn>
                              </p:par>
                              <p:par>
                                <p:cTn id="86" presetID="49" presetClass="path" presetSubtype="0" accel="50000" decel="50000" fill="hold" nodeType="withEffect">
                                  <p:stCondLst>
                                    <p:cond delay="0"/>
                                  </p:stCondLst>
                                  <p:childTnLst>
                                    <p:animMotion origin="layout" path="M 3.88889E-6 -1.11111E-6 L 0.35607 -1.11111E-6 " pathEditMode="relative" rAng="0" ptsTypes="AA">
                                      <p:cBhvr>
                                        <p:cTn id="87" dur="3000" fill="hold"/>
                                        <p:tgtEl>
                                          <p:spTgt spid="40"/>
                                        </p:tgtEl>
                                        <p:attrNameLst>
                                          <p:attrName>ppt_x</p:attrName>
                                          <p:attrName>ppt_y</p:attrName>
                                        </p:attrNameLst>
                                      </p:cBhvr>
                                      <p:rCtr x="17795" y="0"/>
                                    </p:animMotion>
                                  </p:childTnLst>
                                </p:cTn>
                              </p:par>
                              <p:par>
                                <p:cTn id="88" presetID="49" presetClass="path" presetSubtype="0" accel="50000" decel="50000" fill="hold" nodeType="withEffect">
                                  <p:stCondLst>
                                    <p:cond delay="0"/>
                                  </p:stCondLst>
                                  <p:childTnLst>
                                    <p:animMotion origin="layout" path="M 5E-6 -1.85185E-6 L -0.12031 -0.11991 " pathEditMode="relative" rAng="0" ptsTypes="AA">
                                      <p:cBhvr>
                                        <p:cTn id="89" dur="3000" fill="hold"/>
                                        <p:tgtEl>
                                          <p:spTgt spid="41"/>
                                        </p:tgtEl>
                                        <p:attrNameLst>
                                          <p:attrName>ppt_x</p:attrName>
                                          <p:attrName>ppt_y</p:attrName>
                                        </p:attrNameLst>
                                      </p:cBhvr>
                                      <p:rCtr x="-5972" y="-5556"/>
                                    </p:animMotion>
                                  </p:childTnLst>
                                </p:cTn>
                              </p:par>
                              <p:par>
                                <p:cTn id="90" presetID="49" presetClass="path" presetSubtype="0" accel="50000" decel="50000" fill="hold" nodeType="withEffect">
                                  <p:stCondLst>
                                    <p:cond delay="0"/>
                                  </p:stCondLst>
                                  <p:childTnLst>
                                    <p:animMotion origin="layout" path="M 3.05556E-6 -1.11111E-6 L 0.16267 -0.11597 " pathEditMode="relative" rAng="0" ptsTypes="AA">
                                      <p:cBhvr>
                                        <p:cTn id="91" dur="3000" fill="hold"/>
                                        <p:tgtEl>
                                          <p:spTgt spid="42"/>
                                        </p:tgtEl>
                                        <p:attrNameLst>
                                          <p:attrName>ppt_x</p:attrName>
                                          <p:attrName>ppt_y</p:attrName>
                                        </p:attrNameLst>
                                      </p:cBhvr>
                                      <p:rCtr x="8316"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89" grpId="0" animBg="1"/>
      <p:bldP spid="92" grpId="0" animBg="1"/>
      <p:bldP spid="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0" y="414338"/>
            <a:ext cx="9144000" cy="1070446"/>
          </a:xfrm>
        </p:spPr>
        <p:txBody>
          <a:bodyPr/>
          <a:lstStyle/>
          <a:p>
            <a:r>
              <a:rPr lang="en-US" sz="4400" dirty="0">
                <a:latin typeface="Calibri Light" panose="020F0302020204030204" pitchFamily="34" charset="0"/>
                <a:cs typeface="Calibri Light" panose="020F0302020204030204" pitchFamily="34" charset="0"/>
              </a:rPr>
              <a:t>Self-stabilizing Distributed BFT</a:t>
            </a:r>
            <a:endParaRPr lang="en-US" altLang="en-US" dirty="0">
              <a:latin typeface="Calibri Light" panose="020F0302020204030204" pitchFamily="34" charset="0"/>
              <a:cs typeface="Calibri Light" panose="020F0302020204030204" pitchFamily="34" charset="0"/>
            </a:endParaRPr>
          </a:p>
        </p:txBody>
      </p:sp>
      <p:sp>
        <p:nvSpPr>
          <p:cNvPr id="138243" name="Rectangle 3"/>
          <p:cNvSpPr>
            <a:spLocks noChangeArrowheads="1"/>
          </p:cNvSpPr>
          <p:nvPr/>
        </p:nvSpPr>
        <p:spPr bwMode="auto">
          <a:xfrm>
            <a:off x="457200" y="1416841"/>
            <a:ext cx="8291264" cy="4133060"/>
          </a:xfrm>
          <a:prstGeom prst="rect">
            <a:avLst/>
          </a:prstGeom>
          <a:noFill/>
          <a:ln w="9525">
            <a:noFill/>
            <a:miter lim="800000"/>
            <a:headEnd/>
            <a:tailEnd/>
          </a:ln>
          <a:effectLst/>
        </p:spPr>
        <p:txBody>
          <a:bodyPr/>
          <a:lstStyle/>
          <a:p>
            <a:pPr marL="285750" indent="-285750">
              <a:spcBef>
                <a:spcPct val="20000"/>
              </a:spcBef>
              <a:buSzPct val="75000"/>
              <a:buFont typeface="ZapfDingbats" pitchFamily="82" charset="2"/>
              <a:buChar char="l"/>
            </a:pPr>
            <a:r>
              <a:rPr lang="en-US" altLang="he-IL" sz="2400" dirty="0">
                <a:latin typeface="Calibri Light" panose="020F0302020204030204" pitchFamily="34" charset="0"/>
                <a:cs typeface="Calibri Light" panose="020F0302020204030204" pitchFamily="34" charset="0"/>
              </a:rPr>
              <a:t>We will use the shared memory model for this example</a:t>
            </a:r>
          </a:p>
          <a:p>
            <a:pPr marL="285750" indent="-285750">
              <a:spcBef>
                <a:spcPct val="20000"/>
              </a:spcBef>
              <a:buSzPct val="75000"/>
              <a:buFont typeface="ZapfDingbats" pitchFamily="82" charset="2"/>
              <a:buChar char="l"/>
            </a:pPr>
            <a:r>
              <a:rPr lang="en-US" altLang="he-IL" sz="2400" dirty="0">
                <a:latin typeface="Calibri Light" panose="020F0302020204030204" pitchFamily="34" charset="0"/>
                <a:cs typeface="Calibri Light" panose="020F0302020204030204" pitchFamily="34" charset="0"/>
              </a:rPr>
              <a:t>The system consists </a:t>
            </a:r>
            <a:r>
              <a:rPr lang="en-US" altLang="he-IL" sz="2400" i="1" dirty="0">
                <a:latin typeface="Calibri Light" panose="020F0302020204030204" pitchFamily="34" charset="0"/>
                <a:cs typeface="Calibri Light" panose="020F0302020204030204" pitchFamily="34" charset="0"/>
              </a:rPr>
              <a:t>n</a:t>
            </a:r>
            <a:r>
              <a:rPr lang="en-US" altLang="he-IL" sz="2400" dirty="0">
                <a:latin typeface="Calibri Light" panose="020F0302020204030204" pitchFamily="34" charset="0"/>
                <a:cs typeface="Calibri Light" panose="020F0302020204030204" pitchFamily="34" charset="0"/>
              </a:rPr>
              <a:t> processors</a:t>
            </a:r>
          </a:p>
          <a:p>
            <a:pPr marL="285750" indent="-285750">
              <a:spcBef>
                <a:spcPct val="20000"/>
              </a:spcBef>
              <a:buSzPct val="75000"/>
              <a:buFont typeface="ZapfDingbats" pitchFamily="82" charset="2"/>
              <a:buChar char="l"/>
            </a:pPr>
            <a:r>
              <a:rPr lang="en-US" altLang="he-IL" sz="2400" dirty="0">
                <a:latin typeface="Calibri Light" panose="020F0302020204030204" pitchFamily="34" charset="0"/>
                <a:cs typeface="Calibri Light" panose="020F0302020204030204" pitchFamily="34" charset="0"/>
              </a:rPr>
              <a:t>A processor </a:t>
            </a:r>
            <a:r>
              <a:rPr lang="en-US" altLang="he-IL" sz="2400" i="1" dirty="0">
                <a:latin typeface="Calibri Light" panose="020F0302020204030204" pitchFamily="34" charset="0"/>
                <a:cs typeface="Calibri Light" panose="020F0302020204030204" pitchFamily="34" charset="0"/>
              </a:rPr>
              <a:t>p</a:t>
            </a:r>
            <a:r>
              <a:rPr lang="en-US" altLang="he-IL" sz="2400" baseline="-30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communicates with its neighbor </a:t>
            </a:r>
            <a:r>
              <a:rPr lang="en-US" altLang="he-IL" sz="2400" i="1" dirty="0" err="1">
                <a:latin typeface="Calibri Light" panose="020F0302020204030204" pitchFamily="34" charset="0"/>
                <a:cs typeface="Calibri Light" panose="020F0302020204030204" pitchFamily="34" charset="0"/>
              </a:rPr>
              <a:t>p</a:t>
            </a:r>
            <a:r>
              <a:rPr lang="en-US" altLang="he-IL" sz="2400" baseline="-30000" dirty="0" err="1">
                <a:latin typeface="Calibri Light" panose="020F0302020204030204" pitchFamily="34" charset="0"/>
                <a:cs typeface="Calibri Light" panose="020F0302020204030204" pitchFamily="34" charset="0"/>
              </a:rPr>
              <a:t>j</a:t>
            </a:r>
            <a:r>
              <a:rPr lang="en-US" altLang="he-IL" sz="2400" dirty="0">
                <a:latin typeface="Calibri Light" panose="020F0302020204030204" pitchFamily="34" charset="0"/>
                <a:cs typeface="Calibri Light" panose="020F0302020204030204" pitchFamily="34" charset="0"/>
              </a:rPr>
              <a:t> by writing in the communication register </a:t>
            </a:r>
            <a:r>
              <a:rPr lang="en-US" altLang="he-IL" sz="2400" dirty="0" err="1">
                <a:latin typeface="Calibri Light" panose="020F0302020204030204" pitchFamily="34" charset="0"/>
                <a:cs typeface="Calibri Light" panose="020F0302020204030204" pitchFamily="34" charset="0"/>
              </a:rPr>
              <a:t>r</a:t>
            </a:r>
            <a:r>
              <a:rPr lang="en-US" altLang="he-IL" sz="2400" baseline="-30000" dirty="0" err="1">
                <a:latin typeface="Calibri Light" panose="020F0302020204030204" pitchFamily="34" charset="0"/>
                <a:cs typeface="Calibri Light" panose="020F0302020204030204" pitchFamily="34" charset="0"/>
              </a:rPr>
              <a:t>ij</a:t>
            </a:r>
            <a:r>
              <a:rPr lang="en-US" altLang="he-IL" sz="2400" baseline="-30000" dirty="0">
                <a:latin typeface="Calibri Light" panose="020F0302020204030204" pitchFamily="34" charset="0"/>
                <a:cs typeface="Calibri Light" panose="020F0302020204030204" pitchFamily="34" charset="0"/>
              </a:rPr>
              <a:t> </a:t>
            </a:r>
            <a:r>
              <a:rPr lang="en-US" altLang="he-IL" sz="2400" dirty="0">
                <a:latin typeface="Calibri Light" panose="020F0302020204030204" pitchFamily="34" charset="0"/>
                <a:cs typeface="Calibri Light" panose="020F0302020204030204" pitchFamily="34" charset="0"/>
              </a:rPr>
              <a:t>and reading from </a:t>
            </a:r>
            <a:r>
              <a:rPr lang="en-US" altLang="he-IL" sz="2400" dirty="0" err="1">
                <a:latin typeface="Calibri Light" panose="020F0302020204030204" pitchFamily="34" charset="0"/>
                <a:cs typeface="Calibri Light" panose="020F0302020204030204" pitchFamily="34" charset="0"/>
              </a:rPr>
              <a:t>r</a:t>
            </a:r>
            <a:r>
              <a:rPr lang="en-US" altLang="he-IL" sz="2400" baseline="-30000" dirty="0" err="1">
                <a:latin typeface="Calibri Light" panose="020F0302020204030204" pitchFamily="34" charset="0"/>
                <a:cs typeface="Calibri Light" panose="020F0302020204030204" pitchFamily="34" charset="0"/>
              </a:rPr>
              <a:t>ji</a:t>
            </a:r>
            <a:endParaRPr lang="en-US" altLang="he-IL" sz="2400" baseline="-30000" dirty="0">
              <a:latin typeface="Calibri Light" panose="020F0302020204030204" pitchFamily="34" charset="0"/>
              <a:cs typeface="Calibri Light" panose="020F0302020204030204" pitchFamily="34" charset="0"/>
            </a:endParaRPr>
          </a:p>
          <a:p>
            <a:pPr marL="285750" indent="-285750">
              <a:spcBef>
                <a:spcPct val="20000"/>
              </a:spcBef>
              <a:buSzPct val="75000"/>
              <a:buFont typeface="ZapfDingbats" pitchFamily="82" charset="2"/>
              <a:buChar char="l"/>
            </a:pPr>
            <a:r>
              <a:rPr lang="en-US" altLang="he-IL" sz="2400" dirty="0">
                <a:latin typeface="Calibri Light" panose="020F0302020204030204" pitchFamily="34" charset="0"/>
                <a:cs typeface="Calibri Light" panose="020F0302020204030204" pitchFamily="34" charset="0"/>
              </a:rPr>
              <a:t>The output is the constructed tree, which the registers encode</a:t>
            </a:r>
            <a:endParaRPr lang="en-US" sz="2400" dirty="0">
              <a:latin typeface="Calibri Light" panose="020F0302020204030204" pitchFamily="34" charset="0"/>
              <a:cs typeface="Calibri Light" panose="020F0302020204030204" pitchFamily="34" charset="0"/>
              <a:sym typeface="Symbol" pitchFamily="18" charset="2"/>
            </a:endParaRPr>
          </a:p>
          <a:p>
            <a:pPr marL="285750" indent="-285750">
              <a:spcBef>
                <a:spcPct val="20000"/>
              </a:spcBef>
              <a:buSzPct val="75000"/>
              <a:buFont typeface="ZapfDingbats" pitchFamily="82" charset="2"/>
              <a:buChar char="l"/>
            </a:pPr>
            <a:endParaRPr lang="en-US" altLang="he-IL" sz="2800" dirty="0">
              <a:latin typeface="Calibri Light" panose="020F0302020204030204" pitchFamily="34" charset="0"/>
              <a:cs typeface="Calibri Light" panose="020F0302020204030204" pitchFamily="34" charset="0"/>
            </a:endParaRPr>
          </a:p>
        </p:txBody>
      </p:sp>
      <p:grpSp>
        <p:nvGrpSpPr>
          <p:cNvPr id="2" name="Group 4">
            <a:extLst>
              <a:ext uri="{FF2B5EF4-FFF2-40B4-BE49-F238E27FC236}">
                <a16:creationId xmlns:a16="http://schemas.microsoft.com/office/drawing/2014/main" id="{31DF4FB2-E8D8-A6CD-BACB-1B1BFFEEEAB7}"/>
              </a:ext>
            </a:extLst>
          </p:cNvPr>
          <p:cNvGrpSpPr>
            <a:grpSpLocks/>
          </p:cNvGrpSpPr>
          <p:nvPr/>
        </p:nvGrpSpPr>
        <p:grpSpPr bwMode="auto">
          <a:xfrm>
            <a:off x="2286000" y="3718768"/>
            <a:ext cx="4286250" cy="3022600"/>
            <a:chOff x="1680" y="1488"/>
            <a:chExt cx="1920" cy="1488"/>
          </a:xfrm>
        </p:grpSpPr>
        <p:sp>
          <p:nvSpPr>
            <p:cNvPr id="3" name="Oval 5">
              <a:extLst>
                <a:ext uri="{FF2B5EF4-FFF2-40B4-BE49-F238E27FC236}">
                  <a16:creationId xmlns:a16="http://schemas.microsoft.com/office/drawing/2014/main" id="{48163A1E-730F-315F-B468-1FA72BDCC88E}"/>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1</a:t>
              </a:r>
            </a:p>
          </p:txBody>
        </p:sp>
        <p:sp>
          <p:nvSpPr>
            <p:cNvPr id="4" name="Oval 6">
              <a:extLst>
                <a:ext uri="{FF2B5EF4-FFF2-40B4-BE49-F238E27FC236}">
                  <a16:creationId xmlns:a16="http://schemas.microsoft.com/office/drawing/2014/main" id="{AB60A1A2-943D-8217-FB0B-2CE50E48CF27}"/>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4</a:t>
              </a:r>
            </a:p>
          </p:txBody>
        </p:sp>
        <p:sp>
          <p:nvSpPr>
            <p:cNvPr id="5" name="Oval 7">
              <a:extLst>
                <a:ext uri="{FF2B5EF4-FFF2-40B4-BE49-F238E27FC236}">
                  <a16:creationId xmlns:a16="http://schemas.microsoft.com/office/drawing/2014/main" id="{55A3E16C-8912-B131-3153-86333B45C82C}"/>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5</a:t>
              </a:r>
            </a:p>
          </p:txBody>
        </p:sp>
        <p:sp>
          <p:nvSpPr>
            <p:cNvPr id="6" name="Oval 8">
              <a:extLst>
                <a:ext uri="{FF2B5EF4-FFF2-40B4-BE49-F238E27FC236}">
                  <a16:creationId xmlns:a16="http://schemas.microsoft.com/office/drawing/2014/main" id="{70230E48-AB14-01F4-858E-EF34002FDB19}"/>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8</a:t>
              </a:r>
            </a:p>
          </p:txBody>
        </p:sp>
        <p:sp>
          <p:nvSpPr>
            <p:cNvPr id="7" name="Oval 9">
              <a:extLst>
                <a:ext uri="{FF2B5EF4-FFF2-40B4-BE49-F238E27FC236}">
                  <a16:creationId xmlns:a16="http://schemas.microsoft.com/office/drawing/2014/main" id="{F4F5DDB5-CF8D-816B-CD0A-A56820DFE5C6}"/>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6</a:t>
              </a:r>
            </a:p>
          </p:txBody>
        </p:sp>
        <p:sp>
          <p:nvSpPr>
            <p:cNvPr id="8" name="Oval 10">
              <a:extLst>
                <a:ext uri="{FF2B5EF4-FFF2-40B4-BE49-F238E27FC236}">
                  <a16:creationId xmlns:a16="http://schemas.microsoft.com/office/drawing/2014/main" id="{A6B3C8DA-F065-C2B4-8341-083A872D1561}"/>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2</a:t>
              </a:r>
            </a:p>
          </p:txBody>
        </p:sp>
        <p:sp>
          <p:nvSpPr>
            <p:cNvPr id="9" name="Oval 11">
              <a:extLst>
                <a:ext uri="{FF2B5EF4-FFF2-40B4-BE49-F238E27FC236}">
                  <a16:creationId xmlns:a16="http://schemas.microsoft.com/office/drawing/2014/main" id="{3CCB3054-FC40-117A-FE5E-37D0837A9F8E}"/>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3</a:t>
              </a:r>
            </a:p>
          </p:txBody>
        </p:sp>
        <p:sp>
          <p:nvSpPr>
            <p:cNvPr id="10" name="Oval 12">
              <a:extLst>
                <a:ext uri="{FF2B5EF4-FFF2-40B4-BE49-F238E27FC236}">
                  <a16:creationId xmlns:a16="http://schemas.microsoft.com/office/drawing/2014/main" id="{A5E560B6-C08D-0B28-694F-46B7D00F2E5C}"/>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7</a:t>
              </a:r>
            </a:p>
          </p:txBody>
        </p:sp>
        <p:sp>
          <p:nvSpPr>
            <p:cNvPr id="11" name="Line 13">
              <a:extLst>
                <a:ext uri="{FF2B5EF4-FFF2-40B4-BE49-F238E27FC236}">
                  <a16:creationId xmlns:a16="http://schemas.microsoft.com/office/drawing/2014/main" id="{6C389EF4-D422-25FB-600D-29E16CB51653}"/>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2" name="Line 14">
              <a:extLst>
                <a:ext uri="{FF2B5EF4-FFF2-40B4-BE49-F238E27FC236}">
                  <a16:creationId xmlns:a16="http://schemas.microsoft.com/office/drawing/2014/main" id="{5C896209-7BA9-2838-20FE-3F3B5BB3EB47}"/>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3" name="Line 15">
              <a:extLst>
                <a:ext uri="{FF2B5EF4-FFF2-40B4-BE49-F238E27FC236}">
                  <a16:creationId xmlns:a16="http://schemas.microsoft.com/office/drawing/2014/main" id="{ECADF107-561A-20C9-ECDB-4866FC74C61D}"/>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4" name="Line 16">
              <a:extLst>
                <a:ext uri="{FF2B5EF4-FFF2-40B4-BE49-F238E27FC236}">
                  <a16:creationId xmlns:a16="http://schemas.microsoft.com/office/drawing/2014/main" id="{EF5D4E39-0A82-F94F-F37B-79A5ABBED651}"/>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5" name="Line 17">
              <a:extLst>
                <a:ext uri="{FF2B5EF4-FFF2-40B4-BE49-F238E27FC236}">
                  <a16:creationId xmlns:a16="http://schemas.microsoft.com/office/drawing/2014/main" id="{5AD41EC6-982F-8773-D3ED-8E322EA913AF}"/>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 name="Line 18">
              <a:extLst>
                <a:ext uri="{FF2B5EF4-FFF2-40B4-BE49-F238E27FC236}">
                  <a16:creationId xmlns:a16="http://schemas.microsoft.com/office/drawing/2014/main" id="{521C4EB4-12BE-D78A-6DC7-2CDCEA19CB3F}"/>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7" name="Line 19">
              <a:extLst>
                <a:ext uri="{FF2B5EF4-FFF2-40B4-BE49-F238E27FC236}">
                  <a16:creationId xmlns:a16="http://schemas.microsoft.com/office/drawing/2014/main" id="{210AF6B0-E584-B473-2C93-BD35AC65B5DD}"/>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8" name="Line 20">
              <a:extLst>
                <a:ext uri="{FF2B5EF4-FFF2-40B4-BE49-F238E27FC236}">
                  <a16:creationId xmlns:a16="http://schemas.microsoft.com/office/drawing/2014/main" id="{6880E459-0E8A-F8E9-AF83-40FEF4E92DEF}"/>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9" name="Line 21">
              <a:extLst>
                <a:ext uri="{FF2B5EF4-FFF2-40B4-BE49-F238E27FC236}">
                  <a16:creationId xmlns:a16="http://schemas.microsoft.com/office/drawing/2014/main" id="{FDB9CDC8-CB1E-D196-0143-A6053905BC12}"/>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20" name="Line 22">
              <a:extLst>
                <a:ext uri="{FF2B5EF4-FFF2-40B4-BE49-F238E27FC236}">
                  <a16:creationId xmlns:a16="http://schemas.microsoft.com/office/drawing/2014/main" id="{04EFE414-34E7-602E-F3D5-EEE1186DD788}"/>
                </a:ext>
              </a:extLst>
            </p:cNvPr>
            <p:cNvSpPr>
              <a:spLocks noChangeShapeType="1"/>
            </p:cNvSpPr>
            <p:nvPr/>
          </p:nvSpPr>
          <p:spPr bwMode="auto">
            <a:xfrm>
              <a:off x="2393" y="2160"/>
              <a:ext cx="239" cy="392"/>
            </a:xfrm>
            <a:prstGeom prst="line">
              <a:avLst/>
            </a:prstGeom>
            <a:noFill/>
            <a:ln w="12700">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grpSp>
      <p:grpSp>
        <p:nvGrpSpPr>
          <p:cNvPr id="21" name="Group 27">
            <a:extLst>
              <a:ext uri="{FF2B5EF4-FFF2-40B4-BE49-F238E27FC236}">
                <a16:creationId xmlns:a16="http://schemas.microsoft.com/office/drawing/2014/main" id="{3E2B0A79-8C0C-DFBD-3821-13DD52A16F39}"/>
              </a:ext>
            </a:extLst>
          </p:cNvPr>
          <p:cNvGrpSpPr>
            <a:grpSpLocks/>
          </p:cNvGrpSpPr>
          <p:nvPr/>
        </p:nvGrpSpPr>
        <p:grpSpPr bwMode="auto">
          <a:xfrm>
            <a:off x="796926" y="3828306"/>
            <a:ext cx="6943727" cy="2890837"/>
            <a:chOff x="502" y="1977"/>
            <a:chExt cx="4374" cy="1821"/>
          </a:xfrm>
        </p:grpSpPr>
        <p:sp>
          <p:nvSpPr>
            <p:cNvPr id="22" name="Text Box 24">
              <a:extLst>
                <a:ext uri="{FF2B5EF4-FFF2-40B4-BE49-F238E27FC236}">
                  <a16:creationId xmlns:a16="http://schemas.microsoft.com/office/drawing/2014/main" id="{94D04567-BA8E-FFBF-8069-8F47E30FB6C4}"/>
                </a:ext>
              </a:extLst>
            </p:cNvPr>
            <p:cNvSpPr txBox="1">
              <a:spLocks noChangeArrowheads="1"/>
            </p:cNvSpPr>
            <p:nvPr/>
          </p:nvSpPr>
          <p:spPr bwMode="auto">
            <a:xfrm>
              <a:off x="1318" y="1977"/>
              <a:ext cx="836" cy="600"/>
            </a:xfrm>
            <a:prstGeom prst="rect">
              <a:avLst/>
            </a:prstGeom>
            <a:noFill/>
            <a:ln w="9525">
              <a:solidFill>
                <a:srgbClr val="CC3300"/>
              </a:solid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sz="1400">
                  <a:solidFill>
                    <a:srgbClr val="CC3300"/>
                  </a:solidFill>
                  <a:latin typeface="Calibri Light" panose="020F0302020204030204" pitchFamily="34" charset="0"/>
                  <a:cs typeface="Calibri Light" panose="020F0302020204030204" pitchFamily="34" charset="0"/>
                </a:rPr>
                <a:t>r</a:t>
              </a:r>
              <a:r>
                <a:rPr lang="en-US" sz="1400" baseline="-25000">
                  <a:solidFill>
                    <a:srgbClr val="CC3300"/>
                  </a:solidFill>
                  <a:latin typeface="Calibri Light" panose="020F0302020204030204" pitchFamily="34" charset="0"/>
                  <a:cs typeface="Calibri Light" panose="020F0302020204030204" pitchFamily="34" charset="0"/>
                </a:rPr>
                <a:t>21</a:t>
              </a:r>
              <a:r>
                <a:rPr lang="en-US" sz="1400">
                  <a:solidFill>
                    <a:srgbClr val="CC3300"/>
                  </a:solidFill>
                  <a:latin typeface="Calibri Light" panose="020F0302020204030204" pitchFamily="34" charset="0"/>
                  <a:cs typeface="Calibri Light" panose="020F0302020204030204" pitchFamily="34" charset="0"/>
                </a:rPr>
                <a:t>:</a:t>
              </a:r>
            </a:p>
            <a:p>
              <a:pPr algn="l">
                <a:spcBef>
                  <a:spcPct val="50000"/>
                </a:spcBef>
                <a:buClr>
                  <a:schemeClr val="accent2"/>
                </a:buClr>
                <a:buSzPct val="85000"/>
                <a:buFont typeface="Wingdings" pitchFamily="2" charset="2"/>
                <a:buNone/>
              </a:pPr>
              <a:r>
                <a:rPr lang="en-US" sz="1400">
                  <a:solidFill>
                    <a:srgbClr val="CC3300"/>
                  </a:solidFill>
                  <a:latin typeface="Calibri Light" panose="020F0302020204030204" pitchFamily="34" charset="0"/>
                  <a:cs typeface="Calibri Light" panose="020F0302020204030204" pitchFamily="34" charset="0"/>
                </a:rPr>
                <a:t> parent = 1</a:t>
              </a:r>
            </a:p>
            <a:p>
              <a:pPr algn="l">
                <a:spcBef>
                  <a:spcPct val="50000"/>
                </a:spcBef>
                <a:buClr>
                  <a:schemeClr val="accent2"/>
                </a:buClr>
                <a:buSzPct val="85000"/>
                <a:buFont typeface="Wingdings" pitchFamily="2" charset="2"/>
                <a:buNone/>
              </a:pPr>
              <a:r>
                <a:rPr lang="en-US" sz="1400">
                  <a:solidFill>
                    <a:srgbClr val="CC3300"/>
                  </a:solidFill>
                  <a:latin typeface="Calibri Light" panose="020F0302020204030204" pitchFamily="34" charset="0"/>
                  <a:cs typeface="Calibri Light" panose="020F0302020204030204" pitchFamily="34" charset="0"/>
                </a:rPr>
                <a:t> dis = 1	</a:t>
              </a:r>
            </a:p>
          </p:txBody>
        </p:sp>
        <p:sp>
          <p:nvSpPr>
            <p:cNvPr id="23" name="Text Box 25">
              <a:extLst>
                <a:ext uri="{FF2B5EF4-FFF2-40B4-BE49-F238E27FC236}">
                  <a16:creationId xmlns:a16="http://schemas.microsoft.com/office/drawing/2014/main" id="{4426A78B-424E-201A-B2BF-2BEC149D5451}"/>
                </a:ext>
              </a:extLst>
            </p:cNvPr>
            <p:cNvSpPr txBox="1">
              <a:spLocks noChangeArrowheads="1"/>
            </p:cNvSpPr>
            <p:nvPr/>
          </p:nvSpPr>
          <p:spPr bwMode="auto">
            <a:xfrm>
              <a:off x="4040" y="2622"/>
              <a:ext cx="836" cy="600"/>
            </a:xfrm>
            <a:prstGeom prst="rect">
              <a:avLst/>
            </a:prstGeom>
            <a:noFill/>
            <a:ln w="9525">
              <a:solidFill>
                <a:srgbClr val="CC3300"/>
              </a:solid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sz="1400" dirty="0">
                  <a:solidFill>
                    <a:srgbClr val="CC3300"/>
                  </a:solidFill>
                  <a:latin typeface="Calibri Light" panose="020F0302020204030204" pitchFamily="34" charset="0"/>
                  <a:cs typeface="Calibri Light" panose="020F0302020204030204" pitchFamily="34" charset="0"/>
                </a:rPr>
                <a:t>r</a:t>
              </a:r>
              <a:r>
                <a:rPr lang="en-US" sz="1400" baseline="-25000" dirty="0">
                  <a:solidFill>
                    <a:srgbClr val="CC3300"/>
                  </a:solidFill>
                  <a:latin typeface="Calibri Light" panose="020F0302020204030204" pitchFamily="34" charset="0"/>
                  <a:cs typeface="Calibri Light" panose="020F0302020204030204" pitchFamily="34" charset="0"/>
                </a:rPr>
                <a:t>58</a:t>
              </a:r>
              <a:r>
                <a:rPr lang="en-US" sz="1400" dirty="0">
                  <a:solidFill>
                    <a:srgbClr val="CC3300"/>
                  </a:solidFill>
                  <a:latin typeface="Calibri Light" panose="020F0302020204030204" pitchFamily="34" charset="0"/>
                  <a:cs typeface="Calibri Light" panose="020F0302020204030204" pitchFamily="34" charset="0"/>
                </a:rPr>
                <a:t>:</a:t>
              </a:r>
            </a:p>
            <a:p>
              <a:pPr algn="l">
                <a:spcBef>
                  <a:spcPct val="50000"/>
                </a:spcBef>
                <a:buClr>
                  <a:schemeClr val="accent2"/>
                </a:buClr>
                <a:buSzPct val="85000"/>
                <a:buFont typeface="Wingdings" pitchFamily="2" charset="2"/>
                <a:buNone/>
              </a:pPr>
              <a:r>
                <a:rPr lang="en-US" sz="1400" dirty="0">
                  <a:solidFill>
                    <a:srgbClr val="CC3300"/>
                  </a:solidFill>
                  <a:latin typeface="Calibri Light" panose="020F0302020204030204" pitchFamily="34" charset="0"/>
                  <a:cs typeface="Calibri Light" panose="020F0302020204030204" pitchFamily="34" charset="0"/>
                </a:rPr>
                <a:t> parent = 1</a:t>
              </a:r>
            </a:p>
            <a:p>
              <a:pPr algn="l">
                <a:spcBef>
                  <a:spcPct val="50000"/>
                </a:spcBef>
                <a:buClr>
                  <a:schemeClr val="accent2"/>
                </a:buClr>
                <a:buSzPct val="85000"/>
                <a:buFont typeface="Wingdings" pitchFamily="2" charset="2"/>
                <a:buNone/>
              </a:pPr>
              <a:r>
                <a:rPr lang="en-US" sz="1400" dirty="0">
                  <a:solidFill>
                    <a:srgbClr val="CC3300"/>
                  </a:solidFill>
                  <a:latin typeface="Calibri Light" panose="020F0302020204030204" pitchFamily="34" charset="0"/>
                  <a:cs typeface="Calibri Light" panose="020F0302020204030204" pitchFamily="34" charset="0"/>
                </a:rPr>
                <a:t> dis = 3	</a:t>
              </a:r>
            </a:p>
          </p:txBody>
        </p:sp>
        <p:sp>
          <p:nvSpPr>
            <p:cNvPr id="24" name="Text Box 26">
              <a:extLst>
                <a:ext uri="{FF2B5EF4-FFF2-40B4-BE49-F238E27FC236}">
                  <a16:creationId xmlns:a16="http://schemas.microsoft.com/office/drawing/2014/main" id="{9FBDC9DF-78A9-88F5-6BB3-0038F42123B8}"/>
                </a:ext>
              </a:extLst>
            </p:cNvPr>
            <p:cNvSpPr txBox="1">
              <a:spLocks noChangeArrowheads="1"/>
            </p:cNvSpPr>
            <p:nvPr/>
          </p:nvSpPr>
          <p:spPr bwMode="auto">
            <a:xfrm>
              <a:off x="502" y="3198"/>
              <a:ext cx="836" cy="600"/>
            </a:xfrm>
            <a:prstGeom prst="rect">
              <a:avLst/>
            </a:prstGeom>
            <a:noFill/>
            <a:ln w="9525">
              <a:solidFill>
                <a:srgbClr val="CC3300"/>
              </a:solid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sz="1400" dirty="0">
                  <a:solidFill>
                    <a:srgbClr val="CC3300"/>
                  </a:solidFill>
                  <a:latin typeface="Calibri Light" panose="020F0302020204030204" pitchFamily="34" charset="0"/>
                  <a:cs typeface="Calibri Light" panose="020F0302020204030204" pitchFamily="34" charset="0"/>
                </a:rPr>
                <a:t>r</a:t>
              </a:r>
              <a:r>
                <a:rPr lang="en-US" sz="1400" baseline="-25000" dirty="0">
                  <a:solidFill>
                    <a:srgbClr val="CC3300"/>
                  </a:solidFill>
                  <a:latin typeface="Calibri Light" panose="020F0302020204030204" pitchFamily="34" charset="0"/>
                  <a:cs typeface="Calibri Light" panose="020F0302020204030204" pitchFamily="34" charset="0"/>
                </a:rPr>
                <a:t>73</a:t>
              </a:r>
              <a:r>
                <a:rPr lang="en-US" sz="1400" dirty="0">
                  <a:solidFill>
                    <a:srgbClr val="CC3300"/>
                  </a:solidFill>
                  <a:latin typeface="Calibri Light" panose="020F0302020204030204" pitchFamily="34" charset="0"/>
                  <a:cs typeface="Calibri Light" panose="020F0302020204030204" pitchFamily="34" charset="0"/>
                </a:rPr>
                <a:t>:</a:t>
              </a:r>
            </a:p>
            <a:p>
              <a:pPr algn="l">
                <a:spcBef>
                  <a:spcPct val="50000"/>
                </a:spcBef>
                <a:buClr>
                  <a:schemeClr val="accent2"/>
                </a:buClr>
                <a:buSzPct val="85000"/>
                <a:buFont typeface="Wingdings" pitchFamily="2" charset="2"/>
                <a:buNone/>
              </a:pPr>
              <a:r>
                <a:rPr lang="en-US" sz="1400" dirty="0">
                  <a:solidFill>
                    <a:srgbClr val="CC3300"/>
                  </a:solidFill>
                  <a:latin typeface="Calibri Light" panose="020F0302020204030204" pitchFamily="34" charset="0"/>
                  <a:cs typeface="Calibri Light" panose="020F0302020204030204" pitchFamily="34" charset="0"/>
                </a:rPr>
                <a:t> parent = 0</a:t>
              </a:r>
            </a:p>
            <a:p>
              <a:pPr algn="l">
                <a:spcBef>
                  <a:spcPct val="50000"/>
                </a:spcBef>
                <a:buClr>
                  <a:schemeClr val="accent2"/>
                </a:buClr>
                <a:buSzPct val="85000"/>
                <a:buFont typeface="Wingdings" pitchFamily="2" charset="2"/>
                <a:buNone/>
              </a:pPr>
              <a:r>
                <a:rPr lang="en-US" sz="1400" dirty="0">
                  <a:solidFill>
                    <a:srgbClr val="CC3300"/>
                  </a:solidFill>
                  <a:latin typeface="Calibri Light" panose="020F0302020204030204" pitchFamily="34" charset="0"/>
                  <a:cs typeface="Calibri Light" panose="020F0302020204030204" pitchFamily="34" charset="0"/>
                </a:rPr>
                <a:t> dis = 2	</a:t>
              </a:r>
            </a:p>
          </p:txBody>
        </p:sp>
      </p:grpSp>
    </p:spTree>
    <p:extLst>
      <p:ext uri="{BB962C8B-B14F-4D97-AF65-F5344CB8AC3E}">
        <p14:creationId xmlns:p14="http://schemas.microsoft.com/office/powerpoint/2010/main" val="300184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8D1A-ABD6-3134-50E0-018090DA1D3C}"/>
              </a:ext>
            </a:extLst>
          </p:cNvPr>
          <p:cNvSpPr>
            <a:spLocks noGrp="1"/>
          </p:cNvSpPr>
          <p:nvPr>
            <p:ph type="title"/>
          </p:nvPr>
        </p:nvSpPr>
        <p:spPr/>
        <p:txBody>
          <a:bodyPr/>
          <a:lstStyle/>
          <a:p>
            <a:r>
              <a:rPr lang="en-US" sz="4400" dirty="0">
                <a:latin typeface="Calibri Light" panose="020F0302020204030204" pitchFamily="34" charset="0"/>
                <a:cs typeface="Calibri Light" panose="020F0302020204030204" pitchFamily="34" charset="0"/>
              </a:rPr>
              <a:t>The Constructed BFT Tree</a:t>
            </a:r>
            <a:endParaRPr lang="en-US" dirty="0"/>
          </a:p>
        </p:txBody>
      </p:sp>
      <p:grpSp>
        <p:nvGrpSpPr>
          <p:cNvPr id="43" name="Group 42">
            <a:extLst>
              <a:ext uri="{FF2B5EF4-FFF2-40B4-BE49-F238E27FC236}">
                <a16:creationId xmlns:a16="http://schemas.microsoft.com/office/drawing/2014/main" id="{E86287B0-E37C-2826-6949-6A2A61BB2415}"/>
              </a:ext>
            </a:extLst>
          </p:cNvPr>
          <p:cNvGrpSpPr/>
          <p:nvPr/>
        </p:nvGrpSpPr>
        <p:grpSpPr>
          <a:xfrm>
            <a:off x="3275856" y="1635290"/>
            <a:ext cx="5760640" cy="5114462"/>
            <a:chOff x="1907704" y="1635290"/>
            <a:chExt cx="5760640" cy="5114462"/>
          </a:xfrm>
        </p:grpSpPr>
        <p:grpSp>
          <p:nvGrpSpPr>
            <p:cNvPr id="4" name="Group 28">
              <a:extLst>
                <a:ext uri="{FF2B5EF4-FFF2-40B4-BE49-F238E27FC236}">
                  <a16:creationId xmlns:a16="http://schemas.microsoft.com/office/drawing/2014/main" id="{45F348F7-636C-F50D-322D-BC99851CD6A1}"/>
                </a:ext>
              </a:extLst>
            </p:cNvPr>
            <p:cNvGrpSpPr>
              <a:grpSpLocks/>
            </p:cNvGrpSpPr>
            <p:nvPr/>
          </p:nvGrpSpPr>
          <p:grpSpPr bwMode="auto">
            <a:xfrm>
              <a:off x="1907704" y="2132856"/>
              <a:ext cx="5472608" cy="4176464"/>
              <a:chOff x="1680" y="1488"/>
              <a:chExt cx="1920" cy="1488"/>
            </a:xfrm>
          </p:grpSpPr>
          <p:sp>
            <p:nvSpPr>
              <p:cNvPr id="5" name="Oval 4">
                <a:extLst>
                  <a:ext uri="{FF2B5EF4-FFF2-40B4-BE49-F238E27FC236}">
                    <a16:creationId xmlns:a16="http://schemas.microsoft.com/office/drawing/2014/main" id="{BA0265FC-11A4-F8BA-6FA1-D34F49133A76}"/>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6" name="Oval 5">
                <a:extLst>
                  <a:ext uri="{FF2B5EF4-FFF2-40B4-BE49-F238E27FC236}">
                    <a16:creationId xmlns:a16="http://schemas.microsoft.com/office/drawing/2014/main" id="{2D9E05B9-E6F5-A0F3-0D94-A0221E686B6D}"/>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7" name="Oval 6">
                <a:extLst>
                  <a:ext uri="{FF2B5EF4-FFF2-40B4-BE49-F238E27FC236}">
                    <a16:creationId xmlns:a16="http://schemas.microsoft.com/office/drawing/2014/main" id="{AF7E41B5-9174-FABB-C5C5-B08CA07791B7}"/>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8" name="Oval 7">
                <a:extLst>
                  <a:ext uri="{FF2B5EF4-FFF2-40B4-BE49-F238E27FC236}">
                    <a16:creationId xmlns:a16="http://schemas.microsoft.com/office/drawing/2014/main" id="{4D706740-DD4C-C9B3-611E-74C4A9D12C4B}"/>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9" name="Oval 8">
                <a:extLst>
                  <a:ext uri="{FF2B5EF4-FFF2-40B4-BE49-F238E27FC236}">
                    <a16:creationId xmlns:a16="http://schemas.microsoft.com/office/drawing/2014/main" id="{FCBA6403-EFEB-F988-2984-DDA60EBF8390}"/>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 name="Oval 9">
                <a:extLst>
                  <a:ext uri="{FF2B5EF4-FFF2-40B4-BE49-F238E27FC236}">
                    <a16:creationId xmlns:a16="http://schemas.microsoft.com/office/drawing/2014/main" id="{33D38604-C641-9B6B-FAAC-39D63805399F}"/>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 name="Oval 10">
                <a:extLst>
                  <a:ext uri="{FF2B5EF4-FFF2-40B4-BE49-F238E27FC236}">
                    <a16:creationId xmlns:a16="http://schemas.microsoft.com/office/drawing/2014/main" id="{3FBDE9AB-1256-3C93-38DE-566372FB5DD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2" name="Oval 11">
                <a:extLst>
                  <a:ext uri="{FF2B5EF4-FFF2-40B4-BE49-F238E27FC236}">
                    <a16:creationId xmlns:a16="http://schemas.microsoft.com/office/drawing/2014/main" id="{85A8A7BF-D104-A2DE-55E4-FDFD9AD5AD76}"/>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3" name="Line 13">
                <a:extLst>
                  <a:ext uri="{FF2B5EF4-FFF2-40B4-BE49-F238E27FC236}">
                    <a16:creationId xmlns:a16="http://schemas.microsoft.com/office/drawing/2014/main" id="{396BA9E3-43EB-5719-6CA4-3FD0FE37ED1D}"/>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4" name="Line 14">
                <a:extLst>
                  <a:ext uri="{FF2B5EF4-FFF2-40B4-BE49-F238E27FC236}">
                    <a16:creationId xmlns:a16="http://schemas.microsoft.com/office/drawing/2014/main" id="{DF1C9FF4-7C80-4A7F-71D1-3AE558ACE548}"/>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5" name="Line 19">
                <a:extLst>
                  <a:ext uri="{FF2B5EF4-FFF2-40B4-BE49-F238E27FC236}">
                    <a16:creationId xmlns:a16="http://schemas.microsoft.com/office/drawing/2014/main" id="{789E5DD0-B8E9-0509-5AE3-4A4B50B90820}"/>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6" name="Line 20">
                <a:extLst>
                  <a:ext uri="{FF2B5EF4-FFF2-40B4-BE49-F238E27FC236}">
                    <a16:creationId xmlns:a16="http://schemas.microsoft.com/office/drawing/2014/main" id="{84A2E936-EC03-E48C-327F-DE22B7CB5EB7}"/>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7" name="Line 21">
                <a:extLst>
                  <a:ext uri="{FF2B5EF4-FFF2-40B4-BE49-F238E27FC236}">
                    <a16:creationId xmlns:a16="http://schemas.microsoft.com/office/drawing/2014/main" id="{7CF56EFB-2497-6286-5FAB-7298C1717898}"/>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8" name="Line 22">
                <a:extLst>
                  <a:ext uri="{FF2B5EF4-FFF2-40B4-BE49-F238E27FC236}">
                    <a16:creationId xmlns:a16="http://schemas.microsoft.com/office/drawing/2014/main" id="{377BAF5D-E7BE-3BB9-3B8E-2B00EAD6BE66}"/>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9" name="Line 24">
                <a:extLst>
                  <a:ext uri="{FF2B5EF4-FFF2-40B4-BE49-F238E27FC236}">
                    <a16:creationId xmlns:a16="http://schemas.microsoft.com/office/drawing/2014/main" id="{4A608143-266C-7C4E-03F8-E5DF1A471E3D}"/>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0" name="Line 25">
                <a:extLst>
                  <a:ext uri="{FF2B5EF4-FFF2-40B4-BE49-F238E27FC236}">
                    <a16:creationId xmlns:a16="http://schemas.microsoft.com/office/drawing/2014/main" id="{BF290D47-8EDC-E068-FFCC-BA8E0C55B7C4}"/>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1" name="Line 26">
                <a:extLst>
                  <a:ext uri="{FF2B5EF4-FFF2-40B4-BE49-F238E27FC236}">
                    <a16:creationId xmlns:a16="http://schemas.microsoft.com/office/drawing/2014/main" id="{D709D907-5349-E310-B302-3F40459676C7}"/>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2" name="Line 27">
                <a:extLst>
                  <a:ext uri="{FF2B5EF4-FFF2-40B4-BE49-F238E27FC236}">
                    <a16:creationId xmlns:a16="http://schemas.microsoft.com/office/drawing/2014/main" id="{3550ACE6-188A-B8C6-9EE1-570F2660CA04}"/>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pic>
          <p:nvPicPr>
            <p:cNvPr id="3074" name="Picture 2" descr="Gold Crown-foton och fler bilder på Krona - Krona, Kung - Kunglig person,  Kunglighet - iStock">
              <a:extLst>
                <a:ext uri="{FF2B5EF4-FFF2-40B4-BE49-F238E27FC236}">
                  <a16:creationId xmlns:a16="http://schemas.microsoft.com/office/drawing/2014/main" id="{05019487-D344-DBFC-8431-15D7D587085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A7EEAA-7985-3B84-6AB5-EF0212119694}"/>
                </a:ext>
              </a:extLst>
            </p:cNvPr>
            <p:cNvSpPr txBox="1"/>
            <p:nvPr/>
          </p:nvSpPr>
          <p:spPr>
            <a:xfrm>
              <a:off x="3837857" y="244349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3" name="TextBox 22">
              <a:extLst>
                <a:ext uri="{FF2B5EF4-FFF2-40B4-BE49-F238E27FC236}">
                  <a16:creationId xmlns:a16="http://schemas.microsoft.com/office/drawing/2014/main" id="{FF7B13E7-539B-3B99-9FE5-6C1F13F0485A}"/>
                </a:ext>
              </a:extLst>
            </p:cNvPr>
            <p:cNvSpPr txBox="1"/>
            <p:nvPr/>
          </p:nvSpPr>
          <p:spPr>
            <a:xfrm>
              <a:off x="5082791" y="247837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4" name="TextBox 23">
              <a:extLst>
                <a:ext uri="{FF2B5EF4-FFF2-40B4-BE49-F238E27FC236}">
                  <a16:creationId xmlns:a16="http://schemas.microsoft.com/office/drawing/2014/main" id="{484EA942-5E60-5766-C1FC-C2E5A2857B34}"/>
                </a:ext>
              </a:extLst>
            </p:cNvPr>
            <p:cNvSpPr txBox="1"/>
            <p:nvPr/>
          </p:nvSpPr>
          <p:spPr>
            <a:xfrm>
              <a:off x="3491880" y="3068960"/>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5" name="TextBox 24">
              <a:extLst>
                <a:ext uri="{FF2B5EF4-FFF2-40B4-BE49-F238E27FC236}">
                  <a16:creationId xmlns:a16="http://schemas.microsoft.com/office/drawing/2014/main" id="{D277B3C0-6B19-D9D5-5FCB-82063B2A8E48}"/>
                </a:ext>
              </a:extLst>
            </p:cNvPr>
            <p:cNvSpPr txBox="1"/>
            <p:nvPr/>
          </p:nvSpPr>
          <p:spPr>
            <a:xfrm>
              <a:off x="2825505" y="369583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6" name="TextBox 25">
              <a:extLst>
                <a:ext uri="{FF2B5EF4-FFF2-40B4-BE49-F238E27FC236}">
                  <a16:creationId xmlns:a16="http://schemas.microsoft.com/office/drawing/2014/main" id="{12491917-73A3-CACD-6798-ECC0ACD045C4}"/>
                </a:ext>
              </a:extLst>
            </p:cNvPr>
            <p:cNvSpPr txBox="1"/>
            <p:nvPr/>
          </p:nvSpPr>
          <p:spPr>
            <a:xfrm>
              <a:off x="4201717" y="301412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7" name="TextBox 26">
              <a:extLst>
                <a:ext uri="{FF2B5EF4-FFF2-40B4-BE49-F238E27FC236}">
                  <a16:creationId xmlns:a16="http://schemas.microsoft.com/office/drawing/2014/main" id="{8E2D8FD9-AD18-0CC4-4D34-28A05656D802}"/>
                </a:ext>
              </a:extLst>
            </p:cNvPr>
            <p:cNvSpPr txBox="1"/>
            <p:nvPr/>
          </p:nvSpPr>
          <p:spPr>
            <a:xfrm>
              <a:off x="1979712" y="458286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8" name="TextBox 27">
              <a:extLst>
                <a:ext uri="{FF2B5EF4-FFF2-40B4-BE49-F238E27FC236}">
                  <a16:creationId xmlns:a16="http://schemas.microsoft.com/office/drawing/2014/main" id="{F74AD17B-E7C5-A0EB-7F58-58AB46EA8D3C}"/>
                </a:ext>
              </a:extLst>
            </p:cNvPr>
            <p:cNvSpPr txBox="1"/>
            <p:nvPr/>
          </p:nvSpPr>
          <p:spPr>
            <a:xfrm>
              <a:off x="1946557" y="5518973"/>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9" name="TextBox 28">
              <a:extLst>
                <a:ext uri="{FF2B5EF4-FFF2-40B4-BE49-F238E27FC236}">
                  <a16:creationId xmlns:a16="http://schemas.microsoft.com/office/drawing/2014/main" id="{A8B276CC-A123-43EF-6EC3-A003AADCC833}"/>
                </a:ext>
              </a:extLst>
            </p:cNvPr>
            <p:cNvSpPr txBox="1"/>
            <p:nvPr/>
          </p:nvSpPr>
          <p:spPr>
            <a:xfrm>
              <a:off x="3275856"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0" name="TextBox 29">
              <a:extLst>
                <a:ext uri="{FF2B5EF4-FFF2-40B4-BE49-F238E27FC236}">
                  <a16:creationId xmlns:a16="http://schemas.microsoft.com/office/drawing/2014/main" id="{55AC1814-F170-6AB6-0909-BE9BFC9FF78C}"/>
                </a:ext>
              </a:extLst>
            </p:cNvPr>
            <p:cNvSpPr txBox="1"/>
            <p:nvPr/>
          </p:nvSpPr>
          <p:spPr>
            <a:xfrm>
              <a:off x="2450613" y="59510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1" name="TextBox 30">
              <a:extLst>
                <a:ext uri="{FF2B5EF4-FFF2-40B4-BE49-F238E27FC236}">
                  <a16:creationId xmlns:a16="http://schemas.microsoft.com/office/drawing/2014/main" id="{9FCE22EC-3E0A-3BBF-25EE-22D2711EF4B7}"/>
                </a:ext>
              </a:extLst>
            </p:cNvPr>
            <p:cNvSpPr txBox="1"/>
            <p:nvPr/>
          </p:nvSpPr>
          <p:spPr>
            <a:xfrm>
              <a:off x="3419872"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2" name="TextBox 31">
              <a:extLst>
                <a:ext uri="{FF2B5EF4-FFF2-40B4-BE49-F238E27FC236}">
                  <a16:creationId xmlns:a16="http://schemas.microsoft.com/office/drawing/2014/main" id="{A946EA85-9AD1-2834-9DE6-94965767B2AA}"/>
                </a:ext>
              </a:extLst>
            </p:cNvPr>
            <p:cNvSpPr txBox="1"/>
            <p:nvPr/>
          </p:nvSpPr>
          <p:spPr>
            <a:xfrm>
              <a:off x="5796136"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3" name="TextBox 32">
              <a:extLst>
                <a:ext uri="{FF2B5EF4-FFF2-40B4-BE49-F238E27FC236}">
                  <a16:creationId xmlns:a16="http://schemas.microsoft.com/office/drawing/2014/main" id="{A52A5A65-94CA-77A2-D27B-E7BCBC500EF5}"/>
                </a:ext>
              </a:extLst>
            </p:cNvPr>
            <p:cNvSpPr txBox="1"/>
            <p:nvPr/>
          </p:nvSpPr>
          <p:spPr>
            <a:xfrm>
              <a:off x="4211960"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4" name="TextBox 33">
              <a:extLst>
                <a:ext uri="{FF2B5EF4-FFF2-40B4-BE49-F238E27FC236}">
                  <a16:creationId xmlns:a16="http://schemas.microsoft.com/office/drawing/2014/main" id="{4D350807-5680-99BA-C7B5-103E5FE29289}"/>
                </a:ext>
              </a:extLst>
            </p:cNvPr>
            <p:cNvSpPr txBox="1"/>
            <p:nvPr/>
          </p:nvSpPr>
          <p:spPr>
            <a:xfrm>
              <a:off x="3458725" y="400506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5" name="TextBox 34">
              <a:extLst>
                <a:ext uri="{FF2B5EF4-FFF2-40B4-BE49-F238E27FC236}">
                  <a16:creationId xmlns:a16="http://schemas.microsoft.com/office/drawing/2014/main" id="{B9134F65-A08E-0D59-BB3E-118F8A5473D1}"/>
                </a:ext>
              </a:extLst>
            </p:cNvPr>
            <p:cNvSpPr txBox="1"/>
            <p:nvPr/>
          </p:nvSpPr>
          <p:spPr>
            <a:xfrm>
              <a:off x="3962781" y="4797152"/>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6" name="TextBox 35">
              <a:extLst>
                <a:ext uri="{FF2B5EF4-FFF2-40B4-BE49-F238E27FC236}">
                  <a16:creationId xmlns:a16="http://schemas.microsoft.com/office/drawing/2014/main" id="{E5B35739-9446-33E0-2532-5B040D8249BB}"/>
                </a:ext>
              </a:extLst>
            </p:cNvPr>
            <p:cNvSpPr txBox="1"/>
            <p:nvPr/>
          </p:nvSpPr>
          <p:spPr>
            <a:xfrm>
              <a:off x="4754869" y="4654877"/>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7" name="TextBox 36">
              <a:extLst>
                <a:ext uri="{FF2B5EF4-FFF2-40B4-BE49-F238E27FC236}">
                  <a16:creationId xmlns:a16="http://schemas.microsoft.com/office/drawing/2014/main" id="{F9BEA979-FD2A-6556-9325-DEEF7CC99AF1}"/>
                </a:ext>
              </a:extLst>
            </p:cNvPr>
            <p:cNvSpPr txBox="1"/>
            <p:nvPr/>
          </p:nvSpPr>
          <p:spPr>
            <a:xfrm>
              <a:off x="5724128" y="537321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8" name="TextBox 37">
              <a:extLst>
                <a:ext uri="{FF2B5EF4-FFF2-40B4-BE49-F238E27FC236}">
                  <a16:creationId xmlns:a16="http://schemas.microsoft.com/office/drawing/2014/main" id="{FB9B25B8-EAF8-3535-9B75-3425E1420AD4}"/>
                </a:ext>
              </a:extLst>
            </p:cNvPr>
            <p:cNvSpPr txBox="1"/>
            <p:nvPr/>
          </p:nvSpPr>
          <p:spPr>
            <a:xfrm>
              <a:off x="6012160" y="465313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9" name="TextBox 38">
              <a:extLst>
                <a:ext uri="{FF2B5EF4-FFF2-40B4-BE49-F238E27FC236}">
                  <a16:creationId xmlns:a16="http://schemas.microsoft.com/office/drawing/2014/main" id="{CC3BD2EB-7F2D-3422-2C76-DDC6FC48A6AD}"/>
                </a:ext>
              </a:extLst>
            </p:cNvPr>
            <p:cNvSpPr txBox="1"/>
            <p:nvPr/>
          </p:nvSpPr>
          <p:spPr>
            <a:xfrm>
              <a:off x="6660232"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40" name="TextBox 39">
              <a:extLst>
                <a:ext uri="{FF2B5EF4-FFF2-40B4-BE49-F238E27FC236}">
                  <a16:creationId xmlns:a16="http://schemas.microsoft.com/office/drawing/2014/main" id="{6686B51A-E7B1-483A-4A53-198A4C693CCF}"/>
                </a:ext>
              </a:extLst>
            </p:cNvPr>
            <p:cNvSpPr txBox="1"/>
            <p:nvPr/>
          </p:nvSpPr>
          <p:spPr>
            <a:xfrm>
              <a:off x="6987117" y="350274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1,3</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41" name="TextBox 40">
              <a:extLst>
                <a:ext uri="{FF2B5EF4-FFF2-40B4-BE49-F238E27FC236}">
                  <a16:creationId xmlns:a16="http://schemas.microsoft.com/office/drawing/2014/main" id="{511B2770-C331-0048-4B53-3A39666BC3A8}"/>
                </a:ext>
              </a:extLst>
            </p:cNvPr>
            <p:cNvSpPr txBox="1"/>
            <p:nvPr/>
          </p:nvSpPr>
          <p:spPr>
            <a:xfrm>
              <a:off x="5690973" y="393305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grpSp>
      <p:sp>
        <p:nvSpPr>
          <p:cNvPr id="61" name="TextBox 60">
            <a:extLst>
              <a:ext uri="{FF2B5EF4-FFF2-40B4-BE49-F238E27FC236}">
                <a16:creationId xmlns:a16="http://schemas.microsoft.com/office/drawing/2014/main" id="{9D6E03A1-37E3-CD9E-E052-9A74097A3F81}"/>
              </a:ext>
            </a:extLst>
          </p:cNvPr>
          <p:cNvSpPr txBox="1"/>
          <p:nvPr/>
        </p:nvSpPr>
        <p:spPr>
          <a:xfrm>
            <a:off x="245116" y="1601715"/>
            <a:ext cx="3721241" cy="1200329"/>
          </a:xfrm>
          <a:prstGeom prst="rect">
            <a:avLst/>
          </a:prstGeom>
          <a:noFill/>
        </p:spPr>
        <p:txBody>
          <a:bodyPr wrap="square" rtlCol="0">
            <a:spAutoFit/>
          </a:bodyPr>
          <a:lstStyle/>
          <a:p>
            <a:r>
              <a:rPr lang="sv-SE" sz="2400" dirty="0">
                <a:latin typeface="Calibri Light" panose="020F0302020204030204" pitchFamily="34" charset="0"/>
                <a:cs typeface="Calibri Light" panose="020F0302020204030204" pitchFamily="34" charset="0"/>
              </a:rPr>
              <a:t>Each node has a register per neighbor with the fields</a:t>
            </a:r>
          </a:p>
          <a:p>
            <a:r>
              <a:rPr lang="sv-SE" sz="2400" dirty="0">
                <a:latin typeface="Calibri Light" panose="020F0302020204030204" pitchFamily="34" charset="0"/>
                <a:cs typeface="Calibri Light" panose="020F0302020204030204" pitchFamily="34" charset="0"/>
              </a:rPr>
              <a:t>&lt;child-indication, distance&gt; </a:t>
            </a: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4717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8D1A-ABD6-3134-50E0-018090DA1D3C}"/>
              </a:ext>
            </a:extLst>
          </p:cNvPr>
          <p:cNvSpPr>
            <a:spLocks noGrp="1"/>
          </p:cNvSpPr>
          <p:nvPr>
            <p:ph type="title"/>
          </p:nvPr>
        </p:nvSpPr>
        <p:spPr/>
        <p:txBody>
          <a:bodyPr/>
          <a:lstStyle/>
          <a:p>
            <a:r>
              <a:rPr lang="en-US" sz="4400" dirty="0">
                <a:latin typeface="Calibri Light" panose="020F0302020204030204" pitchFamily="34" charset="0"/>
                <a:cs typeface="Calibri Light" panose="020F0302020204030204" pitchFamily="34" charset="0"/>
              </a:rPr>
              <a:t>The Constructed BFT Tree</a:t>
            </a:r>
            <a:endParaRPr lang="en-US" dirty="0"/>
          </a:p>
        </p:txBody>
      </p:sp>
      <p:sp>
        <p:nvSpPr>
          <p:cNvPr id="61" name="TextBox 60">
            <a:extLst>
              <a:ext uri="{FF2B5EF4-FFF2-40B4-BE49-F238E27FC236}">
                <a16:creationId xmlns:a16="http://schemas.microsoft.com/office/drawing/2014/main" id="{27F1259A-0C59-71E1-2B05-A15842C68ACE}"/>
              </a:ext>
            </a:extLst>
          </p:cNvPr>
          <p:cNvSpPr txBox="1"/>
          <p:nvPr/>
        </p:nvSpPr>
        <p:spPr>
          <a:xfrm>
            <a:off x="245116" y="1601715"/>
            <a:ext cx="3721241" cy="1200329"/>
          </a:xfrm>
          <a:prstGeom prst="rect">
            <a:avLst/>
          </a:prstGeom>
          <a:noFill/>
        </p:spPr>
        <p:txBody>
          <a:bodyPr wrap="square" rtlCol="0">
            <a:spAutoFit/>
          </a:bodyPr>
          <a:lstStyle/>
          <a:p>
            <a:r>
              <a:rPr lang="sv-SE" sz="2400" dirty="0">
                <a:latin typeface="Calibri Light" panose="020F0302020204030204" pitchFamily="34" charset="0"/>
                <a:cs typeface="Calibri Light" panose="020F0302020204030204" pitchFamily="34" charset="0"/>
              </a:rPr>
              <a:t>Each node has a register per neighbor with the fields</a:t>
            </a:r>
          </a:p>
          <a:p>
            <a:r>
              <a:rPr lang="sv-SE" sz="2400" dirty="0">
                <a:latin typeface="Calibri Light" panose="020F0302020204030204" pitchFamily="34" charset="0"/>
                <a:cs typeface="Calibri Light" panose="020F0302020204030204" pitchFamily="34" charset="0"/>
              </a:rPr>
              <a:t>&lt;child-indication, distance&gt; </a:t>
            </a:r>
            <a:endParaRPr lang="en-US" sz="2400" dirty="0">
              <a:latin typeface="Calibri Light" panose="020F0302020204030204" pitchFamily="34" charset="0"/>
              <a:cs typeface="Calibri Light" panose="020F0302020204030204" pitchFamily="34" charset="0"/>
            </a:endParaRPr>
          </a:p>
        </p:txBody>
      </p:sp>
      <p:grpSp>
        <p:nvGrpSpPr>
          <p:cNvPr id="3072" name="Group 3071">
            <a:extLst>
              <a:ext uri="{FF2B5EF4-FFF2-40B4-BE49-F238E27FC236}">
                <a16:creationId xmlns:a16="http://schemas.microsoft.com/office/drawing/2014/main" id="{9FD5A711-EC41-656E-6430-2920B8AFF1F3}"/>
              </a:ext>
            </a:extLst>
          </p:cNvPr>
          <p:cNvGrpSpPr/>
          <p:nvPr/>
        </p:nvGrpSpPr>
        <p:grpSpPr>
          <a:xfrm>
            <a:off x="3275856" y="1635290"/>
            <a:ext cx="5760640" cy="5114462"/>
            <a:chOff x="1907704" y="1635290"/>
            <a:chExt cx="5760640" cy="5114462"/>
          </a:xfrm>
        </p:grpSpPr>
        <p:sp>
          <p:nvSpPr>
            <p:cNvPr id="31" name="TextBox 30">
              <a:extLst>
                <a:ext uri="{FF2B5EF4-FFF2-40B4-BE49-F238E27FC236}">
                  <a16:creationId xmlns:a16="http://schemas.microsoft.com/office/drawing/2014/main" id="{9FCE22EC-3E0A-3BBF-25EE-22D2711EF4B7}"/>
                </a:ext>
              </a:extLst>
            </p:cNvPr>
            <p:cNvSpPr txBox="1"/>
            <p:nvPr/>
          </p:nvSpPr>
          <p:spPr>
            <a:xfrm>
              <a:off x="3419872"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2" name="TextBox 31">
              <a:extLst>
                <a:ext uri="{FF2B5EF4-FFF2-40B4-BE49-F238E27FC236}">
                  <a16:creationId xmlns:a16="http://schemas.microsoft.com/office/drawing/2014/main" id="{A946EA85-9AD1-2834-9DE6-94965767B2AA}"/>
                </a:ext>
              </a:extLst>
            </p:cNvPr>
            <p:cNvSpPr txBox="1"/>
            <p:nvPr/>
          </p:nvSpPr>
          <p:spPr>
            <a:xfrm>
              <a:off x="5796136"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4" name="Group 28">
              <a:extLst>
                <a:ext uri="{FF2B5EF4-FFF2-40B4-BE49-F238E27FC236}">
                  <a16:creationId xmlns:a16="http://schemas.microsoft.com/office/drawing/2014/main" id="{45F348F7-636C-F50D-322D-BC99851CD6A1}"/>
                </a:ext>
              </a:extLst>
            </p:cNvPr>
            <p:cNvGrpSpPr>
              <a:grpSpLocks/>
            </p:cNvGrpSpPr>
            <p:nvPr/>
          </p:nvGrpSpPr>
          <p:grpSpPr bwMode="auto">
            <a:xfrm>
              <a:off x="1907704" y="2132856"/>
              <a:ext cx="5472608" cy="4176464"/>
              <a:chOff x="1680" y="1488"/>
              <a:chExt cx="1920" cy="1488"/>
            </a:xfrm>
          </p:grpSpPr>
          <p:sp>
            <p:nvSpPr>
              <p:cNvPr id="5" name="Oval 4">
                <a:extLst>
                  <a:ext uri="{FF2B5EF4-FFF2-40B4-BE49-F238E27FC236}">
                    <a16:creationId xmlns:a16="http://schemas.microsoft.com/office/drawing/2014/main" id="{BA0265FC-11A4-F8BA-6FA1-D34F49133A76}"/>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6" name="Oval 5">
                <a:extLst>
                  <a:ext uri="{FF2B5EF4-FFF2-40B4-BE49-F238E27FC236}">
                    <a16:creationId xmlns:a16="http://schemas.microsoft.com/office/drawing/2014/main" id="{2D9E05B9-E6F5-A0F3-0D94-A0221E686B6D}"/>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7" name="Oval 6">
                <a:extLst>
                  <a:ext uri="{FF2B5EF4-FFF2-40B4-BE49-F238E27FC236}">
                    <a16:creationId xmlns:a16="http://schemas.microsoft.com/office/drawing/2014/main" id="{AF7E41B5-9174-FABB-C5C5-B08CA07791B7}"/>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8" name="Oval 7">
                <a:extLst>
                  <a:ext uri="{FF2B5EF4-FFF2-40B4-BE49-F238E27FC236}">
                    <a16:creationId xmlns:a16="http://schemas.microsoft.com/office/drawing/2014/main" id="{4D706740-DD4C-C9B3-611E-74C4A9D12C4B}"/>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9" name="Oval 8">
                <a:extLst>
                  <a:ext uri="{FF2B5EF4-FFF2-40B4-BE49-F238E27FC236}">
                    <a16:creationId xmlns:a16="http://schemas.microsoft.com/office/drawing/2014/main" id="{FCBA6403-EFEB-F988-2984-DDA60EBF8390}"/>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 name="Oval 9">
                <a:extLst>
                  <a:ext uri="{FF2B5EF4-FFF2-40B4-BE49-F238E27FC236}">
                    <a16:creationId xmlns:a16="http://schemas.microsoft.com/office/drawing/2014/main" id="{33D38604-C641-9B6B-FAAC-39D63805399F}"/>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 name="Oval 10">
                <a:extLst>
                  <a:ext uri="{FF2B5EF4-FFF2-40B4-BE49-F238E27FC236}">
                    <a16:creationId xmlns:a16="http://schemas.microsoft.com/office/drawing/2014/main" id="{3FBDE9AB-1256-3C93-38DE-566372FB5DD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2" name="Oval 11">
                <a:extLst>
                  <a:ext uri="{FF2B5EF4-FFF2-40B4-BE49-F238E27FC236}">
                    <a16:creationId xmlns:a16="http://schemas.microsoft.com/office/drawing/2014/main" id="{85A8A7BF-D104-A2DE-55E4-FDFD9AD5AD76}"/>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3" name="Line 13">
                <a:extLst>
                  <a:ext uri="{FF2B5EF4-FFF2-40B4-BE49-F238E27FC236}">
                    <a16:creationId xmlns:a16="http://schemas.microsoft.com/office/drawing/2014/main" id="{396BA9E3-43EB-5719-6CA4-3FD0FE37ED1D}"/>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4" name="Line 14">
                <a:extLst>
                  <a:ext uri="{FF2B5EF4-FFF2-40B4-BE49-F238E27FC236}">
                    <a16:creationId xmlns:a16="http://schemas.microsoft.com/office/drawing/2014/main" id="{DF1C9FF4-7C80-4A7F-71D1-3AE558ACE548}"/>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5" name="Line 19">
                <a:extLst>
                  <a:ext uri="{FF2B5EF4-FFF2-40B4-BE49-F238E27FC236}">
                    <a16:creationId xmlns:a16="http://schemas.microsoft.com/office/drawing/2014/main" id="{789E5DD0-B8E9-0509-5AE3-4A4B50B90820}"/>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6" name="Line 20">
                <a:extLst>
                  <a:ext uri="{FF2B5EF4-FFF2-40B4-BE49-F238E27FC236}">
                    <a16:creationId xmlns:a16="http://schemas.microsoft.com/office/drawing/2014/main" id="{84A2E936-EC03-E48C-327F-DE22B7CB5EB7}"/>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7" name="Line 21">
                <a:extLst>
                  <a:ext uri="{FF2B5EF4-FFF2-40B4-BE49-F238E27FC236}">
                    <a16:creationId xmlns:a16="http://schemas.microsoft.com/office/drawing/2014/main" id="{7CF56EFB-2497-6286-5FAB-7298C1717898}"/>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8" name="Line 22">
                <a:extLst>
                  <a:ext uri="{FF2B5EF4-FFF2-40B4-BE49-F238E27FC236}">
                    <a16:creationId xmlns:a16="http://schemas.microsoft.com/office/drawing/2014/main" id="{377BAF5D-E7BE-3BB9-3B8E-2B00EAD6BE66}"/>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9" name="Line 24">
                <a:extLst>
                  <a:ext uri="{FF2B5EF4-FFF2-40B4-BE49-F238E27FC236}">
                    <a16:creationId xmlns:a16="http://schemas.microsoft.com/office/drawing/2014/main" id="{4A608143-266C-7C4E-03F8-E5DF1A471E3D}"/>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0" name="Line 25">
                <a:extLst>
                  <a:ext uri="{FF2B5EF4-FFF2-40B4-BE49-F238E27FC236}">
                    <a16:creationId xmlns:a16="http://schemas.microsoft.com/office/drawing/2014/main" id="{BF290D47-8EDC-E068-FFCC-BA8E0C55B7C4}"/>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1" name="Line 26">
                <a:extLst>
                  <a:ext uri="{FF2B5EF4-FFF2-40B4-BE49-F238E27FC236}">
                    <a16:creationId xmlns:a16="http://schemas.microsoft.com/office/drawing/2014/main" id="{D709D907-5349-E310-B302-3F40459676C7}"/>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22" name="Line 27">
                <a:extLst>
                  <a:ext uri="{FF2B5EF4-FFF2-40B4-BE49-F238E27FC236}">
                    <a16:creationId xmlns:a16="http://schemas.microsoft.com/office/drawing/2014/main" id="{3550ACE6-188A-B8C6-9EE1-570F2660CA04}"/>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pic>
          <p:nvPicPr>
            <p:cNvPr id="3074" name="Picture 2" descr="Gold Crown-foton och fler bilder på Krona - Krona, Kung - Kunglig person,  Kunglighet - iStock">
              <a:extLst>
                <a:ext uri="{FF2B5EF4-FFF2-40B4-BE49-F238E27FC236}">
                  <a16:creationId xmlns:a16="http://schemas.microsoft.com/office/drawing/2014/main" id="{05019487-D344-DBFC-8431-15D7D587085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A7EEAA-7985-3B84-6AB5-EF0212119694}"/>
                </a:ext>
              </a:extLst>
            </p:cNvPr>
            <p:cNvSpPr txBox="1"/>
            <p:nvPr/>
          </p:nvSpPr>
          <p:spPr>
            <a:xfrm>
              <a:off x="3837857" y="244349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3" name="TextBox 22">
              <a:extLst>
                <a:ext uri="{FF2B5EF4-FFF2-40B4-BE49-F238E27FC236}">
                  <a16:creationId xmlns:a16="http://schemas.microsoft.com/office/drawing/2014/main" id="{FF7B13E7-539B-3B99-9FE5-6C1F13F0485A}"/>
                </a:ext>
              </a:extLst>
            </p:cNvPr>
            <p:cNvSpPr txBox="1"/>
            <p:nvPr/>
          </p:nvSpPr>
          <p:spPr>
            <a:xfrm>
              <a:off x="5082791" y="247837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4" name="TextBox 23">
              <a:extLst>
                <a:ext uri="{FF2B5EF4-FFF2-40B4-BE49-F238E27FC236}">
                  <a16:creationId xmlns:a16="http://schemas.microsoft.com/office/drawing/2014/main" id="{484EA942-5E60-5766-C1FC-C2E5A2857B34}"/>
                </a:ext>
              </a:extLst>
            </p:cNvPr>
            <p:cNvSpPr txBox="1"/>
            <p:nvPr/>
          </p:nvSpPr>
          <p:spPr>
            <a:xfrm>
              <a:off x="3491880" y="3068960"/>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5" name="TextBox 24">
              <a:extLst>
                <a:ext uri="{FF2B5EF4-FFF2-40B4-BE49-F238E27FC236}">
                  <a16:creationId xmlns:a16="http://schemas.microsoft.com/office/drawing/2014/main" id="{D277B3C0-6B19-D9D5-5FCB-82063B2A8E48}"/>
                </a:ext>
              </a:extLst>
            </p:cNvPr>
            <p:cNvSpPr txBox="1"/>
            <p:nvPr/>
          </p:nvSpPr>
          <p:spPr>
            <a:xfrm>
              <a:off x="2825505" y="369583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6" name="TextBox 25">
              <a:extLst>
                <a:ext uri="{FF2B5EF4-FFF2-40B4-BE49-F238E27FC236}">
                  <a16:creationId xmlns:a16="http://schemas.microsoft.com/office/drawing/2014/main" id="{12491917-73A3-CACD-6798-ECC0ACD045C4}"/>
                </a:ext>
              </a:extLst>
            </p:cNvPr>
            <p:cNvSpPr txBox="1"/>
            <p:nvPr/>
          </p:nvSpPr>
          <p:spPr>
            <a:xfrm>
              <a:off x="4201717" y="301412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7" name="TextBox 26">
              <a:extLst>
                <a:ext uri="{FF2B5EF4-FFF2-40B4-BE49-F238E27FC236}">
                  <a16:creationId xmlns:a16="http://schemas.microsoft.com/office/drawing/2014/main" id="{8E2D8FD9-AD18-0CC4-4D34-28A05656D802}"/>
                </a:ext>
              </a:extLst>
            </p:cNvPr>
            <p:cNvSpPr txBox="1"/>
            <p:nvPr/>
          </p:nvSpPr>
          <p:spPr>
            <a:xfrm>
              <a:off x="1979712" y="458286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8" name="TextBox 27">
              <a:extLst>
                <a:ext uri="{FF2B5EF4-FFF2-40B4-BE49-F238E27FC236}">
                  <a16:creationId xmlns:a16="http://schemas.microsoft.com/office/drawing/2014/main" id="{F74AD17B-E7C5-A0EB-7F58-58AB46EA8D3C}"/>
                </a:ext>
              </a:extLst>
            </p:cNvPr>
            <p:cNvSpPr txBox="1"/>
            <p:nvPr/>
          </p:nvSpPr>
          <p:spPr>
            <a:xfrm>
              <a:off x="1946557" y="5518973"/>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29" name="TextBox 28">
              <a:extLst>
                <a:ext uri="{FF2B5EF4-FFF2-40B4-BE49-F238E27FC236}">
                  <a16:creationId xmlns:a16="http://schemas.microsoft.com/office/drawing/2014/main" id="{A8B276CC-A123-43EF-6EC3-A003AADCC833}"/>
                </a:ext>
              </a:extLst>
            </p:cNvPr>
            <p:cNvSpPr txBox="1"/>
            <p:nvPr/>
          </p:nvSpPr>
          <p:spPr>
            <a:xfrm>
              <a:off x="3275856"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0" name="TextBox 29">
              <a:extLst>
                <a:ext uri="{FF2B5EF4-FFF2-40B4-BE49-F238E27FC236}">
                  <a16:creationId xmlns:a16="http://schemas.microsoft.com/office/drawing/2014/main" id="{55AC1814-F170-6AB6-0909-BE9BFC9FF78C}"/>
                </a:ext>
              </a:extLst>
            </p:cNvPr>
            <p:cNvSpPr txBox="1"/>
            <p:nvPr/>
          </p:nvSpPr>
          <p:spPr>
            <a:xfrm>
              <a:off x="2450613" y="59510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3" name="TextBox 32">
              <a:extLst>
                <a:ext uri="{FF2B5EF4-FFF2-40B4-BE49-F238E27FC236}">
                  <a16:creationId xmlns:a16="http://schemas.microsoft.com/office/drawing/2014/main" id="{A52A5A65-94CA-77A2-D27B-E7BCBC500EF5}"/>
                </a:ext>
              </a:extLst>
            </p:cNvPr>
            <p:cNvSpPr txBox="1"/>
            <p:nvPr/>
          </p:nvSpPr>
          <p:spPr>
            <a:xfrm>
              <a:off x="4211960"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4" name="TextBox 33">
              <a:extLst>
                <a:ext uri="{FF2B5EF4-FFF2-40B4-BE49-F238E27FC236}">
                  <a16:creationId xmlns:a16="http://schemas.microsoft.com/office/drawing/2014/main" id="{4D350807-5680-99BA-C7B5-103E5FE29289}"/>
                </a:ext>
              </a:extLst>
            </p:cNvPr>
            <p:cNvSpPr txBox="1"/>
            <p:nvPr/>
          </p:nvSpPr>
          <p:spPr>
            <a:xfrm>
              <a:off x="3458725" y="400506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5" name="TextBox 34">
              <a:extLst>
                <a:ext uri="{FF2B5EF4-FFF2-40B4-BE49-F238E27FC236}">
                  <a16:creationId xmlns:a16="http://schemas.microsoft.com/office/drawing/2014/main" id="{B9134F65-A08E-0D59-BB3E-118F8A5473D1}"/>
                </a:ext>
              </a:extLst>
            </p:cNvPr>
            <p:cNvSpPr txBox="1"/>
            <p:nvPr/>
          </p:nvSpPr>
          <p:spPr>
            <a:xfrm>
              <a:off x="3962781" y="4797152"/>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6" name="TextBox 35">
              <a:extLst>
                <a:ext uri="{FF2B5EF4-FFF2-40B4-BE49-F238E27FC236}">
                  <a16:creationId xmlns:a16="http://schemas.microsoft.com/office/drawing/2014/main" id="{E5B35739-9446-33E0-2532-5B040D8249BB}"/>
                </a:ext>
              </a:extLst>
            </p:cNvPr>
            <p:cNvSpPr txBox="1"/>
            <p:nvPr/>
          </p:nvSpPr>
          <p:spPr>
            <a:xfrm>
              <a:off x="4754869" y="4654877"/>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8" name="TextBox 37">
              <a:extLst>
                <a:ext uri="{FF2B5EF4-FFF2-40B4-BE49-F238E27FC236}">
                  <a16:creationId xmlns:a16="http://schemas.microsoft.com/office/drawing/2014/main" id="{FB9B25B8-EAF8-3535-9B75-3425E1420AD4}"/>
                </a:ext>
              </a:extLst>
            </p:cNvPr>
            <p:cNvSpPr txBox="1"/>
            <p:nvPr/>
          </p:nvSpPr>
          <p:spPr>
            <a:xfrm>
              <a:off x="6012160" y="465313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39" name="TextBox 38">
              <a:extLst>
                <a:ext uri="{FF2B5EF4-FFF2-40B4-BE49-F238E27FC236}">
                  <a16:creationId xmlns:a16="http://schemas.microsoft.com/office/drawing/2014/main" id="{CC3BD2EB-7F2D-3422-2C76-DDC6FC48A6AD}"/>
                </a:ext>
              </a:extLst>
            </p:cNvPr>
            <p:cNvSpPr txBox="1"/>
            <p:nvPr/>
          </p:nvSpPr>
          <p:spPr>
            <a:xfrm>
              <a:off x="6660232"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40" name="TextBox 39">
              <a:extLst>
                <a:ext uri="{FF2B5EF4-FFF2-40B4-BE49-F238E27FC236}">
                  <a16:creationId xmlns:a16="http://schemas.microsoft.com/office/drawing/2014/main" id="{6686B51A-E7B1-483A-4A53-198A4C693CCF}"/>
                </a:ext>
              </a:extLst>
            </p:cNvPr>
            <p:cNvSpPr txBox="1"/>
            <p:nvPr/>
          </p:nvSpPr>
          <p:spPr>
            <a:xfrm>
              <a:off x="6987117" y="350274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1,3</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41" name="TextBox 40">
              <a:extLst>
                <a:ext uri="{FF2B5EF4-FFF2-40B4-BE49-F238E27FC236}">
                  <a16:creationId xmlns:a16="http://schemas.microsoft.com/office/drawing/2014/main" id="{511B2770-C331-0048-4B53-3A39666BC3A8}"/>
                </a:ext>
              </a:extLst>
            </p:cNvPr>
            <p:cNvSpPr txBox="1"/>
            <p:nvPr/>
          </p:nvSpPr>
          <p:spPr>
            <a:xfrm>
              <a:off x="5690973" y="393305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42" name="Group 41">
              <a:extLst>
                <a:ext uri="{FF2B5EF4-FFF2-40B4-BE49-F238E27FC236}">
                  <a16:creationId xmlns:a16="http://schemas.microsoft.com/office/drawing/2014/main" id="{42067BD1-8DBA-6FBD-38AE-6FEB89A8F3E9}"/>
                </a:ext>
              </a:extLst>
            </p:cNvPr>
            <p:cNvGrpSpPr/>
            <p:nvPr/>
          </p:nvGrpSpPr>
          <p:grpSpPr>
            <a:xfrm>
              <a:off x="1907704" y="2132856"/>
              <a:ext cx="5472608" cy="4176464"/>
              <a:chOff x="1907704" y="2132856"/>
              <a:chExt cx="5472608" cy="4176464"/>
            </a:xfrm>
          </p:grpSpPr>
          <p:sp>
            <p:nvSpPr>
              <p:cNvPr id="43" name="Oval 42">
                <a:extLst>
                  <a:ext uri="{FF2B5EF4-FFF2-40B4-BE49-F238E27FC236}">
                    <a16:creationId xmlns:a16="http://schemas.microsoft.com/office/drawing/2014/main" id="{658245DB-C4BD-2BEA-7537-7EFC043CC01E}"/>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44" name="Oval 43">
                <a:extLst>
                  <a:ext uri="{FF2B5EF4-FFF2-40B4-BE49-F238E27FC236}">
                    <a16:creationId xmlns:a16="http://schemas.microsoft.com/office/drawing/2014/main" id="{DB6AABFA-E918-9562-840E-452FB67F1A8E}"/>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45" name="Oval 44">
                <a:extLst>
                  <a:ext uri="{FF2B5EF4-FFF2-40B4-BE49-F238E27FC236}">
                    <a16:creationId xmlns:a16="http://schemas.microsoft.com/office/drawing/2014/main" id="{DDB201CB-DCB4-2FE2-6210-0315BDB3280B}"/>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46" name="Oval 45">
                <a:extLst>
                  <a:ext uri="{FF2B5EF4-FFF2-40B4-BE49-F238E27FC236}">
                    <a16:creationId xmlns:a16="http://schemas.microsoft.com/office/drawing/2014/main" id="{976051D0-F583-05B4-16DC-8C394A2EBF60}"/>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47" name="Oval 46">
                <a:extLst>
                  <a:ext uri="{FF2B5EF4-FFF2-40B4-BE49-F238E27FC236}">
                    <a16:creationId xmlns:a16="http://schemas.microsoft.com/office/drawing/2014/main" id="{593643E9-E2FA-23F9-738C-C0E64B5D6385}"/>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48" name="Oval 47">
                <a:extLst>
                  <a:ext uri="{FF2B5EF4-FFF2-40B4-BE49-F238E27FC236}">
                    <a16:creationId xmlns:a16="http://schemas.microsoft.com/office/drawing/2014/main" id="{8B6F38F5-35FE-A657-97CA-698C877D02B9}"/>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49" name="Line 13">
                <a:extLst>
                  <a:ext uri="{FF2B5EF4-FFF2-40B4-BE49-F238E27FC236}">
                    <a16:creationId xmlns:a16="http://schemas.microsoft.com/office/drawing/2014/main" id="{5A49BF93-7997-5464-83E1-376E78D128DF}"/>
                  </a:ext>
                </a:extLst>
              </p:cNvPr>
              <p:cNvSpPr>
                <a:spLocks noChangeShapeType="1"/>
              </p:cNvSpPr>
              <p:nvPr/>
            </p:nvSpPr>
            <p:spPr bwMode="auto">
              <a:xfrm flipH="1">
                <a:off x="3939980" y="2671755"/>
                <a:ext cx="68122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0" name="Line 14">
                <a:extLst>
                  <a:ext uri="{FF2B5EF4-FFF2-40B4-BE49-F238E27FC236}">
                    <a16:creationId xmlns:a16="http://schemas.microsoft.com/office/drawing/2014/main" id="{6B72E26F-CEBC-DEBE-7D51-AB6815D10EC5}"/>
                  </a:ext>
                </a:extLst>
              </p:cNvPr>
              <p:cNvSpPr>
                <a:spLocks noChangeShapeType="1"/>
              </p:cNvSpPr>
              <p:nvPr/>
            </p:nvSpPr>
            <p:spPr bwMode="auto">
              <a:xfrm>
                <a:off x="4758021" y="2671755"/>
                <a:ext cx="2850" cy="229031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1" name="Line 19">
                <a:extLst>
                  <a:ext uri="{FF2B5EF4-FFF2-40B4-BE49-F238E27FC236}">
                    <a16:creationId xmlns:a16="http://schemas.microsoft.com/office/drawing/2014/main" id="{7EEC6DD0-A937-A11C-98AF-72CFA7A698EC}"/>
                  </a:ext>
                </a:extLst>
              </p:cNvPr>
              <p:cNvSpPr>
                <a:spLocks noChangeShapeType="1"/>
              </p:cNvSpPr>
              <p:nvPr/>
            </p:nvSpPr>
            <p:spPr bwMode="auto">
              <a:xfrm rot="647531" flipH="1">
                <a:off x="3549486" y="5253977"/>
                <a:ext cx="95770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2" name="Line 20">
                <a:extLst>
                  <a:ext uri="{FF2B5EF4-FFF2-40B4-BE49-F238E27FC236}">
                    <a16:creationId xmlns:a16="http://schemas.microsoft.com/office/drawing/2014/main" id="{B57F7F09-DCC1-4D3C-B6CD-402D32A24C87}"/>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3" name="Line 21">
                <a:extLst>
                  <a:ext uri="{FF2B5EF4-FFF2-40B4-BE49-F238E27FC236}">
                    <a16:creationId xmlns:a16="http://schemas.microsoft.com/office/drawing/2014/main" id="{67AD5E22-6399-B589-1808-7F526DE22AED}"/>
                  </a:ext>
                </a:extLst>
              </p:cNvPr>
              <p:cNvSpPr>
                <a:spLocks noChangeShapeType="1"/>
              </p:cNvSpPr>
              <p:nvPr/>
            </p:nvSpPr>
            <p:spPr bwMode="auto">
              <a:xfrm rot="283336" flipH="1">
                <a:off x="2454965" y="3884276"/>
                <a:ext cx="1094522" cy="1234976"/>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4" name="Line 22">
                <a:extLst>
                  <a:ext uri="{FF2B5EF4-FFF2-40B4-BE49-F238E27FC236}">
                    <a16:creationId xmlns:a16="http://schemas.microsoft.com/office/drawing/2014/main" id="{982D6A62-D7EA-5BC5-1D0F-921207B247E6}"/>
                  </a:ext>
                </a:extLst>
              </p:cNvPr>
              <p:cNvSpPr>
                <a:spLocks noChangeShapeType="1"/>
              </p:cNvSpPr>
              <p:nvPr/>
            </p:nvSpPr>
            <p:spPr bwMode="auto">
              <a:xfrm rot="21398922" flipH="1">
                <a:off x="6559421" y="3480102"/>
                <a:ext cx="547261" cy="2290319"/>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5" name="Line 24">
                <a:extLst>
                  <a:ext uri="{FF2B5EF4-FFF2-40B4-BE49-F238E27FC236}">
                    <a16:creationId xmlns:a16="http://schemas.microsoft.com/office/drawing/2014/main" id="{5D7DDFF7-2468-811F-724B-9AA286E76BB7}"/>
                  </a:ext>
                </a:extLst>
              </p:cNvPr>
              <p:cNvSpPr>
                <a:spLocks noChangeShapeType="1"/>
              </p:cNvSpPr>
              <p:nvPr/>
            </p:nvSpPr>
            <p:spPr bwMode="auto">
              <a:xfrm rot="21299338" flipH="1" flipV="1">
                <a:off x="5054454" y="2674561"/>
                <a:ext cx="638471" cy="1616696"/>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6" name="Line 25">
                <a:extLst>
                  <a:ext uri="{FF2B5EF4-FFF2-40B4-BE49-F238E27FC236}">
                    <a16:creationId xmlns:a16="http://schemas.microsoft.com/office/drawing/2014/main" id="{6605CF67-1D86-E953-3E19-05D1EDB47F85}"/>
                  </a:ext>
                </a:extLst>
              </p:cNvPr>
              <p:cNvSpPr>
                <a:spLocks noChangeShapeType="1"/>
              </p:cNvSpPr>
              <p:nvPr/>
            </p:nvSpPr>
            <p:spPr bwMode="auto">
              <a:xfrm>
                <a:off x="6012160" y="4827349"/>
                <a:ext cx="410446" cy="943073"/>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7" name="Line 26">
                <a:extLst>
                  <a:ext uri="{FF2B5EF4-FFF2-40B4-BE49-F238E27FC236}">
                    <a16:creationId xmlns:a16="http://schemas.microsoft.com/office/drawing/2014/main" id="{D02C378E-C888-1160-DB69-B603DF4227E2}"/>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8" name="Oval 57">
                <a:extLst>
                  <a:ext uri="{FF2B5EF4-FFF2-40B4-BE49-F238E27FC236}">
                    <a16:creationId xmlns:a16="http://schemas.microsoft.com/office/drawing/2014/main" id="{1D219BBC-88D6-0377-38F3-F46C3E5F8FEE}"/>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59" name="Oval 58">
                <a:extLst>
                  <a:ext uri="{FF2B5EF4-FFF2-40B4-BE49-F238E27FC236}">
                    <a16:creationId xmlns:a16="http://schemas.microsoft.com/office/drawing/2014/main" id="{4819B157-3615-BB4F-91D0-C5F0EDEE64FD}"/>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60" name="Line 27">
                <a:extLst>
                  <a:ext uri="{FF2B5EF4-FFF2-40B4-BE49-F238E27FC236}">
                    <a16:creationId xmlns:a16="http://schemas.microsoft.com/office/drawing/2014/main" id="{DBC081AE-6D6C-2D87-B00B-98613692A52F}"/>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grpSp>
        <p:sp>
          <p:nvSpPr>
            <p:cNvPr id="62" name="TextBox 61">
              <a:extLst>
                <a:ext uri="{FF2B5EF4-FFF2-40B4-BE49-F238E27FC236}">
                  <a16:creationId xmlns:a16="http://schemas.microsoft.com/office/drawing/2014/main" id="{26736296-6C40-FBF3-7C98-7C175A139C59}"/>
                </a:ext>
              </a:extLst>
            </p:cNvPr>
            <p:cNvSpPr txBox="1"/>
            <p:nvPr/>
          </p:nvSpPr>
          <p:spPr>
            <a:xfrm>
              <a:off x="5724128" y="537321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grpSp>
    </p:spTree>
    <p:extLst>
      <p:ext uri="{BB962C8B-B14F-4D97-AF65-F5344CB8AC3E}">
        <p14:creationId xmlns:p14="http://schemas.microsoft.com/office/powerpoint/2010/main" val="250434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6D40-95CF-EFF3-189B-058689E687DA}"/>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What is a First-BFS?</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7ED1E8F-BC5A-AACC-C489-B1DC12441975}"/>
              </a:ext>
            </a:extLst>
          </p:cNvPr>
          <p:cNvSpPr>
            <a:spLocks noGrp="1"/>
          </p:cNvSpPr>
          <p:nvPr>
            <p:ph idx="1"/>
          </p:nvPr>
        </p:nvSpPr>
        <p:spPr>
          <a:xfrm>
            <a:off x="457200" y="1556792"/>
            <a:ext cx="4681256" cy="1600926"/>
          </a:xfrm>
        </p:spPr>
        <p:txBody>
          <a:bodyPr/>
          <a:lstStyle/>
          <a:p>
            <a:pPr marL="0" indent="0">
              <a:buNone/>
            </a:pPr>
            <a:r>
              <a:rPr lang="en-US" sz="2400" kern="1200" dirty="0">
                <a:latin typeface="Calibri Light" panose="020F0302020204030204" pitchFamily="34" charset="0"/>
                <a:cs typeface="Calibri Light" panose="020F0302020204030204" pitchFamily="34" charset="0"/>
              </a:rPr>
              <a:t>Given a graph G:=(V,E) and a root node v ∈ V, can there be more than one BFS tree rooted at v?</a:t>
            </a:r>
          </a:p>
        </p:txBody>
      </p:sp>
      <p:grpSp>
        <p:nvGrpSpPr>
          <p:cNvPr id="63" name="Group 62">
            <a:extLst>
              <a:ext uri="{FF2B5EF4-FFF2-40B4-BE49-F238E27FC236}">
                <a16:creationId xmlns:a16="http://schemas.microsoft.com/office/drawing/2014/main" id="{26E6BCC9-8A69-648D-43A0-C1537FC22BE8}"/>
              </a:ext>
            </a:extLst>
          </p:cNvPr>
          <p:cNvGrpSpPr/>
          <p:nvPr/>
        </p:nvGrpSpPr>
        <p:grpSpPr>
          <a:xfrm>
            <a:off x="3275856" y="1635290"/>
            <a:ext cx="5760640" cy="5114462"/>
            <a:chOff x="1907704" y="1635290"/>
            <a:chExt cx="5760640" cy="5114462"/>
          </a:xfrm>
        </p:grpSpPr>
        <p:sp>
          <p:nvSpPr>
            <p:cNvPr id="64" name="TextBox 63">
              <a:extLst>
                <a:ext uri="{FF2B5EF4-FFF2-40B4-BE49-F238E27FC236}">
                  <a16:creationId xmlns:a16="http://schemas.microsoft.com/office/drawing/2014/main" id="{DD75A3A1-AE93-9DFC-D3D4-D16C62DDDBD9}"/>
                </a:ext>
              </a:extLst>
            </p:cNvPr>
            <p:cNvSpPr txBox="1"/>
            <p:nvPr/>
          </p:nvSpPr>
          <p:spPr>
            <a:xfrm>
              <a:off x="3419872"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5" name="TextBox 64">
              <a:extLst>
                <a:ext uri="{FF2B5EF4-FFF2-40B4-BE49-F238E27FC236}">
                  <a16:creationId xmlns:a16="http://schemas.microsoft.com/office/drawing/2014/main" id="{668AB263-5B16-0386-C704-60FE9F586B76}"/>
                </a:ext>
              </a:extLst>
            </p:cNvPr>
            <p:cNvSpPr txBox="1"/>
            <p:nvPr/>
          </p:nvSpPr>
          <p:spPr>
            <a:xfrm>
              <a:off x="5796136"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66" name="Group 28">
              <a:extLst>
                <a:ext uri="{FF2B5EF4-FFF2-40B4-BE49-F238E27FC236}">
                  <a16:creationId xmlns:a16="http://schemas.microsoft.com/office/drawing/2014/main" id="{7952934B-F08F-3135-4407-1E190256718E}"/>
                </a:ext>
              </a:extLst>
            </p:cNvPr>
            <p:cNvGrpSpPr>
              <a:grpSpLocks/>
            </p:cNvGrpSpPr>
            <p:nvPr/>
          </p:nvGrpSpPr>
          <p:grpSpPr bwMode="auto">
            <a:xfrm>
              <a:off x="1907704" y="2132856"/>
              <a:ext cx="5472608" cy="4176464"/>
              <a:chOff x="1680" y="1488"/>
              <a:chExt cx="1920" cy="1488"/>
            </a:xfrm>
          </p:grpSpPr>
          <p:sp>
            <p:nvSpPr>
              <p:cNvPr id="105" name="Oval 104">
                <a:extLst>
                  <a:ext uri="{FF2B5EF4-FFF2-40B4-BE49-F238E27FC236}">
                    <a16:creationId xmlns:a16="http://schemas.microsoft.com/office/drawing/2014/main" id="{60EFC7F9-E4A4-EDF3-3374-F204955D098D}"/>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106" name="Oval 105">
                <a:extLst>
                  <a:ext uri="{FF2B5EF4-FFF2-40B4-BE49-F238E27FC236}">
                    <a16:creationId xmlns:a16="http://schemas.microsoft.com/office/drawing/2014/main" id="{D422266F-0A72-4CEE-0158-B41C60DF7E20}"/>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7" name="Oval 106">
                <a:extLst>
                  <a:ext uri="{FF2B5EF4-FFF2-40B4-BE49-F238E27FC236}">
                    <a16:creationId xmlns:a16="http://schemas.microsoft.com/office/drawing/2014/main" id="{40F4DBA0-055A-227E-CCCE-CC566AEC45B0}"/>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108" name="Oval 107">
                <a:extLst>
                  <a:ext uri="{FF2B5EF4-FFF2-40B4-BE49-F238E27FC236}">
                    <a16:creationId xmlns:a16="http://schemas.microsoft.com/office/drawing/2014/main" id="{38D61D28-01C8-D987-091C-699ABE474AF5}"/>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09" name="Oval 108">
                <a:extLst>
                  <a:ext uri="{FF2B5EF4-FFF2-40B4-BE49-F238E27FC236}">
                    <a16:creationId xmlns:a16="http://schemas.microsoft.com/office/drawing/2014/main" id="{68249536-11B8-9113-74ED-A9E0DB05959A}"/>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0" name="Oval 109">
                <a:extLst>
                  <a:ext uri="{FF2B5EF4-FFF2-40B4-BE49-F238E27FC236}">
                    <a16:creationId xmlns:a16="http://schemas.microsoft.com/office/drawing/2014/main" id="{24354BCD-C22C-8EFC-49EB-DCE17B5897FA}"/>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1" name="Oval 110">
                <a:extLst>
                  <a:ext uri="{FF2B5EF4-FFF2-40B4-BE49-F238E27FC236}">
                    <a16:creationId xmlns:a16="http://schemas.microsoft.com/office/drawing/2014/main" id="{823F8750-3CCB-C311-67A3-2B5DFB77BF9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2" name="Oval 111">
                <a:extLst>
                  <a:ext uri="{FF2B5EF4-FFF2-40B4-BE49-F238E27FC236}">
                    <a16:creationId xmlns:a16="http://schemas.microsoft.com/office/drawing/2014/main" id="{1FF3FDD4-9215-9FF1-CEC3-BA043CEFBB4D}"/>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3" name="Line 13">
                <a:extLst>
                  <a:ext uri="{FF2B5EF4-FFF2-40B4-BE49-F238E27FC236}">
                    <a16:creationId xmlns:a16="http://schemas.microsoft.com/office/drawing/2014/main" id="{057DF633-5A4A-4873-1C3A-FCFECE3427D7}"/>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4" name="Line 14">
                <a:extLst>
                  <a:ext uri="{FF2B5EF4-FFF2-40B4-BE49-F238E27FC236}">
                    <a16:creationId xmlns:a16="http://schemas.microsoft.com/office/drawing/2014/main" id="{70152CAE-48FE-E6A4-0326-D86E81D37E50}"/>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5" name="Line 19">
                <a:extLst>
                  <a:ext uri="{FF2B5EF4-FFF2-40B4-BE49-F238E27FC236}">
                    <a16:creationId xmlns:a16="http://schemas.microsoft.com/office/drawing/2014/main" id="{C5921E09-EFCC-A343-70A6-6DB76DAF760A}"/>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6" name="Line 20">
                <a:extLst>
                  <a:ext uri="{FF2B5EF4-FFF2-40B4-BE49-F238E27FC236}">
                    <a16:creationId xmlns:a16="http://schemas.microsoft.com/office/drawing/2014/main" id="{445B8BDB-245B-18B9-6EF6-CAD97D740A04}"/>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7" name="Line 21">
                <a:extLst>
                  <a:ext uri="{FF2B5EF4-FFF2-40B4-BE49-F238E27FC236}">
                    <a16:creationId xmlns:a16="http://schemas.microsoft.com/office/drawing/2014/main" id="{1DCEA5E0-7FE7-B29B-0777-B740B2C8CF25}"/>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8" name="Line 22">
                <a:extLst>
                  <a:ext uri="{FF2B5EF4-FFF2-40B4-BE49-F238E27FC236}">
                    <a16:creationId xmlns:a16="http://schemas.microsoft.com/office/drawing/2014/main" id="{6F83E6EC-4327-55FE-C6B7-6BDA6B2F1DA0}"/>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9" name="Line 24">
                <a:extLst>
                  <a:ext uri="{FF2B5EF4-FFF2-40B4-BE49-F238E27FC236}">
                    <a16:creationId xmlns:a16="http://schemas.microsoft.com/office/drawing/2014/main" id="{50EB6A2F-A99F-8D0A-A1B0-3DE97BDFBD04}"/>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0" name="Line 25">
                <a:extLst>
                  <a:ext uri="{FF2B5EF4-FFF2-40B4-BE49-F238E27FC236}">
                    <a16:creationId xmlns:a16="http://schemas.microsoft.com/office/drawing/2014/main" id="{85BF85A3-4EF6-63BD-2805-4D43AD48C4AE}"/>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1" name="Line 26">
                <a:extLst>
                  <a:ext uri="{FF2B5EF4-FFF2-40B4-BE49-F238E27FC236}">
                    <a16:creationId xmlns:a16="http://schemas.microsoft.com/office/drawing/2014/main" id="{1149AFE2-3BB6-C806-8561-FD439641F13D}"/>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2" name="Line 27">
                <a:extLst>
                  <a:ext uri="{FF2B5EF4-FFF2-40B4-BE49-F238E27FC236}">
                    <a16:creationId xmlns:a16="http://schemas.microsoft.com/office/drawing/2014/main" id="{F68F45B7-3377-7649-771A-B2CBD16AAE87}"/>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pic>
          <p:nvPicPr>
            <p:cNvPr id="67" name="Picture 2" descr="Gold Crown-foton och fler bilder på Krona - Krona, Kung - Kunglig person,  Kunglighet - iStock">
              <a:extLst>
                <a:ext uri="{FF2B5EF4-FFF2-40B4-BE49-F238E27FC236}">
                  <a16:creationId xmlns:a16="http://schemas.microsoft.com/office/drawing/2014/main" id="{8FD252E9-15F2-54CF-E249-18F26B01095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0E273CA-87CF-0A28-E609-FFA48332E16E}"/>
                </a:ext>
              </a:extLst>
            </p:cNvPr>
            <p:cNvSpPr txBox="1"/>
            <p:nvPr/>
          </p:nvSpPr>
          <p:spPr>
            <a:xfrm>
              <a:off x="3837857" y="244349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9" name="TextBox 68">
              <a:extLst>
                <a:ext uri="{FF2B5EF4-FFF2-40B4-BE49-F238E27FC236}">
                  <a16:creationId xmlns:a16="http://schemas.microsoft.com/office/drawing/2014/main" id="{3CFEEC7E-324F-7309-228B-370303D66F91}"/>
                </a:ext>
              </a:extLst>
            </p:cNvPr>
            <p:cNvSpPr txBox="1"/>
            <p:nvPr/>
          </p:nvSpPr>
          <p:spPr>
            <a:xfrm>
              <a:off x="5082791" y="247837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0" name="TextBox 69">
              <a:extLst>
                <a:ext uri="{FF2B5EF4-FFF2-40B4-BE49-F238E27FC236}">
                  <a16:creationId xmlns:a16="http://schemas.microsoft.com/office/drawing/2014/main" id="{12C8D58D-C60C-7472-4D00-EF594CE7707A}"/>
                </a:ext>
              </a:extLst>
            </p:cNvPr>
            <p:cNvSpPr txBox="1"/>
            <p:nvPr/>
          </p:nvSpPr>
          <p:spPr>
            <a:xfrm>
              <a:off x="3491880" y="3068960"/>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1" name="TextBox 70">
              <a:extLst>
                <a:ext uri="{FF2B5EF4-FFF2-40B4-BE49-F238E27FC236}">
                  <a16:creationId xmlns:a16="http://schemas.microsoft.com/office/drawing/2014/main" id="{41AAA6EE-7488-048B-746D-0D5A5D36611B}"/>
                </a:ext>
              </a:extLst>
            </p:cNvPr>
            <p:cNvSpPr txBox="1"/>
            <p:nvPr/>
          </p:nvSpPr>
          <p:spPr>
            <a:xfrm>
              <a:off x="2825505" y="369583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2" name="TextBox 71">
              <a:extLst>
                <a:ext uri="{FF2B5EF4-FFF2-40B4-BE49-F238E27FC236}">
                  <a16:creationId xmlns:a16="http://schemas.microsoft.com/office/drawing/2014/main" id="{4D2A80B8-831D-DF1D-3683-464D554D0AE9}"/>
                </a:ext>
              </a:extLst>
            </p:cNvPr>
            <p:cNvSpPr txBox="1"/>
            <p:nvPr/>
          </p:nvSpPr>
          <p:spPr>
            <a:xfrm>
              <a:off x="4201717" y="301412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3" name="TextBox 72">
              <a:extLst>
                <a:ext uri="{FF2B5EF4-FFF2-40B4-BE49-F238E27FC236}">
                  <a16:creationId xmlns:a16="http://schemas.microsoft.com/office/drawing/2014/main" id="{564465D8-BDE2-E101-043C-747AF08C8D1F}"/>
                </a:ext>
              </a:extLst>
            </p:cNvPr>
            <p:cNvSpPr txBox="1"/>
            <p:nvPr/>
          </p:nvSpPr>
          <p:spPr>
            <a:xfrm>
              <a:off x="1979712" y="458286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4" name="TextBox 73">
              <a:extLst>
                <a:ext uri="{FF2B5EF4-FFF2-40B4-BE49-F238E27FC236}">
                  <a16:creationId xmlns:a16="http://schemas.microsoft.com/office/drawing/2014/main" id="{E375902D-4C3B-02A4-4747-DD7411EC472E}"/>
                </a:ext>
              </a:extLst>
            </p:cNvPr>
            <p:cNvSpPr txBox="1"/>
            <p:nvPr/>
          </p:nvSpPr>
          <p:spPr>
            <a:xfrm>
              <a:off x="1946557" y="5518973"/>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5" name="TextBox 74">
              <a:extLst>
                <a:ext uri="{FF2B5EF4-FFF2-40B4-BE49-F238E27FC236}">
                  <a16:creationId xmlns:a16="http://schemas.microsoft.com/office/drawing/2014/main" id="{2701C854-5DB3-2A6F-D946-F20A488CEFB3}"/>
                </a:ext>
              </a:extLst>
            </p:cNvPr>
            <p:cNvSpPr txBox="1"/>
            <p:nvPr/>
          </p:nvSpPr>
          <p:spPr>
            <a:xfrm>
              <a:off x="3275856"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6" name="TextBox 75">
              <a:extLst>
                <a:ext uri="{FF2B5EF4-FFF2-40B4-BE49-F238E27FC236}">
                  <a16:creationId xmlns:a16="http://schemas.microsoft.com/office/drawing/2014/main" id="{10B56B28-100F-C4CE-67A9-7B8AF7B58C75}"/>
                </a:ext>
              </a:extLst>
            </p:cNvPr>
            <p:cNvSpPr txBox="1"/>
            <p:nvPr/>
          </p:nvSpPr>
          <p:spPr>
            <a:xfrm>
              <a:off x="2450613" y="59510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7" name="TextBox 76">
              <a:extLst>
                <a:ext uri="{FF2B5EF4-FFF2-40B4-BE49-F238E27FC236}">
                  <a16:creationId xmlns:a16="http://schemas.microsoft.com/office/drawing/2014/main" id="{9B37E38A-3DB9-A938-AC90-CE9383CF2DBE}"/>
                </a:ext>
              </a:extLst>
            </p:cNvPr>
            <p:cNvSpPr txBox="1"/>
            <p:nvPr/>
          </p:nvSpPr>
          <p:spPr>
            <a:xfrm>
              <a:off x="4211960"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8" name="TextBox 77">
              <a:extLst>
                <a:ext uri="{FF2B5EF4-FFF2-40B4-BE49-F238E27FC236}">
                  <a16:creationId xmlns:a16="http://schemas.microsoft.com/office/drawing/2014/main" id="{AE578A14-8CB2-7735-C457-FB877B626401}"/>
                </a:ext>
              </a:extLst>
            </p:cNvPr>
            <p:cNvSpPr txBox="1"/>
            <p:nvPr/>
          </p:nvSpPr>
          <p:spPr>
            <a:xfrm>
              <a:off x="3458725" y="400506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9" name="TextBox 78">
              <a:extLst>
                <a:ext uri="{FF2B5EF4-FFF2-40B4-BE49-F238E27FC236}">
                  <a16:creationId xmlns:a16="http://schemas.microsoft.com/office/drawing/2014/main" id="{26BEDA5F-67CD-53CB-26EA-ADB8E9B790E2}"/>
                </a:ext>
              </a:extLst>
            </p:cNvPr>
            <p:cNvSpPr txBox="1"/>
            <p:nvPr/>
          </p:nvSpPr>
          <p:spPr>
            <a:xfrm>
              <a:off x="3962781" y="4797152"/>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0" name="TextBox 79">
              <a:extLst>
                <a:ext uri="{FF2B5EF4-FFF2-40B4-BE49-F238E27FC236}">
                  <a16:creationId xmlns:a16="http://schemas.microsoft.com/office/drawing/2014/main" id="{2A09931F-79A8-7E64-4E3A-17FD77CAE284}"/>
                </a:ext>
              </a:extLst>
            </p:cNvPr>
            <p:cNvSpPr txBox="1"/>
            <p:nvPr/>
          </p:nvSpPr>
          <p:spPr>
            <a:xfrm>
              <a:off x="4754869" y="4654877"/>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1" name="TextBox 80">
              <a:extLst>
                <a:ext uri="{FF2B5EF4-FFF2-40B4-BE49-F238E27FC236}">
                  <a16:creationId xmlns:a16="http://schemas.microsoft.com/office/drawing/2014/main" id="{77305199-C1BE-5297-562E-E90DAF84B698}"/>
                </a:ext>
              </a:extLst>
            </p:cNvPr>
            <p:cNvSpPr txBox="1"/>
            <p:nvPr/>
          </p:nvSpPr>
          <p:spPr>
            <a:xfrm>
              <a:off x="6012160" y="465313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2" name="TextBox 81">
              <a:extLst>
                <a:ext uri="{FF2B5EF4-FFF2-40B4-BE49-F238E27FC236}">
                  <a16:creationId xmlns:a16="http://schemas.microsoft.com/office/drawing/2014/main" id="{6499F7D9-9DDF-A541-561C-EEDE63212643}"/>
                </a:ext>
              </a:extLst>
            </p:cNvPr>
            <p:cNvSpPr txBox="1"/>
            <p:nvPr/>
          </p:nvSpPr>
          <p:spPr>
            <a:xfrm>
              <a:off x="6660232"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3" name="TextBox 82">
              <a:extLst>
                <a:ext uri="{FF2B5EF4-FFF2-40B4-BE49-F238E27FC236}">
                  <a16:creationId xmlns:a16="http://schemas.microsoft.com/office/drawing/2014/main" id="{4508281B-4294-5956-86D5-57E4E12A89D5}"/>
                </a:ext>
              </a:extLst>
            </p:cNvPr>
            <p:cNvSpPr txBox="1"/>
            <p:nvPr/>
          </p:nvSpPr>
          <p:spPr>
            <a:xfrm>
              <a:off x="6987117" y="350274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1,3</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4" name="TextBox 83">
              <a:extLst>
                <a:ext uri="{FF2B5EF4-FFF2-40B4-BE49-F238E27FC236}">
                  <a16:creationId xmlns:a16="http://schemas.microsoft.com/office/drawing/2014/main" id="{E756135E-5E63-01F7-5233-9E26117B5E3F}"/>
                </a:ext>
              </a:extLst>
            </p:cNvPr>
            <p:cNvSpPr txBox="1"/>
            <p:nvPr/>
          </p:nvSpPr>
          <p:spPr>
            <a:xfrm>
              <a:off x="5690973" y="393305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85" name="Group 84">
              <a:extLst>
                <a:ext uri="{FF2B5EF4-FFF2-40B4-BE49-F238E27FC236}">
                  <a16:creationId xmlns:a16="http://schemas.microsoft.com/office/drawing/2014/main" id="{902CA3A0-6BE5-0B13-22FD-6CDA81811499}"/>
                </a:ext>
              </a:extLst>
            </p:cNvPr>
            <p:cNvGrpSpPr/>
            <p:nvPr/>
          </p:nvGrpSpPr>
          <p:grpSpPr>
            <a:xfrm>
              <a:off x="1907704" y="2132856"/>
              <a:ext cx="5472608" cy="4176464"/>
              <a:chOff x="1907704" y="2132856"/>
              <a:chExt cx="5472608" cy="4176464"/>
            </a:xfrm>
          </p:grpSpPr>
          <p:sp>
            <p:nvSpPr>
              <p:cNvPr id="87" name="Oval 86">
                <a:extLst>
                  <a:ext uri="{FF2B5EF4-FFF2-40B4-BE49-F238E27FC236}">
                    <a16:creationId xmlns:a16="http://schemas.microsoft.com/office/drawing/2014/main" id="{17FBFCBA-EA03-5B3C-8234-746ED30F34BF}"/>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8" name="Oval 87">
                <a:extLst>
                  <a:ext uri="{FF2B5EF4-FFF2-40B4-BE49-F238E27FC236}">
                    <a16:creationId xmlns:a16="http://schemas.microsoft.com/office/drawing/2014/main" id="{6A3AAE8F-3AA9-0591-E3CD-FF64A936D160}"/>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9" name="Oval 88">
                <a:extLst>
                  <a:ext uri="{FF2B5EF4-FFF2-40B4-BE49-F238E27FC236}">
                    <a16:creationId xmlns:a16="http://schemas.microsoft.com/office/drawing/2014/main" id="{49346CCC-B804-07F8-5C98-073CCDC991C4}"/>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0" name="Oval 89">
                <a:extLst>
                  <a:ext uri="{FF2B5EF4-FFF2-40B4-BE49-F238E27FC236}">
                    <a16:creationId xmlns:a16="http://schemas.microsoft.com/office/drawing/2014/main" id="{CAC96837-58EF-18E5-F50B-6CDB30AD3D64}"/>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1" name="Oval 90">
                <a:extLst>
                  <a:ext uri="{FF2B5EF4-FFF2-40B4-BE49-F238E27FC236}">
                    <a16:creationId xmlns:a16="http://schemas.microsoft.com/office/drawing/2014/main" id="{83E1B3B1-0201-41C0-9D84-CE254E10CE5D}"/>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2" name="Oval 91">
                <a:extLst>
                  <a:ext uri="{FF2B5EF4-FFF2-40B4-BE49-F238E27FC236}">
                    <a16:creationId xmlns:a16="http://schemas.microsoft.com/office/drawing/2014/main" id="{01007C93-CB2E-2C2D-72E7-420D31B8DB4B}"/>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3" name="Line 13">
                <a:extLst>
                  <a:ext uri="{FF2B5EF4-FFF2-40B4-BE49-F238E27FC236}">
                    <a16:creationId xmlns:a16="http://schemas.microsoft.com/office/drawing/2014/main" id="{427DDAA4-8A74-7A67-E46E-FC9C8B6BB0C9}"/>
                  </a:ext>
                </a:extLst>
              </p:cNvPr>
              <p:cNvSpPr>
                <a:spLocks noChangeShapeType="1"/>
              </p:cNvSpPr>
              <p:nvPr/>
            </p:nvSpPr>
            <p:spPr bwMode="auto">
              <a:xfrm flipH="1">
                <a:off x="3939980" y="2671755"/>
                <a:ext cx="68122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4" name="Line 14">
                <a:extLst>
                  <a:ext uri="{FF2B5EF4-FFF2-40B4-BE49-F238E27FC236}">
                    <a16:creationId xmlns:a16="http://schemas.microsoft.com/office/drawing/2014/main" id="{22B8FABC-09D8-358C-4875-6B505E1A49EF}"/>
                  </a:ext>
                </a:extLst>
              </p:cNvPr>
              <p:cNvSpPr>
                <a:spLocks noChangeShapeType="1"/>
              </p:cNvSpPr>
              <p:nvPr/>
            </p:nvSpPr>
            <p:spPr bwMode="auto">
              <a:xfrm>
                <a:off x="4758021" y="2671755"/>
                <a:ext cx="2850" cy="229031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5" name="Line 19">
                <a:extLst>
                  <a:ext uri="{FF2B5EF4-FFF2-40B4-BE49-F238E27FC236}">
                    <a16:creationId xmlns:a16="http://schemas.microsoft.com/office/drawing/2014/main" id="{0BC6A0A8-E1AA-E272-D4F2-D73F6DBBAF99}"/>
                  </a:ext>
                </a:extLst>
              </p:cNvPr>
              <p:cNvSpPr>
                <a:spLocks noChangeShapeType="1"/>
              </p:cNvSpPr>
              <p:nvPr/>
            </p:nvSpPr>
            <p:spPr bwMode="auto">
              <a:xfrm rot="647531" flipH="1">
                <a:off x="3549486" y="5253977"/>
                <a:ext cx="95770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6" name="Line 20">
                <a:extLst>
                  <a:ext uri="{FF2B5EF4-FFF2-40B4-BE49-F238E27FC236}">
                    <a16:creationId xmlns:a16="http://schemas.microsoft.com/office/drawing/2014/main" id="{95F500A0-F38D-51B6-43B7-4F0FA3255BDF}"/>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7" name="Line 21">
                <a:extLst>
                  <a:ext uri="{FF2B5EF4-FFF2-40B4-BE49-F238E27FC236}">
                    <a16:creationId xmlns:a16="http://schemas.microsoft.com/office/drawing/2014/main" id="{24DBE8DB-DBFF-E907-EEF3-4C3C27E8F59B}"/>
                  </a:ext>
                </a:extLst>
              </p:cNvPr>
              <p:cNvSpPr>
                <a:spLocks noChangeShapeType="1"/>
              </p:cNvSpPr>
              <p:nvPr/>
            </p:nvSpPr>
            <p:spPr bwMode="auto">
              <a:xfrm rot="283336" flipH="1">
                <a:off x="2454965" y="3884276"/>
                <a:ext cx="1094522" cy="1234976"/>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8" name="Line 22">
                <a:extLst>
                  <a:ext uri="{FF2B5EF4-FFF2-40B4-BE49-F238E27FC236}">
                    <a16:creationId xmlns:a16="http://schemas.microsoft.com/office/drawing/2014/main" id="{7CC70098-EEA0-20F6-0557-D585991508F8}"/>
                  </a:ext>
                </a:extLst>
              </p:cNvPr>
              <p:cNvSpPr>
                <a:spLocks noChangeShapeType="1"/>
              </p:cNvSpPr>
              <p:nvPr/>
            </p:nvSpPr>
            <p:spPr bwMode="auto">
              <a:xfrm rot="21398922" flipH="1">
                <a:off x="6559421" y="3480102"/>
                <a:ext cx="547261" cy="2290319"/>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9" name="Line 24">
                <a:extLst>
                  <a:ext uri="{FF2B5EF4-FFF2-40B4-BE49-F238E27FC236}">
                    <a16:creationId xmlns:a16="http://schemas.microsoft.com/office/drawing/2014/main" id="{C1B185F4-9921-B651-2ECB-17F730A6EC46}"/>
                  </a:ext>
                </a:extLst>
              </p:cNvPr>
              <p:cNvSpPr>
                <a:spLocks noChangeShapeType="1"/>
              </p:cNvSpPr>
              <p:nvPr/>
            </p:nvSpPr>
            <p:spPr bwMode="auto">
              <a:xfrm rot="21299338" flipH="1" flipV="1">
                <a:off x="5054454" y="2674561"/>
                <a:ext cx="638471" cy="1616696"/>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0" name="Line 25">
                <a:extLst>
                  <a:ext uri="{FF2B5EF4-FFF2-40B4-BE49-F238E27FC236}">
                    <a16:creationId xmlns:a16="http://schemas.microsoft.com/office/drawing/2014/main" id="{59A0C5D9-2686-14F6-58DC-11C4976F7060}"/>
                  </a:ext>
                </a:extLst>
              </p:cNvPr>
              <p:cNvSpPr>
                <a:spLocks noChangeShapeType="1"/>
              </p:cNvSpPr>
              <p:nvPr/>
            </p:nvSpPr>
            <p:spPr bwMode="auto">
              <a:xfrm>
                <a:off x="6012160" y="4827349"/>
                <a:ext cx="410446" cy="943073"/>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1" name="Line 26">
                <a:extLst>
                  <a:ext uri="{FF2B5EF4-FFF2-40B4-BE49-F238E27FC236}">
                    <a16:creationId xmlns:a16="http://schemas.microsoft.com/office/drawing/2014/main" id="{82462A14-042A-05AC-0E2F-16692910AF8E}"/>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2" name="Oval 101">
                <a:extLst>
                  <a:ext uri="{FF2B5EF4-FFF2-40B4-BE49-F238E27FC236}">
                    <a16:creationId xmlns:a16="http://schemas.microsoft.com/office/drawing/2014/main" id="{9434C909-2230-6C73-32AD-CC446E165E37}"/>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3" name="Oval 102">
                <a:extLst>
                  <a:ext uri="{FF2B5EF4-FFF2-40B4-BE49-F238E27FC236}">
                    <a16:creationId xmlns:a16="http://schemas.microsoft.com/office/drawing/2014/main" id="{3A3F8E98-175A-3BD2-2E48-D34040CD4FD4}"/>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4" name="Line 27">
                <a:extLst>
                  <a:ext uri="{FF2B5EF4-FFF2-40B4-BE49-F238E27FC236}">
                    <a16:creationId xmlns:a16="http://schemas.microsoft.com/office/drawing/2014/main" id="{E39A3409-30E2-4E2F-7647-BD67EABFA2B3}"/>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grpSp>
        <p:sp>
          <p:nvSpPr>
            <p:cNvPr id="86" name="TextBox 85">
              <a:extLst>
                <a:ext uri="{FF2B5EF4-FFF2-40B4-BE49-F238E27FC236}">
                  <a16:creationId xmlns:a16="http://schemas.microsoft.com/office/drawing/2014/main" id="{D241442B-9D63-28FE-A2AF-D8CD60388BBC}"/>
                </a:ext>
              </a:extLst>
            </p:cNvPr>
            <p:cNvSpPr txBox="1"/>
            <p:nvPr/>
          </p:nvSpPr>
          <p:spPr>
            <a:xfrm>
              <a:off x="5724128" y="537321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grpSp>
    </p:spTree>
    <p:extLst>
      <p:ext uri="{BB962C8B-B14F-4D97-AF65-F5344CB8AC3E}">
        <p14:creationId xmlns:p14="http://schemas.microsoft.com/office/powerpoint/2010/main" val="127586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6D40-95CF-EFF3-189B-058689E687DA}"/>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What is a First-BFS?</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7ED1E8F-BC5A-AACC-C489-B1DC12441975}"/>
              </a:ext>
            </a:extLst>
          </p:cNvPr>
          <p:cNvSpPr>
            <a:spLocks noGrp="1"/>
          </p:cNvSpPr>
          <p:nvPr>
            <p:ph sz="half" idx="1"/>
          </p:nvPr>
        </p:nvSpPr>
        <p:spPr>
          <a:xfrm>
            <a:off x="457199" y="1556792"/>
            <a:ext cx="4639211" cy="4535487"/>
          </a:xfrm>
        </p:spPr>
        <p:txBody>
          <a:bodyPr/>
          <a:lstStyle/>
          <a:p>
            <a:pPr marL="0" indent="0">
              <a:buNone/>
            </a:pPr>
            <a:r>
              <a:rPr lang="en-US" sz="2400" kern="1200" dirty="0">
                <a:latin typeface="Calibri Light" panose="020F0302020204030204" pitchFamily="34" charset="0"/>
                <a:cs typeface="Calibri Light" panose="020F0302020204030204" pitchFamily="34" charset="0"/>
              </a:rPr>
              <a:t>Given a graph G:=(V,E) and a root node v ∈ V, can there be more than one BFS tree rooted at v?</a:t>
            </a:r>
          </a:p>
          <a:p>
            <a:pPr marL="0" indent="0">
              <a:buNone/>
            </a:pPr>
            <a:r>
              <a:rPr lang="en-US" sz="2400" kern="1200" dirty="0">
                <a:latin typeface="Calibri Light" panose="020F0302020204030204" pitchFamily="34" charset="0"/>
                <a:cs typeface="Calibri Light" panose="020F0302020204030204" pitchFamily="34" charset="0"/>
              </a:rPr>
              <a:t>What if one there is a node with several shortest paths to the root?</a:t>
            </a:r>
          </a:p>
        </p:txBody>
      </p:sp>
      <p:sp>
        <p:nvSpPr>
          <p:cNvPr id="6" name="Content Placeholder 5">
            <a:extLst>
              <a:ext uri="{FF2B5EF4-FFF2-40B4-BE49-F238E27FC236}">
                <a16:creationId xmlns:a16="http://schemas.microsoft.com/office/drawing/2014/main" id="{CB7313AF-F0D4-D0B8-5EB8-E2EAE4657D81}"/>
              </a:ext>
            </a:extLst>
          </p:cNvPr>
          <p:cNvSpPr>
            <a:spLocks noGrp="1"/>
          </p:cNvSpPr>
          <p:nvPr>
            <p:ph sz="half" idx="2"/>
          </p:nvPr>
        </p:nvSpPr>
        <p:spPr>
          <a:xfrm>
            <a:off x="467543" y="3717032"/>
            <a:ext cx="3822123" cy="2744072"/>
          </a:xfrm>
        </p:spPr>
        <p:txBody>
          <a:bodyPr/>
          <a:lstStyle/>
          <a:p>
            <a:pPr marL="0" indent="0">
              <a:buNone/>
            </a:pPr>
            <a:r>
              <a:rPr lang="sv-SE" sz="2400" kern="1200" dirty="0">
                <a:latin typeface="Calibri Light" panose="020F0302020204030204" pitchFamily="34" charset="0"/>
                <a:cs typeface="Calibri Light" panose="020F0302020204030204" pitchFamily="34" charset="0"/>
              </a:rPr>
              <a:t>The first-BFT construction selects the ”first” of these paths</a:t>
            </a:r>
          </a:p>
        </p:txBody>
      </p:sp>
      <p:grpSp>
        <p:nvGrpSpPr>
          <p:cNvPr id="63" name="Group 62">
            <a:extLst>
              <a:ext uri="{FF2B5EF4-FFF2-40B4-BE49-F238E27FC236}">
                <a16:creationId xmlns:a16="http://schemas.microsoft.com/office/drawing/2014/main" id="{26E6BCC9-8A69-648D-43A0-C1537FC22BE8}"/>
              </a:ext>
            </a:extLst>
          </p:cNvPr>
          <p:cNvGrpSpPr/>
          <p:nvPr/>
        </p:nvGrpSpPr>
        <p:grpSpPr>
          <a:xfrm>
            <a:off x="3275856" y="1635290"/>
            <a:ext cx="5760640" cy="5114462"/>
            <a:chOff x="1907704" y="1635290"/>
            <a:chExt cx="5760640" cy="5114462"/>
          </a:xfrm>
        </p:grpSpPr>
        <p:sp>
          <p:nvSpPr>
            <p:cNvPr id="64" name="TextBox 63">
              <a:extLst>
                <a:ext uri="{FF2B5EF4-FFF2-40B4-BE49-F238E27FC236}">
                  <a16:creationId xmlns:a16="http://schemas.microsoft.com/office/drawing/2014/main" id="{DD75A3A1-AE93-9DFC-D3D4-D16C62DDDBD9}"/>
                </a:ext>
              </a:extLst>
            </p:cNvPr>
            <p:cNvSpPr txBox="1"/>
            <p:nvPr/>
          </p:nvSpPr>
          <p:spPr>
            <a:xfrm>
              <a:off x="3419872"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5" name="TextBox 64">
              <a:extLst>
                <a:ext uri="{FF2B5EF4-FFF2-40B4-BE49-F238E27FC236}">
                  <a16:creationId xmlns:a16="http://schemas.microsoft.com/office/drawing/2014/main" id="{668AB263-5B16-0386-C704-60FE9F586B76}"/>
                </a:ext>
              </a:extLst>
            </p:cNvPr>
            <p:cNvSpPr txBox="1"/>
            <p:nvPr/>
          </p:nvSpPr>
          <p:spPr>
            <a:xfrm>
              <a:off x="5796136"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66" name="Group 28">
              <a:extLst>
                <a:ext uri="{FF2B5EF4-FFF2-40B4-BE49-F238E27FC236}">
                  <a16:creationId xmlns:a16="http://schemas.microsoft.com/office/drawing/2014/main" id="{7952934B-F08F-3135-4407-1E190256718E}"/>
                </a:ext>
              </a:extLst>
            </p:cNvPr>
            <p:cNvGrpSpPr>
              <a:grpSpLocks/>
            </p:cNvGrpSpPr>
            <p:nvPr/>
          </p:nvGrpSpPr>
          <p:grpSpPr bwMode="auto">
            <a:xfrm>
              <a:off x="1907704" y="2132856"/>
              <a:ext cx="5472608" cy="4176464"/>
              <a:chOff x="1680" y="1488"/>
              <a:chExt cx="1920" cy="1488"/>
            </a:xfrm>
          </p:grpSpPr>
          <p:sp>
            <p:nvSpPr>
              <p:cNvPr id="105" name="Oval 104">
                <a:extLst>
                  <a:ext uri="{FF2B5EF4-FFF2-40B4-BE49-F238E27FC236}">
                    <a16:creationId xmlns:a16="http://schemas.microsoft.com/office/drawing/2014/main" id="{60EFC7F9-E4A4-EDF3-3374-F204955D098D}"/>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106" name="Oval 105">
                <a:extLst>
                  <a:ext uri="{FF2B5EF4-FFF2-40B4-BE49-F238E27FC236}">
                    <a16:creationId xmlns:a16="http://schemas.microsoft.com/office/drawing/2014/main" id="{D422266F-0A72-4CEE-0158-B41C60DF7E20}"/>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7" name="Oval 106">
                <a:extLst>
                  <a:ext uri="{FF2B5EF4-FFF2-40B4-BE49-F238E27FC236}">
                    <a16:creationId xmlns:a16="http://schemas.microsoft.com/office/drawing/2014/main" id="{40F4DBA0-055A-227E-CCCE-CC566AEC45B0}"/>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108" name="Oval 107">
                <a:extLst>
                  <a:ext uri="{FF2B5EF4-FFF2-40B4-BE49-F238E27FC236}">
                    <a16:creationId xmlns:a16="http://schemas.microsoft.com/office/drawing/2014/main" id="{38D61D28-01C8-D987-091C-699ABE474AF5}"/>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09" name="Oval 108">
                <a:extLst>
                  <a:ext uri="{FF2B5EF4-FFF2-40B4-BE49-F238E27FC236}">
                    <a16:creationId xmlns:a16="http://schemas.microsoft.com/office/drawing/2014/main" id="{68249536-11B8-9113-74ED-A9E0DB05959A}"/>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0" name="Oval 109">
                <a:extLst>
                  <a:ext uri="{FF2B5EF4-FFF2-40B4-BE49-F238E27FC236}">
                    <a16:creationId xmlns:a16="http://schemas.microsoft.com/office/drawing/2014/main" id="{24354BCD-C22C-8EFC-49EB-DCE17B5897FA}"/>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1" name="Oval 110">
                <a:extLst>
                  <a:ext uri="{FF2B5EF4-FFF2-40B4-BE49-F238E27FC236}">
                    <a16:creationId xmlns:a16="http://schemas.microsoft.com/office/drawing/2014/main" id="{823F8750-3CCB-C311-67A3-2B5DFB77BF9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2" name="Oval 111">
                <a:extLst>
                  <a:ext uri="{FF2B5EF4-FFF2-40B4-BE49-F238E27FC236}">
                    <a16:creationId xmlns:a16="http://schemas.microsoft.com/office/drawing/2014/main" id="{1FF3FDD4-9215-9FF1-CEC3-BA043CEFBB4D}"/>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3" name="Line 13">
                <a:extLst>
                  <a:ext uri="{FF2B5EF4-FFF2-40B4-BE49-F238E27FC236}">
                    <a16:creationId xmlns:a16="http://schemas.microsoft.com/office/drawing/2014/main" id="{057DF633-5A4A-4873-1C3A-FCFECE3427D7}"/>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4" name="Line 14">
                <a:extLst>
                  <a:ext uri="{FF2B5EF4-FFF2-40B4-BE49-F238E27FC236}">
                    <a16:creationId xmlns:a16="http://schemas.microsoft.com/office/drawing/2014/main" id="{70152CAE-48FE-E6A4-0326-D86E81D37E50}"/>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5" name="Line 19">
                <a:extLst>
                  <a:ext uri="{FF2B5EF4-FFF2-40B4-BE49-F238E27FC236}">
                    <a16:creationId xmlns:a16="http://schemas.microsoft.com/office/drawing/2014/main" id="{C5921E09-EFCC-A343-70A6-6DB76DAF760A}"/>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6" name="Line 20">
                <a:extLst>
                  <a:ext uri="{FF2B5EF4-FFF2-40B4-BE49-F238E27FC236}">
                    <a16:creationId xmlns:a16="http://schemas.microsoft.com/office/drawing/2014/main" id="{445B8BDB-245B-18B9-6EF6-CAD97D740A04}"/>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7" name="Line 21">
                <a:extLst>
                  <a:ext uri="{FF2B5EF4-FFF2-40B4-BE49-F238E27FC236}">
                    <a16:creationId xmlns:a16="http://schemas.microsoft.com/office/drawing/2014/main" id="{1DCEA5E0-7FE7-B29B-0777-B740B2C8CF25}"/>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8" name="Line 22">
                <a:extLst>
                  <a:ext uri="{FF2B5EF4-FFF2-40B4-BE49-F238E27FC236}">
                    <a16:creationId xmlns:a16="http://schemas.microsoft.com/office/drawing/2014/main" id="{6F83E6EC-4327-55FE-C6B7-6BDA6B2F1DA0}"/>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9" name="Line 24">
                <a:extLst>
                  <a:ext uri="{FF2B5EF4-FFF2-40B4-BE49-F238E27FC236}">
                    <a16:creationId xmlns:a16="http://schemas.microsoft.com/office/drawing/2014/main" id="{50EB6A2F-A99F-8D0A-A1B0-3DE97BDFBD04}"/>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0" name="Line 25">
                <a:extLst>
                  <a:ext uri="{FF2B5EF4-FFF2-40B4-BE49-F238E27FC236}">
                    <a16:creationId xmlns:a16="http://schemas.microsoft.com/office/drawing/2014/main" id="{85BF85A3-4EF6-63BD-2805-4D43AD48C4AE}"/>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1" name="Line 26">
                <a:extLst>
                  <a:ext uri="{FF2B5EF4-FFF2-40B4-BE49-F238E27FC236}">
                    <a16:creationId xmlns:a16="http://schemas.microsoft.com/office/drawing/2014/main" id="{1149AFE2-3BB6-C806-8561-FD439641F13D}"/>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2" name="Line 27">
                <a:extLst>
                  <a:ext uri="{FF2B5EF4-FFF2-40B4-BE49-F238E27FC236}">
                    <a16:creationId xmlns:a16="http://schemas.microsoft.com/office/drawing/2014/main" id="{F68F45B7-3377-7649-771A-B2CBD16AAE87}"/>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pic>
          <p:nvPicPr>
            <p:cNvPr id="67" name="Picture 2" descr="Gold Crown-foton och fler bilder på Krona - Krona, Kung - Kunglig person,  Kunglighet - iStock">
              <a:extLst>
                <a:ext uri="{FF2B5EF4-FFF2-40B4-BE49-F238E27FC236}">
                  <a16:creationId xmlns:a16="http://schemas.microsoft.com/office/drawing/2014/main" id="{8FD252E9-15F2-54CF-E249-18F26B01095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0E273CA-87CF-0A28-E609-FFA48332E16E}"/>
                </a:ext>
              </a:extLst>
            </p:cNvPr>
            <p:cNvSpPr txBox="1"/>
            <p:nvPr/>
          </p:nvSpPr>
          <p:spPr>
            <a:xfrm>
              <a:off x="3837857" y="244349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9" name="TextBox 68">
              <a:extLst>
                <a:ext uri="{FF2B5EF4-FFF2-40B4-BE49-F238E27FC236}">
                  <a16:creationId xmlns:a16="http://schemas.microsoft.com/office/drawing/2014/main" id="{3CFEEC7E-324F-7309-228B-370303D66F91}"/>
                </a:ext>
              </a:extLst>
            </p:cNvPr>
            <p:cNvSpPr txBox="1"/>
            <p:nvPr/>
          </p:nvSpPr>
          <p:spPr>
            <a:xfrm>
              <a:off x="5082791" y="247837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0" name="TextBox 69">
              <a:extLst>
                <a:ext uri="{FF2B5EF4-FFF2-40B4-BE49-F238E27FC236}">
                  <a16:creationId xmlns:a16="http://schemas.microsoft.com/office/drawing/2014/main" id="{12C8D58D-C60C-7472-4D00-EF594CE7707A}"/>
                </a:ext>
              </a:extLst>
            </p:cNvPr>
            <p:cNvSpPr txBox="1"/>
            <p:nvPr/>
          </p:nvSpPr>
          <p:spPr>
            <a:xfrm>
              <a:off x="3491880" y="3068960"/>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1" name="TextBox 70">
              <a:extLst>
                <a:ext uri="{FF2B5EF4-FFF2-40B4-BE49-F238E27FC236}">
                  <a16:creationId xmlns:a16="http://schemas.microsoft.com/office/drawing/2014/main" id="{41AAA6EE-7488-048B-746D-0D5A5D36611B}"/>
                </a:ext>
              </a:extLst>
            </p:cNvPr>
            <p:cNvSpPr txBox="1"/>
            <p:nvPr/>
          </p:nvSpPr>
          <p:spPr>
            <a:xfrm>
              <a:off x="2825505" y="369583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2" name="TextBox 71">
              <a:extLst>
                <a:ext uri="{FF2B5EF4-FFF2-40B4-BE49-F238E27FC236}">
                  <a16:creationId xmlns:a16="http://schemas.microsoft.com/office/drawing/2014/main" id="{4D2A80B8-831D-DF1D-3683-464D554D0AE9}"/>
                </a:ext>
              </a:extLst>
            </p:cNvPr>
            <p:cNvSpPr txBox="1"/>
            <p:nvPr/>
          </p:nvSpPr>
          <p:spPr>
            <a:xfrm>
              <a:off x="4201717" y="301412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3" name="TextBox 72">
              <a:extLst>
                <a:ext uri="{FF2B5EF4-FFF2-40B4-BE49-F238E27FC236}">
                  <a16:creationId xmlns:a16="http://schemas.microsoft.com/office/drawing/2014/main" id="{564465D8-BDE2-E101-043C-747AF08C8D1F}"/>
                </a:ext>
              </a:extLst>
            </p:cNvPr>
            <p:cNvSpPr txBox="1"/>
            <p:nvPr/>
          </p:nvSpPr>
          <p:spPr>
            <a:xfrm>
              <a:off x="1979712" y="458286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4" name="TextBox 73">
              <a:extLst>
                <a:ext uri="{FF2B5EF4-FFF2-40B4-BE49-F238E27FC236}">
                  <a16:creationId xmlns:a16="http://schemas.microsoft.com/office/drawing/2014/main" id="{E375902D-4C3B-02A4-4747-DD7411EC472E}"/>
                </a:ext>
              </a:extLst>
            </p:cNvPr>
            <p:cNvSpPr txBox="1"/>
            <p:nvPr/>
          </p:nvSpPr>
          <p:spPr>
            <a:xfrm>
              <a:off x="1946557" y="5518973"/>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5" name="TextBox 74">
              <a:extLst>
                <a:ext uri="{FF2B5EF4-FFF2-40B4-BE49-F238E27FC236}">
                  <a16:creationId xmlns:a16="http://schemas.microsoft.com/office/drawing/2014/main" id="{2701C854-5DB3-2A6F-D946-F20A488CEFB3}"/>
                </a:ext>
              </a:extLst>
            </p:cNvPr>
            <p:cNvSpPr txBox="1"/>
            <p:nvPr/>
          </p:nvSpPr>
          <p:spPr>
            <a:xfrm>
              <a:off x="3275856"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6" name="TextBox 75">
              <a:extLst>
                <a:ext uri="{FF2B5EF4-FFF2-40B4-BE49-F238E27FC236}">
                  <a16:creationId xmlns:a16="http://schemas.microsoft.com/office/drawing/2014/main" id="{10B56B28-100F-C4CE-67A9-7B8AF7B58C75}"/>
                </a:ext>
              </a:extLst>
            </p:cNvPr>
            <p:cNvSpPr txBox="1"/>
            <p:nvPr/>
          </p:nvSpPr>
          <p:spPr>
            <a:xfrm>
              <a:off x="2450613" y="59510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7" name="TextBox 76">
              <a:extLst>
                <a:ext uri="{FF2B5EF4-FFF2-40B4-BE49-F238E27FC236}">
                  <a16:creationId xmlns:a16="http://schemas.microsoft.com/office/drawing/2014/main" id="{9B37E38A-3DB9-A938-AC90-CE9383CF2DBE}"/>
                </a:ext>
              </a:extLst>
            </p:cNvPr>
            <p:cNvSpPr txBox="1"/>
            <p:nvPr/>
          </p:nvSpPr>
          <p:spPr>
            <a:xfrm>
              <a:off x="4211960"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8" name="TextBox 77">
              <a:extLst>
                <a:ext uri="{FF2B5EF4-FFF2-40B4-BE49-F238E27FC236}">
                  <a16:creationId xmlns:a16="http://schemas.microsoft.com/office/drawing/2014/main" id="{AE578A14-8CB2-7735-C457-FB877B626401}"/>
                </a:ext>
              </a:extLst>
            </p:cNvPr>
            <p:cNvSpPr txBox="1"/>
            <p:nvPr/>
          </p:nvSpPr>
          <p:spPr>
            <a:xfrm>
              <a:off x="3458725" y="400506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9" name="TextBox 78">
              <a:extLst>
                <a:ext uri="{FF2B5EF4-FFF2-40B4-BE49-F238E27FC236}">
                  <a16:creationId xmlns:a16="http://schemas.microsoft.com/office/drawing/2014/main" id="{26BEDA5F-67CD-53CB-26EA-ADB8E9B790E2}"/>
                </a:ext>
              </a:extLst>
            </p:cNvPr>
            <p:cNvSpPr txBox="1"/>
            <p:nvPr/>
          </p:nvSpPr>
          <p:spPr>
            <a:xfrm>
              <a:off x="3962781" y="4797152"/>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0" name="TextBox 79">
              <a:extLst>
                <a:ext uri="{FF2B5EF4-FFF2-40B4-BE49-F238E27FC236}">
                  <a16:creationId xmlns:a16="http://schemas.microsoft.com/office/drawing/2014/main" id="{2A09931F-79A8-7E64-4E3A-17FD77CAE284}"/>
                </a:ext>
              </a:extLst>
            </p:cNvPr>
            <p:cNvSpPr txBox="1"/>
            <p:nvPr/>
          </p:nvSpPr>
          <p:spPr>
            <a:xfrm>
              <a:off x="4754869" y="4654877"/>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1" name="TextBox 80">
              <a:extLst>
                <a:ext uri="{FF2B5EF4-FFF2-40B4-BE49-F238E27FC236}">
                  <a16:creationId xmlns:a16="http://schemas.microsoft.com/office/drawing/2014/main" id="{77305199-C1BE-5297-562E-E90DAF84B698}"/>
                </a:ext>
              </a:extLst>
            </p:cNvPr>
            <p:cNvSpPr txBox="1"/>
            <p:nvPr/>
          </p:nvSpPr>
          <p:spPr>
            <a:xfrm>
              <a:off x="6012160" y="465313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2" name="TextBox 81">
              <a:extLst>
                <a:ext uri="{FF2B5EF4-FFF2-40B4-BE49-F238E27FC236}">
                  <a16:creationId xmlns:a16="http://schemas.microsoft.com/office/drawing/2014/main" id="{6499F7D9-9DDF-A541-561C-EEDE63212643}"/>
                </a:ext>
              </a:extLst>
            </p:cNvPr>
            <p:cNvSpPr txBox="1"/>
            <p:nvPr/>
          </p:nvSpPr>
          <p:spPr>
            <a:xfrm>
              <a:off x="6660232"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3" name="TextBox 82">
              <a:extLst>
                <a:ext uri="{FF2B5EF4-FFF2-40B4-BE49-F238E27FC236}">
                  <a16:creationId xmlns:a16="http://schemas.microsoft.com/office/drawing/2014/main" id="{4508281B-4294-5956-86D5-57E4E12A89D5}"/>
                </a:ext>
              </a:extLst>
            </p:cNvPr>
            <p:cNvSpPr txBox="1"/>
            <p:nvPr/>
          </p:nvSpPr>
          <p:spPr>
            <a:xfrm>
              <a:off x="6987117" y="350274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1,3</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4" name="TextBox 83">
              <a:extLst>
                <a:ext uri="{FF2B5EF4-FFF2-40B4-BE49-F238E27FC236}">
                  <a16:creationId xmlns:a16="http://schemas.microsoft.com/office/drawing/2014/main" id="{E756135E-5E63-01F7-5233-9E26117B5E3F}"/>
                </a:ext>
              </a:extLst>
            </p:cNvPr>
            <p:cNvSpPr txBox="1"/>
            <p:nvPr/>
          </p:nvSpPr>
          <p:spPr>
            <a:xfrm>
              <a:off x="5690973" y="393305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85" name="Group 84">
              <a:extLst>
                <a:ext uri="{FF2B5EF4-FFF2-40B4-BE49-F238E27FC236}">
                  <a16:creationId xmlns:a16="http://schemas.microsoft.com/office/drawing/2014/main" id="{902CA3A0-6BE5-0B13-22FD-6CDA81811499}"/>
                </a:ext>
              </a:extLst>
            </p:cNvPr>
            <p:cNvGrpSpPr/>
            <p:nvPr/>
          </p:nvGrpSpPr>
          <p:grpSpPr>
            <a:xfrm>
              <a:off x="1907704" y="2132856"/>
              <a:ext cx="5472608" cy="4176464"/>
              <a:chOff x="1907704" y="2132856"/>
              <a:chExt cx="5472608" cy="4176464"/>
            </a:xfrm>
          </p:grpSpPr>
          <p:sp>
            <p:nvSpPr>
              <p:cNvPr id="87" name="Oval 86">
                <a:extLst>
                  <a:ext uri="{FF2B5EF4-FFF2-40B4-BE49-F238E27FC236}">
                    <a16:creationId xmlns:a16="http://schemas.microsoft.com/office/drawing/2014/main" id="{17FBFCBA-EA03-5B3C-8234-746ED30F34BF}"/>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8" name="Oval 87">
                <a:extLst>
                  <a:ext uri="{FF2B5EF4-FFF2-40B4-BE49-F238E27FC236}">
                    <a16:creationId xmlns:a16="http://schemas.microsoft.com/office/drawing/2014/main" id="{6A3AAE8F-3AA9-0591-E3CD-FF64A936D160}"/>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9" name="Oval 88">
                <a:extLst>
                  <a:ext uri="{FF2B5EF4-FFF2-40B4-BE49-F238E27FC236}">
                    <a16:creationId xmlns:a16="http://schemas.microsoft.com/office/drawing/2014/main" id="{49346CCC-B804-07F8-5C98-073CCDC991C4}"/>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0" name="Oval 89">
                <a:extLst>
                  <a:ext uri="{FF2B5EF4-FFF2-40B4-BE49-F238E27FC236}">
                    <a16:creationId xmlns:a16="http://schemas.microsoft.com/office/drawing/2014/main" id="{CAC96837-58EF-18E5-F50B-6CDB30AD3D64}"/>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1" name="Oval 90">
                <a:extLst>
                  <a:ext uri="{FF2B5EF4-FFF2-40B4-BE49-F238E27FC236}">
                    <a16:creationId xmlns:a16="http://schemas.microsoft.com/office/drawing/2014/main" id="{83E1B3B1-0201-41C0-9D84-CE254E10CE5D}"/>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2" name="Oval 91">
                <a:extLst>
                  <a:ext uri="{FF2B5EF4-FFF2-40B4-BE49-F238E27FC236}">
                    <a16:creationId xmlns:a16="http://schemas.microsoft.com/office/drawing/2014/main" id="{01007C93-CB2E-2C2D-72E7-420D31B8DB4B}"/>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3" name="Line 13">
                <a:extLst>
                  <a:ext uri="{FF2B5EF4-FFF2-40B4-BE49-F238E27FC236}">
                    <a16:creationId xmlns:a16="http://schemas.microsoft.com/office/drawing/2014/main" id="{427DDAA4-8A74-7A67-E46E-FC9C8B6BB0C9}"/>
                  </a:ext>
                </a:extLst>
              </p:cNvPr>
              <p:cNvSpPr>
                <a:spLocks noChangeShapeType="1"/>
              </p:cNvSpPr>
              <p:nvPr/>
            </p:nvSpPr>
            <p:spPr bwMode="auto">
              <a:xfrm flipH="1">
                <a:off x="3939980" y="2671755"/>
                <a:ext cx="68122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4" name="Line 14">
                <a:extLst>
                  <a:ext uri="{FF2B5EF4-FFF2-40B4-BE49-F238E27FC236}">
                    <a16:creationId xmlns:a16="http://schemas.microsoft.com/office/drawing/2014/main" id="{22B8FABC-09D8-358C-4875-6B505E1A49EF}"/>
                  </a:ext>
                </a:extLst>
              </p:cNvPr>
              <p:cNvSpPr>
                <a:spLocks noChangeShapeType="1"/>
              </p:cNvSpPr>
              <p:nvPr/>
            </p:nvSpPr>
            <p:spPr bwMode="auto">
              <a:xfrm>
                <a:off x="4758021" y="2671755"/>
                <a:ext cx="2850" cy="229031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5" name="Line 19">
                <a:extLst>
                  <a:ext uri="{FF2B5EF4-FFF2-40B4-BE49-F238E27FC236}">
                    <a16:creationId xmlns:a16="http://schemas.microsoft.com/office/drawing/2014/main" id="{0BC6A0A8-E1AA-E272-D4F2-D73F6DBBAF99}"/>
                  </a:ext>
                </a:extLst>
              </p:cNvPr>
              <p:cNvSpPr>
                <a:spLocks noChangeShapeType="1"/>
              </p:cNvSpPr>
              <p:nvPr/>
            </p:nvSpPr>
            <p:spPr bwMode="auto">
              <a:xfrm rot="647531" flipH="1">
                <a:off x="3549486" y="5253977"/>
                <a:ext cx="95770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6" name="Line 20">
                <a:extLst>
                  <a:ext uri="{FF2B5EF4-FFF2-40B4-BE49-F238E27FC236}">
                    <a16:creationId xmlns:a16="http://schemas.microsoft.com/office/drawing/2014/main" id="{95F500A0-F38D-51B6-43B7-4F0FA3255BDF}"/>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7" name="Line 21">
                <a:extLst>
                  <a:ext uri="{FF2B5EF4-FFF2-40B4-BE49-F238E27FC236}">
                    <a16:creationId xmlns:a16="http://schemas.microsoft.com/office/drawing/2014/main" id="{24DBE8DB-DBFF-E907-EEF3-4C3C27E8F59B}"/>
                  </a:ext>
                </a:extLst>
              </p:cNvPr>
              <p:cNvSpPr>
                <a:spLocks noChangeShapeType="1"/>
              </p:cNvSpPr>
              <p:nvPr/>
            </p:nvSpPr>
            <p:spPr bwMode="auto">
              <a:xfrm rot="283336" flipH="1">
                <a:off x="2454965" y="3884276"/>
                <a:ext cx="1094522" cy="1234976"/>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8" name="Line 22">
                <a:extLst>
                  <a:ext uri="{FF2B5EF4-FFF2-40B4-BE49-F238E27FC236}">
                    <a16:creationId xmlns:a16="http://schemas.microsoft.com/office/drawing/2014/main" id="{7CC70098-EEA0-20F6-0557-D585991508F8}"/>
                  </a:ext>
                </a:extLst>
              </p:cNvPr>
              <p:cNvSpPr>
                <a:spLocks noChangeShapeType="1"/>
              </p:cNvSpPr>
              <p:nvPr/>
            </p:nvSpPr>
            <p:spPr bwMode="auto">
              <a:xfrm rot="21398922" flipH="1">
                <a:off x="6559421" y="3480102"/>
                <a:ext cx="547261" cy="2290319"/>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9" name="Line 24">
                <a:extLst>
                  <a:ext uri="{FF2B5EF4-FFF2-40B4-BE49-F238E27FC236}">
                    <a16:creationId xmlns:a16="http://schemas.microsoft.com/office/drawing/2014/main" id="{C1B185F4-9921-B651-2ECB-17F730A6EC46}"/>
                  </a:ext>
                </a:extLst>
              </p:cNvPr>
              <p:cNvSpPr>
                <a:spLocks noChangeShapeType="1"/>
              </p:cNvSpPr>
              <p:nvPr/>
            </p:nvSpPr>
            <p:spPr bwMode="auto">
              <a:xfrm rot="21299338" flipH="1" flipV="1">
                <a:off x="5054454" y="2674561"/>
                <a:ext cx="638471" cy="1616696"/>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0" name="Line 25">
                <a:extLst>
                  <a:ext uri="{FF2B5EF4-FFF2-40B4-BE49-F238E27FC236}">
                    <a16:creationId xmlns:a16="http://schemas.microsoft.com/office/drawing/2014/main" id="{59A0C5D9-2686-14F6-58DC-11C4976F7060}"/>
                  </a:ext>
                </a:extLst>
              </p:cNvPr>
              <p:cNvSpPr>
                <a:spLocks noChangeShapeType="1"/>
              </p:cNvSpPr>
              <p:nvPr/>
            </p:nvSpPr>
            <p:spPr bwMode="auto">
              <a:xfrm>
                <a:off x="6012160" y="4827349"/>
                <a:ext cx="410446" cy="943073"/>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1" name="Line 26">
                <a:extLst>
                  <a:ext uri="{FF2B5EF4-FFF2-40B4-BE49-F238E27FC236}">
                    <a16:creationId xmlns:a16="http://schemas.microsoft.com/office/drawing/2014/main" id="{82462A14-042A-05AC-0E2F-16692910AF8E}"/>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2" name="Oval 101">
                <a:extLst>
                  <a:ext uri="{FF2B5EF4-FFF2-40B4-BE49-F238E27FC236}">
                    <a16:creationId xmlns:a16="http://schemas.microsoft.com/office/drawing/2014/main" id="{9434C909-2230-6C73-32AD-CC446E165E37}"/>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3" name="Oval 102">
                <a:extLst>
                  <a:ext uri="{FF2B5EF4-FFF2-40B4-BE49-F238E27FC236}">
                    <a16:creationId xmlns:a16="http://schemas.microsoft.com/office/drawing/2014/main" id="{3A3F8E98-175A-3BD2-2E48-D34040CD4FD4}"/>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4" name="Line 27">
                <a:extLst>
                  <a:ext uri="{FF2B5EF4-FFF2-40B4-BE49-F238E27FC236}">
                    <a16:creationId xmlns:a16="http://schemas.microsoft.com/office/drawing/2014/main" id="{E39A3409-30E2-4E2F-7647-BD67EABFA2B3}"/>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grpSp>
        <p:sp>
          <p:nvSpPr>
            <p:cNvPr id="86" name="TextBox 85">
              <a:extLst>
                <a:ext uri="{FF2B5EF4-FFF2-40B4-BE49-F238E27FC236}">
                  <a16:creationId xmlns:a16="http://schemas.microsoft.com/office/drawing/2014/main" id="{D241442B-9D63-28FE-A2AF-D8CD60388BBC}"/>
                </a:ext>
              </a:extLst>
            </p:cNvPr>
            <p:cNvSpPr txBox="1"/>
            <p:nvPr/>
          </p:nvSpPr>
          <p:spPr>
            <a:xfrm>
              <a:off x="5724128" y="537321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a:t>
              </a:r>
              <a:r>
                <a:rPr lang="en-US" altLang="he-IL" sz="1800" dirty="0">
                  <a:highlight>
                    <a:srgbClr val="FFFF00"/>
                  </a:highlight>
                  <a:latin typeface="Calibri Light" panose="020F0302020204030204" pitchFamily="34" charset="0"/>
                  <a:cs typeface="Calibri Light" panose="020F0302020204030204" pitchFamily="34" charset="0"/>
                  <a:sym typeface="Symbol" pitchFamily="18" charset="2"/>
                </a:rPr>
                <a:t>*</a:t>
              </a:r>
              <a:r>
                <a:rPr lang="en-US" altLang="he-IL" sz="1800" dirty="0">
                  <a:latin typeface="Calibri Light" panose="020F0302020204030204" pitchFamily="34" charset="0"/>
                  <a:cs typeface="Calibri Light" panose="020F0302020204030204" pitchFamily="34" charset="0"/>
                  <a:sym typeface="Symbol" pitchFamily="18" charset="2"/>
                </a:rPr>
                <a:t>,2</a:t>
              </a:r>
              <a:endParaRPr lang="en-US" altLang="he-IL" sz="1800" dirty="0">
                <a:latin typeface="Calibri Light" panose="020F0302020204030204" pitchFamily="34" charset="0"/>
                <a:cs typeface="Calibri Light" panose="020F0302020204030204" pitchFamily="34" charset="0"/>
              </a:endParaRPr>
            </a:p>
            <a:p>
              <a:endParaRPr lang="en-US" dirty="0"/>
            </a:p>
          </p:txBody>
        </p:sp>
      </p:grpSp>
      <p:sp>
        <p:nvSpPr>
          <p:cNvPr id="4" name="Line 25">
            <a:extLst>
              <a:ext uri="{FF2B5EF4-FFF2-40B4-BE49-F238E27FC236}">
                <a16:creationId xmlns:a16="http://schemas.microsoft.com/office/drawing/2014/main" id="{50D60576-20EB-5B58-C76C-5CB97335C1E1}"/>
              </a:ext>
            </a:extLst>
          </p:cNvPr>
          <p:cNvSpPr>
            <a:spLocks noChangeShapeType="1"/>
          </p:cNvSpPr>
          <p:nvPr/>
        </p:nvSpPr>
        <p:spPr bwMode="auto">
          <a:xfrm>
            <a:off x="6422604" y="5383923"/>
            <a:ext cx="1270192" cy="53889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04B23F81-0DE8-7A6F-247F-6356494A4016}"/>
              </a:ext>
            </a:extLst>
          </p:cNvPr>
          <p:cNvSpPr txBox="1"/>
          <p:nvPr/>
        </p:nvSpPr>
        <p:spPr>
          <a:xfrm>
            <a:off x="6660232" y="5661248"/>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a:t>
            </a:r>
            <a:r>
              <a:rPr lang="en-US" altLang="he-IL" sz="1800" dirty="0">
                <a:highlight>
                  <a:srgbClr val="FFFF00"/>
                </a:highlight>
                <a:latin typeface="Calibri Light" panose="020F0302020204030204" pitchFamily="34" charset="0"/>
                <a:cs typeface="Calibri Light" panose="020F0302020204030204" pitchFamily="34" charset="0"/>
                <a:sym typeface="Symbol" pitchFamily="18" charset="2"/>
              </a:rPr>
              <a:t>*</a:t>
            </a:r>
            <a:r>
              <a:rPr lang="en-US" altLang="he-IL" sz="1800" dirty="0">
                <a:latin typeface="Calibri Light" panose="020F0302020204030204" pitchFamily="34" charset="0"/>
                <a:cs typeface="Calibri Light" panose="020F0302020204030204" pitchFamily="34" charset="0"/>
                <a:sym typeface="Symbol" pitchFamily="18" charset="2"/>
              </a:rPr>
              <a:t>,2</a:t>
            </a:r>
            <a:endParaRPr lang="en-US" altLang="he-IL" sz="1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68527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6D40-95CF-EFF3-189B-058689E687DA}"/>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What is a First-BFS?</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7ED1E8F-BC5A-AACC-C489-B1DC12441975}"/>
              </a:ext>
            </a:extLst>
          </p:cNvPr>
          <p:cNvSpPr>
            <a:spLocks noGrp="1"/>
          </p:cNvSpPr>
          <p:nvPr>
            <p:ph idx="1"/>
          </p:nvPr>
        </p:nvSpPr>
        <p:spPr>
          <a:xfrm>
            <a:off x="457200" y="1556792"/>
            <a:ext cx="4681256" cy="1600926"/>
          </a:xfrm>
        </p:spPr>
        <p:txBody>
          <a:bodyPr/>
          <a:lstStyle/>
          <a:p>
            <a:pPr marL="0" indent="0">
              <a:buNone/>
            </a:pPr>
            <a:r>
              <a:rPr lang="en-US" sz="2400" kern="1200" dirty="0">
                <a:latin typeface="Calibri Light" panose="020F0302020204030204" pitchFamily="34" charset="0"/>
                <a:cs typeface="Calibri Light" panose="020F0302020204030204" pitchFamily="34" charset="0"/>
              </a:rPr>
              <a:t>Given a graph G:=(V,E) and a root node v ∈ V, can there be more than one BFS tree rooted at v?</a:t>
            </a:r>
          </a:p>
          <a:p>
            <a:pPr marL="0" indent="0">
              <a:buNone/>
            </a:pPr>
            <a:r>
              <a:rPr lang="en-US" sz="2400" kern="1200" dirty="0">
                <a:latin typeface="Calibri Light" panose="020F0302020204030204" pitchFamily="34" charset="0"/>
                <a:cs typeface="Calibri Light" panose="020F0302020204030204" pitchFamily="34" charset="0"/>
              </a:rPr>
              <a:t>What if one there is a node with several shortest paths to the root?</a:t>
            </a:r>
          </a:p>
        </p:txBody>
      </p:sp>
      <p:grpSp>
        <p:nvGrpSpPr>
          <p:cNvPr id="63" name="Group 62">
            <a:extLst>
              <a:ext uri="{FF2B5EF4-FFF2-40B4-BE49-F238E27FC236}">
                <a16:creationId xmlns:a16="http://schemas.microsoft.com/office/drawing/2014/main" id="{26E6BCC9-8A69-648D-43A0-C1537FC22BE8}"/>
              </a:ext>
            </a:extLst>
          </p:cNvPr>
          <p:cNvGrpSpPr/>
          <p:nvPr/>
        </p:nvGrpSpPr>
        <p:grpSpPr>
          <a:xfrm>
            <a:off x="3275856" y="1635290"/>
            <a:ext cx="5760640" cy="5114462"/>
            <a:chOff x="1907704" y="1635290"/>
            <a:chExt cx="5760640" cy="5114462"/>
          </a:xfrm>
        </p:grpSpPr>
        <p:sp>
          <p:nvSpPr>
            <p:cNvPr id="64" name="TextBox 63">
              <a:extLst>
                <a:ext uri="{FF2B5EF4-FFF2-40B4-BE49-F238E27FC236}">
                  <a16:creationId xmlns:a16="http://schemas.microsoft.com/office/drawing/2014/main" id="{DD75A3A1-AE93-9DFC-D3D4-D16C62DDDBD9}"/>
                </a:ext>
              </a:extLst>
            </p:cNvPr>
            <p:cNvSpPr txBox="1"/>
            <p:nvPr/>
          </p:nvSpPr>
          <p:spPr>
            <a:xfrm>
              <a:off x="3419872"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5" name="TextBox 64">
              <a:extLst>
                <a:ext uri="{FF2B5EF4-FFF2-40B4-BE49-F238E27FC236}">
                  <a16:creationId xmlns:a16="http://schemas.microsoft.com/office/drawing/2014/main" id="{668AB263-5B16-0386-C704-60FE9F586B76}"/>
                </a:ext>
              </a:extLst>
            </p:cNvPr>
            <p:cNvSpPr txBox="1"/>
            <p:nvPr/>
          </p:nvSpPr>
          <p:spPr>
            <a:xfrm>
              <a:off x="5796136"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66" name="Group 28">
              <a:extLst>
                <a:ext uri="{FF2B5EF4-FFF2-40B4-BE49-F238E27FC236}">
                  <a16:creationId xmlns:a16="http://schemas.microsoft.com/office/drawing/2014/main" id="{7952934B-F08F-3135-4407-1E190256718E}"/>
                </a:ext>
              </a:extLst>
            </p:cNvPr>
            <p:cNvGrpSpPr>
              <a:grpSpLocks/>
            </p:cNvGrpSpPr>
            <p:nvPr/>
          </p:nvGrpSpPr>
          <p:grpSpPr bwMode="auto">
            <a:xfrm>
              <a:off x="1907704" y="2132856"/>
              <a:ext cx="5472608" cy="4176464"/>
              <a:chOff x="1680" y="1488"/>
              <a:chExt cx="1920" cy="1488"/>
            </a:xfrm>
          </p:grpSpPr>
          <p:sp>
            <p:nvSpPr>
              <p:cNvPr id="105" name="Oval 104">
                <a:extLst>
                  <a:ext uri="{FF2B5EF4-FFF2-40B4-BE49-F238E27FC236}">
                    <a16:creationId xmlns:a16="http://schemas.microsoft.com/office/drawing/2014/main" id="{60EFC7F9-E4A4-EDF3-3374-F204955D098D}"/>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106" name="Oval 105">
                <a:extLst>
                  <a:ext uri="{FF2B5EF4-FFF2-40B4-BE49-F238E27FC236}">
                    <a16:creationId xmlns:a16="http://schemas.microsoft.com/office/drawing/2014/main" id="{D422266F-0A72-4CEE-0158-B41C60DF7E20}"/>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7" name="Oval 106">
                <a:extLst>
                  <a:ext uri="{FF2B5EF4-FFF2-40B4-BE49-F238E27FC236}">
                    <a16:creationId xmlns:a16="http://schemas.microsoft.com/office/drawing/2014/main" id="{40F4DBA0-055A-227E-CCCE-CC566AEC45B0}"/>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108" name="Oval 107">
                <a:extLst>
                  <a:ext uri="{FF2B5EF4-FFF2-40B4-BE49-F238E27FC236}">
                    <a16:creationId xmlns:a16="http://schemas.microsoft.com/office/drawing/2014/main" id="{38D61D28-01C8-D987-091C-699ABE474AF5}"/>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09" name="Oval 108">
                <a:extLst>
                  <a:ext uri="{FF2B5EF4-FFF2-40B4-BE49-F238E27FC236}">
                    <a16:creationId xmlns:a16="http://schemas.microsoft.com/office/drawing/2014/main" id="{68249536-11B8-9113-74ED-A9E0DB05959A}"/>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0" name="Oval 109">
                <a:extLst>
                  <a:ext uri="{FF2B5EF4-FFF2-40B4-BE49-F238E27FC236}">
                    <a16:creationId xmlns:a16="http://schemas.microsoft.com/office/drawing/2014/main" id="{24354BCD-C22C-8EFC-49EB-DCE17B5897FA}"/>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1" name="Oval 110">
                <a:extLst>
                  <a:ext uri="{FF2B5EF4-FFF2-40B4-BE49-F238E27FC236}">
                    <a16:creationId xmlns:a16="http://schemas.microsoft.com/office/drawing/2014/main" id="{823F8750-3CCB-C311-67A3-2B5DFB77BF9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2" name="Oval 111">
                <a:extLst>
                  <a:ext uri="{FF2B5EF4-FFF2-40B4-BE49-F238E27FC236}">
                    <a16:creationId xmlns:a16="http://schemas.microsoft.com/office/drawing/2014/main" id="{1FF3FDD4-9215-9FF1-CEC3-BA043CEFBB4D}"/>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3" name="Line 13">
                <a:extLst>
                  <a:ext uri="{FF2B5EF4-FFF2-40B4-BE49-F238E27FC236}">
                    <a16:creationId xmlns:a16="http://schemas.microsoft.com/office/drawing/2014/main" id="{057DF633-5A4A-4873-1C3A-FCFECE3427D7}"/>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4" name="Line 14">
                <a:extLst>
                  <a:ext uri="{FF2B5EF4-FFF2-40B4-BE49-F238E27FC236}">
                    <a16:creationId xmlns:a16="http://schemas.microsoft.com/office/drawing/2014/main" id="{70152CAE-48FE-E6A4-0326-D86E81D37E50}"/>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5" name="Line 19">
                <a:extLst>
                  <a:ext uri="{FF2B5EF4-FFF2-40B4-BE49-F238E27FC236}">
                    <a16:creationId xmlns:a16="http://schemas.microsoft.com/office/drawing/2014/main" id="{C5921E09-EFCC-A343-70A6-6DB76DAF760A}"/>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6" name="Line 20">
                <a:extLst>
                  <a:ext uri="{FF2B5EF4-FFF2-40B4-BE49-F238E27FC236}">
                    <a16:creationId xmlns:a16="http://schemas.microsoft.com/office/drawing/2014/main" id="{445B8BDB-245B-18B9-6EF6-CAD97D740A04}"/>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7" name="Line 21">
                <a:extLst>
                  <a:ext uri="{FF2B5EF4-FFF2-40B4-BE49-F238E27FC236}">
                    <a16:creationId xmlns:a16="http://schemas.microsoft.com/office/drawing/2014/main" id="{1DCEA5E0-7FE7-B29B-0777-B740B2C8CF25}"/>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8" name="Line 22">
                <a:extLst>
                  <a:ext uri="{FF2B5EF4-FFF2-40B4-BE49-F238E27FC236}">
                    <a16:creationId xmlns:a16="http://schemas.microsoft.com/office/drawing/2014/main" id="{6F83E6EC-4327-55FE-C6B7-6BDA6B2F1DA0}"/>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9" name="Line 24">
                <a:extLst>
                  <a:ext uri="{FF2B5EF4-FFF2-40B4-BE49-F238E27FC236}">
                    <a16:creationId xmlns:a16="http://schemas.microsoft.com/office/drawing/2014/main" id="{50EB6A2F-A99F-8D0A-A1B0-3DE97BDFBD04}"/>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0" name="Line 25">
                <a:extLst>
                  <a:ext uri="{FF2B5EF4-FFF2-40B4-BE49-F238E27FC236}">
                    <a16:creationId xmlns:a16="http://schemas.microsoft.com/office/drawing/2014/main" id="{85BF85A3-4EF6-63BD-2805-4D43AD48C4AE}"/>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1" name="Line 26">
                <a:extLst>
                  <a:ext uri="{FF2B5EF4-FFF2-40B4-BE49-F238E27FC236}">
                    <a16:creationId xmlns:a16="http://schemas.microsoft.com/office/drawing/2014/main" id="{1149AFE2-3BB6-C806-8561-FD439641F13D}"/>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2" name="Line 27">
                <a:extLst>
                  <a:ext uri="{FF2B5EF4-FFF2-40B4-BE49-F238E27FC236}">
                    <a16:creationId xmlns:a16="http://schemas.microsoft.com/office/drawing/2014/main" id="{F68F45B7-3377-7649-771A-B2CBD16AAE87}"/>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pic>
          <p:nvPicPr>
            <p:cNvPr id="67" name="Picture 2" descr="Gold Crown-foton och fler bilder på Krona - Krona, Kung - Kunglig person,  Kunglighet - iStock">
              <a:extLst>
                <a:ext uri="{FF2B5EF4-FFF2-40B4-BE49-F238E27FC236}">
                  <a16:creationId xmlns:a16="http://schemas.microsoft.com/office/drawing/2014/main" id="{8FD252E9-15F2-54CF-E249-18F26B01095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0E273CA-87CF-0A28-E609-FFA48332E16E}"/>
                </a:ext>
              </a:extLst>
            </p:cNvPr>
            <p:cNvSpPr txBox="1"/>
            <p:nvPr/>
          </p:nvSpPr>
          <p:spPr>
            <a:xfrm>
              <a:off x="3837857" y="244349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9" name="TextBox 68">
              <a:extLst>
                <a:ext uri="{FF2B5EF4-FFF2-40B4-BE49-F238E27FC236}">
                  <a16:creationId xmlns:a16="http://schemas.microsoft.com/office/drawing/2014/main" id="{3CFEEC7E-324F-7309-228B-370303D66F91}"/>
                </a:ext>
              </a:extLst>
            </p:cNvPr>
            <p:cNvSpPr txBox="1"/>
            <p:nvPr/>
          </p:nvSpPr>
          <p:spPr>
            <a:xfrm>
              <a:off x="5082791" y="247837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0" name="TextBox 69">
              <a:extLst>
                <a:ext uri="{FF2B5EF4-FFF2-40B4-BE49-F238E27FC236}">
                  <a16:creationId xmlns:a16="http://schemas.microsoft.com/office/drawing/2014/main" id="{12C8D58D-C60C-7472-4D00-EF594CE7707A}"/>
                </a:ext>
              </a:extLst>
            </p:cNvPr>
            <p:cNvSpPr txBox="1"/>
            <p:nvPr/>
          </p:nvSpPr>
          <p:spPr>
            <a:xfrm>
              <a:off x="3491880" y="3068960"/>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1" name="TextBox 70">
              <a:extLst>
                <a:ext uri="{FF2B5EF4-FFF2-40B4-BE49-F238E27FC236}">
                  <a16:creationId xmlns:a16="http://schemas.microsoft.com/office/drawing/2014/main" id="{41AAA6EE-7488-048B-746D-0D5A5D36611B}"/>
                </a:ext>
              </a:extLst>
            </p:cNvPr>
            <p:cNvSpPr txBox="1"/>
            <p:nvPr/>
          </p:nvSpPr>
          <p:spPr>
            <a:xfrm>
              <a:off x="2825505" y="369583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2" name="TextBox 71">
              <a:extLst>
                <a:ext uri="{FF2B5EF4-FFF2-40B4-BE49-F238E27FC236}">
                  <a16:creationId xmlns:a16="http://schemas.microsoft.com/office/drawing/2014/main" id="{4D2A80B8-831D-DF1D-3683-464D554D0AE9}"/>
                </a:ext>
              </a:extLst>
            </p:cNvPr>
            <p:cNvSpPr txBox="1"/>
            <p:nvPr/>
          </p:nvSpPr>
          <p:spPr>
            <a:xfrm>
              <a:off x="4201717" y="301412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3" name="TextBox 72">
              <a:extLst>
                <a:ext uri="{FF2B5EF4-FFF2-40B4-BE49-F238E27FC236}">
                  <a16:creationId xmlns:a16="http://schemas.microsoft.com/office/drawing/2014/main" id="{564465D8-BDE2-E101-043C-747AF08C8D1F}"/>
                </a:ext>
              </a:extLst>
            </p:cNvPr>
            <p:cNvSpPr txBox="1"/>
            <p:nvPr/>
          </p:nvSpPr>
          <p:spPr>
            <a:xfrm>
              <a:off x="1979712" y="458286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4" name="TextBox 73">
              <a:extLst>
                <a:ext uri="{FF2B5EF4-FFF2-40B4-BE49-F238E27FC236}">
                  <a16:creationId xmlns:a16="http://schemas.microsoft.com/office/drawing/2014/main" id="{E375902D-4C3B-02A4-4747-DD7411EC472E}"/>
                </a:ext>
              </a:extLst>
            </p:cNvPr>
            <p:cNvSpPr txBox="1"/>
            <p:nvPr/>
          </p:nvSpPr>
          <p:spPr>
            <a:xfrm>
              <a:off x="1946557" y="5518973"/>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5" name="TextBox 74">
              <a:extLst>
                <a:ext uri="{FF2B5EF4-FFF2-40B4-BE49-F238E27FC236}">
                  <a16:creationId xmlns:a16="http://schemas.microsoft.com/office/drawing/2014/main" id="{2701C854-5DB3-2A6F-D946-F20A488CEFB3}"/>
                </a:ext>
              </a:extLst>
            </p:cNvPr>
            <p:cNvSpPr txBox="1"/>
            <p:nvPr/>
          </p:nvSpPr>
          <p:spPr>
            <a:xfrm>
              <a:off x="3275856"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6" name="TextBox 75">
              <a:extLst>
                <a:ext uri="{FF2B5EF4-FFF2-40B4-BE49-F238E27FC236}">
                  <a16:creationId xmlns:a16="http://schemas.microsoft.com/office/drawing/2014/main" id="{10B56B28-100F-C4CE-67A9-7B8AF7B58C75}"/>
                </a:ext>
              </a:extLst>
            </p:cNvPr>
            <p:cNvSpPr txBox="1"/>
            <p:nvPr/>
          </p:nvSpPr>
          <p:spPr>
            <a:xfrm>
              <a:off x="2450613" y="59510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7" name="TextBox 76">
              <a:extLst>
                <a:ext uri="{FF2B5EF4-FFF2-40B4-BE49-F238E27FC236}">
                  <a16:creationId xmlns:a16="http://schemas.microsoft.com/office/drawing/2014/main" id="{9B37E38A-3DB9-A938-AC90-CE9383CF2DBE}"/>
                </a:ext>
              </a:extLst>
            </p:cNvPr>
            <p:cNvSpPr txBox="1"/>
            <p:nvPr/>
          </p:nvSpPr>
          <p:spPr>
            <a:xfrm>
              <a:off x="4211960"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8" name="TextBox 77">
              <a:extLst>
                <a:ext uri="{FF2B5EF4-FFF2-40B4-BE49-F238E27FC236}">
                  <a16:creationId xmlns:a16="http://schemas.microsoft.com/office/drawing/2014/main" id="{AE578A14-8CB2-7735-C457-FB877B626401}"/>
                </a:ext>
              </a:extLst>
            </p:cNvPr>
            <p:cNvSpPr txBox="1"/>
            <p:nvPr/>
          </p:nvSpPr>
          <p:spPr>
            <a:xfrm>
              <a:off x="3458725" y="400506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9" name="TextBox 78">
              <a:extLst>
                <a:ext uri="{FF2B5EF4-FFF2-40B4-BE49-F238E27FC236}">
                  <a16:creationId xmlns:a16="http://schemas.microsoft.com/office/drawing/2014/main" id="{26BEDA5F-67CD-53CB-26EA-ADB8E9B790E2}"/>
                </a:ext>
              </a:extLst>
            </p:cNvPr>
            <p:cNvSpPr txBox="1"/>
            <p:nvPr/>
          </p:nvSpPr>
          <p:spPr>
            <a:xfrm>
              <a:off x="3962781" y="4797152"/>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0" name="TextBox 79">
              <a:extLst>
                <a:ext uri="{FF2B5EF4-FFF2-40B4-BE49-F238E27FC236}">
                  <a16:creationId xmlns:a16="http://schemas.microsoft.com/office/drawing/2014/main" id="{2A09931F-79A8-7E64-4E3A-17FD77CAE284}"/>
                </a:ext>
              </a:extLst>
            </p:cNvPr>
            <p:cNvSpPr txBox="1"/>
            <p:nvPr/>
          </p:nvSpPr>
          <p:spPr>
            <a:xfrm>
              <a:off x="4754869" y="4654877"/>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1" name="TextBox 80">
              <a:extLst>
                <a:ext uri="{FF2B5EF4-FFF2-40B4-BE49-F238E27FC236}">
                  <a16:creationId xmlns:a16="http://schemas.microsoft.com/office/drawing/2014/main" id="{77305199-C1BE-5297-562E-E90DAF84B698}"/>
                </a:ext>
              </a:extLst>
            </p:cNvPr>
            <p:cNvSpPr txBox="1"/>
            <p:nvPr/>
          </p:nvSpPr>
          <p:spPr>
            <a:xfrm>
              <a:off x="6012160" y="465313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2" name="TextBox 81">
              <a:extLst>
                <a:ext uri="{FF2B5EF4-FFF2-40B4-BE49-F238E27FC236}">
                  <a16:creationId xmlns:a16="http://schemas.microsoft.com/office/drawing/2014/main" id="{6499F7D9-9DDF-A541-561C-EEDE63212643}"/>
                </a:ext>
              </a:extLst>
            </p:cNvPr>
            <p:cNvSpPr txBox="1"/>
            <p:nvPr/>
          </p:nvSpPr>
          <p:spPr>
            <a:xfrm>
              <a:off x="6660232"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3" name="TextBox 82">
              <a:extLst>
                <a:ext uri="{FF2B5EF4-FFF2-40B4-BE49-F238E27FC236}">
                  <a16:creationId xmlns:a16="http://schemas.microsoft.com/office/drawing/2014/main" id="{4508281B-4294-5956-86D5-57E4E12A89D5}"/>
                </a:ext>
              </a:extLst>
            </p:cNvPr>
            <p:cNvSpPr txBox="1"/>
            <p:nvPr/>
          </p:nvSpPr>
          <p:spPr>
            <a:xfrm>
              <a:off x="6987117" y="350274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1,3</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4" name="TextBox 83">
              <a:extLst>
                <a:ext uri="{FF2B5EF4-FFF2-40B4-BE49-F238E27FC236}">
                  <a16:creationId xmlns:a16="http://schemas.microsoft.com/office/drawing/2014/main" id="{E756135E-5E63-01F7-5233-9E26117B5E3F}"/>
                </a:ext>
              </a:extLst>
            </p:cNvPr>
            <p:cNvSpPr txBox="1"/>
            <p:nvPr/>
          </p:nvSpPr>
          <p:spPr>
            <a:xfrm>
              <a:off x="5690973" y="393305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85" name="Group 84">
              <a:extLst>
                <a:ext uri="{FF2B5EF4-FFF2-40B4-BE49-F238E27FC236}">
                  <a16:creationId xmlns:a16="http://schemas.microsoft.com/office/drawing/2014/main" id="{902CA3A0-6BE5-0B13-22FD-6CDA81811499}"/>
                </a:ext>
              </a:extLst>
            </p:cNvPr>
            <p:cNvGrpSpPr/>
            <p:nvPr/>
          </p:nvGrpSpPr>
          <p:grpSpPr>
            <a:xfrm>
              <a:off x="1907704" y="2132856"/>
              <a:ext cx="5472608" cy="4176464"/>
              <a:chOff x="1907704" y="2132856"/>
              <a:chExt cx="5472608" cy="4176464"/>
            </a:xfrm>
          </p:grpSpPr>
          <p:sp>
            <p:nvSpPr>
              <p:cNvPr id="87" name="Oval 86">
                <a:extLst>
                  <a:ext uri="{FF2B5EF4-FFF2-40B4-BE49-F238E27FC236}">
                    <a16:creationId xmlns:a16="http://schemas.microsoft.com/office/drawing/2014/main" id="{17FBFCBA-EA03-5B3C-8234-746ED30F34BF}"/>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8" name="Oval 87">
                <a:extLst>
                  <a:ext uri="{FF2B5EF4-FFF2-40B4-BE49-F238E27FC236}">
                    <a16:creationId xmlns:a16="http://schemas.microsoft.com/office/drawing/2014/main" id="{6A3AAE8F-3AA9-0591-E3CD-FF64A936D160}"/>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9" name="Oval 88">
                <a:extLst>
                  <a:ext uri="{FF2B5EF4-FFF2-40B4-BE49-F238E27FC236}">
                    <a16:creationId xmlns:a16="http://schemas.microsoft.com/office/drawing/2014/main" id="{49346CCC-B804-07F8-5C98-073CCDC991C4}"/>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0" name="Oval 89">
                <a:extLst>
                  <a:ext uri="{FF2B5EF4-FFF2-40B4-BE49-F238E27FC236}">
                    <a16:creationId xmlns:a16="http://schemas.microsoft.com/office/drawing/2014/main" id="{CAC96837-58EF-18E5-F50B-6CDB30AD3D64}"/>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1" name="Oval 90">
                <a:extLst>
                  <a:ext uri="{FF2B5EF4-FFF2-40B4-BE49-F238E27FC236}">
                    <a16:creationId xmlns:a16="http://schemas.microsoft.com/office/drawing/2014/main" id="{83E1B3B1-0201-41C0-9D84-CE254E10CE5D}"/>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2" name="Oval 91">
                <a:extLst>
                  <a:ext uri="{FF2B5EF4-FFF2-40B4-BE49-F238E27FC236}">
                    <a16:creationId xmlns:a16="http://schemas.microsoft.com/office/drawing/2014/main" id="{01007C93-CB2E-2C2D-72E7-420D31B8DB4B}"/>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3" name="Line 13">
                <a:extLst>
                  <a:ext uri="{FF2B5EF4-FFF2-40B4-BE49-F238E27FC236}">
                    <a16:creationId xmlns:a16="http://schemas.microsoft.com/office/drawing/2014/main" id="{427DDAA4-8A74-7A67-E46E-FC9C8B6BB0C9}"/>
                  </a:ext>
                </a:extLst>
              </p:cNvPr>
              <p:cNvSpPr>
                <a:spLocks noChangeShapeType="1"/>
              </p:cNvSpPr>
              <p:nvPr/>
            </p:nvSpPr>
            <p:spPr bwMode="auto">
              <a:xfrm flipH="1">
                <a:off x="3939980" y="2671755"/>
                <a:ext cx="681226" cy="808348"/>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4" name="Line 14">
                <a:extLst>
                  <a:ext uri="{FF2B5EF4-FFF2-40B4-BE49-F238E27FC236}">
                    <a16:creationId xmlns:a16="http://schemas.microsoft.com/office/drawing/2014/main" id="{22B8FABC-09D8-358C-4875-6B505E1A49EF}"/>
                  </a:ext>
                </a:extLst>
              </p:cNvPr>
              <p:cNvSpPr>
                <a:spLocks noChangeShapeType="1"/>
              </p:cNvSpPr>
              <p:nvPr/>
            </p:nvSpPr>
            <p:spPr bwMode="auto">
              <a:xfrm>
                <a:off x="4758021" y="2671755"/>
                <a:ext cx="2850" cy="2290319"/>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5" name="Line 19">
                <a:extLst>
                  <a:ext uri="{FF2B5EF4-FFF2-40B4-BE49-F238E27FC236}">
                    <a16:creationId xmlns:a16="http://schemas.microsoft.com/office/drawing/2014/main" id="{0BC6A0A8-E1AA-E272-D4F2-D73F6DBBAF99}"/>
                  </a:ext>
                </a:extLst>
              </p:cNvPr>
              <p:cNvSpPr>
                <a:spLocks noChangeShapeType="1"/>
              </p:cNvSpPr>
              <p:nvPr/>
            </p:nvSpPr>
            <p:spPr bwMode="auto">
              <a:xfrm rot="647531" flipH="1">
                <a:off x="3549486" y="5253977"/>
                <a:ext cx="957706" cy="808348"/>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6" name="Line 20">
                <a:extLst>
                  <a:ext uri="{FF2B5EF4-FFF2-40B4-BE49-F238E27FC236}">
                    <a16:creationId xmlns:a16="http://schemas.microsoft.com/office/drawing/2014/main" id="{95F500A0-F38D-51B6-43B7-4F0FA3255BDF}"/>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7" name="Line 21">
                <a:extLst>
                  <a:ext uri="{FF2B5EF4-FFF2-40B4-BE49-F238E27FC236}">
                    <a16:creationId xmlns:a16="http://schemas.microsoft.com/office/drawing/2014/main" id="{24DBE8DB-DBFF-E907-EEF3-4C3C27E8F59B}"/>
                  </a:ext>
                </a:extLst>
              </p:cNvPr>
              <p:cNvSpPr>
                <a:spLocks noChangeShapeType="1"/>
              </p:cNvSpPr>
              <p:nvPr/>
            </p:nvSpPr>
            <p:spPr bwMode="auto">
              <a:xfrm rot="283336" flipH="1">
                <a:off x="2454965" y="3884276"/>
                <a:ext cx="1094522" cy="1234976"/>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8" name="Line 22">
                <a:extLst>
                  <a:ext uri="{FF2B5EF4-FFF2-40B4-BE49-F238E27FC236}">
                    <a16:creationId xmlns:a16="http://schemas.microsoft.com/office/drawing/2014/main" id="{7CC70098-EEA0-20F6-0557-D585991508F8}"/>
                  </a:ext>
                </a:extLst>
              </p:cNvPr>
              <p:cNvSpPr>
                <a:spLocks noChangeShapeType="1"/>
              </p:cNvSpPr>
              <p:nvPr/>
            </p:nvSpPr>
            <p:spPr bwMode="auto">
              <a:xfrm rot="21398922" flipH="1">
                <a:off x="6559421" y="3480102"/>
                <a:ext cx="547261" cy="2290319"/>
              </a:xfrm>
              <a:prstGeom prst="line">
                <a:avLst/>
              </a:prstGeom>
              <a:noFill/>
              <a:ln w="63500">
                <a:solidFill>
                  <a:srgbClr val="C00000"/>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9" name="Line 24">
                <a:extLst>
                  <a:ext uri="{FF2B5EF4-FFF2-40B4-BE49-F238E27FC236}">
                    <a16:creationId xmlns:a16="http://schemas.microsoft.com/office/drawing/2014/main" id="{C1B185F4-9921-B651-2ECB-17F730A6EC46}"/>
                  </a:ext>
                </a:extLst>
              </p:cNvPr>
              <p:cNvSpPr>
                <a:spLocks noChangeShapeType="1"/>
              </p:cNvSpPr>
              <p:nvPr/>
            </p:nvSpPr>
            <p:spPr bwMode="auto">
              <a:xfrm rot="21299338" flipH="1" flipV="1">
                <a:off x="5054454" y="2674561"/>
                <a:ext cx="638471" cy="1616696"/>
              </a:xfrm>
              <a:prstGeom prst="line">
                <a:avLst/>
              </a:prstGeom>
              <a:noFill/>
              <a:ln w="63500">
                <a:solidFill>
                  <a:srgbClr val="C00000"/>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0" name="Line 25">
                <a:extLst>
                  <a:ext uri="{FF2B5EF4-FFF2-40B4-BE49-F238E27FC236}">
                    <a16:creationId xmlns:a16="http://schemas.microsoft.com/office/drawing/2014/main" id="{59A0C5D9-2686-14F6-58DC-11C4976F7060}"/>
                  </a:ext>
                </a:extLst>
              </p:cNvPr>
              <p:cNvSpPr>
                <a:spLocks noChangeShapeType="1"/>
              </p:cNvSpPr>
              <p:nvPr/>
            </p:nvSpPr>
            <p:spPr bwMode="auto">
              <a:xfrm>
                <a:off x="6012160" y="4827349"/>
                <a:ext cx="410446" cy="943073"/>
              </a:xfrm>
              <a:prstGeom prst="line">
                <a:avLst/>
              </a:prstGeom>
              <a:noFill/>
              <a:ln w="63500">
                <a:solidFill>
                  <a:srgbClr val="C00000"/>
                </a:solidFill>
                <a:round/>
                <a:headEnd type="none" w="med" len="med"/>
                <a:tailEnd type="none"/>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sp>
            <p:nvSpPr>
              <p:cNvPr id="101" name="Line 26">
                <a:extLst>
                  <a:ext uri="{FF2B5EF4-FFF2-40B4-BE49-F238E27FC236}">
                    <a16:creationId xmlns:a16="http://schemas.microsoft.com/office/drawing/2014/main" id="{82462A14-042A-05AC-0E2F-16692910AF8E}"/>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2" name="Oval 101">
                <a:extLst>
                  <a:ext uri="{FF2B5EF4-FFF2-40B4-BE49-F238E27FC236}">
                    <a16:creationId xmlns:a16="http://schemas.microsoft.com/office/drawing/2014/main" id="{9434C909-2230-6C73-32AD-CC446E165E37}"/>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3" name="Oval 102">
                <a:extLst>
                  <a:ext uri="{FF2B5EF4-FFF2-40B4-BE49-F238E27FC236}">
                    <a16:creationId xmlns:a16="http://schemas.microsoft.com/office/drawing/2014/main" id="{3A3F8E98-175A-3BD2-2E48-D34040CD4FD4}"/>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4" name="Line 27">
                <a:extLst>
                  <a:ext uri="{FF2B5EF4-FFF2-40B4-BE49-F238E27FC236}">
                    <a16:creationId xmlns:a16="http://schemas.microsoft.com/office/drawing/2014/main" id="{E39A3409-30E2-4E2F-7647-BD67EABFA2B3}"/>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grpSp>
        <p:sp>
          <p:nvSpPr>
            <p:cNvPr id="86" name="TextBox 85">
              <a:extLst>
                <a:ext uri="{FF2B5EF4-FFF2-40B4-BE49-F238E27FC236}">
                  <a16:creationId xmlns:a16="http://schemas.microsoft.com/office/drawing/2014/main" id="{D241442B-9D63-28FE-A2AF-D8CD60388BBC}"/>
                </a:ext>
              </a:extLst>
            </p:cNvPr>
            <p:cNvSpPr txBox="1"/>
            <p:nvPr/>
          </p:nvSpPr>
          <p:spPr>
            <a:xfrm>
              <a:off x="5724128" y="537321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a:t>
              </a:r>
              <a:r>
                <a:rPr lang="en-US" altLang="he-IL" sz="1800" dirty="0">
                  <a:highlight>
                    <a:srgbClr val="FFFF00"/>
                  </a:highlight>
                  <a:latin typeface="Calibri Light" panose="020F0302020204030204" pitchFamily="34" charset="0"/>
                  <a:cs typeface="Calibri Light" panose="020F0302020204030204" pitchFamily="34" charset="0"/>
                  <a:sym typeface="Symbol" pitchFamily="18" charset="2"/>
                </a:rPr>
                <a:t>1</a:t>
              </a:r>
              <a:r>
                <a:rPr lang="en-US" altLang="he-IL" sz="1800" dirty="0">
                  <a:latin typeface="Calibri Light" panose="020F0302020204030204" pitchFamily="34" charset="0"/>
                  <a:cs typeface="Calibri Light" panose="020F0302020204030204" pitchFamily="34" charset="0"/>
                  <a:sym typeface="Symbol" pitchFamily="18" charset="2"/>
                </a:rPr>
                <a:t>,2</a:t>
              </a:r>
              <a:endParaRPr lang="en-US" altLang="he-IL" sz="1800" dirty="0">
                <a:latin typeface="Calibri Light" panose="020F0302020204030204" pitchFamily="34" charset="0"/>
                <a:cs typeface="Calibri Light" panose="020F0302020204030204" pitchFamily="34" charset="0"/>
              </a:endParaRPr>
            </a:p>
            <a:p>
              <a:endParaRPr lang="en-US" dirty="0"/>
            </a:p>
          </p:txBody>
        </p:sp>
      </p:grpSp>
      <p:sp>
        <p:nvSpPr>
          <p:cNvPr id="4" name="Line 25">
            <a:extLst>
              <a:ext uri="{FF2B5EF4-FFF2-40B4-BE49-F238E27FC236}">
                <a16:creationId xmlns:a16="http://schemas.microsoft.com/office/drawing/2014/main" id="{50D60576-20EB-5B58-C76C-5CB97335C1E1}"/>
              </a:ext>
            </a:extLst>
          </p:cNvPr>
          <p:cNvSpPr>
            <a:spLocks noChangeShapeType="1"/>
          </p:cNvSpPr>
          <p:nvPr/>
        </p:nvSpPr>
        <p:spPr bwMode="auto">
          <a:xfrm>
            <a:off x="6422604" y="5383923"/>
            <a:ext cx="1270192" cy="53889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04B23F81-0DE8-7A6F-247F-6356494A4016}"/>
              </a:ext>
            </a:extLst>
          </p:cNvPr>
          <p:cNvSpPr txBox="1"/>
          <p:nvPr/>
        </p:nvSpPr>
        <p:spPr>
          <a:xfrm>
            <a:off x="6660232" y="5661248"/>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a:t>
            </a:r>
            <a:r>
              <a:rPr lang="en-US" altLang="he-IL" sz="1800" dirty="0">
                <a:highlight>
                  <a:srgbClr val="FFFF00"/>
                </a:highlight>
                <a:latin typeface="Calibri Light" panose="020F0302020204030204" pitchFamily="34" charset="0"/>
                <a:cs typeface="Calibri Light" panose="020F0302020204030204" pitchFamily="34" charset="0"/>
                <a:sym typeface="Symbol" pitchFamily="18" charset="2"/>
              </a:rPr>
              <a:t>0</a:t>
            </a:r>
            <a:r>
              <a:rPr lang="en-US" altLang="he-IL" sz="1800" dirty="0">
                <a:latin typeface="Calibri Light" panose="020F0302020204030204" pitchFamily="34" charset="0"/>
                <a:cs typeface="Calibri Light" panose="020F0302020204030204" pitchFamily="34" charset="0"/>
                <a:sym typeface="Symbol" pitchFamily="18" charset="2"/>
              </a:rPr>
              <a:t>,2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 name="Content Placeholder 5">
            <a:extLst>
              <a:ext uri="{FF2B5EF4-FFF2-40B4-BE49-F238E27FC236}">
                <a16:creationId xmlns:a16="http://schemas.microsoft.com/office/drawing/2014/main" id="{4B8A56BC-DA14-E645-67F7-68F247BED2B2}"/>
              </a:ext>
            </a:extLst>
          </p:cNvPr>
          <p:cNvSpPr txBox="1">
            <a:spLocks/>
          </p:cNvSpPr>
          <p:nvPr/>
        </p:nvSpPr>
        <p:spPr>
          <a:xfrm>
            <a:off x="467543" y="3717032"/>
            <a:ext cx="3822123" cy="2744072"/>
          </a:xfrm>
          <a:prstGeom prst="rect">
            <a:avLst/>
          </a:prstGeom>
        </p:spPr>
        <p:txBody>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pPr marL="0" indent="0">
              <a:buFontTx/>
              <a:buNone/>
            </a:pPr>
            <a:r>
              <a:rPr lang="sv-SE" sz="2400" kern="1200" dirty="0">
                <a:latin typeface="Calibri Light" panose="020F0302020204030204" pitchFamily="34" charset="0"/>
                <a:cs typeface="Calibri Light" panose="020F0302020204030204" pitchFamily="34" charset="0"/>
              </a:rPr>
              <a:t>The first-BFT consruction selects the ”first” of these paths</a:t>
            </a:r>
          </a:p>
          <a:p>
            <a:pPr marL="0" indent="0">
              <a:buFontTx/>
              <a:buNone/>
            </a:pPr>
            <a:r>
              <a:rPr lang="sv-SE" sz="2400" kern="1200" dirty="0">
                <a:latin typeface="Calibri Light" panose="020F0302020204030204" pitchFamily="34" charset="0"/>
                <a:cs typeface="Calibri Light" panose="020F0302020204030204" pitchFamily="34" charset="0"/>
              </a:rPr>
              <a:t>Decide on the order </a:t>
            </a:r>
          </a:p>
          <a:p>
            <a:pPr marL="0" indent="0">
              <a:buFontTx/>
              <a:buNone/>
            </a:pPr>
            <a:r>
              <a:rPr lang="sv-SE" sz="2400" kern="1200" dirty="0">
                <a:latin typeface="Calibri Light" panose="020F0302020204030204" pitchFamily="34" charset="0"/>
                <a:cs typeface="Calibri Light" panose="020F0302020204030204" pitchFamily="34" charset="0"/>
              </a:rPr>
              <a:t>using  local identifiers  </a:t>
            </a:r>
            <a:endParaRPr lang="en-US" sz="2400" kern="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8549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6D40-95CF-EFF3-189B-058689E687DA}"/>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What is a First-BFS?</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7ED1E8F-BC5A-AACC-C489-B1DC12441975}"/>
              </a:ext>
            </a:extLst>
          </p:cNvPr>
          <p:cNvSpPr>
            <a:spLocks noGrp="1"/>
          </p:cNvSpPr>
          <p:nvPr>
            <p:ph idx="1"/>
          </p:nvPr>
        </p:nvSpPr>
        <p:spPr>
          <a:xfrm>
            <a:off x="457200" y="1556792"/>
            <a:ext cx="4681256" cy="1600926"/>
          </a:xfrm>
        </p:spPr>
        <p:txBody>
          <a:bodyPr/>
          <a:lstStyle/>
          <a:p>
            <a:pPr marL="0" indent="0">
              <a:buNone/>
            </a:pPr>
            <a:r>
              <a:rPr lang="en-US" sz="2400" kern="1200" dirty="0">
                <a:latin typeface="Calibri Light" panose="020F0302020204030204" pitchFamily="34" charset="0"/>
                <a:cs typeface="Calibri Light" panose="020F0302020204030204" pitchFamily="34" charset="0"/>
              </a:rPr>
              <a:t>Given a graph G:=(V,E) and a root node v ∈ V, can there be more than one BFS tree rooted at v?</a:t>
            </a:r>
          </a:p>
          <a:p>
            <a:pPr marL="0" indent="0">
              <a:buNone/>
            </a:pPr>
            <a:r>
              <a:rPr lang="en-US" sz="2400" kern="1200" dirty="0">
                <a:latin typeface="Calibri Light" panose="020F0302020204030204" pitchFamily="34" charset="0"/>
                <a:cs typeface="Calibri Light" panose="020F0302020204030204" pitchFamily="34" charset="0"/>
              </a:rPr>
              <a:t>What if one there is a node with several shortest paths to the root?</a:t>
            </a:r>
          </a:p>
        </p:txBody>
      </p:sp>
      <p:grpSp>
        <p:nvGrpSpPr>
          <p:cNvPr id="63" name="Group 62">
            <a:extLst>
              <a:ext uri="{FF2B5EF4-FFF2-40B4-BE49-F238E27FC236}">
                <a16:creationId xmlns:a16="http://schemas.microsoft.com/office/drawing/2014/main" id="{26E6BCC9-8A69-648D-43A0-C1537FC22BE8}"/>
              </a:ext>
            </a:extLst>
          </p:cNvPr>
          <p:cNvGrpSpPr/>
          <p:nvPr/>
        </p:nvGrpSpPr>
        <p:grpSpPr>
          <a:xfrm>
            <a:off x="3275856" y="1635290"/>
            <a:ext cx="5760640" cy="5114462"/>
            <a:chOff x="1907704" y="1635290"/>
            <a:chExt cx="5760640" cy="5114462"/>
          </a:xfrm>
        </p:grpSpPr>
        <p:sp>
          <p:nvSpPr>
            <p:cNvPr id="64" name="TextBox 63">
              <a:extLst>
                <a:ext uri="{FF2B5EF4-FFF2-40B4-BE49-F238E27FC236}">
                  <a16:creationId xmlns:a16="http://schemas.microsoft.com/office/drawing/2014/main" id="{DD75A3A1-AE93-9DFC-D3D4-D16C62DDDBD9}"/>
                </a:ext>
              </a:extLst>
            </p:cNvPr>
            <p:cNvSpPr txBox="1"/>
            <p:nvPr/>
          </p:nvSpPr>
          <p:spPr>
            <a:xfrm>
              <a:off x="3419872"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5" name="TextBox 64">
              <a:extLst>
                <a:ext uri="{FF2B5EF4-FFF2-40B4-BE49-F238E27FC236}">
                  <a16:creationId xmlns:a16="http://schemas.microsoft.com/office/drawing/2014/main" id="{668AB263-5B16-0386-C704-60FE9F586B76}"/>
                </a:ext>
              </a:extLst>
            </p:cNvPr>
            <p:cNvSpPr txBox="1"/>
            <p:nvPr/>
          </p:nvSpPr>
          <p:spPr>
            <a:xfrm>
              <a:off x="5796136" y="61034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66" name="Group 28">
              <a:extLst>
                <a:ext uri="{FF2B5EF4-FFF2-40B4-BE49-F238E27FC236}">
                  <a16:creationId xmlns:a16="http://schemas.microsoft.com/office/drawing/2014/main" id="{7952934B-F08F-3135-4407-1E190256718E}"/>
                </a:ext>
              </a:extLst>
            </p:cNvPr>
            <p:cNvGrpSpPr>
              <a:grpSpLocks/>
            </p:cNvGrpSpPr>
            <p:nvPr/>
          </p:nvGrpSpPr>
          <p:grpSpPr bwMode="auto">
            <a:xfrm>
              <a:off x="1907704" y="2132856"/>
              <a:ext cx="5472608" cy="4176464"/>
              <a:chOff x="1680" y="1488"/>
              <a:chExt cx="1920" cy="1488"/>
            </a:xfrm>
          </p:grpSpPr>
          <p:sp>
            <p:nvSpPr>
              <p:cNvPr id="105" name="Oval 104">
                <a:extLst>
                  <a:ext uri="{FF2B5EF4-FFF2-40B4-BE49-F238E27FC236}">
                    <a16:creationId xmlns:a16="http://schemas.microsoft.com/office/drawing/2014/main" id="{60EFC7F9-E4A4-EDF3-3374-F204955D098D}"/>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106" name="Oval 105">
                <a:extLst>
                  <a:ext uri="{FF2B5EF4-FFF2-40B4-BE49-F238E27FC236}">
                    <a16:creationId xmlns:a16="http://schemas.microsoft.com/office/drawing/2014/main" id="{D422266F-0A72-4CEE-0158-B41C60DF7E20}"/>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07" name="Oval 106">
                <a:extLst>
                  <a:ext uri="{FF2B5EF4-FFF2-40B4-BE49-F238E27FC236}">
                    <a16:creationId xmlns:a16="http://schemas.microsoft.com/office/drawing/2014/main" id="{40F4DBA0-055A-227E-CCCE-CC566AEC45B0}"/>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108" name="Oval 107">
                <a:extLst>
                  <a:ext uri="{FF2B5EF4-FFF2-40B4-BE49-F238E27FC236}">
                    <a16:creationId xmlns:a16="http://schemas.microsoft.com/office/drawing/2014/main" id="{38D61D28-01C8-D987-091C-699ABE474AF5}"/>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09" name="Oval 108">
                <a:extLst>
                  <a:ext uri="{FF2B5EF4-FFF2-40B4-BE49-F238E27FC236}">
                    <a16:creationId xmlns:a16="http://schemas.microsoft.com/office/drawing/2014/main" id="{68249536-11B8-9113-74ED-A9E0DB05959A}"/>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0" name="Oval 109">
                <a:extLst>
                  <a:ext uri="{FF2B5EF4-FFF2-40B4-BE49-F238E27FC236}">
                    <a16:creationId xmlns:a16="http://schemas.microsoft.com/office/drawing/2014/main" id="{24354BCD-C22C-8EFC-49EB-DCE17B5897FA}"/>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111" name="Oval 110">
                <a:extLst>
                  <a:ext uri="{FF2B5EF4-FFF2-40B4-BE49-F238E27FC236}">
                    <a16:creationId xmlns:a16="http://schemas.microsoft.com/office/drawing/2014/main" id="{823F8750-3CCB-C311-67A3-2B5DFB77BF94}"/>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2" name="Oval 111">
                <a:extLst>
                  <a:ext uri="{FF2B5EF4-FFF2-40B4-BE49-F238E27FC236}">
                    <a16:creationId xmlns:a16="http://schemas.microsoft.com/office/drawing/2014/main" id="{1FF3FDD4-9215-9FF1-CEC3-BA043CEFBB4D}"/>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113" name="Line 13">
                <a:extLst>
                  <a:ext uri="{FF2B5EF4-FFF2-40B4-BE49-F238E27FC236}">
                    <a16:creationId xmlns:a16="http://schemas.microsoft.com/office/drawing/2014/main" id="{057DF633-5A4A-4873-1C3A-FCFECE3427D7}"/>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4" name="Line 14">
                <a:extLst>
                  <a:ext uri="{FF2B5EF4-FFF2-40B4-BE49-F238E27FC236}">
                    <a16:creationId xmlns:a16="http://schemas.microsoft.com/office/drawing/2014/main" id="{70152CAE-48FE-E6A4-0326-D86E81D37E50}"/>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5" name="Line 19">
                <a:extLst>
                  <a:ext uri="{FF2B5EF4-FFF2-40B4-BE49-F238E27FC236}">
                    <a16:creationId xmlns:a16="http://schemas.microsoft.com/office/drawing/2014/main" id="{C5921E09-EFCC-A343-70A6-6DB76DAF760A}"/>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6" name="Line 20">
                <a:extLst>
                  <a:ext uri="{FF2B5EF4-FFF2-40B4-BE49-F238E27FC236}">
                    <a16:creationId xmlns:a16="http://schemas.microsoft.com/office/drawing/2014/main" id="{445B8BDB-245B-18B9-6EF6-CAD97D740A04}"/>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7" name="Line 21">
                <a:extLst>
                  <a:ext uri="{FF2B5EF4-FFF2-40B4-BE49-F238E27FC236}">
                    <a16:creationId xmlns:a16="http://schemas.microsoft.com/office/drawing/2014/main" id="{1DCEA5E0-7FE7-B29B-0777-B740B2C8CF25}"/>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8" name="Line 22">
                <a:extLst>
                  <a:ext uri="{FF2B5EF4-FFF2-40B4-BE49-F238E27FC236}">
                    <a16:creationId xmlns:a16="http://schemas.microsoft.com/office/drawing/2014/main" id="{6F83E6EC-4327-55FE-C6B7-6BDA6B2F1DA0}"/>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19" name="Line 24">
                <a:extLst>
                  <a:ext uri="{FF2B5EF4-FFF2-40B4-BE49-F238E27FC236}">
                    <a16:creationId xmlns:a16="http://schemas.microsoft.com/office/drawing/2014/main" id="{50EB6A2F-A99F-8D0A-A1B0-3DE97BDFBD04}"/>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0" name="Line 25">
                <a:extLst>
                  <a:ext uri="{FF2B5EF4-FFF2-40B4-BE49-F238E27FC236}">
                    <a16:creationId xmlns:a16="http://schemas.microsoft.com/office/drawing/2014/main" id="{85BF85A3-4EF6-63BD-2805-4D43AD48C4AE}"/>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1" name="Line 26">
                <a:extLst>
                  <a:ext uri="{FF2B5EF4-FFF2-40B4-BE49-F238E27FC236}">
                    <a16:creationId xmlns:a16="http://schemas.microsoft.com/office/drawing/2014/main" id="{1149AFE2-3BB6-C806-8561-FD439641F13D}"/>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22" name="Line 27">
                <a:extLst>
                  <a:ext uri="{FF2B5EF4-FFF2-40B4-BE49-F238E27FC236}">
                    <a16:creationId xmlns:a16="http://schemas.microsoft.com/office/drawing/2014/main" id="{F68F45B7-3377-7649-771A-B2CBD16AAE87}"/>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pic>
          <p:nvPicPr>
            <p:cNvPr id="67" name="Picture 2" descr="Gold Crown-foton och fler bilder på Krona - Krona, Kung - Kunglig person,  Kunglighet - iStock">
              <a:extLst>
                <a:ext uri="{FF2B5EF4-FFF2-40B4-BE49-F238E27FC236}">
                  <a16:creationId xmlns:a16="http://schemas.microsoft.com/office/drawing/2014/main" id="{8FD252E9-15F2-54CF-E249-18F26B01095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7" t="8280" r="3642" b="8447"/>
            <a:stretch/>
          </p:blipFill>
          <p:spPr bwMode="auto">
            <a:xfrm>
              <a:off x="4445935" y="1635290"/>
              <a:ext cx="669775" cy="396988"/>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0E273CA-87CF-0A28-E609-FFA48332E16E}"/>
                </a:ext>
              </a:extLst>
            </p:cNvPr>
            <p:cNvSpPr txBox="1"/>
            <p:nvPr/>
          </p:nvSpPr>
          <p:spPr>
            <a:xfrm>
              <a:off x="3837857" y="244349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9" name="TextBox 68">
              <a:extLst>
                <a:ext uri="{FF2B5EF4-FFF2-40B4-BE49-F238E27FC236}">
                  <a16:creationId xmlns:a16="http://schemas.microsoft.com/office/drawing/2014/main" id="{3CFEEC7E-324F-7309-228B-370303D66F91}"/>
                </a:ext>
              </a:extLst>
            </p:cNvPr>
            <p:cNvSpPr txBox="1"/>
            <p:nvPr/>
          </p:nvSpPr>
          <p:spPr>
            <a:xfrm>
              <a:off x="5082791" y="247837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0" name="TextBox 69">
              <a:extLst>
                <a:ext uri="{FF2B5EF4-FFF2-40B4-BE49-F238E27FC236}">
                  <a16:creationId xmlns:a16="http://schemas.microsoft.com/office/drawing/2014/main" id="{12C8D58D-C60C-7472-4D00-EF594CE7707A}"/>
                </a:ext>
              </a:extLst>
            </p:cNvPr>
            <p:cNvSpPr txBox="1"/>
            <p:nvPr/>
          </p:nvSpPr>
          <p:spPr>
            <a:xfrm>
              <a:off x="3491880" y="3068960"/>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1" name="TextBox 70">
              <a:extLst>
                <a:ext uri="{FF2B5EF4-FFF2-40B4-BE49-F238E27FC236}">
                  <a16:creationId xmlns:a16="http://schemas.microsoft.com/office/drawing/2014/main" id="{41AAA6EE-7488-048B-746D-0D5A5D36611B}"/>
                </a:ext>
              </a:extLst>
            </p:cNvPr>
            <p:cNvSpPr txBox="1"/>
            <p:nvPr/>
          </p:nvSpPr>
          <p:spPr>
            <a:xfrm>
              <a:off x="2825505" y="369583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2" name="TextBox 71">
              <a:extLst>
                <a:ext uri="{FF2B5EF4-FFF2-40B4-BE49-F238E27FC236}">
                  <a16:creationId xmlns:a16="http://schemas.microsoft.com/office/drawing/2014/main" id="{4D2A80B8-831D-DF1D-3683-464D554D0AE9}"/>
                </a:ext>
              </a:extLst>
            </p:cNvPr>
            <p:cNvSpPr txBox="1"/>
            <p:nvPr/>
          </p:nvSpPr>
          <p:spPr>
            <a:xfrm>
              <a:off x="4201717" y="301412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0,0</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3" name="TextBox 72">
              <a:extLst>
                <a:ext uri="{FF2B5EF4-FFF2-40B4-BE49-F238E27FC236}">
                  <a16:creationId xmlns:a16="http://schemas.microsoft.com/office/drawing/2014/main" id="{564465D8-BDE2-E101-043C-747AF08C8D1F}"/>
                </a:ext>
              </a:extLst>
            </p:cNvPr>
            <p:cNvSpPr txBox="1"/>
            <p:nvPr/>
          </p:nvSpPr>
          <p:spPr>
            <a:xfrm>
              <a:off x="1979712" y="458286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4" name="TextBox 73">
              <a:extLst>
                <a:ext uri="{FF2B5EF4-FFF2-40B4-BE49-F238E27FC236}">
                  <a16:creationId xmlns:a16="http://schemas.microsoft.com/office/drawing/2014/main" id="{E375902D-4C3B-02A4-4747-DD7411EC472E}"/>
                </a:ext>
              </a:extLst>
            </p:cNvPr>
            <p:cNvSpPr txBox="1"/>
            <p:nvPr/>
          </p:nvSpPr>
          <p:spPr>
            <a:xfrm>
              <a:off x="1946557" y="5518973"/>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5" name="TextBox 74">
              <a:extLst>
                <a:ext uri="{FF2B5EF4-FFF2-40B4-BE49-F238E27FC236}">
                  <a16:creationId xmlns:a16="http://schemas.microsoft.com/office/drawing/2014/main" id="{2701C854-5DB3-2A6F-D946-F20A488CEFB3}"/>
                </a:ext>
              </a:extLst>
            </p:cNvPr>
            <p:cNvSpPr txBox="1"/>
            <p:nvPr/>
          </p:nvSpPr>
          <p:spPr>
            <a:xfrm>
              <a:off x="3275856"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6" name="TextBox 75">
              <a:extLst>
                <a:ext uri="{FF2B5EF4-FFF2-40B4-BE49-F238E27FC236}">
                  <a16:creationId xmlns:a16="http://schemas.microsoft.com/office/drawing/2014/main" id="{10B56B28-100F-C4CE-67A9-7B8AF7B58C75}"/>
                </a:ext>
              </a:extLst>
            </p:cNvPr>
            <p:cNvSpPr txBox="1"/>
            <p:nvPr/>
          </p:nvSpPr>
          <p:spPr>
            <a:xfrm>
              <a:off x="2450613" y="5951021"/>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7" name="TextBox 76">
              <a:extLst>
                <a:ext uri="{FF2B5EF4-FFF2-40B4-BE49-F238E27FC236}">
                  <a16:creationId xmlns:a16="http://schemas.microsoft.com/office/drawing/2014/main" id="{9B37E38A-3DB9-A938-AC90-CE9383CF2DBE}"/>
                </a:ext>
              </a:extLst>
            </p:cNvPr>
            <p:cNvSpPr txBox="1"/>
            <p:nvPr/>
          </p:nvSpPr>
          <p:spPr>
            <a:xfrm>
              <a:off x="4211960"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8" name="TextBox 77">
              <a:extLst>
                <a:ext uri="{FF2B5EF4-FFF2-40B4-BE49-F238E27FC236}">
                  <a16:creationId xmlns:a16="http://schemas.microsoft.com/office/drawing/2014/main" id="{AE578A14-8CB2-7735-C457-FB877B626401}"/>
                </a:ext>
              </a:extLst>
            </p:cNvPr>
            <p:cNvSpPr txBox="1"/>
            <p:nvPr/>
          </p:nvSpPr>
          <p:spPr>
            <a:xfrm>
              <a:off x="3458725" y="4005064"/>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79" name="TextBox 78">
              <a:extLst>
                <a:ext uri="{FF2B5EF4-FFF2-40B4-BE49-F238E27FC236}">
                  <a16:creationId xmlns:a16="http://schemas.microsoft.com/office/drawing/2014/main" id="{26BEDA5F-67CD-53CB-26EA-ADB8E9B790E2}"/>
                </a:ext>
              </a:extLst>
            </p:cNvPr>
            <p:cNvSpPr txBox="1"/>
            <p:nvPr/>
          </p:nvSpPr>
          <p:spPr>
            <a:xfrm>
              <a:off x="3962781" y="4797152"/>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0" name="TextBox 79">
              <a:extLst>
                <a:ext uri="{FF2B5EF4-FFF2-40B4-BE49-F238E27FC236}">
                  <a16:creationId xmlns:a16="http://schemas.microsoft.com/office/drawing/2014/main" id="{2A09931F-79A8-7E64-4E3A-17FD77CAE284}"/>
                </a:ext>
              </a:extLst>
            </p:cNvPr>
            <p:cNvSpPr txBox="1"/>
            <p:nvPr/>
          </p:nvSpPr>
          <p:spPr>
            <a:xfrm>
              <a:off x="4754869" y="4654877"/>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1" name="TextBox 80">
              <a:extLst>
                <a:ext uri="{FF2B5EF4-FFF2-40B4-BE49-F238E27FC236}">
                  <a16:creationId xmlns:a16="http://schemas.microsoft.com/office/drawing/2014/main" id="{77305199-C1BE-5297-562E-E90DAF84B698}"/>
                </a:ext>
              </a:extLst>
            </p:cNvPr>
            <p:cNvSpPr txBox="1"/>
            <p:nvPr/>
          </p:nvSpPr>
          <p:spPr>
            <a:xfrm>
              <a:off x="6012160" y="465313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0,1</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2" name="TextBox 81">
              <a:extLst>
                <a:ext uri="{FF2B5EF4-FFF2-40B4-BE49-F238E27FC236}">
                  <a16:creationId xmlns:a16="http://schemas.microsoft.com/office/drawing/2014/main" id="{6499F7D9-9DDF-A541-561C-EEDE63212643}"/>
                </a:ext>
              </a:extLst>
            </p:cNvPr>
            <p:cNvSpPr txBox="1"/>
            <p:nvPr/>
          </p:nvSpPr>
          <p:spPr>
            <a:xfrm>
              <a:off x="6660232" y="5446965"/>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0,2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3" name="TextBox 82">
              <a:extLst>
                <a:ext uri="{FF2B5EF4-FFF2-40B4-BE49-F238E27FC236}">
                  <a16:creationId xmlns:a16="http://schemas.microsoft.com/office/drawing/2014/main" id="{4508281B-4294-5956-86D5-57E4E12A89D5}"/>
                </a:ext>
              </a:extLst>
            </p:cNvPr>
            <p:cNvSpPr txBox="1"/>
            <p:nvPr/>
          </p:nvSpPr>
          <p:spPr>
            <a:xfrm>
              <a:off x="6987117" y="3502749"/>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1,3</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84" name="TextBox 83">
              <a:extLst>
                <a:ext uri="{FF2B5EF4-FFF2-40B4-BE49-F238E27FC236}">
                  <a16:creationId xmlns:a16="http://schemas.microsoft.com/office/drawing/2014/main" id="{E756135E-5E63-01F7-5233-9E26117B5E3F}"/>
                </a:ext>
              </a:extLst>
            </p:cNvPr>
            <p:cNvSpPr txBox="1"/>
            <p:nvPr/>
          </p:nvSpPr>
          <p:spPr>
            <a:xfrm>
              <a:off x="5690973" y="393305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1,1</a:t>
              </a:r>
              <a:endParaRPr lang="en-US" altLang="he-IL" sz="1800" dirty="0">
                <a:latin typeface="Calibri Light" panose="020F0302020204030204" pitchFamily="34" charset="0"/>
                <a:cs typeface="Calibri Light" panose="020F0302020204030204" pitchFamily="34" charset="0"/>
              </a:endParaRPr>
            </a:p>
            <a:p>
              <a:endParaRPr lang="en-US" dirty="0"/>
            </a:p>
          </p:txBody>
        </p:sp>
        <p:grpSp>
          <p:nvGrpSpPr>
            <p:cNvPr id="85" name="Group 84">
              <a:extLst>
                <a:ext uri="{FF2B5EF4-FFF2-40B4-BE49-F238E27FC236}">
                  <a16:creationId xmlns:a16="http://schemas.microsoft.com/office/drawing/2014/main" id="{902CA3A0-6BE5-0B13-22FD-6CDA81811499}"/>
                </a:ext>
              </a:extLst>
            </p:cNvPr>
            <p:cNvGrpSpPr/>
            <p:nvPr/>
          </p:nvGrpSpPr>
          <p:grpSpPr>
            <a:xfrm>
              <a:off x="1907704" y="2132856"/>
              <a:ext cx="5472608" cy="4176464"/>
              <a:chOff x="1907704" y="2132856"/>
              <a:chExt cx="5472608" cy="4176464"/>
            </a:xfrm>
          </p:grpSpPr>
          <p:sp>
            <p:nvSpPr>
              <p:cNvPr id="87" name="Oval 86">
                <a:extLst>
                  <a:ext uri="{FF2B5EF4-FFF2-40B4-BE49-F238E27FC236}">
                    <a16:creationId xmlns:a16="http://schemas.microsoft.com/office/drawing/2014/main" id="{17FBFCBA-EA03-5B3C-8234-746ED30F34BF}"/>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8" name="Oval 87">
                <a:extLst>
                  <a:ext uri="{FF2B5EF4-FFF2-40B4-BE49-F238E27FC236}">
                    <a16:creationId xmlns:a16="http://schemas.microsoft.com/office/drawing/2014/main" id="{6A3AAE8F-3AA9-0591-E3CD-FF64A936D160}"/>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89" name="Oval 88">
                <a:extLst>
                  <a:ext uri="{FF2B5EF4-FFF2-40B4-BE49-F238E27FC236}">
                    <a16:creationId xmlns:a16="http://schemas.microsoft.com/office/drawing/2014/main" id="{49346CCC-B804-07F8-5C98-073CCDC991C4}"/>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0" name="Oval 89">
                <a:extLst>
                  <a:ext uri="{FF2B5EF4-FFF2-40B4-BE49-F238E27FC236}">
                    <a16:creationId xmlns:a16="http://schemas.microsoft.com/office/drawing/2014/main" id="{CAC96837-58EF-18E5-F50B-6CDB30AD3D64}"/>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1" name="Oval 90">
                <a:extLst>
                  <a:ext uri="{FF2B5EF4-FFF2-40B4-BE49-F238E27FC236}">
                    <a16:creationId xmlns:a16="http://schemas.microsoft.com/office/drawing/2014/main" id="{83E1B3B1-0201-41C0-9D84-CE254E10CE5D}"/>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2" name="Oval 91">
                <a:extLst>
                  <a:ext uri="{FF2B5EF4-FFF2-40B4-BE49-F238E27FC236}">
                    <a16:creationId xmlns:a16="http://schemas.microsoft.com/office/drawing/2014/main" id="{01007C93-CB2E-2C2D-72E7-420D31B8DB4B}"/>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93" name="Line 13">
                <a:extLst>
                  <a:ext uri="{FF2B5EF4-FFF2-40B4-BE49-F238E27FC236}">
                    <a16:creationId xmlns:a16="http://schemas.microsoft.com/office/drawing/2014/main" id="{427DDAA4-8A74-7A67-E46E-FC9C8B6BB0C9}"/>
                  </a:ext>
                </a:extLst>
              </p:cNvPr>
              <p:cNvSpPr>
                <a:spLocks noChangeShapeType="1"/>
              </p:cNvSpPr>
              <p:nvPr/>
            </p:nvSpPr>
            <p:spPr bwMode="auto">
              <a:xfrm flipH="1">
                <a:off x="3939980" y="2671755"/>
                <a:ext cx="681226" cy="808348"/>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4" name="Line 14">
                <a:extLst>
                  <a:ext uri="{FF2B5EF4-FFF2-40B4-BE49-F238E27FC236}">
                    <a16:creationId xmlns:a16="http://schemas.microsoft.com/office/drawing/2014/main" id="{22B8FABC-09D8-358C-4875-6B505E1A49EF}"/>
                  </a:ext>
                </a:extLst>
              </p:cNvPr>
              <p:cNvSpPr>
                <a:spLocks noChangeShapeType="1"/>
              </p:cNvSpPr>
              <p:nvPr/>
            </p:nvSpPr>
            <p:spPr bwMode="auto">
              <a:xfrm>
                <a:off x="4758021" y="2671755"/>
                <a:ext cx="2850" cy="2290319"/>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5" name="Line 19">
                <a:extLst>
                  <a:ext uri="{FF2B5EF4-FFF2-40B4-BE49-F238E27FC236}">
                    <a16:creationId xmlns:a16="http://schemas.microsoft.com/office/drawing/2014/main" id="{0BC6A0A8-E1AA-E272-D4F2-D73F6DBBAF99}"/>
                  </a:ext>
                </a:extLst>
              </p:cNvPr>
              <p:cNvSpPr>
                <a:spLocks noChangeShapeType="1"/>
              </p:cNvSpPr>
              <p:nvPr/>
            </p:nvSpPr>
            <p:spPr bwMode="auto">
              <a:xfrm rot="647531" flipH="1">
                <a:off x="3549486" y="5253977"/>
                <a:ext cx="957706" cy="808348"/>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6" name="Line 20">
                <a:extLst>
                  <a:ext uri="{FF2B5EF4-FFF2-40B4-BE49-F238E27FC236}">
                    <a16:creationId xmlns:a16="http://schemas.microsoft.com/office/drawing/2014/main" id="{95F500A0-F38D-51B6-43B7-4F0FA3255BDF}"/>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7" name="Line 21">
                <a:extLst>
                  <a:ext uri="{FF2B5EF4-FFF2-40B4-BE49-F238E27FC236}">
                    <a16:creationId xmlns:a16="http://schemas.microsoft.com/office/drawing/2014/main" id="{24DBE8DB-DBFF-E907-EEF3-4C3C27E8F59B}"/>
                  </a:ext>
                </a:extLst>
              </p:cNvPr>
              <p:cNvSpPr>
                <a:spLocks noChangeShapeType="1"/>
              </p:cNvSpPr>
              <p:nvPr/>
            </p:nvSpPr>
            <p:spPr bwMode="auto">
              <a:xfrm rot="283336" flipH="1">
                <a:off x="2454965" y="3884276"/>
                <a:ext cx="1094522" cy="1234976"/>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8" name="Line 22">
                <a:extLst>
                  <a:ext uri="{FF2B5EF4-FFF2-40B4-BE49-F238E27FC236}">
                    <a16:creationId xmlns:a16="http://schemas.microsoft.com/office/drawing/2014/main" id="{7CC70098-EEA0-20F6-0557-D585991508F8}"/>
                  </a:ext>
                </a:extLst>
              </p:cNvPr>
              <p:cNvSpPr>
                <a:spLocks noChangeShapeType="1"/>
              </p:cNvSpPr>
              <p:nvPr/>
            </p:nvSpPr>
            <p:spPr bwMode="auto">
              <a:xfrm rot="21398922" flipH="1">
                <a:off x="6559421" y="3480102"/>
                <a:ext cx="547261" cy="2290319"/>
              </a:xfrm>
              <a:prstGeom prst="line">
                <a:avLst/>
              </a:prstGeom>
              <a:noFill/>
              <a:ln w="63500">
                <a:solidFill>
                  <a:srgbClr val="C00000"/>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99" name="Line 24">
                <a:extLst>
                  <a:ext uri="{FF2B5EF4-FFF2-40B4-BE49-F238E27FC236}">
                    <a16:creationId xmlns:a16="http://schemas.microsoft.com/office/drawing/2014/main" id="{C1B185F4-9921-B651-2ECB-17F730A6EC46}"/>
                  </a:ext>
                </a:extLst>
              </p:cNvPr>
              <p:cNvSpPr>
                <a:spLocks noChangeShapeType="1"/>
              </p:cNvSpPr>
              <p:nvPr/>
            </p:nvSpPr>
            <p:spPr bwMode="auto">
              <a:xfrm rot="21299338" flipH="1" flipV="1">
                <a:off x="5054454" y="2674561"/>
                <a:ext cx="638471" cy="1616696"/>
              </a:xfrm>
              <a:prstGeom prst="line">
                <a:avLst/>
              </a:prstGeom>
              <a:noFill/>
              <a:ln w="63500">
                <a:solidFill>
                  <a:srgbClr val="C00000"/>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0" name="Line 25">
                <a:extLst>
                  <a:ext uri="{FF2B5EF4-FFF2-40B4-BE49-F238E27FC236}">
                    <a16:creationId xmlns:a16="http://schemas.microsoft.com/office/drawing/2014/main" id="{59A0C5D9-2686-14F6-58DC-11C4976F7060}"/>
                  </a:ext>
                </a:extLst>
              </p:cNvPr>
              <p:cNvSpPr>
                <a:spLocks noChangeShapeType="1"/>
              </p:cNvSpPr>
              <p:nvPr/>
            </p:nvSpPr>
            <p:spPr bwMode="auto">
              <a:xfrm>
                <a:off x="6012160" y="4827349"/>
                <a:ext cx="410446" cy="943073"/>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1" name="Line 26">
                <a:extLst>
                  <a:ext uri="{FF2B5EF4-FFF2-40B4-BE49-F238E27FC236}">
                    <a16:creationId xmlns:a16="http://schemas.microsoft.com/office/drawing/2014/main" id="{82462A14-042A-05AC-0E2F-16692910AF8E}"/>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102" name="Oval 101">
                <a:extLst>
                  <a:ext uri="{FF2B5EF4-FFF2-40B4-BE49-F238E27FC236}">
                    <a16:creationId xmlns:a16="http://schemas.microsoft.com/office/drawing/2014/main" id="{9434C909-2230-6C73-32AD-CC446E165E37}"/>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3" name="Oval 102">
                <a:extLst>
                  <a:ext uri="{FF2B5EF4-FFF2-40B4-BE49-F238E27FC236}">
                    <a16:creationId xmlns:a16="http://schemas.microsoft.com/office/drawing/2014/main" id="{3A3F8E98-175A-3BD2-2E48-D34040CD4FD4}"/>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endParaRPr lang="en-US" altLang="en-US" sz="2800" dirty="0">
                  <a:latin typeface="Calibri Light" panose="020F0302020204030204" pitchFamily="34" charset="0"/>
                  <a:cs typeface="Calibri Light" panose="020F0302020204030204" pitchFamily="34" charset="0"/>
                </a:endParaRPr>
              </a:p>
            </p:txBody>
          </p:sp>
          <p:sp>
            <p:nvSpPr>
              <p:cNvPr id="104" name="Line 27">
                <a:extLst>
                  <a:ext uri="{FF2B5EF4-FFF2-40B4-BE49-F238E27FC236}">
                    <a16:creationId xmlns:a16="http://schemas.microsoft.com/office/drawing/2014/main" id="{E39A3409-30E2-4E2F-7647-BD67EABFA2B3}"/>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grpSp>
        <p:sp>
          <p:nvSpPr>
            <p:cNvPr id="86" name="TextBox 85">
              <a:extLst>
                <a:ext uri="{FF2B5EF4-FFF2-40B4-BE49-F238E27FC236}">
                  <a16:creationId xmlns:a16="http://schemas.microsoft.com/office/drawing/2014/main" id="{D241442B-9D63-28FE-A2AF-D8CD60388BBC}"/>
                </a:ext>
              </a:extLst>
            </p:cNvPr>
            <p:cNvSpPr txBox="1"/>
            <p:nvPr/>
          </p:nvSpPr>
          <p:spPr>
            <a:xfrm>
              <a:off x="5724128" y="5373216"/>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a:t>
              </a:r>
              <a:r>
                <a:rPr lang="en-US" altLang="he-IL" sz="1800" dirty="0">
                  <a:highlight>
                    <a:srgbClr val="FFFF00"/>
                  </a:highlight>
                  <a:latin typeface="Calibri Light" panose="020F0302020204030204" pitchFamily="34" charset="0"/>
                  <a:cs typeface="Calibri Light" panose="020F0302020204030204" pitchFamily="34" charset="0"/>
                  <a:sym typeface="Symbol" pitchFamily="18" charset="2"/>
                </a:rPr>
                <a:t>0</a:t>
              </a:r>
              <a:r>
                <a:rPr lang="en-US" altLang="he-IL" sz="1800" dirty="0">
                  <a:latin typeface="Calibri Light" panose="020F0302020204030204" pitchFamily="34" charset="0"/>
                  <a:cs typeface="Calibri Light" panose="020F0302020204030204" pitchFamily="34" charset="0"/>
                  <a:sym typeface="Symbol" pitchFamily="18" charset="2"/>
                </a:rPr>
                <a:t>,2</a:t>
              </a:r>
              <a:endParaRPr lang="en-US" altLang="he-IL" sz="1800" dirty="0">
                <a:latin typeface="Calibri Light" panose="020F0302020204030204" pitchFamily="34" charset="0"/>
                <a:cs typeface="Calibri Light" panose="020F0302020204030204" pitchFamily="34" charset="0"/>
              </a:endParaRPr>
            </a:p>
            <a:p>
              <a:endParaRPr lang="en-US" dirty="0"/>
            </a:p>
          </p:txBody>
        </p:sp>
      </p:grpSp>
      <p:sp>
        <p:nvSpPr>
          <p:cNvPr id="4" name="Line 25">
            <a:extLst>
              <a:ext uri="{FF2B5EF4-FFF2-40B4-BE49-F238E27FC236}">
                <a16:creationId xmlns:a16="http://schemas.microsoft.com/office/drawing/2014/main" id="{50D60576-20EB-5B58-C76C-5CB97335C1E1}"/>
              </a:ext>
            </a:extLst>
          </p:cNvPr>
          <p:cNvSpPr>
            <a:spLocks noChangeShapeType="1"/>
          </p:cNvSpPr>
          <p:nvPr/>
        </p:nvSpPr>
        <p:spPr bwMode="auto">
          <a:xfrm>
            <a:off x="6422604" y="5383923"/>
            <a:ext cx="1270192" cy="538899"/>
          </a:xfrm>
          <a:prstGeom prst="line">
            <a:avLst/>
          </a:prstGeom>
          <a:noFill/>
          <a:ln w="63500">
            <a:solidFill>
              <a:srgbClr val="C00000"/>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04B23F81-0DE8-7A6F-247F-6356494A4016}"/>
              </a:ext>
            </a:extLst>
          </p:cNvPr>
          <p:cNvSpPr txBox="1"/>
          <p:nvPr/>
        </p:nvSpPr>
        <p:spPr>
          <a:xfrm>
            <a:off x="6660232" y="5661248"/>
            <a:ext cx="681227" cy="646331"/>
          </a:xfrm>
          <a:prstGeom prst="rect">
            <a:avLst/>
          </a:prstGeom>
          <a:noFill/>
        </p:spPr>
        <p:txBody>
          <a:bodyPr wrap="square" rtlCol="0">
            <a:spAutoFit/>
          </a:bodyPr>
          <a:lstStyle/>
          <a:p>
            <a:r>
              <a:rPr lang="en-US" altLang="he-IL" sz="1800" dirty="0">
                <a:latin typeface="Calibri Light" panose="020F0302020204030204" pitchFamily="34" charset="0"/>
                <a:cs typeface="Calibri Light" panose="020F0302020204030204" pitchFamily="34" charset="0"/>
                <a:sym typeface="Symbol" pitchFamily="18" charset="2"/>
              </a:rPr>
              <a:t></a:t>
            </a:r>
            <a:r>
              <a:rPr lang="en-US" altLang="he-IL" sz="1800" dirty="0">
                <a:highlight>
                  <a:srgbClr val="FFFF00"/>
                </a:highlight>
                <a:latin typeface="Calibri Light" panose="020F0302020204030204" pitchFamily="34" charset="0"/>
                <a:cs typeface="Calibri Light" panose="020F0302020204030204" pitchFamily="34" charset="0"/>
                <a:sym typeface="Symbol" pitchFamily="18" charset="2"/>
              </a:rPr>
              <a:t>1</a:t>
            </a:r>
            <a:r>
              <a:rPr lang="en-US" altLang="he-IL" sz="1800" dirty="0">
                <a:latin typeface="Calibri Light" panose="020F0302020204030204" pitchFamily="34" charset="0"/>
                <a:cs typeface="Calibri Light" panose="020F0302020204030204" pitchFamily="34" charset="0"/>
                <a:sym typeface="Symbol" pitchFamily="18" charset="2"/>
              </a:rPr>
              <a:t>,2</a:t>
            </a:r>
            <a:endParaRPr lang="en-US" altLang="he-IL" sz="1800" dirty="0">
              <a:latin typeface="Calibri Light" panose="020F0302020204030204" pitchFamily="34" charset="0"/>
              <a:cs typeface="Calibri Light" panose="020F0302020204030204" pitchFamily="34" charset="0"/>
            </a:endParaRPr>
          </a:p>
          <a:p>
            <a:endParaRPr lang="en-US" dirty="0"/>
          </a:p>
        </p:txBody>
      </p:sp>
      <p:sp>
        <p:nvSpPr>
          <p:cNvPr id="6" name="Content Placeholder 5">
            <a:extLst>
              <a:ext uri="{FF2B5EF4-FFF2-40B4-BE49-F238E27FC236}">
                <a16:creationId xmlns:a16="http://schemas.microsoft.com/office/drawing/2014/main" id="{4359EA82-0E29-653A-373D-70CB4EDF6DDA}"/>
              </a:ext>
            </a:extLst>
          </p:cNvPr>
          <p:cNvSpPr txBox="1">
            <a:spLocks/>
          </p:cNvSpPr>
          <p:nvPr/>
        </p:nvSpPr>
        <p:spPr>
          <a:xfrm>
            <a:off x="467543" y="3717032"/>
            <a:ext cx="3822123" cy="2744072"/>
          </a:xfrm>
          <a:prstGeom prst="rect">
            <a:avLst/>
          </a:prstGeom>
        </p:spPr>
        <p:txBody>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pPr marL="0" indent="0">
              <a:buFontTx/>
              <a:buNone/>
            </a:pPr>
            <a:r>
              <a:rPr lang="sv-SE" sz="2400" kern="1200" dirty="0">
                <a:latin typeface="Calibri Light" panose="020F0302020204030204" pitchFamily="34" charset="0"/>
                <a:cs typeface="Calibri Light" panose="020F0302020204030204" pitchFamily="34" charset="0"/>
              </a:rPr>
              <a:t>The first-BFT consruction selects the ”first” of these paths</a:t>
            </a:r>
          </a:p>
          <a:p>
            <a:pPr marL="0" indent="0">
              <a:buFontTx/>
              <a:buNone/>
            </a:pPr>
            <a:r>
              <a:rPr lang="sv-SE" sz="2400" kern="1200" dirty="0">
                <a:latin typeface="Calibri Light" panose="020F0302020204030204" pitchFamily="34" charset="0"/>
                <a:cs typeface="Calibri Light" panose="020F0302020204030204" pitchFamily="34" charset="0"/>
              </a:rPr>
              <a:t>Decide on the order </a:t>
            </a:r>
          </a:p>
          <a:p>
            <a:pPr marL="0" indent="0">
              <a:buFontTx/>
              <a:buNone/>
            </a:pPr>
            <a:r>
              <a:rPr lang="sv-SE" sz="2400" kern="1200" dirty="0">
                <a:latin typeface="Calibri Light" panose="020F0302020204030204" pitchFamily="34" charset="0"/>
                <a:cs typeface="Calibri Light" panose="020F0302020204030204" pitchFamily="34" charset="0"/>
              </a:rPr>
              <a:t>using  local identifiers  </a:t>
            </a:r>
            <a:endParaRPr lang="en-US" sz="2400" kern="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5026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Goal</a:t>
            </a:r>
          </a:p>
        </p:txBody>
      </p:sp>
      <p:sp>
        <p:nvSpPr>
          <p:cNvPr id="3" name="Content Placeholder 2"/>
          <p:cNvSpPr>
            <a:spLocks noGrp="1"/>
          </p:cNvSpPr>
          <p:nvPr>
            <p:ph idx="1"/>
          </p:nvPr>
        </p:nvSpPr>
        <p:spPr/>
        <p:txBody>
          <a:bodyPr/>
          <a:lstStyle/>
          <a:p>
            <a:r>
              <a:rPr lang="en-US" sz="2000" dirty="0">
                <a:latin typeface="Calibri Light" panose="020F0302020204030204" pitchFamily="34" charset="0"/>
                <a:cs typeface="Calibri Light" panose="020F0302020204030204" pitchFamily="34" charset="0"/>
              </a:rPr>
              <a:t>We would like to understand how to design self-stabilizing network protocols</a:t>
            </a:r>
          </a:p>
          <a:p>
            <a:r>
              <a:rPr lang="en-US" sz="2000" dirty="0">
                <a:latin typeface="Calibri Light" panose="020F0302020204030204" pitchFamily="34" charset="0"/>
                <a:cs typeface="Calibri Light" panose="020F0302020204030204" pitchFamily="34" charset="0"/>
              </a:rPr>
              <a:t>At the end of </a:t>
            </a:r>
            <a:r>
              <a:rPr lang="en-SE" sz="2000" dirty="0">
                <a:latin typeface="Calibri Light" panose="020F0302020204030204" pitchFamily="34" charset="0"/>
                <a:cs typeface="Calibri Light" panose="020F0302020204030204" pitchFamily="34" charset="0"/>
              </a:rPr>
              <a:t>this</a:t>
            </a:r>
            <a:r>
              <a:rPr lang="en-US" sz="2000" dirty="0">
                <a:latin typeface="Calibri Light" panose="020F0302020204030204" pitchFamily="34" charset="0"/>
                <a:cs typeface="Calibri Light" panose="020F0302020204030204" pitchFamily="34" charset="0"/>
              </a:rPr>
              <a:t> lecture</a:t>
            </a:r>
            <a:r>
              <a:rPr lang="en-SE" sz="2000"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you should be able to:</a:t>
            </a:r>
          </a:p>
          <a:p>
            <a:pPr lvl="1"/>
            <a:r>
              <a:rPr lang="en-US" sz="2000" dirty="0">
                <a:latin typeface="Calibri Light" panose="020F0302020204030204" pitchFamily="34" charset="0"/>
                <a:ea typeface="+mn-ea"/>
                <a:cs typeface="Calibri Light" panose="020F0302020204030204" pitchFamily="34" charset="0"/>
              </a:rPr>
              <a:t>Define network task</a:t>
            </a:r>
            <a:r>
              <a:rPr lang="en-SE" sz="2000" dirty="0">
                <a:latin typeface="Calibri Light" panose="020F0302020204030204" pitchFamily="34" charset="0"/>
                <a:ea typeface="+mn-ea"/>
                <a:cs typeface="Calibri Light" panose="020F0302020204030204" pitchFamily="34" charset="0"/>
              </a:rPr>
              <a:t> of </a:t>
            </a:r>
            <a:r>
              <a:rPr lang="en-US" sz="2000" dirty="0">
                <a:latin typeface="Calibri Light" panose="020F0302020204030204" pitchFamily="34" charset="0"/>
                <a:ea typeface="+mn-ea"/>
                <a:cs typeface="Calibri Light" panose="020F0302020204030204" pitchFamily="34" charset="0"/>
              </a:rPr>
              <a:t>spanning tree construction </a:t>
            </a:r>
            <a:endParaRPr lang="en-SE" sz="2000" dirty="0">
              <a:latin typeface="Calibri Light" panose="020F0302020204030204" pitchFamily="34" charset="0"/>
              <a:ea typeface="+mn-ea"/>
              <a:cs typeface="Calibri Light" panose="020F0302020204030204" pitchFamily="34" charset="0"/>
            </a:endParaRPr>
          </a:p>
          <a:p>
            <a:pPr lvl="1"/>
            <a:r>
              <a:rPr lang="en-US" sz="2000" dirty="0">
                <a:latin typeface="Calibri Light" panose="020F0302020204030204" pitchFamily="34" charset="0"/>
                <a:ea typeface="+mn-ea"/>
                <a:cs typeface="Calibri Light" panose="020F0302020204030204" pitchFamily="34" charset="0"/>
              </a:rPr>
              <a:t>Propose</a:t>
            </a:r>
            <a:r>
              <a:rPr lang="en-SE" sz="2000" dirty="0">
                <a:latin typeface="Calibri Light" panose="020F0302020204030204" pitchFamily="34" charset="0"/>
                <a:ea typeface="+mn-ea"/>
                <a:cs typeface="Calibri Light" panose="020F0302020204030204" pitchFamily="34" charset="0"/>
              </a:rPr>
              <a:t> an</a:t>
            </a:r>
            <a:r>
              <a:rPr lang="en-US" sz="2000" dirty="0">
                <a:latin typeface="Calibri Light" panose="020F0302020204030204" pitchFamily="34" charset="0"/>
                <a:ea typeface="+mn-ea"/>
                <a:cs typeface="Calibri Light" panose="020F0302020204030204" pitchFamily="34" charset="0"/>
              </a:rPr>
              <a:t> </a:t>
            </a:r>
            <a:r>
              <a:rPr lang="en-SE" sz="2000" dirty="0">
                <a:latin typeface="Calibri Light" panose="020F0302020204030204" pitchFamily="34" charset="0"/>
                <a:ea typeface="+mn-ea"/>
                <a:cs typeface="Calibri Light" panose="020F0302020204030204" pitchFamily="34" charset="0"/>
              </a:rPr>
              <a:t>algorithm </a:t>
            </a:r>
            <a:r>
              <a:rPr lang="en-US" sz="2000" dirty="0">
                <a:latin typeface="Calibri Light" panose="020F0302020204030204" pitchFamily="34" charset="0"/>
                <a:ea typeface="+mn-ea"/>
                <a:cs typeface="Calibri Light" panose="020F0302020204030204" pitchFamily="34" charset="0"/>
              </a:rPr>
              <a:t>for solving </a:t>
            </a:r>
            <a:r>
              <a:rPr lang="en-SE" sz="2000" dirty="0">
                <a:latin typeface="Calibri Light" panose="020F0302020204030204" pitchFamily="34" charset="0"/>
                <a:ea typeface="+mn-ea"/>
                <a:cs typeface="Calibri Light" panose="020F0302020204030204" pitchFamily="34" charset="0"/>
              </a:rPr>
              <a:t>this </a:t>
            </a:r>
            <a:r>
              <a:rPr lang="en-US" sz="2000" dirty="0">
                <a:latin typeface="Calibri Light" panose="020F0302020204030204" pitchFamily="34" charset="0"/>
                <a:ea typeface="+mn-ea"/>
                <a:cs typeface="Calibri Light" panose="020F0302020204030204" pitchFamily="34" charset="0"/>
              </a:rPr>
              <a:t>task</a:t>
            </a:r>
          </a:p>
          <a:p>
            <a:pPr lvl="1"/>
            <a:r>
              <a:rPr lang="en-US" sz="2000" dirty="0">
                <a:latin typeface="Calibri Light" panose="020F0302020204030204" pitchFamily="34" charset="0"/>
                <a:ea typeface="+mn-ea"/>
                <a:cs typeface="Calibri Light" panose="020F0302020204030204" pitchFamily="34" charset="0"/>
              </a:rPr>
              <a:t>Argue about the correctness of </a:t>
            </a:r>
            <a:r>
              <a:rPr lang="en-SE" sz="2000" dirty="0">
                <a:latin typeface="Calibri Light" panose="020F0302020204030204" pitchFamily="34" charset="0"/>
                <a:ea typeface="+mn-ea"/>
                <a:cs typeface="Calibri Light" panose="020F0302020204030204" pitchFamily="34" charset="0"/>
              </a:rPr>
              <a:t>your</a:t>
            </a:r>
            <a:r>
              <a:rPr lang="en-US" sz="2000" dirty="0">
                <a:latin typeface="Calibri Light" panose="020F0302020204030204" pitchFamily="34" charset="0"/>
                <a:ea typeface="+mn-ea"/>
                <a:cs typeface="Calibri Light" panose="020F0302020204030204" pitchFamily="34" charset="0"/>
              </a:rPr>
              <a:t> proposal</a:t>
            </a:r>
          </a:p>
          <a:p>
            <a:r>
              <a:rPr lang="zh-CN" altLang="en-US" sz="2000" dirty="0">
                <a:latin typeface="Calibri Light" panose="020F0302020204030204" pitchFamily="34" charset="0"/>
                <a:cs typeface="Calibri Light" panose="020F0302020204030204" pitchFamily="34" charset="0"/>
              </a:rPr>
              <a:t>我们想了解如何设计自稳定网络协议
在本次讲座结束时，您应该能够：
</a:t>
            </a:r>
            <a:r>
              <a:rPr lang="en-US" altLang="zh-CN" sz="2000" dirty="0">
                <a:latin typeface="Calibri Light" panose="020F0302020204030204" pitchFamily="34" charset="0"/>
                <a:cs typeface="Calibri Light" panose="020F0302020204030204" pitchFamily="34" charset="0"/>
              </a:rPr>
              <a:t>	</a:t>
            </a:r>
            <a:r>
              <a:rPr lang="zh-CN" altLang="en-US" sz="2000" dirty="0">
                <a:latin typeface="Calibri Light" panose="020F0302020204030204" pitchFamily="34" charset="0"/>
                <a:cs typeface="Calibri Light" panose="020F0302020204030204" pitchFamily="34" charset="0"/>
              </a:rPr>
              <a:t>定义生成树构建的网络任务
</a:t>
            </a:r>
            <a:r>
              <a:rPr lang="en-US" altLang="zh-CN" sz="2000" dirty="0">
                <a:latin typeface="Calibri Light" panose="020F0302020204030204" pitchFamily="34" charset="0"/>
                <a:cs typeface="Calibri Light" panose="020F0302020204030204" pitchFamily="34" charset="0"/>
              </a:rPr>
              <a:t>	</a:t>
            </a:r>
            <a:r>
              <a:rPr lang="zh-CN" altLang="en-US" sz="2000" dirty="0">
                <a:latin typeface="Calibri Light" panose="020F0302020204030204" pitchFamily="34" charset="0"/>
                <a:cs typeface="Calibri Light" panose="020F0302020204030204" pitchFamily="34" charset="0"/>
              </a:rPr>
              <a:t>提出解决此任务的算法
</a:t>
            </a:r>
            <a:r>
              <a:rPr lang="en-US" altLang="zh-CN" sz="2000" dirty="0">
                <a:latin typeface="Calibri Light" panose="020F0302020204030204" pitchFamily="34" charset="0"/>
                <a:cs typeface="Calibri Light" panose="020F0302020204030204" pitchFamily="34" charset="0"/>
              </a:rPr>
              <a:t>	</a:t>
            </a:r>
            <a:r>
              <a:rPr lang="zh-CN" altLang="en-US" sz="2000" dirty="0">
                <a:latin typeface="Calibri Light" panose="020F0302020204030204" pitchFamily="34" charset="0"/>
                <a:cs typeface="Calibri Light" panose="020F0302020204030204" pitchFamily="34" charset="0"/>
              </a:rPr>
              <a:t>争论您的提案的正确性</a:t>
            </a:r>
            <a:endParaRPr lang="en-US" sz="2000" dirty="0">
              <a:latin typeface="Calibri Light" panose="020F0302020204030204" pitchFamily="34" charset="0"/>
              <a:ea typeface="+mn-ea"/>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4400" dirty="0">
                <a:latin typeface="Calibri Light" panose="020F0302020204030204" pitchFamily="34" charset="0"/>
                <a:cs typeface="Calibri Light" panose="020F0302020204030204" pitchFamily="34" charset="0"/>
              </a:rPr>
              <a:t>Self-stabilizing Distributed BFT</a:t>
            </a:r>
            <a:endParaRPr lang="en-US" alt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sz="half" idx="1"/>
          </p:nvPr>
        </p:nvSpPr>
        <p:spPr>
          <a:xfrm>
            <a:off x="457199" y="1773238"/>
            <a:ext cx="4248472" cy="4535487"/>
          </a:xfrm>
        </p:spPr>
        <p:txBody>
          <a:bodyPr>
            <a:noAutofit/>
          </a:bodyPr>
          <a:lstStyle/>
          <a:p>
            <a:pPr>
              <a:buClr>
                <a:schemeClr val="accent2"/>
              </a:buClr>
              <a:buSzPct val="85000"/>
            </a:pPr>
            <a:r>
              <a:rPr lang="en-US" sz="2400" dirty="0">
                <a:latin typeface="Calibri Light" panose="020F0302020204030204" pitchFamily="34" charset="0"/>
                <a:cs typeface="Calibri Light" panose="020F0302020204030204" pitchFamily="34" charset="0"/>
              </a:rPr>
              <a:t>The root inform all its neighbors that its distance is 0 </a:t>
            </a:r>
          </a:p>
          <a:p>
            <a:pPr>
              <a:buClr>
                <a:schemeClr val="accent2"/>
              </a:buClr>
              <a:buSzPct val="85000"/>
            </a:pPr>
            <a:r>
              <a:rPr lang="en-US" sz="2400" dirty="0">
                <a:latin typeface="Calibri Light" panose="020F0302020204030204" pitchFamily="34" charset="0"/>
                <a:cs typeface="Calibri Light" panose="020F0302020204030204" pitchFamily="34" charset="0"/>
              </a:rPr>
              <a:t>The non-root chooses the minimal distance of its neighbors, adds one and updates its neighbors</a:t>
            </a:r>
          </a:p>
          <a:p>
            <a:pPr>
              <a:buClr>
                <a:schemeClr val="accent2"/>
              </a:buClr>
              <a:buSzPct val="85000"/>
            </a:pPr>
            <a:r>
              <a:rPr lang="en-US" sz="2400" dirty="0">
                <a:latin typeface="Calibri Light" panose="020F0302020204030204" pitchFamily="34" charset="0"/>
                <a:cs typeface="Calibri Light" panose="020F0302020204030204" pitchFamily="34" charset="0"/>
              </a:rPr>
              <a:t>Correct encoding of the distances allows the correct assignment of the parent-child values</a:t>
            </a:r>
          </a:p>
        </p:txBody>
      </p:sp>
      <p:sp>
        <p:nvSpPr>
          <p:cNvPr id="4" name="Content Placeholder 3">
            <a:extLst>
              <a:ext uri="{FF2B5EF4-FFF2-40B4-BE49-F238E27FC236}">
                <a16:creationId xmlns:a16="http://schemas.microsoft.com/office/drawing/2014/main" id="{25363B49-D3B0-E029-0A69-2E823544FFCA}"/>
              </a:ext>
            </a:extLst>
          </p:cNvPr>
          <p:cNvSpPr>
            <a:spLocks noGrp="1"/>
          </p:cNvSpPr>
          <p:nvPr>
            <p:ph sz="half" idx="2"/>
          </p:nvPr>
        </p:nvSpPr>
        <p:spPr>
          <a:xfrm>
            <a:off x="4739460" y="3735005"/>
            <a:ext cx="4248472" cy="2598383"/>
          </a:xfrm>
        </p:spPr>
        <p:txBody>
          <a:bodyPr/>
          <a:lstStyle/>
          <a:p>
            <a:pPr marL="0" indent="0">
              <a:buNone/>
            </a:pPr>
            <a:r>
              <a:rPr lang="en-SE" sz="2400" dirty="0">
                <a:latin typeface="Calibri Light" panose="020F0302020204030204" pitchFamily="34" charset="0"/>
                <a:cs typeface="Calibri Light" panose="020F0302020204030204" pitchFamily="34" charset="0"/>
              </a:rPr>
              <a:t>The algorithm we study is by </a:t>
            </a:r>
            <a:r>
              <a:rPr lang="en-US" sz="2400" dirty="0">
                <a:latin typeface="Calibri Light" panose="020F0302020204030204" pitchFamily="34" charset="0"/>
                <a:cs typeface="Calibri Light" panose="020F0302020204030204" pitchFamily="34" charset="0"/>
              </a:rPr>
              <a:t>Dolev, Israeli,</a:t>
            </a:r>
            <a:r>
              <a:rPr lang="en-SE" sz="2400" dirty="0">
                <a:latin typeface="Calibri Light" panose="020F0302020204030204" pitchFamily="34" charset="0"/>
                <a:cs typeface="Calibri Light" panose="020F0302020204030204" pitchFamily="34" charset="0"/>
              </a:rPr>
              <a:t> and</a:t>
            </a:r>
            <a:r>
              <a:rPr lang="en-US" sz="2400" dirty="0">
                <a:latin typeface="Calibri Light" panose="020F0302020204030204" pitchFamily="34" charset="0"/>
                <a:cs typeface="Calibri Light" panose="020F0302020204030204" pitchFamily="34" charset="0"/>
              </a:rPr>
              <a:t> Moran</a:t>
            </a:r>
            <a:r>
              <a:rPr lang="en-SE"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rPr>
              <a:t>1993</a:t>
            </a:r>
            <a:r>
              <a:rPr lang="en-SE"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hlinkClick r:id="rId2"/>
              </a:rPr>
              <a:t>Self-stabilization of dynamic systems assuming only read/write atomicity</a:t>
            </a:r>
            <a:r>
              <a:rPr lang="en-US" sz="2400" dirty="0">
                <a:latin typeface="Calibri Light" panose="020F0302020204030204" pitchFamily="34" charset="0"/>
                <a:cs typeface="Calibri Light" panose="020F0302020204030204" pitchFamily="34" charset="0"/>
              </a:rPr>
              <a:t>. </a:t>
            </a:r>
            <a:r>
              <a:rPr lang="en-US" sz="2400" i="1" dirty="0">
                <a:latin typeface="Calibri Light" panose="020F0302020204030204" pitchFamily="34" charset="0"/>
                <a:cs typeface="Calibri Light" panose="020F0302020204030204" pitchFamily="34" charset="0"/>
              </a:rPr>
              <a:t>Distributed Computing</a:t>
            </a:r>
            <a:r>
              <a:rPr lang="en-US" sz="2400" dirty="0">
                <a:latin typeface="Calibri Light" panose="020F0302020204030204" pitchFamily="34" charset="0"/>
                <a:cs typeface="Calibri Light" panose="020F0302020204030204" pitchFamily="34" charset="0"/>
              </a:rPr>
              <a:t>, </a:t>
            </a:r>
            <a:r>
              <a:rPr lang="en-US" sz="2400" i="1" dirty="0">
                <a:latin typeface="Calibri Light" panose="020F0302020204030204" pitchFamily="34" charset="0"/>
                <a:cs typeface="Calibri Light" panose="020F0302020204030204" pitchFamily="34" charset="0"/>
              </a:rPr>
              <a:t>7</a:t>
            </a:r>
            <a:r>
              <a:rPr lang="en-US" sz="2400" dirty="0">
                <a:latin typeface="Calibri Light" panose="020F0302020204030204" pitchFamily="34" charset="0"/>
                <a:cs typeface="Calibri Light" panose="020F0302020204030204" pitchFamily="34" charset="0"/>
              </a:rPr>
              <a:t>(1), 3-16.</a:t>
            </a:r>
          </a:p>
          <a:p>
            <a:endParaRPr lang="en-US" sz="2400" dirty="0"/>
          </a:p>
        </p:txBody>
      </p:sp>
      <p:grpSp>
        <p:nvGrpSpPr>
          <p:cNvPr id="2" name="Group 28"/>
          <p:cNvGrpSpPr>
            <a:grpSpLocks/>
          </p:cNvGrpSpPr>
          <p:nvPr/>
        </p:nvGrpSpPr>
        <p:grpSpPr bwMode="auto">
          <a:xfrm>
            <a:off x="5359524" y="1557338"/>
            <a:ext cx="2615952" cy="2016224"/>
            <a:chOff x="1680" y="1488"/>
            <a:chExt cx="1920" cy="1488"/>
          </a:xfrm>
        </p:grpSpPr>
        <p:sp>
          <p:nvSpPr>
            <p:cNvPr id="116740" name="Oval 4"/>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0</a:t>
              </a:r>
            </a:p>
          </p:txBody>
        </p:sp>
        <p:sp>
          <p:nvSpPr>
            <p:cNvPr id="116741" name="Oval 5"/>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1</a:t>
              </a:r>
            </a:p>
          </p:txBody>
        </p:sp>
        <p:sp>
          <p:nvSpPr>
            <p:cNvPr id="116742" name="Oval 6"/>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3</a:t>
              </a:r>
            </a:p>
          </p:txBody>
        </p:sp>
        <p:sp>
          <p:nvSpPr>
            <p:cNvPr id="116743" name="Oval 7"/>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2</a:t>
              </a:r>
            </a:p>
          </p:txBody>
        </p:sp>
        <p:sp>
          <p:nvSpPr>
            <p:cNvPr id="116744" name="Oval 8"/>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1</a:t>
              </a:r>
            </a:p>
          </p:txBody>
        </p:sp>
        <p:sp>
          <p:nvSpPr>
            <p:cNvPr id="116745" name="Oval 9"/>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1</a:t>
              </a:r>
            </a:p>
          </p:txBody>
        </p:sp>
        <p:sp>
          <p:nvSpPr>
            <p:cNvPr id="116746" name="Oval 10"/>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2</a:t>
              </a:r>
            </a:p>
          </p:txBody>
        </p:sp>
        <p:sp>
          <p:nvSpPr>
            <p:cNvPr id="116747" name="Oval 11"/>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a:latin typeface="Calibri Light" panose="020F0302020204030204" pitchFamily="34" charset="0"/>
                  <a:cs typeface="Calibri Light" panose="020F0302020204030204" pitchFamily="34" charset="0"/>
                </a:rPr>
                <a:t>2</a:t>
              </a:r>
            </a:p>
          </p:txBody>
        </p:sp>
        <p:sp>
          <p:nvSpPr>
            <p:cNvPr id="116749" name="Line 13"/>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50" name="Line 14"/>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55" name="Line 19"/>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56" name="Line 20"/>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57" name="Line 21"/>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58" name="Line 22"/>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60" name="Line 24"/>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61" name="Line 25"/>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62" name="Line 26"/>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16763" name="Line 27"/>
            <p:cNvSpPr>
              <a:spLocks noChangeShapeType="1"/>
            </p:cNvSpPr>
            <p:nvPr/>
          </p:nvSpPr>
          <p:spPr bwMode="auto">
            <a:xfrm>
              <a:off x="2393" y="2160"/>
              <a:ext cx="239" cy="392"/>
            </a:xfrm>
            <a:prstGeom prst="line">
              <a:avLst/>
            </a:prstGeom>
            <a:noFill/>
            <a:ln w="12700">
              <a:solidFill>
                <a:schemeClr val="tx1"/>
              </a:solidFill>
              <a:round/>
              <a:headEnd/>
              <a:tailEnd/>
            </a:ln>
            <a:effectLst/>
          </p:spPr>
          <p:txBody>
            <a:bodyPr wrap="none" anchor="ctr"/>
            <a:lstStyle/>
            <a:p>
              <a:endParaRPr lang="en-US">
                <a:latin typeface="Calibri Light" panose="020F0302020204030204" pitchFamily="34" charset="0"/>
                <a:cs typeface="Calibri Light" panose="020F030202020403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260648"/>
            <a:ext cx="9144000" cy="938212"/>
          </a:xfrm>
        </p:spPr>
        <p:txBody>
          <a:bodyPr/>
          <a:lstStyle/>
          <a:p>
            <a:r>
              <a:rPr lang="en-US" altLang="he-IL" dirty="0">
                <a:latin typeface="Calibri Light" panose="020F0302020204030204" pitchFamily="34" charset="0"/>
                <a:cs typeface="Calibri Light" panose="020F0302020204030204" pitchFamily="34" charset="0"/>
              </a:rPr>
              <a:t>First-BFS Construction, code for </a:t>
            </a:r>
            <a:r>
              <a:rPr lang="en-SE" altLang="he-IL" i="1" dirty="0">
                <a:latin typeface="Calibri Light" panose="020F0302020204030204" pitchFamily="34" charset="0"/>
                <a:cs typeface="Calibri Light" panose="020F0302020204030204" pitchFamily="34" charset="0"/>
              </a:rPr>
              <a:t>p</a:t>
            </a:r>
            <a:r>
              <a:rPr lang="en-US" altLang="he-IL" i="1" baseline="-25000" dirty="0">
                <a:latin typeface="Calibri Light" panose="020F0302020204030204" pitchFamily="34" charset="0"/>
                <a:cs typeface="Calibri Light" panose="020F0302020204030204" pitchFamily="34" charset="0"/>
              </a:rPr>
              <a:t>i</a:t>
            </a:r>
            <a:endParaRPr lang="en-US" altLang="en-US" i="1" baseline="-25000" dirty="0">
              <a:latin typeface="Calibri Light" panose="020F0302020204030204" pitchFamily="34" charset="0"/>
              <a:cs typeface="Calibri Light" panose="020F0302020204030204" pitchFamily="34" charset="0"/>
            </a:endParaRPr>
          </a:p>
        </p:txBody>
      </p:sp>
      <p:sp>
        <p:nvSpPr>
          <p:cNvPr id="117763" name="Text Box 3"/>
          <p:cNvSpPr txBox="1">
            <a:spLocks noChangeArrowheads="1"/>
          </p:cNvSpPr>
          <p:nvPr/>
        </p:nvSpPr>
        <p:spPr bwMode="auto">
          <a:xfrm>
            <a:off x="533400" y="1162050"/>
            <a:ext cx="7656513" cy="5372112"/>
          </a:xfrm>
          <a:prstGeom prst="rect">
            <a:avLst/>
          </a:prstGeom>
          <a:noFill/>
          <a:ln w="9525">
            <a:noFill/>
            <a:miter lim="800000"/>
            <a:headEnd/>
            <a:tailEnd/>
          </a:ln>
          <a:effectLst/>
        </p:spPr>
        <p:txBody>
          <a:bodyPr wrap="square">
            <a:spAutoFit/>
          </a:bodyPr>
          <a:lstStyle/>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01 Root: </a:t>
            </a:r>
            <a:r>
              <a:rPr lang="en-US" altLang="he-IL" sz="2200" b="1" dirty="0">
                <a:solidFill>
                  <a:srgbClr val="3333CC"/>
                </a:solidFill>
                <a:latin typeface="Calibri Light" panose="020F0302020204030204" pitchFamily="34" charset="0"/>
                <a:cs typeface="Calibri Light" panose="020F0302020204030204" pitchFamily="34" charset="0"/>
              </a:rPr>
              <a:t>do</a:t>
            </a:r>
            <a:r>
              <a:rPr lang="en-US" altLang="he-IL" sz="2200" dirty="0">
                <a:solidFill>
                  <a:srgbClr val="3333CC"/>
                </a:solidFill>
                <a:latin typeface="Calibri Light" panose="020F0302020204030204" pitchFamily="34" charset="0"/>
                <a:cs typeface="Calibri Light" panose="020F0302020204030204" pitchFamily="34" charset="0"/>
              </a:rPr>
              <a:t> forever</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02	       </a:t>
            </a:r>
            <a:r>
              <a:rPr lang="en-US" altLang="he-IL" sz="2200" b="1" dirty="0">
                <a:solidFill>
                  <a:srgbClr val="3333CC"/>
                </a:solidFill>
                <a:latin typeface="Calibri Light" panose="020F0302020204030204" pitchFamily="34" charset="0"/>
                <a:cs typeface="Calibri Light" panose="020F0302020204030204" pitchFamily="34" charset="0"/>
              </a:rPr>
              <a:t>for</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i="1" dirty="0">
                <a:solidFill>
                  <a:srgbClr val="3333CC"/>
                </a:solidFill>
                <a:latin typeface="Calibri Light" panose="020F0302020204030204" pitchFamily="34" charset="0"/>
                <a:cs typeface="Calibri Light" panose="020F0302020204030204" pitchFamily="34" charset="0"/>
              </a:rPr>
              <a:t>m</a:t>
            </a:r>
            <a:r>
              <a:rPr lang="en-US" altLang="he-IL" sz="2200" dirty="0">
                <a:solidFill>
                  <a:srgbClr val="3333CC"/>
                </a:solidFill>
                <a:latin typeface="Calibri Light" panose="020F0302020204030204" pitchFamily="34" charset="0"/>
                <a:cs typeface="Calibri Light" panose="020F0302020204030204" pitchFamily="34" charset="0"/>
              </a:rPr>
              <a:t> := 1 to </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do write</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r</a:t>
            </a:r>
            <a:r>
              <a:rPr lang="en-US" altLang="he-IL" i="1" baseline="-25000" dirty="0">
                <a:solidFill>
                  <a:srgbClr val="3333CC"/>
                </a:solidFill>
                <a:latin typeface="Calibri Light" panose="020F0302020204030204" pitchFamily="34" charset="0"/>
                <a:cs typeface="Calibri Light" panose="020F0302020204030204" pitchFamily="34" charset="0"/>
                <a:sym typeface="Symbol" pitchFamily="18" charset="2"/>
              </a:rPr>
              <a:t>im</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 0,0</a:t>
            </a:r>
            <a:endParaRPr lang="en-US" altLang="he-IL" sz="2200" dirty="0">
              <a:solidFill>
                <a:srgbClr val="3333CC"/>
              </a:solidFill>
              <a:latin typeface="Calibri Light" panose="020F0302020204030204" pitchFamily="34" charset="0"/>
              <a:cs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03	  </a:t>
            </a:r>
            <a:r>
              <a:rPr lang="en-US" altLang="he-IL" sz="2200" b="1" dirty="0" err="1">
                <a:solidFill>
                  <a:srgbClr val="3333CC"/>
                </a:solidFill>
                <a:latin typeface="Calibri Light" panose="020F0302020204030204" pitchFamily="34" charset="0"/>
                <a:cs typeface="Calibri Light" panose="020F0302020204030204" pitchFamily="34" charset="0"/>
              </a:rPr>
              <a:t>od</a:t>
            </a:r>
            <a:endParaRPr lang="en-US" altLang="he-IL" sz="2200" dirty="0">
              <a:solidFill>
                <a:srgbClr val="3333CC"/>
              </a:solidFill>
              <a:latin typeface="Calibri Light" panose="020F0302020204030204" pitchFamily="34" charset="0"/>
              <a:cs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04 Other: </a:t>
            </a:r>
            <a:r>
              <a:rPr lang="en-US" altLang="he-IL" sz="2200" b="1" dirty="0">
                <a:solidFill>
                  <a:srgbClr val="3333CC"/>
                </a:solidFill>
                <a:latin typeface="Calibri Light" panose="020F0302020204030204" pitchFamily="34" charset="0"/>
                <a:cs typeface="Calibri Light" panose="020F0302020204030204" pitchFamily="34" charset="0"/>
              </a:rPr>
              <a:t>do</a:t>
            </a:r>
            <a:r>
              <a:rPr lang="en-US" altLang="he-IL" sz="2200" dirty="0">
                <a:solidFill>
                  <a:srgbClr val="3333CC"/>
                </a:solidFill>
                <a:latin typeface="Calibri Light" panose="020F0302020204030204" pitchFamily="34" charset="0"/>
                <a:cs typeface="Calibri Light" panose="020F0302020204030204" pitchFamily="34" charset="0"/>
              </a:rPr>
              <a:t> forever</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05		</a:t>
            </a:r>
            <a:r>
              <a:rPr lang="en-US" altLang="he-IL" sz="2200" b="1" dirty="0">
                <a:solidFill>
                  <a:srgbClr val="3333CC"/>
                </a:solidFill>
                <a:latin typeface="Calibri Light" panose="020F0302020204030204" pitchFamily="34" charset="0"/>
                <a:cs typeface="Calibri Light" panose="020F0302020204030204" pitchFamily="34" charset="0"/>
              </a:rPr>
              <a:t>for</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i="1" dirty="0">
                <a:solidFill>
                  <a:srgbClr val="3333CC"/>
                </a:solidFill>
                <a:latin typeface="Calibri Light" panose="020F0302020204030204" pitchFamily="34" charset="0"/>
                <a:cs typeface="Calibri Light" panose="020F0302020204030204" pitchFamily="34" charset="0"/>
              </a:rPr>
              <a:t>m</a:t>
            </a:r>
            <a:r>
              <a:rPr lang="en-US" altLang="he-IL" sz="2200" dirty="0">
                <a:solidFill>
                  <a:srgbClr val="3333CC"/>
                </a:solidFill>
                <a:latin typeface="Calibri Light" panose="020F0302020204030204" pitchFamily="34" charset="0"/>
                <a:cs typeface="Calibri Light" panose="020F0302020204030204" pitchFamily="34" charset="0"/>
              </a:rPr>
              <a:t> := 1 to </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do</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lr</a:t>
            </a:r>
            <a:r>
              <a:rPr lang="en-US" altLang="he-IL" i="1" baseline="-25000" dirty="0" err="1">
                <a:solidFill>
                  <a:srgbClr val="3333CC"/>
                </a:solidFill>
                <a:latin typeface="Calibri Light" panose="020F0302020204030204" pitchFamily="34" charset="0"/>
                <a:cs typeface="Calibri Light" panose="020F0302020204030204" pitchFamily="34" charset="0"/>
                <a:sym typeface="Symbol" pitchFamily="18" charset="2"/>
              </a:rPr>
              <a:t>mi</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read</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r</a:t>
            </a:r>
            <a:r>
              <a:rPr lang="en-US" altLang="he-IL" i="1" baseline="-25000" dirty="0" err="1">
                <a:solidFill>
                  <a:srgbClr val="3333CC"/>
                </a:solidFill>
                <a:latin typeface="Calibri Light" panose="020F0302020204030204" pitchFamily="34" charset="0"/>
                <a:cs typeface="Calibri Light" panose="020F0302020204030204" pitchFamily="34" charset="0"/>
                <a:sym typeface="Symbol" pitchFamily="18" charset="2"/>
              </a:rPr>
              <a:t>mi</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06		</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FirstFound</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false</a:t>
            </a:r>
            <a:endPar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07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dist</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 1 + </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min</a:t>
            </a:r>
            <a:r>
              <a:rPr lang="en-US" altLang="he-IL" sz="2200" dirty="0" err="1">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lr</a:t>
            </a:r>
            <a:r>
              <a:rPr lang="en-US" altLang="he-IL" i="1" baseline="-25000" dirty="0" err="1">
                <a:solidFill>
                  <a:srgbClr val="3333CC"/>
                </a:solidFill>
                <a:latin typeface="Calibri Light" panose="020F0302020204030204" pitchFamily="34" charset="0"/>
                <a:cs typeface="Calibri Light" panose="020F0302020204030204" pitchFamily="34" charset="0"/>
                <a:sym typeface="Symbol" pitchFamily="18" charset="2"/>
              </a:rPr>
              <a:t>mi</a:t>
            </a:r>
            <a:r>
              <a:rPr lang="en-US" altLang="he-IL" sz="2200" dirty="0" err="1">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1 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m</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  </a:t>
            </a:r>
            <a:endParaRPr lang="en-US" altLang="he-IL" sz="2200" dirty="0">
              <a:solidFill>
                <a:srgbClr val="3333CC"/>
              </a:solidFill>
              <a:latin typeface="Calibri Light" panose="020F0302020204030204" pitchFamily="34" charset="0"/>
              <a:cs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08		</a:t>
            </a:r>
            <a:r>
              <a:rPr lang="en-US" altLang="he-IL" sz="2200" b="1" dirty="0">
                <a:solidFill>
                  <a:srgbClr val="3333CC"/>
                </a:solidFill>
                <a:latin typeface="Calibri Light" panose="020F0302020204030204" pitchFamily="34" charset="0"/>
                <a:cs typeface="Calibri Light" panose="020F0302020204030204" pitchFamily="34" charset="0"/>
              </a:rPr>
              <a:t>for</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i="1" dirty="0">
                <a:solidFill>
                  <a:srgbClr val="3333CC"/>
                </a:solidFill>
                <a:latin typeface="Calibri Light" panose="020F0302020204030204" pitchFamily="34" charset="0"/>
                <a:cs typeface="Calibri Light" panose="020F0302020204030204" pitchFamily="34" charset="0"/>
              </a:rPr>
              <a:t>m</a:t>
            </a:r>
            <a:r>
              <a:rPr lang="en-US" altLang="he-IL" sz="2200" dirty="0">
                <a:solidFill>
                  <a:srgbClr val="3333CC"/>
                </a:solidFill>
                <a:latin typeface="Calibri Light" panose="020F0302020204030204" pitchFamily="34" charset="0"/>
                <a:cs typeface="Calibri Light" panose="020F0302020204030204" pitchFamily="34" charset="0"/>
              </a:rPr>
              <a:t> := 1 to </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09		</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do</a:t>
            </a:r>
            <a:endPar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10			</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if not</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FirstFound</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lr</a:t>
            </a:r>
            <a:r>
              <a:rPr lang="en-US" altLang="he-IL" i="1" baseline="-25000" dirty="0">
                <a:solidFill>
                  <a:srgbClr val="3333CC"/>
                </a:solidFill>
                <a:latin typeface="Calibri Light" panose="020F0302020204030204" pitchFamily="34" charset="0"/>
                <a:cs typeface="Calibri Light" panose="020F0302020204030204" pitchFamily="34" charset="0"/>
                <a:sym typeface="Symbol" pitchFamily="18" charset="2"/>
              </a:rPr>
              <a:t>mi</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dist</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-1 </a:t>
            </a:r>
            <a:endPar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11</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				write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r</a:t>
            </a:r>
            <a:r>
              <a:rPr lang="en-US" altLang="he-IL" i="1" baseline="-25000" dirty="0">
                <a:solidFill>
                  <a:srgbClr val="3333CC"/>
                </a:solidFill>
                <a:latin typeface="Calibri Light" panose="020F0302020204030204" pitchFamily="34" charset="0"/>
                <a:cs typeface="Calibri Light" panose="020F0302020204030204" pitchFamily="34" charset="0"/>
                <a:sym typeface="Symbol" pitchFamily="18" charset="2"/>
              </a:rPr>
              <a:t>im</a:t>
            </a:r>
            <a:r>
              <a:rPr lang="en-US" altLang="he-IL" sz="140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1,</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dist</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12				 </a:t>
            </a:r>
            <a:r>
              <a:rPr lang="en-US" altLang="he-IL" sz="2200" i="1" dirty="0" err="1">
                <a:solidFill>
                  <a:srgbClr val="3333CC"/>
                </a:solidFill>
                <a:latin typeface="Calibri Light" panose="020F0302020204030204" pitchFamily="34" charset="0"/>
                <a:cs typeface="Calibri Light" panose="020F0302020204030204" pitchFamily="34" charset="0"/>
                <a:sym typeface="Symbol" pitchFamily="18" charset="2"/>
              </a:rPr>
              <a:t>FirstFound</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true</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13			</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else</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14</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				write </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r</a:t>
            </a:r>
            <a:r>
              <a:rPr lang="en-US" altLang="he-IL" i="1" baseline="-25000" dirty="0">
                <a:solidFill>
                  <a:srgbClr val="3333CC"/>
                </a:solidFill>
                <a:latin typeface="Calibri Light" panose="020F0302020204030204" pitchFamily="34" charset="0"/>
                <a:cs typeface="Calibri Light" panose="020F0302020204030204" pitchFamily="34" charset="0"/>
                <a:sym typeface="Symbol" pitchFamily="18" charset="2"/>
              </a:rPr>
              <a:t>im</a:t>
            </a:r>
            <a:r>
              <a:rPr lang="en-US" altLang="he-IL" sz="140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 0,</a:t>
            </a:r>
            <a:r>
              <a:rPr lang="en-US" altLang="he-IL" sz="2200" i="1" dirty="0">
                <a:solidFill>
                  <a:srgbClr val="3333CC"/>
                </a:solidFill>
                <a:latin typeface="Calibri Light" panose="020F0302020204030204" pitchFamily="34" charset="0"/>
                <a:cs typeface="Calibri Light" panose="020F0302020204030204" pitchFamily="34" charset="0"/>
                <a:sym typeface="Symbol" pitchFamily="18" charset="2"/>
              </a:rPr>
              <a:t>dist</a:t>
            </a: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15		</a:t>
            </a:r>
            <a:r>
              <a:rPr lang="en-US" altLang="he-IL" sz="2200" b="1" dirty="0" err="1">
                <a:solidFill>
                  <a:srgbClr val="3333CC"/>
                </a:solidFill>
                <a:latin typeface="Calibri Light" panose="020F0302020204030204" pitchFamily="34" charset="0"/>
                <a:cs typeface="Calibri Light" panose="020F0302020204030204" pitchFamily="34" charset="0"/>
                <a:sym typeface="Symbol" pitchFamily="18" charset="2"/>
              </a:rPr>
              <a:t>od</a:t>
            </a:r>
            <a:endPar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itchFamily="18" charset="2"/>
              </a:rPr>
              <a:t>16</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200" b="1" dirty="0" err="1">
                <a:solidFill>
                  <a:srgbClr val="3333CC"/>
                </a:solidFill>
                <a:latin typeface="Calibri Light" panose="020F0302020204030204" pitchFamily="34" charset="0"/>
                <a:cs typeface="Calibri Light" panose="020F0302020204030204" pitchFamily="34" charset="0"/>
                <a:sym typeface="Symbol" pitchFamily="18" charset="2"/>
              </a:rPr>
              <a:t>od</a:t>
            </a:r>
            <a:r>
              <a:rPr lang="en-US" altLang="he-IL" sz="2200" b="1" dirty="0">
                <a:solidFill>
                  <a:srgbClr val="3333CC"/>
                </a:solidFill>
                <a:latin typeface="Calibri Light" panose="020F0302020204030204" pitchFamily="34" charset="0"/>
                <a:cs typeface="Calibri Light" panose="020F0302020204030204" pitchFamily="34" charset="0"/>
                <a:sym typeface="Symbol" pitchFamily="18" charset="2"/>
              </a:rPr>
              <a:t> </a:t>
            </a:r>
            <a:endParaRPr lang="en-US" altLang="he-IL" i="1" baseline="-30000" dirty="0">
              <a:solidFill>
                <a:srgbClr val="3333CC"/>
              </a:solidFill>
              <a:latin typeface="Calibri Light" panose="020F0302020204030204" pitchFamily="34" charset="0"/>
              <a:cs typeface="Calibri Light" panose="020F0302020204030204" pitchFamily="34" charset="0"/>
            </a:endParaRPr>
          </a:p>
        </p:txBody>
      </p:sp>
      <p:sp>
        <p:nvSpPr>
          <p:cNvPr id="117764" name="Text Box 4"/>
          <p:cNvSpPr txBox="1">
            <a:spLocks noChangeArrowheads="1"/>
          </p:cNvSpPr>
          <p:nvPr/>
        </p:nvSpPr>
        <p:spPr bwMode="auto">
          <a:xfrm>
            <a:off x="5581644" y="1303484"/>
            <a:ext cx="2675476" cy="683264"/>
          </a:xfrm>
          <a:prstGeom prst="rect">
            <a:avLst/>
          </a:prstGeom>
          <a:noFill/>
          <a:ln w="9525">
            <a:noFill/>
            <a:miter lim="800000"/>
            <a:headEnd/>
            <a:tailEnd/>
          </a:ln>
          <a:effectLst/>
        </p:spPr>
        <p:txBody>
          <a:bodyPr wrap="none">
            <a:spAutoFit/>
          </a:bodyPr>
          <a:lstStyle/>
          <a:p>
            <a:pPr lvl="1" algn="l">
              <a:spcBef>
                <a:spcPct val="20000"/>
              </a:spcBef>
              <a:buClr>
                <a:schemeClr val="accent2"/>
              </a:buClr>
              <a:buSzPct val="75000"/>
              <a:buFont typeface="Symbol" pitchFamily="18" charset="2"/>
              <a:buChar char="d"/>
            </a:pPr>
            <a:r>
              <a:rPr lang="en-US" altLang="he-IL" sz="1200" dirty="0">
                <a:solidFill>
                  <a:srgbClr val="FF9900"/>
                </a:solidFill>
                <a:latin typeface="Calibri Light" panose="020F0302020204030204" pitchFamily="34" charset="0"/>
                <a:cs typeface="Calibri Light" panose="020F0302020204030204" pitchFamily="34" charset="0"/>
                <a:sym typeface="Symbol" pitchFamily="18" charset="2"/>
              </a:rPr>
              <a:t>= </a:t>
            </a:r>
            <a:r>
              <a:rPr lang="en-US" altLang="he-IL" sz="1200">
                <a:solidFill>
                  <a:srgbClr val="FF9900"/>
                </a:solidFill>
                <a:latin typeface="Calibri Light" panose="020F0302020204030204" pitchFamily="34" charset="0"/>
                <a:cs typeface="Calibri Light" panose="020F0302020204030204" pitchFamily="34" charset="0"/>
                <a:sym typeface="Symbol" pitchFamily="18" charset="2"/>
              </a:rPr>
              <a:t>num. of </a:t>
            </a:r>
            <a:r>
              <a:rPr lang="en-US" altLang="he-IL" sz="1200" dirty="0">
                <a:solidFill>
                  <a:srgbClr val="FF9900"/>
                </a:solidFill>
                <a:latin typeface="Calibri Light" panose="020F0302020204030204" pitchFamily="34" charset="0"/>
                <a:cs typeface="Calibri Light" panose="020F0302020204030204" pitchFamily="34" charset="0"/>
                <a:sym typeface="Symbol" pitchFamily="18" charset="2"/>
              </a:rPr>
              <a:t>processor’s neighbors</a:t>
            </a:r>
          </a:p>
          <a:p>
            <a:pPr lvl="1" algn="l">
              <a:spcBef>
                <a:spcPct val="20000"/>
              </a:spcBef>
              <a:buClr>
                <a:schemeClr val="accent2"/>
              </a:buClr>
              <a:buSzPct val="75000"/>
              <a:buFont typeface="Symbol" pitchFamily="18" charset="2"/>
              <a:buNone/>
            </a:pPr>
            <a:r>
              <a:rPr lang="en-US" sz="1200" dirty="0" err="1">
                <a:solidFill>
                  <a:srgbClr val="0033CC"/>
                </a:solidFill>
                <a:latin typeface="Calibri Light" panose="020F0302020204030204" pitchFamily="34" charset="0"/>
                <a:cs typeface="Calibri Light" panose="020F0302020204030204" pitchFamily="34" charset="0"/>
              </a:rPr>
              <a:t>i</a:t>
            </a:r>
            <a:r>
              <a:rPr lang="en-US" sz="1200" dirty="0">
                <a:solidFill>
                  <a:srgbClr val="FF9900"/>
                </a:solidFill>
                <a:latin typeface="Calibri Light" panose="020F0302020204030204" pitchFamily="34" charset="0"/>
                <a:cs typeface="Calibri Light" panose="020F0302020204030204" pitchFamily="34" charset="0"/>
              </a:rPr>
              <a:t>= the writing processor</a:t>
            </a:r>
            <a:br>
              <a:rPr lang="en-US" sz="1200" dirty="0">
                <a:solidFill>
                  <a:srgbClr val="FF9900"/>
                </a:solidFill>
                <a:latin typeface="Calibri Light" panose="020F0302020204030204" pitchFamily="34" charset="0"/>
                <a:cs typeface="Calibri Light" panose="020F0302020204030204" pitchFamily="34" charset="0"/>
              </a:rPr>
            </a:br>
            <a:r>
              <a:rPr lang="en-US" sz="1200" dirty="0">
                <a:solidFill>
                  <a:srgbClr val="0033CC"/>
                </a:solidFill>
                <a:latin typeface="Calibri Light" panose="020F0302020204030204" pitchFamily="34" charset="0"/>
                <a:cs typeface="Calibri Light" panose="020F0302020204030204" pitchFamily="34" charset="0"/>
              </a:rPr>
              <a:t>m</a:t>
            </a:r>
            <a:r>
              <a:rPr lang="en-US" sz="1200" dirty="0">
                <a:solidFill>
                  <a:srgbClr val="FF9900"/>
                </a:solidFill>
                <a:latin typeface="Calibri Light" panose="020F0302020204030204" pitchFamily="34" charset="0"/>
                <a:cs typeface="Calibri Light" panose="020F0302020204030204" pitchFamily="34" charset="0"/>
              </a:rPr>
              <a:t>= for whom the data is written</a:t>
            </a:r>
            <a:endParaRPr lang="en-US" dirty="0">
              <a:solidFill>
                <a:schemeClr val="tx1"/>
              </a:solidFill>
              <a:latin typeface="Calibri Light" panose="020F0302020204030204" pitchFamily="34" charset="0"/>
              <a:cs typeface="Calibri Light" panose="020F0302020204030204" pitchFamily="34" charset="0"/>
            </a:endParaRPr>
          </a:p>
        </p:txBody>
      </p:sp>
      <p:sp>
        <p:nvSpPr>
          <p:cNvPr id="117765" name="Text Box 5"/>
          <p:cNvSpPr txBox="1">
            <a:spLocks noChangeArrowheads="1"/>
          </p:cNvSpPr>
          <p:nvPr/>
        </p:nvSpPr>
        <p:spPr bwMode="auto">
          <a:xfrm>
            <a:off x="5278907" y="2774637"/>
            <a:ext cx="3724275" cy="297517"/>
          </a:xfrm>
          <a:prstGeom prst="rect">
            <a:avLst/>
          </a:prstGeom>
          <a:noFill/>
          <a:ln w="9525">
            <a:noFill/>
            <a:miter lim="800000"/>
            <a:headEnd/>
            <a:tailEnd/>
          </a:ln>
          <a:effectLst/>
        </p:spPr>
        <p:txBody>
          <a:bodyPr wrap="square">
            <a:spAutoFit/>
          </a:bodyPr>
          <a:lstStyle/>
          <a:p>
            <a:pPr lvl="1" algn="l">
              <a:spcBef>
                <a:spcPct val="20000"/>
              </a:spcBef>
              <a:buClr>
                <a:schemeClr val="accent2"/>
              </a:buClr>
              <a:buSzPct val="75000"/>
              <a:buFont typeface="ZapfDingbats" pitchFamily="82" charset="2"/>
              <a:buNone/>
            </a:pPr>
            <a:r>
              <a:rPr lang="en-US" altLang="he-IL" sz="1200" dirty="0" err="1">
                <a:solidFill>
                  <a:srgbClr val="CC3300"/>
                </a:solidFill>
                <a:latin typeface="Calibri Light" panose="020F0302020204030204" pitchFamily="34" charset="0"/>
                <a:cs typeface="Calibri Light" panose="020F0302020204030204" pitchFamily="34" charset="0"/>
              </a:rPr>
              <a:t>lr</a:t>
            </a:r>
            <a:r>
              <a:rPr lang="en-US" altLang="he-IL" sz="1200" baseline="-30000" dirty="0" err="1">
                <a:solidFill>
                  <a:srgbClr val="CC3300"/>
                </a:solidFill>
                <a:latin typeface="Calibri Light" panose="020F0302020204030204" pitchFamily="34" charset="0"/>
                <a:cs typeface="Calibri Light" panose="020F0302020204030204" pitchFamily="34" charset="0"/>
              </a:rPr>
              <a:t>ji</a:t>
            </a:r>
            <a:r>
              <a:rPr lang="en-US" altLang="he-IL" sz="2000" baseline="-30000" dirty="0">
                <a:solidFill>
                  <a:srgbClr val="FF9900"/>
                </a:solidFill>
                <a:latin typeface="Calibri Light" panose="020F0302020204030204" pitchFamily="34" charset="0"/>
                <a:cs typeface="Calibri Light" panose="020F0302020204030204" pitchFamily="34" charset="0"/>
              </a:rPr>
              <a:t> </a:t>
            </a:r>
            <a:r>
              <a:rPr lang="en-US" altLang="he-IL" sz="1200" dirty="0">
                <a:solidFill>
                  <a:srgbClr val="FF9900"/>
                </a:solidFill>
                <a:latin typeface="Calibri Light" panose="020F0302020204030204" pitchFamily="34" charset="0"/>
                <a:cs typeface="Calibri Light" panose="020F0302020204030204" pitchFamily="34" charset="0"/>
              </a:rPr>
              <a:t>(local register ji)</a:t>
            </a:r>
            <a:r>
              <a:rPr lang="en-US" altLang="he-IL" sz="2000" baseline="-30000" dirty="0">
                <a:solidFill>
                  <a:srgbClr val="FF9900"/>
                </a:solidFill>
                <a:latin typeface="Calibri Light" panose="020F0302020204030204" pitchFamily="34" charset="0"/>
                <a:cs typeface="Calibri Light" panose="020F0302020204030204" pitchFamily="34" charset="0"/>
              </a:rPr>
              <a:t> </a:t>
            </a:r>
            <a:r>
              <a:rPr lang="en-US" altLang="he-IL" sz="1200" dirty="0">
                <a:solidFill>
                  <a:srgbClr val="FF9900"/>
                </a:solidFill>
                <a:latin typeface="Calibri Light" panose="020F0302020204030204" pitchFamily="34" charset="0"/>
                <a:cs typeface="Calibri Light" panose="020F0302020204030204" pitchFamily="34" charset="0"/>
                <a:sym typeface="Symbol" pitchFamily="18" charset="2"/>
              </a:rPr>
              <a:t>the last value of </a:t>
            </a:r>
            <a:r>
              <a:rPr lang="en-US" altLang="he-IL" sz="1200" dirty="0" err="1">
                <a:solidFill>
                  <a:srgbClr val="FF9900"/>
                </a:solidFill>
                <a:latin typeface="Calibri Light" panose="020F0302020204030204" pitchFamily="34" charset="0"/>
                <a:cs typeface="Calibri Light" panose="020F0302020204030204" pitchFamily="34" charset="0"/>
              </a:rPr>
              <a:t>r</a:t>
            </a:r>
            <a:r>
              <a:rPr lang="en-US" altLang="he-IL" sz="1200" baseline="-30000" dirty="0" err="1">
                <a:solidFill>
                  <a:srgbClr val="FF9900"/>
                </a:solidFill>
                <a:latin typeface="Calibri Light" panose="020F0302020204030204" pitchFamily="34" charset="0"/>
                <a:cs typeface="Calibri Light" panose="020F0302020204030204" pitchFamily="34" charset="0"/>
              </a:rPr>
              <a:t>ji</a:t>
            </a:r>
            <a:r>
              <a:rPr lang="en-US" altLang="he-IL" sz="1200" baseline="-30000" dirty="0">
                <a:solidFill>
                  <a:srgbClr val="FF9900"/>
                </a:solidFill>
                <a:latin typeface="Calibri Light" panose="020F0302020204030204" pitchFamily="34" charset="0"/>
                <a:cs typeface="Calibri Light" panose="020F0302020204030204" pitchFamily="34" charset="0"/>
              </a:rPr>
              <a:t> </a:t>
            </a:r>
            <a:r>
              <a:rPr lang="en-US" altLang="he-IL" sz="1200" dirty="0">
                <a:solidFill>
                  <a:srgbClr val="FF9900"/>
                </a:solidFill>
                <a:latin typeface="Calibri Light" panose="020F0302020204030204" pitchFamily="34" charset="0"/>
                <a:cs typeface="Calibri Light" panose="020F0302020204030204" pitchFamily="34" charset="0"/>
                <a:sym typeface="Symbol" pitchFamily="18" charset="2"/>
              </a:rPr>
              <a:t>read by </a:t>
            </a:r>
            <a:r>
              <a:rPr lang="en-US" altLang="he-IL" sz="1200" dirty="0">
                <a:solidFill>
                  <a:srgbClr val="FF9900"/>
                </a:solidFill>
                <a:latin typeface="Calibri Light" panose="020F0302020204030204" pitchFamily="34" charset="0"/>
                <a:cs typeface="Calibri Light" panose="020F0302020204030204" pitchFamily="34" charset="0"/>
              </a:rPr>
              <a:t>P</a:t>
            </a:r>
            <a:r>
              <a:rPr lang="en-US" altLang="he-IL" sz="1200" baseline="-30000" dirty="0">
                <a:solidFill>
                  <a:srgbClr val="FF9900"/>
                </a:solidFill>
                <a:latin typeface="Calibri Light" panose="020F0302020204030204" pitchFamily="34" charset="0"/>
                <a:cs typeface="Calibri Light" panose="020F0302020204030204" pitchFamily="34" charset="0"/>
              </a:rPr>
              <a:t>i</a:t>
            </a:r>
            <a:r>
              <a:rPr lang="en-US" altLang="he-IL" sz="1200" dirty="0">
                <a:solidFill>
                  <a:srgbClr val="FF9900"/>
                </a:solidFill>
                <a:latin typeface="Calibri Light" panose="020F0302020204030204" pitchFamily="34" charset="0"/>
                <a:cs typeface="Calibri Light" panose="020F0302020204030204" pitchFamily="34" charset="0"/>
                <a:sym typeface="Symbol" pitchFamily="18" charset="2"/>
              </a:rPr>
              <a:t> </a:t>
            </a:r>
            <a:endParaRPr lang="en-US" sz="1200" dirty="0">
              <a:solidFill>
                <a:srgbClr val="FF9900"/>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dissolve">
                                      <p:cBhvr>
                                        <p:cTn id="7" dur="500"/>
                                        <p:tgtEl>
                                          <p:spTgt spid="1177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776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7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P spid="117764" grpId="0" autoUpdateAnimBg="0"/>
      <p:bldP spid="11776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he-IL" dirty="0">
                <a:latin typeface="Calibri Light" panose="020F0302020204030204" pitchFamily="34" charset="0"/>
                <a:cs typeface="Calibri Light" panose="020F0302020204030204" pitchFamily="34" charset="0"/>
              </a:rPr>
              <a:t>Correctness</a:t>
            </a:r>
            <a:endParaRPr lang="en-US" altLang="en-US" dirty="0">
              <a:latin typeface="Calibri Light" panose="020F0302020204030204" pitchFamily="34" charset="0"/>
              <a:cs typeface="Calibri Light" panose="020F0302020204030204" pitchFamily="34" charset="0"/>
            </a:endParaRPr>
          </a:p>
        </p:txBody>
      </p:sp>
      <p:sp>
        <p:nvSpPr>
          <p:cNvPr id="2" name="Content Placeholder 1">
            <a:extLst>
              <a:ext uri="{FF2B5EF4-FFF2-40B4-BE49-F238E27FC236}">
                <a16:creationId xmlns:a16="http://schemas.microsoft.com/office/drawing/2014/main" id="{FCB9E58F-7AF9-1C3C-5B3F-45047403A219}"/>
              </a:ext>
            </a:extLst>
          </p:cNvPr>
          <p:cNvSpPr>
            <a:spLocks noGrp="1"/>
          </p:cNvSpPr>
          <p:nvPr>
            <p:ph idx="1"/>
          </p:nvPr>
        </p:nvSpPr>
        <p:spPr/>
        <p:txBody>
          <a:bodyPr/>
          <a:lstStyle/>
          <a:p>
            <a:pPr marL="342900" indent="-342900" algn="l">
              <a:spcBef>
                <a:spcPct val="20000"/>
              </a:spcBef>
              <a:buSzPct val="85000"/>
              <a:buFont typeface="ZapfDingbats" pitchFamily="82" charset="2"/>
              <a:buChar char="¦"/>
            </a:pPr>
            <a:r>
              <a:rPr lang="en-US" altLang="he-IL" sz="2400" dirty="0">
                <a:latin typeface="Calibri Light" panose="020F0302020204030204" pitchFamily="34" charset="0"/>
                <a:cs typeface="Calibri Light" panose="020F0302020204030204" pitchFamily="34" charset="0"/>
              </a:rPr>
              <a:t>The legal task ST - every configuration encodes a first BFS tree of the communication graph</a:t>
            </a:r>
          </a:p>
          <a:p>
            <a:pPr marL="342900" indent="-342900" algn="l">
              <a:spcBef>
                <a:spcPct val="20000"/>
              </a:spcBef>
              <a:buSzPct val="85000"/>
              <a:buFont typeface="ZapfDingbats" pitchFamily="82" charset="2"/>
              <a:buChar char="¦"/>
            </a:pPr>
            <a:endParaRPr lang="en-US" altLang="he-IL" sz="2400" dirty="0">
              <a:latin typeface="Calibri Light" panose="020F0302020204030204" pitchFamily="34" charset="0"/>
              <a:cs typeface="Calibri Light" panose="020F0302020204030204" pitchFamily="34" charset="0"/>
            </a:endParaRPr>
          </a:p>
          <a:p>
            <a:pPr marL="342900" indent="-342900">
              <a:spcBef>
                <a:spcPct val="20000"/>
              </a:spcBef>
              <a:buSzPct val="85000"/>
              <a:buFont typeface="ZapfDingbats" pitchFamily="82" charset="2"/>
              <a:buChar char="¦"/>
            </a:pPr>
            <a:r>
              <a:rPr lang="en-US" altLang="he-IL" sz="2400" u="sng" dirty="0">
                <a:latin typeface="Calibri Light" panose="020F0302020204030204" pitchFamily="34" charset="0"/>
                <a:cs typeface="Calibri Light" panose="020F0302020204030204" pitchFamily="34" charset="0"/>
              </a:rPr>
              <a:t>Notation</a:t>
            </a:r>
            <a:r>
              <a:rPr lang="en-US" altLang="he-IL" sz="2400" dirty="0">
                <a:solidFill>
                  <a:srgbClr val="0000B0"/>
                </a:solidFill>
                <a:latin typeface="Calibri Light" panose="020F0302020204030204" pitchFamily="34" charset="0"/>
                <a:cs typeface="Calibri Light" panose="020F0302020204030204" pitchFamily="34" charset="0"/>
              </a:rPr>
              <a:t>:</a:t>
            </a:r>
          </a:p>
          <a:p>
            <a:pPr marL="742950" lvl="1" indent="-285750" algn="l">
              <a:spcBef>
                <a:spcPct val="20000"/>
              </a:spcBef>
              <a:buSzPct val="75000"/>
              <a:buFont typeface="ZapfDingbats" pitchFamily="82" charset="2"/>
              <a:buChar char="l"/>
            </a:pPr>
            <a:r>
              <a:rPr lang="en-US" altLang="he-IL" sz="2400" dirty="0">
                <a:latin typeface="Calibri Light" panose="020F0302020204030204" pitchFamily="34" charset="0"/>
                <a:cs typeface="Calibri Light" panose="020F0302020204030204" pitchFamily="34" charset="0"/>
                <a:sym typeface="Symbol" pitchFamily="18" charset="2"/>
              </a:rPr>
              <a:t> is the maximum number of links adjacent to a processor</a:t>
            </a:r>
          </a:p>
          <a:p>
            <a:pPr marL="742950" lvl="1" indent="-285750" algn="l">
              <a:spcBef>
                <a:spcPct val="20000"/>
              </a:spcBef>
              <a:buSzPct val="75000"/>
              <a:buFont typeface="ZapfDingbats" pitchFamily="82" charset="2"/>
              <a:buChar char="l"/>
            </a:pPr>
            <a:endParaRPr lang="en-US" altLang="he-IL" sz="2400" dirty="0">
              <a:solidFill>
                <a:srgbClr val="0000B0"/>
              </a:solidFill>
              <a:latin typeface="Calibri Light" panose="020F0302020204030204" pitchFamily="34" charset="0"/>
              <a:cs typeface="Calibri Light" panose="020F0302020204030204" pitchFamily="34" charset="0"/>
            </a:endParaRPr>
          </a:p>
          <a:p>
            <a:pPr marL="342900" indent="-342900" algn="l">
              <a:spcBef>
                <a:spcPct val="20000"/>
              </a:spcBef>
              <a:buSzPct val="85000"/>
              <a:buFont typeface="ZapfDingbats" pitchFamily="82" charset="2"/>
              <a:buChar char="¦"/>
            </a:pPr>
            <a:r>
              <a:rPr lang="en-US" altLang="he-IL" sz="2400" u="sng" dirty="0">
                <a:latin typeface="Calibri Light" panose="020F0302020204030204" pitchFamily="34" charset="0"/>
                <a:cs typeface="Calibri Light" panose="020F0302020204030204" pitchFamily="34" charset="0"/>
              </a:rPr>
              <a:t>Definitions</a:t>
            </a:r>
            <a:r>
              <a:rPr lang="en-US" altLang="he-IL" sz="2400" dirty="0">
                <a:solidFill>
                  <a:srgbClr val="0000B0"/>
                </a:solidFill>
                <a:latin typeface="Calibri Light" panose="020F0302020204030204" pitchFamily="34" charset="0"/>
                <a:cs typeface="Calibri Light" panose="020F0302020204030204" pitchFamily="34" charset="0"/>
              </a:rPr>
              <a:t>:</a:t>
            </a:r>
          </a:p>
          <a:p>
            <a:pPr marL="742950" lvl="1" indent="-285750" algn="l">
              <a:spcBef>
                <a:spcPct val="20000"/>
              </a:spcBef>
              <a:buSzPct val="75000"/>
              <a:buFont typeface="ZapfDingbats" pitchFamily="82" charset="2"/>
              <a:buChar char="l"/>
            </a:pPr>
            <a:r>
              <a:rPr lang="en-US" altLang="he-IL" sz="2400" dirty="0">
                <a:latin typeface="Calibri Light" panose="020F0302020204030204" pitchFamily="34" charset="0"/>
                <a:cs typeface="Calibri Light" panose="020F0302020204030204" pitchFamily="34" charset="0"/>
              </a:rPr>
              <a:t>A </a:t>
            </a:r>
            <a:r>
              <a:rPr lang="en-US" altLang="he-IL" sz="2400" dirty="0">
                <a:solidFill>
                  <a:srgbClr val="0070C0"/>
                </a:solidFill>
                <a:latin typeface="Calibri Light" panose="020F0302020204030204" pitchFamily="34" charset="0"/>
                <a:cs typeface="Calibri Light" panose="020F0302020204030204" pitchFamily="34" charset="0"/>
              </a:rPr>
              <a:t>floating distance </a:t>
            </a:r>
            <a:r>
              <a:rPr lang="en-US" altLang="he-IL" sz="2400" dirty="0">
                <a:latin typeface="Calibri Light" panose="020F0302020204030204" pitchFamily="34" charset="0"/>
                <a:cs typeface="Calibri Light" panose="020F0302020204030204" pitchFamily="34" charset="0"/>
              </a:rPr>
              <a:t>in configuration c is a value in </a:t>
            </a:r>
            <a:r>
              <a:rPr lang="en-US" altLang="he-IL" sz="2400" i="1" dirty="0" err="1">
                <a:latin typeface="Calibri Light" panose="020F0302020204030204" pitchFamily="34" charset="0"/>
                <a:cs typeface="Calibri Light" panose="020F0302020204030204" pitchFamily="34" charset="0"/>
              </a:rPr>
              <a:t>r</a:t>
            </a:r>
            <a:r>
              <a:rPr lang="en-US" altLang="he-IL" sz="2400" i="1" baseline="-25000" dirty="0" err="1">
                <a:latin typeface="Calibri Light" panose="020F0302020204030204" pitchFamily="34" charset="0"/>
                <a:cs typeface="Calibri Light" panose="020F0302020204030204" pitchFamily="34" charset="0"/>
              </a:rPr>
              <a:t>ij</a:t>
            </a:r>
            <a:r>
              <a:rPr lang="en-US" altLang="he-IL" sz="2400" i="1" dirty="0" err="1">
                <a:latin typeface="Calibri Light" panose="020F0302020204030204" pitchFamily="34" charset="0"/>
                <a:cs typeface="Calibri Light" panose="020F0302020204030204" pitchFamily="34" charset="0"/>
              </a:rPr>
              <a:t>.dis</a:t>
            </a:r>
            <a:r>
              <a:rPr lang="en-US" altLang="he-IL" sz="2400" dirty="0">
                <a:latin typeface="Calibri Light" panose="020F0302020204030204" pitchFamily="34" charset="0"/>
                <a:cs typeface="Calibri Light" panose="020F0302020204030204" pitchFamily="34" charset="0"/>
              </a:rPr>
              <a:t> that is smaller than the distance of </a:t>
            </a:r>
            <a:r>
              <a:rPr lang="en-US" altLang="he-IL" sz="2400" i="1" dirty="0">
                <a:latin typeface="Calibri Light" panose="020F0302020204030204" pitchFamily="34" charset="0"/>
                <a:cs typeface="Calibri Light" panose="020F0302020204030204" pitchFamily="34" charset="0"/>
              </a:rPr>
              <a:t>p</a:t>
            </a:r>
            <a:r>
              <a:rPr lang="en-US" altLang="he-IL" sz="2400" baseline="-25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from the root</a:t>
            </a:r>
          </a:p>
          <a:p>
            <a:pPr marL="742950" lvl="1" indent="-285750" algn="l">
              <a:spcBef>
                <a:spcPct val="20000"/>
              </a:spcBef>
              <a:buSzPct val="75000"/>
              <a:buFont typeface="ZapfDingbats" pitchFamily="82" charset="2"/>
              <a:buChar char="l"/>
            </a:pPr>
            <a:r>
              <a:rPr lang="en-US" altLang="he-IL" sz="2400" dirty="0">
                <a:latin typeface="Calibri Light" panose="020F0302020204030204" pitchFamily="34" charset="0"/>
                <a:cs typeface="Calibri Light" panose="020F0302020204030204" pitchFamily="34" charset="0"/>
              </a:rPr>
              <a:t>The </a:t>
            </a:r>
            <a:r>
              <a:rPr lang="en-US" altLang="he-IL" sz="2400" dirty="0">
                <a:solidFill>
                  <a:srgbClr val="0070C0"/>
                </a:solidFill>
                <a:latin typeface="Calibri Light" panose="020F0302020204030204" pitchFamily="34" charset="0"/>
                <a:cs typeface="Calibri Light" panose="020F0302020204030204" pitchFamily="34" charset="0"/>
              </a:rPr>
              <a:t>smallest floating distance </a:t>
            </a:r>
            <a:r>
              <a:rPr lang="en-US" altLang="he-IL" sz="2400" dirty="0">
                <a:latin typeface="Calibri Light" panose="020F0302020204030204" pitchFamily="34" charset="0"/>
                <a:cs typeface="Calibri Light" panose="020F0302020204030204" pitchFamily="34" charset="0"/>
              </a:rPr>
              <a:t>in configuration c is the smallest value among the floating distances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C4E1-BAD8-126D-4B65-CC7FE4E766F6}"/>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Proof by Induction</a:t>
            </a:r>
          </a:p>
        </p:txBody>
      </p:sp>
      <p:sp>
        <p:nvSpPr>
          <p:cNvPr id="3" name="Content Placeholder 2">
            <a:extLst>
              <a:ext uri="{FF2B5EF4-FFF2-40B4-BE49-F238E27FC236}">
                <a16:creationId xmlns:a16="http://schemas.microsoft.com/office/drawing/2014/main" id="{E4FF12B9-DA7A-CF52-8442-9CC60F7E1DF4}"/>
              </a:ext>
            </a:extLst>
          </p:cNvPr>
          <p:cNvSpPr>
            <a:spLocks noGrp="1"/>
          </p:cNvSpPr>
          <p:nvPr>
            <p:ph idx="1"/>
          </p:nvPr>
        </p:nvSpPr>
        <p:spPr/>
        <p:txBody>
          <a:bodyPr/>
          <a:lstStyle/>
          <a:p>
            <a:pPr marL="0" indent="0" algn="l">
              <a:buNone/>
            </a:pPr>
            <a:r>
              <a:rPr lang="en-US" b="1" i="0" dirty="0">
                <a:effectLst/>
                <a:latin typeface="Calibri Light" panose="020F0302020204030204" pitchFamily="34" charset="0"/>
                <a:cs typeface="Calibri Light" panose="020F0302020204030204" pitchFamily="34" charset="0"/>
              </a:rPr>
              <a:t>Base Case</a:t>
            </a:r>
          </a:p>
          <a:p>
            <a:pPr algn="l"/>
            <a:r>
              <a:rPr lang="en-US" b="0" i="0" dirty="0">
                <a:effectLst/>
                <a:latin typeface="Calibri Light" panose="020F0302020204030204" pitchFamily="34" charset="0"/>
                <a:cs typeface="Calibri Light" panose="020F0302020204030204" pitchFamily="34" charset="0"/>
              </a:rPr>
              <a:t>The base case is the first step in an inductive proof. In this step, you prove that the statement holds true for the smallest value of the variable (often 1 or 0). It serves as the foundation for the induction process.</a:t>
            </a:r>
          </a:p>
          <a:p>
            <a:pPr algn="l"/>
            <a:r>
              <a:rPr lang="en-US" b="1" i="0" dirty="0">
                <a:effectLst/>
                <a:latin typeface="Calibri Light" panose="020F0302020204030204" pitchFamily="34" charset="0"/>
                <a:cs typeface="Calibri Light" panose="020F0302020204030204" pitchFamily="34" charset="0"/>
              </a:rPr>
              <a:t>Example</a:t>
            </a:r>
            <a:r>
              <a:rPr lang="en-US" b="0" i="0" dirty="0">
                <a:effectLst/>
                <a:latin typeface="Calibri Light" panose="020F0302020204030204" pitchFamily="34" charset="0"/>
                <a:cs typeface="Calibri Light" panose="020F0302020204030204" pitchFamily="34" charset="0"/>
              </a:rPr>
              <a:t>: To prove that 1+2+3+…+x=x(x+1)/2​ for all positive integers x, we start by verifying the base case for x=1: </a:t>
            </a:r>
          </a:p>
          <a:p>
            <a:pPr algn="l"/>
            <a:r>
              <a:rPr lang="en-US" b="0" i="0" dirty="0">
                <a:effectLst/>
                <a:latin typeface="Calibri Light" panose="020F0302020204030204" pitchFamily="34" charset="0"/>
                <a:cs typeface="Calibri Light" panose="020F0302020204030204" pitchFamily="34" charset="0"/>
              </a:rPr>
              <a:t>1=1(1+1)/2​, which is true.</a:t>
            </a:r>
          </a:p>
        </p:txBody>
      </p:sp>
    </p:spTree>
    <p:extLst>
      <p:ext uri="{BB962C8B-B14F-4D97-AF65-F5344CB8AC3E}">
        <p14:creationId xmlns:p14="http://schemas.microsoft.com/office/powerpoint/2010/main" val="3180294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C4E1-BAD8-126D-4B65-CC7FE4E766F6}"/>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Proof by Induction</a:t>
            </a:r>
          </a:p>
        </p:txBody>
      </p:sp>
      <p:sp>
        <p:nvSpPr>
          <p:cNvPr id="3" name="Content Placeholder 2">
            <a:extLst>
              <a:ext uri="{FF2B5EF4-FFF2-40B4-BE49-F238E27FC236}">
                <a16:creationId xmlns:a16="http://schemas.microsoft.com/office/drawing/2014/main" id="{E4FF12B9-DA7A-CF52-8442-9CC60F7E1DF4}"/>
              </a:ext>
            </a:extLst>
          </p:cNvPr>
          <p:cNvSpPr>
            <a:spLocks noGrp="1"/>
          </p:cNvSpPr>
          <p:nvPr>
            <p:ph idx="1"/>
          </p:nvPr>
        </p:nvSpPr>
        <p:spPr/>
        <p:txBody>
          <a:bodyPr/>
          <a:lstStyle/>
          <a:p>
            <a:pPr marL="0" indent="0" algn="l">
              <a:buNone/>
            </a:pPr>
            <a:r>
              <a:rPr lang="en-US" b="1" i="0" dirty="0">
                <a:effectLst/>
                <a:latin typeface="Calibri Light" panose="020F0302020204030204" pitchFamily="34" charset="0"/>
                <a:cs typeface="Calibri Light" panose="020F0302020204030204" pitchFamily="34" charset="0"/>
              </a:rPr>
              <a:t>Inductive Hypothesis</a:t>
            </a:r>
          </a:p>
          <a:p>
            <a:pPr algn="l"/>
            <a:r>
              <a:rPr lang="en-US" b="0" i="0" dirty="0">
                <a:effectLst/>
                <a:latin typeface="Calibri Light" panose="020F0302020204030204" pitchFamily="34" charset="0"/>
                <a:cs typeface="Calibri Light" panose="020F0302020204030204" pitchFamily="34" charset="0"/>
              </a:rPr>
              <a:t>Assume that the statement is true for some arbitrary positive integer </a:t>
            </a:r>
            <a:r>
              <a:rPr lang="en-US" b="0" i="1" dirty="0">
                <a:effectLst/>
                <a:latin typeface="Calibri Light" panose="020F0302020204030204" pitchFamily="34" charset="0"/>
                <a:cs typeface="Calibri Light" panose="020F0302020204030204" pitchFamily="34" charset="0"/>
              </a:rPr>
              <a:t>k</a:t>
            </a:r>
            <a:r>
              <a:rPr lang="en-US" b="0" i="0" dirty="0">
                <a:effectLst/>
                <a:latin typeface="Calibri Light" panose="020F0302020204030204" pitchFamily="34" charset="0"/>
                <a:cs typeface="Calibri Light" panose="020F0302020204030204" pitchFamily="34" charset="0"/>
              </a:rPr>
              <a:t>, where </a:t>
            </a:r>
            <a:r>
              <a:rPr lang="en-US" b="0" i="1" dirty="0">
                <a:effectLst/>
                <a:latin typeface="Calibri Light" panose="020F0302020204030204" pitchFamily="34" charset="0"/>
                <a:cs typeface="Calibri Light" panose="020F0302020204030204" pitchFamily="34" charset="0"/>
              </a:rPr>
              <a:t>k</a:t>
            </a:r>
            <a:r>
              <a:rPr lang="en-US" b="0" i="0" dirty="0">
                <a:effectLst/>
                <a:latin typeface="Calibri Light" panose="020F0302020204030204" pitchFamily="34" charset="0"/>
                <a:cs typeface="Calibri Light" panose="020F0302020204030204" pitchFamily="34" charset="0"/>
              </a:rPr>
              <a:t> is a positive integer. This is known as the inductive hypothesis.</a:t>
            </a:r>
          </a:p>
          <a:p>
            <a:pPr algn="l"/>
            <a:r>
              <a:rPr lang="en-US" b="1" i="0" dirty="0">
                <a:effectLst/>
                <a:latin typeface="Calibri Light" panose="020F0302020204030204" pitchFamily="34" charset="0"/>
                <a:cs typeface="Calibri Light" panose="020F0302020204030204" pitchFamily="34" charset="0"/>
              </a:rPr>
              <a:t>Example</a:t>
            </a:r>
            <a:r>
              <a:rPr lang="en-US" b="0" i="0" dirty="0">
                <a:effectLst/>
                <a:latin typeface="Calibri Light" panose="020F0302020204030204" pitchFamily="34" charset="0"/>
                <a:cs typeface="Calibri Light" panose="020F0302020204030204" pitchFamily="34" charset="0"/>
              </a:rPr>
              <a:t>: Assuming that 1+2+3+…+k=k(k+1)/2 is true for some positive integer </a:t>
            </a:r>
            <a:r>
              <a:rPr lang="en-US" b="0" i="1" dirty="0">
                <a:effectLst/>
                <a:latin typeface="Calibri Light" panose="020F0302020204030204" pitchFamily="34" charset="0"/>
                <a:cs typeface="Calibri Light" panose="020F0302020204030204" pitchFamily="34" charset="0"/>
              </a:rPr>
              <a:t>k</a:t>
            </a:r>
            <a:r>
              <a:rPr lang="en-US" b="0" i="0" dirty="0">
                <a:effectLst/>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260492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C4E1-BAD8-126D-4B65-CC7FE4E766F6}"/>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Proof by Induction</a:t>
            </a:r>
          </a:p>
        </p:txBody>
      </p:sp>
      <p:sp>
        <p:nvSpPr>
          <p:cNvPr id="3" name="Content Placeholder 2">
            <a:extLst>
              <a:ext uri="{FF2B5EF4-FFF2-40B4-BE49-F238E27FC236}">
                <a16:creationId xmlns:a16="http://schemas.microsoft.com/office/drawing/2014/main" id="{E4FF12B9-DA7A-CF52-8442-9CC60F7E1DF4}"/>
              </a:ext>
            </a:extLst>
          </p:cNvPr>
          <p:cNvSpPr>
            <a:spLocks noGrp="1"/>
          </p:cNvSpPr>
          <p:nvPr>
            <p:ph idx="1"/>
          </p:nvPr>
        </p:nvSpPr>
        <p:spPr/>
        <p:txBody>
          <a:bodyPr/>
          <a:lstStyle/>
          <a:p>
            <a:pPr marL="0" indent="0" algn="l">
              <a:buNone/>
            </a:pPr>
            <a:r>
              <a:rPr lang="en-US" b="1" i="0" dirty="0">
                <a:effectLst/>
                <a:latin typeface="Calibri Light" panose="020F0302020204030204" pitchFamily="34" charset="0"/>
                <a:cs typeface="Calibri Light" panose="020F0302020204030204" pitchFamily="34" charset="0"/>
              </a:rPr>
              <a:t>Inductive Step</a:t>
            </a:r>
          </a:p>
          <a:p>
            <a:pPr algn="l"/>
            <a:r>
              <a:rPr lang="en-US" b="0" i="0" dirty="0">
                <a:effectLst/>
                <a:latin typeface="Calibri Light" panose="020F0302020204030204" pitchFamily="34" charset="0"/>
                <a:cs typeface="Calibri Light" panose="020F0302020204030204" pitchFamily="34" charset="0"/>
              </a:rPr>
              <a:t>In the inductive step, we use the inductive hypothesis to prove that the statement is true for the next positive integer k+1.</a:t>
            </a:r>
          </a:p>
          <a:p>
            <a:pPr algn="l"/>
            <a:r>
              <a:rPr lang="en-US" b="1" i="0" dirty="0">
                <a:effectLst/>
                <a:latin typeface="Calibri Light" panose="020F0302020204030204" pitchFamily="34" charset="0"/>
                <a:cs typeface="Calibri Light" panose="020F0302020204030204" pitchFamily="34" charset="0"/>
              </a:rPr>
              <a:t>Example</a:t>
            </a:r>
            <a:r>
              <a:rPr lang="en-US" b="0" i="0" dirty="0">
                <a:effectLst/>
                <a:latin typeface="Calibri Light" panose="020F0302020204030204" pitchFamily="34" charset="0"/>
                <a:cs typeface="Calibri Light" panose="020F0302020204030204" pitchFamily="34" charset="0"/>
              </a:rPr>
              <a:t>: We need to show that 1+2+3+…+</a:t>
            </a:r>
            <a:r>
              <a:rPr lang="en-US" b="0" i="1" dirty="0">
                <a:effectLst/>
                <a:latin typeface="Calibri Light" panose="020F0302020204030204" pitchFamily="34" charset="0"/>
                <a:cs typeface="Calibri Light" panose="020F0302020204030204" pitchFamily="34" charset="0"/>
              </a:rPr>
              <a:t>k</a:t>
            </a:r>
            <a:r>
              <a:rPr lang="en-US" b="0" i="0" dirty="0">
                <a:effectLst/>
                <a:latin typeface="Calibri Light" panose="020F0302020204030204" pitchFamily="34" charset="0"/>
                <a:cs typeface="Calibri Light" panose="020F0302020204030204" pitchFamily="34" charset="0"/>
              </a:rPr>
              <a:t>+(</a:t>
            </a:r>
            <a:r>
              <a:rPr lang="en-US" b="0" i="1" dirty="0">
                <a:effectLst/>
                <a:latin typeface="Calibri Light" panose="020F0302020204030204" pitchFamily="34" charset="0"/>
                <a:cs typeface="Calibri Light" panose="020F0302020204030204" pitchFamily="34" charset="0"/>
              </a:rPr>
              <a:t>k</a:t>
            </a:r>
            <a:r>
              <a:rPr lang="en-US" b="0" i="0" dirty="0">
                <a:effectLst/>
                <a:latin typeface="Calibri Light" panose="020F0302020204030204" pitchFamily="34" charset="0"/>
                <a:cs typeface="Calibri Light" panose="020F0302020204030204" pitchFamily="34" charset="0"/>
              </a:rPr>
              <a:t>+1)=(</a:t>
            </a:r>
            <a:r>
              <a:rPr lang="en-US" b="0" i="1" dirty="0">
                <a:effectLst/>
                <a:latin typeface="Calibri Light" panose="020F0302020204030204" pitchFamily="34" charset="0"/>
                <a:cs typeface="Calibri Light" panose="020F0302020204030204" pitchFamily="34" charset="0"/>
              </a:rPr>
              <a:t>k</a:t>
            </a:r>
            <a:r>
              <a:rPr lang="en-US" b="0" i="0" dirty="0">
                <a:effectLst/>
                <a:latin typeface="Calibri Light" panose="020F0302020204030204" pitchFamily="34" charset="0"/>
                <a:cs typeface="Calibri Light" panose="020F0302020204030204" pitchFamily="34" charset="0"/>
              </a:rPr>
              <a:t>+1)((</a:t>
            </a:r>
            <a:r>
              <a:rPr lang="en-US" b="0" i="1" dirty="0">
                <a:effectLst/>
                <a:latin typeface="Calibri Light" panose="020F0302020204030204" pitchFamily="34" charset="0"/>
                <a:cs typeface="Calibri Light" panose="020F0302020204030204" pitchFamily="34" charset="0"/>
              </a:rPr>
              <a:t>k</a:t>
            </a:r>
            <a:r>
              <a:rPr lang="en-US" b="0" i="0" dirty="0">
                <a:effectLst/>
                <a:latin typeface="Calibri Light" panose="020F0302020204030204" pitchFamily="34" charset="0"/>
                <a:cs typeface="Calibri Light" panose="020F0302020204030204" pitchFamily="34" charset="0"/>
              </a:rPr>
              <a:t>+1)+1)/2​.</a:t>
            </a:r>
          </a:p>
          <a:p>
            <a:pPr algn="l"/>
            <a:r>
              <a:rPr lang="en-US" dirty="0">
                <a:latin typeface="Calibri Light" panose="020F0302020204030204" pitchFamily="34" charset="0"/>
                <a:cs typeface="Calibri Light" panose="020F0302020204030204" pitchFamily="34" charset="0"/>
              </a:rPr>
              <a:t>The proof is in the slide notes.</a:t>
            </a:r>
          </a:p>
          <a:p>
            <a:r>
              <a:rPr lang="sv-SE" dirty="0">
                <a:latin typeface="Calibri Light" panose="020F0302020204030204" pitchFamily="34" charset="0"/>
                <a:cs typeface="Calibri Light" panose="020F0302020204030204" pitchFamily="34" charset="0"/>
              </a:rPr>
              <a:t>You are welcome to watch </a:t>
            </a:r>
            <a:r>
              <a:rPr lang="sv-SE" dirty="0">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this</a:t>
            </a:r>
            <a:r>
              <a:rPr lang="sv-SE" dirty="0">
                <a:latin typeface="Calibri Light" panose="020F0302020204030204" pitchFamily="34" charset="0"/>
                <a:cs typeface="Calibri Light" panose="020F0302020204030204" pitchFamily="34" charset="0"/>
              </a:rPr>
              <a:t> video. </a:t>
            </a:r>
            <a:endParaRPr lang="en-US" dirty="0">
              <a:latin typeface="Calibri Light" panose="020F0302020204030204" pitchFamily="34" charset="0"/>
              <a:cs typeface="Calibri Light" panose="020F0302020204030204" pitchFamily="34" charset="0"/>
            </a:endParaRPr>
          </a:p>
          <a:p>
            <a:pPr algn="l"/>
            <a:endParaRPr lang="en-US" b="0" i="0"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2435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026"/>
          <p:cNvSpPr>
            <a:spLocks noGrp="1" noChangeArrowheads="1"/>
          </p:cNvSpPr>
          <p:nvPr>
            <p:ph type="title"/>
          </p:nvPr>
        </p:nvSpPr>
        <p:spPr/>
        <p:txBody>
          <a:bodyPr/>
          <a:lstStyle/>
          <a:p>
            <a:r>
              <a:rPr lang="en-US" altLang="he-IL" dirty="0">
                <a:latin typeface="Calibri Light" panose="020F0302020204030204" pitchFamily="34" charset="0"/>
                <a:cs typeface="Calibri Light" panose="020F0302020204030204" pitchFamily="34" charset="0"/>
              </a:rPr>
              <a:t>Correctness</a:t>
            </a:r>
            <a:br>
              <a:rPr lang="en-US" altLang="he-IL"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(simpler version than the one in the book)</a:t>
            </a:r>
            <a:endParaRPr lang="en-US" altLang="he-IL" sz="1800" dirty="0">
              <a:latin typeface="Calibri Light" panose="020F0302020204030204" pitchFamily="34" charset="0"/>
              <a:cs typeface="Calibri Light" panose="020F0302020204030204" pitchFamily="34" charset="0"/>
            </a:endParaRPr>
          </a:p>
        </p:txBody>
      </p:sp>
      <p:sp>
        <p:nvSpPr>
          <p:cNvPr id="258051" name="Rectangle 1027"/>
          <p:cNvSpPr>
            <a:spLocks noGrp="1" noChangeArrowheads="1"/>
          </p:cNvSpPr>
          <p:nvPr>
            <p:ph idx="1"/>
          </p:nvPr>
        </p:nvSpPr>
        <p:spPr>
          <a:xfrm>
            <a:off x="251520" y="1773238"/>
            <a:ext cx="8568952" cy="4535487"/>
          </a:xfrm>
        </p:spPr>
        <p:txBody>
          <a:bodyPr/>
          <a:lstStyle/>
          <a:p>
            <a:pPr>
              <a:lnSpc>
                <a:spcPct val="90000"/>
              </a:lnSpc>
            </a:pPr>
            <a:r>
              <a:rPr lang="en-US" altLang="he-IL" sz="2400" dirty="0">
                <a:latin typeface="Calibri Light" panose="020F0302020204030204" pitchFamily="34" charset="0"/>
                <a:cs typeface="Calibri Light" panose="020F0302020204030204" pitchFamily="34" charset="0"/>
              </a:rPr>
              <a:t>For every k &gt; 0 and for every configuration that follows 2k asynchronous cycles, it holds that: </a:t>
            </a:r>
            <a:r>
              <a:rPr lang="en-US" altLang="he-IL" sz="2400" dirty="0">
                <a:solidFill>
                  <a:srgbClr val="FFCC66"/>
                </a:solidFill>
                <a:latin typeface="Calibri Light" panose="020F0302020204030204" pitchFamily="34" charset="0"/>
                <a:cs typeface="Calibri Light" panose="020F0302020204030204" pitchFamily="34" charset="0"/>
              </a:rPr>
              <a:t>(Lemma 2.1)</a:t>
            </a:r>
            <a:endParaRPr lang="en-US" altLang="he-IL" sz="2400" dirty="0">
              <a:latin typeface="Calibri Light" panose="020F0302020204030204" pitchFamily="34" charset="0"/>
              <a:cs typeface="Calibri Light" panose="020F0302020204030204" pitchFamily="34" charset="0"/>
            </a:endParaRPr>
          </a:p>
          <a:p>
            <a:pPr lvl="1">
              <a:lnSpc>
                <a:spcPct val="90000"/>
              </a:lnSpc>
            </a:pPr>
            <a:r>
              <a:rPr lang="en-US" altLang="he-IL" dirty="0">
                <a:latin typeface="Calibri Light" panose="020F0302020204030204" pitchFamily="34" charset="0"/>
                <a:cs typeface="Calibri Light" panose="020F0302020204030204" pitchFamily="34" charset="0"/>
              </a:rPr>
              <a:t>Assertion (1) If there exists a floating distance, then the value of the smallest floating distance is at least </a:t>
            </a:r>
            <a:r>
              <a:rPr lang="en-US" altLang="he-IL" i="1" dirty="0">
                <a:latin typeface="Calibri Light" panose="020F0302020204030204" pitchFamily="34" charset="0"/>
                <a:cs typeface="Calibri Light" panose="020F0302020204030204" pitchFamily="34" charset="0"/>
              </a:rPr>
              <a:t>k</a:t>
            </a:r>
          </a:p>
          <a:p>
            <a:pPr lvl="1">
              <a:lnSpc>
                <a:spcPct val="90000"/>
              </a:lnSpc>
            </a:pPr>
            <a:r>
              <a:rPr lang="en-US" altLang="he-IL" dirty="0">
                <a:latin typeface="Calibri Light" panose="020F0302020204030204" pitchFamily="34" charset="0"/>
                <a:cs typeface="Calibri Light" panose="020F0302020204030204" pitchFamily="34" charset="0"/>
              </a:rPr>
              <a:t>Assertion (2) The value in the registers of every processor that is within distance </a:t>
            </a:r>
            <a:r>
              <a:rPr lang="en-US" altLang="he-IL" i="1" dirty="0">
                <a:latin typeface="Calibri Light" panose="020F0302020204030204" pitchFamily="34" charset="0"/>
                <a:cs typeface="Calibri Light" panose="020F0302020204030204" pitchFamily="34" charset="0"/>
              </a:rPr>
              <a:t>k</a:t>
            </a:r>
            <a:r>
              <a:rPr lang="en-US" altLang="he-IL" dirty="0">
                <a:latin typeface="Calibri Light" panose="020F0302020204030204" pitchFamily="34" charset="0"/>
                <a:cs typeface="Calibri Light" panose="020F0302020204030204" pitchFamily="34" charset="0"/>
              </a:rPr>
              <a:t> from the root is equal to its distance from the root	</a:t>
            </a:r>
            <a:endParaRPr lang="en-US" altLang="he-IL" dirty="0">
              <a:solidFill>
                <a:srgbClr val="FFCC66"/>
              </a:solidFill>
              <a:latin typeface="Calibri Light" panose="020F0302020204030204" pitchFamily="34" charset="0"/>
              <a:cs typeface="Calibri Light" panose="020F0302020204030204" pitchFamily="34" charset="0"/>
            </a:endParaRPr>
          </a:p>
          <a:p>
            <a:pPr>
              <a:lnSpc>
                <a:spcPct val="90000"/>
              </a:lnSpc>
            </a:pPr>
            <a:r>
              <a:rPr lang="en-US" altLang="he-IL" sz="2400" dirty="0">
                <a:solidFill>
                  <a:schemeClr val="hlink"/>
                </a:solidFill>
                <a:latin typeface="Calibri Light" panose="020F0302020204030204" pitchFamily="34" charset="0"/>
                <a:cs typeface="Calibri Light" panose="020F0302020204030204" pitchFamily="34" charset="0"/>
              </a:rPr>
              <a:t>Note</a:t>
            </a:r>
            <a:r>
              <a:rPr lang="en-US" altLang="he-IL" sz="2400" dirty="0">
                <a:latin typeface="Calibri Light" panose="020F0302020204030204" pitchFamily="34" charset="0"/>
                <a:cs typeface="Calibri Light" panose="020F0302020204030204" pitchFamily="34" charset="0"/>
              </a:rPr>
              <a:t> that once a value in the register of every processor is equal to its distance from the root, a processor </a:t>
            </a:r>
            <a:r>
              <a:rPr lang="en-US" altLang="he-IL" sz="2400" i="1" dirty="0">
                <a:latin typeface="Calibri Light" panose="020F0302020204030204" pitchFamily="34" charset="0"/>
                <a:cs typeface="Calibri Light" panose="020F0302020204030204" pitchFamily="34" charset="0"/>
              </a:rPr>
              <a:t>p</a:t>
            </a:r>
            <a:r>
              <a:rPr lang="en-US" altLang="he-IL" sz="2400" i="1" baseline="-25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chooses its parent to be the parent in the first BFS tree, this implies that :</a:t>
            </a:r>
          </a:p>
          <a:p>
            <a:pPr>
              <a:lnSpc>
                <a:spcPct val="90000"/>
              </a:lnSpc>
            </a:pPr>
            <a:r>
              <a:rPr lang="en-US" altLang="he-IL" sz="2400" dirty="0">
                <a:solidFill>
                  <a:srgbClr val="0000FF"/>
                </a:solidFill>
                <a:latin typeface="Calibri Light" panose="020F0302020204030204" pitchFamily="34" charset="0"/>
                <a:cs typeface="Calibri Light" panose="020F0302020204030204" pitchFamily="34" charset="0"/>
              </a:rPr>
              <a:t>The algorithm presented is Self-Stabilizing for the task ST</a:t>
            </a:r>
            <a:endParaRPr lang="en-US" sz="2400" dirty="0">
              <a:solidFill>
                <a:srgbClr val="0000FF"/>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latin typeface="Calibri Light" panose="020F0302020204030204" pitchFamily="34" charset="0"/>
                <a:cs typeface="Calibri Light" panose="020F0302020204030204" pitchFamily="34" charset="0"/>
              </a:rPr>
              <a:t>Correctness</a:t>
            </a:r>
            <a:br>
              <a:rPr lang="en-US"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(simpler version than the one in the book)</a:t>
            </a:r>
            <a:endParaRPr lang="en-US" sz="2400"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sz="2400" dirty="0">
                <a:latin typeface="Calibri Light" panose="020F0302020204030204" pitchFamily="34" charset="0"/>
                <a:cs typeface="Calibri Light" panose="020F0302020204030204" pitchFamily="34" charset="0"/>
              </a:rPr>
              <a:t>Recall the definition of asynchronous cycles.</a:t>
            </a:r>
          </a:p>
          <a:p>
            <a:pPr lvl="1"/>
            <a:r>
              <a:rPr lang="en-US" dirty="0">
                <a:latin typeface="Calibri Light" panose="020F0302020204030204" pitchFamily="34" charset="0"/>
                <a:cs typeface="Calibri Light" panose="020F0302020204030204" pitchFamily="34" charset="0"/>
              </a:rPr>
              <a:t>The first asynchronous cycle of fair execution R is the shortest prefix of R in which every processor executes at least one complete iteration of the do forever loop.</a:t>
            </a:r>
          </a:p>
          <a:p>
            <a:pPr lvl="1"/>
            <a:r>
              <a:rPr lang="en-US" dirty="0">
                <a:latin typeface="Calibri Light" panose="020F0302020204030204" pitchFamily="34" charset="0"/>
                <a:cs typeface="Calibri Light" panose="020F0302020204030204" pitchFamily="34" charset="0"/>
              </a:rPr>
              <a:t>The second asynchronous cycle of R starts immediately after the end of the first asynchronous cycle, and so on.    </a:t>
            </a:r>
          </a:p>
          <a:p>
            <a:r>
              <a:rPr lang="en-US" sz="2400" dirty="0">
                <a:latin typeface="Calibri Light" panose="020F0302020204030204" pitchFamily="34" charset="0"/>
                <a:cs typeface="Calibri Light" panose="020F0302020204030204" pitchFamily="34" charset="0"/>
              </a:rPr>
              <a:t>Therefore, in every asynchronous cycle, each processor reads the registers of all its neighbors and writes to each of its </a:t>
            </a:r>
            <a:r>
              <a:rPr lang="en-US" sz="2400">
                <a:latin typeface="Calibri Light" panose="020F0302020204030204" pitchFamily="34" charset="0"/>
                <a:cs typeface="Calibri Light" panose="020F0302020204030204" pitchFamily="34" charset="0"/>
              </a:rPr>
              <a:t>registers.</a:t>
            </a: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In other words, the root executes an iteration of lines 01 to 03 and non-root nodes execute an iteration of lines 04 to 16. </a:t>
            </a:r>
          </a:p>
          <a:p>
            <a:pPr lvl="1"/>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61678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Base Case: Proof for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=1 </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268760"/>
            <a:ext cx="8229600" cy="5039965"/>
          </a:xfrm>
        </p:spPr>
        <p:txBody>
          <a:bodyPr/>
          <a:lstStyle/>
          <a:p>
            <a:pPr marL="0" indent="0">
              <a:buNone/>
            </a:pPr>
            <a:r>
              <a:rPr lang="en-US" sz="2400" dirty="0">
                <a:latin typeface="Calibri Light" panose="020F0302020204030204" pitchFamily="34" charset="0"/>
                <a:cs typeface="Calibri Light" panose="020F0302020204030204" pitchFamily="34" charset="0"/>
              </a:rPr>
              <a:t>Claim 1 implies that in every configuration that follows c</a:t>
            </a:r>
            <a:r>
              <a:rPr lang="en-US" sz="2400" baseline="-25000" dirty="0">
                <a:latin typeface="Calibri Light" panose="020F0302020204030204" pitchFamily="34" charset="0"/>
                <a:cs typeface="Calibri Light" panose="020F0302020204030204" pitchFamily="34" charset="0"/>
              </a:rPr>
              <a:t>2</a:t>
            </a:r>
            <a:r>
              <a:rPr lang="en-US" sz="2400" dirty="0">
                <a:latin typeface="Calibri Light" panose="020F0302020204030204" pitchFamily="34" charset="0"/>
                <a:cs typeface="Calibri Light" panose="020F0302020204030204" pitchFamily="34" charset="0"/>
              </a:rPr>
              <a:t>, there are no non-root processors with value </a:t>
            </a:r>
            <a:r>
              <a:rPr lang="en-US" sz="2400" i="1" dirty="0" err="1">
                <a:latin typeface="Calibri Light" panose="020F0302020204030204" pitchFamily="34" charset="0"/>
                <a:cs typeface="Calibri Light" panose="020F0302020204030204" pitchFamily="34" charset="0"/>
              </a:rPr>
              <a:t>dist</a:t>
            </a:r>
            <a:r>
              <a:rPr lang="en-US" sz="2400" i="1" dirty="0">
                <a:latin typeface="Calibri Light" panose="020F0302020204030204" pitchFamily="34" charset="0"/>
                <a:cs typeface="Calibri Light" panose="020F0302020204030204" pitchFamily="34" charset="0"/>
              </a:rPr>
              <a:t> &lt; k=1</a:t>
            </a:r>
            <a:r>
              <a:rPr lang="en-US" sz="2400" dirty="0">
                <a:latin typeface="Calibri Light" panose="020F0302020204030204" pitchFamily="34" charset="0"/>
                <a:cs typeface="Calibri Light" panose="020F0302020204030204" pitchFamily="34" charset="0"/>
              </a:rPr>
              <a:t> in their registers. The above proves Assertion (1).</a:t>
            </a:r>
          </a:p>
          <a:p>
            <a:pPr marL="0" indent="0">
              <a:buNone/>
            </a:pPr>
            <a:r>
              <a:rPr lang="en-US" sz="2400" b="1" dirty="0">
                <a:latin typeface="Calibri Light" panose="020F0302020204030204" pitchFamily="34" charset="0"/>
                <a:cs typeface="Calibri Light" panose="020F0302020204030204" pitchFamily="34" charset="0"/>
              </a:rPr>
              <a:t>Claim 1:</a:t>
            </a:r>
            <a:r>
              <a:rPr lang="en-US" sz="2400" dirty="0">
                <a:latin typeface="Calibri Light" panose="020F0302020204030204" pitchFamily="34" charset="0"/>
                <a:cs typeface="Calibri Light" panose="020F0302020204030204" pitchFamily="34" charset="0"/>
              </a:rPr>
              <a:t> within one asynchronous cycle, the network reach configuration c</a:t>
            </a:r>
            <a:r>
              <a:rPr lang="en-US" sz="2400" baseline="-25000" dirty="0">
                <a:latin typeface="Calibri Light" panose="020F0302020204030204" pitchFamily="34" charset="0"/>
                <a:cs typeface="Calibri Light" panose="020F0302020204030204" pitchFamily="34" charset="0"/>
              </a:rPr>
              <a:t>2</a:t>
            </a:r>
            <a:r>
              <a:rPr lang="en-US" sz="2400" dirty="0">
                <a:latin typeface="Calibri Light" panose="020F0302020204030204" pitchFamily="34" charset="0"/>
                <a:cs typeface="Calibri Light" panose="020F0302020204030204" pitchFamily="34" charset="0"/>
              </a:rPr>
              <a:t> in which the </a:t>
            </a:r>
            <a:r>
              <a:rPr lang="en-US" sz="2400" i="1" dirty="0" err="1">
                <a:latin typeface="Calibri Light" panose="020F0302020204030204" pitchFamily="34" charset="0"/>
                <a:cs typeface="Calibri Light" panose="020F0302020204030204" pitchFamily="34" charset="0"/>
              </a:rPr>
              <a:t>dist</a:t>
            </a:r>
            <a:r>
              <a:rPr lang="en-US" sz="2400" dirty="0">
                <a:latin typeface="Calibri Light" panose="020F0302020204030204" pitchFamily="34" charset="0"/>
                <a:cs typeface="Calibri Light" panose="020F0302020204030204" pitchFamily="34" charset="0"/>
              </a:rPr>
              <a:t> field is zero at the root and at least one at every non-root processor. </a:t>
            </a:r>
          </a:p>
          <a:p>
            <a:pPr marL="0" indent="0">
              <a:buNone/>
            </a:pPr>
            <a:r>
              <a:rPr lang="en-US" sz="2400" b="1" dirty="0">
                <a:latin typeface="Calibri Light" panose="020F0302020204030204" pitchFamily="34" charset="0"/>
                <a:cs typeface="Calibri Light" panose="020F0302020204030204" pitchFamily="34" charset="0"/>
              </a:rPr>
              <a:t>Proof: </a:t>
            </a:r>
            <a:r>
              <a:rPr lang="en-US" sz="2400" dirty="0">
                <a:latin typeface="Calibri Light" panose="020F0302020204030204" pitchFamily="34" charset="0"/>
                <a:cs typeface="Calibri Light" panose="020F0302020204030204" pitchFamily="34" charset="0"/>
              </a:rPr>
              <a:t>distances stored in the registers and internal variables are non-negative; thus, the value of the smallest floating distance is at least 0 in the starting configuration. </a:t>
            </a:r>
          </a:p>
        </p:txBody>
      </p:sp>
    </p:spTree>
    <p:extLst>
      <p:ext uri="{BB962C8B-B14F-4D97-AF65-F5344CB8AC3E}">
        <p14:creationId xmlns:p14="http://schemas.microsoft.com/office/powerpoint/2010/main" val="3170303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Base Case: Proof for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=1 </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251520" y="1268760"/>
            <a:ext cx="8640960" cy="5039965"/>
          </a:xfrm>
        </p:spPr>
        <p:txBody>
          <a:bodyPr/>
          <a:lstStyle/>
          <a:p>
            <a:pPr marL="0" indent="0">
              <a:buNone/>
            </a:pPr>
            <a:r>
              <a:rPr lang="en-US" sz="2400" dirty="0">
                <a:latin typeface="Calibri Light" panose="020F0302020204030204" pitchFamily="34" charset="0"/>
                <a:cs typeface="Calibri Light" panose="020F0302020204030204" pitchFamily="34" charset="0"/>
              </a:rPr>
              <a:t>During the first asynchronous cycle, each non-root processor p</a:t>
            </a:r>
            <a:r>
              <a:rPr lang="en-US" sz="2400" baseline="-25000" dirty="0">
                <a:latin typeface="Calibri Light" panose="020F0302020204030204" pitchFamily="34" charset="0"/>
                <a:cs typeface="Calibri Light" panose="020F0302020204030204" pitchFamily="34" charset="0"/>
              </a:rPr>
              <a:t>i</a:t>
            </a:r>
            <a:r>
              <a:rPr lang="en-US" sz="2400" dirty="0">
                <a:latin typeface="Calibri Light" panose="020F0302020204030204" pitchFamily="34" charset="0"/>
                <a:cs typeface="Calibri Light" panose="020F0302020204030204" pitchFamily="34" charset="0"/>
              </a:rPr>
              <a:t>, computes the value of the variable </a:t>
            </a:r>
            <a:r>
              <a:rPr lang="en-US" sz="2400" i="1" dirty="0" err="1">
                <a:latin typeface="Calibri Light" panose="020F0302020204030204" pitchFamily="34" charset="0"/>
                <a:cs typeface="Calibri Light" panose="020F0302020204030204" pitchFamily="34" charset="0"/>
              </a:rPr>
              <a:t>dist</a:t>
            </a:r>
            <a:r>
              <a:rPr lang="en-US" sz="2400" dirty="0">
                <a:latin typeface="Calibri Light" panose="020F0302020204030204" pitchFamily="34" charset="0"/>
                <a:cs typeface="Calibri Light" panose="020F0302020204030204" pitchFamily="34" charset="0"/>
              </a:rPr>
              <a:t> (line 7). </a:t>
            </a:r>
          </a:p>
          <a:p>
            <a:pPr marL="400050" lvl="1" indent="0">
              <a:buNone/>
            </a:pPr>
            <a:r>
              <a:rPr lang="en-US" dirty="0">
                <a:latin typeface="Calibri Light" panose="020F0302020204030204" pitchFamily="34" charset="0"/>
                <a:cs typeface="Calibri Light" panose="020F0302020204030204" pitchFamily="34" charset="0"/>
              </a:rPr>
              <a:t>The result of each such computation must be greater than or equal to 1. </a:t>
            </a:r>
          </a:p>
          <a:p>
            <a:pPr marL="0" indent="0">
              <a:buNone/>
            </a:pPr>
            <a:r>
              <a:rPr lang="en-US" sz="2400" dirty="0">
                <a:latin typeface="Calibri Light" panose="020F0302020204030204" pitchFamily="34" charset="0"/>
                <a:cs typeface="Calibri Light" panose="020F0302020204030204" pitchFamily="34" charset="0"/>
              </a:rPr>
              <a:t>Let c</a:t>
            </a:r>
            <a:r>
              <a:rPr lang="en-US" sz="2400" baseline="-25000" dirty="0">
                <a:latin typeface="Calibri Light" panose="020F0302020204030204" pitchFamily="34" charset="0"/>
                <a:cs typeface="Calibri Light" panose="020F0302020204030204" pitchFamily="34" charset="0"/>
              </a:rPr>
              <a:t>1</a:t>
            </a:r>
            <a:r>
              <a:rPr lang="en-US" sz="2400" dirty="0">
                <a:latin typeface="Calibri Light" panose="020F0302020204030204" pitchFamily="34" charset="0"/>
                <a:cs typeface="Calibri Light" panose="020F0302020204030204" pitchFamily="34" charset="0"/>
              </a:rPr>
              <a:t> be the configuration reached following the first computation of the value of </a:t>
            </a:r>
            <a:r>
              <a:rPr lang="en-US" sz="2400" i="1" dirty="0" err="1">
                <a:latin typeface="Calibri Light" panose="020F0302020204030204" pitchFamily="34" charset="0"/>
                <a:cs typeface="Calibri Light" panose="020F0302020204030204" pitchFamily="34" charset="0"/>
              </a:rPr>
              <a:t>dist</a:t>
            </a:r>
            <a:r>
              <a:rPr lang="en-US" sz="2400" dirty="0">
                <a:latin typeface="Calibri Light" panose="020F0302020204030204" pitchFamily="34" charset="0"/>
                <a:cs typeface="Calibri Light" panose="020F0302020204030204" pitchFamily="34" charset="0"/>
              </a:rPr>
              <a:t> by each processor. </a:t>
            </a:r>
          </a:p>
          <a:p>
            <a:pPr marL="0" indent="0">
              <a:buNone/>
            </a:pPr>
            <a:r>
              <a:rPr lang="en-US" sz="2400" dirty="0">
                <a:latin typeface="Calibri Light" panose="020F0302020204030204" pitchFamily="34" charset="0"/>
                <a:cs typeface="Calibri Light" panose="020F0302020204030204" pitchFamily="34" charset="0"/>
              </a:rPr>
              <a:t>Each non-root processor writes to each of its registers the computed value of </a:t>
            </a:r>
            <a:r>
              <a:rPr lang="en-US" sz="2400" i="1" dirty="0" err="1">
                <a:latin typeface="Calibri Light" panose="020F0302020204030204" pitchFamily="34" charset="0"/>
                <a:cs typeface="Calibri Light" panose="020F0302020204030204" pitchFamily="34" charset="0"/>
              </a:rPr>
              <a:t>dist</a:t>
            </a:r>
            <a:r>
              <a:rPr lang="en-US" sz="2400" dirty="0">
                <a:latin typeface="Calibri Light" panose="020F0302020204030204" pitchFamily="34" charset="0"/>
                <a:cs typeface="Calibri Light" panose="020F0302020204030204" pitchFamily="34" charset="0"/>
              </a:rPr>
              <a:t> during the asynchronous cycle that follow c</a:t>
            </a:r>
            <a:r>
              <a:rPr lang="en-US" sz="2400" baseline="-25000" dirty="0">
                <a:latin typeface="Calibri Light" panose="020F0302020204030204" pitchFamily="34" charset="0"/>
                <a:cs typeface="Calibri Light" panose="020F0302020204030204" pitchFamily="34" charset="0"/>
              </a:rPr>
              <a:t>1</a:t>
            </a:r>
            <a:r>
              <a:rPr lang="en-US" sz="2400" dirty="0">
                <a:latin typeface="Calibri Light" panose="020F0302020204030204" pitchFamily="34" charset="0"/>
                <a:cs typeface="Calibri Light" panose="020F0302020204030204" pitchFamily="34" charset="0"/>
              </a:rPr>
              <a:t>. </a:t>
            </a:r>
          </a:p>
          <a:p>
            <a:pPr marL="0" indent="0">
              <a:buNone/>
            </a:pPr>
            <a:r>
              <a:rPr lang="en-US" sz="2400" dirty="0">
                <a:latin typeface="Calibri Light" panose="020F0302020204030204" pitchFamily="34" charset="0"/>
                <a:cs typeface="Calibri Light" panose="020F0302020204030204" pitchFamily="34" charset="0"/>
              </a:rPr>
              <a:t>Let c</a:t>
            </a:r>
            <a:r>
              <a:rPr lang="en-US" sz="2400" baseline="-25000" dirty="0">
                <a:latin typeface="Calibri Light" panose="020F0302020204030204" pitchFamily="34" charset="0"/>
                <a:cs typeface="Calibri Light" panose="020F0302020204030204" pitchFamily="34" charset="0"/>
              </a:rPr>
              <a:t>2</a:t>
            </a:r>
            <a:r>
              <a:rPr lang="en-US" sz="2400" dirty="0">
                <a:latin typeface="Calibri Light" panose="020F0302020204030204" pitchFamily="34" charset="0"/>
                <a:cs typeface="Calibri Light" panose="020F0302020204030204" pitchFamily="34" charset="0"/>
              </a:rPr>
              <a:t> be the configuration reached following that asynchronous cycle, which follows c</a:t>
            </a:r>
            <a:r>
              <a:rPr lang="en-US" sz="2400" baseline="-25000" dirty="0">
                <a:latin typeface="Calibri Light" panose="020F0302020204030204" pitchFamily="34" charset="0"/>
                <a:cs typeface="Calibri Light" panose="020F0302020204030204" pitchFamily="34" charset="0"/>
              </a:rPr>
              <a:t>1</a:t>
            </a:r>
            <a:r>
              <a:rPr lang="en-US" sz="2400" dirty="0">
                <a:latin typeface="Calibri Light" panose="020F0302020204030204" pitchFamily="34" charset="0"/>
                <a:cs typeface="Calibri Light" panose="020F0302020204030204" pitchFamily="34" charset="0"/>
              </a:rPr>
              <a:t>. </a:t>
            </a:r>
          </a:p>
          <a:p>
            <a:pPr marL="0" indent="0">
              <a:buNone/>
            </a:pPr>
            <a:r>
              <a:rPr lang="en-US" sz="2400" b="1" dirty="0">
                <a:latin typeface="Calibri Light" panose="020F0302020204030204" pitchFamily="34" charset="0"/>
                <a:cs typeface="Calibri Light" panose="020F0302020204030204" pitchFamily="34" charset="0"/>
              </a:rPr>
              <a:t>End of proof for claim 1.</a:t>
            </a:r>
          </a:p>
          <a:p>
            <a:pPr marL="0" indent="0">
              <a:buNone/>
            </a:pPr>
            <a:endParaRPr lang="sv-SE"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469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Switching Loop </a:t>
            </a:r>
            <a:r>
              <a:rPr lang="zh-CN" altLang="en-US" dirty="0">
                <a:latin typeface="Calibri Light" panose="020F0302020204030204" pitchFamily="34" charset="0"/>
                <a:cs typeface="Calibri Light" panose="020F0302020204030204" pitchFamily="34" charset="0"/>
              </a:rPr>
              <a:t>交换机环路</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sz="half" idx="1"/>
          </p:nvPr>
        </p:nvSpPr>
        <p:spPr>
          <a:xfrm>
            <a:off x="251520" y="1773238"/>
            <a:ext cx="4244280" cy="4535487"/>
          </a:xfrm>
        </p:spPr>
        <p:txBody>
          <a:bodyPr/>
          <a:lstStyle/>
          <a:p>
            <a:r>
              <a:rPr lang="en-US" sz="2400" dirty="0">
                <a:latin typeface="Calibri Light" panose="020F0302020204030204" pitchFamily="34" charset="0"/>
                <a:cs typeface="Calibri Light" panose="020F0302020204030204" pitchFamily="34" charset="0"/>
              </a:rPr>
              <a:t>It occurs when there are several data-link layer paths between two nodes. </a:t>
            </a:r>
          </a:p>
          <a:p>
            <a:r>
              <a:rPr lang="en-US" sz="2400" dirty="0">
                <a:latin typeface="Calibri Light" panose="020F0302020204030204" pitchFamily="34" charset="0"/>
                <a:cs typeface="Calibri Light" panose="020F0302020204030204" pitchFamily="34" charset="0"/>
              </a:rPr>
              <a:t>They allow the appearance of </a:t>
            </a:r>
            <a:r>
              <a:rPr lang="en-US" sz="2400" b="1" dirty="0">
                <a:latin typeface="Calibri Light" panose="020F0302020204030204" pitchFamily="34" charset="0"/>
                <a:cs typeface="Calibri Light" panose="020F0302020204030204" pitchFamily="34" charset="0"/>
              </a:rPr>
              <a:t>broadcast storms </a:t>
            </a:r>
            <a:r>
              <a:rPr lang="en-US" sz="2400" dirty="0">
                <a:latin typeface="Calibri Light" panose="020F0302020204030204" pitchFamily="34" charset="0"/>
                <a:cs typeface="Calibri Light" panose="020F0302020204030204" pitchFamily="34" charset="0"/>
              </a:rPr>
              <a:t>since the sending of an Ethernet </a:t>
            </a:r>
            <a:r>
              <a:rPr lang="en-SE" sz="2400" dirty="0">
                <a:latin typeface="Calibri Light" panose="020F0302020204030204" pitchFamily="34" charset="0"/>
                <a:cs typeface="Calibri Light" panose="020F0302020204030204" pitchFamily="34" charset="0"/>
              </a:rPr>
              <a:t>frame</a:t>
            </a:r>
            <a:r>
              <a:rPr lang="en-US" sz="2400" dirty="0">
                <a:latin typeface="Calibri Light" panose="020F0302020204030204" pitchFamily="34" charset="0"/>
                <a:cs typeface="Calibri Light" panose="020F0302020204030204" pitchFamily="34" charset="0"/>
              </a:rPr>
              <a:t> can cause it to be forwarded by switches out of every port. </a:t>
            </a:r>
            <a:endParaRPr lang="en-SE" sz="2400" dirty="0">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ea typeface="+mn-ea"/>
                <a:cs typeface="Calibri Light" panose="020F0302020204030204" pitchFamily="34" charset="0"/>
              </a:rPr>
              <a:t>This lead</a:t>
            </a:r>
            <a:r>
              <a:rPr lang="en-SE" dirty="0">
                <a:latin typeface="Calibri Light" panose="020F0302020204030204" pitchFamily="34" charset="0"/>
                <a:ea typeface="+mn-ea"/>
                <a:cs typeface="Calibri Light" panose="020F0302020204030204" pitchFamily="34" charset="0"/>
              </a:rPr>
              <a:t>s</a:t>
            </a:r>
            <a:r>
              <a:rPr lang="en-US" dirty="0">
                <a:latin typeface="Calibri Light" panose="020F0302020204030204" pitchFamily="34" charset="0"/>
                <a:ea typeface="+mn-ea"/>
                <a:cs typeface="Calibri Light" panose="020F0302020204030204" pitchFamily="34" charset="0"/>
              </a:rPr>
              <a:t> to repeated broadcasting of the </a:t>
            </a:r>
            <a:r>
              <a:rPr lang="en-SE" dirty="0">
                <a:latin typeface="Calibri Light" panose="020F0302020204030204" pitchFamily="34" charset="0"/>
                <a:ea typeface="+mn-ea"/>
                <a:cs typeface="Calibri Light" panose="020F0302020204030204" pitchFamily="34" charset="0"/>
              </a:rPr>
              <a:t>frame</a:t>
            </a:r>
            <a:r>
              <a:rPr lang="en-US" dirty="0">
                <a:latin typeface="Calibri Light" panose="020F0302020204030204" pitchFamily="34" charset="0"/>
                <a:ea typeface="+mn-ea"/>
                <a:cs typeface="Calibri Light" panose="020F0302020204030204" pitchFamily="34" charset="0"/>
              </a:rPr>
              <a:t>.</a:t>
            </a:r>
          </a:p>
        </p:txBody>
      </p:sp>
      <p:sp>
        <p:nvSpPr>
          <p:cNvPr id="4" name="Content Placeholder 3">
            <a:extLst>
              <a:ext uri="{FF2B5EF4-FFF2-40B4-BE49-F238E27FC236}">
                <a16:creationId xmlns:a16="http://schemas.microsoft.com/office/drawing/2014/main" id="{72EAC3D0-211A-E7A6-2ADE-3188E6BF57D1}"/>
              </a:ext>
            </a:extLst>
          </p:cNvPr>
          <p:cNvSpPr>
            <a:spLocks noGrp="1"/>
          </p:cNvSpPr>
          <p:nvPr>
            <p:ph sz="half" idx="2"/>
          </p:nvPr>
        </p:nvSpPr>
        <p:spPr>
          <a:xfrm>
            <a:off x="4648200" y="1773239"/>
            <a:ext cx="4038600" cy="2303834"/>
          </a:xfrm>
        </p:spPr>
        <p:txBody>
          <a:bodyPr/>
          <a:lstStyle/>
          <a:p>
            <a:r>
              <a:rPr lang="en-US" sz="2400" dirty="0">
                <a:latin typeface="Calibri Light" panose="020F0302020204030204" pitchFamily="34" charset="0"/>
                <a:cs typeface="Calibri Light" panose="020F0302020204030204" pitchFamily="34" charset="0"/>
              </a:rPr>
              <a:t>The data-link layer does not use the TTL technique. </a:t>
            </a:r>
          </a:p>
          <a:p>
            <a:pPr lvl="1"/>
            <a:r>
              <a:rPr lang="en-US" dirty="0">
                <a:latin typeface="Calibri Light" panose="020F0302020204030204" pitchFamily="34" charset="0"/>
                <a:ea typeface="+mn-ea"/>
                <a:cs typeface="Calibri Light" panose="020F0302020204030204" pitchFamily="34" charset="0"/>
              </a:rPr>
              <a:t>when a frame is sent into a looped topology, it can proliferate forever.</a:t>
            </a:r>
          </a:p>
          <a:p>
            <a:endParaRPr lang="en-US" sz="2400" dirty="0">
              <a:latin typeface="Calibri Light" panose="020F0302020204030204" pitchFamily="34" charset="0"/>
              <a:cs typeface="Calibri Light" panose="020F0302020204030204" pitchFamily="34" charset="0"/>
            </a:endParaRPr>
          </a:p>
        </p:txBody>
      </p:sp>
      <p:pic>
        <p:nvPicPr>
          <p:cNvPr id="1026" name="Picture 2" descr="networking - Avoiding switch loop - Stack Overflow">
            <a:extLst>
              <a:ext uri="{FF2B5EF4-FFF2-40B4-BE49-F238E27FC236}">
                <a16:creationId xmlns:a16="http://schemas.microsoft.com/office/drawing/2014/main" id="{B212DDB3-1987-7D7E-BE3B-538A0491F5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5" r="5497" b="3728"/>
          <a:stretch/>
        </p:blipFill>
        <p:spPr bwMode="auto">
          <a:xfrm>
            <a:off x="4494820" y="3789040"/>
            <a:ext cx="4191980" cy="27968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B54F25-4AC0-D474-4CEE-1B659EE977EA}"/>
              </a:ext>
            </a:extLst>
          </p:cNvPr>
          <p:cNvSpPr txBox="1"/>
          <p:nvPr/>
        </p:nvSpPr>
        <p:spPr>
          <a:xfrm>
            <a:off x="5220072" y="6585863"/>
            <a:ext cx="3049233" cy="215444"/>
          </a:xfrm>
          <a:prstGeom prst="rect">
            <a:avLst/>
          </a:prstGeom>
          <a:noFill/>
        </p:spPr>
        <p:txBody>
          <a:bodyPr wrap="none" rtlCol="0">
            <a:spAutoFit/>
          </a:bodyPr>
          <a:lstStyle/>
          <a:p>
            <a:r>
              <a:rPr lang="en-US" sz="800" dirty="0">
                <a:latin typeface="Calibri Light" panose="020F0302020204030204" pitchFamily="34" charset="0"/>
                <a:cs typeface="Calibri Light" panose="020F0302020204030204" pitchFamily="34" charset="0"/>
              </a:rPr>
              <a:t>https://stackoverflow.com/questions/21081410/avoiding-switch-loop</a:t>
            </a:r>
          </a:p>
        </p:txBody>
      </p:sp>
    </p:spTree>
    <p:extLst>
      <p:ext uri="{BB962C8B-B14F-4D97-AF65-F5344CB8AC3E}">
        <p14:creationId xmlns:p14="http://schemas.microsoft.com/office/powerpoint/2010/main" val="1580160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Base Case: Proof for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=1 </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268760"/>
            <a:ext cx="8229600" cy="5039965"/>
          </a:xfrm>
        </p:spPr>
        <p:txBody>
          <a:bodyPr/>
          <a:lstStyle/>
          <a:p>
            <a:pPr marL="0" indent="0">
              <a:buNone/>
            </a:pPr>
            <a:r>
              <a:rPr lang="en-US" sz="2400" dirty="0">
                <a:latin typeface="Calibri Light" panose="020F0302020204030204" pitchFamily="34" charset="0"/>
                <a:cs typeface="Calibri Light" panose="020F0302020204030204" pitchFamily="34" charset="0"/>
              </a:rPr>
              <a:t>To prove Assertion (2), note that the root repeatedly writes the distance 0 to its registers in every asynchronous cycle. </a:t>
            </a:r>
          </a:p>
          <a:p>
            <a:pPr marL="0" indent="0">
              <a:buNone/>
            </a:pPr>
            <a:r>
              <a:rPr lang="en-US" sz="2400" dirty="0">
                <a:latin typeface="Calibri Light" panose="020F0302020204030204" pitchFamily="34" charset="0"/>
                <a:cs typeface="Calibri Light" panose="020F0302020204030204" pitchFamily="34" charset="0"/>
              </a:rPr>
              <a:t>Let c</a:t>
            </a:r>
            <a:r>
              <a:rPr lang="en-US" sz="2400" baseline="-25000" dirty="0">
                <a:latin typeface="Calibri Light" panose="020F0302020204030204" pitchFamily="34" charset="0"/>
                <a:cs typeface="Calibri Light" panose="020F0302020204030204" pitchFamily="34" charset="0"/>
              </a:rPr>
              <a:t>1</a:t>
            </a:r>
            <a:r>
              <a:rPr lang="en-US" sz="2400" dirty="0">
                <a:latin typeface="Calibri Light" panose="020F0302020204030204" pitchFamily="34" charset="0"/>
                <a:cs typeface="Calibri Light" panose="020F0302020204030204" pitchFamily="34" charset="0"/>
              </a:rPr>
              <a:t> be the configuration reached after this asynchronous cycle. </a:t>
            </a:r>
          </a:p>
          <a:p>
            <a:pPr marL="0" indent="0">
              <a:buNone/>
            </a:pPr>
            <a:r>
              <a:rPr lang="en-US" sz="2400" dirty="0">
                <a:latin typeface="Calibri Light" panose="020F0302020204030204" pitchFamily="34" charset="0"/>
                <a:cs typeface="Calibri Light" panose="020F0302020204030204" pitchFamily="34" charset="0"/>
              </a:rPr>
              <a:t>Each processor,</a:t>
            </a:r>
            <a:r>
              <a:rPr lang="en-US" sz="2400" i="1" dirty="0">
                <a:latin typeface="Calibri Light" panose="020F0302020204030204" pitchFamily="34" charset="0"/>
                <a:cs typeface="Calibri Light" panose="020F0302020204030204" pitchFamily="34" charset="0"/>
              </a:rPr>
              <a:t> p</a:t>
            </a:r>
            <a:r>
              <a:rPr lang="en-US" sz="2400" i="1" baseline="-25000" dirty="0">
                <a:latin typeface="Calibri Light" panose="020F0302020204030204" pitchFamily="34" charset="0"/>
                <a:cs typeface="Calibri Light" panose="020F0302020204030204" pitchFamily="34" charset="0"/>
              </a:rPr>
              <a:t>i</a:t>
            </a:r>
            <a:r>
              <a:rPr lang="en-US" sz="2400" dirty="0">
                <a:latin typeface="Calibri Light" panose="020F0302020204030204" pitchFamily="34" charset="0"/>
                <a:cs typeface="Calibri Light" panose="020F0302020204030204" pitchFamily="34" charset="0"/>
              </a:rPr>
              <a:t>, that reads the registers of the root, writes to its own registers during the asynchronous cycle that follows c</a:t>
            </a:r>
            <a:r>
              <a:rPr lang="en-US" sz="2400" baseline="-25000" dirty="0">
                <a:latin typeface="Calibri Light" panose="020F0302020204030204" pitchFamily="34" charset="0"/>
                <a:cs typeface="Calibri Light" panose="020F0302020204030204" pitchFamily="34" charset="0"/>
              </a:rPr>
              <a:t>1</a:t>
            </a:r>
            <a:r>
              <a:rPr lang="en-US" sz="2400" dirty="0">
                <a:latin typeface="Calibri Light" panose="020F0302020204030204" pitchFamily="34" charset="0"/>
                <a:cs typeface="Calibri Light" panose="020F0302020204030204" pitchFamily="34" charset="0"/>
              </a:rPr>
              <a:t>. </a:t>
            </a:r>
          </a:p>
          <a:p>
            <a:pPr marL="0" indent="0">
              <a:buNone/>
            </a:pPr>
            <a:r>
              <a:rPr lang="en-US" sz="2400" dirty="0">
                <a:latin typeface="Calibri Light" panose="020F0302020204030204" pitchFamily="34" charset="0"/>
                <a:cs typeface="Calibri Light" panose="020F0302020204030204" pitchFamily="34" charset="0"/>
              </a:rPr>
              <a:t>In this write operation </a:t>
            </a:r>
            <a:r>
              <a:rPr lang="en-US" sz="2400" i="1" dirty="0">
                <a:latin typeface="Calibri Light" panose="020F0302020204030204" pitchFamily="34" charset="0"/>
                <a:cs typeface="Calibri Light" panose="020F0302020204030204" pitchFamily="34" charset="0"/>
              </a:rPr>
              <a:t>p</a:t>
            </a:r>
            <a:r>
              <a:rPr lang="en-US" sz="2400" i="1" baseline="-25000" dirty="0">
                <a:latin typeface="Calibri Light" panose="020F0302020204030204" pitchFamily="34" charset="0"/>
                <a:cs typeface="Calibri Light" panose="020F0302020204030204" pitchFamily="34" charset="0"/>
              </a:rPr>
              <a:t>i</a:t>
            </a:r>
            <a:r>
              <a:rPr lang="en-US" sz="2400" dirty="0">
                <a:latin typeface="Calibri Light" panose="020F0302020204030204" pitchFamily="34" charset="0"/>
                <a:cs typeface="Calibri Light" panose="020F0302020204030204" pitchFamily="34" charset="0"/>
              </a:rPr>
              <a:t> assigns </a:t>
            </a:r>
            <a:r>
              <a:rPr lang="en-US" sz="2400" i="1" dirty="0" err="1">
                <a:latin typeface="Calibri Light" panose="020F0302020204030204" pitchFamily="34" charset="0"/>
                <a:cs typeface="Calibri Light" panose="020F0302020204030204" pitchFamily="34" charset="0"/>
              </a:rPr>
              <a:t>dist</a:t>
            </a:r>
            <a:r>
              <a:rPr lang="en-US" sz="2400" dirty="0">
                <a:latin typeface="Calibri Light" panose="020F0302020204030204" pitchFamily="34" charset="0"/>
                <a:cs typeface="Calibri Light" panose="020F0302020204030204" pitchFamily="34" charset="0"/>
              </a:rPr>
              <a:t>=1 to its own registers. </a:t>
            </a:r>
          </a:p>
          <a:p>
            <a:pPr marL="0" indent="0">
              <a:buNone/>
            </a:pPr>
            <a:r>
              <a:rPr lang="en-US" sz="2400" dirty="0">
                <a:latin typeface="Calibri Light" panose="020F0302020204030204" pitchFamily="34" charset="0"/>
                <a:cs typeface="Calibri Light" panose="020F0302020204030204" pitchFamily="34" charset="0"/>
              </a:rPr>
              <a:t>Any further read of the root registers returns the value 0; therefore, the value of the registers of each neighbor of the root is </a:t>
            </a:r>
            <a:r>
              <a:rPr lang="en-US" sz="2400" i="1" dirty="0" err="1">
                <a:latin typeface="Calibri Light" panose="020F0302020204030204" pitchFamily="34" charset="0"/>
                <a:cs typeface="Calibri Light" panose="020F0302020204030204" pitchFamily="34" charset="0"/>
              </a:rPr>
              <a:t>dist</a:t>
            </a:r>
            <a:r>
              <a:rPr lang="en-US" sz="2400" dirty="0">
                <a:latin typeface="Calibri Light" panose="020F0302020204030204" pitchFamily="34" charset="0"/>
                <a:cs typeface="Calibri Light" panose="020F0302020204030204" pitchFamily="34" charset="0"/>
              </a:rPr>
              <a:t>=1 following the first</a:t>
            </a:r>
            <a:r>
              <a:rPr lang="en-US" sz="2400" dirty="0">
                <a:latin typeface="Calibri Light" panose="020F0302020204030204" pitchFamily="34" charset="0"/>
                <a:cs typeface="Calibri Light" panose="020F0302020204030204" pitchFamily="34" charset="0"/>
                <a:sym typeface="Symbol"/>
              </a:rPr>
              <a:t> </a:t>
            </a:r>
            <a:r>
              <a:rPr lang="en-US" sz="2400" dirty="0">
                <a:latin typeface="Calibri Light" panose="020F0302020204030204" pitchFamily="34" charset="0"/>
                <a:cs typeface="Calibri Light" panose="020F0302020204030204" pitchFamily="34" charset="0"/>
              </a:rPr>
              <a:t>asynchronous cycle that follows c</a:t>
            </a:r>
            <a:r>
              <a:rPr lang="en-US" sz="2400" baseline="-25000" dirty="0">
                <a:latin typeface="Calibri Light" panose="020F0302020204030204" pitchFamily="34" charset="0"/>
                <a:cs typeface="Calibri Light" panose="020F0302020204030204" pitchFamily="34" charset="0"/>
              </a:rPr>
              <a:t>1</a:t>
            </a:r>
            <a:r>
              <a:rPr lang="en-US" sz="2400" dirty="0">
                <a:latin typeface="Calibri Light" panose="020F0302020204030204" pitchFamily="34" charset="0"/>
                <a:cs typeface="Calibri Light" panose="020F0302020204030204" pitchFamily="34" charset="0"/>
              </a:rPr>
              <a:t>. </a:t>
            </a:r>
          </a:p>
          <a:p>
            <a:pPr marL="0" indent="0">
              <a:buNone/>
            </a:pPr>
            <a:r>
              <a:rPr lang="en-US" sz="2400" dirty="0">
                <a:latin typeface="Calibri Light" panose="020F0302020204030204" pitchFamily="34" charset="0"/>
                <a:cs typeface="Calibri Light" panose="020F0302020204030204" pitchFamily="34" charset="0"/>
              </a:rPr>
              <a:t>Thus, within 2 asynchronous cycle, Assertion (2) holds as well. </a:t>
            </a:r>
            <a:endParaRPr lang="sv-SE"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11517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Induction Step</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79512" y="1412776"/>
            <a:ext cx="8784976" cy="4895949"/>
          </a:xfrm>
        </p:spPr>
        <p:txBody>
          <a:bodyPr/>
          <a:lstStyle/>
          <a:p>
            <a:pPr marL="0" indent="0">
              <a:buNone/>
            </a:pPr>
            <a:r>
              <a:rPr lang="en-US" sz="2400" dirty="0">
                <a:latin typeface="Calibri Light" panose="020F0302020204030204" pitchFamily="34" charset="0"/>
                <a:cs typeface="Calibri Light" panose="020F0302020204030204" pitchFamily="34" charset="0"/>
              </a:rPr>
              <a:t>We hypothesize the lemma is correct for </a:t>
            </a:r>
            <a:r>
              <a:rPr lang="en-US" sz="2400" i="1" dirty="0">
                <a:latin typeface="Calibri Light" panose="020F0302020204030204" pitchFamily="34" charset="0"/>
                <a:cs typeface="Calibri Light" panose="020F0302020204030204" pitchFamily="34" charset="0"/>
              </a:rPr>
              <a:t>k</a:t>
            </a:r>
            <a:r>
              <a:rPr lang="en-US" sz="2400" dirty="0">
                <a:latin typeface="Calibri Light" panose="020F0302020204030204" pitchFamily="34" charset="0"/>
                <a:cs typeface="Calibri Light" panose="020F0302020204030204" pitchFamily="34" charset="0"/>
              </a:rPr>
              <a:t> </a:t>
            </a:r>
            <a:r>
              <a:rPr lang="sv-SE" sz="2400" dirty="0">
                <a:latin typeface="Calibri Light" panose="020F0302020204030204" pitchFamily="34" charset="0"/>
                <a:cs typeface="Calibri Light" panose="020F0302020204030204" pitchFamily="34" charset="0"/>
              </a:rPr>
              <a:t>≥</a:t>
            </a:r>
            <a:r>
              <a:rPr lang="en-US" sz="2400" dirty="0">
                <a:latin typeface="Calibri Light" panose="020F0302020204030204" pitchFamily="34" charset="0"/>
                <a:cs typeface="Calibri Light" panose="020F0302020204030204" pitchFamily="34" charset="0"/>
              </a:rPr>
              <a:t> 1 and prove it for </a:t>
            </a:r>
            <a:r>
              <a:rPr lang="en-US" sz="2400" i="1" dirty="0">
                <a:latin typeface="Calibri Light" panose="020F0302020204030204" pitchFamily="34" charset="0"/>
                <a:cs typeface="Calibri Light" panose="020F0302020204030204" pitchFamily="34" charset="0"/>
              </a:rPr>
              <a:t>k</a:t>
            </a:r>
            <a:r>
              <a:rPr lang="en-US" sz="2400" dirty="0">
                <a:latin typeface="Calibri Light" panose="020F0302020204030204" pitchFamily="34" charset="0"/>
                <a:cs typeface="Calibri Light" panose="020F0302020204030204" pitchFamily="34" charset="0"/>
              </a:rPr>
              <a:t> + 1. </a:t>
            </a:r>
          </a:p>
          <a:p>
            <a:pPr marL="0" indent="0">
              <a:buNone/>
            </a:pPr>
            <a:r>
              <a:rPr lang="en-US" sz="2400" dirty="0">
                <a:latin typeface="Calibri Light" panose="020F0302020204030204" pitchFamily="34" charset="0"/>
                <a:cs typeface="Calibri Light" panose="020F0302020204030204" pitchFamily="34" charset="0"/>
              </a:rPr>
              <a:t>Let </a:t>
            </a:r>
            <a:r>
              <a:rPr lang="en-US" sz="2400" i="1" dirty="0" err="1">
                <a:latin typeface="Calibri Light" panose="020F0302020204030204" pitchFamily="34" charset="0"/>
                <a:cs typeface="Calibri Light" panose="020F0302020204030204" pitchFamily="34" charset="0"/>
              </a:rPr>
              <a:t>minFloat</a:t>
            </a:r>
            <a:r>
              <a:rPr lang="sv-SE" sz="2400" dirty="0">
                <a:latin typeface="Calibri Light" panose="020F0302020204030204" pitchFamily="34" charset="0"/>
                <a:cs typeface="Calibri Light" panose="020F0302020204030204" pitchFamily="34" charset="0"/>
              </a:rPr>
              <a:t>≥</a:t>
            </a:r>
            <a:r>
              <a:rPr lang="en-US" sz="2400" i="1" dirty="0">
                <a:latin typeface="Calibri Light" panose="020F0302020204030204" pitchFamily="34" charset="0"/>
                <a:cs typeface="Calibri Light" panose="020F0302020204030204" pitchFamily="34" charset="0"/>
              </a:rPr>
              <a:t>k</a:t>
            </a:r>
            <a:r>
              <a:rPr lang="en-US" sz="2400" dirty="0">
                <a:latin typeface="Calibri Light" panose="020F0302020204030204" pitchFamily="34" charset="0"/>
                <a:cs typeface="Calibri Light" panose="020F0302020204030204" pitchFamily="34" charset="0"/>
              </a:rPr>
              <a:t> be the smallest floating distance in the configuration c</a:t>
            </a:r>
            <a:r>
              <a:rPr lang="en-US" sz="2400" baseline="-25000" dirty="0">
                <a:latin typeface="Calibri Light" panose="020F0302020204030204" pitchFamily="34" charset="0"/>
                <a:cs typeface="Calibri Light" panose="020F0302020204030204" pitchFamily="34" charset="0"/>
              </a:rPr>
              <a:t>2</a:t>
            </a:r>
            <a:r>
              <a:rPr lang="en-US" sz="2400" i="1" baseline="-25000" dirty="0">
                <a:latin typeface="Calibri Light" panose="020F0302020204030204" pitchFamily="34" charset="0"/>
                <a:cs typeface="Calibri Light" panose="020F0302020204030204" pitchFamily="34" charset="0"/>
              </a:rPr>
              <a:t>k</a:t>
            </a:r>
            <a:r>
              <a:rPr lang="en-US" sz="2400" dirty="0">
                <a:latin typeface="Calibri Light" panose="020F0302020204030204" pitchFamily="34" charset="0"/>
                <a:cs typeface="Calibri Light" panose="020F0302020204030204" pitchFamily="34" charset="0"/>
              </a:rPr>
              <a:t> that follows the first </a:t>
            </a:r>
            <a:r>
              <a:rPr lang="en-US" sz="2400" dirty="0">
                <a:latin typeface="Calibri Light" panose="020F0302020204030204" pitchFamily="34" charset="0"/>
                <a:cs typeface="Calibri Light" panose="020F0302020204030204" pitchFamily="34" charset="0"/>
                <a:sym typeface="Symbol"/>
              </a:rPr>
              <a:t>2</a:t>
            </a:r>
            <a:r>
              <a:rPr lang="en-US" sz="2400" i="1" dirty="0">
                <a:latin typeface="Calibri Light" panose="020F0302020204030204" pitchFamily="34" charset="0"/>
                <a:cs typeface="Calibri Light" panose="020F0302020204030204" pitchFamily="34" charset="0"/>
                <a:sym typeface="Symbol"/>
              </a:rPr>
              <a:t>k</a:t>
            </a:r>
            <a:r>
              <a:rPr lang="en-US" sz="2400" dirty="0">
                <a:latin typeface="Calibri Light" panose="020F0302020204030204" pitchFamily="34" charset="0"/>
                <a:cs typeface="Calibri Light" panose="020F0302020204030204" pitchFamily="34" charset="0"/>
                <a:sym typeface="Symbol"/>
              </a:rPr>
              <a:t> </a:t>
            </a:r>
            <a:r>
              <a:rPr lang="en-US" sz="2400" dirty="0">
                <a:latin typeface="Calibri Light" panose="020F0302020204030204" pitchFamily="34" charset="0"/>
                <a:cs typeface="Calibri Light" panose="020F0302020204030204" pitchFamily="34" charset="0"/>
              </a:rPr>
              <a:t>asynchronous cycles. </a:t>
            </a:r>
          </a:p>
          <a:p>
            <a:pPr marL="0" indent="0">
              <a:buNone/>
            </a:pPr>
            <a:r>
              <a:rPr lang="en-US" sz="2400" dirty="0">
                <a:latin typeface="Calibri Light" panose="020F0302020204030204" pitchFamily="34" charset="0"/>
                <a:cs typeface="Calibri Light" panose="020F0302020204030204" pitchFamily="34" charset="0"/>
              </a:rPr>
              <a:t>During the 2 asynchronous cycles that follow c</a:t>
            </a:r>
            <a:r>
              <a:rPr lang="en-US" sz="2400" baseline="-25000" dirty="0">
                <a:latin typeface="Calibri Light" panose="020F0302020204030204" pitchFamily="34" charset="0"/>
                <a:cs typeface="Calibri Light" panose="020F0302020204030204" pitchFamily="34" charset="0"/>
              </a:rPr>
              <a:t>2</a:t>
            </a:r>
            <a:r>
              <a:rPr lang="en-US" sz="2400" i="1" baseline="-25000" dirty="0">
                <a:latin typeface="Calibri Light" panose="020F0302020204030204" pitchFamily="34" charset="0"/>
                <a:cs typeface="Calibri Light" panose="020F0302020204030204" pitchFamily="34" charset="0"/>
              </a:rPr>
              <a:t>k</a:t>
            </a:r>
            <a:r>
              <a:rPr lang="en-US" sz="2400" dirty="0">
                <a:latin typeface="Calibri Light" panose="020F0302020204030204" pitchFamily="34" charset="0"/>
                <a:cs typeface="Calibri Light" panose="020F0302020204030204" pitchFamily="34" charset="0"/>
              </a:rPr>
              <a:t>, each processor that reads </a:t>
            </a:r>
            <a:r>
              <a:rPr lang="en-US" sz="2400" i="1" dirty="0" err="1">
                <a:latin typeface="Calibri Light" panose="020F0302020204030204" pitchFamily="34" charset="0"/>
                <a:cs typeface="Calibri Light" panose="020F0302020204030204" pitchFamily="34" charset="0"/>
              </a:rPr>
              <a:t>dist</a:t>
            </a:r>
            <a:r>
              <a:rPr lang="en-US" sz="2400" dirty="0">
                <a:latin typeface="Calibri Light" panose="020F0302020204030204" pitchFamily="34" charset="0"/>
                <a:cs typeface="Calibri Light" panose="020F0302020204030204" pitchFamily="34" charset="0"/>
              </a:rPr>
              <a:t>=</a:t>
            </a:r>
            <a:r>
              <a:rPr lang="en-US" sz="2400" i="1" dirty="0" err="1">
                <a:latin typeface="Calibri Light" panose="020F0302020204030204" pitchFamily="34" charset="0"/>
                <a:cs typeface="Calibri Light" panose="020F0302020204030204" pitchFamily="34" charset="0"/>
              </a:rPr>
              <a:t>minFloat</a:t>
            </a:r>
            <a:r>
              <a:rPr lang="en-US" sz="2400" dirty="0">
                <a:latin typeface="Calibri Light" panose="020F0302020204030204" pitchFamily="34" charset="0"/>
                <a:cs typeface="Calibri Light" panose="020F0302020204030204" pitchFamily="34" charset="0"/>
              </a:rPr>
              <a:t> and chooses </a:t>
            </a:r>
            <a:r>
              <a:rPr lang="en-US" sz="2400" i="1" dirty="0" err="1">
                <a:latin typeface="Calibri Light" panose="020F0302020204030204" pitchFamily="34" charset="0"/>
                <a:cs typeface="Calibri Light" panose="020F0302020204030204" pitchFamily="34" charset="0"/>
              </a:rPr>
              <a:t>minFloat</a:t>
            </a:r>
            <a:r>
              <a:rPr lang="en-US" sz="2400" dirty="0">
                <a:latin typeface="Calibri Light" panose="020F0302020204030204" pitchFamily="34" charset="0"/>
                <a:cs typeface="Calibri Light" panose="020F0302020204030204" pitchFamily="34" charset="0"/>
              </a:rPr>
              <a:t> as the smallest value assigns </a:t>
            </a:r>
            <a:r>
              <a:rPr lang="en-US" sz="2400" i="1" dirty="0">
                <a:latin typeface="Calibri Light" panose="020F0302020204030204" pitchFamily="34" charset="0"/>
                <a:cs typeface="Calibri Light" panose="020F0302020204030204" pitchFamily="34" charset="0"/>
              </a:rPr>
              <a:t>minFloat</a:t>
            </a:r>
            <a:r>
              <a:rPr lang="en-US" sz="2400" dirty="0">
                <a:latin typeface="Calibri Light" panose="020F0302020204030204" pitchFamily="34" charset="0"/>
                <a:cs typeface="Calibri Light" panose="020F0302020204030204" pitchFamily="34" charset="0"/>
              </a:rPr>
              <a:t>+1 to its distance and writes this value. </a:t>
            </a:r>
          </a:p>
          <a:p>
            <a:pPr marL="0" indent="0">
              <a:buNone/>
            </a:pPr>
            <a:r>
              <a:rPr lang="en-US" sz="2400" dirty="0">
                <a:latin typeface="Calibri Light" panose="020F0302020204030204" pitchFamily="34" charset="0"/>
                <a:cs typeface="Calibri Light" panose="020F0302020204030204" pitchFamily="34" charset="0"/>
              </a:rPr>
              <a:t>Therefore, the smallest floating distance value is </a:t>
            </a:r>
            <a:r>
              <a:rPr lang="en-US" sz="2400" i="1" dirty="0">
                <a:latin typeface="Calibri Light" panose="020F0302020204030204" pitchFamily="34" charset="0"/>
                <a:cs typeface="Calibri Light" panose="020F0302020204030204" pitchFamily="34" charset="0"/>
              </a:rPr>
              <a:t>minFloat</a:t>
            </a:r>
            <a:r>
              <a:rPr lang="en-US" sz="2400" dirty="0">
                <a:latin typeface="Calibri Light" panose="020F0302020204030204" pitchFamily="34" charset="0"/>
                <a:cs typeface="Calibri Light" panose="020F0302020204030204" pitchFamily="34" charset="0"/>
              </a:rPr>
              <a:t>+1 in the configuration c</a:t>
            </a:r>
            <a:r>
              <a:rPr lang="en-US" sz="2400" baseline="-25000" dirty="0">
                <a:latin typeface="Calibri Light" panose="020F0302020204030204" pitchFamily="34" charset="0"/>
                <a:cs typeface="Calibri Light" panose="020F0302020204030204" pitchFamily="34" charset="0"/>
              </a:rPr>
              <a:t>2(</a:t>
            </a:r>
            <a:r>
              <a:rPr lang="en-US" sz="2400" i="1" baseline="-25000" dirty="0">
                <a:latin typeface="Calibri Light" panose="020F0302020204030204" pitchFamily="34" charset="0"/>
                <a:cs typeface="Calibri Light" panose="020F0302020204030204" pitchFamily="34" charset="0"/>
              </a:rPr>
              <a:t>k</a:t>
            </a:r>
            <a:r>
              <a:rPr lang="en-US" sz="2400" baseline="-25000" dirty="0">
                <a:latin typeface="Calibri Light" panose="020F0302020204030204" pitchFamily="34" charset="0"/>
                <a:cs typeface="Calibri Light" panose="020F0302020204030204" pitchFamily="34" charset="0"/>
              </a:rPr>
              <a:t>+1)</a:t>
            </a:r>
            <a:r>
              <a:rPr lang="en-US" sz="2400" dirty="0">
                <a:latin typeface="Calibri Light" panose="020F0302020204030204" pitchFamily="34" charset="0"/>
                <a:cs typeface="Calibri Light" panose="020F0302020204030204" pitchFamily="34" charset="0"/>
              </a:rPr>
              <a:t>. </a:t>
            </a:r>
          </a:p>
          <a:p>
            <a:pPr marL="0" indent="0">
              <a:buNone/>
            </a:pPr>
            <a:r>
              <a:rPr lang="en-US" sz="2400" dirty="0">
                <a:latin typeface="Calibri Light" panose="020F0302020204030204" pitchFamily="34" charset="0"/>
                <a:cs typeface="Calibri Light" panose="020F0302020204030204" pitchFamily="34" charset="0"/>
              </a:rPr>
              <a:t>This proves Assertion (1). </a:t>
            </a:r>
            <a:endParaRPr lang="sv-SE"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18379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Induction Step</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773239"/>
            <a:ext cx="8229600" cy="791666"/>
          </a:xfrm>
        </p:spPr>
        <p:txBody>
          <a:bodyPr/>
          <a:lstStyle/>
          <a:p>
            <a:pPr marL="0" indent="0">
              <a:buNone/>
            </a:pPr>
            <a:r>
              <a:rPr lang="en-US" dirty="0">
                <a:latin typeface="Calibri Light" panose="020F0302020204030204" pitchFamily="34" charset="0"/>
                <a:cs typeface="Calibri Light" panose="020F0302020204030204" pitchFamily="34" charset="0"/>
              </a:rPr>
              <a:t>Let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be a processor that its distance from the root is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a:t>
            </a:r>
            <a:endParaRPr lang="sv-SE" dirty="0">
              <a:latin typeface="Calibri Light" panose="020F0302020204030204" pitchFamily="34" charset="0"/>
              <a:cs typeface="Calibri Light" panose="020F0302020204030204" pitchFamily="34" charset="0"/>
            </a:endParaRPr>
          </a:p>
        </p:txBody>
      </p:sp>
      <p:sp>
        <p:nvSpPr>
          <p:cNvPr id="4" name="Oval 3">
            <a:extLst>
              <a:ext uri="{FF2B5EF4-FFF2-40B4-BE49-F238E27FC236}">
                <a16:creationId xmlns:a16="http://schemas.microsoft.com/office/drawing/2014/main" id="{02236FF7-13EB-7423-C01F-C3C42377A6C6}"/>
              </a:ext>
            </a:extLst>
          </p:cNvPr>
          <p:cNvSpPr/>
          <p:nvPr/>
        </p:nvSpPr>
        <p:spPr>
          <a:xfrm>
            <a:off x="4499992" y="4098776"/>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
            </a:r>
            <a:r>
              <a:rPr lang="en-US" sz="1400" baseline="-25000" dirty="0">
                <a:solidFill>
                  <a:schemeClr val="tx1"/>
                </a:solidFill>
              </a:rPr>
              <a:t>i</a:t>
            </a:r>
          </a:p>
        </p:txBody>
      </p:sp>
      <p:sp>
        <p:nvSpPr>
          <p:cNvPr id="5" name="Oval 4">
            <a:extLst>
              <a:ext uri="{FF2B5EF4-FFF2-40B4-BE49-F238E27FC236}">
                <a16:creationId xmlns:a16="http://schemas.microsoft.com/office/drawing/2014/main" id="{B1BEA3CE-61A9-251A-342E-48E2B1C2A2EF}"/>
              </a:ext>
            </a:extLst>
          </p:cNvPr>
          <p:cNvSpPr/>
          <p:nvPr/>
        </p:nvSpPr>
        <p:spPr>
          <a:xfrm>
            <a:off x="3563888" y="3140968"/>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x</a:t>
            </a:r>
            <a:endParaRPr lang="en-US" sz="1400" baseline="-25000" dirty="0">
              <a:solidFill>
                <a:schemeClr val="tx1"/>
              </a:solidFill>
            </a:endParaRPr>
          </a:p>
        </p:txBody>
      </p:sp>
      <p:sp>
        <p:nvSpPr>
          <p:cNvPr id="6" name="Oval 5">
            <a:extLst>
              <a:ext uri="{FF2B5EF4-FFF2-40B4-BE49-F238E27FC236}">
                <a16:creationId xmlns:a16="http://schemas.microsoft.com/office/drawing/2014/main" id="{A33AB1B8-DE68-D7B3-1F34-B9504ED8EFB7}"/>
              </a:ext>
            </a:extLst>
          </p:cNvPr>
          <p:cNvSpPr/>
          <p:nvPr/>
        </p:nvSpPr>
        <p:spPr>
          <a:xfrm>
            <a:off x="4486260" y="3133740"/>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x</a:t>
            </a:r>
            <a:r>
              <a:rPr lang="en-US" sz="1400" baseline="-25000" dirty="0">
                <a:solidFill>
                  <a:schemeClr val="tx1"/>
                </a:solidFill>
              </a:rPr>
              <a:t>’</a:t>
            </a:r>
          </a:p>
        </p:txBody>
      </p:sp>
      <p:sp>
        <p:nvSpPr>
          <p:cNvPr id="7" name="Oval 6">
            <a:extLst>
              <a:ext uri="{FF2B5EF4-FFF2-40B4-BE49-F238E27FC236}">
                <a16:creationId xmlns:a16="http://schemas.microsoft.com/office/drawing/2014/main" id="{C5F4EF14-08B8-4E9C-6BFA-AA73E80C277D}"/>
              </a:ext>
            </a:extLst>
          </p:cNvPr>
          <p:cNvSpPr/>
          <p:nvPr/>
        </p:nvSpPr>
        <p:spPr>
          <a:xfrm>
            <a:off x="5422364" y="3140968"/>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x</a:t>
            </a:r>
            <a:r>
              <a:rPr lang="en-US" sz="1400" baseline="-25000" dirty="0">
                <a:solidFill>
                  <a:schemeClr val="tx1"/>
                </a:solidFill>
              </a:rPr>
              <a:t>’’</a:t>
            </a:r>
          </a:p>
        </p:txBody>
      </p:sp>
      <p:sp>
        <p:nvSpPr>
          <p:cNvPr id="8" name="Oval 7">
            <a:extLst>
              <a:ext uri="{FF2B5EF4-FFF2-40B4-BE49-F238E27FC236}">
                <a16:creationId xmlns:a16="http://schemas.microsoft.com/office/drawing/2014/main" id="{792C48C4-73B6-13B2-D841-5DD0F7D895E1}"/>
              </a:ext>
            </a:extLst>
          </p:cNvPr>
          <p:cNvSpPr/>
          <p:nvPr/>
        </p:nvSpPr>
        <p:spPr>
          <a:xfrm>
            <a:off x="3563888" y="5020404"/>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y</a:t>
            </a:r>
            <a:endParaRPr lang="en-US" sz="1400" baseline="-25000" dirty="0">
              <a:solidFill>
                <a:schemeClr val="tx1"/>
              </a:solidFill>
            </a:endParaRPr>
          </a:p>
        </p:txBody>
      </p:sp>
      <p:sp>
        <p:nvSpPr>
          <p:cNvPr id="9" name="Oval 8">
            <a:extLst>
              <a:ext uri="{FF2B5EF4-FFF2-40B4-BE49-F238E27FC236}">
                <a16:creationId xmlns:a16="http://schemas.microsoft.com/office/drawing/2014/main" id="{566F6769-8C9A-E4ED-0857-A0DF26426B9D}"/>
              </a:ext>
            </a:extLst>
          </p:cNvPr>
          <p:cNvSpPr/>
          <p:nvPr/>
        </p:nvSpPr>
        <p:spPr>
          <a:xfrm>
            <a:off x="4486260" y="5013176"/>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y</a:t>
            </a:r>
            <a:r>
              <a:rPr lang="en-US" sz="1400" baseline="-25000" dirty="0">
                <a:solidFill>
                  <a:schemeClr val="tx1"/>
                </a:solidFill>
              </a:rPr>
              <a:t>’</a:t>
            </a:r>
          </a:p>
        </p:txBody>
      </p:sp>
      <p:sp>
        <p:nvSpPr>
          <p:cNvPr id="10" name="Oval 9">
            <a:extLst>
              <a:ext uri="{FF2B5EF4-FFF2-40B4-BE49-F238E27FC236}">
                <a16:creationId xmlns:a16="http://schemas.microsoft.com/office/drawing/2014/main" id="{A004BD31-A297-074D-257D-692207D2818C}"/>
              </a:ext>
            </a:extLst>
          </p:cNvPr>
          <p:cNvSpPr/>
          <p:nvPr/>
        </p:nvSpPr>
        <p:spPr>
          <a:xfrm>
            <a:off x="5422364" y="5020404"/>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y</a:t>
            </a:r>
            <a:r>
              <a:rPr lang="en-US" sz="1400" baseline="-25000" dirty="0">
                <a:solidFill>
                  <a:schemeClr val="tx1"/>
                </a:solidFill>
              </a:rPr>
              <a:t>’’</a:t>
            </a:r>
          </a:p>
        </p:txBody>
      </p:sp>
      <p:cxnSp>
        <p:nvCxnSpPr>
          <p:cNvPr id="12" name="Straight Connector 11">
            <a:extLst>
              <a:ext uri="{FF2B5EF4-FFF2-40B4-BE49-F238E27FC236}">
                <a16:creationId xmlns:a16="http://schemas.microsoft.com/office/drawing/2014/main" id="{6202DA2A-1702-4BE0-C311-1175BBAB7C17}"/>
              </a:ext>
            </a:extLst>
          </p:cNvPr>
          <p:cNvCxnSpPr>
            <a:cxnSpLocks/>
            <a:stCxn id="5" idx="5"/>
            <a:endCxn id="4" idx="1"/>
          </p:cNvCxnSpPr>
          <p:nvPr/>
        </p:nvCxnSpPr>
        <p:spPr>
          <a:xfrm>
            <a:off x="4067310" y="3552681"/>
            <a:ext cx="519056" cy="61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74CC9C-E044-AC67-7326-7FBC7F529D2D}"/>
              </a:ext>
            </a:extLst>
          </p:cNvPr>
          <p:cNvCxnSpPr>
            <a:cxnSpLocks/>
            <a:stCxn id="6" idx="4"/>
            <a:endCxn id="4" idx="0"/>
          </p:cNvCxnSpPr>
          <p:nvPr/>
        </p:nvCxnSpPr>
        <p:spPr>
          <a:xfrm>
            <a:off x="4781158" y="3616092"/>
            <a:ext cx="13732" cy="48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3284D7-75DD-BCEE-C958-D8CB4CC18127}"/>
              </a:ext>
            </a:extLst>
          </p:cNvPr>
          <p:cNvCxnSpPr>
            <a:cxnSpLocks/>
            <a:stCxn id="7" idx="3"/>
            <a:endCxn id="4" idx="7"/>
          </p:cNvCxnSpPr>
          <p:nvPr/>
        </p:nvCxnSpPr>
        <p:spPr>
          <a:xfrm flipH="1">
            <a:off x="5003414" y="3552681"/>
            <a:ext cx="505324" cy="61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9F67935-5CF4-BEBE-92F1-FCF8F6C7A363}"/>
              </a:ext>
            </a:extLst>
          </p:cNvPr>
          <p:cNvCxnSpPr>
            <a:cxnSpLocks/>
            <a:stCxn id="4" idx="3"/>
            <a:endCxn id="8" idx="7"/>
          </p:cNvCxnSpPr>
          <p:nvPr/>
        </p:nvCxnSpPr>
        <p:spPr>
          <a:xfrm flipH="1">
            <a:off x="4067310" y="4510489"/>
            <a:ext cx="519056" cy="580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C05EF46-9C48-E051-9CBF-40DED9F5A36E}"/>
              </a:ext>
            </a:extLst>
          </p:cNvPr>
          <p:cNvCxnSpPr>
            <a:cxnSpLocks/>
            <a:stCxn id="4" idx="4"/>
            <a:endCxn id="9" idx="0"/>
          </p:cNvCxnSpPr>
          <p:nvPr/>
        </p:nvCxnSpPr>
        <p:spPr>
          <a:xfrm flipH="1">
            <a:off x="4781158" y="4581128"/>
            <a:ext cx="1373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A4785C-BBA1-EE7B-B53D-6A5BB4B071C0}"/>
              </a:ext>
            </a:extLst>
          </p:cNvPr>
          <p:cNvCxnSpPr>
            <a:cxnSpLocks/>
            <a:stCxn id="4" idx="5"/>
            <a:endCxn id="10" idx="1"/>
          </p:cNvCxnSpPr>
          <p:nvPr/>
        </p:nvCxnSpPr>
        <p:spPr>
          <a:xfrm>
            <a:off x="5003414" y="4510489"/>
            <a:ext cx="505324" cy="58055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0EA3C43-0344-7D2B-3D01-6D8061F1D1DD}"/>
              </a:ext>
            </a:extLst>
          </p:cNvPr>
          <p:cNvSpPr txBox="1"/>
          <p:nvPr/>
        </p:nvSpPr>
        <p:spPr>
          <a:xfrm>
            <a:off x="55470" y="3215796"/>
            <a:ext cx="3554884" cy="400110"/>
          </a:xfrm>
          <a:prstGeom prst="rect">
            <a:avLst/>
          </a:prstGeom>
          <a:noFill/>
        </p:spPr>
        <p:txBody>
          <a:bodyPr wrap="none" rtlCol="0">
            <a:spAutoFit/>
          </a:bodyPr>
          <a:lstStyle/>
          <a:p>
            <a:r>
              <a:rPr lang="en-US" sz="2000" dirty="0">
                <a:latin typeface="Calibri Light" panose="020F0302020204030204" pitchFamily="34" charset="0"/>
                <a:cs typeface="Calibri Light" panose="020F0302020204030204" pitchFamily="34" charset="0"/>
              </a:rPr>
              <a:t>actual distance from the root is </a:t>
            </a:r>
            <a:r>
              <a:rPr lang="en-US" sz="2000" i="1" dirty="0">
                <a:latin typeface="Calibri Light" panose="020F0302020204030204" pitchFamily="34" charset="0"/>
                <a:cs typeface="Calibri Light" panose="020F0302020204030204" pitchFamily="34" charset="0"/>
              </a:rPr>
              <a:t>k</a:t>
            </a:r>
          </a:p>
        </p:txBody>
      </p:sp>
      <p:sp>
        <p:nvSpPr>
          <p:cNvPr id="44" name="TextBox 43">
            <a:extLst>
              <a:ext uri="{FF2B5EF4-FFF2-40B4-BE49-F238E27FC236}">
                <a16:creationId xmlns:a16="http://schemas.microsoft.com/office/drawing/2014/main" id="{4AAA974D-1CE2-42D8-6DAC-F024B76DC02C}"/>
              </a:ext>
            </a:extLst>
          </p:cNvPr>
          <p:cNvSpPr txBox="1"/>
          <p:nvPr/>
        </p:nvSpPr>
        <p:spPr>
          <a:xfrm>
            <a:off x="35496" y="4149080"/>
            <a:ext cx="3812967" cy="400110"/>
          </a:xfrm>
          <a:prstGeom prst="rect">
            <a:avLst/>
          </a:prstGeom>
          <a:noFill/>
        </p:spPr>
        <p:txBody>
          <a:bodyPr wrap="none" rtlCol="0">
            <a:spAutoFit/>
          </a:bodyPr>
          <a:lstStyle/>
          <a:p>
            <a:r>
              <a:rPr lang="en-US" sz="2000" dirty="0">
                <a:latin typeface="Calibri Light" panose="020F0302020204030204" pitchFamily="34" charset="0"/>
                <a:cs typeface="Calibri Light" panose="020F0302020204030204" pitchFamily="34" charset="0"/>
              </a:rPr>
              <a:t>actual distance from the root is </a:t>
            </a:r>
            <a:r>
              <a:rPr lang="en-US" sz="2000" i="1" dirty="0">
                <a:latin typeface="Calibri Light" panose="020F0302020204030204" pitchFamily="34" charset="0"/>
                <a:cs typeface="Calibri Light" panose="020F0302020204030204" pitchFamily="34" charset="0"/>
              </a:rPr>
              <a:t>k</a:t>
            </a:r>
            <a:r>
              <a:rPr lang="en-US" sz="2000" dirty="0">
                <a:latin typeface="Calibri Light" panose="020F0302020204030204" pitchFamily="34" charset="0"/>
                <a:cs typeface="Calibri Light" panose="020F0302020204030204" pitchFamily="34" charset="0"/>
              </a:rPr>
              <a:t>+1</a:t>
            </a:r>
          </a:p>
        </p:txBody>
      </p:sp>
      <p:sp>
        <p:nvSpPr>
          <p:cNvPr id="45" name="TextBox 44">
            <a:extLst>
              <a:ext uri="{FF2B5EF4-FFF2-40B4-BE49-F238E27FC236}">
                <a16:creationId xmlns:a16="http://schemas.microsoft.com/office/drawing/2014/main" id="{0D03546C-222A-F96C-7C46-FC0CB0ADF25D}"/>
              </a:ext>
            </a:extLst>
          </p:cNvPr>
          <p:cNvSpPr txBox="1"/>
          <p:nvPr/>
        </p:nvSpPr>
        <p:spPr>
          <a:xfrm>
            <a:off x="55470" y="5447411"/>
            <a:ext cx="3812967" cy="400110"/>
          </a:xfrm>
          <a:prstGeom prst="rect">
            <a:avLst/>
          </a:prstGeom>
          <a:noFill/>
        </p:spPr>
        <p:txBody>
          <a:bodyPr wrap="none" rtlCol="0">
            <a:spAutoFit/>
          </a:bodyPr>
          <a:lstStyle/>
          <a:p>
            <a:r>
              <a:rPr lang="en-US" sz="2000" dirty="0">
                <a:latin typeface="Calibri Light" panose="020F0302020204030204" pitchFamily="34" charset="0"/>
                <a:cs typeface="Calibri Light" panose="020F0302020204030204" pitchFamily="34" charset="0"/>
              </a:rPr>
              <a:t>actual distance from the root is </a:t>
            </a:r>
            <a:r>
              <a:rPr lang="en-US" sz="2000" i="1" dirty="0">
                <a:latin typeface="Calibri Light" panose="020F0302020204030204" pitchFamily="34" charset="0"/>
                <a:cs typeface="Calibri Light" panose="020F0302020204030204" pitchFamily="34" charset="0"/>
              </a:rPr>
              <a:t>k</a:t>
            </a:r>
            <a:r>
              <a:rPr lang="en-US" sz="2000" dirty="0">
                <a:latin typeface="Calibri Light" panose="020F0302020204030204" pitchFamily="34" charset="0"/>
                <a:cs typeface="Calibri Light" panose="020F0302020204030204" pitchFamily="34" charset="0"/>
              </a:rPr>
              <a:t>+2</a:t>
            </a:r>
          </a:p>
        </p:txBody>
      </p:sp>
      <p:sp>
        <p:nvSpPr>
          <p:cNvPr id="46" name="AutoShape 50">
            <a:extLst>
              <a:ext uri="{FF2B5EF4-FFF2-40B4-BE49-F238E27FC236}">
                <a16:creationId xmlns:a16="http://schemas.microsoft.com/office/drawing/2014/main" id="{731E8CF2-57E4-8801-432E-1B78FAEBFF00}"/>
              </a:ext>
            </a:extLst>
          </p:cNvPr>
          <p:cNvSpPr>
            <a:spLocks noChangeArrowheads="1"/>
          </p:cNvSpPr>
          <p:nvPr/>
        </p:nvSpPr>
        <p:spPr bwMode="auto">
          <a:xfrm>
            <a:off x="6509666" y="2455360"/>
            <a:ext cx="2461371" cy="434990"/>
          </a:xfrm>
          <a:prstGeom prst="wedgeRoundRectCallout">
            <a:avLst>
              <a:gd name="adj1" fmla="val -80122"/>
              <a:gd name="adj2" fmla="val 157032"/>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2000" i="1" dirty="0" err="1">
                <a:solidFill>
                  <a:srgbClr val="002060"/>
                </a:solidFill>
                <a:latin typeface="Calibri Light" panose="020F0302020204030204" pitchFamily="34" charset="0"/>
                <a:ea typeface="宋体" charset="-122"/>
                <a:cs typeface="Calibri Light" panose="020F0302020204030204" pitchFamily="34" charset="0"/>
              </a:rPr>
              <a:t>dist</a:t>
            </a:r>
            <a:r>
              <a:rPr lang="en-US" altLang="zh-CN" sz="2000" dirty="0">
                <a:solidFill>
                  <a:srgbClr val="002060"/>
                </a:solidFill>
                <a:latin typeface="Calibri Light" panose="020F0302020204030204" pitchFamily="34" charset="0"/>
                <a:ea typeface="宋体" charset="-122"/>
                <a:cs typeface="Calibri Light" panose="020F0302020204030204" pitchFamily="34" charset="0"/>
              </a:rPr>
              <a:t>=</a:t>
            </a:r>
            <a:r>
              <a:rPr lang="en-US" altLang="zh-CN" sz="2000" i="1" dirty="0">
                <a:solidFill>
                  <a:srgbClr val="002060"/>
                </a:solidFill>
                <a:latin typeface="Calibri Light" panose="020F0302020204030204" pitchFamily="34" charset="0"/>
                <a:ea typeface="宋体" charset="-122"/>
                <a:cs typeface="Calibri Light" panose="020F0302020204030204" pitchFamily="34" charset="0"/>
              </a:rPr>
              <a:t>k</a:t>
            </a:r>
            <a:r>
              <a:rPr lang="en-US" altLang="zh-CN" sz="2000" dirty="0">
                <a:solidFill>
                  <a:srgbClr val="002060"/>
                </a:solidFill>
                <a:latin typeface="Calibri Light" panose="020F0302020204030204" pitchFamily="34" charset="0"/>
                <a:ea typeface="宋体" charset="-122"/>
                <a:cs typeface="Calibri Light" panose="020F0302020204030204" pitchFamily="34" charset="0"/>
              </a:rPr>
              <a:t> by Assertion (2) </a:t>
            </a:r>
          </a:p>
          <a:p>
            <a:pPr algn="ctr"/>
            <a:endParaRPr lang="en-US" altLang="zh-CN" sz="2800" dirty="0">
              <a:solidFill>
                <a:srgbClr val="002060"/>
              </a:solidFill>
              <a:ea typeface="宋体" charset="-122"/>
            </a:endParaRPr>
          </a:p>
        </p:txBody>
      </p:sp>
      <p:sp>
        <p:nvSpPr>
          <p:cNvPr id="47" name="AutoShape 50">
            <a:extLst>
              <a:ext uri="{FF2B5EF4-FFF2-40B4-BE49-F238E27FC236}">
                <a16:creationId xmlns:a16="http://schemas.microsoft.com/office/drawing/2014/main" id="{841AD324-7A25-499F-2C40-2D78244A95C1}"/>
              </a:ext>
            </a:extLst>
          </p:cNvPr>
          <p:cNvSpPr>
            <a:spLocks noChangeArrowheads="1"/>
          </p:cNvSpPr>
          <p:nvPr/>
        </p:nvSpPr>
        <p:spPr bwMode="auto">
          <a:xfrm>
            <a:off x="6012160" y="4036402"/>
            <a:ext cx="2880321" cy="482352"/>
          </a:xfrm>
          <a:prstGeom prst="wedgeRoundRectCallout">
            <a:avLst>
              <a:gd name="adj1" fmla="val -82028"/>
              <a:gd name="adj2" fmla="val 23151"/>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2000" i="1" dirty="0" err="1">
                <a:solidFill>
                  <a:srgbClr val="002060"/>
                </a:solidFill>
                <a:latin typeface="Calibri Light" panose="020F0302020204030204" pitchFamily="34" charset="0"/>
                <a:ea typeface="宋体" charset="-122"/>
                <a:cs typeface="Calibri Light" panose="020F0302020204030204" pitchFamily="34" charset="0"/>
              </a:rPr>
              <a:t>dist</a:t>
            </a:r>
            <a:r>
              <a:rPr lang="en-US" altLang="zh-CN" sz="2000" dirty="0">
                <a:solidFill>
                  <a:srgbClr val="002060"/>
                </a:solidFill>
                <a:latin typeface="Calibri Light" panose="020F0302020204030204" pitchFamily="34" charset="0"/>
                <a:ea typeface="宋体" charset="-122"/>
                <a:cs typeface="Calibri Light" panose="020F0302020204030204" pitchFamily="34" charset="0"/>
              </a:rPr>
              <a:t>=</a:t>
            </a:r>
            <a:r>
              <a:rPr lang="en-US" altLang="zh-CN" sz="2000" i="1" dirty="0">
                <a:solidFill>
                  <a:srgbClr val="002060"/>
                </a:solidFill>
                <a:latin typeface="Calibri Light" panose="020F0302020204030204" pitchFamily="34" charset="0"/>
                <a:ea typeface="宋体" charset="-122"/>
                <a:cs typeface="Calibri Light" panose="020F0302020204030204" pitchFamily="34" charset="0"/>
              </a:rPr>
              <a:t>k+1</a:t>
            </a:r>
            <a:r>
              <a:rPr lang="en-US" altLang="zh-CN" sz="2000" dirty="0">
                <a:solidFill>
                  <a:srgbClr val="002060"/>
                </a:solidFill>
                <a:latin typeface="Calibri Light" panose="020F0302020204030204" pitchFamily="34" charset="0"/>
                <a:ea typeface="宋体" charset="-122"/>
                <a:cs typeface="Calibri Light" panose="020F0302020204030204" pitchFamily="34" charset="0"/>
              </a:rPr>
              <a:t> by lines 05 to 14 </a:t>
            </a:r>
          </a:p>
          <a:p>
            <a:pPr algn="ctr"/>
            <a:endParaRPr lang="en-US" altLang="zh-CN" sz="2800" dirty="0">
              <a:solidFill>
                <a:srgbClr val="002060"/>
              </a:solidFill>
              <a:ea typeface="宋体" charset="-122"/>
            </a:endParaRPr>
          </a:p>
        </p:txBody>
      </p:sp>
      <p:sp>
        <p:nvSpPr>
          <p:cNvPr id="48" name="AutoShape 50">
            <a:extLst>
              <a:ext uri="{FF2B5EF4-FFF2-40B4-BE49-F238E27FC236}">
                <a16:creationId xmlns:a16="http://schemas.microsoft.com/office/drawing/2014/main" id="{C6CD6AC7-2747-6B0F-6BA9-4BAE0B28F6FF}"/>
              </a:ext>
            </a:extLst>
          </p:cNvPr>
          <p:cNvSpPr>
            <a:spLocks noChangeArrowheads="1"/>
          </p:cNvSpPr>
          <p:nvPr/>
        </p:nvSpPr>
        <p:spPr bwMode="auto">
          <a:xfrm>
            <a:off x="6358468" y="5489669"/>
            <a:ext cx="2606021" cy="482352"/>
          </a:xfrm>
          <a:prstGeom prst="wedgeRoundRectCallout">
            <a:avLst>
              <a:gd name="adj1" fmla="val -67796"/>
              <a:gd name="adj2" fmla="val -8889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2000" i="1" dirty="0" err="1">
                <a:solidFill>
                  <a:srgbClr val="002060"/>
                </a:solidFill>
                <a:latin typeface="Calibri Light" panose="020F0302020204030204" pitchFamily="34" charset="0"/>
                <a:ea typeface="宋体" charset="-122"/>
                <a:cs typeface="Calibri Light" panose="020F0302020204030204" pitchFamily="34" charset="0"/>
              </a:rPr>
              <a:t>dist≥k</a:t>
            </a:r>
            <a:r>
              <a:rPr lang="en-US" altLang="zh-CN" sz="2000" dirty="0">
                <a:solidFill>
                  <a:srgbClr val="002060"/>
                </a:solidFill>
                <a:latin typeface="Calibri Light" panose="020F0302020204030204" pitchFamily="34" charset="0"/>
                <a:ea typeface="宋体" charset="-122"/>
                <a:cs typeface="Calibri Light" panose="020F0302020204030204" pitchFamily="34" charset="0"/>
              </a:rPr>
              <a:t> by Assertion (1) </a:t>
            </a:r>
          </a:p>
          <a:p>
            <a:pPr algn="ctr"/>
            <a:endParaRPr lang="en-US" altLang="zh-CN" sz="2800" dirty="0">
              <a:solidFill>
                <a:srgbClr val="002060"/>
              </a:solidFill>
              <a:ea typeface="宋体" charset="-122"/>
            </a:endParaRPr>
          </a:p>
        </p:txBody>
      </p:sp>
    </p:spTree>
    <p:extLst>
      <p:ext uri="{BB962C8B-B14F-4D97-AF65-F5344CB8AC3E}">
        <p14:creationId xmlns:p14="http://schemas.microsoft.com/office/powerpoint/2010/main" val="90760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animBg="1"/>
      <p:bldP spid="47" grpId="0" animBg="1"/>
      <p:bldP spid="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Induction Step</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484784"/>
            <a:ext cx="8229600" cy="4823941"/>
          </a:xfrm>
        </p:spPr>
        <p:txBody>
          <a:bodyPr/>
          <a:lstStyle/>
          <a:p>
            <a:pPr marL="0" indent="0">
              <a:buNone/>
            </a:pPr>
            <a:r>
              <a:rPr lang="en-US" dirty="0">
                <a:latin typeface="Calibri Light" panose="020F0302020204030204" pitchFamily="34" charset="0"/>
                <a:cs typeface="Calibri Light" panose="020F0302020204030204" pitchFamily="34" charset="0"/>
              </a:rPr>
              <a:t>Since the smallest floating distance is </a:t>
            </a:r>
            <a:r>
              <a:rPr lang="en-US" sz="2800" i="1" dirty="0" err="1">
                <a:latin typeface="Calibri Light" panose="020F0302020204030204" pitchFamily="34" charset="0"/>
                <a:cs typeface="Calibri Light" panose="020F0302020204030204" pitchFamily="34" charset="0"/>
              </a:rPr>
              <a:t>minFloat</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each processor reads the distance of a neighboring processor of distance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from the root and assigns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+ 1 to its distance.</a:t>
            </a:r>
            <a:r>
              <a:rPr lang="en-US" sz="2800" dirty="0">
                <a:latin typeface="Calibri Light" panose="020F0302020204030204" pitchFamily="34" charset="0"/>
                <a:cs typeface="Calibri Light" panose="020F0302020204030204" pitchFamily="34" charset="0"/>
              </a:rPr>
              <a:t> </a:t>
            </a:r>
          </a:p>
          <a:p>
            <a:pPr marL="0" indent="0">
              <a:buNone/>
            </a:pPr>
            <a:r>
              <a:rPr lang="sv-SE" dirty="0">
                <a:latin typeface="Calibri Light" panose="020F0302020204030204" pitchFamily="34" charset="0"/>
                <a:cs typeface="Calibri Light" panose="020F0302020204030204" pitchFamily="34" charset="0"/>
              </a:rPr>
              <a:t>(By the </a:t>
            </a:r>
            <a:r>
              <a:rPr lang="en-US" sz="2800" dirty="0">
                <a:latin typeface="Calibri Light" panose="020F0302020204030204" pitchFamily="34" charset="0"/>
                <a:cs typeface="Calibri Light" panose="020F0302020204030204" pitchFamily="34" charset="0"/>
              </a:rPr>
              <a:t>hypothesize that the lemma is correct for </a:t>
            </a:r>
            <a:r>
              <a:rPr lang="en-US" sz="2800" i="1" dirty="0">
                <a:latin typeface="Calibri Light" panose="020F0302020204030204" pitchFamily="34" charset="0"/>
                <a:cs typeface="Calibri Light" panose="020F0302020204030204" pitchFamily="34" charset="0"/>
              </a:rPr>
              <a:t>k</a:t>
            </a:r>
            <a:r>
              <a:rPr lang="sv-SE" dirty="0">
                <a:latin typeface="Calibri Light" panose="020F0302020204030204" pitchFamily="34" charset="0"/>
                <a:cs typeface="Calibri Light" panose="020F0302020204030204" pitchFamily="34" charset="0"/>
              </a:rPr>
              <a:t>, the algorithm will not choose a neighbour that has a distance larger than </a:t>
            </a:r>
            <a:r>
              <a:rPr lang="sv-SE" i="1" dirty="0">
                <a:latin typeface="Calibri Light" panose="020F0302020204030204" pitchFamily="34" charset="0"/>
                <a:cs typeface="Calibri Light" panose="020F0302020204030204" pitchFamily="34" charset="0"/>
              </a:rPr>
              <a:t>k. B</a:t>
            </a:r>
            <a:r>
              <a:rPr lang="sv-SE" dirty="0">
                <a:latin typeface="Calibri Light" panose="020F0302020204030204" pitchFamily="34" charset="0"/>
                <a:cs typeface="Calibri Light" panose="020F0302020204030204" pitchFamily="34" charset="0"/>
              </a:rPr>
              <a:t>y the assumption that </a:t>
            </a:r>
            <a:r>
              <a:rPr lang="sv-SE" i="1" dirty="0">
                <a:latin typeface="Calibri Light" panose="020F0302020204030204" pitchFamily="34" charset="0"/>
                <a:cs typeface="Calibri Light" panose="020F0302020204030204" pitchFamily="34" charset="0"/>
              </a:rPr>
              <a:t>k</a:t>
            </a:r>
            <a:r>
              <a:rPr lang="sv-SE" dirty="0">
                <a:latin typeface="Calibri Light" panose="020F0302020204030204" pitchFamily="34" charset="0"/>
                <a:cs typeface="Calibri Light" panose="020F0302020204030204" pitchFamily="34" charset="0"/>
              </a:rPr>
              <a:t> is the shortest distance of any neighbour to the root, the algorithm cannot choose a neighbour with shorter distance.)</a:t>
            </a:r>
          </a:p>
          <a:p>
            <a:pPr marL="0" indent="0">
              <a:buNone/>
            </a:pPr>
            <a:r>
              <a:rPr lang="en-US" sz="2800" dirty="0">
                <a:latin typeface="Calibri Light" panose="020F0302020204030204" pitchFamily="34" charset="0"/>
                <a:cs typeface="Calibri Light" panose="020F0302020204030204" pitchFamily="34" charset="0"/>
              </a:rPr>
              <a:t>This proves Assertion (2)</a:t>
            </a:r>
            <a:r>
              <a:rPr lang="sv-SE"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 </a:t>
            </a:r>
          </a:p>
          <a:p>
            <a:pPr marL="0" indent="0">
              <a:buNone/>
            </a:pP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47222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Proof</a:t>
            </a:r>
            <a:r>
              <a:rPr lang="sv-SE" dirty="0">
                <a:latin typeface="Calibri Light" panose="020F0302020204030204" pitchFamily="34" charset="0"/>
                <a:cs typeface="Calibri Light" panose="020F0302020204030204" pitchFamily="34" charset="0"/>
              </a:rPr>
              <a:t>, cont.</a:t>
            </a: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Note that once the value in the registers of every processor is equal to its distance from the root, a processor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i="1"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chooses its parent to be the parent in the first BFS tree —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chooses the first neighbor according to its internal link ordering, with distance smaller than its own.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Corollary 2.1: The algorithm presented above is self-stabilizing for </a:t>
            </a:r>
            <a:r>
              <a:rPr lang="en-US" i="1" dirty="0">
                <a:latin typeface="Calibri Light" panose="020F0302020204030204" pitchFamily="34" charset="0"/>
                <a:cs typeface="Calibri Light" panose="020F0302020204030204" pitchFamily="34" charset="0"/>
              </a:rPr>
              <a:t>ST</a:t>
            </a:r>
            <a:r>
              <a:rPr lang="en-US" dirty="0">
                <a:latin typeface="Calibri Light" panose="020F0302020204030204" pitchFamily="34" charset="0"/>
                <a:cs typeface="Calibri Light" panose="020F0302020204030204" pitchFamily="34" charset="0"/>
              </a:rPr>
              <a:t>. </a:t>
            </a:r>
            <a:endParaRPr lang="sv-SE" dirty="0">
              <a:latin typeface="Calibri Light" panose="020F0302020204030204" pitchFamily="34" charset="0"/>
              <a:cs typeface="Calibri Light" panose="020F0302020204030204" pitchFamily="34" charset="0"/>
            </a:endParaRPr>
          </a:p>
          <a:p>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38579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Proof (the book version)</a:t>
            </a: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Note that in every 2</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successive rounds, each processor reads the registers of all its neighbors and writes to each of its registers. We prove the lemma by induction over k. </a:t>
            </a: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37850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Base Case: Proof for k=1 </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268760"/>
            <a:ext cx="8229600" cy="5039965"/>
          </a:xfrm>
        </p:spPr>
        <p:txBody>
          <a:bodyPr/>
          <a:lstStyle/>
          <a:p>
            <a:pPr marL="0" indent="0">
              <a:buNone/>
            </a:pPr>
            <a:r>
              <a:rPr lang="en-US" dirty="0">
                <a:latin typeface="Calibri Light" panose="020F0302020204030204" pitchFamily="34" charset="0"/>
                <a:cs typeface="Calibri Light" panose="020F0302020204030204" pitchFamily="34" charset="0"/>
              </a:rPr>
              <a:t>Distances stored in the registers and internal variables are non-negative; thus, the value of the smallest floating distance is at least 0 in the first configuration. </a:t>
            </a:r>
          </a:p>
          <a:p>
            <a:pPr marL="0" indent="0">
              <a:buNone/>
            </a:pPr>
            <a:r>
              <a:rPr lang="en-US" dirty="0">
                <a:latin typeface="Calibri Light" panose="020F0302020204030204" pitchFamily="34" charset="0"/>
                <a:cs typeface="Calibri Light" panose="020F0302020204030204" pitchFamily="34" charset="0"/>
              </a:rPr>
              <a:t>During the first 2</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each non-root processor p</a:t>
            </a:r>
            <a:r>
              <a:rPr lang="en-US"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computes the value of the variable </a:t>
            </a:r>
            <a:r>
              <a:rPr lang="en-US" dirty="0" err="1">
                <a:latin typeface="Calibri Light" panose="020F0302020204030204" pitchFamily="34" charset="0"/>
                <a:cs typeface="Calibri Light" panose="020F0302020204030204" pitchFamily="34" charset="0"/>
              </a:rPr>
              <a:t>dist</a:t>
            </a:r>
            <a:r>
              <a:rPr lang="en-US" dirty="0">
                <a:latin typeface="Calibri Light" panose="020F0302020204030204" pitchFamily="34" charset="0"/>
                <a:cs typeface="Calibri Light" panose="020F0302020204030204" pitchFamily="34" charset="0"/>
              </a:rPr>
              <a:t> (line 7). </a:t>
            </a:r>
          </a:p>
          <a:p>
            <a:pPr marL="0" indent="0">
              <a:buNone/>
            </a:pPr>
            <a:r>
              <a:rPr lang="en-US" dirty="0">
                <a:latin typeface="Calibri Light" panose="020F0302020204030204" pitchFamily="34" charset="0"/>
                <a:cs typeface="Calibri Light" panose="020F0302020204030204" pitchFamily="34" charset="0"/>
              </a:rPr>
              <a:t>The result of each such computation must be greater than or equal to 1. </a:t>
            </a:r>
          </a:p>
          <a:p>
            <a:pPr marL="0" indent="0">
              <a:buNone/>
            </a:pPr>
            <a:r>
              <a:rPr lang="en-US" dirty="0">
                <a:latin typeface="Calibri Light" panose="020F0302020204030204" pitchFamily="34" charset="0"/>
                <a:cs typeface="Calibri Light" panose="020F0302020204030204" pitchFamily="34" charset="0"/>
              </a:rPr>
              <a:t>Let C2 be the configuration reached following the first computation of the value of </a:t>
            </a:r>
            <a:r>
              <a:rPr lang="en-US" dirty="0" err="1">
                <a:latin typeface="Calibri Light" panose="020F0302020204030204" pitchFamily="34" charset="0"/>
                <a:cs typeface="Calibri Light" panose="020F0302020204030204" pitchFamily="34" charset="0"/>
              </a:rPr>
              <a:t>dist</a:t>
            </a:r>
            <a:r>
              <a:rPr lang="en-US" dirty="0">
                <a:latin typeface="Calibri Light" panose="020F0302020204030204" pitchFamily="34" charset="0"/>
                <a:cs typeface="Calibri Light" panose="020F0302020204030204" pitchFamily="34" charset="0"/>
              </a:rPr>
              <a:t> by each processor. </a:t>
            </a:r>
          </a:p>
        </p:txBody>
      </p:sp>
    </p:spTree>
    <p:extLst>
      <p:ext uri="{BB962C8B-B14F-4D97-AF65-F5344CB8AC3E}">
        <p14:creationId xmlns:p14="http://schemas.microsoft.com/office/powerpoint/2010/main" val="1192722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Base Case: Proof for k=1 </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268760"/>
            <a:ext cx="8229600" cy="5039965"/>
          </a:xfrm>
        </p:spPr>
        <p:txBody>
          <a:bodyPr/>
          <a:lstStyle/>
          <a:p>
            <a:pPr marL="0" indent="0">
              <a:buNone/>
            </a:pPr>
            <a:r>
              <a:rPr lang="en-US" dirty="0">
                <a:latin typeface="Calibri Light" panose="020F0302020204030204" pitchFamily="34" charset="0"/>
                <a:cs typeface="Calibri Light" panose="020F0302020204030204" pitchFamily="34" charset="0"/>
              </a:rPr>
              <a:t>Each non-root processor writes to each of its registers the computed value of </a:t>
            </a:r>
            <a:r>
              <a:rPr lang="en-US" dirty="0" err="1">
                <a:latin typeface="Calibri Light" panose="020F0302020204030204" pitchFamily="34" charset="0"/>
                <a:cs typeface="Calibri Light" panose="020F0302020204030204" pitchFamily="34" charset="0"/>
              </a:rPr>
              <a:t>dist</a:t>
            </a:r>
            <a:r>
              <a:rPr lang="en-US" dirty="0">
                <a:latin typeface="Calibri Light" panose="020F0302020204030204" pitchFamily="34" charset="0"/>
                <a:cs typeface="Calibri Light" panose="020F0302020204030204" pitchFamily="34" charset="0"/>
              </a:rPr>
              <a:t> during the 2</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that follow c</a:t>
            </a:r>
            <a:r>
              <a:rPr lang="en-US"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a:t>
            </a:r>
          </a:p>
          <a:p>
            <a:pPr marL="0" indent="0">
              <a:buNone/>
            </a:pPr>
            <a:r>
              <a:rPr lang="en-US" dirty="0">
                <a:latin typeface="Calibri Light" panose="020F0302020204030204" pitchFamily="34" charset="0"/>
                <a:cs typeface="Calibri Light" panose="020F0302020204030204" pitchFamily="34" charset="0"/>
              </a:rPr>
              <a:t>Thus, in every configuration that follows the first 4</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there is no non-root processor with value 0 in its registers. The above proves assertion 1.</a:t>
            </a:r>
          </a:p>
          <a:p>
            <a:pPr marL="0" indent="0">
              <a:buNone/>
            </a:pPr>
            <a:r>
              <a:rPr lang="en-US" dirty="0">
                <a:latin typeface="Calibri Light" panose="020F0302020204030204" pitchFamily="34" charset="0"/>
                <a:cs typeface="Calibri Light" panose="020F0302020204030204" pitchFamily="34" charset="0"/>
              </a:rPr>
              <a:t>To prove assertion 2, note that the root repeatedly writes the distance 0 to its registers in every </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a:t>
            </a:r>
          </a:p>
          <a:p>
            <a:pPr marL="0" indent="0">
              <a:buNone/>
            </a:pPr>
            <a:r>
              <a:rPr lang="en-US" dirty="0">
                <a:latin typeface="Calibri Light" panose="020F0302020204030204" pitchFamily="34" charset="0"/>
                <a:cs typeface="Calibri Light" panose="020F0302020204030204" pitchFamily="34" charset="0"/>
              </a:rPr>
              <a:t>Let c be the configuration reached after these </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a:t>
            </a:r>
          </a:p>
          <a:p>
            <a:pPr marL="0" indent="0">
              <a:buNone/>
            </a:pP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3265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Base Case: Proof for k=1 </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268760"/>
            <a:ext cx="8229600" cy="5039965"/>
          </a:xfrm>
        </p:spPr>
        <p:txBody>
          <a:bodyPr/>
          <a:lstStyle/>
          <a:p>
            <a:r>
              <a:rPr lang="en-US" dirty="0">
                <a:latin typeface="Calibri Light" panose="020F0302020204030204" pitchFamily="34" charset="0"/>
                <a:cs typeface="Calibri Light" panose="020F0302020204030204" pitchFamily="34" charset="0"/>
              </a:rPr>
              <a:t>Each processor reads the registers of the root and </a:t>
            </a:r>
            <a:r>
              <a:rPr lang="en-US" i="1" dirty="0">
                <a:latin typeface="Calibri Light" panose="020F0302020204030204" pitchFamily="34" charset="0"/>
                <a:cs typeface="Calibri Light" panose="020F0302020204030204" pitchFamily="34" charset="0"/>
              </a:rPr>
              <a:t>then</a:t>
            </a:r>
            <a:r>
              <a:rPr lang="en-US" dirty="0">
                <a:latin typeface="Calibri Light" panose="020F0302020204030204" pitchFamily="34" charset="0"/>
                <a:cs typeface="Calibri Light" panose="020F0302020204030204" pitchFamily="34" charset="0"/>
              </a:rPr>
              <a:t> writes to its own registers during the 4</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that follow c</a:t>
            </a:r>
            <a:r>
              <a:rPr lang="en-US"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In this write operation the processor assigns 1 to its own registers. </a:t>
            </a:r>
          </a:p>
          <a:p>
            <a:r>
              <a:rPr lang="en-US" dirty="0">
                <a:latin typeface="Calibri Light" panose="020F0302020204030204" pitchFamily="34" charset="0"/>
                <a:cs typeface="Calibri Light" panose="020F0302020204030204" pitchFamily="34" charset="0"/>
              </a:rPr>
              <a:t>Any further read of the root registers returns the value 0; therefore, the value of the registers of each neighbor of the root is 1 following the first </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+ 4</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a:t>
            </a:r>
          </a:p>
          <a:p>
            <a:r>
              <a:rPr lang="en-US" dirty="0">
                <a:latin typeface="Calibri Light" panose="020F0302020204030204" pitchFamily="34" charset="0"/>
                <a:cs typeface="Calibri Light" panose="020F0302020204030204" pitchFamily="34" charset="0"/>
              </a:rPr>
              <a:t>Thus, assertion 2 holds as well. </a:t>
            </a: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95322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Induction Step</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We assume correctness for k </a:t>
            </a:r>
            <a:r>
              <a:rPr lang="sv-SE"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 0 and prove for k + 1. </a:t>
            </a:r>
          </a:p>
          <a:p>
            <a:pPr marL="0" indent="0">
              <a:buNone/>
            </a:pPr>
            <a:r>
              <a:rPr lang="en-US" dirty="0">
                <a:latin typeface="Calibri Light" panose="020F0302020204030204" pitchFamily="34" charset="0"/>
                <a:cs typeface="Calibri Light" panose="020F0302020204030204" pitchFamily="34" charset="0"/>
              </a:rPr>
              <a:t>Let m</a:t>
            </a:r>
            <a:r>
              <a:rPr lang="sv-SE"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k be the smallest floating distance in the configuration c</a:t>
            </a:r>
            <a:r>
              <a:rPr lang="en-US" baseline="-25000" dirty="0">
                <a:latin typeface="Calibri Light" panose="020F0302020204030204" pitchFamily="34" charset="0"/>
                <a:cs typeface="Calibri Light" panose="020F0302020204030204" pitchFamily="34" charset="0"/>
              </a:rPr>
              <a:t>4k</a:t>
            </a:r>
            <a:r>
              <a:rPr lang="en-US" dirty="0">
                <a:latin typeface="Calibri Light" panose="020F0302020204030204" pitchFamily="34" charset="0"/>
                <a:cs typeface="Calibri Light" panose="020F0302020204030204" pitchFamily="34" charset="0"/>
              </a:rPr>
              <a:t> that follows the first </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+ 4k</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a:t>
            </a:r>
          </a:p>
          <a:p>
            <a:pPr marL="0" indent="0">
              <a:buNone/>
            </a:pPr>
            <a:r>
              <a:rPr lang="en-US" dirty="0">
                <a:latin typeface="Calibri Light" panose="020F0302020204030204" pitchFamily="34" charset="0"/>
                <a:cs typeface="Calibri Light" panose="020F0302020204030204" pitchFamily="34" charset="0"/>
              </a:rPr>
              <a:t>During the 4</a:t>
            </a:r>
            <a:r>
              <a:rPr lang="en-US" dirty="0">
                <a:latin typeface="Calibri Light" panose="020F0302020204030204" pitchFamily="34" charset="0"/>
                <a:cs typeface="Calibri Light" panose="020F0302020204030204" pitchFamily="34" charset="0"/>
                <a:sym typeface="Symbol"/>
              </a:rPr>
              <a:t></a:t>
            </a:r>
            <a:r>
              <a:rPr lang="en-US" dirty="0">
                <a:latin typeface="Calibri Light" panose="020F0302020204030204" pitchFamily="34" charset="0"/>
                <a:cs typeface="Calibri Light" panose="020F0302020204030204" pitchFamily="34" charset="0"/>
              </a:rPr>
              <a:t> rounds that follow c</a:t>
            </a:r>
            <a:r>
              <a:rPr lang="en-US" baseline="-25000" dirty="0">
                <a:latin typeface="Calibri Light" panose="020F0302020204030204" pitchFamily="34" charset="0"/>
                <a:cs typeface="Calibri Light" panose="020F0302020204030204" pitchFamily="34" charset="0"/>
              </a:rPr>
              <a:t>4k</a:t>
            </a:r>
            <a:r>
              <a:rPr lang="en-US" dirty="0">
                <a:latin typeface="Calibri Light" panose="020F0302020204030204" pitchFamily="34" charset="0"/>
                <a:cs typeface="Calibri Light" panose="020F0302020204030204" pitchFamily="34" charset="0"/>
              </a:rPr>
              <a:t>, each processor that reads m and chooses m as the smallest value assigns m + 1 to its distance and writes this value. </a:t>
            </a:r>
          </a:p>
          <a:p>
            <a:pPr marL="0" indent="0">
              <a:buNone/>
            </a:pPr>
            <a:r>
              <a:rPr lang="en-US" dirty="0">
                <a:latin typeface="Calibri Light" panose="020F0302020204030204" pitchFamily="34" charset="0"/>
                <a:cs typeface="Calibri Light" panose="020F0302020204030204" pitchFamily="34" charset="0"/>
              </a:rPr>
              <a:t>Therefore, the smallest floating distance value is m + 1 in the configuration c</a:t>
            </a:r>
            <a:r>
              <a:rPr lang="en-US" baseline="-25000" dirty="0">
                <a:latin typeface="Calibri Light" panose="020F0302020204030204" pitchFamily="34" charset="0"/>
                <a:cs typeface="Calibri Light" panose="020F0302020204030204" pitchFamily="34" charset="0"/>
              </a:rPr>
              <a:t>4(k+1)</a:t>
            </a:r>
            <a:r>
              <a:rPr lang="en-US" dirty="0">
                <a:latin typeface="Calibri Light" panose="020F0302020204030204" pitchFamily="34" charset="0"/>
                <a:cs typeface="Calibri Light" panose="020F0302020204030204" pitchFamily="34" charset="0"/>
              </a:rPr>
              <a:t>. </a:t>
            </a:r>
          </a:p>
          <a:p>
            <a:pPr marL="0" indent="0">
              <a:buNone/>
            </a:pPr>
            <a:r>
              <a:rPr lang="en-US" dirty="0">
                <a:latin typeface="Calibri Light" panose="020F0302020204030204" pitchFamily="34" charset="0"/>
                <a:cs typeface="Calibri Light" panose="020F0302020204030204" pitchFamily="34" charset="0"/>
              </a:rPr>
              <a:t>This proves assertion 1. </a:t>
            </a: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7964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Spanning Tree Protocol (STP)</a:t>
            </a:r>
            <a:endParaRPr lang="en-US" b="1"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pPr marL="0" indent="0">
              <a:buNone/>
            </a:pPr>
            <a:r>
              <a:rPr lang="en-US" sz="2400" dirty="0">
                <a:latin typeface="Calibri Light" panose="020F0302020204030204" pitchFamily="34" charset="0"/>
                <a:cs typeface="Calibri Light" panose="020F0302020204030204" pitchFamily="34" charset="0"/>
              </a:rPr>
              <a:t>STP constructs a loop-free logical topology for Ethernet switches.</a:t>
            </a:r>
            <a:r>
              <a:rPr lang="en-SE" sz="2400" dirty="0">
                <a:latin typeface="Calibri Light" panose="020F0302020204030204" pitchFamily="34" charset="0"/>
                <a:cs typeface="Calibri Light" panose="020F0302020204030204" pitchFamily="34" charset="0"/>
              </a:rPr>
              <a:t> </a:t>
            </a:r>
          </a:p>
          <a:p>
            <a:r>
              <a:rPr lang="en-US" sz="2400" dirty="0">
                <a:latin typeface="Calibri Light" panose="020F0302020204030204" pitchFamily="34" charset="0"/>
                <a:cs typeface="Calibri Light" panose="020F0302020204030204" pitchFamily="34" charset="0"/>
              </a:rPr>
              <a:t>STP creates a spanning tree that enables some links and disables others in a way that leaves a single active path between any two network nodes.</a:t>
            </a:r>
            <a:r>
              <a:rPr lang="en-SE" sz="2400" dirty="0">
                <a:latin typeface="Calibri Light" panose="020F0302020204030204" pitchFamily="34" charset="0"/>
                <a:cs typeface="Calibri Light" panose="020F0302020204030204" pitchFamily="34" charset="0"/>
              </a:rPr>
              <a:t> </a:t>
            </a:r>
          </a:p>
          <a:p>
            <a:r>
              <a:rPr lang="en-US" sz="2400" dirty="0">
                <a:latin typeface="Calibri Light" panose="020F0302020204030204" pitchFamily="34" charset="0"/>
                <a:cs typeface="Calibri Light" panose="020F0302020204030204" pitchFamily="34" charset="0"/>
              </a:rPr>
              <a:t>The aim is to avoid broadcast storms that result from loops.</a:t>
            </a:r>
            <a:r>
              <a:rPr lang="en-SE" sz="2400" dirty="0">
                <a:latin typeface="Calibri Light" panose="020F0302020204030204" pitchFamily="34" charset="0"/>
                <a:cs typeface="Calibri Light" panose="020F0302020204030204" pitchFamily="34" charset="0"/>
              </a:rPr>
              <a:t> </a:t>
            </a:r>
          </a:p>
          <a:p>
            <a:r>
              <a:rPr lang="en-US" sz="2400" dirty="0">
                <a:latin typeface="Calibri Light" panose="020F0302020204030204" pitchFamily="34" charset="0"/>
                <a:cs typeface="Calibri Light" panose="020F0302020204030204" pitchFamily="34" charset="0"/>
              </a:rPr>
              <a:t>STP can include backup links upon the failure of active links.</a:t>
            </a:r>
          </a:p>
          <a:p>
            <a:endParaRPr lang="en-US" sz="2400" dirty="0">
              <a:latin typeface="Calibri Light" panose="020F0302020204030204" pitchFamily="34" charset="0"/>
              <a:cs typeface="Calibri Light" panose="020F0302020204030204" pitchFamily="34" charset="0"/>
            </a:endParaRPr>
          </a:p>
          <a:p>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Please watch </a:t>
            </a:r>
            <a:r>
              <a:rPr lang="en-US" sz="2400" dirty="0">
                <a:latin typeface="Calibri Light" panose="020F0302020204030204" pitchFamily="34" charset="0"/>
                <a:cs typeface="Calibri Light" panose="020F0302020204030204" pitchFamily="34" charset="0"/>
                <a:hlinkClick r:id="rId3"/>
              </a:rPr>
              <a:t>this</a:t>
            </a:r>
            <a:r>
              <a:rPr lang="en-US" sz="2400" dirty="0">
                <a:latin typeface="Calibri Light" panose="020F0302020204030204" pitchFamily="34" charset="0"/>
                <a:cs typeface="Calibri Light" panose="020F0302020204030204" pitchFamily="34" charset="0"/>
              </a:rPr>
              <a:t> video.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Induction Step</a:t>
            </a:r>
            <a:endParaRPr lang="sv-SE"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Since the smallest floating distance is </a:t>
            </a:r>
            <a:r>
              <a:rPr lang="en-US" i="1" dirty="0">
                <a:latin typeface="Calibri Light" panose="020F0302020204030204" pitchFamily="34" charset="0"/>
                <a:cs typeface="Calibri Light" panose="020F0302020204030204" pitchFamily="34" charset="0"/>
              </a:rPr>
              <a:t>m</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it is clear that each processor reads the distance of a neighboring processor of distance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and assigns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+ 1 to its distance.</a:t>
            </a:r>
          </a:p>
          <a:p>
            <a:pPr marL="0" indent="0">
              <a:buNone/>
            </a:pPr>
            <a:r>
              <a:rPr lang="sv-SE" dirty="0">
                <a:latin typeface="Calibri Light" panose="020F0302020204030204" pitchFamily="34" charset="0"/>
                <a:cs typeface="Calibri Light" panose="020F0302020204030204" pitchFamily="34" charset="0"/>
              </a:rPr>
              <a:t>(By the algorithm, it will not choose a neighbour that has a distance larger than </a:t>
            </a:r>
            <a:r>
              <a:rPr lang="sv-SE" i="1" dirty="0">
                <a:latin typeface="Calibri Light" panose="020F0302020204030204" pitchFamily="34" charset="0"/>
                <a:cs typeface="Calibri Light" panose="020F0302020204030204" pitchFamily="34" charset="0"/>
              </a:rPr>
              <a:t>k</a:t>
            </a:r>
            <a:r>
              <a:rPr lang="sv-SE" dirty="0">
                <a:latin typeface="Calibri Light" panose="020F0302020204030204" pitchFamily="34" charset="0"/>
                <a:cs typeface="Calibri Light" panose="020F0302020204030204" pitchFamily="34" charset="0"/>
              </a:rPr>
              <a:t> and by the assumption that </a:t>
            </a:r>
            <a:r>
              <a:rPr lang="sv-SE" i="1" dirty="0">
                <a:latin typeface="Calibri Light" panose="020F0302020204030204" pitchFamily="34" charset="0"/>
                <a:cs typeface="Calibri Light" panose="020F0302020204030204" pitchFamily="34" charset="0"/>
              </a:rPr>
              <a:t>k</a:t>
            </a:r>
            <a:r>
              <a:rPr lang="sv-SE" dirty="0">
                <a:latin typeface="Calibri Light" panose="020F0302020204030204" pitchFamily="34" charset="0"/>
                <a:cs typeface="Calibri Light" panose="020F0302020204030204" pitchFamily="34" charset="0"/>
              </a:rPr>
              <a:t> is the shortest distance of a neighbour the algorithm cannot choose a neighbour with shorter distance.) </a:t>
            </a:r>
            <a:r>
              <a:rPr lang="en-US" dirty="0">
                <a:latin typeface="Calibri Light" panose="020F0302020204030204" pitchFamily="34" charset="0"/>
                <a:cs typeface="Calibri Light" panose="020F0302020204030204" pitchFamily="34" charset="0"/>
              </a:rPr>
              <a:t>■ </a:t>
            </a:r>
          </a:p>
          <a:p>
            <a:pPr marL="0" indent="0">
              <a:buNone/>
            </a:pP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75947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Proof</a:t>
            </a:r>
            <a:r>
              <a:rPr lang="sv-SE" dirty="0">
                <a:latin typeface="Calibri Light" panose="020F0302020204030204" pitchFamily="34" charset="0"/>
                <a:cs typeface="Calibri Light" panose="020F0302020204030204" pitchFamily="34" charset="0"/>
              </a:rPr>
              <a:t>, cont.</a:t>
            </a: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Note that once the value in the registers of every processor is equal to its distance from the root, a processor p</a:t>
            </a:r>
            <a:r>
              <a:rPr lang="en-US"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chooses its parent to be the parent in the first BFS tree — p</a:t>
            </a:r>
            <a:r>
              <a:rPr lang="en-US"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chooses the first neighbor according to its internal link ordering, with distance smaller than its own.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Corollary 2.1: The algorithm presented above is self-stabilizing for </a:t>
            </a:r>
            <a:r>
              <a:rPr lang="en-US" i="1" dirty="0">
                <a:latin typeface="Calibri Light" panose="020F0302020204030204" pitchFamily="34" charset="0"/>
                <a:cs typeface="Calibri Light" panose="020F0302020204030204" pitchFamily="34" charset="0"/>
              </a:rPr>
              <a:t>ST</a:t>
            </a:r>
            <a:r>
              <a:rPr lang="en-US" dirty="0">
                <a:latin typeface="Calibri Light" panose="020F0302020204030204" pitchFamily="34" charset="0"/>
                <a:cs typeface="Calibri Light" panose="020F0302020204030204" pitchFamily="34" charset="0"/>
              </a:rPr>
              <a:t>. </a:t>
            </a:r>
            <a:endParaRPr lang="sv-SE" dirty="0">
              <a:latin typeface="Calibri Light" panose="020F0302020204030204" pitchFamily="34" charset="0"/>
              <a:cs typeface="Calibri Light" panose="020F0302020204030204" pitchFamily="34" charset="0"/>
            </a:endParaRPr>
          </a:p>
          <a:p>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17114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he-IL" dirty="0">
                <a:latin typeface="Calibri Light" panose="020F0302020204030204" pitchFamily="34" charset="0"/>
                <a:cs typeface="Calibri Light" panose="020F0302020204030204" pitchFamily="34" charset="0"/>
              </a:rPr>
              <a:t>Fair Composition</a:t>
            </a:r>
            <a:endParaRPr lang="sv-SE" dirty="0">
              <a:latin typeface="Calibri Light" panose="020F0302020204030204" pitchFamily="34" charset="0"/>
              <a:cs typeface="Calibri Light" panose="020F0302020204030204" pitchFamily="34" charset="0"/>
            </a:endParaRPr>
          </a:p>
        </p:txBody>
      </p:sp>
      <p:sp>
        <p:nvSpPr>
          <p:cNvPr id="5" name="Subtitle 4"/>
          <p:cNvSpPr>
            <a:spLocks noGrp="1"/>
          </p:cNvSpPr>
          <p:nvPr>
            <p:ph type="subTitle" idx="1"/>
          </p:nvPr>
        </p:nvSpPr>
        <p:spPr/>
        <p:txBody>
          <a:bodyPr/>
          <a:lstStyle/>
          <a:p>
            <a:r>
              <a:rPr lang="sv-SE" dirty="0">
                <a:latin typeface="Calibri Light" panose="020F0302020204030204" pitchFamily="34" charset="0"/>
                <a:cs typeface="Calibri Light" panose="020F0302020204030204" pitchFamily="34" charset="0"/>
              </a:rPr>
              <a:t>... and </a:t>
            </a:r>
            <a:r>
              <a:rPr lang="en-US" dirty="0">
                <a:latin typeface="Calibri Light" panose="020F0302020204030204" pitchFamily="34" charset="0"/>
                <a:cs typeface="Calibri Light" panose="020F0302020204030204" pitchFamily="34" charset="0"/>
              </a:rPr>
              <a:t>mutual exclusion for general communication graphs </a:t>
            </a: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15065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3EDB8EA5-A486-40DA-9122-1FD51711D713}" type="slidenum">
              <a:rPr lang="en-US" altLang="en-US">
                <a:latin typeface="Calibri Light" panose="020F0302020204030204" pitchFamily="34" charset="0"/>
                <a:cs typeface="Calibri Light" panose="020F0302020204030204" pitchFamily="34" charset="0"/>
              </a:rPr>
              <a:pPr/>
              <a:t>43</a:t>
            </a:fld>
            <a:endParaRPr lang="en-US" altLang="en-US">
              <a:latin typeface="Calibri Light" panose="020F0302020204030204" pitchFamily="34" charset="0"/>
              <a:cs typeface="Calibri Light" panose="020F0302020204030204" pitchFamily="34" charset="0"/>
            </a:endParaRPr>
          </a:p>
        </p:txBody>
      </p:sp>
      <p:sp>
        <p:nvSpPr>
          <p:cNvPr id="137218" name="Rectangle 2"/>
          <p:cNvSpPr>
            <a:spLocks noGrp="1" noChangeArrowheads="1"/>
          </p:cNvSpPr>
          <p:nvPr>
            <p:ph type="title"/>
          </p:nvPr>
        </p:nvSpPr>
        <p:spPr>
          <a:xfrm>
            <a:off x="692150" y="736600"/>
            <a:ext cx="7772400" cy="701675"/>
          </a:xfrm>
        </p:spPr>
        <p:txBody>
          <a:bodyPr/>
          <a:lstStyle/>
          <a:p>
            <a:r>
              <a:rPr lang="en-US" altLang="he-IL" sz="3600" dirty="0">
                <a:latin typeface="Calibri Light" panose="020F0302020204030204" pitchFamily="34" charset="0"/>
                <a:cs typeface="Calibri Light" panose="020F0302020204030204" pitchFamily="34" charset="0"/>
              </a:rPr>
              <a:t>Fair Composition - Some Definitions</a:t>
            </a:r>
            <a:endParaRPr lang="en-US" altLang="en-US" sz="3600" dirty="0">
              <a:latin typeface="Calibri Light" panose="020F0302020204030204" pitchFamily="34" charset="0"/>
              <a:cs typeface="Calibri Light" panose="020F0302020204030204" pitchFamily="34" charset="0"/>
            </a:endParaRPr>
          </a:p>
        </p:txBody>
      </p:sp>
      <p:sp>
        <p:nvSpPr>
          <p:cNvPr id="137219" name="Rectangle 3"/>
          <p:cNvSpPr>
            <a:spLocks noChangeArrowheads="1"/>
          </p:cNvSpPr>
          <p:nvPr/>
        </p:nvSpPr>
        <p:spPr bwMode="auto">
          <a:xfrm>
            <a:off x="107504" y="1608138"/>
            <a:ext cx="6264696" cy="45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buClr>
                <a:schemeClr val="tx1"/>
              </a:buClr>
            </a:pPr>
            <a:r>
              <a:rPr lang="en-US" altLang="he-IL" sz="2400" u="sng" dirty="0">
                <a:solidFill>
                  <a:schemeClr val="tx1"/>
                </a:solidFill>
                <a:latin typeface="Calibri Light" panose="020F0302020204030204" pitchFamily="34" charset="0"/>
                <a:cs typeface="Calibri Light" panose="020F0302020204030204" pitchFamily="34" charset="0"/>
              </a:rPr>
              <a:t>The idea</a:t>
            </a:r>
            <a:r>
              <a:rPr lang="en-US" altLang="he-IL" sz="2400" dirty="0">
                <a:solidFill>
                  <a:schemeClr val="tx1"/>
                </a:solidFill>
                <a:latin typeface="Calibri Light" panose="020F0302020204030204" pitchFamily="34" charset="0"/>
                <a:cs typeface="Calibri Light" panose="020F0302020204030204" pitchFamily="34" charset="0"/>
              </a:rPr>
              <a:t> – composing self-stabilizing algorithms </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1</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i="1" dirty="0" err="1">
                <a:solidFill>
                  <a:schemeClr val="tx1"/>
                </a:solidFill>
                <a:latin typeface="Calibri Light" panose="020F0302020204030204" pitchFamily="34" charset="0"/>
                <a:cs typeface="Calibri Light" panose="020F0302020204030204" pitchFamily="34" charset="0"/>
              </a:rPr>
              <a:t>AL</a:t>
            </a:r>
            <a:r>
              <a:rPr lang="en-US" altLang="he-IL" sz="2400" i="1" baseline="-30000" dirty="0" err="1">
                <a:solidFill>
                  <a:schemeClr val="tx1"/>
                </a:solidFill>
                <a:latin typeface="Calibri Light" panose="020F0302020204030204" pitchFamily="34" charset="0"/>
                <a:cs typeface="Calibri Light" panose="020F0302020204030204" pitchFamily="34" charset="0"/>
              </a:rPr>
              <a:t>k</a:t>
            </a:r>
            <a:r>
              <a:rPr lang="en-US" altLang="he-IL" dirty="0">
                <a:solidFill>
                  <a:schemeClr val="tx1"/>
                </a:solidFill>
                <a:latin typeface="Calibri Light" panose="020F0302020204030204" pitchFamily="34" charset="0"/>
                <a:cs typeface="Calibri Light" panose="020F0302020204030204" pitchFamily="34" charset="0"/>
              </a:rPr>
              <a:t> </a:t>
            </a:r>
            <a:r>
              <a:rPr lang="en-US" altLang="he-IL" sz="2400" dirty="0">
                <a:solidFill>
                  <a:schemeClr val="tx1"/>
                </a:solidFill>
                <a:latin typeface="Calibri Light" panose="020F0302020204030204" pitchFamily="34" charset="0"/>
                <a:cs typeface="Calibri Light" panose="020F0302020204030204" pitchFamily="34" charset="0"/>
              </a:rPr>
              <a:t>so that the stabilized behavior of </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1</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2</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i="1" dirty="0" err="1">
                <a:solidFill>
                  <a:schemeClr val="tx1"/>
                </a:solidFill>
                <a:latin typeface="Calibri Light" panose="020F0302020204030204" pitchFamily="34" charset="0"/>
                <a:cs typeface="Calibri Light" panose="020F0302020204030204" pitchFamily="34" charset="0"/>
              </a:rPr>
              <a:t>AL</a:t>
            </a:r>
            <a:r>
              <a:rPr lang="en-US" altLang="he-IL" sz="2400" i="1" baseline="-30000" dirty="0" err="1">
                <a:solidFill>
                  <a:schemeClr val="tx1"/>
                </a:solidFill>
                <a:latin typeface="Calibri Light" panose="020F0302020204030204" pitchFamily="34" charset="0"/>
                <a:cs typeface="Calibri Light" panose="020F0302020204030204" pitchFamily="34" charset="0"/>
              </a:rPr>
              <a:t>i</a:t>
            </a:r>
            <a:r>
              <a:rPr lang="en-US" altLang="he-IL" dirty="0">
                <a:solidFill>
                  <a:schemeClr val="tx1"/>
                </a:solidFill>
                <a:latin typeface="Calibri Light" panose="020F0302020204030204" pitchFamily="34" charset="0"/>
                <a:cs typeface="Calibri Light" panose="020F0302020204030204" pitchFamily="34" charset="0"/>
              </a:rPr>
              <a:t> </a:t>
            </a:r>
            <a:r>
              <a:rPr lang="en-US" altLang="he-IL" sz="2400" dirty="0">
                <a:solidFill>
                  <a:schemeClr val="tx1"/>
                </a:solidFill>
                <a:latin typeface="Calibri Light" panose="020F0302020204030204" pitchFamily="34" charset="0"/>
                <a:cs typeface="Calibri Light" panose="020F0302020204030204" pitchFamily="34" charset="0"/>
              </a:rPr>
              <a:t>is used by </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i+1 </a:t>
            </a:r>
          </a:p>
          <a:p>
            <a:pPr>
              <a:buClr>
                <a:schemeClr val="tx1"/>
              </a:buClr>
            </a:pP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i+1  </a:t>
            </a:r>
            <a:r>
              <a:rPr lang="en-US" altLang="he-IL" sz="2400" dirty="0">
                <a:solidFill>
                  <a:schemeClr val="tx1"/>
                </a:solidFill>
                <a:latin typeface="Calibri Light" panose="020F0302020204030204" pitchFamily="34" charset="0"/>
                <a:cs typeface="Calibri Light" panose="020F0302020204030204" pitchFamily="34" charset="0"/>
              </a:rPr>
              <a:t>cannot detect whether the algorithms have stabilized, but it is executed as if they have done so</a:t>
            </a:r>
          </a:p>
          <a:p>
            <a:pPr>
              <a:buFont typeface="ZapfDingbats" pitchFamily="82" charset="2"/>
              <a:buNone/>
            </a:pPr>
            <a:endParaRPr lang="en-US" altLang="he-IL" sz="2400" dirty="0">
              <a:solidFill>
                <a:schemeClr val="tx1"/>
              </a:solidFill>
              <a:latin typeface="Calibri Light" panose="020F0302020204030204" pitchFamily="34" charset="0"/>
              <a:cs typeface="Calibri Light" panose="020F0302020204030204" pitchFamily="34" charset="0"/>
            </a:endParaRPr>
          </a:p>
        </p:txBody>
      </p:sp>
      <p:grpSp>
        <p:nvGrpSpPr>
          <p:cNvPr id="3" name="Group 2">
            <a:extLst>
              <a:ext uri="{FF2B5EF4-FFF2-40B4-BE49-F238E27FC236}">
                <a16:creationId xmlns:a16="http://schemas.microsoft.com/office/drawing/2014/main" id="{18BE42DB-B5A4-50B5-B4F3-8CD2AA37E36D}"/>
              </a:ext>
            </a:extLst>
          </p:cNvPr>
          <p:cNvGrpSpPr/>
          <p:nvPr/>
        </p:nvGrpSpPr>
        <p:grpSpPr>
          <a:xfrm>
            <a:off x="2330388" y="3769211"/>
            <a:ext cx="4392488" cy="3137546"/>
            <a:chOff x="2330388" y="3769211"/>
            <a:chExt cx="4392488" cy="3137546"/>
          </a:xfrm>
        </p:grpSpPr>
        <p:pic>
          <p:nvPicPr>
            <p:cNvPr id="1028" name="Picture 4" descr="OSI Model">
              <a:extLst>
                <a:ext uri="{FF2B5EF4-FFF2-40B4-BE49-F238E27FC236}">
                  <a16:creationId xmlns:a16="http://schemas.microsoft.com/office/drawing/2014/main" id="{5B689475-5B4B-0191-794F-4CD0B0687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388" y="3769211"/>
              <a:ext cx="4392488" cy="29613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58DA55-7D4C-6753-5BEA-EB30CFF7CF92}"/>
                </a:ext>
              </a:extLst>
            </p:cNvPr>
            <p:cNvSpPr txBox="1"/>
            <p:nvPr/>
          </p:nvSpPr>
          <p:spPr>
            <a:xfrm>
              <a:off x="2791254" y="6691313"/>
              <a:ext cx="3267241" cy="215444"/>
            </a:xfrm>
            <a:prstGeom prst="rect">
              <a:avLst/>
            </a:prstGeom>
            <a:noFill/>
          </p:spPr>
          <p:txBody>
            <a:bodyPr wrap="none" rtlCol="0">
              <a:spAutoFit/>
            </a:bodyPr>
            <a:lstStyle/>
            <a:p>
              <a:r>
                <a:rPr lang="en-US" sz="800" dirty="0">
                  <a:latin typeface="Calibri Light" panose="020F0302020204030204" pitchFamily="34" charset="0"/>
                  <a:cs typeface="Calibri Light" panose="020F0302020204030204" pitchFamily="34" charset="0"/>
                </a:rPr>
                <a:t>https://www.geeksforgeeks.org/open-systems-interconnection-model-osi/</a:t>
              </a:r>
            </a:p>
          </p:txBody>
        </p:sp>
      </p:grpSp>
    </p:spTree>
    <p:extLst>
      <p:ext uri="{BB962C8B-B14F-4D97-AF65-F5344CB8AC3E}">
        <p14:creationId xmlns:p14="http://schemas.microsoft.com/office/powerpoint/2010/main" val="108873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5"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3EDB8EA5-A486-40DA-9122-1FD51711D713}" type="slidenum">
              <a:rPr lang="en-US" altLang="en-US">
                <a:latin typeface="Calibri Light" panose="020F0302020204030204" pitchFamily="34" charset="0"/>
                <a:cs typeface="Calibri Light" panose="020F0302020204030204" pitchFamily="34" charset="0"/>
              </a:rPr>
              <a:pPr/>
              <a:t>44</a:t>
            </a:fld>
            <a:endParaRPr lang="en-US" altLang="en-US">
              <a:latin typeface="Calibri Light" panose="020F0302020204030204" pitchFamily="34" charset="0"/>
              <a:cs typeface="Calibri Light" panose="020F0302020204030204" pitchFamily="34" charset="0"/>
            </a:endParaRPr>
          </a:p>
        </p:txBody>
      </p:sp>
      <p:sp>
        <p:nvSpPr>
          <p:cNvPr id="137218" name="Rectangle 2"/>
          <p:cNvSpPr>
            <a:spLocks noGrp="1" noChangeArrowheads="1"/>
          </p:cNvSpPr>
          <p:nvPr>
            <p:ph type="title"/>
          </p:nvPr>
        </p:nvSpPr>
        <p:spPr>
          <a:xfrm>
            <a:off x="692150" y="736600"/>
            <a:ext cx="7772400" cy="701675"/>
          </a:xfrm>
        </p:spPr>
        <p:txBody>
          <a:bodyPr/>
          <a:lstStyle/>
          <a:p>
            <a:r>
              <a:rPr lang="en-US" altLang="he-IL" sz="3600" dirty="0">
                <a:latin typeface="Calibri Light" panose="020F0302020204030204" pitchFamily="34" charset="0"/>
                <a:cs typeface="Calibri Light" panose="020F0302020204030204" pitchFamily="34" charset="0"/>
              </a:rPr>
              <a:t>Fair Composition - Some Definitions</a:t>
            </a:r>
            <a:endParaRPr lang="en-US" altLang="en-US" sz="3600" dirty="0">
              <a:latin typeface="Calibri Light" panose="020F0302020204030204" pitchFamily="34" charset="0"/>
              <a:cs typeface="Calibri Light" panose="020F0302020204030204" pitchFamily="34" charset="0"/>
            </a:endParaRPr>
          </a:p>
        </p:txBody>
      </p:sp>
      <p:sp>
        <p:nvSpPr>
          <p:cNvPr id="137219" name="Rectangle 3"/>
          <p:cNvSpPr>
            <a:spLocks noChangeArrowheads="1"/>
          </p:cNvSpPr>
          <p:nvPr/>
        </p:nvSpPr>
        <p:spPr bwMode="auto">
          <a:xfrm>
            <a:off x="107504" y="1608138"/>
            <a:ext cx="6264696" cy="45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buClr>
                <a:schemeClr val="tx1"/>
              </a:buClr>
            </a:pPr>
            <a:r>
              <a:rPr lang="en-US" altLang="he-IL" sz="2400" u="sng" dirty="0">
                <a:solidFill>
                  <a:schemeClr val="tx1"/>
                </a:solidFill>
                <a:latin typeface="Calibri Light" panose="020F0302020204030204" pitchFamily="34" charset="0"/>
                <a:cs typeface="Calibri Light" panose="020F0302020204030204" pitchFamily="34" charset="0"/>
              </a:rPr>
              <a:t>The idea</a:t>
            </a:r>
            <a:r>
              <a:rPr lang="en-US" altLang="he-IL" sz="2400" dirty="0">
                <a:solidFill>
                  <a:schemeClr val="tx1"/>
                </a:solidFill>
                <a:latin typeface="Calibri Light" panose="020F0302020204030204" pitchFamily="34" charset="0"/>
                <a:cs typeface="Calibri Light" panose="020F0302020204030204" pitchFamily="34" charset="0"/>
              </a:rPr>
              <a:t> – composing self-stabilizing algorithms </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1</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i="1" dirty="0" err="1">
                <a:solidFill>
                  <a:schemeClr val="tx1"/>
                </a:solidFill>
                <a:latin typeface="Calibri Light" panose="020F0302020204030204" pitchFamily="34" charset="0"/>
                <a:cs typeface="Calibri Light" panose="020F0302020204030204" pitchFamily="34" charset="0"/>
              </a:rPr>
              <a:t>AL</a:t>
            </a:r>
            <a:r>
              <a:rPr lang="en-US" altLang="he-IL" sz="2400" i="1" baseline="-30000" dirty="0" err="1">
                <a:solidFill>
                  <a:schemeClr val="tx1"/>
                </a:solidFill>
                <a:latin typeface="Calibri Light" panose="020F0302020204030204" pitchFamily="34" charset="0"/>
                <a:cs typeface="Calibri Light" panose="020F0302020204030204" pitchFamily="34" charset="0"/>
              </a:rPr>
              <a:t>k</a:t>
            </a:r>
            <a:r>
              <a:rPr lang="en-US" altLang="he-IL" dirty="0">
                <a:solidFill>
                  <a:schemeClr val="tx1"/>
                </a:solidFill>
                <a:latin typeface="Calibri Light" panose="020F0302020204030204" pitchFamily="34" charset="0"/>
                <a:cs typeface="Calibri Light" panose="020F0302020204030204" pitchFamily="34" charset="0"/>
              </a:rPr>
              <a:t> </a:t>
            </a:r>
            <a:r>
              <a:rPr lang="en-US" altLang="he-IL" sz="2400" dirty="0">
                <a:solidFill>
                  <a:schemeClr val="tx1"/>
                </a:solidFill>
                <a:latin typeface="Calibri Light" panose="020F0302020204030204" pitchFamily="34" charset="0"/>
                <a:cs typeface="Calibri Light" panose="020F0302020204030204" pitchFamily="34" charset="0"/>
              </a:rPr>
              <a:t>so that the stabilized behavior of </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1</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2</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i="1" dirty="0" err="1">
                <a:solidFill>
                  <a:schemeClr val="tx1"/>
                </a:solidFill>
                <a:latin typeface="Calibri Light" panose="020F0302020204030204" pitchFamily="34" charset="0"/>
                <a:cs typeface="Calibri Light" panose="020F0302020204030204" pitchFamily="34" charset="0"/>
              </a:rPr>
              <a:t>AL</a:t>
            </a:r>
            <a:r>
              <a:rPr lang="en-US" altLang="he-IL" sz="2400" i="1" baseline="-30000" dirty="0" err="1">
                <a:solidFill>
                  <a:schemeClr val="tx1"/>
                </a:solidFill>
                <a:latin typeface="Calibri Light" panose="020F0302020204030204" pitchFamily="34" charset="0"/>
                <a:cs typeface="Calibri Light" panose="020F0302020204030204" pitchFamily="34" charset="0"/>
              </a:rPr>
              <a:t>i</a:t>
            </a:r>
            <a:r>
              <a:rPr lang="en-US" altLang="he-IL" dirty="0">
                <a:solidFill>
                  <a:schemeClr val="tx1"/>
                </a:solidFill>
                <a:latin typeface="Calibri Light" panose="020F0302020204030204" pitchFamily="34" charset="0"/>
                <a:cs typeface="Calibri Light" panose="020F0302020204030204" pitchFamily="34" charset="0"/>
              </a:rPr>
              <a:t> </a:t>
            </a:r>
            <a:r>
              <a:rPr lang="en-US" altLang="he-IL" sz="2400" dirty="0">
                <a:solidFill>
                  <a:schemeClr val="tx1"/>
                </a:solidFill>
                <a:latin typeface="Calibri Light" panose="020F0302020204030204" pitchFamily="34" charset="0"/>
                <a:cs typeface="Calibri Light" panose="020F0302020204030204" pitchFamily="34" charset="0"/>
              </a:rPr>
              <a:t>is used by </a:t>
            </a: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i+1 </a:t>
            </a:r>
          </a:p>
          <a:p>
            <a:pPr>
              <a:buClr>
                <a:schemeClr val="tx1"/>
              </a:buClr>
            </a:pPr>
            <a:r>
              <a:rPr lang="en-US" altLang="he-IL" sz="2400" i="1" dirty="0">
                <a:solidFill>
                  <a:schemeClr val="tx1"/>
                </a:solidFill>
                <a:latin typeface="Calibri Light" panose="020F0302020204030204" pitchFamily="34" charset="0"/>
                <a:cs typeface="Calibri Light" panose="020F0302020204030204" pitchFamily="34" charset="0"/>
              </a:rPr>
              <a:t>AL</a:t>
            </a:r>
            <a:r>
              <a:rPr lang="en-US" altLang="he-IL" sz="2400" i="1" baseline="-30000" dirty="0">
                <a:solidFill>
                  <a:schemeClr val="tx1"/>
                </a:solidFill>
                <a:latin typeface="Calibri Light" panose="020F0302020204030204" pitchFamily="34" charset="0"/>
                <a:cs typeface="Calibri Light" panose="020F0302020204030204" pitchFamily="34" charset="0"/>
              </a:rPr>
              <a:t>i+1  </a:t>
            </a:r>
            <a:r>
              <a:rPr lang="en-US" altLang="he-IL" sz="2400" dirty="0">
                <a:solidFill>
                  <a:schemeClr val="tx1"/>
                </a:solidFill>
                <a:latin typeface="Calibri Light" panose="020F0302020204030204" pitchFamily="34" charset="0"/>
                <a:cs typeface="Calibri Light" panose="020F0302020204030204" pitchFamily="34" charset="0"/>
              </a:rPr>
              <a:t>cannot detect whether the algorithms have stabilized, but it is executed as if they have done so</a:t>
            </a:r>
          </a:p>
          <a:p>
            <a:pPr>
              <a:buFont typeface="ZapfDingbats" pitchFamily="82" charset="2"/>
              <a:buNone/>
            </a:pPr>
            <a:endParaRPr lang="en-US" altLang="he-IL" sz="2400" dirty="0">
              <a:solidFill>
                <a:schemeClr val="tx1"/>
              </a:solidFill>
              <a:latin typeface="Calibri Light" panose="020F0302020204030204" pitchFamily="34" charset="0"/>
              <a:cs typeface="Calibri Light" panose="020F0302020204030204" pitchFamily="34" charset="0"/>
            </a:endParaRPr>
          </a:p>
          <a:p>
            <a:pPr>
              <a:buFont typeface="ZapfDingbats" pitchFamily="82" charset="2"/>
              <a:buNone/>
            </a:pPr>
            <a:r>
              <a:rPr lang="en-US" altLang="he-IL" sz="2400" u="sng" dirty="0">
                <a:solidFill>
                  <a:schemeClr val="tx1"/>
                </a:solidFill>
                <a:latin typeface="Calibri Light" panose="020F0302020204030204" pitchFamily="34" charset="0"/>
                <a:cs typeface="Calibri Light" panose="020F0302020204030204" pitchFamily="34" charset="0"/>
              </a:rPr>
              <a:t>The technique is described for k=2:</a:t>
            </a:r>
          </a:p>
          <a:p>
            <a:pPr>
              <a:buClrTx/>
            </a:pPr>
            <a:r>
              <a:rPr lang="en-US" altLang="he-IL" sz="2400" dirty="0">
                <a:solidFill>
                  <a:schemeClr val="tx1"/>
                </a:solidFill>
                <a:latin typeface="Calibri Light" panose="020F0302020204030204" pitchFamily="34" charset="0"/>
                <a:cs typeface="Calibri Light" panose="020F0302020204030204" pitchFamily="34" charset="0"/>
              </a:rPr>
              <a:t>2 simple algorithms, a server and a client, are combined to obtain a more complex algorithm </a:t>
            </a:r>
          </a:p>
          <a:p>
            <a:pPr>
              <a:buClrTx/>
            </a:pPr>
            <a:r>
              <a:rPr lang="en-US" altLang="he-IL" sz="2400" dirty="0">
                <a:solidFill>
                  <a:schemeClr val="tx1"/>
                </a:solidFill>
                <a:latin typeface="Calibri Light" panose="020F0302020204030204" pitchFamily="34" charset="0"/>
                <a:cs typeface="Calibri Light" panose="020F0302020204030204" pitchFamily="34" charset="0"/>
              </a:rPr>
              <a:t>The server ensures that some properties will hold to be used by the client</a:t>
            </a:r>
          </a:p>
        </p:txBody>
      </p:sp>
    </p:spTree>
    <p:extLst>
      <p:ext uri="{BB962C8B-B14F-4D97-AF65-F5344CB8AC3E}">
        <p14:creationId xmlns:p14="http://schemas.microsoft.com/office/powerpoint/2010/main" val="2109774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6"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5C92B6FF-282A-422B-8394-88D9DAC9CEDC}" type="slidenum">
              <a:rPr lang="en-US" altLang="en-US">
                <a:latin typeface="Calibri Light" panose="020F0302020204030204" pitchFamily="34" charset="0"/>
                <a:cs typeface="Calibri Light" panose="020F0302020204030204" pitchFamily="34" charset="0"/>
              </a:rPr>
              <a:pPr/>
              <a:t>45</a:t>
            </a:fld>
            <a:endParaRPr lang="en-US" altLang="en-US">
              <a:latin typeface="Calibri Light" panose="020F0302020204030204" pitchFamily="34" charset="0"/>
              <a:cs typeface="Calibri Light" panose="020F0302020204030204" pitchFamily="34" charset="0"/>
            </a:endParaRPr>
          </a:p>
        </p:txBody>
      </p:sp>
      <p:sp>
        <p:nvSpPr>
          <p:cNvPr id="139266" name="Rectangle 2"/>
          <p:cNvSpPr>
            <a:spLocks noChangeArrowheads="1"/>
          </p:cNvSpPr>
          <p:nvPr/>
        </p:nvSpPr>
        <p:spPr bwMode="auto">
          <a:xfrm>
            <a:off x="692150" y="449263"/>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en-US" sz="3600">
              <a:latin typeface="Calibri Light" panose="020F0302020204030204" pitchFamily="34" charset="0"/>
              <a:cs typeface="Calibri Light" panose="020F0302020204030204" pitchFamily="34" charset="0"/>
            </a:endParaRPr>
          </a:p>
        </p:txBody>
      </p:sp>
      <p:sp>
        <p:nvSpPr>
          <p:cNvPr id="139267" name="Rectangle 3"/>
          <p:cNvSpPr>
            <a:spLocks noChangeArrowheads="1"/>
          </p:cNvSpPr>
          <p:nvPr/>
        </p:nvSpPr>
        <p:spPr bwMode="auto">
          <a:xfrm>
            <a:off x="533400" y="1577975"/>
            <a:ext cx="82200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buClrTx/>
            </a:pPr>
            <a:r>
              <a:rPr lang="en-US" altLang="he-IL" sz="2400" dirty="0">
                <a:latin typeface="Calibri Light" panose="020F0302020204030204" pitchFamily="34" charset="0"/>
                <a:cs typeface="Calibri Light" panose="020F0302020204030204" pitchFamily="34" charset="0"/>
              </a:rPr>
              <a:t>Assume the server algorithm </a:t>
            </a:r>
            <a:r>
              <a:rPr lang="en-US" altLang="he-IL" sz="2400" i="1" dirty="0">
                <a:solidFill>
                  <a:srgbClr val="C60000"/>
                </a:solidFill>
                <a:latin typeface="Calibri Light" panose="020F0302020204030204" pitchFamily="34" charset="0"/>
                <a:cs typeface="Calibri Light" panose="020F0302020204030204" pitchFamily="34" charset="0"/>
              </a:rPr>
              <a:t>AL</a:t>
            </a:r>
            <a:r>
              <a:rPr lang="en-US" altLang="he-IL" sz="2400" i="1" baseline="-30000" dirty="0">
                <a:solidFill>
                  <a:srgbClr val="C60000"/>
                </a:solidFill>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is for a task defined by a set of legal execution </a:t>
            </a:r>
            <a:r>
              <a:rPr lang="en-US" altLang="he-IL" sz="2400" i="1" dirty="0">
                <a:solidFill>
                  <a:srgbClr val="C60000"/>
                </a:solidFill>
                <a:latin typeface="Calibri Light" panose="020F0302020204030204" pitchFamily="34" charset="0"/>
                <a:cs typeface="Calibri Light" panose="020F0302020204030204" pitchFamily="34" charset="0"/>
              </a:rPr>
              <a:t>T</a:t>
            </a:r>
            <a:r>
              <a:rPr lang="en-US" altLang="he-IL" sz="2400" i="1" baseline="-30000" dirty="0">
                <a:solidFill>
                  <a:srgbClr val="C60000"/>
                </a:solidFill>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and the client algorithm </a:t>
            </a:r>
            <a:r>
              <a:rPr lang="en-US" altLang="he-IL" sz="2400" i="1" dirty="0">
                <a:solidFill>
                  <a:srgbClr val="C60000"/>
                </a:solidFill>
                <a:latin typeface="Calibri Light" panose="020F0302020204030204" pitchFamily="34" charset="0"/>
                <a:cs typeface="Calibri Light" panose="020F0302020204030204" pitchFamily="34" charset="0"/>
              </a:rPr>
              <a:t>AL</a:t>
            </a:r>
            <a:r>
              <a:rPr lang="en-US" altLang="he-IL" sz="2400" i="1" baseline="-30000" dirty="0">
                <a:solidFill>
                  <a:srgbClr val="C60000"/>
                </a:solidFill>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for </a:t>
            </a:r>
            <a:r>
              <a:rPr lang="en-US" altLang="he-IL" sz="2400" i="1" dirty="0">
                <a:solidFill>
                  <a:srgbClr val="CC3300"/>
                </a:solidFill>
                <a:latin typeface="Calibri Light" panose="020F0302020204030204" pitchFamily="34" charset="0"/>
                <a:cs typeface="Calibri Light" panose="020F0302020204030204" pitchFamily="34" charset="0"/>
              </a:rPr>
              <a:t>T</a:t>
            </a:r>
            <a:r>
              <a:rPr lang="en-US" altLang="he-IL" sz="2400" i="1" baseline="-30000" dirty="0">
                <a:solidFill>
                  <a:srgbClr val="CC3300"/>
                </a:solidFill>
                <a:latin typeface="Calibri Light" panose="020F0302020204030204" pitchFamily="34" charset="0"/>
                <a:cs typeface="Calibri Light" panose="020F0302020204030204" pitchFamily="34" charset="0"/>
              </a:rPr>
              <a:t>2</a:t>
            </a:r>
            <a:endParaRPr lang="en-US" altLang="he-IL" sz="2400" dirty="0">
              <a:solidFill>
                <a:srgbClr val="CC3300"/>
              </a:solidFill>
              <a:latin typeface="Calibri Light" panose="020F0302020204030204" pitchFamily="34" charset="0"/>
              <a:cs typeface="Calibri Light" panose="020F0302020204030204" pitchFamily="34" charset="0"/>
            </a:endParaRPr>
          </a:p>
          <a:p>
            <a:pPr>
              <a:buClrTx/>
            </a:pPr>
            <a:r>
              <a:rPr lang="en-US" altLang="he-IL" sz="2400" dirty="0">
                <a:latin typeface="Calibri Light" panose="020F0302020204030204" pitchFamily="34" charset="0"/>
                <a:cs typeface="Calibri Light" panose="020F0302020204030204" pitchFamily="34" charset="0"/>
              </a:rPr>
              <a:t>Let </a:t>
            </a:r>
            <a:r>
              <a:rPr lang="en-US" altLang="he-IL" sz="2400" dirty="0">
                <a:solidFill>
                  <a:srgbClr val="C60000"/>
                </a:solidFill>
                <a:latin typeface="Calibri Light" panose="020F0302020204030204" pitchFamily="34" charset="0"/>
                <a:cs typeface="Calibri Light" panose="020F0302020204030204" pitchFamily="34" charset="0"/>
              </a:rPr>
              <a:t>A</a:t>
            </a:r>
            <a:r>
              <a:rPr lang="en-US" altLang="he-IL" sz="2400" baseline="-25000" dirty="0">
                <a:solidFill>
                  <a:srgbClr val="C60000"/>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be the state set of p</a:t>
            </a:r>
            <a:r>
              <a:rPr lang="en-US" altLang="he-IL" sz="2400" baseline="-25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in </a:t>
            </a:r>
            <a:r>
              <a:rPr lang="en-US" altLang="he-IL" sz="2400" i="1" dirty="0">
                <a:latin typeface="Calibri Light" panose="020F0302020204030204" pitchFamily="34" charset="0"/>
                <a:cs typeface="Calibri Light" panose="020F0302020204030204" pitchFamily="34" charset="0"/>
              </a:rPr>
              <a:t>AL</a:t>
            </a:r>
            <a:r>
              <a:rPr lang="en-US" altLang="he-IL" sz="2400" i="1" baseline="-30000" dirty="0">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and </a:t>
            </a:r>
            <a:r>
              <a:rPr lang="en-US" altLang="he-IL" sz="2400" dirty="0">
                <a:solidFill>
                  <a:srgbClr val="C60000"/>
                </a:solidFill>
                <a:latin typeface="Calibri Light" panose="020F0302020204030204" pitchFamily="34" charset="0"/>
                <a:cs typeface="Calibri Light" panose="020F0302020204030204" pitchFamily="34" charset="0"/>
              </a:rPr>
              <a:t>S</a:t>
            </a:r>
            <a:r>
              <a:rPr lang="en-US" altLang="he-IL" sz="2400" baseline="-25000" dirty="0">
                <a:solidFill>
                  <a:srgbClr val="C60000"/>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a:t>
            </a:r>
            <a:r>
              <a:rPr lang="en-US" altLang="he-IL" sz="2400" dirty="0" err="1">
                <a:latin typeface="Calibri Light" panose="020F0302020204030204" pitchFamily="34" charset="0"/>
                <a:cs typeface="Calibri Light" panose="020F0302020204030204" pitchFamily="34" charset="0"/>
              </a:rPr>
              <a:t>A</a:t>
            </a:r>
            <a:r>
              <a:rPr lang="en-US" altLang="he-IL" sz="2400" baseline="-25000" dirty="0" err="1">
                <a:latin typeface="Calibri Light" panose="020F0302020204030204" pitchFamily="34" charset="0"/>
                <a:cs typeface="Calibri Light" panose="020F0302020204030204" pitchFamily="34" charset="0"/>
              </a:rPr>
              <a:t>i</a:t>
            </a:r>
            <a:r>
              <a:rPr lang="en-US" altLang="he-IL" sz="2400" dirty="0" err="1">
                <a:latin typeface="Calibri Light" panose="020F0302020204030204" pitchFamily="34" charset="0"/>
                <a:cs typeface="Calibri Light" panose="020F0302020204030204" pitchFamily="34" charset="0"/>
                <a:sym typeface="Symbol" panose="05050102010706020507" pitchFamily="18" charset="2"/>
              </a:rPr>
              <a:t>B</a:t>
            </a:r>
            <a:r>
              <a:rPr lang="en-US" altLang="he-IL" sz="2400" baseline="-25000" dirty="0" err="1">
                <a:latin typeface="Calibri Light" panose="020F0302020204030204" pitchFamily="34" charset="0"/>
                <a:cs typeface="Calibri Light" panose="020F0302020204030204" pitchFamily="34" charset="0"/>
                <a:sym typeface="Symbol" panose="05050102010706020507" pitchFamily="18" charset="2"/>
              </a:rPr>
              <a:t>i</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the state set of p</a:t>
            </a:r>
            <a:r>
              <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rPr>
              <a:t>i</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in </a:t>
            </a:r>
            <a:r>
              <a:rPr lang="en-US" altLang="he-IL" sz="2400" i="1" dirty="0">
                <a:latin typeface="Calibri Light" panose="020F0302020204030204" pitchFamily="34" charset="0"/>
                <a:cs typeface="Calibri Light" panose="020F0302020204030204" pitchFamily="34" charset="0"/>
              </a:rPr>
              <a:t>AL</a:t>
            </a:r>
            <a:r>
              <a:rPr lang="en-US" altLang="he-IL" sz="2400" i="1" baseline="-30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where whenever p</a:t>
            </a:r>
            <a:r>
              <a:rPr lang="en-US" altLang="he-IL" sz="2400" baseline="-25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executes </a:t>
            </a:r>
            <a:r>
              <a:rPr lang="en-US" altLang="he-IL" sz="2400" i="1" dirty="0">
                <a:latin typeface="Calibri Light" panose="020F0302020204030204" pitchFamily="34" charset="0"/>
                <a:cs typeface="Calibri Light" panose="020F0302020204030204" pitchFamily="34" charset="0"/>
              </a:rPr>
              <a:t>AL</a:t>
            </a:r>
            <a:r>
              <a:rPr lang="en-US" altLang="he-IL" sz="2400" i="1" baseline="-30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it modifies only the </a:t>
            </a:r>
            <a:r>
              <a:rPr lang="en-US" altLang="he-IL" sz="2400" dirty="0">
                <a:solidFill>
                  <a:srgbClr val="C60000"/>
                </a:solidFill>
                <a:latin typeface="Calibri Light" panose="020F0302020204030204" pitchFamily="34" charset="0"/>
                <a:cs typeface="Calibri Light" panose="020F0302020204030204" pitchFamily="34" charset="0"/>
              </a:rPr>
              <a:t>B</a:t>
            </a:r>
            <a:r>
              <a:rPr lang="en-US" altLang="he-IL" sz="2400" baseline="-25000" dirty="0">
                <a:solidFill>
                  <a:srgbClr val="C60000"/>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components of </a:t>
            </a:r>
            <a:r>
              <a:rPr lang="en-US" altLang="he-IL" sz="2400" dirty="0" err="1">
                <a:latin typeface="Calibri Light" panose="020F0302020204030204" pitchFamily="34" charset="0"/>
                <a:cs typeface="Calibri Light" panose="020F0302020204030204" pitchFamily="34" charset="0"/>
              </a:rPr>
              <a:t>A</a:t>
            </a:r>
            <a:r>
              <a:rPr lang="en-US" altLang="he-IL" sz="2400" baseline="-25000" dirty="0" err="1">
                <a:latin typeface="Calibri Light" panose="020F0302020204030204" pitchFamily="34" charset="0"/>
                <a:cs typeface="Calibri Light" panose="020F0302020204030204" pitchFamily="34" charset="0"/>
              </a:rPr>
              <a:t>i</a:t>
            </a:r>
            <a:r>
              <a:rPr lang="en-US" altLang="he-IL" sz="2400" dirty="0" err="1">
                <a:latin typeface="Calibri Light" panose="020F0302020204030204" pitchFamily="34" charset="0"/>
                <a:cs typeface="Calibri Light" panose="020F0302020204030204" pitchFamily="34" charset="0"/>
                <a:sym typeface="Symbol" panose="05050102010706020507" pitchFamily="18" charset="2"/>
              </a:rPr>
              <a:t>B</a:t>
            </a:r>
            <a:r>
              <a:rPr lang="en-US" altLang="he-IL" sz="2400" baseline="-25000" dirty="0" err="1">
                <a:latin typeface="Calibri Light" panose="020F0302020204030204" pitchFamily="34" charset="0"/>
                <a:cs typeface="Calibri Light" panose="020F0302020204030204" pitchFamily="34" charset="0"/>
                <a:sym typeface="Symbol" panose="05050102010706020507" pitchFamily="18" charset="2"/>
              </a:rPr>
              <a:t>i</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a:t>
            </a:r>
          </a:p>
          <a:p>
            <a:pPr>
              <a:buClrTx/>
            </a:pPr>
            <a:r>
              <a:rPr lang="en-US" altLang="he-IL" sz="2400" dirty="0">
                <a:latin typeface="Calibri Light" panose="020F0302020204030204" pitchFamily="34" charset="0"/>
                <a:cs typeface="Calibri Light" panose="020F0302020204030204" pitchFamily="34" charset="0"/>
                <a:sym typeface="Symbol" panose="05050102010706020507" pitchFamily="18" charset="2"/>
              </a:rPr>
              <a:t>For a configuration c  S</a:t>
            </a:r>
            <a:r>
              <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rPr>
              <a:t>1</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 S</a:t>
            </a:r>
            <a:r>
              <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rPr>
              <a:t>n </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define the </a:t>
            </a:r>
            <a:r>
              <a:rPr lang="en-US" altLang="he-IL" sz="2400" dirty="0">
                <a:solidFill>
                  <a:srgbClr val="C60000"/>
                </a:solidFill>
                <a:latin typeface="Calibri Light" panose="020F0302020204030204" pitchFamily="34" charset="0"/>
                <a:cs typeface="Calibri Light" panose="020F0302020204030204" pitchFamily="34" charset="0"/>
                <a:sym typeface="Symbol" panose="05050102010706020507" pitchFamily="18" charset="2"/>
              </a:rPr>
              <a:t>A-projection</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of c as the configuration (ap</a:t>
            </a:r>
            <a:r>
              <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rPr>
              <a:t>1</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 , </a:t>
            </a:r>
            <a:r>
              <a:rPr lang="en-US" altLang="he-IL" sz="2400" dirty="0" err="1">
                <a:latin typeface="Calibri Light" panose="020F0302020204030204" pitchFamily="34" charset="0"/>
                <a:cs typeface="Calibri Light" panose="020F0302020204030204" pitchFamily="34" charset="0"/>
                <a:sym typeface="Symbol" panose="05050102010706020507" pitchFamily="18" charset="2"/>
              </a:rPr>
              <a:t>ap</a:t>
            </a:r>
            <a:r>
              <a:rPr lang="en-US" altLang="he-IL" sz="2400" baseline="-25000" dirty="0" err="1">
                <a:latin typeface="Calibri Light" panose="020F0302020204030204" pitchFamily="34" charset="0"/>
                <a:cs typeface="Calibri Light" panose="020F0302020204030204" pitchFamily="34" charset="0"/>
                <a:sym typeface="Symbol" panose="05050102010706020507" pitchFamily="18" charset="2"/>
              </a:rPr>
              <a:t>n</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 A</a:t>
            </a:r>
            <a:r>
              <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rPr>
              <a:t>1</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 A</a:t>
            </a:r>
            <a:r>
              <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rPr>
              <a:t>n </a:t>
            </a:r>
          </a:p>
          <a:p>
            <a:pPr>
              <a:buClrTx/>
            </a:pPr>
            <a:r>
              <a:rPr lang="en-US" altLang="he-IL" sz="2400" dirty="0">
                <a:latin typeface="Calibri Light" panose="020F0302020204030204" pitchFamily="34" charset="0"/>
                <a:cs typeface="Calibri Light" panose="020F0302020204030204" pitchFamily="34" charset="0"/>
                <a:sym typeface="Symbol" panose="05050102010706020507" pitchFamily="18" charset="2"/>
              </a:rPr>
              <a:t>The A-projection of an execution - consist of the </a:t>
            </a:r>
            <a:br>
              <a:rPr lang="en-US" altLang="he-IL" sz="2400" dirty="0">
                <a:latin typeface="Calibri Light" panose="020F0302020204030204" pitchFamily="34" charset="0"/>
                <a:cs typeface="Calibri Light" panose="020F0302020204030204" pitchFamily="34" charset="0"/>
                <a:sym typeface="Symbol" panose="05050102010706020507" pitchFamily="18" charset="2"/>
              </a:rPr>
            </a:br>
            <a:r>
              <a:rPr lang="en-US" altLang="he-IL" sz="2400" dirty="0">
                <a:latin typeface="Calibri Light" panose="020F0302020204030204" pitchFamily="34" charset="0"/>
                <a:cs typeface="Calibri Light" panose="020F0302020204030204" pitchFamily="34" charset="0"/>
                <a:sym typeface="Symbol" panose="05050102010706020507" pitchFamily="18" charset="2"/>
              </a:rPr>
              <a:t>A-projection of every configuration of the execution</a:t>
            </a:r>
            <a:endPar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endParaRPr>
          </a:p>
        </p:txBody>
      </p:sp>
      <p:sp>
        <p:nvSpPr>
          <p:cNvPr id="139268" name="Rectangle 4"/>
          <p:cNvSpPr>
            <a:spLocks noGrp="1" noChangeArrowheads="1"/>
          </p:cNvSpPr>
          <p:nvPr>
            <p:ph type="title"/>
          </p:nvPr>
        </p:nvSpPr>
        <p:spPr>
          <a:xfrm>
            <a:off x="533400" y="482600"/>
            <a:ext cx="7772400" cy="922338"/>
          </a:xfrm>
        </p:spPr>
        <p:txBody>
          <a:bodyPr/>
          <a:lstStyle/>
          <a:p>
            <a:r>
              <a:rPr lang="en-US" altLang="he-IL" sz="3600" dirty="0">
                <a:latin typeface="Calibri Light" panose="020F0302020204030204" pitchFamily="34" charset="0"/>
                <a:cs typeface="Calibri Light" panose="020F0302020204030204" pitchFamily="34" charset="0"/>
              </a:rPr>
              <a:t>Fair Composition - More Definitions</a:t>
            </a:r>
            <a:endParaRPr lang="en-US" altLang="sv-SE" sz="3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0257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6"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2DD8C1AA-5B15-4877-A119-5FBAAF854F71}" type="slidenum">
              <a:rPr lang="en-US" altLang="en-US">
                <a:latin typeface="Calibri Light" panose="020F0302020204030204" pitchFamily="34" charset="0"/>
                <a:cs typeface="Calibri Light" panose="020F0302020204030204" pitchFamily="34" charset="0"/>
              </a:rPr>
              <a:pPr/>
              <a:t>46</a:t>
            </a:fld>
            <a:endParaRPr lang="en-US" altLang="en-US">
              <a:latin typeface="Calibri Light" panose="020F0302020204030204" pitchFamily="34" charset="0"/>
              <a:cs typeface="Calibri Light" panose="020F0302020204030204" pitchFamily="34" charset="0"/>
            </a:endParaRPr>
          </a:p>
        </p:txBody>
      </p:sp>
      <p:sp>
        <p:nvSpPr>
          <p:cNvPr id="141314" name="Rectangle 2"/>
          <p:cNvSpPr>
            <a:spLocks noChangeArrowheads="1"/>
          </p:cNvSpPr>
          <p:nvPr/>
        </p:nvSpPr>
        <p:spPr bwMode="auto">
          <a:xfrm>
            <a:off x="692150" y="449263"/>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en-US" sz="3600">
              <a:latin typeface="Calibri Light" panose="020F0302020204030204" pitchFamily="34" charset="0"/>
              <a:cs typeface="Calibri Light" panose="020F0302020204030204" pitchFamily="34" charset="0"/>
            </a:endParaRPr>
          </a:p>
        </p:txBody>
      </p:sp>
      <p:sp>
        <p:nvSpPr>
          <p:cNvPr id="141315" name="Rectangle 3"/>
          <p:cNvSpPr>
            <a:spLocks noChangeArrowheads="1"/>
          </p:cNvSpPr>
          <p:nvPr/>
        </p:nvSpPr>
        <p:spPr bwMode="auto">
          <a:xfrm>
            <a:off x="533400" y="1658938"/>
            <a:ext cx="8220075"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2 </a:t>
            </a:r>
            <a:r>
              <a:rPr lang="en-US" altLang="he-IL" sz="2400" dirty="0">
                <a:latin typeface="Calibri Light" panose="020F0302020204030204" pitchFamily="34" charset="0"/>
                <a:cs typeface="Calibri Light" panose="020F0302020204030204" pitchFamily="34" charset="0"/>
              </a:rPr>
              <a:t>is </a:t>
            </a:r>
            <a:r>
              <a:rPr lang="en-US" altLang="he-IL" sz="2400" dirty="0">
                <a:solidFill>
                  <a:srgbClr val="C60000"/>
                </a:solidFill>
                <a:latin typeface="Calibri Light" panose="020F0302020204030204" pitchFamily="34" charset="0"/>
                <a:cs typeface="Calibri Light" panose="020F0302020204030204" pitchFamily="34" charset="0"/>
              </a:rPr>
              <a:t>self-stabilizing for task</a:t>
            </a:r>
            <a:r>
              <a:rPr lang="en-US" altLang="he-IL" sz="2400" i="1" dirty="0">
                <a:solidFill>
                  <a:srgbClr val="C60000"/>
                </a:solidFill>
                <a:latin typeface="Calibri Light" panose="020F0302020204030204" pitchFamily="34" charset="0"/>
                <a:cs typeface="Calibri Light" panose="020F0302020204030204" pitchFamily="34" charset="0"/>
              </a:rPr>
              <a:t> T</a:t>
            </a:r>
            <a:r>
              <a:rPr lang="en-US" altLang="he-IL" sz="2400" i="1" baseline="-25000" dirty="0">
                <a:solidFill>
                  <a:srgbClr val="C60000"/>
                </a:solidFill>
                <a:latin typeface="Calibri Light" panose="020F0302020204030204" pitchFamily="34" charset="0"/>
                <a:cs typeface="Calibri Light" panose="020F0302020204030204" pitchFamily="34" charset="0"/>
              </a:rPr>
              <a:t>2</a:t>
            </a:r>
            <a:r>
              <a:rPr lang="en-US" altLang="he-IL" sz="2400" i="1" dirty="0">
                <a:solidFill>
                  <a:srgbClr val="C60000"/>
                </a:solidFill>
                <a:latin typeface="Calibri Light" panose="020F0302020204030204" pitchFamily="34" charset="0"/>
                <a:cs typeface="Calibri Light" panose="020F0302020204030204" pitchFamily="34" charset="0"/>
              </a:rPr>
              <a:t> </a:t>
            </a:r>
            <a:r>
              <a:rPr lang="en-US" altLang="he-IL" sz="2400" dirty="0">
                <a:solidFill>
                  <a:srgbClr val="C60000"/>
                </a:solidFill>
                <a:latin typeface="Calibri Light" panose="020F0302020204030204" pitchFamily="34" charset="0"/>
                <a:cs typeface="Calibri Light" panose="020F0302020204030204" pitchFamily="34" charset="0"/>
              </a:rPr>
              <a:t>given task</a:t>
            </a:r>
            <a:r>
              <a:rPr lang="en-US" altLang="he-IL" sz="2400" i="1" dirty="0">
                <a:solidFill>
                  <a:srgbClr val="C60000"/>
                </a:solidFill>
                <a:latin typeface="Calibri Light" panose="020F0302020204030204" pitchFamily="34" charset="0"/>
                <a:cs typeface="Calibri Light" panose="020F0302020204030204" pitchFamily="34" charset="0"/>
              </a:rPr>
              <a:t> T</a:t>
            </a:r>
            <a:r>
              <a:rPr lang="en-US" altLang="he-IL" sz="2400" i="1" baseline="-25000" dirty="0">
                <a:solidFill>
                  <a:srgbClr val="C60000"/>
                </a:solidFill>
                <a:latin typeface="Calibri Light" panose="020F0302020204030204" pitchFamily="34" charset="0"/>
                <a:cs typeface="Calibri Light" panose="020F0302020204030204" pitchFamily="34" charset="0"/>
              </a:rPr>
              <a:t>1</a:t>
            </a:r>
            <a:r>
              <a:rPr lang="en-US" altLang="he-IL" sz="2400" baseline="-25000" dirty="0">
                <a:solidFill>
                  <a:srgbClr val="C60000"/>
                </a:solidFill>
                <a:latin typeface="Calibri Light" panose="020F0302020204030204" pitchFamily="34" charset="0"/>
                <a:cs typeface="Calibri Light" panose="020F0302020204030204" pitchFamily="34" charset="0"/>
              </a:rPr>
              <a:t> </a:t>
            </a:r>
            <a:r>
              <a:rPr lang="en-US" altLang="he-IL" sz="2400" dirty="0">
                <a:latin typeface="Calibri Light" panose="020F0302020204030204" pitchFamily="34" charset="0"/>
                <a:cs typeface="Calibri Light" panose="020F0302020204030204" pitchFamily="34" charset="0"/>
              </a:rPr>
              <a:t> if any fair execution of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that has an A-projection in </a:t>
            </a:r>
            <a:r>
              <a:rPr lang="en-US" altLang="he-IL" sz="2400" i="1" dirty="0">
                <a:latin typeface="Calibri Light" panose="020F0302020204030204" pitchFamily="34" charset="0"/>
                <a:cs typeface="Calibri Light" panose="020F0302020204030204" pitchFamily="34" charset="0"/>
              </a:rPr>
              <a:t>T</a:t>
            </a:r>
            <a:r>
              <a:rPr lang="en-US" altLang="he-IL" sz="2400" i="1" baseline="-25000" dirty="0">
                <a:latin typeface="Calibri Light" panose="020F0302020204030204" pitchFamily="34" charset="0"/>
                <a:cs typeface="Calibri Light" panose="020F0302020204030204" pitchFamily="34" charset="0"/>
              </a:rPr>
              <a:t>1</a:t>
            </a:r>
            <a:r>
              <a:rPr lang="en-US" altLang="he-IL" sz="2400" i="1" dirty="0">
                <a:latin typeface="Calibri Light" panose="020F0302020204030204" pitchFamily="34" charset="0"/>
                <a:cs typeface="Calibri Light" panose="020F0302020204030204" pitchFamily="34" charset="0"/>
              </a:rPr>
              <a:t> </a:t>
            </a:r>
            <a:r>
              <a:rPr lang="en-US" altLang="he-IL" sz="2400" dirty="0">
                <a:latin typeface="Calibri Light" panose="020F0302020204030204" pitchFamily="34" charset="0"/>
                <a:cs typeface="Calibri Light" panose="020F0302020204030204" pitchFamily="34" charset="0"/>
              </a:rPr>
              <a:t>has a suffix in </a:t>
            </a:r>
            <a:r>
              <a:rPr lang="en-US" altLang="he-IL" sz="2400" i="1" dirty="0">
                <a:latin typeface="Calibri Light" panose="020F0302020204030204" pitchFamily="34" charset="0"/>
                <a:cs typeface="Calibri Light" panose="020F0302020204030204" pitchFamily="34" charset="0"/>
              </a:rPr>
              <a:t>T</a:t>
            </a:r>
            <a:r>
              <a:rPr lang="en-US" altLang="he-IL" sz="2400" i="1" baseline="-25000" dirty="0">
                <a:latin typeface="Calibri Light" panose="020F0302020204030204" pitchFamily="34" charset="0"/>
                <a:cs typeface="Calibri Light" panose="020F0302020204030204" pitchFamily="34" charset="0"/>
              </a:rPr>
              <a:t>2 </a:t>
            </a:r>
            <a:endParaRPr lang="en-US" altLang="he-IL" sz="2400" dirty="0">
              <a:latin typeface="Calibri Light" panose="020F0302020204030204" pitchFamily="34" charset="0"/>
              <a:cs typeface="Calibri Light" panose="020F0302020204030204" pitchFamily="34" charset="0"/>
            </a:endParaRPr>
          </a:p>
          <a:p>
            <a:r>
              <a:rPr lang="en-US" altLang="he-IL" sz="2400" i="1" dirty="0">
                <a:latin typeface="Calibri Light" panose="020F0302020204030204" pitchFamily="34" charset="0"/>
                <a:cs typeface="Calibri Light" panose="020F0302020204030204" pitchFamily="34" charset="0"/>
              </a:rPr>
              <a:t>AL</a:t>
            </a:r>
            <a:r>
              <a:rPr lang="en-US" altLang="he-IL" sz="2400" dirty="0">
                <a:latin typeface="Calibri Light" panose="020F0302020204030204" pitchFamily="34" charset="0"/>
                <a:cs typeface="Calibri Light" panose="020F0302020204030204" pitchFamily="34" charset="0"/>
              </a:rPr>
              <a:t> is a </a:t>
            </a:r>
            <a:r>
              <a:rPr lang="en-US" altLang="he-IL" sz="2400" dirty="0">
                <a:solidFill>
                  <a:srgbClr val="CC3300"/>
                </a:solidFill>
                <a:latin typeface="Calibri Light" panose="020F0302020204030204" pitchFamily="34" charset="0"/>
                <a:cs typeface="Calibri Light" panose="020F0302020204030204" pitchFamily="34" charset="0"/>
              </a:rPr>
              <a:t>fair composition</a:t>
            </a:r>
            <a:r>
              <a:rPr lang="en-US" altLang="he-IL" sz="2400" dirty="0">
                <a:latin typeface="Calibri Light" panose="020F0302020204030204" pitchFamily="34" charset="0"/>
                <a:cs typeface="Calibri Light" panose="020F0302020204030204" pitchFamily="34" charset="0"/>
              </a:rPr>
              <a:t> of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and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if, in </a:t>
            </a:r>
            <a:r>
              <a:rPr lang="en-US" altLang="he-IL" sz="2400" i="1" dirty="0">
                <a:latin typeface="Calibri Light" panose="020F0302020204030204" pitchFamily="34" charset="0"/>
                <a:cs typeface="Calibri Light" panose="020F0302020204030204" pitchFamily="34" charset="0"/>
              </a:rPr>
              <a:t>AL</a:t>
            </a:r>
            <a:r>
              <a:rPr lang="en-US" altLang="he-IL" sz="2400" dirty="0">
                <a:latin typeface="Calibri Light" panose="020F0302020204030204" pitchFamily="34" charset="0"/>
                <a:cs typeface="Calibri Light" panose="020F0302020204030204" pitchFamily="34" charset="0"/>
              </a:rPr>
              <a:t>, every processor execute steps of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and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alternately</a:t>
            </a:r>
          </a:p>
          <a:p>
            <a:r>
              <a:rPr lang="en-US" altLang="he-IL" sz="2400" dirty="0">
                <a:latin typeface="Calibri Light" panose="020F0302020204030204" pitchFamily="34" charset="0"/>
                <a:cs typeface="Calibri Light" panose="020F0302020204030204" pitchFamily="34" charset="0"/>
              </a:rPr>
              <a:t>Assume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is self-stabilizing for task </a:t>
            </a:r>
            <a:r>
              <a:rPr lang="en-US" altLang="he-IL" sz="2400" i="1" dirty="0">
                <a:latin typeface="Calibri Light" panose="020F0302020204030204" pitchFamily="34" charset="0"/>
                <a:cs typeface="Calibri Light" panose="020F0302020204030204" pitchFamily="34" charset="0"/>
              </a:rPr>
              <a:t>T</a:t>
            </a:r>
            <a:r>
              <a:rPr lang="en-US" altLang="he-IL" sz="2400" i="1" baseline="-25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given task </a:t>
            </a:r>
            <a:r>
              <a:rPr lang="en-US" altLang="he-IL" sz="2400" i="1" dirty="0">
                <a:latin typeface="Calibri Light" panose="020F0302020204030204" pitchFamily="34" charset="0"/>
                <a:cs typeface="Calibri Light" panose="020F0302020204030204" pitchFamily="34" charset="0"/>
              </a:rPr>
              <a:t>T</a:t>
            </a:r>
            <a:r>
              <a:rPr lang="en-US" altLang="he-IL" sz="2400" i="1" baseline="-25000" dirty="0">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If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is self-stabilizing for </a:t>
            </a:r>
            <a:r>
              <a:rPr lang="en-US" altLang="he-IL" sz="2400" i="1" dirty="0">
                <a:latin typeface="Calibri Light" panose="020F0302020204030204" pitchFamily="34" charset="0"/>
                <a:cs typeface="Calibri Light" panose="020F0302020204030204" pitchFamily="34" charset="0"/>
              </a:rPr>
              <a:t>T</a:t>
            </a:r>
            <a:r>
              <a:rPr lang="en-US" altLang="he-IL" sz="2400" i="1" baseline="-25000" dirty="0">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then the fair composition of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1</a:t>
            </a:r>
            <a:r>
              <a:rPr lang="en-US" altLang="he-IL" sz="2400" dirty="0">
                <a:latin typeface="Calibri Light" panose="020F0302020204030204" pitchFamily="34" charset="0"/>
                <a:cs typeface="Calibri Light" panose="020F0302020204030204" pitchFamily="34" charset="0"/>
              </a:rPr>
              <a:t> and </a:t>
            </a:r>
            <a:r>
              <a:rPr lang="en-US" altLang="he-IL" sz="2400" i="1" dirty="0">
                <a:latin typeface="Calibri Light" panose="020F0302020204030204" pitchFamily="34" charset="0"/>
                <a:cs typeface="Calibri Light" panose="020F0302020204030204" pitchFamily="34" charset="0"/>
              </a:rPr>
              <a:t>AL</a:t>
            </a:r>
            <a:r>
              <a:rPr lang="en-US" altLang="he-IL" sz="2400" i="1" baseline="-25000" dirty="0">
                <a:latin typeface="Calibri Light" panose="020F0302020204030204" pitchFamily="34" charset="0"/>
                <a:cs typeface="Calibri Light" panose="020F0302020204030204" pitchFamily="34" charset="0"/>
              </a:rPr>
              <a:t>2</a:t>
            </a:r>
            <a:r>
              <a:rPr lang="en-US" altLang="he-IL" sz="2400" dirty="0">
                <a:latin typeface="Calibri Light" panose="020F0302020204030204" pitchFamily="34" charset="0"/>
                <a:cs typeface="Calibri Light" panose="020F0302020204030204" pitchFamily="34" charset="0"/>
              </a:rPr>
              <a:t> is self-stabilizing for </a:t>
            </a:r>
            <a:r>
              <a:rPr lang="en-US" altLang="he-IL" sz="2400" i="1" dirty="0">
                <a:latin typeface="Calibri Light" panose="020F0302020204030204" pitchFamily="34" charset="0"/>
                <a:cs typeface="Calibri Light" panose="020F0302020204030204" pitchFamily="34" charset="0"/>
              </a:rPr>
              <a:t>T</a:t>
            </a:r>
            <a:r>
              <a:rPr lang="en-US" altLang="he-IL" sz="2400" i="1" baseline="-25000" dirty="0">
                <a:latin typeface="Calibri Light" panose="020F0302020204030204" pitchFamily="34" charset="0"/>
                <a:cs typeface="Calibri Light" panose="020F0302020204030204" pitchFamily="34" charset="0"/>
              </a:rPr>
              <a:t>2 </a:t>
            </a:r>
            <a:r>
              <a:rPr lang="en-US" altLang="he-IL" sz="2400" dirty="0">
                <a:solidFill>
                  <a:srgbClr val="FF9900"/>
                </a:solidFill>
                <a:latin typeface="Calibri Light" panose="020F0302020204030204" pitchFamily="34" charset="0"/>
                <a:cs typeface="Calibri Light" panose="020F0302020204030204" pitchFamily="34" charset="0"/>
              </a:rPr>
              <a:t>(Theorem 2.2)</a:t>
            </a:r>
            <a:r>
              <a:rPr lang="en-US" altLang="he-IL" sz="2400" dirty="0">
                <a:latin typeface="Calibri Light" panose="020F0302020204030204" pitchFamily="34" charset="0"/>
                <a:cs typeface="Calibri Light" panose="020F0302020204030204" pitchFamily="34" charset="0"/>
              </a:rPr>
              <a:t> </a:t>
            </a:r>
          </a:p>
        </p:txBody>
      </p:sp>
      <p:sp>
        <p:nvSpPr>
          <p:cNvPr id="141316" name="Rectangle 4"/>
          <p:cNvSpPr>
            <a:spLocks noGrp="1" noChangeArrowheads="1"/>
          </p:cNvSpPr>
          <p:nvPr>
            <p:ph type="title"/>
          </p:nvPr>
        </p:nvSpPr>
        <p:spPr>
          <a:xfrm>
            <a:off x="533400" y="722313"/>
            <a:ext cx="7772400" cy="857250"/>
          </a:xfrm>
        </p:spPr>
        <p:txBody>
          <a:bodyPr/>
          <a:lstStyle/>
          <a:p>
            <a:r>
              <a:rPr lang="en-US" altLang="he-IL" sz="3600" dirty="0">
                <a:latin typeface="Calibri Light" panose="020F0302020204030204" pitchFamily="34" charset="0"/>
                <a:cs typeface="Calibri Light" panose="020F0302020204030204" pitchFamily="34" charset="0"/>
              </a:rPr>
              <a:t>Fair Composition - More Definitions … </a:t>
            </a:r>
            <a:endParaRPr lang="en-US" altLang="sv-SE" sz="3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3193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6"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439A6FFB-B156-44F0-B3F8-1C097088472C}" type="slidenum">
              <a:rPr lang="en-US" altLang="en-US">
                <a:latin typeface="Calibri Light" panose="020F0302020204030204" pitchFamily="34" charset="0"/>
                <a:cs typeface="Calibri Light" panose="020F0302020204030204" pitchFamily="34" charset="0"/>
              </a:rPr>
              <a:pPr/>
              <a:t>47</a:t>
            </a:fld>
            <a:endParaRPr lang="en-US" altLang="en-US">
              <a:latin typeface="Calibri Light" panose="020F0302020204030204" pitchFamily="34" charset="0"/>
              <a:cs typeface="Calibri Light" panose="020F0302020204030204" pitchFamily="34" charset="0"/>
            </a:endParaRPr>
          </a:p>
        </p:txBody>
      </p:sp>
      <p:sp>
        <p:nvSpPr>
          <p:cNvPr id="142339" name="Rectangle 3"/>
          <p:cNvSpPr>
            <a:spLocks noChangeArrowheads="1"/>
          </p:cNvSpPr>
          <p:nvPr/>
        </p:nvSpPr>
        <p:spPr bwMode="auto">
          <a:xfrm>
            <a:off x="692150" y="449263"/>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en-US">
              <a:latin typeface="Calibri Light" panose="020F0302020204030204" pitchFamily="34" charset="0"/>
              <a:cs typeface="Calibri Light" panose="020F0302020204030204" pitchFamily="34" charset="0"/>
            </a:endParaRPr>
          </a:p>
        </p:txBody>
      </p:sp>
      <p:sp>
        <p:nvSpPr>
          <p:cNvPr id="142340" name="Rectangle 4"/>
          <p:cNvSpPr>
            <a:spLocks noChangeArrowheads="1"/>
          </p:cNvSpPr>
          <p:nvPr/>
        </p:nvSpPr>
        <p:spPr bwMode="auto">
          <a:xfrm>
            <a:off x="533400" y="1811338"/>
            <a:ext cx="8220075"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buClrTx/>
            </a:pPr>
            <a:r>
              <a:rPr lang="en-US" altLang="he-IL" sz="2400" dirty="0">
                <a:solidFill>
                  <a:schemeClr val="tx1"/>
                </a:solidFill>
                <a:latin typeface="Calibri Light" panose="020F0302020204030204" pitchFamily="34" charset="0"/>
                <a:cs typeface="Calibri Light" panose="020F0302020204030204" pitchFamily="34" charset="0"/>
              </a:rPr>
              <a:t>Will demonstrate the power of fair composition method</a:t>
            </a:r>
          </a:p>
          <a:p>
            <a:pPr>
              <a:buClrTx/>
            </a:pPr>
            <a:r>
              <a:rPr lang="en-US" altLang="he-IL" sz="2400" dirty="0">
                <a:solidFill>
                  <a:schemeClr val="tx1"/>
                </a:solidFill>
                <a:latin typeface="Calibri Light" panose="020F0302020204030204" pitchFamily="34" charset="0"/>
                <a:cs typeface="Calibri Light" panose="020F0302020204030204" pitchFamily="34" charset="0"/>
              </a:rPr>
              <a:t>We only know two self-stabilizing algorithm</a:t>
            </a:r>
          </a:p>
          <a:p>
            <a:pPr>
              <a:buClrTx/>
            </a:pPr>
            <a:r>
              <a:rPr lang="en-US" altLang="he-IL" sz="2400" u="sng" dirty="0">
                <a:solidFill>
                  <a:schemeClr val="tx1"/>
                </a:solidFill>
                <a:latin typeface="Calibri Light" panose="020F0302020204030204" pitchFamily="34" charset="0"/>
                <a:cs typeface="Calibri Light" panose="020F0302020204030204" pitchFamily="34" charset="0"/>
              </a:rPr>
              <a:t>What will we do?</a:t>
            </a:r>
            <a:r>
              <a:rPr lang="en-US" altLang="he-IL" sz="2400" dirty="0">
                <a:solidFill>
                  <a:schemeClr val="tx1"/>
                </a:solidFill>
                <a:latin typeface="Calibri Light" panose="020F0302020204030204" pitchFamily="34" charset="0"/>
                <a:cs typeface="Calibri Light" panose="020F0302020204030204" pitchFamily="34" charset="0"/>
              </a:rPr>
              <a:t> </a:t>
            </a:r>
          </a:p>
        </p:txBody>
      </p:sp>
      <p:sp>
        <p:nvSpPr>
          <p:cNvPr id="142369" name="Rectangle 33"/>
          <p:cNvSpPr>
            <a:spLocks noGrp="1" noChangeArrowheads="1"/>
          </p:cNvSpPr>
          <p:nvPr>
            <p:ph type="title"/>
          </p:nvPr>
        </p:nvSpPr>
        <p:spPr>
          <a:xfrm>
            <a:off x="0" y="449263"/>
            <a:ext cx="9144000" cy="1143000"/>
          </a:xfrm>
        </p:spPr>
        <p:txBody>
          <a:bodyPr/>
          <a:lstStyle/>
          <a:p>
            <a:r>
              <a:rPr lang="en-US" altLang="he-IL" sz="3600" dirty="0">
                <a:latin typeface="Calibri Light" panose="020F0302020204030204" pitchFamily="34" charset="0"/>
                <a:cs typeface="Calibri Light" panose="020F0302020204030204" pitchFamily="34" charset="0"/>
              </a:rPr>
              <a:t>Example: Mutual Exclusion for General Communication Graphs</a:t>
            </a:r>
            <a:endParaRPr lang="en-US" altLang="sv-SE" sz="3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29363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6"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439A6FFB-B156-44F0-B3F8-1C097088472C}" type="slidenum">
              <a:rPr lang="en-US" altLang="en-US">
                <a:latin typeface="Calibri Light" panose="020F0302020204030204" pitchFamily="34" charset="0"/>
                <a:cs typeface="Calibri Light" panose="020F0302020204030204" pitchFamily="34" charset="0"/>
              </a:rPr>
              <a:pPr/>
              <a:t>48</a:t>
            </a:fld>
            <a:endParaRPr lang="en-US" altLang="en-US">
              <a:latin typeface="Calibri Light" panose="020F0302020204030204" pitchFamily="34" charset="0"/>
              <a:cs typeface="Calibri Light" panose="020F0302020204030204" pitchFamily="34" charset="0"/>
            </a:endParaRPr>
          </a:p>
        </p:txBody>
      </p:sp>
      <p:sp>
        <p:nvSpPr>
          <p:cNvPr id="142339" name="Rectangle 3"/>
          <p:cNvSpPr>
            <a:spLocks noChangeArrowheads="1"/>
          </p:cNvSpPr>
          <p:nvPr/>
        </p:nvSpPr>
        <p:spPr bwMode="auto">
          <a:xfrm>
            <a:off x="692150" y="449263"/>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en-US">
              <a:latin typeface="Calibri Light" panose="020F0302020204030204" pitchFamily="34" charset="0"/>
              <a:cs typeface="Calibri Light" panose="020F0302020204030204" pitchFamily="34" charset="0"/>
            </a:endParaRPr>
          </a:p>
        </p:txBody>
      </p:sp>
      <p:sp>
        <p:nvSpPr>
          <p:cNvPr id="142340" name="Rectangle 4"/>
          <p:cNvSpPr>
            <a:spLocks noChangeArrowheads="1"/>
          </p:cNvSpPr>
          <p:nvPr/>
        </p:nvSpPr>
        <p:spPr bwMode="auto">
          <a:xfrm>
            <a:off x="533400" y="1811338"/>
            <a:ext cx="8220075"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buClrTx/>
            </a:pPr>
            <a:r>
              <a:rPr lang="en-US" altLang="he-IL" sz="2400" dirty="0">
                <a:solidFill>
                  <a:schemeClr val="tx1"/>
                </a:solidFill>
                <a:latin typeface="Calibri Light" panose="020F0302020204030204" pitchFamily="34" charset="0"/>
                <a:cs typeface="Calibri Light" panose="020F0302020204030204" pitchFamily="34" charset="0"/>
              </a:rPr>
              <a:t>Will demonstrate the power of fair composition method</a:t>
            </a:r>
          </a:p>
          <a:p>
            <a:pPr>
              <a:buClrTx/>
            </a:pPr>
            <a:r>
              <a:rPr lang="en-US" altLang="he-IL" sz="2400" dirty="0">
                <a:solidFill>
                  <a:schemeClr val="tx1"/>
                </a:solidFill>
                <a:latin typeface="Calibri Light" panose="020F0302020204030204" pitchFamily="34" charset="0"/>
                <a:cs typeface="Calibri Light" panose="020F0302020204030204" pitchFamily="34" charset="0"/>
              </a:rPr>
              <a:t>We only know two self-stabilizing algorithm</a:t>
            </a:r>
          </a:p>
          <a:p>
            <a:pPr>
              <a:buClrTx/>
            </a:pPr>
            <a:r>
              <a:rPr lang="en-US" altLang="he-IL" sz="2400" u="sng" dirty="0">
                <a:solidFill>
                  <a:schemeClr val="tx1"/>
                </a:solidFill>
                <a:latin typeface="Calibri Light" panose="020F0302020204030204" pitchFamily="34" charset="0"/>
                <a:cs typeface="Calibri Light" panose="020F0302020204030204" pitchFamily="34" charset="0"/>
              </a:rPr>
              <a:t>What will we do?</a:t>
            </a:r>
            <a:r>
              <a:rPr lang="en-US" altLang="he-IL" sz="2400" dirty="0">
                <a:solidFill>
                  <a:schemeClr val="tx1"/>
                </a:solidFill>
                <a:latin typeface="Calibri Light" panose="020F0302020204030204" pitchFamily="34" charset="0"/>
                <a:cs typeface="Calibri Light" panose="020F0302020204030204" pitchFamily="34" charset="0"/>
              </a:rPr>
              <a:t> Compose the spanning-tree construction algorithm with the mutual exclusion algorithm</a:t>
            </a:r>
          </a:p>
        </p:txBody>
      </p:sp>
      <p:grpSp>
        <p:nvGrpSpPr>
          <p:cNvPr id="142341" name="Group 5"/>
          <p:cNvGrpSpPr>
            <a:grpSpLocks/>
          </p:cNvGrpSpPr>
          <p:nvPr/>
        </p:nvGrpSpPr>
        <p:grpSpPr bwMode="auto">
          <a:xfrm>
            <a:off x="5778500" y="4087813"/>
            <a:ext cx="1931988" cy="1852612"/>
            <a:chOff x="1872" y="1776"/>
            <a:chExt cx="1728" cy="1776"/>
          </a:xfrm>
        </p:grpSpPr>
        <p:sp>
          <p:nvSpPr>
            <p:cNvPr id="142342" name="Oval 6"/>
            <p:cNvSpPr>
              <a:spLocks noChangeArrowheads="1"/>
            </p:cNvSpPr>
            <p:nvPr/>
          </p:nvSpPr>
          <p:spPr bwMode="auto">
            <a:xfrm>
              <a:off x="2592" y="17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43" name="Oval 7"/>
            <p:cNvSpPr>
              <a:spLocks noChangeArrowheads="1"/>
            </p:cNvSpPr>
            <p:nvPr/>
          </p:nvSpPr>
          <p:spPr bwMode="auto">
            <a:xfrm>
              <a:off x="3168" y="20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44" name="Oval 8"/>
            <p:cNvSpPr>
              <a:spLocks noChangeArrowheads="1"/>
            </p:cNvSpPr>
            <p:nvPr/>
          </p:nvSpPr>
          <p:spPr bwMode="auto">
            <a:xfrm>
              <a:off x="3408" y="2544"/>
              <a:ext cx="192" cy="192"/>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45" name="Oval 9"/>
            <p:cNvSpPr>
              <a:spLocks noChangeArrowheads="1"/>
            </p:cNvSpPr>
            <p:nvPr/>
          </p:nvSpPr>
          <p:spPr bwMode="auto">
            <a:xfrm>
              <a:off x="3216" y="3072"/>
              <a:ext cx="192" cy="192"/>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46" name="Oval 10"/>
            <p:cNvSpPr>
              <a:spLocks noChangeArrowheads="1"/>
            </p:cNvSpPr>
            <p:nvPr/>
          </p:nvSpPr>
          <p:spPr bwMode="auto">
            <a:xfrm>
              <a:off x="2688" y="3360"/>
              <a:ext cx="192" cy="192"/>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47" name="Oval 11"/>
            <p:cNvSpPr>
              <a:spLocks noChangeArrowheads="1"/>
            </p:cNvSpPr>
            <p:nvPr/>
          </p:nvSpPr>
          <p:spPr bwMode="auto">
            <a:xfrm>
              <a:off x="2064" y="20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48" name="Oval 12"/>
            <p:cNvSpPr>
              <a:spLocks noChangeArrowheads="1"/>
            </p:cNvSpPr>
            <p:nvPr/>
          </p:nvSpPr>
          <p:spPr bwMode="auto">
            <a:xfrm>
              <a:off x="2064" y="307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49" name="Oval 13"/>
            <p:cNvSpPr>
              <a:spLocks noChangeArrowheads="1"/>
            </p:cNvSpPr>
            <p:nvPr/>
          </p:nvSpPr>
          <p:spPr bwMode="auto">
            <a:xfrm>
              <a:off x="1872" y="259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pSp>
      <p:grpSp>
        <p:nvGrpSpPr>
          <p:cNvPr id="142350" name="Group 14"/>
          <p:cNvGrpSpPr>
            <a:grpSpLocks/>
          </p:cNvGrpSpPr>
          <p:nvPr/>
        </p:nvGrpSpPr>
        <p:grpSpPr bwMode="auto">
          <a:xfrm>
            <a:off x="1282700" y="4048125"/>
            <a:ext cx="2714625" cy="2011363"/>
            <a:chOff x="1680" y="1488"/>
            <a:chExt cx="1920" cy="1488"/>
          </a:xfrm>
        </p:grpSpPr>
        <p:sp>
          <p:nvSpPr>
            <p:cNvPr id="142351" name="Oval 15"/>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0</a:t>
              </a:r>
              <a:endParaRPr lang="en-US" altLang="en-US">
                <a:latin typeface="Calibri Light" panose="020F0302020204030204" pitchFamily="34" charset="0"/>
                <a:cs typeface="Calibri Light" panose="020F0302020204030204" pitchFamily="34" charset="0"/>
              </a:endParaRPr>
            </a:p>
          </p:txBody>
        </p:sp>
        <p:sp>
          <p:nvSpPr>
            <p:cNvPr id="142352" name="Oval 16"/>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142353" name="Oval 17"/>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3</a:t>
              </a:r>
              <a:endParaRPr lang="en-US" altLang="en-US">
                <a:latin typeface="Calibri Light" panose="020F0302020204030204" pitchFamily="34" charset="0"/>
                <a:cs typeface="Calibri Light" panose="020F0302020204030204" pitchFamily="34" charset="0"/>
              </a:endParaRPr>
            </a:p>
          </p:txBody>
        </p:sp>
        <p:sp>
          <p:nvSpPr>
            <p:cNvPr id="142354" name="Oval 18"/>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2</a:t>
              </a:r>
              <a:endParaRPr lang="en-US" altLang="en-US">
                <a:latin typeface="Calibri Light" panose="020F0302020204030204" pitchFamily="34" charset="0"/>
                <a:cs typeface="Calibri Light" panose="020F0302020204030204" pitchFamily="34" charset="0"/>
              </a:endParaRPr>
            </a:p>
          </p:txBody>
        </p:sp>
        <p:sp>
          <p:nvSpPr>
            <p:cNvPr id="142355" name="Oval 19"/>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142356" name="Oval 20"/>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1</a:t>
              </a:r>
              <a:endParaRPr lang="en-US" altLang="en-US">
                <a:latin typeface="Calibri Light" panose="020F0302020204030204" pitchFamily="34" charset="0"/>
                <a:cs typeface="Calibri Light" panose="020F0302020204030204" pitchFamily="34" charset="0"/>
              </a:endParaRPr>
            </a:p>
          </p:txBody>
        </p:sp>
        <p:sp>
          <p:nvSpPr>
            <p:cNvPr id="142357" name="Oval 21"/>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2</a:t>
              </a:r>
              <a:endParaRPr lang="en-US" altLang="en-US">
                <a:latin typeface="Calibri Light" panose="020F0302020204030204" pitchFamily="34" charset="0"/>
                <a:cs typeface="Calibri Light" panose="020F0302020204030204" pitchFamily="34" charset="0"/>
              </a:endParaRPr>
            </a:p>
          </p:txBody>
        </p:sp>
        <p:sp>
          <p:nvSpPr>
            <p:cNvPr id="142358" name="Oval 22"/>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a:latin typeface="Calibri Light" panose="020F0302020204030204" pitchFamily="34" charset="0"/>
                  <a:cs typeface="Calibri Light" panose="020F0302020204030204" pitchFamily="34" charset="0"/>
                </a:rPr>
                <a:t>2</a:t>
              </a:r>
              <a:endParaRPr lang="en-US" altLang="en-US">
                <a:latin typeface="Calibri Light" panose="020F0302020204030204" pitchFamily="34" charset="0"/>
                <a:cs typeface="Calibri Light" panose="020F0302020204030204" pitchFamily="34" charset="0"/>
              </a:endParaRPr>
            </a:p>
          </p:txBody>
        </p:sp>
        <p:sp>
          <p:nvSpPr>
            <p:cNvPr id="142359" name="Line 23"/>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0" name="Line 24"/>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1" name="Line 25"/>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2" name="Line 26"/>
            <p:cNvSpPr>
              <a:spLocks noChangeShapeType="1"/>
            </p:cNvSpPr>
            <p:nvPr/>
          </p:nvSpPr>
          <p:spPr bwMode="auto">
            <a:xfrm>
              <a:off x="1872" y="2656"/>
              <a:ext cx="192"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3" name="Line 27"/>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4" name="Line 28"/>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5" name="Line 29"/>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6" name="Line 30"/>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7" name="Line 31"/>
            <p:cNvSpPr>
              <a:spLocks noChangeShapeType="1"/>
            </p:cNvSpPr>
            <p:nvPr/>
          </p:nvSpPr>
          <p:spPr bwMode="auto">
            <a:xfrm>
              <a:off x="2256" y="2888"/>
              <a:ext cx="960"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2368" name="Line 32"/>
            <p:cNvSpPr>
              <a:spLocks noChangeShapeType="1"/>
            </p:cNvSpPr>
            <p:nvPr/>
          </p:nvSpPr>
          <p:spPr bwMode="auto">
            <a:xfrm>
              <a:off x="2393" y="2160"/>
              <a:ext cx="239" cy="3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grpSp>
      <p:sp>
        <p:nvSpPr>
          <p:cNvPr id="142369" name="Rectangle 33"/>
          <p:cNvSpPr>
            <a:spLocks noGrp="1" noChangeArrowheads="1"/>
          </p:cNvSpPr>
          <p:nvPr>
            <p:ph type="title"/>
          </p:nvPr>
        </p:nvSpPr>
        <p:spPr>
          <a:xfrm>
            <a:off x="0" y="449263"/>
            <a:ext cx="9144000" cy="1143000"/>
          </a:xfrm>
        </p:spPr>
        <p:txBody>
          <a:bodyPr/>
          <a:lstStyle/>
          <a:p>
            <a:r>
              <a:rPr lang="en-US" altLang="he-IL" sz="3600" dirty="0">
                <a:latin typeface="Calibri Light" panose="020F0302020204030204" pitchFamily="34" charset="0"/>
                <a:cs typeface="Calibri Light" panose="020F0302020204030204" pitchFamily="34" charset="0"/>
              </a:rPr>
              <a:t>Example: Mutual Exclusion for General Communication Graphs</a:t>
            </a:r>
            <a:endParaRPr lang="en-US" altLang="sv-SE" sz="3600" dirty="0">
              <a:latin typeface="Calibri Light" panose="020F0302020204030204" pitchFamily="34" charset="0"/>
              <a:cs typeface="Calibri Light" panose="020F0302020204030204" pitchFamily="34" charset="0"/>
            </a:endParaRPr>
          </a:p>
        </p:txBody>
      </p:sp>
      <p:sp>
        <p:nvSpPr>
          <p:cNvPr id="142370" name="Text Box 34"/>
          <p:cNvSpPr txBox="1">
            <a:spLocks noChangeArrowheads="1"/>
          </p:cNvSpPr>
          <p:nvPr/>
        </p:nvSpPr>
        <p:spPr bwMode="auto">
          <a:xfrm>
            <a:off x="692150" y="4048125"/>
            <a:ext cx="15986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200" dirty="0">
                <a:solidFill>
                  <a:srgbClr val="003399"/>
                </a:solidFill>
                <a:latin typeface="Calibri Light" panose="020F0302020204030204" pitchFamily="34" charset="0"/>
                <a:cs typeface="Calibri Light" panose="020F0302020204030204" pitchFamily="34" charset="0"/>
              </a:rPr>
              <a:t>Server</a:t>
            </a:r>
          </a:p>
        </p:txBody>
      </p:sp>
      <p:sp>
        <p:nvSpPr>
          <p:cNvPr id="142371" name="Text Box 35"/>
          <p:cNvSpPr txBox="1">
            <a:spLocks noChangeArrowheads="1"/>
          </p:cNvSpPr>
          <p:nvPr/>
        </p:nvSpPr>
        <p:spPr bwMode="auto">
          <a:xfrm>
            <a:off x="4991100" y="4048125"/>
            <a:ext cx="11953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200" dirty="0">
                <a:solidFill>
                  <a:srgbClr val="003399"/>
                </a:solidFill>
                <a:latin typeface="Calibri Light" panose="020F0302020204030204" pitchFamily="34" charset="0"/>
                <a:cs typeface="Calibri Light" panose="020F0302020204030204" pitchFamily="34" charset="0"/>
              </a:rPr>
              <a:t>Client</a:t>
            </a:r>
          </a:p>
        </p:txBody>
      </p:sp>
    </p:spTree>
    <p:extLst>
      <p:ext uri="{BB962C8B-B14F-4D97-AF65-F5344CB8AC3E}">
        <p14:creationId xmlns:p14="http://schemas.microsoft.com/office/powerpoint/2010/main" val="1068528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7916-E1E5-A643-3B2E-D9B379C7B946}"/>
              </a:ext>
            </a:extLst>
          </p:cNvPr>
          <p:cNvSpPr>
            <a:spLocks noGrp="1"/>
          </p:cNvSpPr>
          <p:nvPr>
            <p:ph type="title"/>
          </p:nvPr>
        </p:nvSpPr>
        <p:spPr/>
        <p:txBody>
          <a:bodyPr/>
          <a:lstStyle/>
          <a:p>
            <a:r>
              <a:rPr lang="en-US" sz="3600" dirty="0">
                <a:latin typeface="Calibri Light" panose="020F0302020204030204" pitchFamily="34" charset="0"/>
                <a:cs typeface="Calibri Light" panose="020F0302020204030204" pitchFamily="34" charset="0"/>
              </a:rPr>
              <a:t>Euler Tour Technique</a:t>
            </a:r>
          </a:p>
        </p:txBody>
      </p:sp>
      <p:sp>
        <p:nvSpPr>
          <p:cNvPr id="3" name="Content Placeholder 2">
            <a:extLst>
              <a:ext uri="{FF2B5EF4-FFF2-40B4-BE49-F238E27FC236}">
                <a16:creationId xmlns:a16="http://schemas.microsoft.com/office/drawing/2014/main" id="{72E080BF-2788-1897-83F3-3B04B5977DC9}"/>
              </a:ext>
            </a:extLst>
          </p:cNvPr>
          <p:cNvSpPr>
            <a:spLocks noGrp="1"/>
          </p:cNvSpPr>
          <p:nvPr>
            <p:ph idx="1"/>
          </p:nvPr>
        </p:nvSpPr>
        <p:spPr>
          <a:xfrm>
            <a:off x="457200" y="1773238"/>
            <a:ext cx="3970784" cy="4535487"/>
          </a:xfrm>
        </p:spPr>
        <p:txBody>
          <a:bodyPr/>
          <a:lstStyle/>
          <a:p>
            <a:pPr marL="0" indent="0">
              <a:buNone/>
            </a:pPr>
            <a:r>
              <a:rPr lang="en-US" b="0" i="0" dirty="0">
                <a:solidFill>
                  <a:srgbClr val="202122"/>
                </a:solidFill>
                <a:effectLst/>
                <a:latin typeface="Calibri Light" panose="020F0302020204030204" pitchFamily="34" charset="0"/>
                <a:cs typeface="Calibri Light" panose="020F0302020204030204" pitchFamily="34" charset="0"/>
              </a:rPr>
              <a:t>Euler tour of a rooted tree, with edges labeled to show the order in which they are traversed by the tour</a:t>
            </a:r>
          </a:p>
          <a:p>
            <a:pPr marL="0" indent="0">
              <a:buNone/>
            </a:pPr>
            <a:endParaRPr lang="en-US" dirty="0">
              <a:solidFill>
                <a:srgbClr val="202122"/>
              </a:solidFill>
              <a:latin typeface="Calibri Light" panose="020F0302020204030204" pitchFamily="34" charset="0"/>
              <a:cs typeface="Calibri Light" panose="020F0302020204030204" pitchFamily="34" charset="0"/>
            </a:endParaRPr>
          </a:p>
          <a:p>
            <a:pPr marL="0" indent="0">
              <a:buNone/>
            </a:pPr>
            <a:endParaRPr lang="en-US" dirty="0">
              <a:solidFill>
                <a:srgbClr val="202122"/>
              </a:solidFill>
              <a:latin typeface="Calibri Light" panose="020F0302020204030204" pitchFamily="34" charset="0"/>
              <a:cs typeface="Calibri Light" panose="020F0302020204030204" pitchFamily="34" charset="0"/>
            </a:endParaRPr>
          </a:p>
          <a:p>
            <a:pPr marL="0" indent="0">
              <a:buNone/>
            </a:pPr>
            <a:r>
              <a:rPr lang="en-US" sz="2400" dirty="0">
                <a:solidFill>
                  <a:srgbClr val="202122"/>
                </a:solidFill>
                <a:latin typeface="Calibri Light" panose="020F0302020204030204" pitchFamily="34" charset="0"/>
                <a:cs typeface="Calibri Light" panose="020F0302020204030204" pitchFamily="34" charset="0"/>
              </a:rPr>
              <a:t>see </a:t>
            </a:r>
            <a:r>
              <a:rPr lang="en-US" sz="2400" dirty="0">
                <a:solidFill>
                  <a:srgbClr val="202122"/>
                </a:solidFill>
                <a:latin typeface="Calibri Light" panose="020F0302020204030204" pitchFamily="34" charset="0"/>
                <a:cs typeface="Calibri Light" panose="020F0302020204030204" pitchFamily="34" charset="0"/>
                <a:hlinkClick r:id="rId2"/>
              </a:rPr>
              <a:t>https://en.wikipedia.org/wiki/Euler_tour_technique</a:t>
            </a:r>
            <a:r>
              <a:rPr lang="en-US" sz="2400" dirty="0">
                <a:solidFill>
                  <a:srgbClr val="202122"/>
                </a:solidFill>
                <a:latin typeface="Calibri Light" panose="020F0302020204030204" pitchFamily="34" charset="0"/>
                <a:cs typeface="Calibri Light" panose="020F0302020204030204" pitchFamily="34" charset="0"/>
              </a:rPr>
              <a:t> </a:t>
            </a:r>
            <a:endParaRPr lang="en-US" sz="2400" dirty="0">
              <a:latin typeface="Calibri Light" panose="020F0302020204030204" pitchFamily="34" charset="0"/>
              <a:cs typeface="Calibri Light" panose="020F0302020204030204" pitchFamily="34" charset="0"/>
            </a:endParaRPr>
          </a:p>
        </p:txBody>
      </p:sp>
      <p:pic>
        <p:nvPicPr>
          <p:cNvPr id="2050" name="Picture 2" descr="undefined">
            <a:extLst>
              <a:ext uri="{FF2B5EF4-FFF2-40B4-BE49-F238E27FC236}">
                <a16:creationId xmlns:a16="http://schemas.microsoft.com/office/drawing/2014/main" id="{A384FFF1-B043-3150-385A-BEF068B058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1486" y="1916832"/>
            <a:ext cx="4374223" cy="385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Spanning Tree Protocol (STP)</a:t>
            </a:r>
            <a:endParaRPr lang="en-US" b="1" dirty="0">
              <a:latin typeface="Calibri Light" panose="020F0302020204030204" pitchFamily="34" charset="0"/>
              <a:cs typeface="Calibri Light" panose="020F0302020204030204" pitchFamily="34" charset="0"/>
            </a:endParaRPr>
          </a:p>
        </p:txBody>
      </p:sp>
      <p:pic>
        <p:nvPicPr>
          <p:cNvPr id="2050" name="Picture 2" descr="Looping of Frame in LAN">
            <a:extLst>
              <a:ext uri="{FF2B5EF4-FFF2-40B4-BE49-F238E27FC236}">
                <a16:creationId xmlns:a16="http://schemas.microsoft.com/office/drawing/2014/main" id="{34E57EB7-E877-FCDE-17C0-48482068D0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33" r="6288"/>
          <a:stretch/>
        </p:blipFill>
        <p:spPr bwMode="auto">
          <a:xfrm>
            <a:off x="827584" y="1564412"/>
            <a:ext cx="7742956"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BB53BF0-51BC-C24C-09B8-99C52C03FBCE}"/>
              </a:ext>
            </a:extLst>
          </p:cNvPr>
          <p:cNvSpPr txBox="1"/>
          <p:nvPr/>
        </p:nvSpPr>
        <p:spPr>
          <a:xfrm>
            <a:off x="5652120" y="6525344"/>
            <a:ext cx="3312368" cy="215444"/>
          </a:xfrm>
          <a:prstGeom prst="rect">
            <a:avLst/>
          </a:prstGeom>
          <a:noFill/>
        </p:spPr>
        <p:txBody>
          <a:bodyPr wrap="square">
            <a:spAutoFit/>
          </a:bodyPr>
          <a:lstStyle/>
          <a:p>
            <a:r>
              <a:rPr lang="en-US" sz="800" dirty="0">
                <a:latin typeface="Calibri Light" panose="020F0302020204030204" pitchFamily="34" charset="0"/>
                <a:cs typeface="Calibri Light" panose="020F0302020204030204" pitchFamily="34" charset="0"/>
              </a:rPr>
              <a:t>https://www.geeksforgeeks.org/introduction-of-spanning-tree-protocol-stp/</a:t>
            </a:r>
          </a:p>
        </p:txBody>
      </p:sp>
    </p:spTree>
    <p:extLst>
      <p:ext uri="{BB962C8B-B14F-4D97-AF65-F5344CB8AC3E}">
        <p14:creationId xmlns:p14="http://schemas.microsoft.com/office/powerpoint/2010/main" val="2987771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40"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69B2FC9-6667-4247-ADFC-F2E3943D705E}" type="slidenum">
              <a:rPr lang="en-US" altLang="en-US">
                <a:latin typeface="Calibri Light" panose="020F0302020204030204" pitchFamily="34" charset="0"/>
                <a:cs typeface="Calibri Light" panose="020F0302020204030204" pitchFamily="34" charset="0"/>
              </a:rPr>
              <a:pPr/>
              <a:t>50</a:t>
            </a:fld>
            <a:endParaRPr lang="en-US" altLang="en-US">
              <a:latin typeface="Calibri Light" panose="020F0302020204030204" pitchFamily="34" charset="0"/>
              <a:cs typeface="Calibri Light" panose="020F0302020204030204" pitchFamily="34" charset="0"/>
            </a:endParaRPr>
          </a:p>
        </p:txBody>
      </p:sp>
      <p:sp>
        <p:nvSpPr>
          <p:cNvPr id="144386" name="Rectangle 2"/>
          <p:cNvSpPr>
            <a:spLocks noGrp="1" noChangeArrowheads="1"/>
          </p:cNvSpPr>
          <p:nvPr>
            <p:ph type="title"/>
          </p:nvPr>
        </p:nvSpPr>
        <p:spPr>
          <a:xfrm>
            <a:off x="0" y="431800"/>
            <a:ext cx="9144000" cy="865188"/>
          </a:xfrm>
        </p:spPr>
        <p:txBody>
          <a:bodyPr/>
          <a:lstStyle/>
          <a:p>
            <a:r>
              <a:rPr lang="en-US" altLang="he-IL" sz="3600" dirty="0">
                <a:latin typeface="Calibri Light" panose="020F0302020204030204" pitchFamily="34" charset="0"/>
                <a:cs typeface="Calibri Light" panose="020F0302020204030204" pitchFamily="34" charset="0"/>
              </a:rPr>
              <a:t>Modified Ver. of the Mutual Exclusion Algorithm</a:t>
            </a:r>
          </a:p>
        </p:txBody>
      </p:sp>
      <p:sp>
        <p:nvSpPr>
          <p:cNvPr id="144387" name="Rectangle 3"/>
          <p:cNvSpPr>
            <a:spLocks noChangeArrowheads="1"/>
          </p:cNvSpPr>
          <p:nvPr/>
        </p:nvSpPr>
        <p:spPr bwMode="auto">
          <a:xfrm>
            <a:off x="533400" y="1503363"/>
            <a:ext cx="8220075"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r>
              <a:rPr lang="en-US" altLang="he-IL" sz="2400" dirty="0">
                <a:solidFill>
                  <a:schemeClr val="tx1"/>
                </a:solidFill>
                <a:latin typeface="Calibri Light" panose="020F0302020204030204" pitchFamily="34" charset="0"/>
                <a:cs typeface="Calibri Light" panose="020F0302020204030204" pitchFamily="34" charset="0"/>
              </a:rPr>
              <a:t>Designed to stabilize in a system in which a rooted spanning tree exists and in which only read/write atomicity is assumed</a:t>
            </a:r>
            <a:endParaRPr lang="en-US" altLang="he-IL" sz="2400" i="1" baseline="-30000" dirty="0">
              <a:solidFill>
                <a:schemeClr val="tx1"/>
              </a:solidFill>
              <a:latin typeface="Calibri Light" panose="020F0302020204030204" pitchFamily="34" charset="0"/>
              <a:cs typeface="Calibri Light" panose="020F0302020204030204" pitchFamily="34" charset="0"/>
            </a:endParaRPr>
          </a:p>
          <a:p>
            <a:r>
              <a:rPr lang="en-US" altLang="he-IL" sz="2400" dirty="0">
                <a:solidFill>
                  <a:schemeClr val="tx1"/>
                </a:solidFill>
                <a:latin typeface="Calibri Light" panose="020F0302020204030204" pitchFamily="34" charset="0"/>
                <a:cs typeface="Calibri Light" panose="020F0302020204030204" pitchFamily="34" charset="0"/>
              </a:rPr>
              <a:t>Euler tour defines a virtual ring</a:t>
            </a:r>
            <a:endParaRPr lang="en-US" altLang="he-IL" sz="2400" i="1" baseline="-30000" dirty="0">
              <a:solidFill>
                <a:schemeClr val="tx1"/>
              </a:solidFill>
              <a:latin typeface="Calibri Light" panose="020F0302020204030204" pitchFamily="34" charset="0"/>
              <a:cs typeface="Calibri Light" panose="020F0302020204030204" pitchFamily="34" charset="0"/>
            </a:endParaRPr>
          </a:p>
        </p:txBody>
      </p:sp>
      <p:sp>
        <p:nvSpPr>
          <p:cNvPr id="144388" name="Oval 4"/>
          <p:cNvSpPr>
            <a:spLocks noChangeArrowheads="1"/>
          </p:cNvSpPr>
          <p:nvPr/>
        </p:nvSpPr>
        <p:spPr bwMode="auto">
          <a:xfrm>
            <a:off x="3449638" y="3482975"/>
            <a:ext cx="1827212" cy="63023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390" name="Oval 6"/>
          <p:cNvSpPr>
            <a:spLocks noChangeArrowheads="1"/>
          </p:cNvSpPr>
          <p:nvPr/>
        </p:nvSpPr>
        <p:spPr bwMode="auto">
          <a:xfrm>
            <a:off x="5610225" y="4829175"/>
            <a:ext cx="1827213" cy="63023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391" name="Oval 7"/>
          <p:cNvSpPr>
            <a:spLocks noChangeArrowheads="1"/>
          </p:cNvSpPr>
          <p:nvPr/>
        </p:nvSpPr>
        <p:spPr bwMode="auto">
          <a:xfrm>
            <a:off x="3462338" y="4829175"/>
            <a:ext cx="1827212" cy="63023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392" name="Oval 8"/>
          <p:cNvSpPr>
            <a:spLocks noChangeArrowheads="1"/>
          </p:cNvSpPr>
          <p:nvPr/>
        </p:nvSpPr>
        <p:spPr bwMode="auto">
          <a:xfrm>
            <a:off x="1293813" y="4829175"/>
            <a:ext cx="1827212" cy="63023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393" name="Text Box 9"/>
          <p:cNvSpPr txBox="1">
            <a:spLocks noChangeArrowheads="1"/>
          </p:cNvSpPr>
          <p:nvPr/>
        </p:nvSpPr>
        <p:spPr bwMode="auto">
          <a:xfrm>
            <a:off x="3222625" y="3278188"/>
            <a:ext cx="46355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SE" altLang="en-US" sz="2000" dirty="0">
                <a:latin typeface="Calibri Light" panose="020F0302020204030204" pitchFamily="34" charset="0"/>
                <a:cs typeface="Calibri Light" panose="020F0302020204030204" pitchFamily="34" charset="0"/>
              </a:rPr>
              <a:t>p</a:t>
            </a:r>
            <a:r>
              <a:rPr lang="en-US" altLang="en-US" sz="2000" baseline="-25000" dirty="0">
                <a:latin typeface="Calibri Light" panose="020F0302020204030204" pitchFamily="34" charset="0"/>
                <a:cs typeface="Calibri Light" panose="020F0302020204030204" pitchFamily="34" charset="0"/>
              </a:rPr>
              <a:t>1</a:t>
            </a:r>
            <a:endParaRPr lang="en-US" altLang="he-IL" sz="2000" dirty="0">
              <a:latin typeface="Calibri Light" panose="020F0302020204030204" pitchFamily="34" charset="0"/>
              <a:cs typeface="Calibri Light" panose="020F0302020204030204" pitchFamily="34" charset="0"/>
            </a:endParaRPr>
          </a:p>
        </p:txBody>
      </p:sp>
      <p:sp>
        <p:nvSpPr>
          <p:cNvPr id="144394" name="Text Box 10"/>
          <p:cNvSpPr txBox="1">
            <a:spLocks noChangeArrowheads="1"/>
          </p:cNvSpPr>
          <p:nvPr/>
        </p:nvSpPr>
        <p:spPr bwMode="auto">
          <a:xfrm>
            <a:off x="1069975" y="4602163"/>
            <a:ext cx="46355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SE" altLang="en-US" sz="2000" dirty="0">
                <a:latin typeface="Calibri Light" panose="020F0302020204030204" pitchFamily="34" charset="0"/>
                <a:cs typeface="Calibri Light" panose="020F0302020204030204" pitchFamily="34" charset="0"/>
              </a:rPr>
              <a:t>p</a:t>
            </a:r>
            <a:r>
              <a:rPr lang="en-US" altLang="en-US" sz="2000" baseline="-25000" dirty="0">
                <a:latin typeface="Calibri Light" panose="020F0302020204030204" pitchFamily="34" charset="0"/>
                <a:cs typeface="Calibri Light" panose="020F0302020204030204" pitchFamily="34" charset="0"/>
              </a:rPr>
              <a:t>4</a:t>
            </a:r>
            <a:endParaRPr lang="en-US" altLang="he-IL" sz="2000" dirty="0">
              <a:latin typeface="Calibri Light" panose="020F0302020204030204" pitchFamily="34" charset="0"/>
              <a:cs typeface="Calibri Light" panose="020F0302020204030204" pitchFamily="34" charset="0"/>
            </a:endParaRPr>
          </a:p>
        </p:txBody>
      </p:sp>
      <p:sp>
        <p:nvSpPr>
          <p:cNvPr id="144395" name="Text Box 11"/>
          <p:cNvSpPr txBox="1">
            <a:spLocks noChangeArrowheads="1"/>
          </p:cNvSpPr>
          <p:nvPr/>
        </p:nvSpPr>
        <p:spPr bwMode="auto">
          <a:xfrm>
            <a:off x="3375025" y="4602163"/>
            <a:ext cx="46355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SE" altLang="en-US" sz="2000" dirty="0">
                <a:latin typeface="Calibri Light" panose="020F0302020204030204" pitchFamily="34" charset="0"/>
                <a:cs typeface="Calibri Light" panose="020F0302020204030204" pitchFamily="34" charset="0"/>
              </a:rPr>
              <a:t>p</a:t>
            </a:r>
            <a:r>
              <a:rPr lang="en-US" altLang="en-US" sz="2000" baseline="-25000" dirty="0">
                <a:latin typeface="Calibri Light" panose="020F0302020204030204" pitchFamily="34" charset="0"/>
                <a:cs typeface="Calibri Light" panose="020F0302020204030204" pitchFamily="34" charset="0"/>
              </a:rPr>
              <a:t>2</a:t>
            </a:r>
            <a:endParaRPr lang="en-US" altLang="he-IL" sz="2000" dirty="0">
              <a:latin typeface="Calibri Light" panose="020F0302020204030204" pitchFamily="34" charset="0"/>
              <a:cs typeface="Calibri Light" panose="020F0302020204030204" pitchFamily="34" charset="0"/>
            </a:endParaRPr>
          </a:p>
        </p:txBody>
      </p:sp>
      <p:sp>
        <p:nvSpPr>
          <p:cNvPr id="144396" name="Text Box 12"/>
          <p:cNvSpPr txBox="1">
            <a:spLocks noChangeArrowheads="1"/>
          </p:cNvSpPr>
          <p:nvPr/>
        </p:nvSpPr>
        <p:spPr bwMode="auto">
          <a:xfrm>
            <a:off x="7138988" y="4602163"/>
            <a:ext cx="46355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SE" altLang="en-US" sz="2000" dirty="0">
                <a:latin typeface="Calibri Light" panose="020F0302020204030204" pitchFamily="34" charset="0"/>
                <a:cs typeface="Calibri Light" panose="020F0302020204030204" pitchFamily="34" charset="0"/>
              </a:rPr>
              <a:t>p</a:t>
            </a:r>
            <a:r>
              <a:rPr lang="en-US" altLang="en-US" sz="2000" baseline="-25000" dirty="0">
                <a:latin typeface="Calibri Light" panose="020F0302020204030204" pitchFamily="34" charset="0"/>
                <a:cs typeface="Calibri Light" panose="020F0302020204030204" pitchFamily="34" charset="0"/>
              </a:rPr>
              <a:t>3</a:t>
            </a:r>
            <a:endParaRPr lang="en-US" altLang="he-IL" sz="2000" dirty="0">
              <a:latin typeface="Calibri Light" panose="020F0302020204030204" pitchFamily="34" charset="0"/>
              <a:cs typeface="Calibri Light" panose="020F0302020204030204" pitchFamily="34" charset="0"/>
            </a:endParaRPr>
          </a:p>
        </p:txBody>
      </p:sp>
      <p:sp>
        <p:nvSpPr>
          <p:cNvPr id="144397" name="Line 13"/>
          <p:cNvSpPr>
            <a:spLocks noChangeShapeType="1"/>
          </p:cNvSpPr>
          <p:nvPr/>
        </p:nvSpPr>
        <p:spPr bwMode="auto">
          <a:xfrm flipH="1">
            <a:off x="2562225" y="3894138"/>
            <a:ext cx="900113" cy="935037"/>
          </a:xfrm>
          <a:prstGeom prst="line">
            <a:avLst/>
          </a:prstGeom>
          <a:noFill/>
          <a:ln w="9525">
            <a:solidFill>
              <a:srgbClr val="FF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398" name="Line 14"/>
          <p:cNvSpPr>
            <a:spLocks noChangeShapeType="1"/>
          </p:cNvSpPr>
          <p:nvPr/>
        </p:nvSpPr>
        <p:spPr bwMode="auto">
          <a:xfrm rot="16500445" flipH="1">
            <a:off x="5227638" y="3924300"/>
            <a:ext cx="900112" cy="935038"/>
          </a:xfrm>
          <a:prstGeom prst="line">
            <a:avLst/>
          </a:prstGeom>
          <a:noFill/>
          <a:ln w="9525">
            <a:solidFill>
              <a:srgbClr val="FF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399" name="Line 15"/>
          <p:cNvSpPr>
            <a:spLocks noChangeShapeType="1"/>
          </p:cNvSpPr>
          <p:nvPr/>
        </p:nvSpPr>
        <p:spPr bwMode="auto">
          <a:xfrm rot="18967896" flipH="1">
            <a:off x="4127500" y="4229100"/>
            <a:ext cx="466725" cy="509588"/>
          </a:xfrm>
          <a:prstGeom prst="line">
            <a:avLst/>
          </a:prstGeom>
          <a:noFill/>
          <a:ln w="9525">
            <a:solidFill>
              <a:srgbClr val="FF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15" name="Text Box 31"/>
          <p:cNvSpPr txBox="1">
            <a:spLocks noChangeArrowheads="1"/>
          </p:cNvSpPr>
          <p:nvPr/>
        </p:nvSpPr>
        <p:spPr bwMode="auto">
          <a:xfrm>
            <a:off x="2819400" y="3776663"/>
            <a:ext cx="63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r</a:t>
            </a:r>
            <a:r>
              <a:rPr lang="en-US" altLang="en-US" sz="1600" baseline="-25000">
                <a:solidFill>
                  <a:schemeClr val="tx1"/>
                </a:solidFill>
                <a:latin typeface="Calibri Light" panose="020F0302020204030204" pitchFamily="34" charset="0"/>
                <a:cs typeface="Calibri Light" panose="020F0302020204030204" pitchFamily="34" charset="0"/>
              </a:rPr>
              <a:t>1,4</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16" name="Text Box 32"/>
          <p:cNvSpPr txBox="1">
            <a:spLocks noChangeArrowheads="1"/>
          </p:cNvSpPr>
          <p:nvPr/>
        </p:nvSpPr>
        <p:spPr bwMode="auto">
          <a:xfrm>
            <a:off x="3838575" y="4113213"/>
            <a:ext cx="63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r</a:t>
            </a:r>
            <a:r>
              <a:rPr lang="en-US" altLang="en-US" sz="1600" baseline="-25000">
                <a:solidFill>
                  <a:schemeClr val="tx1"/>
                </a:solidFill>
                <a:latin typeface="Calibri Light" panose="020F0302020204030204" pitchFamily="34" charset="0"/>
                <a:cs typeface="Calibri Light" panose="020F0302020204030204" pitchFamily="34" charset="0"/>
              </a:rPr>
              <a:t>1,2</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17" name="Text Box 33"/>
          <p:cNvSpPr txBox="1">
            <a:spLocks noChangeArrowheads="1"/>
          </p:cNvSpPr>
          <p:nvPr/>
        </p:nvSpPr>
        <p:spPr bwMode="auto">
          <a:xfrm>
            <a:off x="5610225" y="3952875"/>
            <a:ext cx="63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r</a:t>
            </a:r>
            <a:r>
              <a:rPr lang="en-US" altLang="en-US" sz="1600" baseline="-25000">
                <a:solidFill>
                  <a:schemeClr val="tx1"/>
                </a:solidFill>
                <a:latin typeface="Calibri Light" panose="020F0302020204030204" pitchFamily="34" charset="0"/>
                <a:cs typeface="Calibri Light" panose="020F0302020204030204" pitchFamily="34" charset="0"/>
              </a:rPr>
              <a:t>1,3</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18" name="Text Box 34"/>
          <p:cNvSpPr txBox="1">
            <a:spLocks noChangeArrowheads="1"/>
          </p:cNvSpPr>
          <p:nvPr/>
        </p:nvSpPr>
        <p:spPr bwMode="auto">
          <a:xfrm>
            <a:off x="6145213" y="4492625"/>
            <a:ext cx="63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r</a:t>
            </a:r>
            <a:r>
              <a:rPr lang="en-US" altLang="en-US" sz="1600" baseline="-25000">
                <a:solidFill>
                  <a:schemeClr val="tx1"/>
                </a:solidFill>
                <a:latin typeface="Calibri Light" panose="020F0302020204030204" pitchFamily="34" charset="0"/>
                <a:cs typeface="Calibri Light" panose="020F0302020204030204" pitchFamily="34" charset="0"/>
              </a:rPr>
              <a:t>3,1</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19" name="Text Box 35"/>
          <p:cNvSpPr txBox="1">
            <a:spLocks noChangeArrowheads="1"/>
          </p:cNvSpPr>
          <p:nvPr/>
        </p:nvSpPr>
        <p:spPr bwMode="auto">
          <a:xfrm>
            <a:off x="4381500" y="4530725"/>
            <a:ext cx="63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r</a:t>
            </a:r>
            <a:r>
              <a:rPr lang="en-US" altLang="en-US" sz="1600" baseline="-25000">
                <a:solidFill>
                  <a:schemeClr val="tx1"/>
                </a:solidFill>
                <a:latin typeface="Calibri Light" panose="020F0302020204030204" pitchFamily="34" charset="0"/>
                <a:cs typeface="Calibri Light" panose="020F0302020204030204" pitchFamily="34" charset="0"/>
              </a:rPr>
              <a:t>2,1</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0" name="Text Box 36"/>
          <p:cNvSpPr txBox="1">
            <a:spLocks noChangeArrowheads="1"/>
          </p:cNvSpPr>
          <p:nvPr/>
        </p:nvSpPr>
        <p:spPr bwMode="auto">
          <a:xfrm>
            <a:off x="2109788" y="4492625"/>
            <a:ext cx="63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r</a:t>
            </a:r>
            <a:r>
              <a:rPr lang="en-US" altLang="en-US" sz="1600" baseline="-25000">
                <a:solidFill>
                  <a:schemeClr val="tx1"/>
                </a:solidFill>
                <a:latin typeface="Calibri Light" panose="020F0302020204030204" pitchFamily="34" charset="0"/>
                <a:cs typeface="Calibri Light" panose="020F0302020204030204" pitchFamily="34" charset="0"/>
              </a:rPr>
              <a:t>4,1</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1" name="Text Box 37"/>
          <p:cNvSpPr txBox="1">
            <a:spLocks noChangeArrowheads="1"/>
          </p:cNvSpPr>
          <p:nvPr/>
        </p:nvSpPr>
        <p:spPr bwMode="auto">
          <a:xfrm>
            <a:off x="5946775" y="4930775"/>
            <a:ext cx="63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lr</a:t>
            </a:r>
            <a:r>
              <a:rPr lang="en-US" altLang="en-US" sz="1600" baseline="-25000">
                <a:solidFill>
                  <a:schemeClr val="tx1"/>
                </a:solidFill>
                <a:latin typeface="Calibri Light" panose="020F0302020204030204" pitchFamily="34" charset="0"/>
                <a:cs typeface="Calibri Light" panose="020F0302020204030204" pitchFamily="34" charset="0"/>
              </a:rPr>
              <a:t>1,3</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2" name="Text Box 38"/>
          <p:cNvSpPr txBox="1">
            <a:spLocks noChangeArrowheads="1"/>
          </p:cNvSpPr>
          <p:nvPr/>
        </p:nvSpPr>
        <p:spPr bwMode="auto">
          <a:xfrm>
            <a:off x="3914775" y="4899025"/>
            <a:ext cx="63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lr</a:t>
            </a:r>
            <a:r>
              <a:rPr lang="en-US" altLang="en-US" sz="1600" baseline="-25000">
                <a:solidFill>
                  <a:schemeClr val="tx1"/>
                </a:solidFill>
                <a:latin typeface="Calibri Light" panose="020F0302020204030204" pitchFamily="34" charset="0"/>
                <a:cs typeface="Calibri Light" panose="020F0302020204030204" pitchFamily="34" charset="0"/>
              </a:rPr>
              <a:t>1,2</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3" name="Text Box 39"/>
          <p:cNvSpPr txBox="1">
            <a:spLocks noChangeArrowheads="1"/>
          </p:cNvSpPr>
          <p:nvPr/>
        </p:nvSpPr>
        <p:spPr bwMode="auto">
          <a:xfrm>
            <a:off x="2106613" y="4899025"/>
            <a:ext cx="63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lr</a:t>
            </a:r>
            <a:r>
              <a:rPr lang="en-US" altLang="en-US" sz="1600" baseline="-25000">
                <a:solidFill>
                  <a:schemeClr val="tx1"/>
                </a:solidFill>
                <a:latin typeface="Calibri Light" panose="020F0302020204030204" pitchFamily="34" charset="0"/>
                <a:cs typeface="Calibri Light" panose="020F0302020204030204" pitchFamily="34" charset="0"/>
              </a:rPr>
              <a:t>1,4</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4" name="Text Box 40"/>
          <p:cNvSpPr txBox="1">
            <a:spLocks noChangeArrowheads="1"/>
          </p:cNvSpPr>
          <p:nvPr/>
        </p:nvSpPr>
        <p:spPr bwMode="auto">
          <a:xfrm>
            <a:off x="4646613" y="3675063"/>
            <a:ext cx="63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lr</a:t>
            </a:r>
            <a:r>
              <a:rPr lang="en-US" altLang="en-US" sz="1600" baseline="-25000">
                <a:solidFill>
                  <a:schemeClr val="tx1"/>
                </a:solidFill>
                <a:latin typeface="Calibri Light" panose="020F0302020204030204" pitchFamily="34" charset="0"/>
                <a:cs typeface="Calibri Light" panose="020F0302020204030204" pitchFamily="34" charset="0"/>
              </a:rPr>
              <a:t>3,1</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5" name="Text Box 41"/>
          <p:cNvSpPr txBox="1">
            <a:spLocks noChangeArrowheads="1"/>
          </p:cNvSpPr>
          <p:nvPr/>
        </p:nvSpPr>
        <p:spPr bwMode="auto">
          <a:xfrm>
            <a:off x="4083050" y="3649663"/>
            <a:ext cx="63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lr</a:t>
            </a:r>
            <a:r>
              <a:rPr lang="en-US" altLang="en-US" sz="1600" baseline="-25000">
                <a:solidFill>
                  <a:schemeClr val="tx1"/>
                </a:solidFill>
                <a:latin typeface="Calibri Light" panose="020F0302020204030204" pitchFamily="34" charset="0"/>
                <a:cs typeface="Calibri Light" panose="020F0302020204030204" pitchFamily="34" charset="0"/>
              </a:rPr>
              <a:t>2,1</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6" name="Text Box 42"/>
          <p:cNvSpPr txBox="1">
            <a:spLocks noChangeArrowheads="1"/>
          </p:cNvSpPr>
          <p:nvPr/>
        </p:nvSpPr>
        <p:spPr bwMode="auto">
          <a:xfrm>
            <a:off x="3519488" y="3675063"/>
            <a:ext cx="608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i="1">
                <a:solidFill>
                  <a:schemeClr val="tx1"/>
                </a:solidFill>
                <a:latin typeface="Calibri Light" panose="020F0302020204030204" pitchFamily="34" charset="0"/>
                <a:cs typeface="Calibri Light" panose="020F0302020204030204" pitchFamily="34" charset="0"/>
              </a:rPr>
              <a:t>lr</a:t>
            </a:r>
            <a:r>
              <a:rPr lang="en-US" altLang="en-US" sz="1600" baseline="-25000">
                <a:solidFill>
                  <a:schemeClr val="tx1"/>
                </a:solidFill>
                <a:latin typeface="Calibri Light" panose="020F0302020204030204" pitchFamily="34" charset="0"/>
                <a:cs typeface="Calibri Light" panose="020F0302020204030204" pitchFamily="34" charset="0"/>
              </a:rPr>
              <a:t>4,1</a:t>
            </a:r>
            <a:endParaRPr lang="en-US" altLang="he-IL" sz="1600" i="1">
              <a:solidFill>
                <a:schemeClr val="tx1"/>
              </a:solidFill>
              <a:latin typeface="Calibri Light" panose="020F0302020204030204" pitchFamily="34" charset="0"/>
              <a:cs typeface="Calibri Light" panose="020F0302020204030204" pitchFamily="34" charset="0"/>
            </a:endParaRPr>
          </a:p>
        </p:txBody>
      </p:sp>
      <p:sp>
        <p:nvSpPr>
          <p:cNvPr id="144428" name="Freeform 44"/>
          <p:cNvSpPr>
            <a:spLocks/>
          </p:cNvSpPr>
          <p:nvPr/>
        </p:nvSpPr>
        <p:spPr bwMode="auto">
          <a:xfrm>
            <a:off x="2159000" y="3663950"/>
            <a:ext cx="1368425" cy="930275"/>
          </a:xfrm>
          <a:custGeom>
            <a:avLst/>
            <a:gdLst>
              <a:gd name="T0" fmla="*/ 67 w 862"/>
              <a:gd name="T1" fmla="*/ 586 h 586"/>
              <a:gd name="T2" fmla="*/ 132 w 862"/>
              <a:gd name="T3" fmla="*/ 84 h 586"/>
              <a:gd name="T4" fmla="*/ 862 w 862"/>
              <a:gd name="T5" fmla="*/ 84 h 586"/>
            </a:gdLst>
            <a:ahLst/>
            <a:cxnLst>
              <a:cxn ang="0">
                <a:pos x="T0" y="T1"/>
              </a:cxn>
              <a:cxn ang="0">
                <a:pos x="T2" y="T3"/>
              </a:cxn>
              <a:cxn ang="0">
                <a:pos x="T4" y="T5"/>
              </a:cxn>
            </a:cxnLst>
            <a:rect l="0" t="0" r="r" b="b"/>
            <a:pathLst>
              <a:path w="862" h="586">
                <a:moveTo>
                  <a:pt x="67" y="586"/>
                </a:moveTo>
                <a:cubicBezTo>
                  <a:pt x="33" y="377"/>
                  <a:pt x="0" y="168"/>
                  <a:pt x="132" y="84"/>
                </a:cubicBezTo>
                <a:cubicBezTo>
                  <a:pt x="264" y="0"/>
                  <a:pt x="736" y="83"/>
                  <a:pt x="862" y="84"/>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29" name="Freeform 45"/>
          <p:cNvSpPr>
            <a:spLocks/>
          </p:cNvSpPr>
          <p:nvPr/>
        </p:nvSpPr>
        <p:spPr bwMode="auto">
          <a:xfrm>
            <a:off x="2535238" y="4054475"/>
            <a:ext cx="862012" cy="1016000"/>
          </a:xfrm>
          <a:custGeom>
            <a:avLst/>
            <a:gdLst>
              <a:gd name="T0" fmla="*/ 382 w 543"/>
              <a:gd name="T1" fmla="*/ 0 h 640"/>
              <a:gd name="T2" fmla="*/ 479 w 543"/>
              <a:gd name="T3" fmla="*/ 349 h 640"/>
              <a:gd name="T4" fmla="*/ 0 w 543"/>
              <a:gd name="T5" fmla="*/ 640 h 640"/>
            </a:gdLst>
            <a:ahLst/>
            <a:cxnLst>
              <a:cxn ang="0">
                <a:pos x="T0" y="T1"/>
              </a:cxn>
              <a:cxn ang="0">
                <a:pos x="T2" y="T3"/>
              </a:cxn>
              <a:cxn ang="0">
                <a:pos x="T4" y="T5"/>
              </a:cxn>
            </a:cxnLst>
            <a:rect l="0" t="0" r="r" b="b"/>
            <a:pathLst>
              <a:path w="543" h="640">
                <a:moveTo>
                  <a:pt x="382" y="0"/>
                </a:moveTo>
                <a:cubicBezTo>
                  <a:pt x="462" y="121"/>
                  <a:pt x="543" y="242"/>
                  <a:pt x="479" y="349"/>
                </a:cubicBezTo>
                <a:cubicBezTo>
                  <a:pt x="415" y="456"/>
                  <a:pt x="78" y="593"/>
                  <a:pt x="0" y="640"/>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0" name="Freeform 46"/>
          <p:cNvSpPr>
            <a:spLocks/>
          </p:cNvSpPr>
          <p:nvPr/>
        </p:nvSpPr>
        <p:spPr bwMode="auto">
          <a:xfrm>
            <a:off x="2051050" y="4722813"/>
            <a:ext cx="150813" cy="374650"/>
          </a:xfrm>
          <a:custGeom>
            <a:avLst/>
            <a:gdLst>
              <a:gd name="T0" fmla="*/ 95 w 95"/>
              <a:gd name="T1" fmla="*/ 236 h 236"/>
              <a:gd name="T2" fmla="*/ 5 w 95"/>
              <a:gd name="T3" fmla="*/ 98 h 236"/>
              <a:gd name="T4" fmla="*/ 62 w 95"/>
              <a:gd name="T5" fmla="*/ 0 h 236"/>
            </a:gdLst>
            <a:ahLst/>
            <a:cxnLst>
              <a:cxn ang="0">
                <a:pos x="T0" y="T1"/>
              </a:cxn>
              <a:cxn ang="0">
                <a:pos x="T2" y="T3"/>
              </a:cxn>
              <a:cxn ang="0">
                <a:pos x="T4" y="T5"/>
              </a:cxn>
            </a:cxnLst>
            <a:rect l="0" t="0" r="r" b="b"/>
            <a:pathLst>
              <a:path w="95" h="236">
                <a:moveTo>
                  <a:pt x="95" y="236"/>
                </a:moveTo>
                <a:cubicBezTo>
                  <a:pt x="52" y="186"/>
                  <a:pt x="10" y="137"/>
                  <a:pt x="5" y="98"/>
                </a:cubicBezTo>
                <a:cubicBezTo>
                  <a:pt x="0" y="59"/>
                  <a:pt x="54" y="16"/>
                  <a:pt x="62" y="0"/>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1" name="Freeform 47"/>
          <p:cNvSpPr>
            <a:spLocks/>
          </p:cNvSpPr>
          <p:nvPr/>
        </p:nvSpPr>
        <p:spPr bwMode="auto">
          <a:xfrm>
            <a:off x="3900488" y="3913188"/>
            <a:ext cx="228600" cy="320675"/>
          </a:xfrm>
          <a:custGeom>
            <a:avLst/>
            <a:gdLst>
              <a:gd name="T0" fmla="*/ 0 w 144"/>
              <a:gd name="T1" fmla="*/ 0 h 202"/>
              <a:gd name="T2" fmla="*/ 122 w 144"/>
              <a:gd name="T3" fmla="*/ 65 h 202"/>
              <a:gd name="T4" fmla="*/ 130 w 144"/>
              <a:gd name="T5" fmla="*/ 202 h 202"/>
            </a:gdLst>
            <a:ahLst/>
            <a:cxnLst>
              <a:cxn ang="0">
                <a:pos x="T0" y="T1"/>
              </a:cxn>
              <a:cxn ang="0">
                <a:pos x="T2" y="T3"/>
              </a:cxn>
              <a:cxn ang="0">
                <a:pos x="T4" y="T5"/>
              </a:cxn>
            </a:cxnLst>
            <a:rect l="0" t="0" r="r" b="b"/>
            <a:pathLst>
              <a:path w="144" h="202">
                <a:moveTo>
                  <a:pt x="0" y="0"/>
                </a:moveTo>
                <a:cubicBezTo>
                  <a:pt x="50" y="15"/>
                  <a:pt x="100" y="31"/>
                  <a:pt x="122" y="65"/>
                </a:cubicBezTo>
                <a:cubicBezTo>
                  <a:pt x="144" y="99"/>
                  <a:pt x="127" y="183"/>
                  <a:pt x="130" y="202"/>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2" name="Freeform 48"/>
          <p:cNvSpPr>
            <a:spLocks/>
          </p:cNvSpPr>
          <p:nvPr/>
        </p:nvSpPr>
        <p:spPr bwMode="auto">
          <a:xfrm>
            <a:off x="3773488" y="4362450"/>
            <a:ext cx="217487" cy="657225"/>
          </a:xfrm>
          <a:custGeom>
            <a:avLst/>
            <a:gdLst>
              <a:gd name="T0" fmla="*/ 96 w 137"/>
              <a:gd name="T1" fmla="*/ 0 h 414"/>
              <a:gd name="T2" fmla="*/ 7 w 137"/>
              <a:gd name="T3" fmla="*/ 219 h 414"/>
              <a:gd name="T4" fmla="*/ 137 w 137"/>
              <a:gd name="T5" fmla="*/ 414 h 414"/>
            </a:gdLst>
            <a:ahLst/>
            <a:cxnLst>
              <a:cxn ang="0">
                <a:pos x="T0" y="T1"/>
              </a:cxn>
              <a:cxn ang="0">
                <a:pos x="T2" y="T3"/>
              </a:cxn>
              <a:cxn ang="0">
                <a:pos x="T4" y="T5"/>
              </a:cxn>
            </a:cxnLst>
            <a:rect l="0" t="0" r="r" b="b"/>
            <a:pathLst>
              <a:path w="137" h="414">
                <a:moveTo>
                  <a:pt x="96" y="0"/>
                </a:moveTo>
                <a:cubicBezTo>
                  <a:pt x="48" y="75"/>
                  <a:pt x="0" y="150"/>
                  <a:pt x="7" y="219"/>
                </a:cubicBezTo>
                <a:cubicBezTo>
                  <a:pt x="14" y="288"/>
                  <a:pt x="114" y="383"/>
                  <a:pt x="137" y="414"/>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3" name="Freeform 49"/>
          <p:cNvSpPr>
            <a:spLocks/>
          </p:cNvSpPr>
          <p:nvPr/>
        </p:nvSpPr>
        <p:spPr bwMode="auto">
          <a:xfrm>
            <a:off x="4338638" y="4838700"/>
            <a:ext cx="231775" cy="231775"/>
          </a:xfrm>
          <a:custGeom>
            <a:avLst/>
            <a:gdLst>
              <a:gd name="T0" fmla="*/ 0 w 146"/>
              <a:gd name="T1" fmla="*/ 146 h 146"/>
              <a:gd name="T2" fmla="*/ 105 w 146"/>
              <a:gd name="T3" fmla="*/ 114 h 146"/>
              <a:gd name="T4" fmla="*/ 146 w 146"/>
              <a:gd name="T5" fmla="*/ 0 h 146"/>
            </a:gdLst>
            <a:ahLst/>
            <a:cxnLst>
              <a:cxn ang="0">
                <a:pos x="T0" y="T1"/>
              </a:cxn>
              <a:cxn ang="0">
                <a:pos x="T2" y="T3"/>
              </a:cxn>
              <a:cxn ang="0">
                <a:pos x="T4" y="T5"/>
              </a:cxn>
            </a:cxnLst>
            <a:rect l="0" t="0" r="r" b="b"/>
            <a:pathLst>
              <a:path w="146" h="146">
                <a:moveTo>
                  <a:pt x="0" y="146"/>
                </a:moveTo>
                <a:cubicBezTo>
                  <a:pt x="40" y="142"/>
                  <a:pt x="81" y="138"/>
                  <a:pt x="105" y="114"/>
                </a:cubicBezTo>
                <a:cubicBezTo>
                  <a:pt x="129" y="90"/>
                  <a:pt x="139" y="19"/>
                  <a:pt x="146" y="0"/>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4" name="Freeform 50"/>
          <p:cNvSpPr>
            <a:spLocks/>
          </p:cNvSpPr>
          <p:nvPr/>
        </p:nvSpPr>
        <p:spPr bwMode="auto">
          <a:xfrm>
            <a:off x="4467225" y="3963988"/>
            <a:ext cx="276225" cy="720725"/>
          </a:xfrm>
          <a:custGeom>
            <a:avLst/>
            <a:gdLst>
              <a:gd name="T0" fmla="*/ 73 w 174"/>
              <a:gd name="T1" fmla="*/ 454 h 454"/>
              <a:gd name="T2" fmla="*/ 162 w 174"/>
              <a:gd name="T3" fmla="*/ 251 h 454"/>
              <a:gd name="T4" fmla="*/ 0 w 174"/>
              <a:gd name="T5" fmla="*/ 0 h 454"/>
            </a:gdLst>
            <a:ahLst/>
            <a:cxnLst>
              <a:cxn ang="0">
                <a:pos x="T0" y="T1"/>
              </a:cxn>
              <a:cxn ang="0">
                <a:pos x="T2" y="T3"/>
              </a:cxn>
              <a:cxn ang="0">
                <a:pos x="T4" y="T5"/>
              </a:cxn>
            </a:cxnLst>
            <a:rect l="0" t="0" r="r" b="b"/>
            <a:pathLst>
              <a:path w="174" h="454">
                <a:moveTo>
                  <a:pt x="73" y="454"/>
                </a:moveTo>
                <a:cubicBezTo>
                  <a:pt x="123" y="390"/>
                  <a:pt x="174" y="327"/>
                  <a:pt x="162" y="251"/>
                </a:cubicBezTo>
                <a:cubicBezTo>
                  <a:pt x="150" y="175"/>
                  <a:pt x="75" y="87"/>
                  <a:pt x="0" y="0"/>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5" name="Freeform 51"/>
          <p:cNvSpPr>
            <a:spLocks/>
          </p:cNvSpPr>
          <p:nvPr/>
        </p:nvSpPr>
        <p:spPr bwMode="auto">
          <a:xfrm>
            <a:off x="4543425" y="3938588"/>
            <a:ext cx="1082675" cy="280987"/>
          </a:xfrm>
          <a:custGeom>
            <a:avLst/>
            <a:gdLst>
              <a:gd name="T0" fmla="*/ 0 w 682"/>
              <a:gd name="T1" fmla="*/ 0 h 177"/>
              <a:gd name="T2" fmla="*/ 260 w 682"/>
              <a:gd name="T3" fmla="*/ 154 h 177"/>
              <a:gd name="T4" fmla="*/ 682 w 682"/>
              <a:gd name="T5" fmla="*/ 138 h 177"/>
            </a:gdLst>
            <a:ahLst/>
            <a:cxnLst>
              <a:cxn ang="0">
                <a:pos x="T0" y="T1"/>
              </a:cxn>
              <a:cxn ang="0">
                <a:pos x="T2" y="T3"/>
              </a:cxn>
              <a:cxn ang="0">
                <a:pos x="T4" y="T5"/>
              </a:cxn>
            </a:cxnLst>
            <a:rect l="0" t="0" r="r" b="b"/>
            <a:pathLst>
              <a:path w="682" h="177">
                <a:moveTo>
                  <a:pt x="0" y="0"/>
                </a:moveTo>
                <a:cubicBezTo>
                  <a:pt x="73" y="65"/>
                  <a:pt x="146" y="131"/>
                  <a:pt x="260" y="154"/>
                </a:cubicBezTo>
                <a:cubicBezTo>
                  <a:pt x="374" y="177"/>
                  <a:pt x="528" y="157"/>
                  <a:pt x="682" y="138"/>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6" name="Freeform 52"/>
          <p:cNvSpPr>
            <a:spLocks/>
          </p:cNvSpPr>
          <p:nvPr/>
        </p:nvSpPr>
        <p:spPr bwMode="auto">
          <a:xfrm>
            <a:off x="5435600" y="4260850"/>
            <a:ext cx="588963" cy="836613"/>
          </a:xfrm>
          <a:custGeom>
            <a:avLst/>
            <a:gdLst>
              <a:gd name="T0" fmla="*/ 193 w 371"/>
              <a:gd name="T1" fmla="*/ 0 h 527"/>
              <a:gd name="T2" fmla="*/ 30 w 371"/>
              <a:gd name="T3" fmla="*/ 324 h 527"/>
              <a:gd name="T4" fmla="*/ 371 w 371"/>
              <a:gd name="T5" fmla="*/ 527 h 527"/>
            </a:gdLst>
            <a:ahLst/>
            <a:cxnLst>
              <a:cxn ang="0">
                <a:pos x="T0" y="T1"/>
              </a:cxn>
              <a:cxn ang="0">
                <a:pos x="T2" y="T3"/>
              </a:cxn>
              <a:cxn ang="0">
                <a:pos x="T4" y="T5"/>
              </a:cxn>
            </a:cxnLst>
            <a:rect l="0" t="0" r="r" b="b"/>
            <a:pathLst>
              <a:path w="371" h="527">
                <a:moveTo>
                  <a:pt x="193" y="0"/>
                </a:moveTo>
                <a:cubicBezTo>
                  <a:pt x="96" y="118"/>
                  <a:pt x="0" y="236"/>
                  <a:pt x="30" y="324"/>
                </a:cubicBezTo>
                <a:cubicBezTo>
                  <a:pt x="60" y="412"/>
                  <a:pt x="215" y="469"/>
                  <a:pt x="371" y="527"/>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7" name="Freeform 53"/>
          <p:cNvSpPr>
            <a:spLocks/>
          </p:cNvSpPr>
          <p:nvPr/>
        </p:nvSpPr>
        <p:spPr bwMode="auto">
          <a:xfrm>
            <a:off x="6281738" y="4865688"/>
            <a:ext cx="198437" cy="257175"/>
          </a:xfrm>
          <a:custGeom>
            <a:avLst/>
            <a:gdLst>
              <a:gd name="T0" fmla="*/ 0 w 125"/>
              <a:gd name="T1" fmla="*/ 162 h 162"/>
              <a:gd name="T2" fmla="*/ 114 w 125"/>
              <a:gd name="T3" fmla="*/ 56 h 162"/>
              <a:gd name="T4" fmla="*/ 65 w 125"/>
              <a:gd name="T5" fmla="*/ 0 h 162"/>
            </a:gdLst>
            <a:ahLst/>
            <a:cxnLst>
              <a:cxn ang="0">
                <a:pos x="T0" y="T1"/>
              </a:cxn>
              <a:cxn ang="0">
                <a:pos x="T2" y="T3"/>
              </a:cxn>
              <a:cxn ang="0">
                <a:pos x="T4" y="T5"/>
              </a:cxn>
            </a:cxnLst>
            <a:rect l="0" t="0" r="r" b="b"/>
            <a:pathLst>
              <a:path w="125" h="162">
                <a:moveTo>
                  <a:pt x="0" y="162"/>
                </a:moveTo>
                <a:cubicBezTo>
                  <a:pt x="51" y="122"/>
                  <a:pt x="103" y="83"/>
                  <a:pt x="114" y="56"/>
                </a:cubicBezTo>
                <a:cubicBezTo>
                  <a:pt x="125" y="29"/>
                  <a:pt x="95" y="14"/>
                  <a:pt x="65" y="0"/>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8" name="Freeform 54"/>
          <p:cNvSpPr>
            <a:spLocks/>
          </p:cNvSpPr>
          <p:nvPr/>
        </p:nvSpPr>
        <p:spPr bwMode="auto">
          <a:xfrm>
            <a:off x="5046663" y="3598863"/>
            <a:ext cx="1325562" cy="1022350"/>
          </a:xfrm>
          <a:custGeom>
            <a:avLst/>
            <a:gdLst>
              <a:gd name="T0" fmla="*/ 835 w 835"/>
              <a:gd name="T1" fmla="*/ 644 h 644"/>
              <a:gd name="T2" fmla="*/ 640 w 835"/>
              <a:gd name="T3" fmla="*/ 84 h 644"/>
              <a:gd name="T4" fmla="*/ 0 w 835"/>
              <a:gd name="T5" fmla="*/ 141 h 644"/>
            </a:gdLst>
            <a:ahLst/>
            <a:cxnLst>
              <a:cxn ang="0">
                <a:pos x="T0" y="T1"/>
              </a:cxn>
              <a:cxn ang="0">
                <a:pos x="T2" y="T3"/>
              </a:cxn>
              <a:cxn ang="0">
                <a:pos x="T4" y="T5"/>
              </a:cxn>
            </a:cxnLst>
            <a:rect l="0" t="0" r="r" b="b"/>
            <a:pathLst>
              <a:path w="835" h="644">
                <a:moveTo>
                  <a:pt x="835" y="644"/>
                </a:moveTo>
                <a:cubicBezTo>
                  <a:pt x="807" y="406"/>
                  <a:pt x="779" y="168"/>
                  <a:pt x="640" y="84"/>
                </a:cubicBezTo>
                <a:cubicBezTo>
                  <a:pt x="501" y="0"/>
                  <a:pt x="250" y="70"/>
                  <a:pt x="0" y="141"/>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144439" name="Freeform 55"/>
          <p:cNvSpPr>
            <a:spLocks/>
          </p:cNvSpPr>
          <p:nvPr/>
        </p:nvSpPr>
        <p:spPr bwMode="auto">
          <a:xfrm>
            <a:off x="3114675" y="3598863"/>
            <a:ext cx="1751013" cy="287337"/>
          </a:xfrm>
          <a:custGeom>
            <a:avLst/>
            <a:gdLst>
              <a:gd name="T0" fmla="*/ 1103 w 1103"/>
              <a:gd name="T1" fmla="*/ 117 h 181"/>
              <a:gd name="T2" fmla="*/ 454 w 1103"/>
              <a:gd name="T3" fmla="*/ 11 h 181"/>
              <a:gd name="T4" fmla="*/ 0 w 1103"/>
              <a:gd name="T5" fmla="*/ 181 h 181"/>
            </a:gdLst>
            <a:ahLst/>
            <a:cxnLst>
              <a:cxn ang="0">
                <a:pos x="T0" y="T1"/>
              </a:cxn>
              <a:cxn ang="0">
                <a:pos x="T2" y="T3"/>
              </a:cxn>
              <a:cxn ang="0">
                <a:pos x="T4" y="T5"/>
              </a:cxn>
            </a:cxnLst>
            <a:rect l="0" t="0" r="r" b="b"/>
            <a:pathLst>
              <a:path w="1103" h="181">
                <a:moveTo>
                  <a:pt x="1103" y="117"/>
                </a:moveTo>
                <a:cubicBezTo>
                  <a:pt x="870" y="58"/>
                  <a:pt x="638" y="0"/>
                  <a:pt x="454" y="11"/>
                </a:cubicBezTo>
                <a:cubicBezTo>
                  <a:pt x="270" y="22"/>
                  <a:pt x="135" y="101"/>
                  <a:pt x="0" y="181"/>
                </a:cubicBezTo>
              </a:path>
            </a:pathLst>
          </a:custGeom>
          <a:noFill/>
          <a:ln w="952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6510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42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300"/>
                                  </p:stCondLst>
                                  <p:childTnLst>
                                    <p:set>
                                      <p:cBhvr>
                                        <p:cTn id="9" dur="1" fill="hold">
                                          <p:stCondLst>
                                            <p:cond delay="499"/>
                                          </p:stCondLst>
                                        </p:cTn>
                                        <p:tgtEl>
                                          <p:spTgt spid="144430"/>
                                        </p:tgtEl>
                                        <p:attrNameLst>
                                          <p:attrName>style.visibility</p:attrName>
                                        </p:attrNameLst>
                                      </p:cBhvr>
                                      <p:to>
                                        <p:strVal val="visible"/>
                                      </p:to>
                                    </p:set>
                                  </p:childTnLst>
                                </p:cTn>
                              </p:par>
                            </p:childTnLst>
                          </p:cTn>
                        </p:par>
                        <p:par>
                          <p:cTn id="10" fill="hold" nodeType="afterGroup">
                            <p:stCondLst>
                              <p:cond delay="1300"/>
                            </p:stCondLst>
                            <p:childTnLst>
                              <p:par>
                                <p:cTn id="11" presetID="1" presetClass="entr" presetSubtype="0" fill="hold" grpId="0" nodeType="afterEffect">
                                  <p:stCondLst>
                                    <p:cond delay="300"/>
                                  </p:stCondLst>
                                  <p:childTnLst>
                                    <p:set>
                                      <p:cBhvr>
                                        <p:cTn id="12" dur="1" fill="hold">
                                          <p:stCondLst>
                                            <p:cond delay="499"/>
                                          </p:stCondLst>
                                        </p:cTn>
                                        <p:tgtEl>
                                          <p:spTgt spid="144428"/>
                                        </p:tgtEl>
                                        <p:attrNameLst>
                                          <p:attrName>style.visibility</p:attrName>
                                        </p:attrNameLst>
                                      </p:cBhvr>
                                      <p:to>
                                        <p:strVal val="visible"/>
                                      </p:to>
                                    </p:set>
                                  </p:childTnLst>
                                </p:cTn>
                              </p:par>
                            </p:childTnLst>
                          </p:cTn>
                        </p:par>
                        <p:par>
                          <p:cTn id="13" fill="hold" nodeType="afterGroup">
                            <p:stCondLst>
                              <p:cond delay="2100"/>
                            </p:stCondLst>
                            <p:childTnLst>
                              <p:par>
                                <p:cTn id="14" presetID="1" presetClass="entr" presetSubtype="0" fill="hold" grpId="0" nodeType="afterEffect">
                                  <p:stCondLst>
                                    <p:cond delay="300"/>
                                  </p:stCondLst>
                                  <p:childTnLst>
                                    <p:set>
                                      <p:cBhvr>
                                        <p:cTn id="15" dur="1" fill="hold">
                                          <p:stCondLst>
                                            <p:cond delay="499"/>
                                          </p:stCondLst>
                                        </p:cTn>
                                        <p:tgtEl>
                                          <p:spTgt spid="144431"/>
                                        </p:tgtEl>
                                        <p:attrNameLst>
                                          <p:attrName>style.visibility</p:attrName>
                                        </p:attrNameLst>
                                      </p:cBhvr>
                                      <p:to>
                                        <p:strVal val="visible"/>
                                      </p:to>
                                    </p:set>
                                  </p:childTnLst>
                                </p:cTn>
                              </p:par>
                            </p:childTnLst>
                          </p:cTn>
                        </p:par>
                        <p:par>
                          <p:cTn id="16" fill="hold" nodeType="afterGroup">
                            <p:stCondLst>
                              <p:cond delay="2900"/>
                            </p:stCondLst>
                            <p:childTnLst>
                              <p:par>
                                <p:cTn id="17" presetID="1" presetClass="entr" presetSubtype="0" fill="hold" grpId="0" nodeType="afterEffect">
                                  <p:stCondLst>
                                    <p:cond delay="300"/>
                                  </p:stCondLst>
                                  <p:childTnLst>
                                    <p:set>
                                      <p:cBhvr>
                                        <p:cTn id="18" dur="1" fill="hold">
                                          <p:stCondLst>
                                            <p:cond delay="499"/>
                                          </p:stCondLst>
                                        </p:cTn>
                                        <p:tgtEl>
                                          <p:spTgt spid="144432"/>
                                        </p:tgtEl>
                                        <p:attrNameLst>
                                          <p:attrName>style.visibility</p:attrName>
                                        </p:attrNameLst>
                                      </p:cBhvr>
                                      <p:to>
                                        <p:strVal val="visible"/>
                                      </p:to>
                                    </p:set>
                                  </p:childTnLst>
                                </p:cTn>
                              </p:par>
                            </p:childTnLst>
                          </p:cTn>
                        </p:par>
                        <p:par>
                          <p:cTn id="19" fill="hold" nodeType="afterGroup">
                            <p:stCondLst>
                              <p:cond delay="3700"/>
                            </p:stCondLst>
                            <p:childTnLst>
                              <p:par>
                                <p:cTn id="20" presetID="1" presetClass="entr" presetSubtype="0" fill="hold" grpId="0" nodeType="afterEffect">
                                  <p:stCondLst>
                                    <p:cond delay="300"/>
                                  </p:stCondLst>
                                  <p:childTnLst>
                                    <p:set>
                                      <p:cBhvr>
                                        <p:cTn id="21" dur="1" fill="hold">
                                          <p:stCondLst>
                                            <p:cond delay="499"/>
                                          </p:stCondLst>
                                        </p:cTn>
                                        <p:tgtEl>
                                          <p:spTgt spid="144433"/>
                                        </p:tgtEl>
                                        <p:attrNameLst>
                                          <p:attrName>style.visibility</p:attrName>
                                        </p:attrNameLst>
                                      </p:cBhvr>
                                      <p:to>
                                        <p:strVal val="visible"/>
                                      </p:to>
                                    </p:set>
                                  </p:childTnLst>
                                </p:cTn>
                              </p:par>
                            </p:childTnLst>
                          </p:cTn>
                        </p:par>
                        <p:par>
                          <p:cTn id="22" fill="hold" nodeType="afterGroup">
                            <p:stCondLst>
                              <p:cond delay="4500"/>
                            </p:stCondLst>
                            <p:childTnLst>
                              <p:par>
                                <p:cTn id="23" presetID="1" presetClass="entr" presetSubtype="0" fill="hold" grpId="0" nodeType="afterEffect">
                                  <p:stCondLst>
                                    <p:cond delay="300"/>
                                  </p:stCondLst>
                                  <p:childTnLst>
                                    <p:set>
                                      <p:cBhvr>
                                        <p:cTn id="24" dur="1" fill="hold">
                                          <p:stCondLst>
                                            <p:cond delay="499"/>
                                          </p:stCondLst>
                                        </p:cTn>
                                        <p:tgtEl>
                                          <p:spTgt spid="144434"/>
                                        </p:tgtEl>
                                        <p:attrNameLst>
                                          <p:attrName>style.visibility</p:attrName>
                                        </p:attrNameLst>
                                      </p:cBhvr>
                                      <p:to>
                                        <p:strVal val="visible"/>
                                      </p:to>
                                    </p:set>
                                  </p:childTnLst>
                                </p:cTn>
                              </p:par>
                            </p:childTnLst>
                          </p:cTn>
                        </p:par>
                        <p:par>
                          <p:cTn id="25" fill="hold" nodeType="afterGroup">
                            <p:stCondLst>
                              <p:cond delay="5300"/>
                            </p:stCondLst>
                            <p:childTnLst>
                              <p:par>
                                <p:cTn id="26" presetID="1" presetClass="entr" presetSubtype="0" fill="hold" grpId="0" nodeType="afterEffect">
                                  <p:stCondLst>
                                    <p:cond delay="300"/>
                                  </p:stCondLst>
                                  <p:childTnLst>
                                    <p:set>
                                      <p:cBhvr>
                                        <p:cTn id="27" dur="1" fill="hold">
                                          <p:stCondLst>
                                            <p:cond delay="499"/>
                                          </p:stCondLst>
                                        </p:cTn>
                                        <p:tgtEl>
                                          <p:spTgt spid="144435"/>
                                        </p:tgtEl>
                                        <p:attrNameLst>
                                          <p:attrName>style.visibility</p:attrName>
                                        </p:attrNameLst>
                                      </p:cBhvr>
                                      <p:to>
                                        <p:strVal val="visible"/>
                                      </p:to>
                                    </p:set>
                                  </p:childTnLst>
                                </p:cTn>
                              </p:par>
                            </p:childTnLst>
                          </p:cTn>
                        </p:par>
                        <p:par>
                          <p:cTn id="28" fill="hold" nodeType="afterGroup">
                            <p:stCondLst>
                              <p:cond delay="6100"/>
                            </p:stCondLst>
                            <p:childTnLst>
                              <p:par>
                                <p:cTn id="29" presetID="1" presetClass="entr" presetSubtype="0" fill="hold" grpId="0" nodeType="afterEffect">
                                  <p:stCondLst>
                                    <p:cond delay="300"/>
                                  </p:stCondLst>
                                  <p:childTnLst>
                                    <p:set>
                                      <p:cBhvr>
                                        <p:cTn id="30" dur="1" fill="hold">
                                          <p:stCondLst>
                                            <p:cond delay="499"/>
                                          </p:stCondLst>
                                        </p:cTn>
                                        <p:tgtEl>
                                          <p:spTgt spid="144436"/>
                                        </p:tgtEl>
                                        <p:attrNameLst>
                                          <p:attrName>style.visibility</p:attrName>
                                        </p:attrNameLst>
                                      </p:cBhvr>
                                      <p:to>
                                        <p:strVal val="visible"/>
                                      </p:to>
                                    </p:set>
                                  </p:childTnLst>
                                </p:cTn>
                              </p:par>
                            </p:childTnLst>
                          </p:cTn>
                        </p:par>
                        <p:par>
                          <p:cTn id="31" fill="hold" nodeType="afterGroup">
                            <p:stCondLst>
                              <p:cond delay="6900"/>
                            </p:stCondLst>
                            <p:childTnLst>
                              <p:par>
                                <p:cTn id="32" presetID="1" presetClass="entr" presetSubtype="0" fill="hold" grpId="0" nodeType="afterEffect">
                                  <p:stCondLst>
                                    <p:cond delay="300"/>
                                  </p:stCondLst>
                                  <p:childTnLst>
                                    <p:set>
                                      <p:cBhvr>
                                        <p:cTn id="33" dur="1" fill="hold">
                                          <p:stCondLst>
                                            <p:cond delay="499"/>
                                          </p:stCondLst>
                                        </p:cTn>
                                        <p:tgtEl>
                                          <p:spTgt spid="144437"/>
                                        </p:tgtEl>
                                        <p:attrNameLst>
                                          <p:attrName>style.visibility</p:attrName>
                                        </p:attrNameLst>
                                      </p:cBhvr>
                                      <p:to>
                                        <p:strVal val="visible"/>
                                      </p:to>
                                    </p:set>
                                  </p:childTnLst>
                                </p:cTn>
                              </p:par>
                            </p:childTnLst>
                          </p:cTn>
                        </p:par>
                        <p:par>
                          <p:cTn id="34" fill="hold" nodeType="afterGroup">
                            <p:stCondLst>
                              <p:cond delay="7700"/>
                            </p:stCondLst>
                            <p:childTnLst>
                              <p:par>
                                <p:cTn id="35" presetID="1" presetClass="entr" presetSubtype="0" fill="hold" grpId="0" nodeType="afterEffect">
                                  <p:stCondLst>
                                    <p:cond delay="300"/>
                                  </p:stCondLst>
                                  <p:childTnLst>
                                    <p:set>
                                      <p:cBhvr>
                                        <p:cTn id="36" dur="1" fill="hold">
                                          <p:stCondLst>
                                            <p:cond delay="499"/>
                                          </p:stCondLst>
                                        </p:cTn>
                                        <p:tgtEl>
                                          <p:spTgt spid="144438"/>
                                        </p:tgtEl>
                                        <p:attrNameLst>
                                          <p:attrName>style.visibility</p:attrName>
                                        </p:attrNameLst>
                                      </p:cBhvr>
                                      <p:to>
                                        <p:strVal val="visible"/>
                                      </p:to>
                                    </p:set>
                                  </p:childTnLst>
                                </p:cTn>
                              </p:par>
                            </p:childTnLst>
                          </p:cTn>
                        </p:par>
                        <p:par>
                          <p:cTn id="37" fill="hold" nodeType="afterGroup">
                            <p:stCondLst>
                              <p:cond delay="8500"/>
                            </p:stCondLst>
                            <p:childTnLst>
                              <p:par>
                                <p:cTn id="38" presetID="1" presetClass="entr" presetSubtype="0" fill="hold" grpId="0" nodeType="afterEffect">
                                  <p:stCondLst>
                                    <p:cond delay="300"/>
                                  </p:stCondLst>
                                  <p:childTnLst>
                                    <p:set>
                                      <p:cBhvr>
                                        <p:cTn id="39" dur="1" fill="hold">
                                          <p:stCondLst>
                                            <p:cond delay="499"/>
                                          </p:stCondLst>
                                        </p:cTn>
                                        <p:tgtEl>
                                          <p:spTgt spid="144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8" grpId="0" animBg="1"/>
      <p:bldP spid="144429" grpId="0" animBg="1"/>
      <p:bldP spid="144430" grpId="0" animBg="1"/>
      <p:bldP spid="144431" grpId="0" animBg="1"/>
      <p:bldP spid="144432" grpId="0" animBg="1"/>
      <p:bldP spid="144433" grpId="0" animBg="1"/>
      <p:bldP spid="144434" grpId="0" animBg="1"/>
      <p:bldP spid="144435" grpId="0" animBg="1"/>
      <p:bldP spid="144436" grpId="0" animBg="1"/>
      <p:bldP spid="144437" grpId="0" animBg="1"/>
      <p:bldP spid="144438" grpId="0" animBg="1"/>
      <p:bldP spid="14443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5"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21F6B504-4D96-45F3-99B8-EEA730B17AE2}" type="slidenum">
              <a:rPr lang="en-US" altLang="en-US">
                <a:latin typeface="Calibri Light" panose="020F0302020204030204" pitchFamily="34" charset="0"/>
                <a:cs typeface="Calibri Light" panose="020F0302020204030204" pitchFamily="34" charset="0"/>
              </a:rPr>
              <a:pPr/>
              <a:t>51</a:t>
            </a:fld>
            <a:endParaRPr lang="en-US" altLang="en-US">
              <a:latin typeface="Calibri Light" panose="020F0302020204030204" pitchFamily="34" charset="0"/>
              <a:cs typeface="Calibri Light" panose="020F0302020204030204" pitchFamily="34" charset="0"/>
            </a:endParaRPr>
          </a:p>
        </p:txBody>
      </p:sp>
      <p:sp>
        <p:nvSpPr>
          <p:cNvPr id="146434" name="Rectangle 2"/>
          <p:cNvSpPr>
            <a:spLocks noGrp="1" noChangeArrowheads="1"/>
          </p:cNvSpPr>
          <p:nvPr>
            <p:ph type="title"/>
          </p:nvPr>
        </p:nvSpPr>
        <p:spPr>
          <a:xfrm>
            <a:off x="251520" y="228600"/>
            <a:ext cx="8568952" cy="933450"/>
          </a:xfrm>
        </p:spPr>
        <p:txBody>
          <a:bodyPr/>
          <a:lstStyle/>
          <a:p>
            <a:r>
              <a:rPr lang="en-US" altLang="he-IL" sz="3600" dirty="0">
                <a:latin typeface="Calibri Light" panose="020F0302020204030204" pitchFamily="34" charset="0"/>
                <a:cs typeface="Calibri Light" panose="020F0302020204030204" pitchFamily="34" charset="0"/>
              </a:rPr>
              <a:t>Mutual Exclusion for Tree Structure, for </a:t>
            </a:r>
            <a:r>
              <a:rPr lang="en-US" altLang="he-IL" sz="3600" i="1" dirty="0">
                <a:latin typeface="Calibri Light" panose="020F0302020204030204" pitchFamily="34" charset="0"/>
                <a:cs typeface="Calibri Light" panose="020F0302020204030204" pitchFamily="34" charset="0"/>
              </a:rPr>
              <a:t>p</a:t>
            </a:r>
            <a:r>
              <a:rPr lang="en-US" altLang="he-IL" sz="3600" i="1" baseline="-25000" dirty="0">
                <a:latin typeface="Calibri Light" panose="020F0302020204030204" pitchFamily="34" charset="0"/>
                <a:cs typeface="Calibri Light" panose="020F0302020204030204" pitchFamily="34" charset="0"/>
              </a:rPr>
              <a:t>i</a:t>
            </a:r>
            <a:endParaRPr lang="en-US" altLang="he-IL" sz="3600" dirty="0">
              <a:latin typeface="Calibri Light" panose="020F0302020204030204" pitchFamily="34" charset="0"/>
              <a:cs typeface="Calibri Light" panose="020F0302020204030204" pitchFamily="34" charset="0"/>
            </a:endParaRPr>
          </a:p>
        </p:txBody>
      </p:sp>
      <p:sp>
        <p:nvSpPr>
          <p:cNvPr id="146435" name="Text Box 3"/>
          <p:cNvSpPr txBox="1">
            <a:spLocks noChangeArrowheads="1"/>
          </p:cNvSpPr>
          <p:nvPr/>
        </p:nvSpPr>
        <p:spPr bwMode="auto">
          <a:xfrm>
            <a:off x="533400" y="1162050"/>
            <a:ext cx="7656513" cy="547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01 Root: </a:t>
            </a:r>
            <a:r>
              <a:rPr lang="en-US" altLang="he-IL" sz="1800" b="1">
                <a:solidFill>
                  <a:srgbClr val="3333CC"/>
                </a:solidFill>
                <a:latin typeface="Calibri Light" panose="020F0302020204030204" pitchFamily="34" charset="0"/>
                <a:cs typeface="Calibri Light" panose="020F0302020204030204" pitchFamily="34" charset="0"/>
              </a:rPr>
              <a:t>do</a:t>
            </a:r>
            <a:r>
              <a:rPr lang="en-US" altLang="he-IL" sz="1800">
                <a:solidFill>
                  <a:srgbClr val="3333CC"/>
                </a:solidFill>
                <a:latin typeface="Calibri Light" panose="020F0302020204030204" pitchFamily="34" charset="0"/>
                <a:cs typeface="Calibri Light" panose="020F0302020204030204" pitchFamily="34" charset="0"/>
              </a:rPr>
              <a:t> forever</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02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1,i</a:t>
            </a:r>
            <a:r>
              <a:rPr lang="en-US" altLang="he-IL" sz="1800" i="1"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read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1,i</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03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if</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1800" i="1"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i,1</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then</a:t>
            </a:r>
            <a:endPar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04			(* critical section*)</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05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write</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i,2</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1,i</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+ 1 mod (4</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n</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-5))</a:t>
            </a:r>
            <a:endPar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06		</a:t>
            </a:r>
            <a:r>
              <a:rPr lang="en-US" altLang="he-IL" sz="1800" b="1">
                <a:solidFill>
                  <a:srgbClr val="3333CC"/>
                </a:solidFill>
                <a:latin typeface="Calibri Light" panose="020F0302020204030204" pitchFamily="34" charset="0"/>
                <a:cs typeface="Calibri Light" panose="020F0302020204030204" pitchFamily="34" charset="0"/>
              </a:rPr>
              <a:t>for</a:t>
            </a:r>
            <a:r>
              <a:rPr lang="en-US" altLang="he-IL" sz="1800">
                <a:solidFill>
                  <a:srgbClr val="3333CC"/>
                </a:solidFill>
                <a:latin typeface="Calibri Light" panose="020F0302020204030204" pitchFamily="34" charset="0"/>
                <a:cs typeface="Calibri Light" panose="020F0302020204030204" pitchFamily="34" charset="0"/>
              </a:rPr>
              <a:t> </a:t>
            </a:r>
            <a:r>
              <a:rPr lang="en-US" altLang="he-IL" sz="1800" i="1">
                <a:solidFill>
                  <a:srgbClr val="3333CC"/>
                </a:solidFill>
                <a:latin typeface="Calibri Light" panose="020F0302020204030204" pitchFamily="34" charset="0"/>
                <a:cs typeface="Calibri Light" panose="020F0302020204030204" pitchFamily="34" charset="0"/>
              </a:rPr>
              <a:t>m</a:t>
            </a:r>
            <a:r>
              <a:rPr lang="en-US" altLang="he-IL" sz="1800">
                <a:solidFill>
                  <a:srgbClr val="3333CC"/>
                </a:solidFill>
                <a:latin typeface="Calibri Light" panose="020F0302020204030204" pitchFamily="34" charset="0"/>
                <a:cs typeface="Calibri Light" panose="020F0302020204030204" pitchFamily="34" charset="0"/>
              </a:rPr>
              <a:t> := 2 to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do</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07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m,i</a:t>
            </a:r>
            <a:r>
              <a:rPr lang="en-US" altLang="he-IL" sz="1800" i="1"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read</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m,i</a:t>
            </a:r>
            <a:r>
              <a:rPr lang="en-US" altLang="he-IL" sz="1800" i="1"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endPar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08</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		 	write</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i,m+1</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m,i</a:t>
            </a:r>
            <a:r>
              <a:rPr lang="en-US" altLang="he-IL" sz="1800" i="1"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09		</a:t>
            </a:r>
            <a:r>
              <a:rPr lang="en-US" altLang="he-IL" sz="1800" b="1">
                <a:solidFill>
                  <a:srgbClr val="3333CC"/>
                </a:solidFill>
                <a:latin typeface="Calibri Light" panose="020F0302020204030204" pitchFamily="34" charset="0"/>
                <a:cs typeface="Calibri Light" panose="020F0302020204030204" pitchFamily="34" charset="0"/>
              </a:rPr>
              <a:t>od</a:t>
            </a:r>
            <a:endParaRPr lang="en-US" altLang="he-IL" sz="1800">
              <a:solidFill>
                <a:srgbClr val="3333CC"/>
              </a:solidFill>
              <a:latin typeface="Calibri Light" panose="020F0302020204030204" pitchFamily="34" charset="0"/>
              <a:cs typeface="Calibri Light" panose="020F0302020204030204" pitchFamily="34" charset="0"/>
            </a:endParaRP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10	  </a:t>
            </a:r>
            <a:r>
              <a:rPr lang="en-US" altLang="he-IL" sz="1800" b="1">
                <a:solidFill>
                  <a:srgbClr val="3333CC"/>
                </a:solidFill>
                <a:latin typeface="Calibri Light" panose="020F0302020204030204" pitchFamily="34" charset="0"/>
                <a:cs typeface="Calibri Light" panose="020F0302020204030204" pitchFamily="34" charset="0"/>
              </a:rPr>
              <a:t>od</a:t>
            </a:r>
            <a:endParaRPr lang="en-US" altLang="he-IL" sz="1800">
              <a:solidFill>
                <a:srgbClr val="3333CC"/>
              </a:solidFill>
              <a:latin typeface="Calibri Light" panose="020F0302020204030204" pitchFamily="34" charset="0"/>
              <a:cs typeface="Calibri Light" panose="020F0302020204030204" pitchFamily="34" charset="0"/>
            </a:endParaRP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11 Other: </a:t>
            </a:r>
            <a:r>
              <a:rPr lang="en-US" altLang="he-IL" sz="1800" b="1">
                <a:solidFill>
                  <a:srgbClr val="3333CC"/>
                </a:solidFill>
                <a:latin typeface="Calibri Light" panose="020F0302020204030204" pitchFamily="34" charset="0"/>
                <a:cs typeface="Calibri Light" panose="020F0302020204030204" pitchFamily="34" charset="0"/>
              </a:rPr>
              <a:t>do</a:t>
            </a:r>
            <a:r>
              <a:rPr lang="en-US" altLang="he-IL" sz="1800">
                <a:solidFill>
                  <a:srgbClr val="3333CC"/>
                </a:solidFill>
                <a:latin typeface="Calibri Light" panose="020F0302020204030204" pitchFamily="34" charset="0"/>
                <a:cs typeface="Calibri Light" panose="020F0302020204030204" pitchFamily="34" charset="0"/>
              </a:rPr>
              <a:t> forever</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12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1,i</a:t>
            </a:r>
            <a:r>
              <a:rPr lang="en-US" altLang="he-IL" sz="1800" i="1"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read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1,i</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800">
                <a:solidFill>
                  <a:srgbClr val="3333CC"/>
                </a:solidFill>
                <a:latin typeface="Calibri Light" panose="020F0302020204030204" pitchFamily="34" charset="0"/>
                <a:cs typeface="Calibri Light" panose="020F0302020204030204" pitchFamily="34" charset="0"/>
              </a:rPr>
              <a:t> </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13		</a:t>
            </a:r>
            <a:r>
              <a:rPr lang="en-US" altLang="he-IL" sz="1800" b="1">
                <a:solidFill>
                  <a:srgbClr val="3333CC"/>
                </a:solidFill>
                <a:latin typeface="Calibri Light" panose="020F0302020204030204" pitchFamily="34" charset="0"/>
                <a:cs typeface="Calibri Light" panose="020F0302020204030204" pitchFamily="34" charset="0"/>
              </a:rPr>
              <a:t>if</a:t>
            </a:r>
            <a:r>
              <a:rPr lang="en-US" altLang="he-IL" sz="1800">
                <a:solidFill>
                  <a:srgbClr val="3333CC"/>
                </a:solidFill>
                <a:latin typeface="Calibri Light" panose="020F0302020204030204" pitchFamily="34" charset="0"/>
                <a:cs typeface="Calibri Light" panose="020F0302020204030204" pitchFamily="34" charset="0"/>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1,i</a:t>
            </a:r>
            <a:r>
              <a:rPr lang="en-US" altLang="he-IL" sz="1800" i="1"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i,2</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14			(* critical section*)</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15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write</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i,2</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1,i</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rPr>
              <a:t>16		</a:t>
            </a:r>
            <a:r>
              <a:rPr lang="en-US" altLang="he-IL" sz="1800" b="1">
                <a:solidFill>
                  <a:srgbClr val="3333CC"/>
                </a:solidFill>
                <a:latin typeface="Calibri Light" panose="020F0302020204030204" pitchFamily="34" charset="0"/>
                <a:cs typeface="Calibri Light" panose="020F0302020204030204" pitchFamily="34" charset="0"/>
              </a:rPr>
              <a:t>for</a:t>
            </a:r>
            <a:r>
              <a:rPr lang="en-US" altLang="he-IL" sz="1800">
                <a:solidFill>
                  <a:srgbClr val="3333CC"/>
                </a:solidFill>
                <a:latin typeface="Calibri Light" panose="020F0302020204030204" pitchFamily="34" charset="0"/>
                <a:cs typeface="Calibri Light" panose="020F0302020204030204" pitchFamily="34" charset="0"/>
              </a:rPr>
              <a:t> </a:t>
            </a:r>
            <a:r>
              <a:rPr lang="en-US" altLang="he-IL" sz="1800" i="1">
                <a:solidFill>
                  <a:srgbClr val="3333CC"/>
                </a:solidFill>
                <a:latin typeface="Calibri Light" panose="020F0302020204030204" pitchFamily="34" charset="0"/>
                <a:cs typeface="Calibri Light" panose="020F0302020204030204" pitchFamily="34" charset="0"/>
              </a:rPr>
              <a:t>m</a:t>
            </a:r>
            <a:r>
              <a:rPr lang="en-US" altLang="he-IL" sz="1800">
                <a:solidFill>
                  <a:srgbClr val="3333CC"/>
                </a:solidFill>
                <a:latin typeface="Calibri Light" panose="020F0302020204030204" pitchFamily="34" charset="0"/>
                <a:cs typeface="Calibri Light" panose="020F0302020204030204" pitchFamily="34" charset="0"/>
              </a:rPr>
              <a:t> := 2 to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do</a:t>
            </a:r>
            <a:endPar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17</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m,i</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read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m,i</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18</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				write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i,m+1</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lr</a:t>
            </a:r>
            <a:r>
              <a:rPr lang="en-US" altLang="he-IL" sz="1800" baseline="-25000">
                <a:solidFill>
                  <a:srgbClr val="3333CC"/>
                </a:solidFill>
                <a:latin typeface="Calibri Light" panose="020F0302020204030204" pitchFamily="34" charset="0"/>
                <a:cs typeface="Calibri Light" panose="020F0302020204030204" pitchFamily="34" charset="0"/>
                <a:sym typeface="Symbol" panose="05050102010706020507" pitchFamily="18" charset="2"/>
              </a:rPr>
              <a:t>m,i</a:t>
            </a:r>
            <a:r>
              <a:rPr lang="en-US" altLang="he-IL" sz="1800" i="1">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endPar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19		</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od</a:t>
            </a:r>
          </a:p>
          <a:p>
            <a:pPr algn="l">
              <a:lnSpc>
                <a:spcPct val="50000"/>
              </a:lnSpc>
              <a:spcBef>
                <a:spcPct val="50000"/>
              </a:spcBef>
            </a:pPr>
            <a:r>
              <a:rPr lang="en-US" altLang="he-IL" sz="1800">
                <a:solidFill>
                  <a:srgbClr val="3333CC"/>
                </a:solidFill>
                <a:latin typeface="Calibri Light" panose="020F0302020204030204" pitchFamily="34" charset="0"/>
                <a:cs typeface="Calibri Light" panose="020F0302020204030204" pitchFamily="34" charset="0"/>
                <a:sym typeface="Symbol" panose="05050102010706020507" pitchFamily="18" charset="2"/>
              </a:rPr>
              <a:t>20</a:t>
            </a:r>
            <a:r>
              <a:rPr lang="en-US" altLang="he-IL" sz="1800" b="1">
                <a:solidFill>
                  <a:srgbClr val="3333CC"/>
                </a:solidFill>
                <a:latin typeface="Calibri Light" panose="020F0302020204030204" pitchFamily="34" charset="0"/>
                <a:cs typeface="Calibri Light" panose="020F0302020204030204" pitchFamily="34" charset="0"/>
                <a:sym typeface="Symbol" panose="05050102010706020507" pitchFamily="18" charset="2"/>
              </a:rPr>
              <a:t>	  od </a:t>
            </a:r>
          </a:p>
        </p:txBody>
      </p:sp>
    </p:spTree>
    <p:extLst>
      <p:ext uri="{BB962C8B-B14F-4D97-AF65-F5344CB8AC3E}">
        <p14:creationId xmlns:p14="http://schemas.microsoft.com/office/powerpoint/2010/main" val="3566468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dissolve">
                                      <p:cBhvr>
                                        <p:cTn id="7"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1029"/>
          <p:cNvSpPr>
            <a:spLocks noGrp="1" noChangeArrowheads="1"/>
          </p:cNvSpPr>
          <p:nvPr>
            <p:ph type="title"/>
          </p:nvPr>
        </p:nvSpPr>
        <p:spPr/>
        <p:txBody>
          <a:bodyPr tIns="360000"/>
          <a:lstStyle/>
          <a:p>
            <a:r>
              <a:rPr lang="en-US" altLang="he-IL" sz="3600" dirty="0">
                <a:latin typeface="Calibri Light" panose="020F0302020204030204" pitchFamily="34" charset="0"/>
                <a:cs typeface="Calibri Light" panose="020F0302020204030204" pitchFamily="34" charset="0"/>
              </a:rPr>
              <a:t>Mutual Exclusion for Communication Graphs</a:t>
            </a:r>
            <a:endParaRPr lang="en-US" altLang="sv-SE" sz="3600" dirty="0">
              <a:latin typeface="Calibri Light" panose="020F0302020204030204" pitchFamily="34" charset="0"/>
              <a:cs typeface="Calibri Light" panose="020F0302020204030204" pitchFamily="34" charset="0"/>
            </a:endParaRPr>
          </a:p>
        </p:txBody>
      </p:sp>
      <p:sp>
        <p:nvSpPr>
          <p:cNvPr id="2" name="Content Placeholder 1">
            <a:extLst>
              <a:ext uri="{FF2B5EF4-FFF2-40B4-BE49-F238E27FC236}">
                <a16:creationId xmlns:a16="http://schemas.microsoft.com/office/drawing/2014/main" id="{64081B85-A648-2E8F-18E1-A362744630ED}"/>
              </a:ext>
            </a:extLst>
          </p:cNvPr>
          <p:cNvSpPr>
            <a:spLocks noGrp="1"/>
          </p:cNvSpPr>
          <p:nvPr>
            <p:ph idx="1"/>
          </p:nvPr>
        </p:nvSpPr>
        <p:spPr/>
        <p:txBody>
          <a:bodyPr/>
          <a:lstStyle/>
          <a:p>
            <a:pPr>
              <a:buClrTx/>
            </a:pPr>
            <a:r>
              <a:rPr lang="en-US" altLang="he-IL" sz="2800" dirty="0">
                <a:solidFill>
                  <a:schemeClr val="tx1"/>
                </a:solidFill>
                <a:latin typeface="Calibri Light" panose="020F0302020204030204" pitchFamily="34" charset="0"/>
                <a:cs typeface="Calibri Light" panose="020F0302020204030204" pitchFamily="34" charset="0"/>
              </a:rPr>
              <a:t>Mutual-exclusion can be applied to a spanning tree of the system using the ring defined by the Euler tour </a:t>
            </a:r>
          </a:p>
          <a:p>
            <a:pPr>
              <a:buClrTx/>
            </a:pPr>
            <a:r>
              <a:rPr lang="en-US" altLang="he-IL" sz="2800" dirty="0">
                <a:solidFill>
                  <a:schemeClr val="tx1"/>
                </a:solidFill>
                <a:latin typeface="Calibri Light" panose="020F0302020204030204" pitchFamily="34" charset="0"/>
                <a:cs typeface="Calibri Light" panose="020F0302020204030204" pitchFamily="34" charset="0"/>
              </a:rPr>
              <a:t>NB: a parent field in the spanning-tree defines the parent of each processor in the tree</a:t>
            </a:r>
          </a:p>
          <a:p>
            <a:pPr>
              <a:buClrTx/>
            </a:pPr>
            <a:r>
              <a:rPr lang="en-US" altLang="he-IL" sz="2800" dirty="0">
                <a:solidFill>
                  <a:schemeClr val="tx1"/>
                </a:solidFill>
                <a:latin typeface="Calibri Light" panose="020F0302020204030204" pitchFamily="34" charset="0"/>
                <a:cs typeface="Calibri Light" panose="020F0302020204030204" pitchFamily="34" charset="0"/>
              </a:rPr>
              <a:t>When the server reaches the stabilizing state, the mutual-exclusion algorithm is in an arbitrary state, from there converges to reach the safe configuration </a:t>
            </a:r>
          </a:p>
          <a:p>
            <a:endParaRPr lang="en-US" dirty="0"/>
          </a:p>
        </p:txBody>
      </p:sp>
      <p:sp>
        <p:nvSpPr>
          <p:cNvPr id="4"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5" name="Slide Number Placeholder 4"/>
          <p:cNvSpPr>
            <a:spLocks noGrp="1"/>
          </p:cNvSpPr>
          <p:nvPr>
            <p:ph type="sldNum" sz="quarter" idx="12"/>
          </p:nvPr>
        </p:nvSpPr>
        <p:spPr/>
        <p:txBody>
          <a:bodyPr/>
          <a:lstStyle/>
          <a:p>
            <a:r>
              <a:rPr lang="en-US" altLang="en-US"/>
              <a:t>2-</a:t>
            </a:r>
            <a:fld id="{A6CD4913-82AF-4ECD-8AF4-431ED2FB73D0}" type="slidenum">
              <a:rPr lang="en-US" altLang="en-US"/>
              <a:pPr/>
              <a:t>52</a:t>
            </a:fld>
            <a:endParaRPr lang="en-US" altLang="en-US"/>
          </a:p>
        </p:txBody>
      </p:sp>
    </p:spTree>
    <p:extLst>
      <p:ext uri="{BB962C8B-B14F-4D97-AF65-F5344CB8AC3E}">
        <p14:creationId xmlns:p14="http://schemas.microsoft.com/office/powerpoint/2010/main" val="100649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sz="3600" dirty="0">
                <a:latin typeface="Calibri Light" panose="020F0302020204030204" pitchFamily="34" charset="0"/>
                <a:cs typeface="Calibri Light" panose="020F0302020204030204" pitchFamily="34" charset="0"/>
              </a:rPr>
              <a:t>Summary</a:t>
            </a:r>
            <a:r>
              <a:rPr lang="en-US" b="1" noProof="0" dirty="0">
                <a:latin typeface="Calibri Light" panose="020F0302020204030204" pitchFamily="34" charset="0"/>
                <a:cs typeface="Calibri Light" panose="020F0302020204030204" pitchFamily="34" charset="0"/>
              </a:rPr>
              <a:t> </a:t>
            </a:r>
            <a:endParaRPr lang="en-US" noProof="0" dirty="0">
              <a:latin typeface="Calibri Light" panose="020F0302020204030204" pitchFamily="34" charset="0"/>
              <a:cs typeface="Calibri Light" panose="020F0302020204030204" pitchFamily="34" charset="0"/>
            </a:endParaRPr>
          </a:p>
        </p:txBody>
      </p:sp>
      <p:sp>
        <p:nvSpPr>
          <p:cNvPr id="26626" name="Platshållare för innehåll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Presented solution for BFS construction</a:t>
            </a:r>
            <a:endParaRPr lang="en-SE"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Learnt about fair composition</a:t>
            </a:r>
            <a:endParaRPr lang="en-SE"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Proposed a solution for token circulation in a general networks that have one distinguished processor</a:t>
            </a:r>
            <a:endParaRPr lang="en-SE" dirty="0">
              <a:latin typeface="Calibri Light" panose="020F0302020204030204" pitchFamily="34" charset="0"/>
              <a:cs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Spanning Tree Protocol (STP)</a:t>
            </a:r>
            <a:endParaRPr lang="en-US" b="1" dirty="0">
              <a:latin typeface="Calibri Light" panose="020F0302020204030204" pitchFamily="34" charset="0"/>
              <a:cs typeface="Calibri Light" panose="020F0302020204030204" pitchFamily="34" charset="0"/>
            </a:endParaRPr>
          </a:p>
        </p:txBody>
      </p:sp>
      <p:pic>
        <p:nvPicPr>
          <p:cNvPr id="2052" name="Picture 4" descr="Frame looping prevention by STP">
            <a:extLst>
              <a:ext uri="{FF2B5EF4-FFF2-40B4-BE49-F238E27FC236}">
                <a16:creationId xmlns:a16="http://schemas.microsoft.com/office/drawing/2014/main" id="{09EA91AD-3ADA-62B6-D040-44EC98CE3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47" r="7958"/>
          <a:stretch/>
        </p:blipFill>
        <p:spPr bwMode="auto">
          <a:xfrm>
            <a:off x="827584" y="1562824"/>
            <a:ext cx="7735336"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BBF717-77DE-3D9E-E0C7-86EFEED42FBF}"/>
              </a:ext>
            </a:extLst>
          </p:cNvPr>
          <p:cNvSpPr txBox="1"/>
          <p:nvPr/>
        </p:nvSpPr>
        <p:spPr>
          <a:xfrm>
            <a:off x="5652120" y="6525344"/>
            <a:ext cx="3312368" cy="215444"/>
          </a:xfrm>
          <a:prstGeom prst="rect">
            <a:avLst/>
          </a:prstGeom>
          <a:noFill/>
        </p:spPr>
        <p:txBody>
          <a:bodyPr wrap="square">
            <a:spAutoFit/>
          </a:bodyPr>
          <a:lstStyle/>
          <a:p>
            <a:r>
              <a:rPr lang="en-US" sz="800" dirty="0">
                <a:latin typeface="Calibri Light" panose="020F0302020204030204" pitchFamily="34" charset="0"/>
                <a:cs typeface="Calibri Light" panose="020F0302020204030204" pitchFamily="34" charset="0"/>
              </a:rPr>
              <a:t>https://www.geeksforgeeks.org/introduction-of-spanning-tree-protocol-stp/</a:t>
            </a:r>
          </a:p>
        </p:txBody>
      </p:sp>
    </p:spTree>
    <p:extLst>
      <p:ext uri="{BB962C8B-B14F-4D97-AF65-F5344CB8AC3E}">
        <p14:creationId xmlns:p14="http://schemas.microsoft.com/office/powerpoint/2010/main" val="94746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STP History</a:t>
            </a: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STP was originally standardized as IEEE 802.1D </a:t>
            </a:r>
            <a:endParaRPr lang="en-SE" dirty="0">
              <a:latin typeface="Calibri Light" panose="020F0302020204030204" pitchFamily="34" charset="0"/>
              <a:cs typeface="Calibri Light" panose="020F0302020204030204" pitchFamily="34" charset="0"/>
            </a:endParaRPr>
          </a:p>
          <a:p>
            <a:pPr lvl="1"/>
            <a:r>
              <a:rPr lang="en-SE" sz="2800" dirty="0">
                <a:latin typeface="Calibri Light" panose="020F0302020204030204" pitchFamily="34" charset="0"/>
                <a:cs typeface="Calibri Light" panose="020F0302020204030204" pitchFamily="34" charset="0"/>
              </a:rPr>
              <a:t>The </a:t>
            </a:r>
            <a:r>
              <a:rPr lang="en-SE" sz="2800" dirty="0">
                <a:latin typeface="Calibri Light" panose="020F0302020204030204" pitchFamily="34" charset="0"/>
                <a:cs typeface="Calibri Light" panose="020F0302020204030204" pitchFamily="34" charset="0"/>
                <a:hlinkClick r:id="rId3" action="ppaction://hlinkfile"/>
              </a:rPr>
              <a:t>first </a:t>
            </a:r>
            <a:r>
              <a:rPr lang="en-US" sz="2800" dirty="0">
                <a:latin typeface="Calibri Light" panose="020F0302020204030204" pitchFamily="34" charset="0"/>
                <a:cs typeface="Calibri Light" panose="020F0302020204030204" pitchFamily="34" charset="0"/>
                <a:hlinkClick r:id="rId3" action="ppaction://hlinkfile"/>
              </a:rPr>
              <a:t>STP </a:t>
            </a:r>
            <a:r>
              <a:rPr lang="en-SE" sz="2800" dirty="0">
                <a:latin typeface="Calibri Light" panose="020F0302020204030204" pitchFamily="34" charset="0"/>
                <a:cs typeface="Calibri Light" panose="020F0302020204030204" pitchFamily="34" charset="0"/>
                <a:hlinkClick r:id="rId3" action="ppaction://hlinkfile"/>
              </a:rPr>
              <a:t>algorithm </a:t>
            </a:r>
            <a:r>
              <a:rPr lang="en-US" sz="2800" dirty="0">
                <a:latin typeface="Calibri Light" panose="020F0302020204030204" pitchFamily="34" charset="0"/>
                <a:cs typeface="Calibri Light" panose="020F0302020204030204" pitchFamily="34" charset="0"/>
              </a:rPr>
              <a:t>is by </a:t>
            </a:r>
            <a:r>
              <a:rPr lang="en-US" sz="2800" dirty="0" err="1">
                <a:latin typeface="Calibri Light" panose="020F0302020204030204" pitchFamily="34" charset="0"/>
                <a:cs typeface="Calibri Light" panose="020F0302020204030204" pitchFamily="34" charset="0"/>
              </a:rPr>
              <a:t>Radia</a:t>
            </a:r>
            <a:r>
              <a:rPr lang="en-US" sz="2800" dirty="0">
                <a:latin typeface="Calibri Light" panose="020F0302020204030204" pitchFamily="34" charset="0"/>
                <a:cs typeface="Calibri Light" panose="020F0302020204030204" pitchFamily="34" charset="0"/>
              </a:rPr>
              <a:t> Perlman</a:t>
            </a:r>
            <a:r>
              <a:rPr lang="en-SE" sz="2800" dirty="0">
                <a:latin typeface="Calibri Light" panose="020F0302020204030204" pitchFamily="34" charset="0"/>
                <a:cs typeface="Calibri Light" panose="020F0302020204030204" pitchFamily="34" charset="0"/>
              </a:rPr>
              <a:t>, which she wrote for her master thesis!</a:t>
            </a:r>
            <a:endParaRPr lang="sv-SE" sz="2800" dirty="0">
              <a:latin typeface="Calibri Light" panose="020F0302020204030204" pitchFamily="34" charset="0"/>
              <a:cs typeface="Calibri Light" panose="020F0302020204030204" pitchFamily="34" charset="0"/>
            </a:endParaRPr>
          </a:p>
          <a:p>
            <a:pPr lvl="1"/>
            <a:r>
              <a:rPr lang="sv-SE" sz="2800" dirty="0">
                <a:latin typeface="Calibri Light" panose="020F0302020204030204" pitchFamily="34" charset="0"/>
                <a:cs typeface="Calibri Light" panose="020F0302020204030204" pitchFamily="34" charset="0"/>
              </a:rPr>
              <a:t>Watch the </a:t>
            </a:r>
            <a:r>
              <a:rPr lang="sv-SE" sz="2800" dirty="0">
                <a:latin typeface="Calibri Light" panose="020F0302020204030204" pitchFamily="34" charset="0"/>
                <a:cs typeface="Calibri Light" panose="020F0302020204030204" pitchFamily="34" charset="0"/>
                <a:hlinkClick r:id="rId4"/>
              </a:rPr>
              <a:t>video</a:t>
            </a:r>
            <a:r>
              <a:rPr lang="sv-SE" sz="2800" dirty="0">
                <a:latin typeface="Calibri Light" panose="020F0302020204030204" pitchFamily="34" charset="0"/>
                <a:cs typeface="Calibri Light" panose="020F0302020204030204" pitchFamily="34" charset="0"/>
              </a:rPr>
              <a:t> </a:t>
            </a:r>
            <a:endParaRPr lang="en-US" sz="2800"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Rapid Spanning Tree Protocol (RSTP) </a:t>
            </a:r>
            <a:r>
              <a:rPr lang="en-SE" dirty="0">
                <a:latin typeface="Calibri Light" panose="020F0302020204030204" pitchFamily="34" charset="0"/>
                <a:cs typeface="Calibri Light" panose="020F0302020204030204" pitchFamily="34" charset="0"/>
              </a:rPr>
              <a:t>IEEE </a:t>
            </a:r>
            <a:r>
              <a:rPr lang="en-US" dirty="0">
                <a:latin typeface="Calibri Light" panose="020F0302020204030204" pitchFamily="34" charset="0"/>
                <a:cs typeface="Calibri Light" panose="020F0302020204030204" pitchFamily="34" charset="0"/>
              </a:rPr>
              <a:t>introduced</a:t>
            </a:r>
            <a:r>
              <a:rPr lang="en-SE" dirty="0">
                <a:latin typeface="Calibri Light" panose="020F0302020204030204" pitchFamily="34" charset="0"/>
                <a:cs typeface="Calibri Light" panose="020F0302020204030204" pitchFamily="34" charset="0"/>
              </a:rPr>
              <a:t> in 2001 as </a:t>
            </a:r>
            <a:r>
              <a:rPr lang="en-US" dirty="0">
                <a:latin typeface="Calibri Light" panose="020F0302020204030204" pitchFamily="34" charset="0"/>
                <a:cs typeface="Calibri Light" panose="020F0302020204030204" pitchFamily="34" charset="0"/>
              </a:rPr>
              <a:t>802.1w. </a:t>
            </a:r>
          </a:p>
          <a:p>
            <a:r>
              <a:rPr lang="en-US" dirty="0">
                <a:latin typeface="Calibri Light" panose="020F0302020204030204" pitchFamily="34" charset="0"/>
                <a:cs typeface="Calibri Light" panose="020F0302020204030204" pitchFamily="34" charset="0"/>
              </a:rPr>
              <a:t>Nowadays</a:t>
            </a:r>
            <a:r>
              <a:rPr lang="en-SE"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the functionality of 802.1D, 802.1w, and multiple spanning-tree (802.1s) </a:t>
            </a:r>
            <a:r>
              <a:rPr lang="en-SE" dirty="0">
                <a:latin typeface="Calibri Light" panose="020F0302020204030204" pitchFamily="34" charset="0"/>
                <a:cs typeface="Calibri Light" panose="020F0302020204030204" pitchFamily="34" charset="0"/>
              </a:rPr>
              <a:t>is </a:t>
            </a:r>
            <a:r>
              <a:rPr lang="en-US" dirty="0">
                <a:latin typeface="Calibri Light" panose="020F0302020204030204" pitchFamily="34" charset="0"/>
                <a:cs typeface="Calibri Light" panose="020F0302020204030204" pitchFamily="34" charset="0"/>
              </a:rPr>
              <a:t>incorporated into IEEE 802.1Q-2014</a:t>
            </a:r>
            <a:r>
              <a:rPr lang="en-SE"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standard for Local and metropolitan area networks</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5452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Many Other Related Protocols  </a:t>
            </a:r>
          </a:p>
        </p:txBody>
      </p:sp>
      <p:sp>
        <p:nvSpPr>
          <p:cNvPr id="3" name="Content Placeholder 2"/>
          <p:cNvSpPr>
            <a:spLocks noGrp="1"/>
          </p:cNvSpPr>
          <p:nvPr>
            <p:ph idx="1"/>
          </p:nvPr>
        </p:nvSpPr>
        <p:spPr>
          <a:xfrm>
            <a:off x="179512" y="1773238"/>
            <a:ext cx="8712968" cy="4535487"/>
          </a:xfrm>
        </p:spPr>
        <p:txBody>
          <a:bodyPr>
            <a:noAutofit/>
          </a:bodyPr>
          <a:lstStyle/>
          <a:p>
            <a:r>
              <a:rPr lang="en-US" dirty="0">
                <a:latin typeface="Calibri Light" panose="020F0302020204030204" pitchFamily="34" charset="0"/>
                <a:cs typeface="Calibri Light" panose="020F0302020204030204" pitchFamily="34" charset="0"/>
              </a:rPr>
              <a:t>Shortest Path Bridging (IEEE 802.1aq) </a:t>
            </a:r>
          </a:p>
          <a:p>
            <a:r>
              <a:rPr lang="en-US" dirty="0">
                <a:latin typeface="Calibri Light" panose="020F0302020204030204" pitchFamily="34" charset="0"/>
                <a:cs typeface="Calibri Light" panose="020F0302020204030204" pitchFamily="34" charset="0"/>
              </a:rPr>
              <a:t>Bridges and Bridged Networks (IEEE 802.1Q-2014)</a:t>
            </a:r>
          </a:p>
          <a:p>
            <a:r>
              <a:rPr lang="en-US" dirty="0">
                <a:latin typeface="Calibri Light" panose="020F0302020204030204" pitchFamily="34" charset="0"/>
                <a:cs typeface="Calibri Light" panose="020F0302020204030204" pitchFamily="34" charset="0"/>
              </a:rPr>
              <a:t>Connectivity Fault Management (CFM)</a:t>
            </a:r>
          </a:p>
          <a:p>
            <a:r>
              <a:rPr lang="en-US" dirty="0">
                <a:latin typeface="Calibri Light" panose="020F0302020204030204" pitchFamily="34" charset="0"/>
                <a:cs typeface="Calibri Light" panose="020F0302020204030204" pitchFamily="34" charset="0"/>
              </a:rPr>
              <a:t>Equal Cost Multiple Paths in Shortest Path Bridging </a:t>
            </a:r>
          </a:p>
          <a:p>
            <a:r>
              <a:rPr lang="en-US" dirty="0">
                <a:latin typeface="Calibri Light" panose="020F0302020204030204" pitchFamily="34" charset="0"/>
                <a:cs typeface="Calibri Light" panose="020F0302020204030204" pitchFamily="34" charset="0"/>
              </a:rPr>
              <a:t>Automatic Attachment to Provider Backbone Bridging</a:t>
            </a:r>
          </a:p>
          <a:p>
            <a:r>
              <a:rPr lang="en-US" dirty="0">
                <a:latin typeface="Calibri Light" panose="020F0302020204030204" pitchFamily="34" charset="0"/>
                <a:cs typeface="Calibri Light" panose="020F0302020204030204" pitchFamily="34" charset="0"/>
              </a:rPr>
              <a:t>IS-IS Extensions Supporting Shortest Path Bridging</a:t>
            </a:r>
          </a:p>
        </p:txBody>
      </p:sp>
    </p:spTree>
    <p:extLst>
      <p:ext uri="{BB962C8B-B14F-4D97-AF65-F5344CB8AC3E}">
        <p14:creationId xmlns:p14="http://schemas.microsoft.com/office/powerpoint/2010/main" val="2817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Sequential BFS Construction</a:t>
            </a:r>
          </a:p>
        </p:txBody>
      </p:sp>
      <p:sp>
        <p:nvSpPr>
          <p:cNvPr id="3" name="Content Placeholder 2"/>
          <p:cNvSpPr>
            <a:spLocks noGrp="1"/>
          </p:cNvSpPr>
          <p:nvPr>
            <p:ph idx="1"/>
          </p:nvPr>
        </p:nvSpPr>
        <p:spPr>
          <a:xfrm>
            <a:off x="251520" y="1773238"/>
            <a:ext cx="8640960" cy="4535487"/>
          </a:xfrm>
        </p:spPr>
        <p:txBody>
          <a:bodyPr/>
          <a:lstStyle/>
          <a:p>
            <a:r>
              <a:rPr lang="sv-SE" sz="2400" dirty="0">
                <a:latin typeface="Calibri Light" panose="020F0302020204030204" pitchFamily="34" charset="0"/>
                <a:cs typeface="Calibri Light" panose="020F0302020204030204" pitchFamily="34" charset="0"/>
              </a:rPr>
              <a:t>Breadth-first search (BFS) is an algorithm for traversing a </a:t>
            </a:r>
            <a:r>
              <a:rPr lang="en-SE" sz="2400" dirty="0">
                <a:latin typeface="Calibri Light" panose="020F0302020204030204" pitchFamily="34" charset="0"/>
                <a:cs typeface="Calibri Light" panose="020F0302020204030204" pitchFamily="34" charset="0"/>
              </a:rPr>
              <a:t>network</a:t>
            </a:r>
            <a:r>
              <a:rPr lang="sv-SE" sz="2400" dirty="0">
                <a:latin typeface="Calibri Light" panose="020F0302020204030204" pitchFamily="34" charset="0"/>
                <a:cs typeface="Calibri Light" panose="020F0302020204030204" pitchFamily="34" charset="0"/>
              </a:rPr>
              <a:t>. </a:t>
            </a:r>
          </a:p>
          <a:p>
            <a:pPr lvl="1"/>
            <a:r>
              <a:rPr lang="en-SE" dirty="0">
                <a:latin typeface="Calibri Light" panose="020F0302020204030204" pitchFamily="34" charset="0"/>
                <a:cs typeface="Calibri Light" panose="020F0302020204030204" pitchFamily="34" charset="0"/>
              </a:rPr>
              <a:t>The starting node is call the </a:t>
            </a:r>
            <a:r>
              <a:rPr lang="en-SE" i="1" dirty="0">
                <a:latin typeface="Calibri Light" panose="020F0302020204030204" pitchFamily="34" charset="0"/>
                <a:cs typeface="Calibri Light" panose="020F0302020204030204" pitchFamily="34" charset="0"/>
              </a:rPr>
              <a:t>root</a:t>
            </a:r>
            <a:r>
              <a:rPr lang="en-SE" dirty="0">
                <a:latin typeface="Calibri Light" panose="020F0302020204030204" pitchFamily="34" charset="0"/>
                <a:cs typeface="Calibri Light" panose="020F0302020204030204" pitchFamily="34" charset="0"/>
              </a:rPr>
              <a:t>.</a:t>
            </a:r>
          </a:p>
          <a:p>
            <a:pPr lvl="1"/>
            <a:r>
              <a:rPr lang="en-SE" dirty="0">
                <a:latin typeface="Calibri Light" panose="020F0302020204030204" pitchFamily="34" charset="0"/>
                <a:cs typeface="Calibri Light" panose="020F0302020204030204" pitchFamily="34" charset="0"/>
              </a:rPr>
              <a:t>The algorithm </a:t>
            </a:r>
            <a:r>
              <a:rPr lang="sv-SE" dirty="0">
                <a:latin typeface="Calibri Light" panose="020F0302020204030204" pitchFamily="34" charset="0"/>
                <a:cs typeface="Calibri Light" panose="020F0302020204030204" pitchFamily="34" charset="0"/>
              </a:rPr>
              <a:t>explore the neighboring nodes first, before moving to the next level neighbors.</a:t>
            </a:r>
          </a:p>
          <a:p>
            <a:pPr lvl="1"/>
            <a:r>
              <a:rPr lang="sv-SE" dirty="0">
                <a:latin typeface="Calibri Light" panose="020F0302020204030204" pitchFamily="34" charset="0"/>
                <a:cs typeface="Calibri Light" panose="020F0302020204030204" pitchFamily="34" charset="0"/>
              </a:rPr>
              <a:t>The task here is to construct a directed tree, </a:t>
            </a:r>
            <a:r>
              <a:rPr lang="sv-SE" i="1" dirty="0">
                <a:latin typeface="Calibri Light" panose="020F0302020204030204" pitchFamily="34" charset="0"/>
                <a:cs typeface="Calibri Light" panose="020F0302020204030204" pitchFamily="34" charset="0"/>
              </a:rPr>
              <a:t>i.e.</a:t>
            </a:r>
            <a:r>
              <a:rPr lang="sv-SE" dirty="0">
                <a:latin typeface="Calibri Light" panose="020F0302020204030204" pitchFamily="34" charset="0"/>
                <a:cs typeface="Calibri Light" panose="020F0302020204030204" pitchFamily="34" charset="0"/>
              </a:rPr>
              <a:t>,</a:t>
            </a:r>
            <a:r>
              <a:rPr lang="sv-SE" i="1" dirty="0">
                <a:latin typeface="Calibri Light" panose="020F0302020204030204" pitchFamily="34" charset="0"/>
                <a:cs typeface="Calibri Light" panose="020F0302020204030204" pitchFamily="34" charset="0"/>
              </a:rPr>
              <a:t> </a:t>
            </a:r>
            <a:r>
              <a:rPr lang="sv-SE" dirty="0">
                <a:latin typeface="Calibri Light" panose="020F0302020204030204" pitchFamily="34" charset="0"/>
                <a:cs typeface="Calibri Light" panose="020F0302020204030204" pitchFamily="34" charset="0"/>
              </a:rPr>
              <a:t>a subgraph that its edges are directed towards the root.</a:t>
            </a:r>
          </a:p>
          <a:p>
            <a:pPr lvl="1"/>
            <a:r>
              <a:rPr lang="sv-SE" dirty="0">
                <a:latin typeface="Calibri Light" panose="020F0302020204030204" pitchFamily="34" charset="0"/>
                <a:cs typeface="Calibri Light" panose="020F0302020204030204" pitchFamily="34" charset="0"/>
              </a:rPr>
              <a:t>Moreover, the directed path from every node to the root is the shortest path on the </a:t>
            </a:r>
            <a:r>
              <a:rPr lang="en-SE" dirty="0">
                <a:latin typeface="Calibri Light" panose="020F0302020204030204" pitchFamily="34" charset="0"/>
                <a:cs typeface="Calibri Light" panose="020F0302020204030204" pitchFamily="34" charset="0"/>
              </a:rPr>
              <a:t>network</a:t>
            </a:r>
            <a:r>
              <a:rPr lang="sv-SE" dirty="0">
                <a:latin typeface="Calibri Light" panose="020F0302020204030204" pitchFamily="34" charset="0"/>
                <a:cs typeface="Calibri Light" panose="020F0302020204030204" pitchFamily="34" charset="0"/>
              </a:rPr>
              <a:t>.</a:t>
            </a:r>
          </a:p>
          <a:p>
            <a:pPr marL="57150" indent="0">
              <a:buNone/>
            </a:pPr>
            <a:r>
              <a:rPr lang="sv-SE" sz="2400" dirty="0">
                <a:latin typeface="Calibri Light" panose="020F0302020204030204" pitchFamily="34" charset="0"/>
                <a:cs typeface="Calibri Light" panose="020F0302020204030204" pitchFamily="34" charset="0"/>
              </a:rPr>
              <a:t>Watch </a:t>
            </a:r>
            <a:r>
              <a:rPr lang="sv-SE" sz="2400" dirty="0">
                <a:latin typeface="Calibri Light" panose="020F0302020204030204" pitchFamily="34" charset="0"/>
                <a:cs typeface="Calibri Light" panose="020F0302020204030204" pitchFamily="34" charset="0"/>
                <a:hlinkClick r:id="rId3"/>
              </a:rPr>
              <a:t>this</a:t>
            </a:r>
            <a:r>
              <a:rPr lang="sv-SE" sz="2400" dirty="0">
                <a:latin typeface="Calibri Light" panose="020F0302020204030204" pitchFamily="34" charset="0"/>
                <a:cs typeface="Calibri Light" panose="020F0302020204030204" pitchFamily="34" charset="0"/>
              </a:rPr>
              <a:t> video </a:t>
            </a:r>
            <a:r>
              <a:rPr lang="en-US" sz="2400" dirty="0">
                <a:latin typeface="Calibri Light" panose="020F0302020204030204" pitchFamily="34" charset="0"/>
                <a:cs typeface="Calibri Light" panose="020F0302020204030204" pitchFamily="34" charset="0"/>
              </a:rPr>
              <a:t>for a detailed ver. of the above sequential solution</a:t>
            </a:r>
          </a:p>
        </p:txBody>
      </p:sp>
    </p:spTree>
    <p:extLst>
      <p:ext uri="{BB962C8B-B14F-4D97-AF65-F5344CB8AC3E}">
        <p14:creationId xmlns:p14="http://schemas.microsoft.com/office/powerpoint/2010/main" val="3778276096"/>
      </p:ext>
    </p:extLst>
  </p:cSld>
  <p:clrMapOvr>
    <a:masterClrMapping/>
  </p:clrMapOvr>
  <mc:AlternateContent xmlns:mc="http://schemas.openxmlformats.org/markup-compatibility/2006" xmlns:p14="http://schemas.microsoft.com/office/powerpoint/2010/main">
    <mc:Choice Requires="p14">
      <p:transition spd="slow" p14:dur="2000" advTm="37098"/>
    </mc:Choice>
    <mc:Fallback xmlns="">
      <p:transition spd="slow" advTm="37098"/>
    </mc:Fallback>
  </mc:AlternateContent>
</p:sld>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9306</TotalTime>
  <Words>6530</Words>
  <Application>Microsoft Office PowerPoint</Application>
  <PresentationFormat>全屏显示(4:3)</PresentationFormat>
  <Paragraphs>753</Paragraphs>
  <Slides>53</Slides>
  <Notes>22</Notes>
  <HiddenSlides>7</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53</vt:i4>
      </vt:variant>
    </vt:vector>
  </HeadingPairs>
  <TitlesOfParts>
    <vt:vector size="68" baseType="lpstr">
      <vt:lpstr>KaTeX_Main</vt:lpstr>
      <vt:lpstr>KaTeX_Math</vt:lpstr>
      <vt:lpstr>KaTeX_Size1</vt:lpstr>
      <vt:lpstr>Söhne</vt:lpstr>
      <vt:lpstr>ZapfDingbats</vt:lpstr>
      <vt:lpstr>宋体</vt:lpstr>
      <vt:lpstr>Arial</vt:lpstr>
      <vt:lpstr>Arial Black</vt:lpstr>
      <vt:lpstr>Calibri Light</vt:lpstr>
      <vt:lpstr>Courier New</vt:lpstr>
      <vt:lpstr>Symbol</vt:lpstr>
      <vt:lpstr>Times</vt:lpstr>
      <vt:lpstr>Times New Roman</vt:lpstr>
      <vt:lpstr>Wingdings</vt:lpstr>
      <vt:lpstr>1_Default Design</vt:lpstr>
      <vt:lpstr>Computer Networks EDA387/DIT663</vt:lpstr>
      <vt:lpstr>Goal</vt:lpstr>
      <vt:lpstr>Switching Loop 交换机环路</vt:lpstr>
      <vt:lpstr>Spanning Tree Protocol (STP)</vt:lpstr>
      <vt:lpstr>Spanning Tree Protocol (STP)</vt:lpstr>
      <vt:lpstr>Spanning Tree Protocol (STP)</vt:lpstr>
      <vt:lpstr>STP History</vt:lpstr>
      <vt:lpstr>Many Other Related Protocols  </vt:lpstr>
      <vt:lpstr>Sequential BFS Construction</vt:lpstr>
      <vt:lpstr>Sequential BFT Construction </vt:lpstr>
      <vt:lpstr>Non-self-stabilizing Distributed BFT</vt:lpstr>
      <vt:lpstr>Non-self-stabilizing Distributed BFT</vt:lpstr>
      <vt:lpstr>Self-stabilizing Distributed BFT</vt:lpstr>
      <vt:lpstr>The Constructed BFT Tree</vt:lpstr>
      <vt:lpstr>The Constructed BFT Tree</vt:lpstr>
      <vt:lpstr>What is a First-BFS?</vt:lpstr>
      <vt:lpstr>What is a First-BFS?</vt:lpstr>
      <vt:lpstr>What is a First-BFS?</vt:lpstr>
      <vt:lpstr>What is a First-BFS?</vt:lpstr>
      <vt:lpstr>Self-stabilizing Distributed BFT</vt:lpstr>
      <vt:lpstr>First-BFS Construction, code for pi</vt:lpstr>
      <vt:lpstr>Correctness</vt:lpstr>
      <vt:lpstr>Proof by Induction</vt:lpstr>
      <vt:lpstr>Proof by Induction</vt:lpstr>
      <vt:lpstr>Proof by Induction</vt:lpstr>
      <vt:lpstr>Correctness (simpler version than the one in the book)</vt:lpstr>
      <vt:lpstr>Correctness (simpler version than the one in the book)</vt:lpstr>
      <vt:lpstr>Base Case: Proof for k=1 </vt:lpstr>
      <vt:lpstr>Base Case: Proof for k=1 </vt:lpstr>
      <vt:lpstr>Base Case: Proof for k=1 </vt:lpstr>
      <vt:lpstr>Induction Step</vt:lpstr>
      <vt:lpstr>Induction Step</vt:lpstr>
      <vt:lpstr>Induction Step</vt:lpstr>
      <vt:lpstr>Proof, cont.</vt:lpstr>
      <vt:lpstr>Proof (the book version)</vt:lpstr>
      <vt:lpstr>Base Case: Proof for k=1 </vt:lpstr>
      <vt:lpstr>Base Case: Proof for k=1 </vt:lpstr>
      <vt:lpstr>Base Case: Proof for k=1 </vt:lpstr>
      <vt:lpstr>Induction Step</vt:lpstr>
      <vt:lpstr>Induction Step</vt:lpstr>
      <vt:lpstr>Proof, cont.</vt:lpstr>
      <vt:lpstr>Fair Composition</vt:lpstr>
      <vt:lpstr>Fair Composition - Some Definitions</vt:lpstr>
      <vt:lpstr>Fair Composition - Some Definitions</vt:lpstr>
      <vt:lpstr>Fair Composition - More Definitions</vt:lpstr>
      <vt:lpstr>Fair Composition - More Definitions … </vt:lpstr>
      <vt:lpstr>Example: Mutual Exclusion for General Communication Graphs</vt:lpstr>
      <vt:lpstr>Example: Mutual Exclusion for General Communication Graphs</vt:lpstr>
      <vt:lpstr>Euler Tour Technique</vt:lpstr>
      <vt:lpstr>Modified Ver. of the Mutual Exclusion Algorithm</vt:lpstr>
      <vt:lpstr>Mutual Exclusion for Tree Structure, for pi</vt:lpstr>
      <vt:lpstr>Mutual Exclusion for Communication Graphs</vt:lpstr>
      <vt:lpstr>Summary </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玄昊 刘</cp:lastModifiedBy>
  <cp:revision>814</cp:revision>
  <cp:lastPrinted>2016-09-20T12:51:01Z</cp:lastPrinted>
  <dcterms:created xsi:type="dcterms:W3CDTF">2008-09-02T19:14:38Z</dcterms:created>
  <dcterms:modified xsi:type="dcterms:W3CDTF">2024-09-27T11:46:38Z</dcterms:modified>
</cp:coreProperties>
</file>