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273" r:id="rId2"/>
    <p:sldId id="746" r:id="rId3"/>
    <p:sldId id="747" r:id="rId4"/>
    <p:sldId id="745" r:id="rId5"/>
    <p:sldId id="708" r:id="rId6"/>
    <p:sldId id="711" r:id="rId7"/>
    <p:sldId id="721" r:id="rId8"/>
    <p:sldId id="726" r:id="rId9"/>
    <p:sldId id="727" r:id="rId10"/>
    <p:sldId id="728" r:id="rId11"/>
    <p:sldId id="729" r:id="rId12"/>
    <p:sldId id="730" r:id="rId13"/>
    <p:sldId id="731" r:id="rId14"/>
    <p:sldId id="712" r:id="rId15"/>
    <p:sldId id="748" r:id="rId16"/>
    <p:sldId id="749" r:id="rId17"/>
    <p:sldId id="713" r:id="rId18"/>
    <p:sldId id="714" r:id="rId19"/>
    <p:sldId id="734" r:id="rId20"/>
    <p:sldId id="736" r:id="rId21"/>
    <p:sldId id="737" r:id="rId22"/>
    <p:sldId id="738" r:id="rId23"/>
    <p:sldId id="739" r:id="rId24"/>
    <p:sldId id="740" r:id="rId25"/>
    <p:sldId id="742" r:id="rId26"/>
    <p:sldId id="741" r:id="rId27"/>
    <p:sldId id="743" r:id="rId28"/>
    <p:sldId id="725" r:id="rId29"/>
    <p:sldId id="744" r:id="rId30"/>
    <p:sldId id="680" r:id="rId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699FF"/>
    <a:srgbClr val="0000CC"/>
    <a:srgbClr val="0000FF"/>
    <a:srgbClr val="009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94082" autoAdjust="0"/>
  </p:normalViewPr>
  <p:slideViewPr>
    <p:cSldViewPr>
      <p:cViewPr varScale="1">
        <p:scale>
          <a:sx n="104" d="100"/>
          <a:sy n="104" d="100"/>
        </p:scale>
        <p:origin x="1284" y="96"/>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玄昊 刘" userId="03997660b9f98545" providerId="LiveId" clId="{97F4AE86-FB24-47C6-BC19-633B4A2944E7}"/>
    <pc:docChg chg="modSld">
      <pc:chgData name="玄昊 刘" userId="03997660b9f98545" providerId="LiveId" clId="{97F4AE86-FB24-47C6-BC19-633B4A2944E7}" dt="2024-09-28T11:48:56.764" v="0" actId="14100"/>
      <pc:docMkLst>
        <pc:docMk/>
      </pc:docMkLst>
      <pc:sldChg chg="modSp mod">
        <pc:chgData name="玄昊 刘" userId="03997660b9f98545" providerId="LiveId" clId="{97F4AE86-FB24-47C6-BC19-633B4A2944E7}" dt="2024-09-28T11:48:56.764" v="0" actId="14100"/>
        <pc:sldMkLst>
          <pc:docMk/>
          <pc:sldMk cId="3700939330" sldId="748"/>
        </pc:sldMkLst>
        <pc:spChg chg="mod">
          <ac:chgData name="玄昊 刘" userId="03997660b9f98545" providerId="LiveId" clId="{97F4AE86-FB24-47C6-BC19-633B4A2944E7}" dt="2024-09-28T11:48:56.764" v="0" actId="14100"/>
          <ac:spMkLst>
            <pc:docMk/>
            <pc:sldMk cId="3700939330" sldId="748"/>
            <ac:spMk id="3" creationId="{BCDB32AC-B720-2D83-BEA0-470C320C38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2024-09-28</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096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can conclude that, indeed, every change in a pointer value increments the value of VF. </a:t>
            </a:r>
            <a:endParaRPr lang="sv-SE" dirty="0"/>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28</a:t>
            </a:fld>
            <a:endParaRPr lang="en-US" dirty="0"/>
          </a:p>
        </p:txBody>
      </p:sp>
    </p:spTree>
    <p:extLst>
      <p:ext uri="{BB962C8B-B14F-4D97-AF65-F5344CB8AC3E}">
        <p14:creationId xmlns:p14="http://schemas.microsoft.com/office/powerpoint/2010/main" val="178076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can conclude that, indeed, every change in a pointer value increments the value of VF. </a:t>
            </a:r>
            <a:endParaRPr lang="sv-SE" dirty="0"/>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29</a:t>
            </a:fld>
            <a:endParaRPr lang="en-US" dirty="0"/>
          </a:p>
        </p:txBody>
      </p:sp>
    </p:spTree>
    <p:extLst>
      <p:ext uri="{BB962C8B-B14F-4D97-AF65-F5344CB8AC3E}">
        <p14:creationId xmlns:p14="http://schemas.microsoft.com/office/powerpoint/2010/main" val="316107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a:t>
            </a:fld>
            <a:endParaRPr lang="en-US" dirty="0"/>
          </a:p>
        </p:txBody>
      </p:sp>
    </p:spTree>
    <p:extLst>
      <p:ext uri="{BB962C8B-B14F-4D97-AF65-F5344CB8AC3E}">
        <p14:creationId xmlns:p14="http://schemas.microsoft.com/office/powerpoint/2010/main" val="412786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a:t>
            </a:fld>
            <a:endParaRPr lang="en-US" dirty="0"/>
          </a:p>
        </p:txBody>
      </p:sp>
    </p:spTree>
    <p:extLst>
      <p:ext uri="{BB962C8B-B14F-4D97-AF65-F5344CB8AC3E}">
        <p14:creationId xmlns:p14="http://schemas.microsoft.com/office/powerpoint/2010/main" val="3237029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networks consist of selfish and rational agents that naturally seek their maximum benefit from the system without considering other agents. In some complex wireless networks, various agents with different characteristics solicit communications with each other, where matching </a:t>
            </a:r>
            <a:r>
              <a:rPr lang="en-SE" dirty="0"/>
              <a:t>algorithm</a:t>
            </a:r>
            <a:r>
              <a:rPr lang="en-US" dirty="0"/>
              <a:t> is particularly applicable to develop suitable and effective solutions.</a:t>
            </a:r>
            <a:endParaRPr lang="en-SE" dirty="0"/>
          </a:p>
          <a:p>
            <a:endParaRPr lang="en-SE" dirty="0"/>
          </a:p>
          <a:p>
            <a:r>
              <a:rPr lang="en-US" dirty="0"/>
              <a:t>Cognitive Radio Networks: Decentralized operation and efficient resource management are necessary for cognitive radio networks, which require licensed primary users to occupy channels that must be accessed by unlicensed secondary users. In other words, cognitive radio networks require stable solutions in matching licensed primary users and unlicensed secondary users.</a:t>
            </a:r>
            <a:endParaRPr lang="en-SE" dirty="0"/>
          </a:p>
          <a:p>
            <a:endParaRPr lang="en-SE" dirty="0"/>
          </a:p>
          <a:p>
            <a:r>
              <a:rPr lang="en-US" dirty="0"/>
              <a:t>Device-</a:t>
            </a:r>
            <a:r>
              <a:rPr lang="en-US" dirty="0" err="1"/>
              <a:t>toDevice</a:t>
            </a:r>
            <a:r>
              <a:rPr lang="en-US" dirty="0"/>
              <a:t> (D2D) Communications is a technology devised to overcome the ever-increasing wireless capacity crunch. New challenges will arise in terms of interference management and resource allocation [127]. Matching algorithms can be applied broadly in this area.</a:t>
            </a: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4</a:t>
            </a:fld>
            <a:endParaRPr lang="en-US" dirty="0"/>
          </a:p>
        </p:txBody>
      </p:sp>
    </p:spTree>
    <p:extLst>
      <p:ext uri="{BB962C8B-B14F-4D97-AF65-F5344CB8AC3E}">
        <p14:creationId xmlns:p14="http://schemas.microsoft.com/office/powerpoint/2010/main" val="252861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304AF-F800-4008-9C10-0D04A5822890}" type="slidenum">
              <a:rPr lang="en-US" altLang="en-US"/>
              <a:pPr/>
              <a:t>5</a:t>
            </a:fld>
            <a:endParaRPr lang="en-US" altLang="en-US"/>
          </a:p>
        </p:txBody>
      </p:sp>
      <p:sp>
        <p:nvSpPr>
          <p:cNvPr id="307202" name="Rectangle 1026"/>
          <p:cNvSpPr>
            <a:spLocks noGrp="1" noRot="1" noChangeAspect="1" noChangeArrowheads="1" noTextEdit="1"/>
          </p:cNvSpPr>
          <p:nvPr>
            <p:ph type="sldImg"/>
          </p:nvPr>
        </p:nvSpPr>
        <p:spPr>
          <a:ln/>
        </p:spPr>
      </p:sp>
      <p:sp>
        <p:nvSpPr>
          <p:cNvPr id="307203" name="Rectangle 1027"/>
          <p:cNvSpPr>
            <a:spLocks noGrp="1" noChangeArrowheads="1"/>
          </p:cNvSpPr>
          <p:nvPr>
            <p:ph type="body" idx="1"/>
          </p:nvPr>
        </p:nvSpPr>
        <p:spPr/>
        <p:txBody>
          <a:bodyPr/>
          <a:lstStyle/>
          <a:p>
            <a:r>
              <a:rPr lang="en-US" altLang="he-IL" sz="1100">
                <a:solidFill>
                  <a:srgbClr val="C60000"/>
                </a:solidFill>
              </a:rPr>
              <a:t>The idea</a:t>
            </a:r>
            <a:r>
              <a:rPr lang="en-US" altLang="he-IL" sz="1100"/>
              <a:t> :</a:t>
            </a:r>
            <a:endParaRPr lang="en-US" altLang="he-IL"/>
          </a:p>
          <a:p>
            <a:pPr lvl="1"/>
            <a:r>
              <a:rPr lang="en-US" altLang="he-IL"/>
              <a:t>Use a function over a configuration set whose value is bounded</a:t>
            </a:r>
          </a:p>
          <a:p>
            <a:pPr lvl="1"/>
            <a:r>
              <a:rPr lang="en-US" altLang="he-IL"/>
              <a:t>Prove that this function monotonically decreases/ increases when processors execute a step</a:t>
            </a:r>
          </a:p>
          <a:p>
            <a:pPr lvl="1"/>
            <a:r>
              <a:rPr lang="en-US" altLang="he-IL"/>
              <a:t>Show after the function reaches a certain threshold, the system is in a safe configuration</a:t>
            </a:r>
          </a:p>
          <a:p>
            <a:endParaRPr lang="en-US"/>
          </a:p>
        </p:txBody>
      </p:sp>
    </p:spTree>
    <p:extLst>
      <p:ext uri="{BB962C8B-B14F-4D97-AF65-F5344CB8AC3E}">
        <p14:creationId xmlns:p14="http://schemas.microsoft.com/office/powerpoint/2010/main" val="3831854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F0731-EBE1-4BF6-A0EC-6A5DD7A4B13E}" type="slidenum">
              <a:rPr lang="en-US" altLang="en-US"/>
              <a:pPr/>
              <a:t>6</a:t>
            </a:fld>
            <a:endParaRPr lang="en-US" alt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altLang="he-IL" sz="1100" dirty="0"/>
              <a:t>* The maximal matching algorithm should reach a configuration c</a:t>
            </a:r>
            <a:r>
              <a:rPr lang="en-US" altLang="he-IL" sz="1100" baseline="-25000" dirty="0"/>
              <a:t>l</a:t>
            </a:r>
            <a:r>
              <a:rPr lang="en-US" altLang="he-IL" sz="1100" dirty="0"/>
              <a:t> in which the existence of a pointer of P</a:t>
            </a:r>
            <a:r>
              <a:rPr lang="en-US" altLang="he-IL" sz="1100" baseline="-25000" dirty="0"/>
              <a:t>i</a:t>
            </a:r>
            <a:r>
              <a:rPr lang="en-US" altLang="he-IL" sz="1100" dirty="0"/>
              <a:t> that points to P</a:t>
            </a:r>
            <a:r>
              <a:rPr lang="en-US" altLang="he-IL" sz="1100" baseline="-25000" dirty="0"/>
              <a:t>j</a:t>
            </a:r>
            <a:r>
              <a:rPr lang="en-US" altLang="he-IL" sz="1100" dirty="0"/>
              <a:t> implies the existence of a pointer of P</a:t>
            </a:r>
            <a:r>
              <a:rPr lang="en-US" altLang="he-IL" sz="1100" baseline="-25000" dirty="0"/>
              <a:t>j</a:t>
            </a:r>
            <a:r>
              <a:rPr lang="en-US" altLang="he-IL" sz="1100" dirty="0"/>
              <a:t> that points to P</a:t>
            </a:r>
            <a:r>
              <a:rPr lang="en-US" altLang="he-IL" sz="1100" baseline="-25000" dirty="0"/>
              <a:t>i</a:t>
            </a:r>
            <a:endParaRPr lang="en-US" altLang="he-IL" sz="1100" dirty="0"/>
          </a:p>
          <a:p>
            <a:r>
              <a:rPr lang="en-US" altLang="he-IL" sz="1100" dirty="0"/>
              <a:t>* To simplify the discussion, let us assume the existence of a central daemon that activates one processor at a time</a:t>
            </a:r>
          </a:p>
          <a:p>
            <a:r>
              <a:rPr lang="en-US" altLang="he-IL" sz="1100" dirty="0"/>
              <a:t>* The set of legal executions </a:t>
            </a:r>
            <a:r>
              <a:rPr lang="en-US" altLang="he-IL" sz="1100" dirty="0">
                <a:solidFill>
                  <a:srgbClr val="C60000"/>
                </a:solidFill>
              </a:rPr>
              <a:t>MM</a:t>
            </a:r>
            <a:r>
              <a:rPr lang="en-US" altLang="he-IL" sz="1100" dirty="0"/>
              <a:t> for the maximal matching task includes every execution in which the values of the pointers of all the processors are fixed and form a maximal matching</a:t>
            </a:r>
          </a:p>
          <a:p>
            <a:endParaRPr lang="en-US" dirty="0"/>
          </a:p>
        </p:txBody>
      </p:sp>
    </p:spTree>
    <p:extLst>
      <p:ext uri="{BB962C8B-B14F-4D97-AF65-F5344CB8AC3E}">
        <p14:creationId xmlns:p14="http://schemas.microsoft.com/office/powerpoint/2010/main" val="105749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53483-B064-4E7C-9C7D-DB064A54735F}" type="slidenum">
              <a:rPr lang="en-US" altLang="en-US"/>
              <a:pPr/>
              <a:t>14</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ltLang="he-IL" sz="1100" dirty="0"/>
              <a:t>Given a configuration c</a:t>
            </a:r>
            <a:r>
              <a:rPr lang="en-US" altLang="he-IL" sz="1100" baseline="-25000" dirty="0"/>
              <a:t>l</a:t>
            </a:r>
            <a:r>
              <a:rPr lang="en-US" altLang="he-IL" sz="1100" dirty="0"/>
              <a:t>, we say that a processor P</a:t>
            </a:r>
            <a:r>
              <a:rPr lang="en-US" altLang="he-IL" sz="1100" baseline="-25000" dirty="0"/>
              <a:t>i</a:t>
            </a:r>
            <a:r>
              <a:rPr lang="en-US" altLang="he-IL" sz="1100" dirty="0"/>
              <a:t> is:</a:t>
            </a:r>
          </a:p>
          <a:p>
            <a:pPr lvl="1"/>
            <a:r>
              <a:rPr lang="en-US" altLang="he-IL" dirty="0">
                <a:solidFill>
                  <a:srgbClr val="C60000"/>
                </a:solidFill>
              </a:rPr>
              <a:t>matched</a:t>
            </a:r>
            <a:r>
              <a:rPr lang="en-US" altLang="he-IL" dirty="0"/>
              <a:t> in c</a:t>
            </a:r>
            <a:r>
              <a:rPr lang="en-US" altLang="he-IL" baseline="-25000" dirty="0"/>
              <a:t>l</a:t>
            </a:r>
            <a:r>
              <a:rPr lang="en-US" altLang="he-IL" dirty="0"/>
              <a:t>, if P</a:t>
            </a:r>
            <a:r>
              <a:rPr lang="en-US" altLang="he-IL" baseline="-25000" dirty="0"/>
              <a:t>i</a:t>
            </a:r>
            <a:r>
              <a:rPr lang="en-US" altLang="he-IL" dirty="0"/>
              <a:t> has a neighbor P</a:t>
            </a:r>
            <a:r>
              <a:rPr lang="en-US" altLang="he-IL" baseline="-25000" dirty="0"/>
              <a:t>j</a:t>
            </a:r>
            <a:r>
              <a:rPr lang="en-US" altLang="he-IL" dirty="0"/>
              <a:t> such that </a:t>
            </a:r>
            <a:br>
              <a:rPr lang="en-US" altLang="he-IL" dirty="0"/>
            </a:b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i</a:t>
            </a:r>
            <a:endParaRPr lang="en-US" altLang="he-IL" dirty="0"/>
          </a:p>
          <a:p>
            <a:pPr lvl="1"/>
            <a:r>
              <a:rPr lang="en-US" altLang="he-IL" dirty="0">
                <a:solidFill>
                  <a:srgbClr val="C60000"/>
                </a:solidFill>
              </a:rPr>
              <a:t>single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every neighbor of P</a:t>
            </a:r>
            <a:r>
              <a:rPr lang="en-US" altLang="he-IL" baseline="-25000" dirty="0"/>
              <a:t>i</a:t>
            </a:r>
            <a:r>
              <a:rPr lang="en-US" altLang="he-IL" dirty="0"/>
              <a:t> is matched</a:t>
            </a:r>
          </a:p>
          <a:p>
            <a:pPr lvl="1"/>
            <a:r>
              <a:rPr lang="en-US" altLang="he-IL" dirty="0">
                <a:solidFill>
                  <a:srgbClr val="C60000"/>
                </a:solidFill>
              </a:rPr>
              <a:t>waiting</a:t>
            </a:r>
            <a:r>
              <a:rPr lang="en-US" altLang="he-IL" dirty="0"/>
              <a:t> in c</a:t>
            </a:r>
            <a:r>
              <a:rPr lang="en-US" altLang="he-IL" baseline="-25000" dirty="0"/>
              <a:t>l</a:t>
            </a:r>
            <a:r>
              <a:rPr lang="en-US" altLang="he-IL" dirty="0"/>
              <a:t>, if P</a:t>
            </a:r>
            <a:r>
              <a:rPr lang="en-US" altLang="he-IL" baseline="-25000" dirty="0"/>
              <a:t>i</a:t>
            </a:r>
            <a:r>
              <a:rPr lang="en-US" altLang="he-IL" dirty="0"/>
              <a:t> has a neighbor such that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null</a:t>
            </a:r>
          </a:p>
          <a:p>
            <a:pPr lvl="1"/>
            <a:r>
              <a:rPr lang="en-US" altLang="he-IL" dirty="0">
                <a:solidFill>
                  <a:srgbClr val="C60000"/>
                </a:solidFill>
              </a:rPr>
              <a:t>free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there exists a neighbor P</a:t>
            </a:r>
            <a:r>
              <a:rPr lang="en-US" altLang="he-IL" baseline="-25000" dirty="0"/>
              <a:t>j</a:t>
            </a:r>
            <a:r>
              <a:rPr lang="en-US" altLang="he-IL" dirty="0"/>
              <a:t>, such that P</a:t>
            </a:r>
            <a:r>
              <a:rPr lang="en-US" altLang="he-IL" baseline="-25000" dirty="0"/>
              <a:t>j</a:t>
            </a:r>
            <a:r>
              <a:rPr lang="en-US" altLang="he-IL" dirty="0"/>
              <a:t> is not matched</a:t>
            </a:r>
          </a:p>
          <a:p>
            <a:pPr lvl="1"/>
            <a:r>
              <a:rPr lang="en-US" altLang="he-IL" dirty="0">
                <a:solidFill>
                  <a:srgbClr val="C60000"/>
                </a:solidFill>
              </a:rPr>
              <a:t>chaining</a:t>
            </a:r>
            <a:r>
              <a:rPr lang="en-US" altLang="he-IL" dirty="0"/>
              <a:t> in c</a:t>
            </a:r>
            <a:r>
              <a:rPr lang="en-US" altLang="he-IL" baseline="-25000" dirty="0"/>
              <a:t>l</a:t>
            </a:r>
            <a:r>
              <a:rPr lang="en-US" altLang="he-IL" dirty="0"/>
              <a:t>, if there exists a neighbor P</a:t>
            </a:r>
            <a:r>
              <a:rPr lang="en-US" altLang="he-IL" baseline="-25000" dirty="0"/>
              <a:t>j</a:t>
            </a:r>
            <a:r>
              <a:rPr lang="en-US" altLang="he-IL" dirty="0"/>
              <a:t> for which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k</a:t>
            </a:r>
            <a:r>
              <a:rPr lang="en-US" altLang="he-IL" dirty="0"/>
              <a:t> , </a:t>
            </a:r>
            <a:r>
              <a:rPr lang="en-US" altLang="he-IL" i="1" dirty="0"/>
              <a:t>k </a:t>
            </a:r>
            <a:r>
              <a:rPr lang="en-US" altLang="he-IL" i="1" dirty="0">
                <a:sym typeface="Symbol" pitchFamily="18" charset="2"/>
              </a:rPr>
              <a:t></a:t>
            </a:r>
            <a:r>
              <a:rPr lang="en-US" altLang="he-IL" i="1" dirty="0"/>
              <a:t> i </a:t>
            </a:r>
          </a:p>
          <a:p>
            <a:endParaRPr lang="en-US" dirty="0"/>
          </a:p>
        </p:txBody>
      </p:sp>
    </p:spTree>
    <p:extLst>
      <p:ext uri="{BB962C8B-B14F-4D97-AF65-F5344CB8AC3E}">
        <p14:creationId xmlns:p14="http://schemas.microsoft.com/office/powerpoint/2010/main" val="416796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B3E2C-2BC9-4B24-AAA2-68A3717776FB}" type="slidenum">
              <a:rPr lang="en-US" altLang="en-US"/>
              <a:pPr/>
              <a:t>17</a:t>
            </a:fld>
            <a:endParaRPr lang="en-US" alt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r>
              <a:rPr lang="en-US" altLang="he-IL" sz="1100" dirty="0"/>
              <a:t>Note that: </a:t>
            </a:r>
          </a:p>
          <a:p>
            <a:pPr lvl="1"/>
            <a:r>
              <a:rPr lang="en-US" altLang="he-IL" dirty="0"/>
              <a:t>for every configuration c</a:t>
            </a:r>
            <a:r>
              <a:rPr lang="en-US" altLang="he-IL" baseline="-25000" dirty="0"/>
              <a:t>l</a:t>
            </a:r>
            <a:r>
              <a:rPr lang="en-US" altLang="he-IL" dirty="0"/>
              <a:t> for which </a:t>
            </a:r>
            <a:br>
              <a:rPr lang="en-US" altLang="he-IL" dirty="0"/>
            </a:br>
            <a:r>
              <a:rPr lang="en-US" altLang="he-IL" dirty="0"/>
              <a:t>VF(c) = (n,0,0,0) is a safe configuration with relation to MM and to our algorithm</a:t>
            </a:r>
            <a:endParaRPr lang="en-US" altLang="he-IL" sz="1100" dirty="0"/>
          </a:p>
          <a:p>
            <a:pPr lvl="1"/>
            <a:r>
              <a:rPr lang="en-US" altLang="he-IL" dirty="0"/>
              <a:t>for every safe configuration VF(c) = (n,0,0,0) </a:t>
            </a:r>
          </a:p>
          <a:p>
            <a:r>
              <a:rPr lang="en-US" altLang="he-IL" sz="1100" dirty="0"/>
              <a:t>Once a system reaches the safe configuration, no processor changes the value of its pointer</a:t>
            </a:r>
          </a:p>
          <a:p>
            <a:r>
              <a:rPr lang="en-US" altLang="he-IL" sz="1100" dirty="0"/>
              <a:t>In every non-safe configuration, there exists at least one processor that can change the value of its pointer when it is activated by the central daemon</a:t>
            </a:r>
            <a:endParaRPr lang="en-US" altLang="he-IL" dirty="0"/>
          </a:p>
          <a:p>
            <a:endParaRPr lang="en-US" dirty="0"/>
          </a:p>
          <a:p>
            <a:endParaRPr lang="en-US" dirty="0"/>
          </a:p>
          <a:p>
            <a:endParaRPr lang="en-US" dirty="0"/>
          </a:p>
          <a:p>
            <a:r>
              <a:rPr lang="en-US" sz="1200" kern="1200" dirty="0">
                <a:solidFill>
                  <a:schemeClr val="tx1"/>
                </a:solidFill>
                <a:effectLst/>
                <a:latin typeface="Arial" charset="0"/>
                <a:ea typeface="+mn-ea"/>
                <a:cs typeface="+mn-cs"/>
              </a:rPr>
              <a:t>The correctness proof of the algorithm uses the variant function VF(c), which returns a vector (m + s, w, f, c), where m, s, w, f, and c are the total number of matched, single, waiting, free, and chaining processors, respectively, in c . Values of VF are compared lexicographically, for example, (5, 3, 4,7) is greater than (5, 3, 3, 8). </a:t>
            </a:r>
            <a:endParaRPr lang="sv-SE"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Note that every configuration c, for which VF(c) (n, 0,0, 0) is a safe configuration with relation to MM and to our algorithm, also for every safe configuration c</a:t>
            </a:r>
            <a:r>
              <a:rPr lang="en-US" sz="1200" kern="1200" baseline="-25000" dirty="0">
                <a:solidFill>
                  <a:schemeClr val="tx1"/>
                </a:solidFill>
                <a:effectLst/>
                <a:latin typeface="Arial" charset="0"/>
                <a:ea typeface="+mn-ea"/>
                <a:cs typeface="+mn-cs"/>
              </a:rPr>
              <a:t>l</a:t>
            </a:r>
            <a:r>
              <a:rPr lang="en-US" sz="1200" kern="1200" dirty="0">
                <a:solidFill>
                  <a:schemeClr val="tx1"/>
                </a:solidFill>
                <a:effectLst/>
                <a:latin typeface="Arial" charset="0"/>
                <a:ea typeface="+mn-ea"/>
                <a:cs typeface="+mn-cs"/>
              </a:rPr>
              <a:t>, VF(c) = (n, 0,0, 0). Once the system reaches a safe configuration, no processor changes the value of its pointer, while in every non-safe configuration, there exists at least one processor that can change the value of its pointer when it is activated by the central daemon. Next we show that every change of a pointer value increases the value of VF. </a:t>
            </a:r>
            <a:endParaRPr lang="sv-SE" sz="1200" kern="1200" dirty="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130670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EA43F-C958-4CE9-907E-C55BCD40F201}" type="slidenum">
              <a:rPr lang="en-US" altLang="en-US"/>
              <a:pPr/>
              <a:t>18</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r>
              <a:rPr lang="en-US" altLang="he-IL"/>
              <a:t>The fact that m+s+w+f+c = n implies that the number of possible vector values is O(n</a:t>
            </a:r>
            <a:r>
              <a:rPr lang="en-US" altLang="he-IL" baseline="30000"/>
              <a:t>3</a:t>
            </a:r>
            <a:r>
              <a:rPr lang="en-US" altLang="he-IL"/>
              <a:t>)</a:t>
            </a:r>
          </a:p>
          <a:p>
            <a:pPr lvl="1"/>
            <a:r>
              <a:rPr lang="en-US" altLang="he-IL"/>
              <a:t>The value of n and the first three elements of the vector (m+s, w, f, c) imply the value of c . Therefore the system reaches a safe configuration within O(n</a:t>
            </a:r>
            <a:r>
              <a:rPr lang="en-US" altLang="he-IL" baseline="30000"/>
              <a:t>3</a:t>
            </a:r>
            <a:r>
              <a:rPr lang="en-US" altLang="he-IL"/>
              <a:t>) pointer-value changes</a:t>
            </a:r>
          </a:p>
          <a:p>
            <a:endParaRPr lang="en-US"/>
          </a:p>
        </p:txBody>
      </p:sp>
    </p:spTree>
    <p:extLst>
      <p:ext uri="{BB962C8B-B14F-4D97-AF65-F5344CB8AC3E}">
        <p14:creationId xmlns:p14="http://schemas.microsoft.com/office/powerpoint/2010/main" val="414170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latin typeface="Calibri Light" panose="020F0302020204030204" pitchFamily="34" charset="0"/>
                <a:cs typeface="Calibri Light" panose="020F0302020204030204" pitchFamily="34" charset="0"/>
              </a:rPr>
              <a:t>Computer Networks</a:t>
            </a:r>
            <a:br>
              <a:rPr lang="en-US" b="1" noProof="0" dirty="0">
                <a:latin typeface="Calibri Light" panose="020F0302020204030204" pitchFamily="34" charset="0"/>
                <a:cs typeface="Calibri Light" panose="020F0302020204030204" pitchFamily="34" charset="0"/>
              </a:rPr>
            </a:br>
            <a:r>
              <a:rPr lang="en-US" sz="2400" noProof="0" dirty="0">
                <a:latin typeface="Calibri Light" panose="020F0302020204030204" pitchFamily="34" charset="0"/>
                <a:cs typeface="Calibri Light" panose="020F0302020204030204" pitchFamily="34" charset="0"/>
              </a:rPr>
              <a:t>EDA387/DIT663</a:t>
            </a:r>
          </a:p>
        </p:txBody>
      </p:sp>
      <p:sp>
        <p:nvSpPr>
          <p:cNvPr id="2051" name="Rectangle 3"/>
          <p:cNvSpPr>
            <a:spLocks noGrp="1" noChangeArrowheads="1"/>
          </p:cNvSpPr>
          <p:nvPr>
            <p:ph type="subTitle" idx="1"/>
          </p:nvPr>
        </p:nvSpPr>
        <p:spPr>
          <a:xfrm>
            <a:off x="395536" y="3717032"/>
            <a:ext cx="8280152" cy="1752600"/>
          </a:xfrm>
        </p:spPr>
        <p:txBody>
          <a:bodyPr>
            <a:noAutofit/>
          </a:bodyPr>
          <a:lstStyle/>
          <a:p>
            <a:pPr eaLnBrk="1" hangingPunct="1">
              <a:defRPr/>
            </a:pPr>
            <a:r>
              <a:rPr lang="en-US" i="1" dirty="0">
                <a:latin typeface="Calibri Light" panose="020F0302020204030204" pitchFamily="34" charset="0"/>
                <a:cs typeface="Calibri Light" panose="020F0302020204030204" pitchFamily="34" charset="0"/>
              </a:rPr>
              <a:t>Maximal Matching (Ch. 2)</a:t>
            </a:r>
          </a:p>
          <a:p>
            <a:pPr eaLnBrk="1" hangingPunct="1">
              <a:defRPr/>
            </a:pPr>
            <a:r>
              <a:rPr lang="en-US" i="1" dirty="0">
                <a:latin typeface="Calibri Light" panose="020F0302020204030204" pitchFamily="34" charset="0"/>
                <a:cs typeface="Calibri Light" panose="020F0302020204030204" pitchFamily="34" charset="0"/>
              </a:rPr>
              <a:t>Su-Chu Hsu, Shing-Tsaan Huang: A Self-Stabilizing Algorithm for Maximal Matching. Inf. Process. Lett. 43(2): 77-81 (1992). </a:t>
            </a:r>
            <a:endParaRPr lang="en-SE" i="1" noProof="0" dirty="0">
              <a:latin typeface="Calibri Light" panose="020F0302020204030204" pitchFamily="34" charset="0"/>
              <a:cs typeface="Calibri Light" panose="020F0302020204030204" pitchFamily="34" charset="0"/>
            </a:endParaRPr>
          </a:p>
          <a:p>
            <a:pPr eaLnBrk="1" hangingPunct="1">
              <a:defRPr/>
            </a:pPr>
            <a:r>
              <a:rPr lang="en-SE" i="1" dirty="0">
                <a:latin typeface="Calibri Light" panose="020F0302020204030204" pitchFamily="34" charset="0"/>
                <a:cs typeface="Calibri Light" panose="020F0302020204030204" pitchFamily="34" charset="0"/>
              </a:rPr>
              <a:t>Slides are based on the ones of the book by Dolev, Self-stabilzation, MIT press, 2000</a:t>
            </a:r>
            <a:endParaRPr lang="en-US" i="1" noProof="0" dirty="0">
              <a:latin typeface="Calibri Light" panose="020F0302020204030204" pitchFamily="34" charset="0"/>
              <a:cs typeface="Calibri Light" panose="020F0302020204030204" pitchFamily="34"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Calibri Light" panose="020F0302020204030204" pitchFamily="34" charset="0"/>
                <a:cs typeface="Calibri Light" panose="020F0302020204030204" pitchFamily="34" charset="0"/>
              </a:rPr>
              <a:t>CHALMERS and </a:t>
            </a:r>
            <a:r>
              <a:rPr lang="en-US" sz="1000" dirty="0">
                <a:latin typeface="Calibri Light" panose="020F0302020204030204" pitchFamily="34" charset="0"/>
                <a:cs typeface="Calibri Light" panose="020F0302020204030204" pitchFamily="34" charset="0"/>
              </a:rPr>
              <a:t>University of Technology</a:t>
            </a:r>
          </a:p>
          <a:p>
            <a:pPr>
              <a:defRPr/>
            </a:pPr>
            <a:r>
              <a:rPr lang="en-US" sz="1600" dirty="0">
                <a:latin typeface="Calibri Light" panose="020F0302020204030204" pitchFamily="34" charset="0"/>
                <a:cs typeface="Calibri Light" panose="020F0302020204030204" pitchFamily="34" charset="0"/>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80120"/>
          </a:xfrm>
        </p:spPr>
        <p:txBody>
          <a:bodyPr/>
          <a:lstStyle/>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dirty="0">
                <a:solidFill>
                  <a:srgbClr val="0000CC"/>
                </a:solidFill>
                <a:latin typeface="Calibri Light" panose="020F0302020204030204" pitchFamily="34" charset="0"/>
              </a:rPr>
              <a:t>is</a:t>
            </a:r>
            <a:r>
              <a:rPr lang="en-US" dirty="0">
                <a:solidFill>
                  <a:srgbClr val="0000CC"/>
                </a:solidFill>
                <a:latin typeface="Calibri Light" panose="020F0302020204030204" pitchFamily="34" charset="0"/>
              </a:rPr>
              <a:t> a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p:txBody>
      </p:sp>
      <p:cxnSp>
        <p:nvCxnSpPr>
          <p:cNvPr id="54" name="Curved Connector 53"/>
          <p:cNvCxnSpPr>
            <a:stCxn id="39" idx="2"/>
            <a:endCxn id="40" idx="2"/>
          </p:cNvCxnSpPr>
          <p:nvPr/>
        </p:nvCxnSpPr>
        <p:spPr>
          <a:xfrm rot="10800000" flipH="1" flipV="1">
            <a:off x="2915815" y="4396532"/>
            <a:ext cx="1518773" cy="1336724"/>
          </a:xfrm>
          <a:prstGeom prst="curvedConnector3">
            <a:avLst>
              <a:gd name="adj1" fmla="val -1505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543598" y="3877957"/>
            <a:ext cx="4096752" cy="1999315"/>
            <a:chOff x="2543598" y="3877957"/>
            <a:chExt cx="4096752" cy="1999315"/>
          </a:xfrm>
        </p:grpSpPr>
        <p:sp>
          <p:nvSpPr>
            <p:cNvPr id="58" name="Oval 57"/>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63" name="Rectangle 62"/>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64" name="Rectangle 63"/>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65" name="Rectangle 64"/>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66" name="Straight Connector 65"/>
            <p:cNvCxnSpPr>
              <a:stCxn id="58" idx="6"/>
              <a:endCxn id="59"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4"/>
              <a:endCxn id="61"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5"/>
              <a:endCxn id="61"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6"/>
              <a:endCxn id="58"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1" idx="7"/>
              <a:endCxn id="59"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60" idx="4"/>
              <a:endCxn id="7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6"/>
              <a:endCxn id="61"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145991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80120"/>
          </a:xfrm>
        </p:spPr>
        <p:txBody>
          <a:bodyPr/>
          <a:lstStyle/>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is no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p:txBody>
      </p:sp>
      <p:cxnSp>
        <p:nvCxnSpPr>
          <p:cNvPr id="76" name="Curved Connector 75"/>
          <p:cNvCxnSpPr/>
          <p:nvPr/>
        </p:nvCxnSpPr>
        <p:spPr>
          <a:xfrm rot="10800000" flipH="1" flipV="1">
            <a:off x="2915815" y="4396532"/>
            <a:ext cx="1518773" cy="1336724"/>
          </a:xfrm>
          <a:prstGeom prst="curvedConnector3">
            <a:avLst>
              <a:gd name="adj1" fmla="val -1505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543598" y="3877957"/>
            <a:ext cx="2179023" cy="1999315"/>
            <a:chOff x="2543598" y="3877957"/>
            <a:chExt cx="2179023" cy="1999315"/>
          </a:xfrm>
        </p:grpSpPr>
        <p:sp>
          <p:nvSpPr>
            <p:cNvPr id="78" name="Oval 77"/>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84" name="Rectangle 83"/>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85" name="Rectangle 84"/>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87" name="Straight Connector 86"/>
            <p:cNvCxnSpPr>
              <a:cxnSpLocks/>
              <a:stCxn id="78" idx="4"/>
              <a:endCxn id="81"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a:stCxn id="80" idx="5"/>
              <a:endCxn id="81"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a:stCxn id="80" idx="6"/>
              <a:endCxn id="78"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cxnSpLocks/>
              <a:stCxn id="80" idx="4"/>
              <a:endCxn id="9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cxnSpLocks/>
              <a:stCxn id="91" idx="6"/>
              <a:endCxn id="81"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36493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08112"/>
          </a:xfrm>
        </p:spPr>
        <p:txBody>
          <a:bodyPr/>
          <a:lstStyle/>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cxnSp>
        <p:nvCxnSpPr>
          <p:cNvPr id="70" name="Curved Connector 69"/>
          <p:cNvCxnSpPr>
            <a:stCxn id="72" idx="0"/>
            <a:endCxn id="73" idx="0"/>
          </p:cNvCxnSpPr>
          <p:nvPr/>
        </p:nvCxnSpPr>
        <p:spPr>
          <a:xfrm rot="5400000" flipH="1" flipV="1">
            <a:off x="5318250" y="3481129"/>
            <a:ext cx="36616" cy="1515907"/>
          </a:xfrm>
          <a:prstGeom prst="curvedConnector3">
            <a:avLst>
              <a:gd name="adj1" fmla="val 724317"/>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2543598" y="3877957"/>
            <a:ext cx="4096752" cy="1999315"/>
            <a:chOff x="2543598" y="3877957"/>
            <a:chExt cx="4096752" cy="1999315"/>
          </a:xfrm>
        </p:grpSpPr>
        <p:sp>
          <p:nvSpPr>
            <p:cNvPr id="72" name="Oval 71"/>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77" name="Rectangle 76"/>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78" name="Rectangle 77"/>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79" name="Rectangle 78"/>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80" name="Straight Connector 79"/>
            <p:cNvCxnSpPr>
              <a:stCxn id="72" idx="6"/>
              <a:endCxn id="73"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4"/>
              <a:endCxn id="75"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5"/>
              <a:endCxn id="75"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6"/>
              <a:endCxn id="72"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7"/>
              <a:endCxn id="73"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74" idx="4"/>
              <a:endCxn id="85"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6"/>
              <a:endCxn id="75"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89" name="Curved Connector 88"/>
          <p:cNvCxnSpPr>
            <a:stCxn id="73" idx="4"/>
            <a:endCxn id="75" idx="6"/>
          </p:cNvCxnSpPr>
          <p:nvPr/>
        </p:nvCxnSpPr>
        <p:spPr>
          <a:xfrm rot="5400000">
            <a:off x="4796342" y="4435086"/>
            <a:ext cx="1224450" cy="1371891"/>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45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6"/>
            <a:ext cx="8229600" cy="4895949"/>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b="1" i="1" u="sng" dirty="0">
                <a:solidFill>
                  <a:srgbClr val="0000CC"/>
                </a:solidFill>
                <a:latin typeface="Calibri Light" panose="020F0302020204030204" pitchFamily="34" charset="0"/>
              </a:rPr>
              <a:t>is</a:t>
            </a:r>
            <a:r>
              <a:rPr lang="en-US" b="1" i="1" u="sng" dirty="0">
                <a:solidFill>
                  <a:srgbClr val="0000CC"/>
                </a:solidFill>
                <a:latin typeface="Calibri Light" panose="020F0302020204030204" pitchFamily="34" charset="0"/>
              </a:rPr>
              <a:t> a</a:t>
            </a:r>
            <a:r>
              <a:rPr lang="en-US" dirty="0">
                <a:solidFill>
                  <a:srgbClr val="0000CC"/>
                </a:solidFill>
                <a:latin typeface="Calibri Light" panose="020F0302020204030204" pitchFamily="34" charset="0"/>
              </a:rPr>
              <a:t>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US" b="1" i="1" u="sng" dirty="0">
                <a:solidFill>
                  <a:srgbClr val="0000CC"/>
                </a:solidFill>
                <a:latin typeface="Calibri Light" panose="020F0302020204030204" pitchFamily="34" charset="0"/>
              </a:rPr>
              <a:t>is no </a:t>
            </a:r>
            <a:r>
              <a:rPr lang="en-US" dirty="0">
                <a:solidFill>
                  <a:srgbClr val="0000CC"/>
                </a:solidFill>
                <a:latin typeface="Calibri Light" panose="020F0302020204030204" pitchFamily="34" charset="0"/>
              </a:rPr>
              <a:t>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spTree>
    <p:extLst>
      <p:ext uri="{BB962C8B-B14F-4D97-AF65-F5344CB8AC3E}">
        <p14:creationId xmlns:p14="http://schemas.microsoft.com/office/powerpoint/2010/main" val="415341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r>
              <a:rPr lang="en-US" altLang="en-US"/>
              <a:t>2-</a:t>
            </a:r>
            <a:fld id="{66A4F2AD-3E85-4AE0-8B56-EF1C8DD62D13}" type="slidenum">
              <a:rPr lang="en-US" altLang="en-US"/>
              <a:pPr/>
              <a:t>14</a:t>
            </a:fld>
            <a:endParaRPr lang="en-US" altLang="en-US"/>
          </a:p>
        </p:txBody>
      </p:sp>
      <p:sp>
        <p:nvSpPr>
          <p:cNvPr id="259074" name="Rectangle 2"/>
          <p:cNvSpPr>
            <a:spLocks noGrp="1" noChangeArrowheads="1"/>
          </p:cNvSpPr>
          <p:nvPr>
            <p:ph type="title"/>
          </p:nvPr>
        </p:nvSpPr>
        <p:spPr>
          <a:xfrm>
            <a:off x="251520" y="585788"/>
            <a:ext cx="8496944" cy="1143000"/>
          </a:xfrm>
        </p:spPr>
        <p:txBody>
          <a:bodyPr/>
          <a:lstStyle/>
          <a:p>
            <a:r>
              <a:rPr lang="en-SE" altLang="he-IL" sz="3800" dirty="0">
                <a:latin typeface="Calibri Light" panose="020F0302020204030204" pitchFamily="34" charset="0"/>
              </a:rPr>
              <a:t>S</a:t>
            </a:r>
            <a:r>
              <a:rPr lang="en-US" altLang="he-IL" sz="3800" dirty="0">
                <a:latin typeface="Calibri Light" panose="020F0302020204030204" pitchFamily="34" charset="0"/>
              </a:rPr>
              <a:t>elf</a:t>
            </a:r>
            <a:r>
              <a:rPr lang="en-SE" altLang="he-IL" sz="3800" dirty="0">
                <a:latin typeface="Calibri Light" panose="020F0302020204030204" pitchFamily="34" charset="0"/>
              </a:rPr>
              <a:t>-</a:t>
            </a:r>
            <a:r>
              <a:rPr lang="en-US" altLang="he-IL" sz="3800" dirty="0">
                <a:latin typeface="Calibri Light" panose="020F0302020204030204" pitchFamily="34" charset="0"/>
              </a:rPr>
              <a:t>stabilizing Maximal Matching</a:t>
            </a:r>
            <a:endParaRPr lang="en-US" sz="3800" dirty="0">
              <a:latin typeface="Calibri Light" panose="020F0302020204030204" pitchFamily="34" charset="0"/>
            </a:endParaRPr>
          </a:p>
        </p:txBody>
      </p:sp>
      <p:sp>
        <p:nvSpPr>
          <p:cNvPr id="259075" name="Text Box 3"/>
          <p:cNvSpPr txBox="1">
            <a:spLocks noChangeArrowheads="1"/>
          </p:cNvSpPr>
          <p:nvPr/>
        </p:nvSpPr>
        <p:spPr bwMode="auto">
          <a:xfrm>
            <a:off x="533400" y="1998663"/>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pPr>
            <a:r>
              <a:rPr lang="en-US" altLang="he-IL" sz="2200" dirty="0">
                <a:solidFill>
                  <a:srgbClr val="3333CC"/>
                </a:solidFill>
                <a:latin typeface="Calibri Light" panose="020F0302020204030204" pitchFamily="34" charset="0"/>
              </a:rPr>
              <a:t>Program for p</a:t>
            </a:r>
            <a:r>
              <a:rPr lang="en-US" altLang="he-IL" sz="2200" baseline="-25000" dirty="0">
                <a:solidFill>
                  <a:srgbClr val="3333CC"/>
                </a:solidFill>
                <a:latin typeface="Calibri Light" panose="020F0302020204030204" pitchFamily="34" charset="0"/>
              </a:rPr>
              <a:t>i </a:t>
            </a:r>
            <a:r>
              <a:rPr lang="en-US" altLang="he-IL" sz="2200" dirty="0">
                <a:solidFill>
                  <a:srgbClr val="3333CC"/>
                </a:solidFill>
                <a:latin typeface="Calibri Light" panose="020F0302020204030204" pitchFamily="34" charset="0"/>
              </a:rPr>
              <a:t>:</a:t>
            </a:r>
          </a:p>
          <a:p>
            <a:pPr algn="l">
              <a:lnSpc>
                <a:spcPct val="50000"/>
              </a:lnSpc>
              <a:spcBef>
                <a:spcPct val="50000"/>
              </a:spcBef>
            </a:pPr>
            <a:r>
              <a:rPr lang="en-US" altLang="he-IL" sz="2200" dirty="0">
                <a:solidFill>
                  <a:srgbClr val="3333CC"/>
                </a:solidFill>
                <a:latin typeface="Calibri Light" panose="020F0302020204030204" pitchFamily="34" charset="0"/>
              </a:rPr>
              <a:t>01 </a:t>
            </a:r>
            <a:r>
              <a:rPr lang="en-US" altLang="he-IL" sz="2200" b="1" dirty="0">
                <a:solidFill>
                  <a:srgbClr val="3333CC"/>
                </a:solidFill>
                <a:latin typeface="Calibri Light" panose="020F0302020204030204" pitchFamily="34" charset="0"/>
                <a:sym typeface="Symbol" pitchFamily="18" charset="2"/>
              </a:rPr>
              <a:t>do </a:t>
            </a:r>
            <a:r>
              <a:rPr lang="en-US" altLang="he-IL" sz="2200" dirty="0">
                <a:solidFill>
                  <a:srgbClr val="3333CC"/>
                </a:solidFill>
                <a:latin typeface="Calibri Light" panose="020F0302020204030204" pitchFamily="34" charset="0"/>
                <a:sym typeface="Symbol" pitchFamily="18" charset="2"/>
              </a:rPr>
              <a:t>forever</a:t>
            </a:r>
            <a:endParaRPr lang="en-US" altLang="he-IL" sz="2200" dirty="0">
              <a:solidFill>
                <a:srgbClr val="3333CC"/>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07</a:t>
            </a:r>
            <a:r>
              <a:rPr lang="en-US" altLang="he-IL" sz="2200" b="1"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j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08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09 </a:t>
            </a:r>
            <a:r>
              <a:rPr lang="en-US" altLang="he-IL" sz="2200" b="1" dirty="0">
                <a:solidFill>
                  <a:srgbClr val="3333CC"/>
                </a:solidFill>
                <a:latin typeface="Calibri Light" panose="020F0302020204030204" pitchFamily="34" charset="0"/>
                <a:sym typeface="Symbol" pitchFamily="18" charset="2"/>
              </a:rPr>
              <a:t>od</a:t>
            </a:r>
          </a:p>
        </p:txBody>
      </p:sp>
      <p:sp>
        <p:nvSpPr>
          <p:cNvPr id="259078" name="Rectangle 6"/>
          <p:cNvSpPr>
            <a:spLocks noChangeArrowheads="1"/>
          </p:cNvSpPr>
          <p:nvPr/>
        </p:nvSpPr>
        <p:spPr bwMode="auto">
          <a:xfrm>
            <a:off x="4171950" y="3017838"/>
            <a:ext cx="1028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nvGrpSpPr>
          <p:cNvPr id="259080" name="Group 8"/>
          <p:cNvGrpSpPr>
            <a:grpSpLocks/>
          </p:cNvGrpSpPr>
          <p:nvPr/>
        </p:nvGrpSpPr>
        <p:grpSpPr bwMode="auto">
          <a:xfrm>
            <a:off x="2193925" y="2927914"/>
            <a:ext cx="3044825" cy="400050"/>
            <a:chOff x="1382" y="1901"/>
            <a:chExt cx="1918" cy="252"/>
          </a:xfrm>
        </p:grpSpPr>
        <p:sp>
          <p:nvSpPr>
            <p:cNvPr id="259077" name="Rectangle 5"/>
            <p:cNvSpPr>
              <a:spLocks noChangeArrowheads="1"/>
            </p:cNvSpPr>
            <p:nvPr/>
          </p:nvSpPr>
          <p:spPr bwMode="auto">
            <a:xfrm>
              <a:off x="1382" y="1901"/>
              <a:ext cx="1246" cy="25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59079" name="Text Box 7"/>
            <p:cNvSpPr txBox="1">
              <a:spLocks noChangeArrowheads="1"/>
            </p:cNvSpPr>
            <p:nvPr/>
          </p:nvSpPr>
          <p:spPr bwMode="auto">
            <a:xfrm>
              <a:off x="2614" y="1901"/>
              <a:ext cx="6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matched</a:t>
              </a:r>
            </a:p>
          </p:txBody>
        </p:sp>
      </p:grpSp>
      <p:grpSp>
        <p:nvGrpSpPr>
          <p:cNvPr id="259081" name="Group 9"/>
          <p:cNvGrpSpPr>
            <a:grpSpLocks/>
          </p:cNvGrpSpPr>
          <p:nvPr/>
        </p:nvGrpSpPr>
        <p:grpSpPr bwMode="auto">
          <a:xfrm>
            <a:off x="2279650" y="3918542"/>
            <a:ext cx="2887663" cy="400050"/>
            <a:chOff x="1382" y="1901"/>
            <a:chExt cx="1819" cy="252"/>
          </a:xfrm>
        </p:grpSpPr>
        <p:sp>
          <p:nvSpPr>
            <p:cNvPr id="259082" name="Rectangle 10"/>
            <p:cNvSpPr>
              <a:spLocks noChangeArrowheads="1"/>
            </p:cNvSpPr>
            <p:nvPr/>
          </p:nvSpPr>
          <p:spPr bwMode="auto">
            <a:xfrm>
              <a:off x="1382" y="1901"/>
              <a:ext cx="1246" cy="25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59083" name="Text Box 11"/>
            <p:cNvSpPr txBox="1">
              <a:spLocks noChangeArrowheads="1"/>
            </p:cNvSpPr>
            <p:nvPr/>
          </p:nvSpPr>
          <p:spPr bwMode="auto">
            <a:xfrm>
              <a:off x="2614" y="1901"/>
              <a:ext cx="5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waiting</a:t>
              </a:r>
            </a:p>
          </p:txBody>
        </p:sp>
      </p:grpSp>
      <p:sp>
        <p:nvSpPr>
          <p:cNvPr id="259089" name="Text Box 17"/>
          <p:cNvSpPr txBox="1">
            <a:spLocks noChangeArrowheads="1"/>
          </p:cNvSpPr>
          <p:nvPr/>
        </p:nvSpPr>
        <p:spPr bwMode="auto">
          <a:xfrm>
            <a:off x="847499" y="3213538"/>
            <a:ext cx="599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free</a:t>
            </a:r>
          </a:p>
        </p:txBody>
      </p:sp>
      <p:sp>
        <p:nvSpPr>
          <p:cNvPr id="259090" name="Text Box 18"/>
          <p:cNvSpPr txBox="1">
            <a:spLocks noChangeArrowheads="1"/>
          </p:cNvSpPr>
          <p:nvPr/>
        </p:nvSpPr>
        <p:spPr bwMode="auto">
          <a:xfrm>
            <a:off x="7231063" y="4221088"/>
            <a:ext cx="10454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chaining</a:t>
            </a:r>
          </a:p>
        </p:txBody>
      </p:sp>
      <p:sp>
        <p:nvSpPr>
          <p:cNvPr id="259092" name="AutoShape 20"/>
          <p:cNvSpPr>
            <a:spLocks noChangeArrowheads="1"/>
          </p:cNvSpPr>
          <p:nvPr/>
        </p:nvSpPr>
        <p:spPr bwMode="auto">
          <a:xfrm>
            <a:off x="3613150" y="5157192"/>
            <a:ext cx="1731963" cy="677863"/>
          </a:xfrm>
          <a:prstGeom prst="cloudCallout">
            <a:avLst>
              <a:gd name="adj1" fmla="val -43750"/>
              <a:gd name="adj2" fmla="val 70000"/>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single</a:t>
            </a:r>
          </a:p>
        </p:txBody>
      </p:sp>
    </p:spTree>
    <p:custDataLst>
      <p:tags r:id="rId1"/>
    </p:custDataLst>
    <p:extLst>
      <p:ext uri="{BB962C8B-B14F-4D97-AF65-F5344CB8AC3E}">
        <p14:creationId xmlns:p14="http://schemas.microsoft.com/office/powerpoint/2010/main" val="16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box(out)">
                                      <p:cBhvr>
                                        <p:cTn id="7" dur="500"/>
                                        <p:tgtEl>
                                          <p:spTgt spid="259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9089"/>
                                        </p:tgtEl>
                                        <p:attrNameLst>
                                          <p:attrName>style.visibility</p:attrName>
                                        </p:attrNameLst>
                                      </p:cBhvr>
                                      <p:to>
                                        <p:strVal val="visible"/>
                                      </p:to>
                                    </p:set>
                                    <p:animEffect transition="in" filter="box(in)">
                                      <p:cBhvr>
                                        <p:cTn id="12" dur="500"/>
                                        <p:tgtEl>
                                          <p:spTgt spid="259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59081"/>
                                        </p:tgtEl>
                                        <p:attrNameLst>
                                          <p:attrName>style.visibility</p:attrName>
                                        </p:attrNameLst>
                                      </p:cBhvr>
                                      <p:to>
                                        <p:strVal val="visible"/>
                                      </p:to>
                                    </p:set>
                                    <p:animEffect transition="in" filter="box(out)">
                                      <p:cBhvr>
                                        <p:cTn id="17" dur="500"/>
                                        <p:tgtEl>
                                          <p:spTgt spid="2590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9090"/>
                                        </p:tgtEl>
                                        <p:attrNameLst>
                                          <p:attrName>style.visibility</p:attrName>
                                        </p:attrNameLst>
                                      </p:cBhvr>
                                      <p:to>
                                        <p:strVal val="visible"/>
                                      </p:to>
                                    </p:set>
                                    <p:animEffect transition="in" filter="box(in)">
                                      <p:cBhvr>
                                        <p:cTn id="22" dur="500"/>
                                        <p:tgtEl>
                                          <p:spTgt spid="2590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utoUpdateAnimBg="0"/>
      <p:bldP spid="259090" grpId="0" autoUpdateAnimBg="0"/>
      <p:bldP spid="25909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Distributed vs. Central Demons</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1" y="1773238"/>
            <a:ext cx="5050904" cy="4392065"/>
          </a:xfrm>
        </p:spPr>
        <p:txBody>
          <a:bodyPr/>
          <a:lstStyle/>
          <a:p>
            <a:r>
              <a:rPr lang="en-US" sz="2400" dirty="0">
                <a:latin typeface="Calibri Light" panose="020F0302020204030204" pitchFamily="34" charset="0"/>
                <a:cs typeface="Calibri Light" panose="020F0302020204030204" pitchFamily="34" charset="0"/>
              </a:rPr>
              <a:t>How many processors may run concurrently? </a:t>
            </a:r>
          </a:p>
          <a:p>
            <a:r>
              <a:rPr lang="en-US" sz="2400" dirty="0">
                <a:latin typeface="Calibri Light" panose="020F0302020204030204" pitchFamily="34" charset="0"/>
                <a:cs typeface="Calibri Light" panose="020F0302020204030204" pitchFamily="34" charset="0"/>
              </a:rPr>
              <a:t>Under the central demon model</a:t>
            </a:r>
          </a:p>
          <a:p>
            <a:pPr lvl="1"/>
            <a:r>
              <a:rPr lang="en-US" dirty="0">
                <a:latin typeface="Calibri Light" panose="020F0302020204030204" pitchFamily="34" charset="0"/>
                <a:ea typeface="+mn-ea"/>
                <a:cs typeface="Calibri Light" panose="020F0302020204030204" pitchFamily="34" charset="0"/>
              </a:rPr>
              <a:t>exactly one among all processors is arbitrarily selected by an adversarial scheduler to take a single atomic step.</a:t>
            </a:r>
          </a:p>
          <a:p>
            <a:pPr lvl="1"/>
            <a:r>
              <a:rPr lang="en-US" dirty="0">
                <a:latin typeface="Calibri Light" panose="020F0302020204030204" pitchFamily="34" charset="0"/>
                <a:ea typeface="+mn-ea"/>
                <a:cs typeface="Calibri Light" panose="020F0302020204030204" pitchFamily="34" charset="0"/>
              </a:rPr>
              <a:t>Each step captures a complete iteration of the do forever loop. </a:t>
            </a:r>
          </a:p>
          <a:p>
            <a:pPr marL="57150" indent="0">
              <a:buNone/>
            </a:pPr>
            <a:r>
              <a:rPr lang="en-US" sz="2400" dirty="0">
                <a:latin typeface="Calibri Light" panose="020F0302020204030204" pitchFamily="34" charset="0"/>
                <a:cs typeface="Calibri Light" panose="020F0302020204030204" pitchFamily="34" charset="0"/>
              </a:rPr>
              <a:t>Our proof consider a central demon.</a:t>
            </a:r>
          </a:p>
          <a:p>
            <a:pPr lvl="1"/>
            <a:endParaRPr lang="en-US" dirty="0">
              <a:latin typeface="Calibri Light" panose="020F0302020204030204" pitchFamily="34" charset="0"/>
              <a:ea typeface="+mn-ea"/>
              <a:cs typeface="Calibri Light" panose="020F0302020204030204" pitchFamily="34" charset="0"/>
            </a:endParaRPr>
          </a:p>
        </p:txBody>
      </p:sp>
      <p:grpSp>
        <p:nvGrpSpPr>
          <p:cNvPr id="11" name="Group 10">
            <a:extLst>
              <a:ext uri="{FF2B5EF4-FFF2-40B4-BE49-F238E27FC236}">
                <a16:creationId xmlns:a16="http://schemas.microsoft.com/office/drawing/2014/main" id="{70A18B60-98B9-4B37-AC4C-A72218498138}"/>
              </a:ext>
            </a:extLst>
          </p:cNvPr>
          <p:cNvGrpSpPr/>
          <p:nvPr/>
        </p:nvGrpSpPr>
        <p:grpSpPr>
          <a:xfrm>
            <a:off x="6228184" y="2204864"/>
            <a:ext cx="1800200" cy="2736304"/>
            <a:chOff x="4912389" y="2564904"/>
            <a:chExt cx="1891859" cy="3290454"/>
          </a:xfrm>
        </p:grpSpPr>
        <p:sp>
          <p:nvSpPr>
            <p:cNvPr id="12" name="Rectangle 11">
              <a:extLst>
                <a:ext uri="{FF2B5EF4-FFF2-40B4-BE49-F238E27FC236}">
                  <a16:creationId xmlns:a16="http://schemas.microsoft.com/office/drawing/2014/main" id="{33A8969C-D447-A8F6-B8B0-44A132EF7A8D}"/>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b="0" i="0" u="none" strike="noStrike" cap="none" normalizeH="0" baseline="0">
                <a:ln>
                  <a:noFill/>
                </a:ln>
                <a:solidFill>
                  <a:schemeClr val="accent2"/>
                </a:solidFill>
                <a:effectLst/>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5780A097-DEB9-1C4A-3C07-FCF1F5173F9B}"/>
                </a:ext>
              </a:extLst>
            </p:cNvPr>
            <p:cNvSpPr txBox="1"/>
            <p:nvPr/>
          </p:nvSpPr>
          <p:spPr>
            <a:xfrm>
              <a:off x="4993136" y="5384150"/>
              <a:ext cx="173036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shared-memory </a:t>
              </a:r>
            </a:p>
          </p:txBody>
        </p:sp>
        <p:grpSp>
          <p:nvGrpSpPr>
            <p:cNvPr id="14" name="Group 13">
              <a:extLst>
                <a:ext uri="{FF2B5EF4-FFF2-40B4-BE49-F238E27FC236}">
                  <a16:creationId xmlns:a16="http://schemas.microsoft.com/office/drawing/2014/main" id="{F953DBEE-6123-2E70-C42F-17489BA637E2}"/>
                </a:ext>
              </a:extLst>
            </p:cNvPr>
            <p:cNvGrpSpPr/>
            <p:nvPr/>
          </p:nvGrpSpPr>
          <p:grpSpPr>
            <a:xfrm>
              <a:off x="5023513" y="2791096"/>
              <a:ext cx="1607744" cy="2530075"/>
              <a:chOff x="600228" y="3135647"/>
              <a:chExt cx="1607744" cy="2530075"/>
            </a:xfrm>
          </p:grpSpPr>
          <p:sp>
            <p:nvSpPr>
              <p:cNvPr id="15" name="Rectangular Callout 30">
                <a:extLst>
                  <a:ext uri="{FF2B5EF4-FFF2-40B4-BE49-F238E27FC236}">
                    <a16:creationId xmlns:a16="http://schemas.microsoft.com/office/drawing/2014/main" id="{970C1203-9DB0-FF89-AF85-0B67CAD98694}"/>
                  </a:ext>
                </a:extLst>
              </p:cNvPr>
              <p:cNvSpPr/>
              <p:nvPr/>
            </p:nvSpPr>
            <p:spPr bwMode="auto">
              <a:xfrm>
                <a:off x="921197" y="3135647"/>
                <a:ext cx="930046"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latin typeface="Calibri Light" panose="020F0302020204030204" pitchFamily="34" charset="0"/>
                    <a:cs typeface="Calibri Light" panose="020F0302020204030204" pitchFamily="34" charset="0"/>
                  </a:rPr>
                  <a:t>read all</a:t>
                </a:r>
              </a:p>
            </p:txBody>
          </p:sp>
          <p:sp>
            <p:nvSpPr>
              <p:cNvPr id="16" name="Rounded Rectangle 32">
                <a:extLst>
                  <a:ext uri="{FF2B5EF4-FFF2-40B4-BE49-F238E27FC236}">
                    <a16:creationId xmlns:a16="http://schemas.microsoft.com/office/drawing/2014/main" id="{204B49AB-565A-14B2-5383-B50B256C9EC8}"/>
                  </a:ext>
                </a:extLst>
              </p:cNvPr>
              <p:cNvSpPr/>
              <p:nvPr/>
            </p:nvSpPr>
            <p:spPr bwMode="auto">
              <a:xfrm>
                <a:off x="600228" y="4003588"/>
                <a:ext cx="1607744" cy="869644"/>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latin typeface="Calibri Light" panose="020F0302020204030204" pitchFamily="34" charset="0"/>
                    <a:cs typeface="Calibri Light" panose="020F0302020204030204" pitchFamily="34" charset="0"/>
                  </a:rPr>
                  <a:t>finite internal computation </a:t>
                </a:r>
              </a:p>
            </p:txBody>
          </p:sp>
          <p:sp>
            <p:nvSpPr>
              <p:cNvPr id="17" name="Rectangular Callout 33">
                <a:extLst>
                  <a:ext uri="{FF2B5EF4-FFF2-40B4-BE49-F238E27FC236}">
                    <a16:creationId xmlns:a16="http://schemas.microsoft.com/office/drawing/2014/main" id="{9FEF9A68-658B-7618-B54A-B138096D982B}"/>
                  </a:ext>
                </a:extLst>
              </p:cNvPr>
              <p:cNvSpPr/>
              <p:nvPr/>
            </p:nvSpPr>
            <p:spPr bwMode="auto">
              <a:xfrm>
                <a:off x="905206" y="5175460"/>
                <a:ext cx="1021710" cy="490262"/>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latin typeface="Calibri Light" panose="020F0302020204030204" pitchFamily="34" charset="0"/>
                    <a:cs typeface="Calibri Light" panose="020F0302020204030204" pitchFamily="34" charset="0"/>
                  </a:rPr>
                  <a:t>write</a:t>
                </a:r>
                <a:r>
                  <a:rPr lang="sv-SE" dirty="0">
                    <a:latin typeface="Calibri Light" panose="020F0302020204030204" pitchFamily="34" charset="0"/>
                    <a:cs typeface="Calibri Light" panose="020F0302020204030204" pitchFamily="34" charset="0"/>
                  </a:rPr>
                  <a:t> all</a:t>
                </a:r>
                <a:endParaRPr kumimoji="0" lang="sv-SE" b="0" i="0" u="none" strike="noStrike" cap="none" normalizeH="0" baseline="0" dirty="0">
                  <a:ln>
                    <a:noFill/>
                  </a:ln>
                  <a:solidFill>
                    <a:schemeClr val="accent2"/>
                  </a:solidFill>
                  <a:effectLst/>
                  <a:latin typeface="Calibri Light" panose="020F0302020204030204" pitchFamily="34" charset="0"/>
                  <a:cs typeface="Calibri Light" panose="020F0302020204030204" pitchFamily="34" charset="0"/>
                </a:endParaRPr>
              </a:p>
            </p:txBody>
          </p:sp>
        </p:grpSp>
      </p:grpSp>
    </p:spTree>
    <p:extLst>
      <p:ext uri="{BB962C8B-B14F-4D97-AF65-F5344CB8AC3E}">
        <p14:creationId xmlns:p14="http://schemas.microsoft.com/office/powerpoint/2010/main" val="370093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Distributed vs. Central Demons</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8"/>
            <a:ext cx="5050904" cy="4535487"/>
          </a:xfrm>
        </p:spPr>
        <p:txBody>
          <a:bodyPr/>
          <a:lstStyle/>
          <a:p>
            <a:r>
              <a:rPr lang="en-US" sz="2400" dirty="0">
                <a:latin typeface="Calibri Light" panose="020F0302020204030204" pitchFamily="34" charset="0"/>
                <a:cs typeface="Calibri Light" panose="020F0302020204030204" pitchFamily="34" charset="0"/>
              </a:rPr>
              <a:t>Under the distributed demon model</a:t>
            </a:r>
          </a:p>
          <a:p>
            <a:pPr lvl="1"/>
            <a:r>
              <a:rPr lang="en-US" dirty="0">
                <a:latin typeface="Calibri Light" panose="020F0302020204030204" pitchFamily="34" charset="0"/>
                <a:ea typeface="+mn-ea"/>
                <a:cs typeface="Calibri Light" panose="020F0302020204030204" pitchFamily="34" charset="0"/>
              </a:rPr>
              <a:t>an arbitrary number of processors are selected by an adversarial scheduler to concurrently take atomic steps. </a:t>
            </a:r>
          </a:p>
          <a:p>
            <a:pPr lvl="1"/>
            <a:r>
              <a:rPr lang="en-US" dirty="0">
                <a:latin typeface="Calibri Light" panose="020F0302020204030204" pitchFamily="34" charset="0"/>
                <a:ea typeface="+mn-ea"/>
                <a:cs typeface="Calibri Light" panose="020F0302020204030204" pitchFamily="34" charset="0"/>
              </a:rPr>
              <a:t>Each step captures a single communication operation, e.g., read or write, and a finite sequence of local operation. </a:t>
            </a:r>
          </a:p>
        </p:txBody>
      </p:sp>
      <p:grpSp>
        <p:nvGrpSpPr>
          <p:cNvPr id="11" name="Group 10">
            <a:extLst>
              <a:ext uri="{FF2B5EF4-FFF2-40B4-BE49-F238E27FC236}">
                <a16:creationId xmlns:a16="http://schemas.microsoft.com/office/drawing/2014/main" id="{956E25F6-1F94-93D9-9973-78142B0E23FB}"/>
              </a:ext>
            </a:extLst>
          </p:cNvPr>
          <p:cNvGrpSpPr/>
          <p:nvPr/>
        </p:nvGrpSpPr>
        <p:grpSpPr>
          <a:xfrm>
            <a:off x="7164288" y="2204864"/>
            <a:ext cx="1800200" cy="2736304"/>
            <a:chOff x="4912389" y="2564904"/>
            <a:chExt cx="1891859" cy="3290454"/>
          </a:xfrm>
        </p:grpSpPr>
        <p:sp>
          <p:nvSpPr>
            <p:cNvPr id="12" name="Rectangle 11">
              <a:extLst>
                <a:ext uri="{FF2B5EF4-FFF2-40B4-BE49-F238E27FC236}">
                  <a16:creationId xmlns:a16="http://schemas.microsoft.com/office/drawing/2014/main" id="{02CC08D1-1B97-DFFF-CC1C-E5873C729A25}"/>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b="0" i="0" u="none" strike="noStrike" cap="none" normalizeH="0" baseline="0">
                <a:ln>
                  <a:noFill/>
                </a:ln>
                <a:solidFill>
                  <a:schemeClr val="accent2"/>
                </a:solidFill>
                <a:effectLst/>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32F6BA24-8948-1E9C-2A93-76F7C2526967}"/>
                </a:ext>
              </a:extLst>
            </p:cNvPr>
            <p:cNvSpPr txBox="1"/>
            <p:nvPr/>
          </p:nvSpPr>
          <p:spPr>
            <a:xfrm>
              <a:off x="4993136" y="5384150"/>
              <a:ext cx="173036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shared-memory </a:t>
              </a:r>
            </a:p>
          </p:txBody>
        </p:sp>
        <p:grpSp>
          <p:nvGrpSpPr>
            <p:cNvPr id="14" name="Group 13">
              <a:extLst>
                <a:ext uri="{FF2B5EF4-FFF2-40B4-BE49-F238E27FC236}">
                  <a16:creationId xmlns:a16="http://schemas.microsoft.com/office/drawing/2014/main" id="{43D9DD34-5CE6-18A6-9E76-A65525D64411}"/>
                </a:ext>
              </a:extLst>
            </p:cNvPr>
            <p:cNvGrpSpPr/>
            <p:nvPr/>
          </p:nvGrpSpPr>
          <p:grpSpPr>
            <a:xfrm>
              <a:off x="5023513" y="2791096"/>
              <a:ext cx="1607744" cy="1737585"/>
              <a:chOff x="600228" y="3135647"/>
              <a:chExt cx="1607744" cy="1737585"/>
            </a:xfrm>
          </p:grpSpPr>
          <p:sp>
            <p:nvSpPr>
              <p:cNvPr id="15" name="Rectangular Callout 30">
                <a:extLst>
                  <a:ext uri="{FF2B5EF4-FFF2-40B4-BE49-F238E27FC236}">
                    <a16:creationId xmlns:a16="http://schemas.microsoft.com/office/drawing/2014/main" id="{D1A35277-610B-F822-C1C5-85D782B2CB42}"/>
                  </a:ext>
                </a:extLst>
              </p:cNvPr>
              <p:cNvSpPr/>
              <p:nvPr/>
            </p:nvSpPr>
            <p:spPr bwMode="auto">
              <a:xfrm>
                <a:off x="921197" y="3135647"/>
                <a:ext cx="108139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latin typeface="Calibri Light" panose="020F0302020204030204" pitchFamily="34" charset="0"/>
                    <a:cs typeface="Calibri Light" panose="020F0302020204030204" pitchFamily="34" charset="0"/>
                  </a:rPr>
                  <a:t>read one</a:t>
                </a:r>
              </a:p>
            </p:txBody>
          </p:sp>
          <p:sp>
            <p:nvSpPr>
              <p:cNvPr id="16" name="Rounded Rectangle 32">
                <a:extLst>
                  <a:ext uri="{FF2B5EF4-FFF2-40B4-BE49-F238E27FC236}">
                    <a16:creationId xmlns:a16="http://schemas.microsoft.com/office/drawing/2014/main" id="{CDDE013B-8579-E500-8F75-B9191B6724B5}"/>
                  </a:ext>
                </a:extLst>
              </p:cNvPr>
              <p:cNvSpPr/>
              <p:nvPr/>
            </p:nvSpPr>
            <p:spPr bwMode="auto">
              <a:xfrm>
                <a:off x="600228" y="4003588"/>
                <a:ext cx="1607744" cy="869644"/>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latin typeface="Calibri Light" panose="020F0302020204030204" pitchFamily="34" charset="0"/>
                    <a:cs typeface="Calibri Light" panose="020F0302020204030204" pitchFamily="34" charset="0"/>
                  </a:rPr>
                  <a:t>finite internal computation </a:t>
                </a:r>
              </a:p>
            </p:txBody>
          </p:sp>
        </p:grpSp>
      </p:grpSp>
      <p:grpSp>
        <p:nvGrpSpPr>
          <p:cNvPr id="18" name="Group 17">
            <a:extLst>
              <a:ext uri="{FF2B5EF4-FFF2-40B4-BE49-F238E27FC236}">
                <a16:creationId xmlns:a16="http://schemas.microsoft.com/office/drawing/2014/main" id="{23F1CCEB-3FF9-C942-B37D-C1D2E8C01093}"/>
              </a:ext>
            </a:extLst>
          </p:cNvPr>
          <p:cNvGrpSpPr/>
          <p:nvPr/>
        </p:nvGrpSpPr>
        <p:grpSpPr>
          <a:xfrm>
            <a:off x="5220072" y="2204864"/>
            <a:ext cx="1800200" cy="2736304"/>
            <a:chOff x="4912389" y="2564904"/>
            <a:chExt cx="1891859" cy="3290454"/>
          </a:xfrm>
        </p:grpSpPr>
        <p:sp>
          <p:nvSpPr>
            <p:cNvPr id="19" name="Rectangle 18">
              <a:extLst>
                <a:ext uri="{FF2B5EF4-FFF2-40B4-BE49-F238E27FC236}">
                  <a16:creationId xmlns:a16="http://schemas.microsoft.com/office/drawing/2014/main" id="{4C293328-220A-18E2-8055-129F1FBA5EAA}"/>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b="0" i="0" u="none" strike="noStrike" cap="none" normalizeH="0" baseline="0">
                <a:ln>
                  <a:noFill/>
                </a:ln>
                <a:solidFill>
                  <a:schemeClr val="accent2"/>
                </a:solidFill>
                <a:effectLst/>
                <a:latin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B4FEFC0E-E390-01B4-D125-3ADBA67E7BF5}"/>
                </a:ext>
              </a:extLst>
            </p:cNvPr>
            <p:cNvSpPr txBox="1"/>
            <p:nvPr/>
          </p:nvSpPr>
          <p:spPr>
            <a:xfrm>
              <a:off x="4993136" y="5384150"/>
              <a:ext cx="173036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shared-memory </a:t>
              </a:r>
            </a:p>
          </p:txBody>
        </p:sp>
        <p:grpSp>
          <p:nvGrpSpPr>
            <p:cNvPr id="21" name="Group 20">
              <a:extLst>
                <a:ext uri="{FF2B5EF4-FFF2-40B4-BE49-F238E27FC236}">
                  <a16:creationId xmlns:a16="http://schemas.microsoft.com/office/drawing/2014/main" id="{06E3DB71-9C2A-6AC9-C648-CE4D4E2D11BE}"/>
                </a:ext>
              </a:extLst>
            </p:cNvPr>
            <p:cNvGrpSpPr/>
            <p:nvPr/>
          </p:nvGrpSpPr>
          <p:grpSpPr>
            <a:xfrm>
              <a:off x="5023513" y="3659037"/>
              <a:ext cx="1607744" cy="1662134"/>
              <a:chOff x="600228" y="4003588"/>
              <a:chExt cx="1607744" cy="1662134"/>
            </a:xfrm>
          </p:grpSpPr>
          <p:sp>
            <p:nvSpPr>
              <p:cNvPr id="23" name="Rounded Rectangle 32">
                <a:extLst>
                  <a:ext uri="{FF2B5EF4-FFF2-40B4-BE49-F238E27FC236}">
                    <a16:creationId xmlns:a16="http://schemas.microsoft.com/office/drawing/2014/main" id="{08EB5644-37E0-ABDD-13FB-293F572983BD}"/>
                  </a:ext>
                </a:extLst>
              </p:cNvPr>
              <p:cNvSpPr/>
              <p:nvPr/>
            </p:nvSpPr>
            <p:spPr bwMode="auto">
              <a:xfrm>
                <a:off x="600228" y="4003588"/>
                <a:ext cx="1607744" cy="869644"/>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latin typeface="Calibri Light" panose="020F0302020204030204" pitchFamily="34" charset="0"/>
                    <a:cs typeface="Calibri Light" panose="020F0302020204030204" pitchFamily="34" charset="0"/>
                  </a:rPr>
                  <a:t>finite internal computation </a:t>
                </a:r>
              </a:p>
            </p:txBody>
          </p:sp>
          <p:sp>
            <p:nvSpPr>
              <p:cNvPr id="24" name="Rectangular Callout 33">
                <a:extLst>
                  <a:ext uri="{FF2B5EF4-FFF2-40B4-BE49-F238E27FC236}">
                    <a16:creationId xmlns:a16="http://schemas.microsoft.com/office/drawing/2014/main" id="{7FF30C53-4AE1-1058-BDCB-EBD57A3B27E4}"/>
                  </a:ext>
                </a:extLst>
              </p:cNvPr>
              <p:cNvSpPr/>
              <p:nvPr/>
            </p:nvSpPr>
            <p:spPr bwMode="auto">
              <a:xfrm>
                <a:off x="905206" y="5175460"/>
                <a:ext cx="1173060" cy="490262"/>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latin typeface="Calibri Light" panose="020F0302020204030204" pitchFamily="34" charset="0"/>
                    <a:cs typeface="Calibri Light" panose="020F0302020204030204" pitchFamily="34" charset="0"/>
                  </a:rPr>
                  <a:t>write</a:t>
                </a:r>
                <a:r>
                  <a:rPr lang="sv-SE" dirty="0">
                    <a:latin typeface="Calibri Light" panose="020F0302020204030204" pitchFamily="34" charset="0"/>
                    <a:cs typeface="Calibri Light" panose="020F0302020204030204" pitchFamily="34" charset="0"/>
                  </a:rPr>
                  <a:t> one</a:t>
                </a:r>
                <a:endParaRPr kumimoji="0" lang="sv-SE" b="0" i="0" u="none" strike="noStrike" cap="none" normalizeH="0" baseline="0" dirty="0">
                  <a:ln>
                    <a:noFill/>
                  </a:ln>
                  <a:solidFill>
                    <a:schemeClr val="accent2"/>
                  </a:solidFill>
                  <a:effectLst/>
                  <a:latin typeface="Calibri Light" panose="020F0302020204030204" pitchFamily="34" charset="0"/>
                  <a:cs typeface="Calibri Light" panose="020F0302020204030204" pitchFamily="34" charset="0"/>
                </a:endParaRPr>
              </a:p>
            </p:txBody>
          </p:sp>
        </p:grpSp>
      </p:grpSp>
    </p:spTree>
    <p:extLst>
      <p:ext uri="{BB962C8B-B14F-4D97-AF65-F5344CB8AC3E}">
        <p14:creationId xmlns:p14="http://schemas.microsoft.com/office/powerpoint/2010/main" val="338012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A84D43D9-F010-47F4-964E-50B7B66B9BF5}" type="slidenum">
              <a:rPr lang="en-US" altLang="en-US"/>
              <a:pPr/>
              <a:t>17</a:t>
            </a:fld>
            <a:endParaRPr lang="en-US" altLang="en-US"/>
          </a:p>
        </p:txBody>
      </p:sp>
      <p:sp>
        <p:nvSpPr>
          <p:cNvPr id="156674" name="Rectangle 2"/>
          <p:cNvSpPr>
            <a:spLocks noChangeArrowheads="1"/>
          </p:cNvSpPr>
          <p:nvPr/>
        </p:nvSpPr>
        <p:spPr bwMode="auto">
          <a:xfrm>
            <a:off x="533400" y="261938"/>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6675" name="Rectangle 3"/>
          <p:cNvSpPr>
            <a:spLocks noChangeArrowheads="1"/>
          </p:cNvSpPr>
          <p:nvPr/>
        </p:nvSpPr>
        <p:spPr bwMode="auto">
          <a:xfrm>
            <a:off x="533400" y="1844824"/>
            <a:ext cx="8302625" cy="348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200" dirty="0">
                <a:solidFill>
                  <a:srgbClr val="0000B0"/>
                </a:solidFill>
                <a:latin typeface="Calibri Light" panose="020F0302020204030204" pitchFamily="34" charset="0"/>
              </a:rPr>
              <a:t>The variant function </a:t>
            </a:r>
            <a:r>
              <a:rPr lang="en-US" altLang="he-IL" sz="2200" dirty="0">
                <a:solidFill>
                  <a:srgbClr val="C60000"/>
                </a:solidFill>
                <a:latin typeface="Calibri Light" panose="020F0302020204030204" pitchFamily="34" charset="0"/>
              </a:rPr>
              <a:t>VF(c)</a:t>
            </a:r>
            <a:r>
              <a:rPr lang="en-US" altLang="he-IL" sz="2200" dirty="0">
                <a:solidFill>
                  <a:srgbClr val="0000B0"/>
                </a:solidFill>
                <a:latin typeface="Calibri Light" panose="020F0302020204030204" pitchFamily="34" charset="0"/>
              </a:rPr>
              <a:t> returns a vector (</a:t>
            </a:r>
            <a:r>
              <a:rPr lang="en-US" altLang="he-IL" sz="2200" dirty="0" err="1">
                <a:solidFill>
                  <a:srgbClr val="0000B0"/>
                </a:solidFill>
                <a:latin typeface="Calibri Light" panose="020F0302020204030204" pitchFamily="34" charset="0"/>
              </a:rPr>
              <a:t>m+s,w,f,c</a:t>
            </a:r>
            <a:r>
              <a:rPr lang="en-US" altLang="he-IL" sz="2200" dirty="0">
                <a:solidFill>
                  <a:srgbClr val="0000B0"/>
                </a:solidFill>
                <a:latin typeface="Calibri Light" panose="020F0302020204030204" pitchFamily="34" charset="0"/>
              </a:rPr>
              <a:t>)</a:t>
            </a:r>
          </a:p>
          <a:p>
            <a:pPr marL="342900" indent="-342900" algn="l">
              <a:spcBef>
                <a:spcPct val="20000"/>
              </a:spcBef>
              <a:buClr>
                <a:schemeClr val="accent2"/>
              </a:buClr>
              <a:buSzPct val="85000"/>
              <a:buFont typeface="ZapfDingbats" pitchFamily="82" charset="2"/>
              <a:buNone/>
            </a:pPr>
            <a:r>
              <a:rPr lang="en-US" altLang="he-IL" sz="2400" dirty="0">
                <a:solidFill>
                  <a:srgbClr val="0000B0"/>
                </a:solidFill>
                <a:latin typeface="Calibri Light" panose="020F0302020204030204" pitchFamily="34" charset="0"/>
              </a:rPr>
              <a:t>	</a:t>
            </a:r>
            <a:r>
              <a:rPr lang="en-US" altLang="he-IL" sz="2400" dirty="0">
                <a:solidFill>
                  <a:srgbClr val="C60000"/>
                </a:solidFill>
                <a:latin typeface="Calibri Light" panose="020F0302020204030204" pitchFamily="34" charset="0"/>
              </a:rPr>
              <a:t>m</a:t>
            </a:r>
            <a:r>
              <a:rPr lang="en-US" altLang="he-IL" sz="2400" dirty="0">
                <a:solidFill>
                  <a:srgbClr val="0000B0"/>
                </a:solidFill>
                <a:latin typeface="Calibri Light" panose="020F0302020204030204" pitchFamily="34" charset="0"/>
              </a:rPr>
              <a:t> - matched, </a:t>
            </a:r>
            <a:r>
              <a:rPr lang="en-US" altLang="he-IL" sz="2400" dirty="0">
                <a:solidFill>
                  <a:srgbClr val="C60000"/>
                </a:solidFill>
                <a:latin typeface="Calibri Light" panose="020F0302020204030204" pitchFamily="34" charset="0"/>
              </a:rPr>
              <a:t>s</a:t>
            </a:r>
            <a:r>
              <a:rPr lang="en-US" altLang="he-IL" sz="2400" dirty="0">
                <a:solidFill>
                  <a:srgbClr val="0000B0"/>
                </a:solidFill>
                <a:latin typeface="Calibri Light" panose="020F0302020204030204" pitchFamily="34" charset="0"/>
              </a:rPr>
              <a:t> – single, </a:t>
            </a:r>
            <a:r>
              <a:rPr lang="en-US" altLang="he-IL" sz="2400" dirty="0">
                <a:solidFill>
                  <a:srgbClr val="C60000"/>
                </a:solidFill>
                <a:latin typeface="Calibri Light" panose="020F0302020204030204" pitchFamily="34" charset="0"/>
              </a:rPr>
              <a:t>w</a:t>
            </a:r>
            <a:r>
              <a:rPr lang="en-US" altLang="he-IL" sz="2400" dirty="0">
                <a:solidFill>
                  <a:srgbClr val="0000B0"/>
                </a:solidFill>
                <a:latin typeface="Calibri Light" panose="020F0302020204030204" pitchFamily="34" charset="0"/>
              </a:rPr>
              <a:t> – waiting,</a:t>
            </a:r>
            <a:br>
              <a:rPr lang="en-US" altLang="he-IL" sz="2400" dirty="0">
                <a:solidFill>
                  <a:srgbClr val="0000B0"/>
                </a:solidFill>
                <a:latin typeface="Calibri Light" panose="020F0302020204030204" pitchFamily="34" charset="0"/>
              </a:rPr>
            </a:br>
            <a:r>
              <a:rPr lang="en-US" altLang="he-IL" sz="2400" dirty="0">
                <a:solidFill>
                  <a:srgbClr val="C60000"/>
                </a:solidFill>
                <a:latin typeface="Calibri Light" panose="020F0302020204030204" pitchFamily="34" charset="0"/>
              </a:rPr>
              <a:t>f</a:t>
            </a:r>
            <a:r>
              <a:rPr lang="en-US" altLang="he-IL" sz="2400" dirty="0">
                <a:solidFill>
                  <a:srgbClr val="0000B0"/>
                </a:solidFill>
                <a:latin typeface="Calibri Light" panose="020F0302020204030204" pitchFamily="34" charset="0"/>
              </a:rPr>
              <a:t> – free, </a:t>
            </a:r>
            <a:r>
              <a:rPr lang="en-US" altLang="he-IL" sz="2400" dirty="0">
                <a:solidFill>
                  <a:srgbClr val="C60000"/>
                </a:solidFill>
                <a:latin typeface="Calibri Light" panose="020F0302020204030204" pitchFamily="34" charset="0"/>
              </a:rPr>
              <a:t>c</a:t>
            </a:r>
            <a:r>
              <a:rPr lang="en-US" altLang="he-IL" sz="2400" dirty="0">
                <a:solidFill>
                  <a:srgbClr val="0000B0"/>
                </a:solidFill>
                <a:latin typeface="Calibri Light" panose="020F0302020204030204" pitchFamily="34" charset="0"/>
              </a:rPr>
              <a:t> - chaining</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Values of VF are compared lexicographically</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VF(c) = (n,0,0,0) </a:t>
            </a:r>
            <a:r>
              <a:rPr lang="en-US" altLang="he-IL" sz="2400" dirty="0">
                <a:solidFill>
                  <a:srgbClr val="0000B0"/>
                </a:solidFill>
                <a:latin typeface="Calibri Light" panose="020F0302020204030204" pitchFamily="34" charset="0"/>
                <a:sym typeface="Symbol" pitchFamily="18" charset="2"/>
              </a:rPr>
              <a:t></a:t>
            </a:r>
            <a:r>
              <a:rPr lang="en-US" altLang="he-IL" sz="2400" dirty="0">
                <a:solidFill>
                  <a:srgbClr val="0000B0"/>
                </a:solidFill>
                <a:latin typeface="Calibri Light" panose="020F0302020204030204" pitchFamily="34" charset="0"/>
              </a:rPr>
              <a:t> c is a safe configuration with relation to MM and to our algorithm</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you show that: Once a system reaches a safe configuration, no processor changes the value of its pointer?</a:t>
            </a:r>
          </a:p>
        </p:txBody>
      </p:sp>
      <p:sp>
        <p:nvSpPr>
          <p:cNvPr id="156677" name="Rectangle 5"/>
          <p:cNvSpPr>
            <a:spLocks noGrp="1" noChangeArrowheads="1"/>
          </p:cNvSpPr>
          <p:nvPr>
            <p:ph type="title"/>
          </p:nvPr>
        </p:nvSpPr>
        <p:spPr>
          <a:xfrm>
            <a:off x="251519" y="655638"/>
            <a:ext cx="8712969" cy="1143000"/>
          </a:xfrm>
        </p:spPr>
        <p:txBody>
          <a:bodyPr/>
          <a:lstStyle/>
          <a:p>
            <a:r>
              <a:rPr lang="en-US" altLang="he-IL" sz="3800" dirty="0">
                <a:latin typeface="Calibri Light" panose="020F0302020204030204" pitchFamily="34" charset="0"/>
              </a:rPr>
              <a:t>The Idea of the Correctness Proof</a:t>
            </a:r>
            <a:endParaRPr lang="en-US" sz="3800" dirty="0">
              <a:latin typeface="Calibri Light" panose="020F0302020204030204" pitchFamily="34" charset="0"/>
            </a:endParaRPr>
          </a:p>
        </p:txBody>
      </p:sp>
    </p:spTree>
    <p:extLst>
      <p:ext uri="{BB962C8B-B14F-4D97-AF65-F5344CB8AC3E}">
        <p14:creationId xmlns:p14="http://schemas.microsoft.com/office/powerpoint/2010/main" val="16621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6553200" y="6180436"/>
            <a:ext cx="2133600" cy="476250"/>
          </a:xfrm>
        </p:spPr>
        <p:txBody>
          <a:bodyPr/>
          <a:lstStyle/>
          <a:p>
            <a:r>
              <a:rPr lang="en-US" altLang="en-US"/>
              <a:t>2-</a:t>
            </a:r>
            <a:fld id="{F9FA627B-9629-49C7-B5F3-A625B6EB9B5C}" type="slidenum">
              <a:rPr lang="en-US" altLang="en-US"/>
              <a:pPr/>
              <a:t>18</a:t>
            </a:fld>
            <a:endParaRPr lang="en-US" altLang="en-US"/>
          </a:p>
        </p:txBody>
      </p:sp>
      <p:sp>
        <p:nvSpPr>
          <p:cNvPr id="157698" name="Rectangle 2"/>
          <p:cNvSpPr>
            <a:spLocks noChangeArrowheads="1"/>
          </p:cNvSpPr>
          <p:nvPr/>
        </p:nvSpPr>
        <p:spPr bwMode="auto">
          <a:xfrm>
            <a:off x="533400" y="260648"/>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7699" name="Rectangle 3"/>
          <p:cNvSpPr>
            <a:spLocks noChangeArrowheads="1"/>
          </p:cNvSpPr>
          <p:nvPr/>
        </p:nvSpPr>
        <p:spPr bwMode="auto">
          <a:xfrm>
            <a:off x="533400" y="1788097"/>
            <a:ext cx="8220075" cy="424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In every non-safe configuration, there exists at least one processor that can change the value of its pointer</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you show that: Every change of a pointer-value increases the value of VF?</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The number of such pointer-value changes is bounded by the number of all possible vector values.</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The first three elements of the vector (</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a:t>
            </a:r>
          </a:p>
          <a:p>
            <a:pPr marL="342900" indent="-342900" algn="l">
              <a:spcBef>
                <a:spcPct val="20000"/>
              </a:spcBef>
              <a:buClr>
                <a:schemeClr val="accent2"/>
              </a:buClr>
              <a:buSzPct val="85000"/>
              <a:buFont typeface="ZapfDingbats" pitchFamily="82" charset="2"/>
              <a:buNone/>
            </a:pPr>
            <a:r>
              <a:rPr lang="en-US" altLang="he-IL" sz="2400" dirty="0">
                <a:solidFill>
                  <a:srgbClr val="0000B0"/>
                </a:solidFill>
                <a:latin typeface="Calibri Light" panose="020F0302020204030204" pitchFamily="34" charset="0"/>
              </a:rPr>
              <a:t>    imply the value of c, thus there at most O(n</a:t>
            </a:r>
            <a:r>
              <a:rPr lang="en-US" altLang="he-IL" sz="2400" baseline="30000" dirty="0">
                <a:solidFill>
                  <a:srgbClr val="0000B0"/>
                </a:solidFill>
                <a:latin typeface="Calibri Light" panose="020F0302020204030204" pitchFamily="34" charset="0"/>
              </a:rPr>
              <a:t>3</a:t>
            </a:r>
            <a:r>
              <a:rPr lang="en-US" altLang="he-IL" sz="2400" dirty="0">
                <a:solidFill>
                  <a:srgbClr val="0000B0"/>
                </a:solidFill>
                <a:latin typeface="Calibri Light" panose="020F0302020204030204" pitchFamily="34" charset="0"/>
              </a:rPr>
              <a:t>) changes.</a:t>
            </a:r>
          </a:p>
        </p:txBody>
      </p:sp>
      <p:sp>
        <p:nvSpPr>
          <p:cNvPr id="157700" name="Rectangle 4"/>
          <p:cNvSpPr>
            <a:spLocks noGrp="1" noChangeArrowheads="1"/>
          </p:cNvSpPr>
          <p:nvPr>
            <p:ph type="title"/>
          </p:nvPr>
        </p:nvSpPr>
        <p:spPr>
          <a:xfrm>
            <a:off x="179512" y="622598"/>
            <a:ext cx="8784976" cy="1143000"/>
          </a:xfrm>
        </p:spPr>
        <p:txBody>
          <a:bodyPr/>
          <a:lstStyle/>
          <a:p>
            <a:r>
              <a:rPr lang="en-US" sz="3800" dirty="0">
                <a:latin typeface="Calibri Light" panose="020F0302020204030204" pitchFamily="34" charset="0"/>
              </a:rPr>
              <a:t>The Idea of the Correctness Proof</a:t>
            </a:r>
          </a:p>
        </p:txBody>
      </p:sp>
    </p:spTree>
    <p:extLst>
      <p:ext uri="{BB962C8B-B14F-4D97-AF65-F5344CB8AC3E}">
        <p14:creationId xmlns:p14="http://schemas.microsoft.com/office/powerpoint/2010/main" val="206067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a:t>
            </a:r>
          </a:p>
        </p:txBody>
      </p:sp>
      <p:sp>
        <p:nvSpPr>
          <p:cNvPr id="3" name="Content Placeholder 2"/>
          <p:cNvSpPr>
            <a:spLocks noGrp="1"/>
          </p:cNvSpPr>
          <p:nvPr>
            <p:ph idx="1"/>
          </p:nvPr>
        </p:nvSpPr>
        <p:spPr>
          <a:xfrm>
            <a:off x="107504" y="836712"/>
            <a:ext cx="8928992" cy="1653705"/>
          </a:xfrm>
        </p:spPr>
        <p:txBody>
          <a:bodyPr/>
          <a:lstStyle/>
          <a:p>
            <a:pPr marL="0" indent="0">
              <a:buNone/>
            </a:pPr>
            <a:r>
              <a:rPr lang="en-US" dirty="0">
                <a:latin typeface="Calibri Light" panose="020F0302020204030204" pitchFamily="34" charset="0"/>
              </a:rPr>
              <a:t>A line 3</a:t>
            </a:r>
            <a:r>
              <a:rPr lang="sv-SE" dirty="0">
                <a:latin typeface="Calibri Light" panose="020F0302020204030204" pitchFamily="34" charset="0"/>
              </a:rPr>
              <a:t>’s </a:t>
            </a:r>
            <a:r>
              <a:rPr lang="en-US" dirty="0">
                <a:latin typeface="Calibri Light" panose="020F0302020204030204" pitchFamily="34" charset="0"/>
              </a:rPr>
              <a:t>assignment reduces the number of free and waiting processors by 1 and increments the number of matched ones by 2. </a:t>
            </a:r>
          </a:p>
        </p:txBody>
      </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cxnSp>
        <p:nvCxnSpPr>
          <p:cNvPr id="24" name="Curved Connector 14">
            <a:extLst>
              <a:ext uri="{FF2B5EF4-FFF2-40B4-BE49-F238E27FC236}">
                <a16:creationId xmlns:a16="http://schemas.microsoft.com/office/drawing/2014/main" id="{7B4B0350-E15B-400E-8FFD-C9DD9E55EA57}"/>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68F5A29-D547-4753-8A74-494D31622E99}"/>
              </a:ext>
            </a:extLst>
          </p:cNvPr>
          <p:cNvGrpSpPr/>
          <p:nvPr/>
        </p:nvGrpSpPr>
        <p:grpSpPr>
          <a:xfrm>
            <a:off x="4939744" y="1861733"/>
            <a:ext cx="4096752" cy="1999315"/>
            <a:chOff x="2543598" y="3877957"/>
            <a:chExt cx="4096752" cy="1999315"/>
          </a:xfrm>
        </p:grpSpPr>
        <p:sp>
          <p:nvSpPr>
            <p:cNvPr id="26" name="Oval 25">
              <a:extLst>
                <a:ext uri="{FF2B5EF4-FFF2-40B4-BE49-F238E27FC236}">
                  <a16:creationId xmlns:a16="http://schemas.microsoft.com/office/drawing/2014/main" id="{00E195E3-FDAC-4CAB-8071-0F5FA59B2E16}"/>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C7772AE-8E1B-4B8D-A966-CDABF2863CFC}"/>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F998C33-53EA-4A2D-9FE0-268091B78BB4}"/>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A64A20-7EF6-4E00-9EF1-0C8E2A8E69D7}"/>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A11946C-098D-4681-BC2E-CC5E5C867C04}"/>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E434A3A1-B79D-4D6B-BDAC-F5FAB375344A}"/>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C869A2A-C74F-4048-AB46-0887E656CE54}"/>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89C1DAA8-79CA-48BB-A803-250C71D6BABD}"/>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065E249A-9DB0-46A1-B59A-F7DC32D61B03}"/>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63DAC3-0FEA-40F8-8074-828253154DCE}"/>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282643-E397-4BF5-8752-E7C7AC0ED8E1}"/>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1855F7-482F-4D9F-B196-35624A5E4444}"/>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B8A77C-16FC-4DFB-9AFB-9559B8C43C0D}"/>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1ADAF4F-6906-4357-8BE9-467A582F8359}"/>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A2F0E8C2-F96B-499F-B7EE-5FE3A44346AB}"/>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BBE0E4-7609-405B-A2C3-436985932C88}"/>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6D3B6EF-CECD-47F2-BCCB-BD319A313EAF}"/>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custDataLst>
      <p:tags r:id="rId1"/>
    </p:custDataLst>
    <p:extLst>
      <p:ext uri="{BB962C8B-B14F-4D97-AF65-F5344CB8AC3E}">
        <p14:creationId xmlns:p14="http://schemas.microsoft.com/office/powerpoint/2010/main" val="20265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E" sz="3800" dirty="0">
                <a:latin typeface="Calibri Light" panose="020F0302020204030204" pitchFamily="34" charset="0"/>
              </a:rPr>
              <a:t>In</a:t>
            </a:r>
            <a:r>
              <a:rPr lang="en-US" sz="3800" dirty="0">
                <a:latin typeface="Calibri Light" panose="020F0302020204030204" pitchFamily="34" charset="0"/>
              </a:rPr>
              <a:t>dependent </a:t>
            </a:r>
            <a:r>
              <a:rPr lang="en-SE" sz="3800" dirty="0">
                <a:latin typeface="Calibri Light" panose="020F0302020204030204" pitchFamily="34" charset="0"/>
              </a:rPr>
              <a:t>Edge S</a:t>
            </a:r>
            <a:r>
              <a:rPr lang="en-US" sz="3800" dirty="0">
                <a:latin typeface="Calibri Light" panose="020F0302020204030204" pitchFamily="34" charset="0"/>
              </a:rPr>
              <a:t>et</a:t>
            </a:r>
            <a:r>
              <a:rPr lang="en-SE" sz="3800" dirty="0">
                <a:latin typeface="Calibri Light" panose="020F0302020204030204" pitchFamily="34" charset="0"/>
              </a:rPr>
              <a:t>, aka Matching</a:t>
            </a:r>
            <a:endParaRPr lang="en-US" sz="3800" dirty="0">
              <a:latin typeface="Calibri Light" panose="020F0302020204030204" pitchFamily="34" charset="0"/>
            </a:endParaRPr>
          </a:p>
        </p:txBody>
      </p:sp>
      <p:sp>
        <p:nvSpPr>
          <p:cNvPr id="3" name="Content Placeholder 2"/>
          <p:cNvSpPr>
            <a:spLocks noGrp="1"/>
          </p:cNvSpPr>
          <p:nvPr>
            <p:ph idx="1"/>
          </p:nvPr>
        </p:nvSpPr>
        <p:spPr/>
        <p:txBody>
          <a:bodyPr/>
          <a:lstStyle/>
          <a:p>
            <a:r>
              <a:rPr lang="en-SE" dirty="0">
                <a:latin typeface="Calibri Light" panose="020F0302020204030204" pitchFamily="34" charset="0"/>
                <a:cs typeface="Calibri Light" panose="020F0302020204030204" pitchFamily="34" charset="0"/>
              </a:rPr>
              <a:t>Let</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G</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V</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a:t>
            </a:r>
            <a:r>
              <a:rPr lang="en-SE" dirty="0">
                <a:latin typeface="Calibri Light" panose="020F0302020204030204" pitchFamily="34" charset="0"/>
                <a:cs typeface="Calibri Light" panose="020F0302020204030204" pitchFamily="34" charset="0"/>
              </a:rPr>
              <a:t> be a network topology.</a:t>
            </a:r>
          </a:p>
          <a:p>
            <a:r>
              <a:rPr lang="en-SE" dirty="0">
                <a:latin typeface="Calibri Light" panose="020F0302020204030204" pitchFamily="34" charset="0"/>
                <a:cs typeface="Calibri Light" panose="020F0302020204030204" pitchFamily="34" charset="0"/>
              </a:rPr>
              <a:t>Matching </a:t>
            </a:r>
            <a:r>
              <a:rPr lang="en-US" i="1" dirty="0">
                <a:latin typeface="Calibri Light" panose="020F0302020204030204" pitchFamily="34" charset="0"/>
                <a:cs typeface="Calibri Light" panose="020F0302020204030204" pitchFamily="34" charset="0"/>
              </a:rPr>
              <a:t>M</a:t>
            </a:r>
            <a:r>
              <a:rPr lang="en-SE" dirty="0">
                <a:latin typeface="Calibri Light" panose="020F0302020204030204" pitchFamily="34" charset="0"/>
                <a:cs typeface="Calibri Light" panose="020F0302020204030204" pitchFamily="34" charset="0"/>
              </a:rPr>
              <a:t>⊆</a:t>
            </a:r>
            <a:r>
              <a:rPr lang="en-SE"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 </a:t>
            </a:r>
            <a:r>
              <a:rPr lang="en-SE" dirty="0">
                <a:latin typeface="Calibri Light" panose="020F0302020204030204" pitchFamily="34" charset="0"/>
                <a:cs typeface="Calibri Light" panose="020F0302020204030204" pitchFamily="34" charset="0"/>
              </a:rPr>
              <a:t>is </a:t>
            </a:r>
            <a:r>
              <a:rPr lang="en-US" dirty="0">
                <a:latin typeface="Calibri Light" panose="020F0302020204030204" pitchFamily="34" charset="0"/>
                <a:cs typeface="Calibri Light" panose="020F0302020204030204" pitchFamily="34" charset="0"/>
              </a:rPr>
              <a:t>a set in which no two edges share a vertex.</a:t>
            </a:r>
          </a:p>
          <a:p>
            <a:r>
              <a:rPr lang="en-US" dirty="0">
                <a:latin typeface="Calibri Light" panose="020F0302020204030204" pitchFamily="34" charset="0"/>
                <a:cs typeface="Calibri Light" panose="020F0302020204030204" pitchFamily="34" charset="0"/>
              </a:rPr>
              <a:t>A </a:t>
            </a:r>
            <a:r>
              <a:rPr lang="en-US" b="1" dirty="0">
                <a:latin typeface="Calibri Light" panose="020F0302020204030204" pitchFamily="34" charset="0"/>
                <a:cs typeface="Calibri Light" panose="020F0302020204030204" pitchFamily="34" charset="0"/>
              </a:rPr>
              <a:t>maximal matching</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M</a:t>
            </a:r>
            <a:r>
              <a:rPr lang="en-US" dirty="0">
                <a:latin typeface="Calibri Light" panose="020F0302020204030204" pitchFamily="34" charset="0"/>
                <a:cs typeface="Calibri Light" panose="020F0302020204030204" pitchFamily="34" charset="0"/>
              </a:rPr>
              <a:t> is </a:t>
            </a:r>
            <a:r>
              <a:rPr lang="en-SE" dirty="0">
                <a:latin typeface="Calibri Light" panose="020F0302020204030204" pitchFamily="34" charset="0"/>
                <a:cs typeface="Calibri Light" panose="020F0302020204030204" pitchFamily="34" charset="0"/>
              </a:rPr>
              <a:t>matching that is </a:t>
            </a:r>
            <a:r>
              <a:rPr lang="en-US" dirty="0">
                <a:latin typeface="Calibri Light" panose="020F0302020204030204" pitchFamily="34" charset="0"/>
                <a:cs typeface="Calibri Light" panose="020F0302020204030204" pitchFamily="34" charset="0"/>
              </a:rPr>
              <a:t>not a subset of any other matching</a:t>
            </a:r>
            <a:r>
              <a:rPr lang="en-SE" dirty="0">
                <a:latin typeface="Calibri Light" panose="020F0302020204030204" pitchFamily="34" charset="0"/>
                <a:cs typeface="Calibri Light" panose="020F0302020204030204" pitchFamily="34" charset="0"/>
              </a:rPr>
              <a:t> M’</a:t>
            </a:r>
            <a:r>
              <a:rPr lang="en-US" dirty="0">
                <a:latin typeface="Calibri Light" panose="020F0302020204030204" pitchFamily="34" charset="0"/>
                <a:cs typeface="Calibri Light" panose="020F0302020204030204" pitchFamily="34" charset="0"/>
              </a:rPr>
              <a:t>. </a:t>
            </a:r>
          </a:p>
        </p:txBody>
      </p:sp>
      <p:grpSp>
        <p:nvGrpSpPr>
          <p:cNvPr id="22" name="Group 21"/>
          <p:cNvGrpSpPr/>
          <p:nvPr/>
        </p:nvGrpSpPr>
        <p:grpSpPr>
          <a:xfrm>
            <a:off x="606111" y="4788025"/>
            <a:ext cx="1445609" cy="1233263"/>
            <a:chOff x="606111" y="4788025"/>
            <a:chExt cx="1445609" cy="1233263"/>
          </a:xfrm>
        </p:grpSpPr>
        <p:cxnSp>
          <p:nvCxnSpPr>
            <p:cNvPr id="18" name="Straight Connector 17"/>
            <p:cNvCxnSpPr/>
            <p:nvPr/>
          </p:nvCxnSpPr>
          <p:spPr>
            <a:xfrm>
              <a:off x="1187623" y="5085184"/>
              <a:ext cx="730424"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5085184"/>
              <a:ext cx="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11560" y="5085184"/>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06111" y="5564277"/>
              <a:ext cx="581512" cy="457011"/>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187624" y="4788025"/>
              <a:ext cx="864096" cy="297159"/>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187624" y="5085185"/>
              <a:ext cx="864096" cy="340509"/>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1187623" y="5294247"/>
            <a:ext cx="0" cy="540060"/>
          </a:xfrm>
          <a:prstGeom prst="line">
            <a:avLst/>
          </a:prstGeom>
          <a:ln w="111125"/>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419872" y="5055826"/>
            <a:ext cx="2376264" cy="965462"/>
            <a:chOff x="3419872" y="5055826"/>
            <a:chExt cx="2376264" cy="965462"/>
          </a:xfrm>
        </p:grpSpPr>
        <p:cxnSp>
          <p:nvCxnSpPr>
            <p:cNvPr id="24" name="Straight Connector 23"/>
            <p:cNvCxnSpPr/>
            <p:nvPr/>
          </p:nvCxnSpPr>
          <p:spPr>
            <a:xfrm flipH="1">
              <a:off x="3419872" y="5055826"/>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419873" y="5553236"/>
              <a:ext cx="585983" cy="468052"/>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995936" y="5055826"/>
              <a:ext cx="936104" cy="29358"/>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932040" y="5085184"/>
              <a:ext cx="864096"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05856" y="5085184"/>
              <a:ext cx="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27080" y="5085184"/>
              <a:ext cx="496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005856" y="6021288"/>
              <a:ext cx="921224"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25" name="Group 1024"/>
          <p:cNvGrpSpPr/>
          <p:nvPr/>
        </p:nvGrpSpPr>
        <p:grpSpPr>
          <a:xfrm>
            <a:off x="3491880" y="5063165"/>
            <a:ext cx="1224136" cy="814107"/>
            <a:chOff x="3491880" y="5063165"/>
            <a:chExt cx="1224136" cy="814107"/>
          </a:xfrm>
        </p:grpSpPr>
        <p:cxnSp>
          <p:nvCxnSpPr>
            <p:cNvPr id="44" name="Straight Connector 43"/>
            <p:cNvCxnSpPr/>
            <p:nvPr/>
          </p:nvCxnSpPr>
          <p:spPr>
            <a:xfrm>
              <a:off x="4203086" y="5063165"/>
              <a:ext cx="512930" cy="14680"/>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91880" y="5614423"/>
              <a:ext cx="384864" cy="262849"/>
            </a:xfrm>
            <a:prstGeom prst="line">
              <a:avLst/>
            </a:prstGeom>
            <a:ln w="111125"/>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158838" y="5066387"/>
            <a:ext cx="1533412" cy="939117"/>
            <a:chOff x="7158838" y="5066387"/>
            <a:chExt cx="1533412" cy="939117"/>
          </a:xfrm>
        </p:grpSpPr>
        <p:cxnSp>
          <p:nvCxnSpPr>
            <p:cNvPr id="43" name="Straight Connector 42"/>
            <p:cNvCxnSpPr/>
            <p:nvPr/>
          </p:nvCxnSpPr>
          <p:spPr>
            <a:xfrm flipH="1">
              <a:off x="7164288" y="5066387"/>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685820" y="5085184"/>
              <a:ext cx="980" cy="901523"/>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740352" y="5986707"/>
              <a:ext cx="951898"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740352" y="5085184"/>
              <a:ext cx="951898"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39372" y="5085184"/>
              <a:ext cx="980" cy="901523"/>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58838" y="5570443"/>
              <a:ext cx="580534" cy="435061"/>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27" name="Group 1026"/>
          <p:cNvGrpSpPr/>
          <p:nvPr/>
        </p:nvGrpSpPr>
        <p:grpSpPr>
          <a:xfrm>
            <a:off x="7283480" y="5085184"/>
            <a:ext cx="1185826" cy="792088"/>
            <a:chOff x="7283480" y="5085184"/>
            <a:chExt cx="1185826" cy="792088"/>
          </a:xfrm>
        </p:grpSpPr>
        <p:cxnSp>
          <p:nvCxnSpPr>
            <p:cNvPr id="66" name="Straight Connector 65"/>
            <p:cNvCxnSpPr/>
            <p:nvPr/>
          </p:nvCxnSpPr>
          <p:spPr>
            <a:xfrm>
              <a:off x="7956376" y="5085184"/>
              <a:ext cx="512930" cy="14680"/>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283480" y="5661248"/>
              <a:ext cx="312856" cy="216024"/>
            </a:xfrm>
            <a:prstGeom prst="line">
              <a:avLst/>
            </a:prstGeom>
            <a:ln w="11112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28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3</a:t>
            </a:r>
            <a:r>
              <a:rPr lang="sv-SE" dirty="0">
                <a:latin typeface="Calibri Light" panose="020F0302020204030204" pitchFamily="34" charset="0"/>
              </a:rPr>
              <a:t>’s </a:t>
            </a:r>
            <a:r>
              <a:rPr lang="en-US" dirty="0">
                <a:latin typeface="Calibri Light" panose="020F0302020204030204" pitchFamily="34" charset="0"/>
              </a:rPr>
              <a:t>assignment reduces the number of free and waiting processors by 1 and increments the number of matched ones by 2. </a:t>
            </a: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354494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6</a:t>
            </a:r>
            <a:r>
              <a:rPr lang="sv-SE" dirty="0">
                <a:latin typeface="Calibri Light" panose="020F0302020204030204" pitchFamily="34" charset="0"/>
              </a:rPr>
              <a:t>’s </a:t>
            </a:r>
            <a:r>
              <a:rPr lang="en-US" dirty="0">
                <a:latin typeface="Calibri Light" panose="020F0302020204030204" pitchFamily="34" charset="0"/>
              </a:rPr>
              <a:t>assignment reduces the number of free processors by 1 and increments the number of waiting processors by 1.</a:t>
            </a:r>
          </a:p>
        </p:txBody>
      </p: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2108139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6</a:t>
            </a:r>
            <a:r>
              <a:rPr lang="sv-SE" dirty="0">
                <a:latin typeface="Calibri Light" panose="020F0302020204030204" pitchFamily="34" charset="0"/>
              </a:rPr>
              <a:t>’s </a:t>
            </a:r>
            <a:r>
              <a:rPr lang="en-US" dirty="0">
                <a:latin typeface="Calibri Light" panose="020F0302020204030204" pitchFamily="34" charset="0"/>
              </a:rPr>
              <a:t>assignment reduces the number of free processors by 1 and increments the number of waiting processors by 1.</a:t>
            </a: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266320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07</a:t>
            </a:r>
            <a:r>
              <a:rPr lang="en-US" altLang="he-IL" sz="2200" b="1"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  </a:t>
            </a:r>
            <a:r>
              <a:rPr lang="en-US" altLang="he-IL" sz="2200" i="1" dirty="0" err="1">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08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cxnSp>
        <p:nvCxnSpPr>
          <p:cNvPr id="24" name="Curved Connector 14">
            <a:extLst>
              <a:ext uri="{FF2B5EF4-FFF2-40B4-BE49-F238E27FC236}">
                <a16:creationId xmlns:a16="http://schemas.microsoft.com/office/drawing/2014/main" id="{6CC03B1C-90EF-4644-8864-45AD68980D86}"/>
              </a:ext>
            </a:extLst>
          </p:cNvPr>
          <p:cNvCxnSpPr>
            <a:cxnSpLocks/>
          </p:cNvCxnSpPr>
          <p:nvPr/>
        </p:nvCxnSpPr>
        <p:spPr>
          <a:xfrm rot="5400000" flipH="1" flipV="1">
            <a:off x="3170188"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3" name="Curved Connector 14">
            <a:extLst>
              <a:ext uri="{FF2B5EF4-FFF2-40B4-BE49-F238E27FC236}">
                <a16:creationId xmlns:a16="http://schemas.microsoft.com/office/drawing/2014/main" id="{F910F527-A93F-4F73-A472-05A54874DB56}"/>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7171643" y="2410371"/>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6212927" y="1827028"/>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77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24" name="Curved Connector 14">
            <a:extLst>
              <a:ext uri="{FF2B5EF4-FFF2-40B4-BE49-F238E27FC236}">
                <a16:creationId xmlns:a16="http://schemas.microsoft.com/office/drawing/2014/main" id="{6CC03B1C-90EF-4644-8864-45AD68980D86}"/>
              </a:ext>
            </a:extLst>
          </p:cNvPr>
          <p:cNvCxnSpPr>
            <a:cxnSpLocks/>
          </p:cNvCxnSpPr>
          <p:nvPr/>
        </p:nvCxnSpPr>
        <p:spPr>
          <a:xfrm rot="5400000" flipH="1" flipV="1">
            <a:off x="3170188"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3" name="Curved Connector 14">
            <a:extLst>
              <a:ext uri="{FF2B5EF4-FFF2-40B4-BE49-F238E27FC236}">
                <a16:creationId xmlns:a16="http://schemas.microsoft.com/office/drawing/2014/main" id="{F910F527-A93F-4F73-A472-05A54874DB56}"/>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28EC7110-D6EB-4B88-8491-DDF40CD0B730}"/>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kern="0" dirty="0">
                <a:latin typeface="Calibri Light" panose="020F0302020204030204" pitchFamily="34" charset="0"/>
              </a:rPr>
              <a:t>In the 1</a:t>
            </a:r>
            <a:r>
              <a:rPr lang="en-US" kern="0" baseline="30000" dirty="0">
                <a:latin typeface="Calibri Light" panose="020F0302020204030204" pitchFamily="34" charset="0"/>
              </a:rPr>
              <a:t>st</a:t>
            </a:r>
            <a:r>
              <a:rPr lang="en-US" kern="0" dirty="0">
                <a:latin typeface="Calibri Light" panose="020F0302020204030204" pitchFamily="34" charset="0"/>
              </a:rPr>
              <a:t> of 2 cases, there is no processor that points to p</a:t>
            </a:r>
            <a:r>
              <a:rPr lang="en-US" kern="0" baseline="-25000" dirty="0">
                <a:latin typeface="Calibri Light" panose="020F0302020204030204" pitchFamily="34" charset="0"/>
              </a:rPr>
              <a:t>i</a:t>
            </a:r>
            <a:r>
              <a:rPr lang="en-US" kern="0" dirty="0">
                <a:latin typeface="Calibri Light" panose="020F0302020204030204" pitchFamily="34" charset="0"/>
              </a:rPr>
              <a:t>. </a:t>
            </a:r>
          </a:p>
          <a:p>
            <a:r>
              <a:rPr lang="en-US" kern="0" dirty="0">
                <a:latin typeface="Calibri Light" panose="020F0302020204030204" pitchFamily="34" charset="0"/>
              </a:rPr>
              <a:t>Here, p</a:t>
            </a:r>
            <a:r>
              <a:rPr lang="en-US" kern="0" baseline="-25000" dirty="0">
                <a:latin typeface="Calibri Light" panose="020F0302020204030204" pitchFamily="34" charset="0"/>
              </a:rPr>
              <a:t>i</a:t>
            </a:r>
            <a:r>
              <a:rPr lang="en-US" kern="0" dirty="0">
                <a:latin typeface="Calibri Light" panose="020F0302020204030204" pitchFamily="34" charset="0"/>
              </a:rPr>
              <a:t> changes status to free if there exists an unmatched neighbor, or to single if all neighbors are matched. </a:t>
            </a:r>
          </a:p>
          <a:p>
            <a:r>
              <a:rPr lang="en-US" kern="0" dirty="0">
                <a:latin typeface="Calibri Light" panose="020F0302020204030204" pitchFamily="34" charset="0"/>
              </a:rPr>
              <a:t>Thus, the number of chaining processors is reduced by 1 and the number of free or single ones is incremented by 1. </a:t>
            </a:r>
          </a:p>
        </p:txBody>
      </p:sp>
      <p:cxnSp>
        <p:nvCxnSpPr>
          <p:cNvPr id="48" name="Curved Connector 14">
            <a:extLst>
              <a:ext uri="{FF2B5EF4-FFF2-40B4-BE49-F238E27FC236}">
                <a16:creationId xmlns:a16="http://schemas.microsoft.com/office/drawing/2014/main" id="{24F78D90-15E8-4E73-8463-E4F32D5AC8D9}"/>
              </a:ext>
            </a:extLst>
          </p:cNvPr>
          <p:cNvCxnSpPr>
            <a:cxnSpLocks/>
          </p:cNvCxnSpPr>
          <p:nvPr/>
        </p:nvCxnSpPr>
        <p:spPr>
          <a:xfrm rot="5400000" flipH="1" flipV="1">
            <a:off x="7426364"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33B7732-D1BF-46CC-A305-8390C5FB78E3}"/>
              </a:ext>
            </a:extLst>
          </p:cNvPr>
          <p:cNvGrpSpPr/>
          <p:nvPr/>
        </p:nvGrpSpPr>
        <p:grpSpPr>
          <a:xfrm>
            <a:off x="4651712" y="1357677"/>
            <a:ext cx="4096752" cy="1999315"/>
            <a:chOff x="2543598" y="3877957"/>
            <a:chExt cx="4096752" cy="1999315"/>
          </a:xfrm>
        </p:grpSpPr>
        <p:sp>
          <p:nvSpPr>
            <p:cNvPr id="50" name="Oval 49">
              <a:extLst>
                <a:ext uri="{FF2B5EF4-FFF2-40B4-BE49-F238E27FC236}">
                  <a16:creationId xmlns:a16="http://schemas.microsoft.com/office/drawing/2014/main" id="{2FE8F286-CA8F-495E-8804-8D5C2A51F41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D06FB52-3E98-4DAC-9C13-A96CF4DC8F8F}"/>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386C4C6-8000-4D89-B941-D18A09F735F8}"/>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FF20674-323E-4BC8-AA70-E7E963749F50}"/>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D6C51AEA-9A9A-431C-8F2E-D20AF0E79AAD}"/>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6" name="Rectangle 55">
              <a:extLst>
                <a:ext uri="{FF2B5EF4-FFF2-40B4-BE49-F238E27FC236}">
                  <a16:creationId xmlns:a16="http://schemas.microsoft.com/office/drawing/2014/main" id="{BB541650-ECBF-48C8-AAE6-B105FB4E5303}"/>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57" name="Rectangle 56">
              <a:extLst>
                <a:ext uri="{FF2B5EF4-FFF2-40B4-BE49-F238E27FC236}">
                  <a16:creationId xmlns:a16="http://schemas.microsoft.com/office/drawing/2014/main" id="{CB29E243-E4F8-4A68-BA33-32136750220D}"/>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58" name="Rectangle 57">
              <a:extLst>
                <a:ext uri="{FF2B5EF4-FFF2-40B4-BE49-F238E27FC236}">
                  <a16:creationId xmlns:a16="http://schemas.microsoft.com/office/drawing/2014/main" id="{56951896-5687-4937-B363-89F12690E9A1}"/>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59" name="Straight Connector 58">
              <a:extLst>
                <a:ext uri="{FF2B5EF4-FFF2-40B4-BE49-F238E27FC236}">
                  <a16:creationId xmlns:a16="http://schemas.microsoft.com/office/drawing/2014/main" id="{56193C3C-53D2-4595-82A8-55E3C71E1A03}"/>
                </a:ext>
              </a:extLst>
            </p:cNvPr>
            <p:cNvCxnSpPr>
              <a:stCxn id="50" idx="6"/>
              <a:endCxn id="51"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4AC268-7B01-4468-91B4-4C7239F609B3}"/>
                </a:ext>
              </a:extLst>
            </p:cNvPr>
            <p:cNvCxnSpPr>
              <a:stCxn id="50" idx="4"/>
              <a:endCxn id="54"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915004-1A4F-4CF8-BAB1-A691B93A1AF2}"/>
                </a:ext>
              </a:extLst>
            </p:cNvPr>
            <p:cNvCxnSpPr>
              <a:stCxn id="53" idx="5"/>
              <a:endCxn id="54"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9F504BD-B69F-4004-B0BC-214A70AD3C19}"/>
                </a:ext>
              </a:extLst>
            </p:cNvPr>
            <p:cNvCxnSpPr>
              <a:stCxn id="53" idx="6"/>
              <a:endCxn id="50"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D3681E-AFC6-494E-B0A0-C5BA4B9497DE}"/>
                </a:ext>
              </a:extLst>
            </p:cNvPr>
            <p:cNvCxnSpPr>
              <a:stCxn id="54" idx="7"/>
              <a:endCxn id="51"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9256E094-C243-4ECC-8C1E-029E2363C8D7}"/>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F3720F6-D3FA-4BA2-A9E5-E0250ADC1705}"/>
                </a:ext>
              </a:extLst>
            </p:cNvPr>
            <p:cNvCxnSpPr>
              <a:stCxn id="53" idx="4"/>
              <a:endCxn id="64"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3C926CB-D3B0-44D6-A4DA-CD0C6D56AD1B}"/>
                </a:ext>
              </a:extLst>
            </p:cNvPr>
            <p:cNvCxnSpPr>
              <a:stCxn id="64" idx="6"/>
              <a:endCxn id="54"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783E149-1D5C-41EE-A867-55911A3997CB}"/>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68" name="Curved Connector 14">
            <a:extLst>
              <a:ext uri="{FF2B5EF4-FFF2-40B4-BE49-F238E27FC236}">
                <a16:creationId xmlns:a16="http://schemas.microsoft.com/office/drawing/2014/main" id="{FD628DFD-0891-4C2A-97A0-724D1190CE5F}"/>
              </a:ext>
            </a:extLst>
          </p:cNvPr>
          <p:cNvCxnSpPr>
            <a:cxnSpLocks/>
          </p:cNvCxnSpPr>
          <p:nvPr/>
        </p:nvCxnSpPr>
        <p:spPr>
          <a:xfrm rot="5400000">
            <a:off x="6832448"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14">
            <a:extLst>
              <a:ext uri="{FF2B5EF4-FFF2-40B4-BE49-F238E27FC236}">
                <a16:creationId xmlns:a16="http://schemas.microsoft.com/office/drawing/2014/main" id="{3AA72CFC-6CDB-47BF-B7FF-178981008885}"/>
              </a:ext>
            </a:extLst>
          </p:cNvPr>
          <p:cNvCxnSpPr>
            <a:cxnSpLocks/>
            <a:stCxn id="54" idx="0"/>
          </p:cNvCxnSpPr>
          <p:nvPr/>
        </p:nvCxnSpPr>
        <p:spPr>
          <a:xfrm rot="16200000" flipV="1">
            <a:off x="5438034" y="1820274"/>
            <a:ext cx="1122615" cy="1374757"/>
          </a:xfrm>
          <a:prstGeom prst="curved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7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46" name="Content Placeholder 2">
            <a:extLst>
              <a:ext uri="{FF2B5EF4-FFF2-40B4-BE49-F238E27FC236}">
                <a16:creationId xmlns:a16="http://schemas.microsoft.com/office/drawing/2014/main" id="{28EC7110-D6EB-4B88-8491-DDF40CD0B730}"/>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kern="0" dirty="0">
                <a:latin typeface="Calibri Light" panose="020F0302020204030204" pitchFamily="34" charset="0"/>
              </a:rPr>
              <a:t>In the 1</a:t>
            </a:r>
            <a:r>
              <a:rPr lang="en-US" kern="0" baseline="30000" dirty="0">
                <a:latin typeface="Calibri Light" panose="020F0302020204030204" pitchFamily="34" charset="0"/>
              </a:rPr>
              <a:t>st</a:t>
            </a:r>
            <a:r>
              <a:rPr lang="en-US" kern="0" dirty="0">
                <a:latin typeface="Calibri Light" panose="020F0302020204030204" pitchFamily="34" charset="0"/>
              </a:rPr>
              <a:t> of 2 cases, there is no processor that points to p</a:t>
            </a:r>
            <a:r>
              <a:rPr lang="en-US" kern="0" baseline="-25000" dirty="0">
                <a:latin typeface="Calibri Light" panose="020F0302020204030204" pitchFamily="34" charset="0"/>
              </a:rPr>
              <a:t>i</a:t>
            </a:r>
            <a:r>
              <a:rPr lang="en-US" kern="0" dirty="0">
                <a:latin typeface="Calibri Light" panose="020F0302020204030204" pitchFamily="34" charset="0"/>
              </a:rPr>
              <a:t>. </a:t>
            </a:r>
          </a:p>
          <a:p>
            <a:r>
              <a:rPr lang="en-US" kern="0" dirty="0">
                <a:latin typeface="Calibri Light" panose="020F0302020204030204" pitchFamily="34" charset="0"/>
              </a:rPr>
              <a:t>Here, p</a:t>
            </a:r>
            <a:r>
              <a:rPr lang="en-US" kern="0" baseline="-25000" dirty="0">
                <a:latin typeface="Calibri Light" panose="020F0302020204030204" pitchFamily="34" charset="0"/>
              </a:rPr>
              <a:t>i</a:t>
            </a:r>
            <a:r>
              <a:rPr lang="en-US" kern="0" dirty="0">
                <a:latin typeface="Calibri Light" panose="020F0302020204030204" pitchFamily="34" charset="0"/>
              </a:rPr>
              <a:t> changes status to free if there exists an unmatched neighbor, or to single if all neighbors are matched. </a:t>
            </a:r>
          </a:p>
          <a:p>
            <a:r>
              <a:rPr lang="en-US" kern="0" dirty="0">
                <a:latin typeface="Calibri Light" panose="020F0302020204030204" pitchFamily="34" charset="0"/>
              </a:rPr>
              <a:t>Thus, the number of chaining processors is reduced by 1 and the number of free or single ones is incremented by 1. </a:t>
            </a:r>
          </a:p>
        </p:txBody>
      </p:sp>
      <p:grpSp>
        <p:nvGrpSpPr>
          <p:cNvPr id="45" name="Group 44">
            <a:extLst>
              <a:ext uri="{FF2B5EF4-FFF2-40B4-BE49-F238E27FC236}">
                <a16:creationId xmlns:a16="http://schemas.microsoft.com/office/drawing/2014/main" id="{35B604DB-9E27-48DB-A2B8-C156BF9B9FA5}"/>
              </a:ext>
            </a:extLst>
          </p:cNvPr>
          <p:cNvGrpSpPr/>
          <p:nvPr/>
        </p:nvGrpSpPr>
        <p:grpSpPr>
          <a:xfrm>
            <a:off x="4651712" y="1357677"/>
            <a:ext cx="4096752" cy="1999315"/>
            <a:chOff x="2543598" y="3877957"/>
            <a:chExt cx="4096752" cy="1999315"/>
          </a:xfrm>
        </p:grpSpPr>
        <p:sp>
          <p:nvSpPr>
            <p:cNvPr id="47" name="Oval 46">
              <a:extLst>
                <a:ext uri="{FF2B5EF4-FFF2-40B4-BE49-F238E27FC236}">
                  <a16:creationId xmlns:a16="http://schemas.microsoft.com/office/drawing/2014/main" id="{435A5750-76C1-4B81-A09D-6F7E53B8DE5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2B8C31F-8B79-4DF6-99E7-F8E016D5AB30}"/>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60990A-5EAC-402B-AF03-0E8DBEBDC118}"/>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4BE8D2B-ED02-497C-8104-DD590352EDB1}"/>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DBED855-C2EE-4B21-A696-78EA898449E8}"/>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2" name="Rectangle 51">
              <a:extLst>
                <a:ext uri="{FF2B5EF4-FFF2-40B4-BE49-F238E27FC236}">
                  <a16:creationId xmlns:a16="http://schemas.microsoft.com/office/drawing/2014/main" id="{AA1F8CE7-2BC0-4F57-8724-768994051ED5}"/>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53" name="Rectangle 52">
              <a:extLst>
                <a:ext uri="{FF2B5EF4-FFF2-40B4-BE49-F238E27FC236}">
                  <a16:creationId xmlns:a16="http://schemas.microsoft.com/office/drawing/2014/main" id="{6654AFB6-529B-4552-8A7D-A67BFD064836}"/>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54" name="Rectangle 53">
              <a:extLst>
                <a:ext uri="{FF2B5EF4-FFF2-40B4-BE49-F238E27FC236}">
                  <a16:creationId xmlns:a16="http://schemas.microsoft.com/office/drawing/2014/main" id="{677B1535-3C6E-4D8A-A3DC-7EF6FC83720E}"/>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55" name="Straight Connector 54">
              <a:extLst>
                <a:ext uri="{FF2B5EF4-FFF2-40B4-BE49-F238E27FC236}">
                  <a16:creationId xmlns:a16="http://schemas.microsoft.com/office/drawing/2014/main" id="{66F4D59A-45F4-4C49-A79B-5033C7F00B39}"/>
                </a:ext>
              </a:extLst>
            </p:cNvPr>
            <p:cNvCxnSpPr>
              <a:stCxn id="47" idx="6"/>
              <a:endCxn id="48"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24F133-F810-4441-A6C2-D947C90C8EC6}"/>
                </a:ext>
              </a:extLst>
            </p:cNvPr>
            <p:cNvCxnSpPr>
              <a:stCxn id="47" idx="4"/>
              <a:endCxn id="50"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821854C-A818-4E4F-9B6E-F1B204A3DF4A}"/>
                </a:ext>
              </a:extLst>
            </p:cNvPr>
            <p:cNvCxnSpPr>
              <a:stCxn id="49" idx="5"/>
              <a:endCxn id="50"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2373241-136F-45AB-BA87-34FFB7892B33}"/>
                </a:ext>
              </a:extLst>
            </p:cNvPr>
            <p:cNvCxnSpPr>
              <a:stCxn id="49" idx="6"/>
              <a:endCxn id="47"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272AF2-397F-4D95-AB48-C4A1E0E2445C}"/>
                </a:ext>
              </a:extLst>
            </p:cNvPr>
            <p:cNvCxnSpPr>
              <a:stCxn id="50" idx="7"/>
              <a:endCxn id="48"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45274B0-845C-4A13-BA07-E651D7752DDE}"/>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28F089F8-555D-4FC1-8259-2BCD12E30994}"/>
                </a:ext>
              </a:extLst>
            </p:cNvPr>
            <p:cNvCxnSpPr>
              <a:stCxn id="49" idx="4"/>
              <a:endCxn id="60"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81F210E-B5B5-4E8A-8B14-6F92CAEF3037}"/>
                </a:ext>
              </a:extLst>
            </p:cNvPr>
            <p:cNvCxnSpPr>
              <a:stCxn id="60" idx="6"/>
              <a:endCxn id="50"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AE60673-2FC0-463F-B828-F9D69C5AE57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66" name="Curved Connector 14">
            <a:extLst>
              <a:ext uri="{FF2B5EF4-FFF2-40B4-BE49-F238E27FC236}">
                <a16:creationId xmlns:a16="http://schemas.microsoft.com/office/drawing/2014/main" id="{F2589571-BE5C-4107-A30A-E3EA3664F942}"/>
              </a:ext>
            </a:extLst>
          </p:cNvPr>
          <p:cNvCxnSpPr>
            <a:cxnSpLocks/>
          </p:cNvCxnSpPr>
          <p:nvPr/>
        </p:nvCxnSpPr>
        <p:spPr>
          <a:xfrm rot="5400000">
            <a:off x="6832448"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14">
            <a:extLst>
              <a:ext uri="{FF2B5EF4-FFF2-40B4-BE49-F238E27FC236}">
                <a16:creationId xmlns:a16="http://schemas.microsoft.com/office/drawing/2014/main" id="{BDD83C79-0FAC-423F-9167-F79BC355D91B}"/>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14">
            <a:extLst>
              <a:ext uri="{FF2B5EF4-FFF2-40B4-BE49-F238E27FC236}">
                <a16:creationId xmlns:a16="http://schemas.microsoft.com/office/drawing/2014/main" id="{43FC2244-089B-4F2E-905C-36DDBC9817A0}"/>
              </a:ext>
            </a:extLst>
          </p:cNvPr>
          <p:cNvCxnSpPr>
            <a:cxnSpLocks/>
          </p:cNvCxnSpPr>
          <p:nvPr/>
        </p:nvCxnSpPr>
        <p:spPr>
          <a:xfrm rot="16200000" flipV="1">
            <a:off x="5438034" y="1820274"/>
            <a:ext cx="1122615" cy="1374757"/>
          </a:xfrm>
          <a:prstGeom prst="curved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08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3177892"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03240" y="1357677"/>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2635139" y="1906315"/>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1676423" y="1322972"/>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B3329851-ED91-4918-81CC-FF2E474ECF4C}"/>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dirty="0">
                <a:latin typeface="Calibri Light" panose="020F0302020204030204" pitchFamily="34" charset="0"/>
              </a:rPr>
              <a:t>In the 2</a:t>
            </a:r>
            <a:r>
              <a:rPr lang="en-US" baseline="30000" dirty="0">
                <a:latin typeface="Calibri Light" panose="020F0302020204030204" pitchFamily="34" charset="0"/>
              </a:rPr>
              <a:t>nd</a:t>
            </a:r>
            <a:r>
              <a:rPr lang="en-US" dirty="0">
                <a:latin typeface="Calibri Light" panose="020F0302020204030204" pitchFamily="34" charset="0"/>
              </a:rPr>
              <a:t> case, when at least one neighbor p</a:t>
            </a:r>
            <a:r>
              <a:rPr lang="en-US" baseline="-25000" dirty="0">
                <a:latin typeface="Calibri Light" panose="020F0302020204030204" pitchFamily="34" charset="0"/>
              </a:rPr>
              <a:t>ℓ</a:t>
            </a:r>
            <a:r>
              <a:rPr lang="en-US" dirty="0">
                <a:latin typeface="Calibri Light" panose="020F0302020204030204" pitchFamily="34" charset="0"/>
              </a:rPr>
              <a:t> points toward p</a:t>
            </a:r>
            <a:r>
              <a:rPr lang="en-US" baseline="-25000" dirty="0">
                <a:latin typeface="Calibri Light" panose="020F0302020204030204" pitchFamily="34" charset="0"/>
              </a:rPr>
              <a:t>i</a:t>
            </a:r>
            <a:r>
              <a:rPr lang="en-US" dirty="0">
                <a:latin typeface="Calibri Light" panose="020F0302020204030204" pitchFamily="34" charset="0"/>
              </a:rPr>
              <a:t>, the status of p</a:t>
            </a:r>
            <a:r>
              <a:rPr lang="en-US" baseline="-25000" dirty="0">
                <a:latin typeface="Calibri Light" panose="020F0302020204030204" pitchFamily="34" charset="0"/>
              </a:rPr>
              <a:t>i</a:t>
            </a:r>
            <a:r>
              <a:rPr lang="en-US" dirty="0">
                <a:latin typeface="Calibri Light" panose="020F0302020204030204" pitchFamily="34" charset="0"/>
              </a:rPr>
              <a:t> is changed to free and the status of p</a:t>
            </a:r>
            <a:r>
              <a:rPr lang="en-US" baseline="-25000" dirty="0">
                <a:latin typeface="Calibri Light" panose="020F0302020204030204" pitchFamily="34" charset="0"/>
              </a:rPr>
              <a:t>ℓ</a:t>
            </a:r>
            <a:r>
              <a:rPr lang="en-US" dirty="0">
                <a:latin typeface="Calibri Light" panose="020F0302020204030204" pitchFamily="34" charset="0"/>
              </a:rPr>
              <a:t> is changed from chaining to waiting. </a:t>
            </a:r>
          </a:p>
          <a:p>
            <a:r>
              <a:rPr lang="en-US" dirty="0">
                <a:latin typeface="Calibri Light" panose="020F0302020204030204" pitchFamily="34" charset="0"/>
              </a:rPr>
              <a:t>Hence, the number of chaining processors is reduced by 2, while the number of both free and waiting processors is incremented by 1. </a:t>
            </a:r>
          </a:p>
        </p:txBody>
      </p:sp>
    </p:spTree>
    <p:extLst>
      <p:ext uri="{BB962C8B-B14F-4D97-AF65-F5344CB8AC3E}">
        <p14:creationId xmlns:p14="http://schemas.microsoft.com/office/powerpoint/2010/main" val="180078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grpSp>
        <p:nvGrpSpPr>
          <p:cNvPr id="5" name="Group 4">
            <a:extLst>
              <a:ext uri="{FF2B5EF4-FFF2-40B4-BE49-F238E27FC236}">
                <a16:creationId xmlns:a16="http://schemas.microsoft.com/office/drawing/2014/main" id="{884229BB-CF15-447F-8FC4-D120A5451E10}"/>
              </a:ext>
            </a:extLst>
          </p:cNvPr>
          <p:cNvGrpSpPr/>
          <p:nvPr/>
        </p:nvGrpSpPr>
        <p:grpSpPr>
          <a:xfrm>
            <a:off x="403240" y="1357677"/>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2635139" y="1906315"/>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1676423" y="1322972"/>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B3329851-ED91-4918-81CC-FF2E474ECF4C}"/>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dirty="0">
                <a:latin typeface="Calibri Light" panose="020F0302020204030204" pitchFamily="34" charset="0"/>
              </a:rPr>
              <a:t>In the 2</a:t>
            </a:r>
            <a:r>
              <a:rPr lang="en-US" baseline="30000" dirty="0">
                <a:latin typeface="Calibri Light" panose="020F0302020204030204" pitchFamily="34" charset="0"/>
              </a:rPr>
              <a:t>nd</a:t>
            </a:r>
            <a:r>
              <a:rPr lang="en-US" dirty="0">
                <a:latin typeface="Calibri Light" panose="020F0302020204030204" pitchFamily="34" charset="0"/>
              </a:rPr>
              <a:t> case, when at least one neighbor p</a:t>
            </a:r>
            <a:r>
              <a:rPr lang="en-US" baseline="-25000" dirty="0">
                <a:latin typeface="Calibri Light" panose="020F0302020204030204" pitchFamily="34" charset="0"/>
              </a:rPr>
              <a:t>ℓ</a:t>
            </a:r>
            <a:r>
              <a:rPr lang="en-US" dirty="0">
                <a:latin typeface="Calibri Light" panose="020F0302020204030204" pitchFamily="34" charset="0"/>
              </a:rPr>
              <a:t> points toward p</a:t>
            </a:r>
            <a:r>
              <a:rPr lang="en-US" baseline="-25000" dirty="0">
                <a:latin typeface="Calibri Light" panose="020F0302020204030204" pitchFamily="34" charset="0"/>
              </a:rPr>
              <a:t>i</a:t>
            </a:r>
            <a:r>
              <a:rPr lang="en-US" dirty="0">
                <a:latin typeface="Calibri Light" panose="020F0302020204030204" pitchFamily="34" charset="0"/>
              </a:rPr>
              <a:t>, the status of p</a:t>
            </a:r>
            <a:r>
              <a:rPr lang="en-US" baseline="-25000" dirty="0">
                <a:latin typeface="Calibri Light" panose="020F0302020204030204" pitchFamily="34" charset="0"/>
              </a:rPr>
              <a:t>i</a:t>
            </a:r>
            <a:r>
              <a:rPr lang="en-US" dirty="0">
                <a:latin typeface="Calibri Light" panose="020F0302020204030204" pitchFamily="34" charset="0"/>
              </a:rPr>
              <a:t> is changed to free and the status of p</a:t>
            </a:r>
            <a:r>
              <a:rPr lang="en-US" baseline="-25000" dirty="0">
                <a:latin typeface="Calibri Light" panose="020F0302020204030204" pitchFamily="34" charset="0"/>
              </a:rPr>
              <a:t>ℓ</a:t>
            </a:r>
            <a:r>
              <a:rPr lang="en-US" dirty="0">
                <a:latin typeface="Calibri Light" panose="020F0302020204030204" pitchFamily="34" charset="0"/>
              </a:rPr>
              <a:t> is changed from chaining to waiting. </a:t>
            </a:r>
          </a:p>
          <a:p>
            <a:r>
              <a:rPr lang="en-US" dirty="0">
                <a:latin typeface="Calibri Light" panose="020F0302020204030204" pitchFamily="34" charset="0"/>
              </a:rPr>
              <a:t>Hence, the number of chaining processors is reduced by 2, while the number of both free and waiting processors is incremented by 1. </a:t>
            </a:r>
          </a:p>
        </p:txBody>
      </p:sp>
    </p:spTree>
    <p:extLst>
      <p:ext uri="{BB962C8B-B14F-4D97-AF65-F5344CB8AC3E}">
        <p14:creationId xmlns:p14="http://schemas.microsoft.com/office/powerpoint/2010/main" val="422623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412776"/>
            <a:ext cx="8928992" cy="4895949"/>
          </a:xfrm>
        </p:spPr>
        <p:txBody>
          <a:bodyPr/>
          <a:lstStyle/>
          <a:p>
            <a:pPr marL="0" indent="0">
              <a:buNone/>
            </a:pPr>
            <a:r>
              <a:rPr lang="en-US" sz="2400" dirty="0">
                <a:latin typeface="Calibri Light" panose="020F0302020204030204" pitchFamily="34" charset="0"/>
              </a:rPr>
              <a:t>Each assignment increments the value of VF().</a:t>
            </a:r>
          </a:p>
          <a:p>
            <a:r>
              <a:rPr lang="en-US" sz="2400" dirty="0">
                <a:latin typeface="Calibri Light" panose="020F0302020204030204" pitchFamily="34" charset="0"/>
              </a:rPr>
              <a:t>Line 3 reduces free and waiting by 1 and increments matched by 2</a:t>
            </a:r>
          </a:p>
          <a:p>
            <a:pPr marL="0" indent="0" algn="ctr">
              <a:buNone/>
            </a:pPr>
            <a:r>
              <a:rPr lang="en-US" altLang="he-IL" sz="2400" dirty="0">
                <a:solidFill>
                  <a:srgbClr val="0000B0"/>
                </a:solidFill>
                <a:latin typeface="Calibri Light" panose="020F0302020204030204" pitchFamily="34" charset="0"/>
              </a:rPr>
              <a:t>(</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 =&gt; (m+s</a:t>
            </a:r>
            <a:r>
              <a:rPr lang="en-US" altLang="he-IL" sz="2400" dirty="0">
                <a:solidFill>
                  <a:schemeClr val="accent2">
                    <a:lumMod val="75000"/>
                  </a:schemeClr>
                </a:solidFill>
                <a:latin typeface="Calibri Light" panose="020F0302020204030204" pitchFamily="34" charset="0"/>
              </a:rPr>
              <a:t>+1</a:t>
            </a:r>
            <a:r>
              <a:rPr lang="en-US" altLang="he-IL" sz="2400" dirty="0">
                <a:solidFill>
                  <a:srgbClr val="0000B0"/>
                </a:solidFill>
                <a:latin typeface="Calibri Light" panose="020F0302020204030204" pitchFamily="34" charset="0"/>
              </a:rPr>
              <a:t>,w</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,f</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,c)</a:t>
            </a:r>
            <a:r>
              <a:rPr lang="en-US" sz="2400" dirty="0">
                <a:latin typeface="Calibri Light" panose="020F0302020204030204" pitchFamily="34" charset="0"/>
              </a:rPr>
              <a:t> </a:t>
            </a:r>
          </a:p>
          <a:p>
            <a:r>
              <a:rPr lang="en-US" sz="2400" dirty="0">
                <a:latin typeface="Calibri Light" panose="020F0302020204030204" pitchFamily="34" charset="0"/>
              </a:rPr>
              <a:t>Line 6 reduces free by 1 and increments waiting by 1</a:t>
            </a:r>
          </a:p>
          <a:p>
            <a:pPr marL="0" indent="0" algn="ctr">
              <a:buNone/>
            </a:pPr>
            <a:r>
              <a:rPr lang="en-US" altLang="he-IL" sz="2400" dirty="0">
                <a:solidFill>
                  <a:srgbClr val="0000B0"/>
                </a:solidFill>
                <a:latin typeface="Calibri Light" panose="020F0302020204030204" pitchFamily="34" charset="0"/>
              </a:rPr>
              <a:t>(</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 =&gt; (m+s,w</a:t>
            </a:r>
            <a:r>
              <a:rPr lang="en-US" altLang="he-IL" sz="2400" dirty="0">
                <a:solidFill>
                  <a:schemeClr val="accent2">
                    <a:lumMod val="75000"/>
                  </a:schemeClr>
                </a:solidFill>
                <a:latin typeface="Calibri Light" panose="020F0302020204030204" pitchFamily="34" charset="0"/>
              </a:rPr>
              <a:t>+1</a:t>
            </a:r>
            <a:r>
              <a:rPr lang="en-US" altLang="he-IL" sz="2400" dirty="0">
                <a:solidFill>
                  <a:srgbClr val="0000B0"/>
                </a:solidFill>
                <a:latin typeface="Calibri Light" panose="020F0302020204030204" pitchFamily="34" charset="0"/>
              </a:rPr>
              <a:t>,f</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,c)</a:t>
            </a:r>
            <a:r>
              <a:rPr lang="en-US" sz="2400" dirty="0">
                <a:latin typeface="Calibri Light" panose="020F0302020204030204" pitchFamily="34" charset="0"/>
              </a:rPr>
              <a:t> </a:t>
            </a:r>
          </a:p>
          <a:p>
            <a:r>
              <a:rPr lang="en-US" sz="2400" dirty="0">
                <a:latin typeface="Calibri Light" panose="020F0302020204030204" pitchFamily="34" charset="0"/>
              </a:rPr>
              <a:t>Line 8 either:  </a:t>
            </a:r>
          </a:p>
          <a:p>
            <a:pPr lvl="1"/>
            <a:r>
              <a:rPr lang="en-US" dirty="0">
                <a:latin typeface="Calibri Light" panose="020F0302020204030204" pitchFamily="34" charset="0"/>
              </a:rPr>
              <a:t>Reduces chaining by 1 and increments free or single by 1</a:t>
            </a:r>
          </a:p>
          <a:p>
            <a:pPr marL="457200" lvl="1" indent="0" algn="ctr">
              <a:buNone/>
            </a:pPr>
            <a:r>
              <a:rPr lang="en-US" altLang="he-IL" dirty="0">
                <a:solidFill>
                  <a:srgbClr val="0000B0"/>
                </a:solidFill>
                <a:latin typeface="Calibri Light" panose="020F0302020204030204" pitchFamily="34" charset="0"/>
              </a:rPr>
              <a:t>(</a:t>
            </a:r>
            <a:r>
              <a:rPr lang="en-US" altLang="he-IL" dirty="0" err="1">
                <a:solidFill>
                  <a:srgbClr val="0000B0"/>
                </a:solidFill>
                <a:latin typeface="Calibri Light" panose="020F0302020204030204" pitchFamily="34" charset="0"/>
              </a:rPr>
              <a:t>m+s,w,f,c</a:t>
            </a:r>
            <a:r>
              <a:rPr lang="en-US" altLang="he-IL" dirty="0">
                <a:solidFill>
                  <a:srgbClr val="0000B0"/>
                </a:solidFill>
                <a:latin typeface="Calibri Light" panose="020F0302020204030204" pitchFamily="34" charset="0"/>
              </a:rPr>
              <a:t>) =&gt; (m+s,w,f</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,c</a:t>
            </a:r>
            <a:r>
              <a:rPr lang="en-US" altLang="he-IL" dirty="0">
                <a:solidFill>
                  <a:srgbClr val="FF0000"/>
                </a:solidFill>
                <a:latin typeface="Calibri Light" panose="020F0302020204030204" pitchFamily="34" charset="0"/>
              </a:rPr>
              <a:t>-1</a:t>
            </a:r>
            <a:r>
              <a:rPr lang="en-US" altLang="he-IL" dirty="0">
                <a:solidFill>
                  <a:srgbClr val="0000B0"/>
                </a:solidFill>
                <a:latin typeface="Calibri Light" panose="020F0302020204030204" pitchFamily="34" charset="0"/>
              </a:rPr>
              <a:t>) or (m+s</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,w,f,c</a:t>
            </a:r>
            <a:r>
              <a:rPr lang="en-US" altLang="he-IL" dirty="0">
                <a:solidFill>
                  <a:srgbClr val="FF0000"/>
                </a:solidFill>
                <a:latin typeface="Calibri Light" panose="020F0302020204030204" pitchFamily="34" charset="0"/>
              </a:rPr>
              <a:t>-1</a:t>
            </a:r>
            <a:r>
              <a:rPr lang="en-US" altLang="he-IL" dirty="0">
                <a:solidFill>
                  <a:srgbClr val="0000B0"/>
                </a:solidFill>
                <a:latin typeface="Calibri Light" panose="020F0302020204030204" pitchFamily="34" charset="0"/>
              </a:rPr>
              <a:t>)</a:t>
            </a:r>
            <a:r>
              <a:rPr lang="en-US" dirty="0">
                <a:latin typeface="Calibri Light" panose="020F0302020204030204" pitchFamily="34" charset="0"/>
              </a:rPr>
              <a:t> </a:t>
            </a:r>
          </a:p>
          <a:p>
            <a:pPr lvl="1"/>
            <a:r>
              <a:rPr lang="en-US" dirty="0">
                <a:latin typeface="Calibri Light" panose="020F0302020204030204" pitchFamily="34" charset="0"/>
              </a:rPr>
              <a:t>Reduces chaining by 2 and increment free and waiting is by 1 </a:t>
            </a:r>
          </a:p>
          <a:p>
            <a:pPr marL="457200" lvl="1" indent="0" algn="ctr">
              <a:buNone/>
            </a:pPr>
            <a:r>
              <a:rPr lang="en-US" altLang="he-IL" dirty="0">
                <a:solidFill>
                  <a:srgbClr val="0000B0"/>
                </a:solidFill>
                <a:latin typeface="Calibri Light" panose="020F0302020204030204" pitchFamily="34" charset="0"/>
              </a:rPr>
              <a:t>(</a:t>
            </a:r>
            <a:r>
              <a:rPr lang="en-US" altLang="he-IL" dirty="0" err="1">
                <a:solidFill>
                  <a:srgbClr val="0000B0"/>
                </a:solidFill>
                <a:latin typeface="Calibri Light" panose="020F0302020204030204" pitchFamily="34" charset="0"/>
              </a:rPr>
              <a:t>m+s,w,f,c</a:t>
            </a:r>
            <a:r>
              <a:rPr lang="en-US" altLang="he-IL" dirty="0">
                <a:solidFill>
                  <a:srgbClr val="0000B0"/>
                </a:solidFill>
                <a:latin typeface="Calibri Light" panose="020F0302020204030204" pitchFamily="34" charset="0"/>
              </a:rPr>
              <a:t>) =&gt; (</a:t>
            </a:r>
            <a:r>
              <a:rPr lang="en-US" altLang="he-IL" dirty="0" err="1">
                <a:solidFill>
                  <a:srgbClr val="0000B0"/>
                </a:solidFill>
                <a:latin typeface="Calibri Light" panose="020F0302020204030204" pitchFamily="34" charset="0"/>
              </a:rPr>
              <a:t>m+s,w</a:t>
            </a:r>
            <a:r>
              <a:rPr lang="en-US" altLang="he-IL" dirty="0">
                <a:solidFill>
                  <a:srgbClr val="0000B0"/>
                </a:solidFill>
                <a:latin typeface="Calibri Light" panose="020F0302020204030204" pitchFamily="34" charset="0"/>
              </a:rPr>
              <a:t> </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,f</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,c</a:t>
            </a:r>
            <a:r>
              <a:rPr lang="en-US" altLang="he-IL" dirty="0">
                <a:solidFill>
                  <a:srgbClr val="FF0000"/>
                </a:solidFill>
                <a:latin typeface="Calibri Light" panose="020F0302020204030204" pitchFamily="34" charset="0"/>
              </a:rPr>
              <a:t>-2</a:t>
            </a:r>
            <a:r>
              <a:rPr lang="en-US" altLang="he-IL" dirty="0">
                <a:solidFill>
                  <a:srgbClr val="0000B0"/>
                </a:solidFill>
                <a:latin typeface="Calibri Light" panose="020F0302020204030204" pitchFamily="34" charset="0"/>
              </a:rPr>
              <a:t>)</a:t>
            </a:r>
            <a:r>
              <a:rPr lang="en-US" dirty="0">
                <a:latin typeface="Calibri Light" panose="020F0302020204030204" pitchFamily="34" charset="0"/>
              </a:rPr>
              <a:t> </a:t>
            </a:r>
          </a:p>
        </p:txBody>
      </p:sp>
      <p:sp>
        <p:nvSpPr>
          <p:cNvPr id="10" name="Title 1">
            <a:extLst>
              <a:ext uri="{FF2B5EF4-FFF2-40B4-BE49-F238E27FC236}">
                <a16:creationId xmlns:a16="http://schemas.microsoft.com/office/drawing/2014/main" id="{A12E41CA-5FFE-493B-9E06-912C77952A2E}"/>
              </a:ext>
            </a:extLst>
          </p:cNvPr>
          <p:cNvSpPr>
            <a:spLocks noGrp="1"/>
          </p:cNvSpPr>
          <p:nvPr>
            <p:ph type="title"/>
          </p:nvPr>
        </p:nvSpPr>
        <p:spPr>
          <a:xfrm>
            <a:off x="457200" y="0"/>
            <a:ext cx="8229600" cy="1143000"/>
          </a:xfrm>
        </p:spPr>
        <p:txBody>
          <a:bodyPr/>
          <a:lstStyle/>
          <a:p>
            <a:r>
              <a:rPr lang="en-US" sz="3800" dirty="0">
                <a:latin typeface="Calibri Light" panose="020F0302020204030204" pitchFamily="34" charset="0"/>
              </a:rPr>
              <a:t>Proof Details (cont.)</a:t>
            </a:r>
          </a:p>
        </p:txBody>
      </p:sp>
    </p:spTree>
    <p:custDataLst>
      <p:tags r:id="rId1"/>
    </p:custDataLst>
    <p:extLst>
      <p:ext uri="{BB962C8B-B14F-4D97-AF65-F5344CB8AC3E}">
        <p14:creationId xmlns:p14="http://schemas.microsoft.com/office/powerpoint/2010/main" val="7368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55989"/>
          </a:xfrm>
        </p:spPr>
        <p:txBody>
          <a:bodyPr/>
          <a:lstStyle/>
          <a:p>
            <a:r>
              <a:rPr lang="en-US" sz="2400" dirty="0">
                <a:latin typeface="Calibri Light" panose="020F0302020204030204" pitchFamily="34" charset="0"/>
              </a:rPr>
              <a:t>The system stabilizes once it reaches a configuration in which no increment is possible, which is a safe configuration. </a:t>
            </a:r>
            <a:endParaRPr lang="sv-SE" sz="2400" dirty="0">
              <a:latin typeface="Calibri Light" panose="020F0302020204030204" pitchFamily="34" charset="0"/>
            </a:endParaRPr>
          </a:p>
          <a:p>
            <a:r>
              <a:rPr lang="en-US" sz="2400" dirty="0">
                <a:latin typeface="Calibri Light" panose="020F0302020204030204" pitchFamily="34" charset="0"/>
              </a:rPr>
              <a:t>The number of such pointer-value changes is bounded by the number of all possible vector values. </a:t>
            </a:r>
            <a:endParaRPr lang="sv-SE" sz="2400" dirty="0">
              <a:latin typeface="Calibri Light" panose="020F0302020204030204" pitchFamily="34" charset="0"/>
            </a:endParaRPr>
          </a:p>
          <a:p>
            <a:pPr lvl="1"/>
            <a:r>
              <a:rPr lang="en-US" dirty="0">
                <a:latin typeface="Calibri Light" panose="020F0302020204030204" pitchFamily="34" charset="0"/>
              </a:rPr>
              <a:t>The fact that </a:t>
            </a:r>
            <a:r>
              <a:rPr lang="en-US" dirty="0" err="1">
                <a:latin typeface="Calibri Light" panose="020F0302020204030204" pitchFamily="34" charset="0"/>
              </a:rPr>
              <a:t>m+s+w+f+c</a:t>
            </a:r>
            <a:r>
              <a:rPr lang="en-US" dirty="0">
                <a:latin typeface="Calibri Light" panose="020F0302020204030204" pitchFamily="34" charset="0"/>
              </a:rPr>
              <a:t>=n implies that the number of possible vector values is O(n</a:t>
            </a:r>
            <a:r>
              <a:rPr lang="en-US" baseline="30000" dirty="0">
                <a:latin typeface="Calibri Light" panose="020F0302020204030204" pitchFamily="34" charset="0"/>
              </a:rPr>
              <a:t>3</a:t>
            </a:r>
            <a:r>
              <a:rPr lang="en-US" dirty="0">
                <a:latin typeface="Calibri Light" panose="020F0302020204030204" pitchFamily="34" charset="0"/>
              </a:rPr>
              <a:t>). </a:t>
            </a:r>
            <a:endParaRPr lang="sv-SE" dirty="0">
              <a:latin typeface="Calibri Light" panose="020F0302020204030204" pitchFamily="34" charset="0"/>
            </a:endParaRPr>
          </a:p>
          <a:p>
            <a:pPr lvl="1"/>
            <a:r>
              <a:rPr lang="en-US" dirty="0">
                <a:latin typeface="Calibri Light" panose="020F0302020204030204" pitchFamily="34" charset="0"/>
              </a:rPr>
              <a:t>A rough analysis uses the following argument. </a:t>
            </a:r>
            <a:endParaRPr lang="sv-SE" dirty="0">
              <a:latin typeface="Calibri Light" panose="020F0302020204030204" pitchFamily="34" charset="0"/>
            </a:endParaRPr>
          </a:p>
          <a:p>
            <a:pPr lvl="2"/>
            <a:r>
              <a:rPr lang="en-US" sz="2400" dirty="0">
                <a:latin typeface="Calibri Light" panose="020F0302020204030204" pitchFamily="34" charset="0"/>
              </a:rPr>
              <a:t>One can choose n+1 possible values for </a:t>
            </a:r>
            <a:r>
              <a:rPr lang="en-US" sz="2400" dirty="0" err="1">
                <a:latin typeface="Calibri Light" panose="020F0302020204030204" pitchFamily="34" charset="0"/>
              </a:rPr>
              <a:t>m+s</a:t>
            </a:r>
            <a:r>
              <a:rPr lang="en-US" sz="2400" dirty="0">
                <a:latin typeface="Calibri Light" panose="020F0302020204030204" pitchFamily="34" charset="0"/>
              </a:rPr>
              <a:t> and then n+1 values for w and f. </a:t>
            </a:r>
            <a:endParaRPr lang="sv-SE" sz="2400" dirty="0">
              <a:latin typeface="Calibri Light" panose="020F0302020204030204" pitchFamily="34" charset="0"/>
            </a:endParaRPr>
          </a:p>
          <a:p>
            <a:pPr lvl="2"/>
            <a:r>
              <a:rPr lang="en-US" sz="2400" dirty="0">
                <a:latin typeface="Calibri Light" panose="020F0302020204030204" pitchFamily="34" charset="0"/>
              </a:rPr>
              <a:t>The value of n and the first three elements of the vector (</a:t>
            </a:r>
            <a:r>
              <a:rPr lang="en-US" sz="2400" dirty="0" err="1">
                <a:latin typeface="Calibri Light" panose="020F0302020204030204" pitchFamily="34" charset="0"/>
              </a:rPr>
              <a:t>m+s,w,f,c</a:t>
            </a:r>
            <a:r>
              <a:rPr lang="en-US" sz="2400" dirty="0">
                <a:latin typeface="Calibri Light" panose="020F0302020204030204" pitchFamily="34" charset="0"/>
              </a:rPr>
              <a:t>) imply the value of c. </a:t>
            </a:r>
            <a:endParaRPr lang="sv-SE" sz="2400" dirty="0">
              <a:latin typeface="Calibri Light" panose="020F0302020204030204" pitchFamily="34" charset="0"/>
            </a:endParaRPr>
          </a:p>
          <a:p>
            <a:r>
              <a:rPr lang="en-US" sz="2400" dirty="0">
                <a:latin typeface="Calibri Light" panose="020F0302020204030204" pitchFamily="34" charset="0"/>
              </a:rPr>
              <a:t>Therefore, the system reaches a safe configuration within O(n</a:t>
            </a:r>
            <a:r>
              <a:rPr lang="en-US" sz="2400" baseline="30000" dirty="0">
                <a:latin typeface="Calibri Light" panose="020F0302020204030204" pitchFamily="34" charset="0"/>
              </a:rPr>
              <a:t>3</a:t>
            </a:r>
            <a:r>
              <a:rPr lang="en-US" sz="2400" dirty="0">
                <a:latin typeface="Calibri Light" panose="020F0302020204030204" pitchFamily="34" charset="0"/>
              </a:rPr>
              <a:t>) pointer-value changes.</a:t>
            </a:r>
            <a:endParaRPr lang="sv-SE" sz="2400" dirty="0">
              <a:latin typeface="Calibri Light" panose="020F0302020204030204" pitchFamily="34" charset="0"/>
            </a:endParaRPr>
          </a:p>
        </p:txBody>
      </p:sp>
      <p:sp>
        <p:nvSpPr>
          <p:cNvPr id="6" name="Title 1">
            <a:extLst>
              <a:ext uri="{FF2B5EF4-FFF2-40B4-BE49-F238E27FC236}">
                <a16:creationId xmlns:a16="http://schemas.microsoft.com/office/drawing/2014/main" id="{D141AF7F-9DEF-4E25-93E7-2E4BA14454A1}"/>
              </a:ext>
            </a:extLst>
          </p:cNvPr>
          <p:cNvSpPr txBox="1">
            <a:spLocks/>
          </p:cNvSpPr>
          <p:nvPr/>
        </p:nvSpPr>
        <p:spPr bwMode="auto">
          <a:xfrm>
            <a:off x="457200" y="2147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a:lstStyle>
          <a:p>
            <a:r>
              <a:rPr lang="en-US" sz="3800" kern="0" dirty="0">
                <a:latin typeface="Calibri Light" panose="020F0302020204030204" pitchFamily="34" charset="0"/>
              </a:rPr>
              <a:t>Proof Details (cont.)</a:t>
            </a:r>
          </a:p>
        </p:txBody>
      </p:sp>
    </p:spTree>
    <p:extLst>
      <p:ext uri="{BB962C8B-B14F-4D97-AF65-F5344CB8AC3E}">
        <p14:creationId xmlns:p14="http://schemas.microsoft.com/office/powerpoint/2010/main" val="178020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E" sz="3800" dirty="0">
                <a:latin typeface="Calibri Light" panose="020F0302020204030204" pitchFamily="34" charset="0"/>
              </a:rPr>
              <a:t>In</a:t>
            </a:r>
            <a:r>
              <a:rPr lang="en-US" sz="3800" dirty="0">
                <a:latin typeface="Calibri Light" panose="020F0302020204030204" pitchFamily="34" charset="0"/>
              </a:rPr>
              <a:t>dependent </a:t>
            </a:r>
            <a:r>
              <a:rPr lang="en-SE" sz="3800" dirty="0">
                <a:latin typeface="Calibri Light" panose="020F0302020204030204" pitchFamily="34" charset="0"/>
              </a:rPr>
              <a:t>Edge S</a:t>
            </a:r>
            <a:r>
              <a:rPr lang="en-US" sz="3800" dirty="0">
                <a:latin typeface="Calibri Light" panose="020F0302020204030204" pitchFamily="34" charset="0"/>
              </a:rPr>
              <a:t>et</a:t>
            </a:r>
            <a:r>
              <a:rPr lang="en-SE" sz="3800" dirty="0">
                <a:latin typeface="Calibri Light" panose="020F0302020204030204" pitchFamily="34" charset="0"/>
              </a:rPr>
              <a:t>, aka Matching</a:t>
            </a:r>
            <a:endParaRPr lang="en-US" sz="3800" dirty="0">
              <a:latin typeface="Calibri Light" panose="020F0302020204030204" pitchFamily="34" charset="0"/>
            </a:endParaRPr>
          </a:p>
        </p:txBody>
      </p:sp>
      <p:sp>
        <p:nvSpPr>
          <p:cNvPr id="3" name="Content Placeholder 2"/>
          <p:cNvSpPr>
            <a:spLocks noGrp="1"/>
          </p:cNvSpPr>
          <p:nvPr>
            <p:ph idx="1"/>
          </p:nvPr>
        </p:nvSpPr>
        <p:spPr/>
        <p:txBody>
          <a:bodyPr/>
          <a:lstStyle/>
          <a:p>
            <a:r>
              <a:rPr lang="en-SE" dirty="0">
                <a:latin typeface="Calibri Light" panose="020F0302020204030204" pitchFamily="34" charset="0"/>
                <a:cs typeface="Calibri Light" panose="020F0302020204030204" pitchFamily="34" charset="0"/>
              </a:rPr>
              <a:t>Let</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G</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V</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a:t>
            </a:r>
            <a:r>
              <a:rPr lang="en-SE" dirty="0">
                <a:latin typeface="Calibri Light" panose="020F0302020204030204" pitchFamily="34" charset="0"/>
                <a:cs typeface="Calibri Light" panose="020F0302020204030204" pitchFamily="34" charset="0"/>
              </a:rPr>
              <a:t> be a network topology.</a:t>
            </a:r>
          </a:p>
          <a:p>
            <a:r>
              <a:rPr lang="en-SE" dirty="0">
                <a:latin typeface="Calibri Light" panose="020F0302020204030204" pitchFamily="34" charset="0"/>
                <a:cs typeface="Calibri Light" panose="020F0302020204030204" pitchFamily="34" charset="0"/>
              </a:rPr>
              <a:t>Matching </a:t>
            </a:r>
            <a:r>
              <a:rPr lang="en-US" i="1" dirty="0">
                <a:latin typeface="Calibri Light" panose="020F0302020204030204" pitchFamily="34" charset="0"/>
                <a:cs typeface="Calibri Light" panose="020F0302020204030204" pitchFamily="34" charset="0"/>
              </a:rPr>
              <a:t>M</a:t>
            </a:r>
            <a:r>
              <a:rPr lang="en-SE" dirty="0">
                <a:latin typeface="Calibri Light" panose="020F0302020204030204" pitchFamily="34" charset="0"/>
                <a:cs typeface="Calibri Light" panose="020F0302020204030204" pitchFamily="34" charset="0"/>
              </a:rPr>
              <a:t>⊆</a:t>
            </a:r>
            <a:r>
              <a:rPr lang="en-SE" i="1" dirty="0">
                <a:latin typeface="Calibri Light" panose="020F0302020204030204" pitchFamily="34" charset="0"/>
                <a:cs typeface="Calibri Light" panose="020F0302020204030204" pitchFamily="34" charset="0"/>
              </a:rPr>
              <a:t>E</a:t>
            </a:r>
            <a:r>
              <a:rPr lang="en-US" dirty="0">
                <a:latin typeface="Calibri Light" panose="020F0302020204030204" pitchFamily="34" charset="0"/>
                <a:cs typeface="Calibri Light" panose="020F0302020204030204" pitchFamily="34" charset="0"/>
              </a:rPr>
              <a:t> </a:t>
            </a:r>
            <a:r>
              <a:rPr lang="en-SE" dirty="0">
                <a:latin typeface="Calibri Light" panose="020F0302020204030204" pitchFamily="34" charset="0"/>
                <a:cs typeface="Calibri Light" panose="020F0302020204030204" pitchFamily="34" charset="0"/>
              </a:rPr>
              <a:t>is </a:t>
            </a:r>
            <a:r>
              <a:rPr lang="en-US" dirty="0">
                <a:latin typeface="Calibri Light" panose="020F0302020204030204" pitchFamily="34" charset="0"/>
                <a:cs typeface="Calibri Light" panose="020F0302020204030204" pitchFamily="34" charset="0"/>
              </a:rPr>
              <a:t>a set in which no two edges share a vertex.</a:t>
            </a:r>
          </a:p>
          <a:p>
            <a:r>
              <a:rPr lang="en-US" dirty="0">
                <a:latin typeface="Calibri Light" panose="020F0302020204030204" pitchFamily="34" charset="0"/>
                <a:cs typeface="Calibri Light" panose="020F0302020204030204" pitchFamily="34" charset="0"/>
              </a:rPr>
              <a:t>A </a:t>
            </a:r>
            <a:r>
              <a:rPr lang="en-US" b="1" dirty="0">
                <a:latin typeface="Calibri Light" panose="020F0302020204030204" pitchFamily="34" charset="0"/>
                <a:cs typeface="Calibri Light" panose="020F0302020204030204" pitchFamily="34" charset="0"/>
              </a:rPr>
              <a:t>maxim</a:t>
            </a:r>
            <a:r>
              <a:rPr lang="en-SE" b="1" dirty="0">
                <a:latin typeface="Calibri Light" panose="020F0302020204030204" pitchFamily="34" charset="0"/>
                <a:cs typeface="Calibri Light" panose="020F0302020204030204" pitchFamily="34" charset="0"/>
              </a:rPr>
              <a:t>um</a:t>
            </a:r>
            <a:r>
              <a:rPr lang="en-US" b="1" dirty="0">
                <a:latin typeface="Calibri Light" panose="020F0302020204030204" pitchFamily="34" charset="0"/>
                <a:cs typeface="Calibri Light" panose="020F0302020204030204" pitchFamily="34" charset="0"/>
              </a:rPr>
              <a:t> matching</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M</a:t>
            </a:r>
            <a:r>
              <a:rPr lang="en-US" dirty="0">
                <a:latin typeface="Calibri Light" panose="020F0302020204030204" pitchFamily="34" charset="0"/>
                <a:cs typeface="Calibri Light" panose="020F0302020204030204" pitchFamily="34" charset="0"/>
              </a:rPr>
              <a:t> is a matching that contains the largest possible number of edges. </a:t>
            </a:r>
          </a:p>
        </p:txBody>
      </p:sp>
      <p:grpSp>
        <p:nvGrpSpPr>
          <p:cNvPr id="22" name="Group 21"/>
          <p:cNvGrpSpPr/>
          <p:nvPr/>
        </p:nvGrpSpPr>
        <p:grpSpPr>
          <a:xfrm>
            <a:off x="606111" y="4788025"/>
            <a:ext cx="1445609" cy="1233263"/>
            <a:chOff x="606111" y="4788025"/>
            <a:chExt cx="1445609" cy="1233263"/>
          </a:xfrm>
        </p:grpSpPr>
        <p:cxnSp>
          <p:nvCxnSpPr>
            <p:cNvPr id="18" name="Straight Connector 17"/>
            <p:cNvCxnSpPr/>
            <p:nvPr/>
          </p:nvCxnSpPr>
          <p:spPr>
            <a:xfrm>
              <a:off x="1187623" y="5085184"/>
              <a:ext cx="730424"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5085184"/>
              <a:ext cx="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11560" y="5085184"/>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06111" y="5564277"/>
              <a:ext cx="581512" cy="457011"/>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187624" y="4788025"/>
              <a:ext cx="864096" cy="297159"/>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187624" y="5085185"/>
              <a:ext cx="864096" cy="340509"/>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19872" y="5055826"/>
            <a:ext cx="2376264" cy="965462"/>
            <a:chOff x="3419872" y="5055826"/>
            <a:chExt cx="2376264" cy="965462"/>
          </a:xfrm>
        </p:grpSpPr>
        <p:cxnSp>
          <p:nvCxnSpPr>
            <p:cNvPr id="24" name="Straight Connector 23"/>
            <p:cNvCxnSpPr/>
            <p:nvPr/>
          </p:nvCxnSpPr>
          <p:spPr>
            <a:xfrm flipH="1">
              <a:off x="3419872" y="5055826"/>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419873" y="5553236"/>
              <a:ext cx="585983" cy="468052"/>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995936" y="5055826"/>
              <a:ext cx="936104" cy="29358"/>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932040" y="5085184"/>
              <a:ext cx="864096"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05856" y="5085184"/>
              <a:ext cx="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27080" y="5085184"/>
              <a:ext cx="4960" cy="936104"/>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005856" y="6021288"/>
              <a:ext cx="921224"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158838" y="5066387"/>
            <a:ext cx="1533412" cy="939117"/>
            <a:chOff x="7158838" y="5066387"/>
            <a:chExt cx="1533412" cy="939117"/>
          </a:xfrm>
        </p:grpSpPr>
        <p:cxnSp>
          <p:nvCxnSpPr>
            <p:cNvPr id="43" name="Straight Connector 42"/>
            <p:cNvCxnSpPr/>
            <p:nvPr/>
          </p:nvCxnSpPr>
          <p:spPr>
            <a:xfrm flipH="1">
              <a:off x="7164288" y="5066387"/>
              <a:ext cx="576064" cy="504056"/>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685820" y="5085184"/>
              <a:ext cx="980" cy="901523"/>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740352" y="5986707"/>
              <a:ext cx="951898"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740352" y="5085184"/>
              <a:ext cx="951898" cy="0"/>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39372" y="5085184"/>
              <a:ext cx="980" cy="901523"/>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58838" y="5570443"/>
              <a:ext cx="580534" cy="435061"/>
            </a:xfrm>
            <a:prstGeom prst="line">
              <a:avLst/>
            </a:prstGeom>
            <a:ln w="1270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27" name="Group 1026"/>
          <p:cNvGrpSpPr/>
          <p:nvPr/>
        </p:nvGrpSpPr>
        <p:grpSpPr>
          <a:xfrm>
            <a:off x="7283480" y="5085184"/>
            <a:ext cx="1185826" cy="792088"/>
            <a:chOff x="7283480" y="5085184"/>
            <a:chExt cx="1185826" cy="792088"/>
          </a:xfrm>
        </p:grpSpPr>
        <p:cxnSp>
          <p:nvCxnSpPr>
            <p:cNvPr id="66" name="Straight Connector 65"/>
            <p:cNvCxnSpPr/>
            <p:nvPr/>
          </p:nvCxnSpPr>
          <p:spPr>
            <a:xfrm>
              <a:off x="7956376" y="5085184"/>
              <a:ext cx="512930" cy="14680"/>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283480" y="5661248"/>
              <a:ext cx="312856" cy="216024"/>
            </a:xfrm>
            <a:prstGeom prst="line">
              <a:avLst/>
            </a:prstGeom>
            <a:ln w="111125"/>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86620" y="4864597"/>
            <a:ext cx="1023416" cy="1021802"/>
            <a:chOff x="786620" y="4864597"/>
            <a:chExt cx="1023416" cy="1021802"/>
          </a:xfrm>
        </p:grpSpPr>
        <p:cxnSp>
          <p:nvCxnSpPr>
            <p:cNvPr id="21" name="Straight Connector 20"/>
            <p:cNvCxnSpPr/>
            <p:nvPr/>
          </p:nvCxnSpPr>
          <p:spPr>
            <a:xfrm>
              <a:off x="786620" y="5742383"/>
              <a:ext cx="216024" cy="144016"/>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403647" y="4864597"/>
              <a:ext cx="406389" cy="115296"/>
            </a:xfrm>
            <a:prstGeom prst="line">
              <a:avLst/>
            </a:prstGeom>
            <a:ln w="111125"/>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576536" y="5080067"/>
            <a:ext cx="2044017" cy="955900"/>
            <a:chOff x="3576536" y="5080067"/>
            <a:chExt cx="2044017" cy="955900"/>
          </a:xfrm>
        </p:grpSpPr>
        <p:cxnSp>
          <p:nvCxnSpPr>
            <p:cNvPr id="44" name="Straight Connector 43"/>
            <p:cNvCxnSpPr/>
            <p:nvPr/>
          </p:nvCxnSpPr>
          <p:spPr>
            <a:xfrm>
              <a:off x="5107623" y="5080067"/>
              <a:ext cx="512930" cy="14680"/>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6536" y="5199158"/>
              <a:ext cx="261948" cy="226536"/>
            </a:xfrm>
            <a:prstGeom prst="line">
              <a:avLst/>
            </a:prstGeom>
            <a:ln w="11112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91124" y="6021287"/>
              <a:ext cx="512930" cy="14680"/>
            </a:xfrm>
            <a:prstGeom prst="line">
              <a:avLst/>
            </a:prstGeom>
            <a:ln w="11112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22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sz="3600" dirty="0">
                <a:latin typeface="Calibri Light" panose="020F0302020204030204" pitchFamily="34" charset="0"/>
                <a:cs typeface="Calibri Light" panose="020F0302020204030204" pitchFamily="34" charset="0"/>
              </a:rPr>
              <a:t>Summary</a:t>
            </a:r>
            <a:r>
              <a:rPr lang="en-US" b="1" noProof="0" dirty="0">
                <a:latin typeface="Calibri Light" panose="020F0302020204030204" pitchFamily="34" charset="0"/>
                <a:cs typeface="Calibri Light" panose="020F0302020204030204" pitchFamily="34" charset="0"/>
              </a:rPr>
              <a:t> </a:t>
            </a:r>
            <a:endParaRPr lang="en-US" noProof="0" dirty="0">
              <a:latin typeface="Calibri Light" panose="020F0302020204030204" pitchFamily="34" charset="0"/>
              <a:cs typeface="Calibri Light" panose="020F0302020204030204" pitchFamily="34" charset="0"/>
            </a:endParaRPr>
          </a:p>
        </p:txBody>
      </p:sp>
      <p:sp>
        <p:nvSpPr>
          <p:cNvPr id="26626" name="Platshållare för innehåll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Presented </a:t>
            </a:r>
            <a:r>
              <a:rPr lang="en-US">
                <a:latin typeface="Calibri Light" panose="020F0302020204030204" pitchFamily="34" charset="0"/>
                <a:cs typeface="Calibri Light" panose="020F0302020204030204" pitchFamily="34" charset="0"/>
              </a:rPr>
              <a:t>a self-stabilizing solution </a:t>
            </a:r>
            <a:r>
              <a:rPr lang="en-US" dirty="0">
                <a:latin typeface="Calibri Light" panose="020F0302020204030204" pitchFamily="34" charset="0"/>
                <a:cs typeface="Calibri Light" panose="020F0302020204030204" pitchFamily="34" charset="0"/>
              </a:rPr>
              <a:t>for maximal matching</a:t>
            </a:r>
            <a:endParaRPr lang="en-SE" dirty="0">
              <a:latin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E" sz="3800" dirty="0">
                <a:latin typeface="Calibri Light" panose="020F0302020204030204" pitchFamily="34" charset="0"/>
              </a:rPr>
              <a:t>Applications to Computer Networks</a:t>
            </a:r>
            <a:endParaRPr lang="en-US" sz="3800" dirty="0">
              <a:latin typeface="Calibri Light" panose="020F0302020204030204" pitchFamily="34" charset="0"/>
            </a:endParaRP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Matching in wireless networks</a:t>
            </a:r>
            <a:endParaRPr lang="en-SE"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Cognitive Radio Networks</a:t>
            </a:r>
            <a:endParaRPr lang="en-SE"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Device-to-Device (D2D) Communications</a:t>
            </a:r>
            <a:endParaRPr lang="en-SE" dirty="0">
              <a:latin typeface="Calibri Light" panose="020F0302020204030204" pitchFamily="34" charset="0"/>
              <a:cs typeface="Calibri Light" panose="020F0302020204030204" pitchFamily="34" charset="0"/>
            </a:endParaRPr>
          </a:p>
          <a:p>
            <a:r>
              <a:rPr lang="en-SE" dirty="0">
                <a:latin typeface="Calibri Light" panose="020F0302020204030204" pitchFamily="34" charset="0"/>
                <a:cs typeface="Calibri Light" panose="020F0302020204030204" pitchFamily="34" charset="0"/>
              </a:rPr>
              <a:t>Cloud and edge computing </a:t>
            </a:r>
          </a:p>
          <a:p>
            <a:pPr lvl="1"/>
            <a:r>
              <a:rPr lang="en-SE" dirty="0">
                <a:latin typeface="Calibri Light" panose="020F0302020204030204" pitchFamily="34" charset="0"/>
                <a:cs typeface="Calibri Light" panose="020F0302020204030204" pitchFamily="34" charset="0"/>
              </a:rPr>
              <a:t>Resource allocation </a:t>
            </a:r>
          </a:p>
          <a:p>
            <a:pPr lvl="1"/>
            <a:r>
              <a:rPr lang="en-SE" dirty="0">
                <a:latin typeface="Calibri Light" panose="020F0302020204030204" pitchFamily="34" charset="0"/>
                <a:cs typeface="Calibri Light" panose="020F0302020204030204" pitchFamily="34" charset="0"/>
              </a:rPr>
              <a:t>Load-balancing </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526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r>
              <a:rPr lang="en-US" altLang="en-US"/>
              <a:t>2-</a:t>
            </a:r>
            <a:fld id="{3E09E322-39DF-4EEC-9CD1-A25245790BC0}" type="slidenum">
              <a:rPr lang="en-US" altLang="en-US"/>
              <a:pPr/>
              <a:t>5</a:t>
            </a:fld>
            <a:endParaRPr lang="en-US" altLang="en-US"/>
          </a:p>
        </p:txBody>
      </p:sp>
      <p:sp>
        <p:nvSpPr>
          <p:cNvPr id="152578" name="Rectangle 2"/>
          <p:cNvSpPr>
            <a:spLocks noChangeArrowheads="1"/>
          </p:cNvSpPr>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4000" u="sng">
              <a:solidFill>
                <a:srgbClr val="009999"/>
              </a:solidFill>
              <a:latin typeface="Comic Sans MS" pitchFamily="66" charset="0"/>
            </a:endParaRPr>
          </a:p>
        </p:txBody>
      </p:sp>
      <p:sp>
        <p:nvSpPr>
          <p:cNvPr id="152579" name="Rectangle 3"/>
          <p:cNvSpPr>
            <a:spLocks noChangeArrowheads="1"/>
          </p:cNvSpPr>
          <p:nvPr/>
        </p:nvSpPr>
        <p:spPr bwMode="auto">
          <a:xfrm>
            <a:off x="533400" y="3970338"/>
            <a:ext cx="82200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Used for proving convergence</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be used to estimate the number of steps required to reach a safe configuration</a:t>
            </a:r>
          </a:p>
        </p:txBody>
      </p:sp>
      <p:sp>
        <p:nvSpPr>
          <p:cNvPr id="152580" name="Rectangle 4"/>
          <p:cNvSpPr>
            <a:spLocks noGrp="1" noChangeArrowheads="1"/>
          </p:cNvSpPr>
          <p:nvPr>
            <p:ph type="title"/>
          </p:nvPr>
        </p:nvSpPr>
        <p:spPr>
          <a:xfrm>
            <a:off x="533400" y="596900"/>
            <a:ext cx="7772400" cy="1143000"/>
          </a:xfrm>
        </p:spPr>
        <p:txBody>
          <a:bodyPr/>
          <a:lstStyle/>
          <a:p>
            <a:r>
              <a:rPr lang="en-US" altLang="en-US" dirty="0">
                <a:latin typeface="Calibri Light" panose="020F0302020204030204" pitchFamily="34" charset="0"/>
              </a:rPr>
              <a:t>Proof Techniques:</a:t>
            </a:r>
            <a:br>
              <a:rPr lang="en-US" altLang="en-US" dirty="0">
                <a:latin typeface="Calibri Light" panose="020F0302020204030204" pitchFamily="34" charset="0"/>
              </a:rPr>
            </a:br>
            <a:r>
              <a:rPr lang="en-US" altLang="en-US" dirty="0">
                <a:latin typeface="Calibri Light" panose="020F0302020204030204" pitchFamily="34" charset="0"/>
              </a:rPr>
              <a:t>Variant Function</a:t>
            </a:r>
            <a:endParaRPr lang="en-US" dirty="0">
              <a:latin typeface="Calibri Light" panose="020F0302020204030204" pitchFamily="34" charset="0"/>
            </a:endParaRPr>
          </a:p>
        </p:txBody>
      </p:sp>
      <p:grpSp>
        <p:nvGrpSpPr>
          <p:cNvPr id="152654" name="Group 78"/>
          <p:cNvGrpSpPr>
            <a:grpSpLocks/>
          </p:cNvGrpSpPr>
          <p:nvPr/>
        </p:nvGrpSpPr>
        <p:grpSpPr bwMode="auto">
          <a:xfrm>
            <a:off x="1860550" y="2208213"/>
            <a:ext cx="5454650" cy="565150"/>
            <a:chOff x="1172" y="1391"/>
            <a:chExt cx="3436" cy="356"/>
          </a:xfrm>
        </p:grpSpPr>
        <p:grpSp>
          <p:nvGrpSpPr>
            <p:cNvPr id="152595" name="Group 19"/>
            <p:cNvGrpSpPr>
              <a:grpSpLocks/>
            </p:cNvGrpSpPr>
            <p:nvPr/>
          </p:nvGrpSpPr>
          <p:grpSpPr bwMode="auto">
            <a:xfrm>
              <a:off x="1335" y="1391"/>
              <a:ext cx="493" cy="304"/>
              <a:chOff x="1196" y="1946"/>
              <a:chExt cx="506" cy="288"/>
            </a:xfrm>
          </p:grpSpPr>
          <p:sp>
            <p:nvSpPr>
              <p:cNvPr id="152596" name="Line 20"/>
              <p:cNvSpPr>
                <a:spLocks noChangeShapeType="1"/>
              </p:cNvSpPr>
              <p:nvPr/>
            </p:nvSpPr>
            <p:spPr bwMode="auto">
              <a:xfrm rot="-925783">
                <a:off x="1243" y="211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597" name="Text Box 21"/>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grpSp>
        <p:sp>
          <p:nvSpPr>
            <p:cNvPr id="152609" name="Text Box 33"/>
            <p:cNvSpPr txBox="1">
              <a:spLocks noChangeArrowheads="1"/>
            </p:cNvSpPr>
            <p:nvPr/>
          </p:nvSpPr>
          <p:spPr bwMode="auto">
            <a:xfrm>
              <a:off x="1172" y="1495"/>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800" dirty="0">
                  <a:solidFill>
                    <a:srgbClr val="3333CC"/>
                  </a:solidFill>
                  <a:latin typeface="Calibri Light" panose="020F0302020204030204" pitchFamily="34" charset="0"/>
                </a:rPr>
                <a:t>c</a:t>
              </a:r>
            </a:p>
          </p:txBody>
        </p:sp>
        <p:sp>
          <p:nvSpPr>
            <p:cNvPr id="152613" name="Text Box 37"/>
            <p:cNvSpPr txBox="1">
              <a:spLocks noChangeArrowheads="1"/>
            </p:cNvSpPr>
            <p:nvPr/>
          </p:nvSpPr>
          <p:spPr bwMode="auto">
            <a:xfrm>
              <a:off x="1784" y="1493"/>
              <a:ext cx="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1</a:t>
              </a:r>
            </a:p>
          </p:txBody>
        </p:sp>
        <p:sp>
          <p:nvSpPr>
            <p:cNvPr id="152614" name="Text Box 38"/>
            <p:cNvSpPr txBox="1">
              <a:spLocks noChangeArrowheads="1"/>
            </p:cNvSpPr>
            <p:nvPr/>
          </p:nvSpPr>
          <p:spPr bwMode="auto">
            <a:xfrm>
              <a:off x="2398" y="1497"/>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2</a:t>
              </a:r>
            </a:p>
          </p:txBody>
        </p:sp>
        <p:sp>
          <p:nvSpPr>
            <p:cNvPr id="152621" name="Text Box 45"/>
            <p:cNvSpPr txBox="1">
              <a:spLocks noChangeArrowheads="1"/>
            </p:cNvSpPr>
            <p:nvPr/>
          </p:nvSpPr>
          <p:spPr bwMode="auto">
            <a:xfrm>
              <a:off x="3180" y="1496"/>
              <a:ext cx="3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3</a:t>
              </a:r>
            </a:p>
          </p:txBody>
        </p:sp>
        <p:sp>
          <p:nvSpPr>
            <p:cNvPr id="152626" name="Line 50"/>
            <p:cNvSpPr>
              <a:spLocks noChangeShapeType="1"/>
            </p:cNvSpPr>
            <p:nvPr/>
          </p:nvSpPr>
          <p:spPr bwMode="auto">
            <a:xfrm rot="-925783">
              <a:off x="2727" y="1567"/>
              <a:ext cx="385" cy="121"/>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27" name="Text Box 51"/>
            <p:cNvSpPr txBox="1">
              <a:spLocks noChangeArrowheads="1"/>
            </p:cNvSpPr>
            <p:nvPr/>
          </p:nvSpPr>
          <p:spPr bwMode="auto">
            <a:xfrm>
              <a:off x="2686" y="1392"/>
              <a:ext cx="4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sp>
          <p:nvSpPr>
            <p:cNvPr id="152635" name="Line 59"/>
            <p:cNvSpPr>
              <a:spLocks noChangeShapeType="1"/>
            </p:cNvSpPr>
            <p:nvPr/>
          </p:nvSpPr>
          <p:spPr bwMode="auto">
            <a:xfrm rot="-925783">
              <a:off x="3512" y="1540"/>
              <a:ext cx="568" cy="160"/>
            </a:xfrm>
            <a:prstGeom prst="line">
              <a:avLst/>
            </a:prstGeom>
            <a:noFill/>
            <a:ln w="9525">
              <a:solidFill>
                <a:srgbClr val="008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46" name="Text Box 70"/>
            <p:cNvSpPr txBox="1">
              <a:spLocks noChangeArrowheads="1"/>
            </p:cNvSpPr>
            <p:nvPr/>
          </p:nvSpPr>
          <p:spPr bwMode="auto">
            <a:xfrm>
              <a:off x="4079" y="1476"/>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err="1">
                  <a:solidFill>
                    <a:srgbClr val="CC3300"/>
                  </a:solidFill>
                  <a:latin typeface="Calibri Light" panose="020F0302020204030204" pitchFamily="34" charset="0"/>
                </a:rPr>
                <a:t>c</a:t>
              </a:r>
              <a:r>
                <a:rPr lang="en-US" sz="2000" baseline="-25000" dirty="0" err="1">
                  <a:solidFill>
                    <a:srgbClr val="CC3300"/>
                  </a:solidFill>
                  <a:latin typeface="Calibri Light" panose="020F0302020204030204" pitchFamily="34" charset="0"/>
                </a:rPr>
                <a:t>safe</a:t>
              </a:r>
              <a:endParaRPr lang="en-US" sz="2000" dirty="0">
                <a:solidFill>
                  <a:srgbClr val="CC3300"/>
                </a:solidFill>
                <a:latin typeface="Calibri Light" panose="020F0302020204030204" pitchFamily="34" charset="0"/>
              </a:endParaRPr>
            </a:p>
          </p:txBody>
        </p:sp>
        <p:grpSp>
          <p:nvGrpSpPr>
            <p:cNvPr id="152647" name="Group 71"/>
            <p:cNvGrpSpPr>
              <a:grpSpLocks/>
            </p:cNvGrpSpPr>
            <p:nvPr/>
          </p:nvGrpSpPr>
          <p:grpSpPr bwMode="auto">
            <a:xfrm>
              <a:off x="1969" y="1422"/>
              <a:ext cx="493" cy="304"/>
              <a:chOff x="1196" y="1946"/>
              <a:chExt cx="506" cy="288"/>
            </a:xfrm>
          </p:grpSpPr>
          <p:sp>
            <p:nvSpPr>
              <p:cNvPr id="152648" name="Line 72"/>
              <p:cNvSpPr>
                <a:spLocks noChangeShapeType="1"/>
              </p:cNvSpPr>
              <p:nvPr/>
            </p:nvSpPr>
            <p:spPr bwMode="auto">
              <a:xfrm rot="-925783">
                <a:off x="1243" y="211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49" name="Text Box 73"/>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grpSp>
        <p:sp>
          <p:nvSpPr>
            <p:cNvPr id="152650" name="Text Box 74"/>
            <p:cNvSpPr txBox="1">
              <a:spLocks noChangeArrowheads="1"/>
            </p:cNvSpPr>
            <p:nvPr/>
          </p:nvSpPr>
          <p:spPr bwMode="auto">
            <a:xfrm>
              <a:off x="3512" y="1434"/>
              <a:ext cx="4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steps</a:t>
              </a:r>
            </a:p>
          </p:txBody>
        </p:sp>
      </p:grpSp>
      <p:sp>
        <p:nvSpPr>
          <p:cNvPr id="152652" name="Text Box 76"/>
          <p:cNvSpPr txBox="1">
            <a:spLocks noChangeArrowheads="1"/>
          </p:cNvSpPr>
          <p:nvPr/>
        </p:nvSpPr>
        <p:spPr bwMode="auto">
          <a:xfrm>
            <a:off x="533400" y="3084513"/>
            <a:ext cx="822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latin typeface="Calibri Light" panose="020F0302020204030204" pitchFamily="34" charset="0"/>
              </a:rPr>
              <a:t>|VF(c)|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1</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2</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3</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a:t>
            </a:r>
            <a:r>
              <a:rPr lang="en-US" sz="2000" dirty="0" err="1">
                <a:solidFill>
                  <a:srgbClr val="CC3300"/>
                </a:solidFill>
                <a:latin typeface="Calibri Light" panose="020F0302020204030204" pitchFamily="34" charset="0"/>
              </a:rPr>
              <a:t>c</a:t>
            </a:r>
            <a:r>
              <a:rPr lang="en-US" sz="2000" baseline="-25000" dirty="0" err="1">
                <a:solidFill>
                  <a:srgbClr val="CC3300"/>
                </a:solidFill>
                <a:latin typeface="Calibri Light" panose="020F0302020204030204" pitchFamily="34" charset="0"/>
              </a:rPr>
              <a:t>safe</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solidFill>
                  <a:srgbClr val="CC3300"/>
                </a:solidFill>
                <a:latin typeface="Calibri Light" panose="020F0302020204030204" pitchFamily="34" charset="0"/>
                <a:sym typeface="Math1" pitchFamily="2" charset="2"/>
              </a:rPr>
              <a:t> …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bound</a:t>
            </a:r>
          </a:p>
        </p:txBody>
      </p:sp>
    </p:spTree>
    <p:custDataLst>
      <p:tags r:id="rId1"/>
    </p:custDataLst>
    <p:extLst>
      <p:ext uri="{BB962C8B-B14F-4D97-AF65-F5344CB8AC3E}">
        <p14:creationId xmlns:p14="http://schemas.microsoft.com/office/powerpoint/2010/main" val="339750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654"/>
                                        </p:tgtEl>
                                        <p:attrNameLst>
                                          <p:attrName>style.visibility</p:attrName>
                                        </p:attrNameLst>
                                      </p:cBhvr>
                                      <p:to>
                                        <p:strVal val="visible"/>
                                      </p:to>
                                    </p:set>
                                    <p:animEffect transition="in" filter="wipe(left)">
                                      <p:cBhvr>
                                        <p:cTn id="7" dur="500"/>
                                        <p:tgtEl>
                                          <p:spTgt spid="1526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2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5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A5C8839C-C310-4676-B564-A359ED8646DE}" type="slidenum">
              <a:rPr lang="en-US" altLang="en-US"/>
              <a:pPr/>
              <a:t>6</a:t>
            </a:fld>
            <a:endParaRPr lang="en-US" altLang="en-US"/>
          </a:p>
        </p:txBody>
      </p:sp>
      <p:sp>
        <p:nvSpPr>
          <p:cNvPr id="154626" name="Rectangle 2"/>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4627" name="Rectangle 3"/>
          <p:cNvSpPr>
            <a:spLocks noChangeArrowheads="1"/>
          </p:cNvSpPr>
          <p:nvPr/>
        </p:nvSpPr>
        <p:spPr bwMode="auto">
          <a:xfrm>
            <a:off x="533400" y="1787377"/>
            <a:ext cx="8220075" cy="488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
            </a:pPr>
            <a:r>
              <a:rPr lang="en-US" altLang="he-IL" sz="2600" i="1" dirty="0">
                <a:solidFill>
                  <a:srgbClr val="0000B0"/>
                </a:solidFill>
                <a:latin typeface="Calibri Light" panose="020F0302020204030204" pitchFamily="34" charset="0"/>
              </a:rPr>
              <a:t>Matching</a:t>
            </a:r>
            <a:r>
              <a:rPr lang="en-US" altLang="he-IL" sz="2600" dirty="0">
                <a:solidFill>
                  <a:srgbClr val="0000B0"/>
                </a:solidFill>
                <a:latin typeface="Calibri Light" panose="020F0302020204030204" pitchFamily="34" charset="0"/>
              </a:rPr>
              <a:t> is a set of edges without common nodes</a:t>
            </a:r>
          </a:p>
          <a:p>
            <a:pPr marL="342900" indent="-342900">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algorithm should reach a configuration in which </a:t>
            </a:r>
            <a:r>
              <a:rPr lang="en-US" altLang="he-IL" sz="2600" i="1" dirty="0">
                <a:solidFill>
                  <a:srgbClr val="3333CC"/>
                </a:solidFill>
                <a:latin typeface="Calibri Light" panose="020F0302020204030204" pitchFamily="34" charset="0"/>
                <a:sym typeface="Symbol" pitchFamily="18" charset="2"/>
              </a:rPr>
              <a:t>pointer</a:t>
            </a:r>
            <a:r>
              <a:rPr lang="en-US" altLang="he-IL" sz="2600" baseline="-25000" dirty="0">
                <a:solidFill>
                  <a:srgbClr val="3333CC"/>
                </a:solidFill>
                <a:latin typeface="Calibri Light" panose="020F0302020204030204" pitchFamily="34" charset="0"/>
                <a:sym typeface="Symbol" pitchFamily="18" charset="2"/>
              </a:rPr>
              <a:t>i </a:t>
            </a:r>
            <a:r>
              <a:rPr lang="en-US" altLang="he-IL" sz="2600" dirty="0">
                <a:solidFill>
                  <a:srgbClr val="0000B0"/>
                </a:solidFill>
                <a:latin typeface="Calibri Light" panose="020F0302020204030204" pitchFamily="34" charset="0"/>
              </a:rPr>
              <a:t>= j implies that </a:t>
            </a:r>
            <a:r>
              <a:rPr lang="en-US" altLang="he-IL" sz="2600" i="1" dirty="0">
                <a:solidFill>
                  <a:srgbClr val="3333CC"/>
                </a:solidFill>
                <a:latin typeface="Calibri Light" panose="020F0302020204030204" pitchFamily="34" charset="0"/>
                <a:sym typeface="Symbol" pitchFamily="18" charset="2"/>
              </a:rPr>
              <a:t>pointer</a:t>
            </a:r>
            <a:r>
              <a:rPr lang="en-US" altLang="he-IL" sz="2600" baseline="-25000" dirty="0">
                <a:solidFill>
                  <a:srgbClr val="3333CC"/>
                </a:solidFill>
                <a:latin typeface="Calibri Light" panose="020F0302020204030204" pitchFamily="34" charset="0"/>
                <a:sym typeface="Symbol" pitchFamily="18" charset="2"/>
              </a:rPr>
              <a:t>j </a:t>
            </a:r>
            <a:r>
              <a:rPr lang="en-US" altLang="he-IL" sz="2600" dirty="0">
                <a:solidFill>
                  <a:srgbClr val="0000B0"/>
                </a:solidFill>
                <a:latin typeface="Calibri Light" panose="020F0302020204030204" pitchFamily="34" charset="0"/>
              </a:rPr>
              <a:t>=i</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We will assume the existence of a central daemon</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set of legal executions </a:t>
            </a:r>
            <a:r>
              <a:rPr lang="en-US" altLang="he-IL" sz="2600" dirty="0">
                <a:solidFill>
                  <a:srgbClr val="C60000"/>
                </a:solidFill>
                <a:latin typeface="Calibri Light" panose="020F0302020204030204" pitchFamily="34" charset="0"/>
              </a:rPr>
              <a:t>MM</a:t>
            </a:r>
            <a:r>
              <a:rPr lang="en-US" altLang="he-IL" sz="2600" dirty="0">
                <a:solidFill>
                  <a:srgbClr val="0000B0"/>
                </a:solidFill>
                <a:latin typeface="Calibri Light" panose="020F0302020204030204" pitchFamily="34" charset="0"/>
              </a:rPr>
              <a:t> for the maximal matching task includes every execution in which the values of the pointers of all the processors are fixed and form a maximal matching</a:t>
            </a:r>
          </a:p>
        </p:txBody>
      </p:sp>
      <p:sp>
        <p:nvSpPr>
          <p:cNvPr id="154628" name="Rectangle 4"/>
          <p:cNvSpPr>
            <a:spLocks noGrp="1" noChangeArrowheads="1"/>
          </p:cNvSpPr>
          <p:nvPr>
            <p:ph type="title"/>
          </p:nvPr>
        </p:nvSpPr>
        <p:spPr>
          <a:xfrm>
            <a:off x="533400" y="404664"/>
            <a:ext cx="7772400" cy="1143000"/>
          </a:xfrm>
        </p:spPr>
        <p:txBody>
          <a:bodyPr/>
          <a:lstStyle/>
          <a:p>
            <a:r>
              <a:rPr lang="en-US" altLang="he-IL" sz="3600" dirty="0">
                <a:latin typeface="Calibri Light" panose="020F0302020204030204" pitchFamily="34" charset="0"/>
              </a:rPr>
              <a:t>Variant Function - Example: </a:t>
            </a:r>
            <a:br>
              <a:rPr lang="en-US" altLang="he-IL" sz="3600" dirty="0">
                <a:latin typeface="Calibri Light" panose="020F0302020204030204" pitchFamily="34" charset="0"/>
              </a:rPr>
            </a:br>
            <a:r>
              <a:rPr lang="en-US" altLang="he-IL" sz="3600" dirty="0">
                <a:latin typeface="Calibri Light" panose="020F0302020204030204" pitchFamily="34" charset="0"/>
              </a:rPr>
              <a:t>self stabilizing Maximal Matching</a:t>
            </a:r>
            <a:endParaRPr lang="en-US" sz="3600" dirty="0">
              <a:latin typeface="Calibri Light" panose="020F0302020204030204" pitchFamily="34" charset="0"/>
            </a:endParaRPr>
          </a:p>
        </p:txBody>
      </p:sp>
    </p:spTree>
    <p:extLst>
      <p:ext uri="{BB962C8B-B14F-4D97-AF65-F5344CB8AC3E}">
        <p14:creationId xmlns:p14="http://schemas.microsoft.com/office/powerpoint/2010/main" val="133174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6"/>
            <a:ext cx="8229600" cy="4895949"/>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dirty="0">
                <a:solidFill>
                  <a:srgbClr val="0000CC"/>
                </a:solidFill>
                <a:latin typeface="Calibri Light" panose="020F0302020204030204" pitchFamily="34" charset="0"/>
              </a:rPr>
              <a:t>is</a:t>
            </a:r>
            <a:r>
              <a:rPr lang="en-US" dirty="0">
                <a:solidFill>
                  <a:srgbClr val="0000CC"/>
                </a:solidFill>
                <a:latin typeface="Calibri Light" panose="020F0302020204030204" pitchFamily="34" charset="0"/>
              </a:rPr>
              <a:t> a neighbor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is no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spTree>
    <p:extLst>
      <p:ext uri="{BB962C8B-B14F-4D97-AF65-F5344CB8AC3E}">
        <p14:creationId xmlns:p14="http://schemas.microsoft.com/office/powerpoint/2010/main" val="18574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12777"/>
            <a:ext cx="8229600" cy="1266914"/>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p:txBody>
      </p:sp>
      <p:cxnSp>
        <p:nvCxnSpPr>
          <p:cNvPr id="20" name="Curved Connector 19"/>
          <p:cNvCxnSpPr>
            <a:stCxn id="2" idx="7"/>
            <a:endCxn id="5" idx="1"/>
          </p:cNvCxnSpPr>
          <p:nvPr/>
        </p:nvCxnSpPr>
        <p:spPr>
          <a:xfrm rot="5400000" flipH="1" flipV="1">
            <a:off x="5318250" y="3625145"/>
            <a:ext cx="36616" cy="1312237"/>
          </a:xfrm>
          <a:prstGeom prst="curvedConnector3">
            <a:avLst>
              <a:gd name="adj1" fmla="val 839516"/>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itle 25"/>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en-US" sz="3800" dirty="0"/>
          </a:p>
        </p:txBody>
      </p:sp>
      <p:grpSp>
        <p:nvGrpSpPr>
          <p:cNvPr id="51" name="Group 50"/>
          <p:cNvGrpSpPr/>
          <p:nvPr/>
        </p:nvGrpSpPr>
        <p:grpSpPr>
          <a:xfrm>
            <a:off x="2543598" y="3877957"/>
            <a:ext cx="4096752" cy="1999315"/>
            <a:chOff x="2543598" y="3877957"/>
            <a:chExt cx="4096752" cy="1999315"/>
          </a:xfrm>
        </p:grpSpPr>
        <p:sp>
          <p:nvSpPr>
            <p:cNvPr id="2" name="Oval 1"/>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22" name="Rectangle 21"/>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23" name="Rectangle 22"/>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24" name="Rectangle 23"/>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28" name="Straight Connector 27"/>
            <p:cNvCxnSpPr>
              <a:stCxn id="2" idx="6"/>
              <a:endCxn id="5"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4"/>
              <a:endCxn id="7"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5"/>
              <a:endCxn id="7"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6"/>
              <a:endCxn id="2"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7"/>
              <a:endCxn id="5"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6" idx="4"/>
              <a:endCxn id="4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6"/>
              <a:endCxn id="7"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134348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08112"/>
          </a:xfrm>
        </p:spPr>
        <p:txBody>
          <a:bodyPr/>
          <a:lstStyle/>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p:txBody>
      </p:sp>
      <p:cxnSp>
        <p:nvCxnSpPr>
          <p:cNvPr id="15" name="Curved Connector 14"/>
          <p:cNvCxnSpPr>
            <a:cxnSpLocks/>
          </p:cNvCxnSpPr>
          <p:nvPr/>
        </p:nvCxnSpPr>
        <p:spPr>
          <a:xfrm rot="5400000" flipH="1" flipV="1">
            <a:off x="5258420" y="362514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483768" y="3877957"/>
            <a:ext cx="4096752" cy="1999315"/>
            <a:chOff x="2543598" y="3877957"/>
            <a:chExt cx="4096752" cy="1999315"/>
          </a:xfrm>
        </p:grpSpPr>
        <p:sp>
          <p:nvSpPr>
            <p:cNvPr id="54" name="Oval 53"/>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9" name="Rectangle 58"/>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60" name="Rectangle 59"/>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61" name="Rectangle 60"/>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62" name="Straight Connector 61"/>
            <p:cNvCxnSpPr>
              <a:stCxn id="54" idx="6"/>
              <a:endCxn id="55"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4" idx="4"/>
              <a:endCxn id="57"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6" idx="5"/>
              <a:endCxn id="57"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6" idx="6"/>
              <a:endCxn id="54"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7" idx="7"/>
              <a:endCxn id="55"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56" idx="4"/>
              <a:endCxn id="67"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7" idx="6"/>
              <a:endCxn id="57"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628205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17.3"/>
</p:tagLst>
</file>

<file path=ppt/tags/tag2.xml><?xml version="1.0" encoding="utf-8"?>
<p:tagLst xmlns:a="http://schemas.openxmlformats.org/drawingml/2006/main" xmlns:r="http://schemas.openxmlformats.org/officeDocument/2006/relationships" xmlns:p="http://schemas.openxmlformats.org/presentationml/2006/main">
  <p:tag name="TIMING" val="|6.7|3|3.8|3.4|2.1"/>
</p:tagLst>
</file>

<file path=ppt/tags/tag3.xml><?xml version="1.0" encoding="utf-8"?>
<p:tagLst xmlns:a="http://schemas.openxmlformats.org/drawingml/2006/main" xmlns:r="http://schemas.openxmlformats.org/officeDocument/2006/relationships" xmlns:p="http://schemas.openxmlformats.org/presentationml/2006/main">
  <p:tag name="TIMING" val="|6.1"/>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12.2"/>
</p:tagLst>
</file>

<file path=ppt/tags/tag6.xml><?xml version="1.0" encoding="utf-8"?>
<p:tagLst xmlns:a="http://schemas.openxmlformats.org/drawingml/2006/main" xmlns:r="http://schemas.openxmlformats.org/officeDocument/2006/relationships" xmlns:p="http://schemas.openxmlformats.org/presentationml/2006/main">
  <p:tag name="TIMING" val="|4"/>
</p:tagLst>
</file>

<file path=ppt/tags/tag7.xml><?xml version="1.0" encoding="utf-8"?>
<p:tagLst xmlns:a="http://schemas.openxmlformats.org/drawingml/2006/main" xmlns:r="http://schemas.openxmlformats.org/officeDocument/2006/relationships" xmlns:p="http://schemas.openxmlformats.org/presentationml/2006/main">
  <p:tag name="TIMING" val="|8.4|8.3|14|7.9|10.4|2.1|8.9|8.2|7.8"/>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6318</TotalTime>
  <Words>3374</Words>
  <Application>Microsoft Office PowerPoint</Application>
  <PresentationFormat>全屏显示(4:3)</PresentationFormat>
  <Paragraphs>350</Paragraphs>
  <Slides>30</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ZapfDingbats</vt:lpstr>
      <vt:lpstr>Arial</vt:lpstr>
      <vt:lpstr>Calibri Light</vt:lpstr>
      <vt:lpstr>Comic Sans MS</vt:lpstr>
      <vt:lpstr>Symbol</vt:lpstr>
      <vt:lpstr>Times New Roman</vt:lpstr>
      <vt:lpstr>Wingdings</vt:lpstr>
      <vt:lpstr>1_Default Design</vt:lpstr>
      <vt:lpstr>Computer Networks EDA387/DIT663</vt:lpstr>
      <vt:lpstr>Independent Edge Set, aka Matching</vt:lpstr>
      <vt:lpstr>Independent Edge Set, aka Matching</vt:lpstr>
      <vt:lpstr>Applications to Computer Networks</vt:lpstr>
      <vt:lpstr>Proof Techniques: Variant Function</vt:lpstr>
      <vt:lpstr>Variant Function - Example:  self stabilizing Maximal Matching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Self-stabilizing Maximal Matching</vt:lpstr>
      <vt:lpstr>Distributed vs. Central Demons</vt:lpstr>
      <vt:lpstr>Distributed vs. Central Demons</vt:lpstr>
      <vt:lpstr>The Idea of the Correctness Proof</vt:lpstr>
      <vt:lpstr>The Idea of the Correctness Proof</vt:lpstr>
      <vt:lpstr>Proof Details</vt:lpstr>
      <vt:lpstr>Proof Details</vt:lpstr>
      <vt:lpstr>Proof Details (cont.)</vt:lpstr>
      <vt:lpstr>Proof Details (cont.)</vt:lpstr>
      <vt:lpstr>Proof Details (cont.)</vt:lpstr>
      <vt:lpstr>Proof Details (cont.)</vt:lpstr>
      <vt:lpstr>Proof Details (cont.)</vt:lpstr>
      <vt:lpstr>Proof Details (cont.)</vt:lpstr>
      <vt:lpstr>Proof Details (cont.)</vt:lpstr>
      <vt:lpstr>Proof Details (cont.)</vt:lpstr>
      <vt:lpstr>PowerPoint 演示文稿</vt:lpstr>
      <vt:lpstr>Summary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798</cp:revision>
  <cp:lastPrinted>2012-10-13T22:41:48Z</cp:lastPrinted>
  <dcterms:created xsi:type="dcterms:W3CDTF">2008-09-02T19:14:38Z</dcterms:created>
  <dcterms:modified xsi:type="dcterms:W3CDTF">2024-09-28T11:55:39Z</dcterms:modified>
</cp:coreProperties>
</file>