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handoutMasterIdLst>
    <p:handoutMasterId r:id="rId61"/>
  </p:handoutMasterIdLst>
  <p:sldIdLst>
    <p:sldId id="273" r:id="rId2"/>
    <p:sldId id="731" r:id="rId3"/>
    <p:sldId id="715" r:id="rId4"/>
    <p:sldId id="736" r:id="rId5"/>
    <p:sldId id="716" r:id="rId6"/>
    <p:sldId id="717" r:id="rId7"/>
    <p:sldId id="732" r:id="rId8"/>
    <p:sldId id="718" r:id="rId9"/>
    <p:sldId id="719" r:id="rId10"/>
    <p:sldId id="733" r:id="rId11"/>
    <p:sldId id="734" r:id="rId12"/>
    <p:sldId id="726" r:id="rId13"/>
    <p:sldId id="727" r:id="rId14"/>
    <p:sldId id="728" r:id="rId15"/>
    <p:sldId id="729" r:id="rId16"/>
    <p:sldId id="730" r:id="rId17"/>
    <p:sldId id="758" r:id="rId18"/>
    <p:sldId id="747" r:id="rId19"/>
    <p:sldId id="748" r:id="rId20"/>
    <p:sldId id="749" r:id="rId21"/>
    <p:sldId id="750" r:id="rId22"/>
    <p:sldId id="751" r:id="rId23"/>
    <p:sldId id="752" r:id="rId24"/>
    <p:sldId id="753" r:id="rId25"/>
    <p:sldId id="754" r:id="rId26"/>
    <p:sldId id="755" r:id="rId27"/>
    <p:sldId id="756" r:id="rId28"/>
    <p:sldId id="757" r:id="rId29"/>
    <p:sldId id="735" r:id="rId30"/>
    <p:sldId id="367" r:id="rId31"/>
    <p:sldId id="759" r:id="rId32"/>
    <p:sldId id="368" r:id="rId33"/>
    <p:sldId id="395" r:id="rId34"/>
    <p:sldId id="744" r:id="rId35"/>
    <p:sldId id="396" r:id="rId36"/>
    <p:sldId id="737" r:id="rId37"/>
    <p:sldId id="745" r:id="rId38"/>
    <p:sldId id="746" r:id="rId39"/>
    <p:sldId id="760" r:id="rId40"/>
    <p:sldId id="399" r:id="rId41"/>
    <p:sldId id="400" r:id="rId42"/>
    <p:sldId id="401" r:id="rId43"/>
    <p:sldId id="761" r:id="rId44"/>
    <p:sldId id="738" r:id="rId45"/>
    <p:sldId id="739" r:id="rId46"/>
    <p:sldId id="762" r:id="rId47"/>
    <p:sldId id="743" r:id="rId48"/>
    <p:sldId id="740" r:id="rId49"/>
    <p:sldId id="742" r:id="rId50"/>
    <p:sldId id="763" r:id="rId51"/>
    <p:sldId id="402" r:id="rId52"/>
    <p:sldId id="769" r:id="rId53"/>
    <p:sldId id="765" r:id="rId54"/>
    <p:sldId id="766" r:id="rId55"/>
    <p:sldId id="770" r:id="rId56"/>
    <p:sldId id="768" r:id="rId57"/>
    <p:sldId id="771" r:id="rId58"/>
    <p:sldId id="680" r:id="rId5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BE24AF7-F642-4AC3-A185-8065B579F4E9}">
          <p14:sldIdLst>
            <p14:sldId id="273"/>
            <p14:sldId id="731"/>
            <p14:sldId id="715"/>
          </p14:sldIdLst>
        </p14:section>
        <p14:section name="Deterministic solution" id="{ADD7B7BC-A123-4E8D-B850-FA3354019815}">
          <p14:sldIdLst>
            <p14:sldId id="736"/>
            <p14:sldId id="716"/>
            <p14:sldId id="717"/>
            <p14:sldId id="732"/>
            <p14:sldId id="718"/>
            <p14:sldId id="719"/>
            <p14:sldId id="733"/>
            <p14:sldId id="734"/>
            <p14:sldId id="726"/>
            <p14:sldId id="727"/>
            <p14:sldId id="728"/>
            <p14:sldId id="729"/>
            <p14:sldId id="730"/>
          </p14:sldIdLst>
        </p14:section>
        <p14:section name="Deterministic without global identifiers?" id="{BE907B4C-56B7-4AE5-AC67-BD5FD8CBFE47}">
          <p14:sldIdLst>
            <p14:sldId id="758"/>
            <p14:sldId id="747"/>
            <p14:sldId id="748"/>
            <p14:sldId id="749"/>
            <p14:sldId id="750"/>
            <p14:sldId id="751"/>
            <p14:sldId id="752"/>
            <p14:sldId id="753"/>
            <p14:sldId id="754"/>
            <p14:sldId id="755"/>
            <p14:sldId id="756"/>
            <p14:sldId id="757"/>
          </p14:sldIdLst>
        </p14:section>
        <p14:section name="Randomized solution" id="{977D3C1B-C47B-499C-8606-40665D94822D}">
          <p14:sldIdLst>
            <p14:sldId id="735"/>
            <p14:sldId id="367"/>
            <p14:sldId id="759"/>
            <p14:sldId id="368"/>
            <p14:sldId id="395"/>
            <p14:sldId id="744"/>
            <p14:sldId id="396"/>
            <p14:sldId id="737"/>
            <p14:sldId id="745"/>
            <p14:sldId id="746"/>
            <p14:sldId id="760"/>
            <p14:sldId id="399"/>
            <p14:sldId id="400"/>
            <p14:sldId id="401"/>
            <p14:sldId id="761"/>
            <p14:sldId id="738"/>
            <p14:sldId id="739"/>
            <p14:sldId id="762"/>
            <p14:sldId id="743"/>
            <p14:sldId id="740"/>
            <p14:sldId id="742"/>
            <p14:sldId id="763"/>
            <p14:sldId id="402"/>
            <p14:sldId id="769"/>
            <p14:sldId id="765"/>
            <p14:sldId id="766"/>
            <p14:sldId id="770"/>
            <p14:sldId id="768"/>
            <p14:sldId id="771"/>
            <p14:sldId id="6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4FF550-4FAB-9CC3-72A8-FB5261670D72}" name="Elad Schiller" initials="ES" userId="S::elad@chalmers.se::b2e2916c-2099-495c-9bf9-7aae3df3c48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CC"/>
    <a:srgbClr val="0000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2047B-3128-47A0-B14D-1D75C393F572}" v="3" dt="2024-10-01T18:00:33.435"/>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2" autoAdjust="0"/>
    <p:restoredTop sz="77549" autoAdjust="0"/>
  </p:normalViewPr>
  <p:slideViewPr>
    <p:cSldViewPr>
      <p:cViewPr>
        <p:scale>
          <a:sx n="80" d="100"/>
          <a:sy n="80" d="100"/>
        </p:scale>
        <p:origin x="2934" y="210"/>
      </p:cViewPr>
      <p:guideLst>
        <p:guide orient="horz" pos="2160"/>
        <p:guide pos="2880"/>
      </p:guideLst>
    </p:cSldViewPr>
  </p:slideViewPr>
  <p:outlineViewPr>
    <p:cViewPr>
      <p:scale>
        <a:sx n="33" d="100"/>
        <a:sy n="33" d="100"/>
      </p:scale>
      <p:origin x="48" y="30404"/>
    </p:cViewPr>
  </p:outlineViewPr>
  <p:notesTextViewPr>
    <p:cViewPr>
      <p:scale>
        <a:sx n="150" d="100"/>
        <a:sy n="150" d="100"/>
      </p:scale>
      <p:origin x="0" y="-753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玄昊 刘" userId="03997660b9f98545" providerId="LiveId" clId="{4312047B-3128-47A0-B14D-1D75C393F572}"/>
    <pc:docChg chg="undo custSel modSld">
      <pc:chgData name="玄昊 刘" userId="03997660b9f98545" providerId="LiveId" clId="{4312047B-3128-47A0-B14D-1D75C393F572}" dt="2024-10-01T18:04:16.124" v="16" actId="20577"/>
      <pc:docMkLst>
        <pc:docMk/>
      </pc:docMkLst>
      <pc:sldChg chg="modSp mod">
        <pc:chgData name="玄昊 刘" userId="03997660b9f98545" providerId="LiveId" clId="{4312047B-3128-47A0-B14D-1D75C393F572}" dt="2024-09-28T12:48:47.270" v="2" actId="20577"/>
        <pc:sldMkLst>
          <pc:docMk/>
          <pc:sldMk cId="0" sldId="273"/>
        </pc:sldMkLst>
        <pc:spChg chg="mod">
          <ac:chgData name="玄昊 刘" userId="03997660b9f98545" providerId="LiveId" clId="{4312047B-3128-47A0-B14D-1D75C393F572}" dt="2024-09-28T12:48:47.270" v="2" actId="20577"/>
          <ac:spMkLst>
            <pc:docMk/>
            <pc:sldMk cId="0" sldId="273"/>
            <ac:spMk id="2051" creationId="{00000000-0000-0000-0000-000000000000}"/>
          </ac:spMkLst>
        </pc:spChg>
      </pc:sldChg>
      <pc:sldChg chg="modNotesTx">
        <pc:chgData name="玄昊 刘" userId="03997660b9f98545" providerId="LiveId" clId="{4312047B-3128-47A0-B14D-1D75C393F572}" dt="2024-10-01T18:04:16.124" v="16" actId="20577"/>
        <pc:sldMkLst>
          <pc:docMk/>
          <pc:sldMk cId="0" sldId="399"/>
        </pc:sldMkLst>
      </pc:sldChg>
      <pc:sldChg chg="modSp mod">
        <pc:chgData name="玄昊 刘" userId="03997660b9f98545" providerId="LiveId" clId="{4312047B-3128-47A0-B14D-1D75C393F572}" dt="2024-10-01T16:41:15.090" v="10" actId="20577"/>
        <pc:sldMkLst>
          <pc:docMk/>
          <pc:sldMk cId="467281495" sldId="733"/>
        </pc:sldMkLst>
        <pc:spChg chg="mod">
          <ac:chgData name="玄昊 刘" userId="03997660b9f98545" providerId="LiveId" clId="{4312047B-3128-47A0-B14D-1D75C393F572}" dt="2024-10-01T16:41:15.090" v="10" actId="20577"/>
          <ac:spMkLst>
            <pc:docMk/>
            <pc:sldMk cId="467281495" sldId="733"/>
            <ac:spMk id="3" creationId="{E6DF0B63-CA48-9D59-D083-A58C9B0DF261}"/>
          </ac:spMkLst>
        </pc:spChg>
      </pc:sldChg>
      <pc:sldChg chg="delSp mod">
        <pc:chgData name="玄昊 刘" userId="03997660b9f98545" providerId="LiveId" clId="{4312047B-3128-47A0-B14D-1D75C393F572}" dt="2024-09-28T12:46:59.411" v="1" actId="478"/>
        <pc:sldMkLst>
          <pc:docMk/>
          <pc:sldMk cId="3559782438" sldId="735"/>
        </pc:sldMkLst>
        <pc:spChg chg="del">
          <ac:chgData name="玄昊 刘" userId="03997660b9f98545" providerId="LiveId" clId="{4312047B-3128-47A0-B14D-1D75C393F572}" dt="2024-09-28T12:46:59.411" v="1" actId="478"/>
          <ac:spMkLst>
            <pc:docMk/>
            <pc:sldMk cId="3559782438" sldId="735"/>
            <ac:spMk id="3" creationId="{1CB68DB2-3E6A-343C-19DF-2E911023F3AF}"/>
          </ac:spMkLst>
        </pc:spChg>
      </pc:sldChg>
      <pc:sldChg chg="delSp mod">
        <pc:chgData name="玄昊 刘" userId="03997660b9f98545" providerId="LiveId" clId="{4312047B-3128-47A0-B14D-1D75C393F572}" dt="2024-09-28T12:46:49.102" v="0" actId="478"/>
        <pc:sldMkLst>
          <pc:docMk/>
          <pc:sldMk cId="2464688706" sldId="736"/>
        </pc:sldMkLst>
        <pc:spChg chg="del">
          <ac:chgData name="玄昊 刘" userId="03997660b9f98545" providerId="LiveId" clId="{4312047B-3128-47A0-B14D-1D75C393F572}" dt="2024-09-28T12:46:49.102" v="0" actId="478"/>
          <ac:spMkLst>
            <pc:docMk/>
            <pc:sldMk cId="2464688706" sldId="736"/>
            <ac:spMk id="3" creationId="{1CB68DB2-3E6A-343C-19DF-2E911023F3AF}"/>
          </ac:spMkLst>
        </pc:spChg>
      </pc:sldChg>
      <pc:sldChg chg="modSp mod">
        <pc:chgData name="玄昊 刘" userId="03997660b9f98545" providerId="LiveId" clId="{4312047B-3128-47A0-B14D-1D75C393F572}" dt="2024-10-01T08:29:36.909" v="5" actId="1076"/>
        <pc:sldMkLst>
          <pc:docMk/>
          <pc:sldMk cId="443403956" sldId="754"/>
        </pc:sldMkLst>
        <pc:spChg chg="mod">
          <ac:chgData name="玄昊 刘" userId="03997660b9f98545" providerId="LiveId" clId="{4312047B-3128-47A0-B14D-1D75C393F572}" dt="2024-10-01T08:29:36.909" v="5" actId="1076"/>
          <ac:spMkLst>
            <pc:docMk/>
            <pc:sldMk cId="443403956" sldId="754"/>
            <ac:spMk id="3" creationId="{BCDB32AC-B720-2D83-BEA0-470C320C3830}"/>
          </ac:spMkLst>
        </pc:spChg>
      </pc:sldChg>
      <pc:sldChg chg="delSp mod">
        <pc:chgData name="玄昊 刘" userId="03997660b9f98545" providerId="LiveId" clId="{4312047B-3128-47A0-B14D-1D75C393F572}" dt="2024-09-28T13:54:08.058" v="3" actId="478"/>
        <pc:sldMkLst>
          <pc:docMk/>
          <pc:sldMk cId="1046184776" sldId="758"/>
        </pc:sldMkLst>
        <pc:spChg chg="del">
          <ac:chgData name="玄昊 刘" userId="03997660b9f98545" providerId="LiveId" clId="{4312047B-3128-47A0-B14D-1D75C393F572}" dt="2024-09-28T13:54:08.058" v="3" actId="478"/>
          <ac:spMkLst>
            <pc:docMk/>
            <pc:sldMk cId="1046184776" sldId="758"/>
            <ac:spMk id="4" creationId="{412B474D-02E0-F5CC-BFF6-72C21999DDD8}"/>
          </ac:spMkLst>
        </pc:spChg>
      </pc:sldChg>
      <pc:sldChg chg="modSp mod">
        <pc:chgData name="玄昊 刘" userId="03997660b9f98545" providerId="LiveId" clId="{4312047B-3128-47A0-B14D-1D75C393F572}" dt="2024-10-01T18:02:24.469" v="13" actId="14100"/>
        <pc:sldMkLst>
          <pc:docMk/>
          <pc:sldMk cId="3214877445" sldId="760"/>
        </pc:sldMkLst>
        <pc:spChg chg="mod">
          <ac:chgData name="玄昊 刘" userId="03997660b9f98545" providerId="LiveId" clId="{4312047B-3128-47A0-B14D-1D75C393F572}" dt="2024-10-01T18:02:20.224" v="12" actId="14100"/>
          <ac:spMkLst>
            <pc:docMk/>
            <pc:sldMk cId="3214877445" sldId="760"/>
            <ac:spMk id="4" creationId="{3767C91F-AEC9-DCA8-C8B1-01146B2FBFDB}"/>
          </ac:spMkLst>
        </pc:spChg>
        <pc:spChg chg="mod">
          <ac:chgData name="玄昊 刘" userId="03997660b9f98545" providerId="LiveId" clId="{4312047B-3128-47A0-B14D-1D75C393F572}" dt="2024-10-01T18:02:24.469" v="13" actId="14100"/>
          <ac:spMkLst>
            <pc:docMk/>
            <pc:sldMk cId="3214877445" sldId="760"/>
            <ac:spMk id="5" creationId="{CE257885-4A5F-5E51-72A7-EA2EA64BB0A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2024-10-01</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310967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2FD8E17-38E8-4A7F-BD6A-56586DF41199}" type="slidenum">
              <a:rPr lang="en-US" smtClean="0"/>
              <a:pPr>
                <a:defRPr/>
              </a:pPr>
              <a:t>28</a:t>
            </a:fld>
            <a:endParaRPr lang="en-US" dirty="0"/>
          </a:p>
        </p:txBody>
      </p:sp>
    </p:spTree>
    <p:extLst>
      <p:ext uri="{BB962C8B-B14F-4D97-AF65-F5344CB8AC3E}">
        <p14:creationId xmlns:p14="http://schemas.microsoft.com/office/powerpoint/2010/main" val="2565309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Scheduler-Luck Game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analysis of the time complexity (measured in rounds) of distributed randomized algorithms is often a very complicated task. It is especially hard in self-stabilizing algorithms in which no assumptions are made on the initial state of the processors. In this section we describe a useful tool, the SL-game method, for proving upper bounds on the time complexity of randomized distributed algorithms and demonstrate it on self-stabilizing algorithms. The SL-game approach tries to avoid considering every possible outcome of the random choices used by a randomized algorithm. In fact, it ﬁxes the outcome of the random function, so that the proof arguments are like the simpler case of proving correctness of non-randomized algorithms.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Given a randomized algorithm, A, we define a game between two players, scheduler, and luck. The goal of the scheduler is to prevent the algorithm from fulﬁlling its task; the scheduler can choose the activation interleaving of the processors. The opposing player, luck, may determine the result of the randomized function invoked. The idea is to show that, if luck has a strategy that forces the algorithm to converge to a safe conﬁguration when the game is started in any initial conﬁguration, then the algorithm stabilizes. We show that there is a relationship between the expected time to reach a safe conﬁguration in the game and the expected time to reach a legal behavior when the algorithm is executed. </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33</a:t>
            </a:fld>
            <a:endParaRPr lang="en-US" dirty="0"/>
          </a:p>
        </p:txBody>
      </p:sp>
    </p:spTree>
    <p:extLst>
      <p:ext uri="{BB962C8B-B14F-4D97-AF65-F5344CB8AC3E}">
        <p14:creationId xmlns:p14="http://schemas.microsoft.com/office/powerpoint/2010/main" val="3828661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Scheduler-Luck Game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analysis of the time complexity (measured in rounds) of distributed randomized algorithms is often a very complicated task. It is especially hard in self-stabilizing algorithms in which no assumptions are made on the initial state of the processors. In this section we describe a useful tool, the SL-game method, for proving upper bounds on the time complexity of randomized distributed algorithms and demonstrate it on self-stabilizing algorithms. The SL-game approach tries to avoid considering every possible outcome of the random choices used by a randomized algorithm. In fact, it ﬁxes the outcome of the random function, so that the proof arguments are like the simpler case of proving correctness of non-randomized algorithms.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7000"/>
              </a:lnSpc>
              <a:spcBef>
                <a:spcPts val="0"/>
              </a:spcBef>
              <a:spcAft>
                <a:spcPts val="80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Given a randomized algorithm, A, we define a game between two players, scheduler, and luck. The goal of the scheduler is to prevent the algorithm from fulﬁlling its task; the scheduler can choose the activation interleaving of the processors. The opposing player, luck, may determine the result of the randomized function invoked. The idea is to show that, if luck has a strategy that forces the algorithm to converge to a safe conﬁguration when the game is started in any initial conﬁguration, then the algorithm stabilizes. We show that there is a relationship between the expected time to reach a safe conﬁguration in the game and the expected time to reach a legal behavior when the algorithm is executed.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34</a:t>
            </a:fld>
            <a:endParaRPr lang="en-US" dirty="0"/>
          </a:p>
        </p:txBody>
      </p:sp>
    </p:spTree>
    <p:extLst>
      <p:ext uri="{BB962C8B-B14F-4D97-AF65-F5344CB8AC3E}">
        <p14:creationId xmlns:p14="http://schemas.microsoft.com/office/powerpoint/2010/main" val="2681240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685BE5-6894-8A56-146F-788779D3A5A9}"/>
              </a:ext>
            </a:extLst>
          </p:cNvPr>
          <p:cNvSpPr>
            <a:spLocks noGrp="1" noChangeArrowheads="1"/>
          </p:cNvSpPr>
          <p:nvPr>
            <p:ph type="sldNum" sz="quarter" idx="5"/>
          </p:nvPr>
        </p:nvSpPr>
        <p:spPr>
          <a:ln/>
        </p:spPr>
        <p:txBody>
          <a:bodyPr/>
          <a:lstStyle/>
          <a:p>
            <a:fld id="{D2D1A72C-2FE7-4EAD-A03B-3DF19F775D87}" type="slidenum">
              <a:rPr lang="en-US" altLang="en-US"/>
              <a:pPr/>
              <a:t>35</a:t>
            </a:fld>
            <a:endParaRPr lang="en-US" altLang="en-US"/>
          </a:p>
        </p:txBody>
      </p:sp>
      <p:sp>
        <p:nvSpPr>
          <p:cNvPr id="311298" name="Rectangle 2">
            <a:extLst>
              <a:ext uri="{FF2B5EF4-FFF2-40B4-BE49-F238E27FC236}">
                <a16:creationId xmlns:a16="http://schemas.microsoft.com/office/drawing/2014/main" id="{2AF82CDE-43DA-ED71-7166-A6521159C941}"/>
              </a:ext>
            </a:extLst>
          </p:cNvPr>
          <p:cNvSpPr>
            <a:spLocks noGrp="1" noRot="1" noChangeAspect="1" noChangeArrowheads="1" noTextEdit="1"/>
          </p:cNvSpPr>
          <p:nvPr>
            <p:ph type="sldImg"/>
          </p:nvPr>
        </p:nvSpPr>
        <p:spPr>
          <a:ln/>
        </p:spPr>
      </p:sp>
      <p:sp>
        <p:nvSpPr>
          <p:cNvPr id="311299" name="Rectangle 3">
            <a:extLst>
              <a:ext uri="{FF2B5EF4-FFF2-40B4-BE49-F238E27FC236}">
                <a16:creationId xmlns:a16="http://schemas.microsoft.com/office/drawing/2014/main" id="{C501B7A4-9853-10D6-B794-8899E50D5C51}"/>
              </a:ext>
            </a:extLst>
          </p:cNvPr>
          <p:cNvSpPr>
            <a:spLocks noGrp="1" noChangeArrowheads="1"/>
          </p:cNvSpPr>
          <p:nvPr>
            <p:ph type="body" idx="1"/>
          </p:nvPr>
        </p:nvSpPr>
        <p:spPr/>
        <p:txBody>
          <a:bodyPr/>
          <a:lstStyle/>
          <a:p>
            <a:pPr>
              <a:buFontTx/>
              <a:buChar char="•"/>
            </a:pPr>
            <a:r>
              <a:rPr lang="en-US" altLang="he-IL" sz="1000" dirty="0"/>
              <a:t>Given a randomized algorithm AL, we define a game between 2 players, </a:t>
            </a:r>
            <a:r>
              <a:rPr lang="en-US" altLang="he-IL" sz="1000" dirty="0">
                <a:solidFill>
                  <a:srgbClr val="C60000"/>
                </a:solidFill>
              </a:rPr>
              <a:t>scheduler</a:t>
            </a:r>
            <a:r>
              <a:rPr lang="en-US" altLang="he-IL" sz="1000" dirty="0"/>
              <a:t> and </a:t>
            </a:r>
            <a:r>
              <a:rPr lang="en-US" altLang="he-IL" sz="1000" dirty="0">
                <a:solidFill>
                  <a:srgbClr val="C60000"/>
                </a:solidFill>
              </a:rPr>
              <a:t>luck</a:t>
            </a:r>
          </a:p>
          <a:p>
            <a:pPr>
              <a:buFontTx/>
              <a:buChar char="•"/>
            </a:pPr>
            <a:r>
              <a:rPr lang="en-US" altLang="he-IL" sz="1000" dirty="0">
                <a:solidFill>
                  <a:schemeClr val="accent2"/>
                </a:solidFill>
              </a:rPr>
              <a:t>The goal of the scheduler</a:t>
            </a:r>
            <a:r>
              <a:rPr lang="en-US" altLang="he-IL" sz="1000" dirty="0"/>
              <a:t> is to prevent the algorithm AL from fulfilling its task, it can choose the activation interleaving of the processors</a:t>
            </a:r>
          </a:p>
          <a:p>
            <a:pPr>
              <a:buFontTx/>
              <a:buChar char="•"/>
            </a:pPr>
            <a:r>
              <a:rPr lang="en-US" altLang="he-IL" sz="1000" dirty="0">
                <a:solidFill>
                  <a:schemeClr val="accent2"/>
                </a:solidFill>
              </a:rPr>
              <a:t>luck</a:t>
            </a:r>
            <a:r>
              <a:rPr lang="en-US" altLang="he-IL" sz="1000" dirty="0"/>
              <a:t> may determine the result of the randomized function invoked</a:t>
            </a:r>
          </a:p>
          <a:p>
            <a:pPr>
              <a:buFontTx/>
              <a:buChar char="•"/>
            </a:pPr>
            <a:endParaRPr lang="en-US" altLang="he-IL" sz="1000" dirty="0"/>
          </a:p>
          <a:p>
            <a:r>
              <a:rPr lang="en-US" altLang="he-IL" sz="1000" dirty="0">
                <a:solidFill>
                  <a:schemeClr val="accent2"/>
                </a:solidFill>
              </a:rPr>
              <a:t>The rules</a:t>
            </a:r>
            <a:r>
              <a:rPr lang="en-US" altLang="he-IL" sz="1000" dirty="0"/>
              <a:t> … </a:t>
            </a:r>
          </a:p>
          <a:p>
            <a:pPr lvl="1"/>
            <a:r>
              <a:rPr lang="en-US" altLang="he-IL" sz="1100" dirty="0"/>
              <a:t>In each turn of the game, the scheduler chooses the next processor to be activated, which then makes a step.</a:t>
            </a:r>
          </a:p>
          <a:p>
            <a:pPr lvl="1"/>
            <a:r>
              <a:rPr lang="en-US" altLang="he-IL" sz="1100" dirty="0"/>
              <a:t>If, during this step, the activated processor uses a random function, then luck may </a:t>
            </a:r>
            <a:r>
              <a:rPr lang="en-US" altLang="he-IL" sz="1100" dirty="0">
                <a:solidFill>
                  <a:srgbClr val="C60000"/>
                </a:solidFill>
              </a:rPr>
              <a:t>intervene</a:t>
            </a:r>
          </a:p>
          <a:p>
            <a:pPr>
              <a:buFontTx/>
              <a:buChar char="•"/>
            </a:pPr>
            <a:endParaRPr lang="en-US" altLang="he-IL" sz="1000" dirty="0"/>
          </a:p>
          <a:p>
            <a:r>
              <a:rPr lang="en-US" altLang="en-US" dirty="0"/>
              <a:t>-------------------</a:t>
            </a:r>
          </a:p>
          <a:p>
            <a:endParaRPr lang="en-US" altLang="en-US" dirty="0"/>
          </a:p>
          <a:p>
            <a:endParaRPr lang="en-US" altLang="en-US" dirty="0"/>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In each turn of the game, the scheduler chooses the next processor to be activated, which then makes a step. If, during this step, the activated processor uses a random function, then luck may intervene — i.e., luck may determine the result (or some subset of the desired results) of the random function. If luck intervenes and ﬁxes the result to be any of g values from the possible h results, then the probability of this intervention is p = g / h. Note that luck may choose not to intervene even though the activated processor calls the random function; in this case each possible result has an equal probability of occurrence. Both players are assumed to have unlimited computational resources, and their decisions are based on the history of the game so far. When the step of the activated processor ends, a new turn begins.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p>
          <a:p>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D46FA0-7D11-28ED-2F01-5C46A44770FD}"/>
              </a:ext>
            </a:extLst>
          </p:cNvPr>
          <p:cNvSpPr>
            <a:spLocks noGrp="1" noChangeArrowheads="1"/>
          </p:cNvSpPr>
          <p:nvPr>
            <p:ph type="sldNum" sz="quarter" idx="5"/>
          </p:nvPr>
        </p:nvSpPr>
        <p:spPr>
          <a:ln/>
        </p:spPr>
        <p:txBody>
          <a:bodyPr/>
          <a:lstStyle/>
          <a:p>
            <a:fld id="{3D0F7E9A-6145-4E00-ADAE-DFB7CAD68B04}" type="slidenum">
              <a:rPr lang="en-US" altLang="en-US"/>
              <a:pPr/>
              <a:t>36</a:t>
            </a:fld>
            <a:endParaRPr lang="en-US" altLang="en-US"/>
          </a:p>
        </p:txBody>
      </p:sp>
      <p:sp>
        <p:nvSpPr>
          <p:cNvPr id="289794" name="Rectangle 2">
            <a:extLst>
              <a:ext uri="{FF2B5EF4-FFF2-40B4-BE49-F238E27FC236}">
                <a16:creationId xmlns:a16="http://schemas.microsoft.com/office/drawing/2014/main" id="{86D5F592-2FC9-CC55-150E-C6BE6544B434}"/>
              </a:ext>
            </a:extLst>
          </p:cNvPr>
          <p:cNvSpPr>
            <a:spLocks noGrp="1" noRot="1" noChangeAspect="1" noChangeArrowheads="1" noTextEdit="1"/>
          </p:cNvSpPr>
          <p:nvPr>
            <p:ph type="sldImg"/>
          </p:nvPr>
        </p:nvSpPr>
        <p:spPr>
          <a:ln/>
        </p:spPr>
      </p:sp>
      <p:sp>
        <p:nvSpPr>
          <p:cNvPr id="289795" name="Rectangle 3">
            <a:extLst>
              <a:ext uri="{FF2B5EF4-FFF2-40B4-BE49-F238E27FC236}">
                <a16:creationId xmlns:a16="http://schemas.microsoft.com/office/drawing/2014/main" id="{59837597-2F81-264A-83F3-C0540C77FE3D}"/>
              </a:ext>
            </a:extLst>
          </p:cNvPr>
          <p:cNvSpPr>
            <a:spLocks noGrp="1" noChangeArrowheads="1"/>
          </p:cNvSpPr>
          <p:nvPr>
            <p:ph type="body" idx="1"/>
          </p:nvPr>
        </p:nvSpPr>
        <p:spPr/>
        <p:txBody>
          <a:bodyPr/>
          <a:lstStyle/>
          <a:p>
            <a:r>
              <a:rPr lang="en-US" altLang="he-IL" sz="1000" dirty="0"/>
              <a:t>Some definitions :</a:t>
            </a:r>
            <a:endParaRPr lang="en-US" altLang="he-IL" sz="1100" dirty="0"/>
          </a:p>
          <a:p>
            <a:pPr lvl="1"/>
            <a:r>
              <a:rPr lang="en-US" altLang="he-IL" sz="1100" dirty="0">
                <a:solidFill>
                  <a:srgbClr val="C60000"/>
                </a:solidFill>
              </a:rPr>
              <a:t>cp</a:t>
            </a:r>
            <a:r>
              <a:rPr lang="en-US" altLang="he-IL" sz="1100" dirty="0"/>
              <a:t> = </a:t>
            </a:r>
            <a:r>
              <a:rPr lang="en-US" altLang="he-IL" sz="1100" dirty="0">
                <a:sym typeface="Symbol" panose="05050102010706020507" pitchFamily="18" charset="2"/>
              </a:rPr>
              <a:t></a:t>
            </a:r>
            <a:r>
              <a:rPr lang="en-US" altLang="he-IL" sz="1100" i="1" baseline="30000" dirty="0">
                <a:sym typeface="Symbol" panose="05050102010706020507" pitchFamily="18" charset="2"/>
              </a:rPr>
              <a:t>f</a:t>
            </a:r>
            <a:r>
              <a:rPr lang="en-US" altLang="he-IL" sz="1100" i="1" baseline="-25000" dirty="0">
                <a:sym typeface="Symbol" panose="05050102010706020507" pitchFamily="18" charset="2"/>
              </a:rPr>
              <a:t>i=1</a:t>
            </a:r>
            <a:r>
              <a:rPr lang="en-US" altLang="he-IL" sz="1100" i="1" dirty="0">
                <a:sym typeface="Symbol" panose="05050102010706020507" pitchFamily="18" charset="2"/>
              </a:rPr>
              <a:t>p</a:t>
            </a:r>
            <a:r>
              <a:rPr lang="en-US" altLang="he-IL" sz="1100" i="1" baseline="-25000" dirty="0">
                <a:sym typeface="Symbol" panose="05050102010706020507" pitchFamily="18" charset="2"/>
              </a:rPr>
              <a:t>i</a:t>
            </a:r>
            <a:r>
              <a:rPr lang="en-US" altLang="he-IL" sz="1100" i="1" dirty="0">
                <a:sym typeface="Symbol" panose="05050102010706020507" pitchFamily="18" charset="2"/>
              </a:rPr>
              <a:t> </a:t>
            </a:r>
            <a:r>
              <a:rPr lang="en-US" altLang="he-IL" sz="1100" dirty="0">
                <a:sym typeface="Symbol" panose="05050102010706020507" pitchFamily="18" charset="2"/>
              </a:rPr>
              <a:t>where </a:t>
            </a:r>
            <a:r>
              <a:rPr lang="en-US" altLang="he-IL" sz="1100" i="1" dirty="0">
                <a:sym typeface="Symbol" panose="05050102010706020507" pitchFamily="18" charset="2"/>
              </a:rPr>
              <a:t>f</a:t>
            </a:r>
            <a:r>
              <a:rPr lang="en-US" altLang="he-IL" sz="1100" dirty="0">
                <a:sym typeface="Symbol" panose="05050102010706020507" pitchFamily="18" charset="2"/>
              </a:rPr>
              <a:t>  is the number of times that luck intervenes and </a:t>
            </a:r>
            <a:r>
              <a:rPr lang="en-US" altLang="he-IL" sz="1100" i="1" dirty="0">
                <a:sym typeface="Symbol" panose="05050102010706020507" pitchFamily="18" charset="2"/>
              </a:rPr>
              <a:t>p</a:t>
            </a:r>
            <a:r>
              <a:rPr lang="en-US" altLang="he-IL" sz="1100" i="1" baseline="-25000" dirty="0">
                <a:sym typeface="Symbol" panose="05050102010706020507" pitchFamily="18" charset="2"/>
              </a:rPr>
              <a:t>i</a:t>
            </a:r>
            <a:r>
              <a:rPr lang="en-US" altLang="he-IL" sz="1100" dirty="0">
                <a:sym typeface="Symbol" panose="05050102010706020507" pitchFamily="18" charset="2"/>
              </a:rPr>
              <a:t> is the probability of the </a:t>
            </a:r>
            <a:r>
              <a:rPr lang="en-US" altLang="he-IL" sz="1100" dirty="0" err="1">
                <a:sym typeface="Symbol" panose="05050102010706020507" pitchFamily="18" charset="2"/>
              </a:rPr>
              <a:t>ith</a:t>
            </a:r>
            <a:r>
              <a:rPr lang="en-US" altLang="he-IL" sz="1100" dirty="0">
                <a:sym typeface="Symbol" panose="05050102010706020507" pitchFamily="18" charset="2"/>
              </a:rPr>
              <a:t> intervention </a:t>
            </a:r>
          </a:p>
          <a:p>
            <a:pPr lvl="1"/>
            <a:r>
              <a:rPr lang="en-US" altLang="he-IL" sz="1100" dirty="0">
                <a:sym typeface="Symbol" panose="05050102010706020507" pitchFamily="18" charset="2"/>
              </a:rPr>
              <a:t>luck has a </a:t>
            </a:r>
            <a:r>
              <a:rPr lang="en-US" altLang="he-IL" sz="1100" dirty="0">
                <a:solidFill>
                  <a:srgbClr val="C60000"/>
                </a:solidFill>
                <a:sym typeface="Symbol" panose="05050102010706020507" pitchFamily="18" charset="2"/>
              </a:rPr>
              <a:t>(</a:t>
            </a:r>
            <a:r>
              <a:rPr lang="en-US" altLang="he-IL" sz="1100" dirty="0" err="1">
                <a:solidFill>
                  <a:srgbClr val="C60000"/>
                </a:solidFill>
                <a:sym typeface="Symbol" panose="05050102010706020507" pitchFamily="18" charset="2"/>
              </a:rPr>
              <a:t>cp,r</a:t>
            </a:r>
            <a:r>
              <a:rPr lang="en-US" altLang="he-IL" sz="1100" dirty="0">
                <a:solidFill>
                  <a:srgbClr val="C60000"/>
                </a:solidFill>
                <a:sym typeface="Symbol" panose="05050102010706020507" pitchFamily="18" charset="2"/>
              </a:rPr>
              <a:t>)-strategy</a:t>
            </a:r>
            <a:r>
              <a:rPr lang="en-US" altLang="he-IL" sz="1100" dirty="0">
                <a:sym typeface="Symbol" panose="05050102010706020507" pitchFamily="18" charset="2"/>
              </a:rPr>
              <a:t> to win the game if it has a strategy to reach a safe configuration in the game in an expected number of at most r rounds, and with interventions that yield a combined probability of no more than cp </a:t>
            </a:r>
          </a:p>
          <a:p>
            <a:r>
              <a:rPr lang="en-US" altLang="he-IL" sz="1000" dirty="0"/>
              <a:t>We can get to the conclusion that (Theorem 2.4):</a:t>
            </a:r>
            <a:br>
              <a:rPr lang="en-US" altLang="he-IL" sz="1000" dirty="0"/>
            </a:br>
            <a:r>
              <a:rPr lang="en-US" altLang="he-IL" sz="1000" dirty="0">
                <a:solidFill>
                  <a:srgbClr val="003399"/>
                </a:solidFill>
              </a:rPr>
              <a:t>If luck has an (</a:t>
            </a:r>
            <a:r>
              <a:rPr lang="en-US" altLang="he-IL" sz="1000" dirty="0" err="1">
                <a:solidFill>
                  <a:srgbClr val="003399"/>
                </a:solidFill>
              </a:rPr>
              <a:t>cp,r</a:t>
            </a:r>
            <a:r>
              <a:rPr lang="en-US" altLang="he-IL" sz="1000" dirty="0">
                <a:solidFill>
                  <a:srgbClr val="003399"/>
                </a:solidFill>
              </a:rPr>
              <a:t>)-</a:t>
            </a:r>
            <a:r>
              <a:rPr lang="en-US" altLang="he-IL" sz="1000" dirty="0" err="1">
                <a:solidFill>
                  <a:srgbClr val="003399"/>
                </a:solidFill>
              </a:rPr>
              <a:t>startegy,then</a:t>
            </a:r>
            <a:r>
              <a:rPr lang="en-US" altLang="he-IL" sz="1000" dirty="0">
                <a:solidFill>
                  <a:srgbClr val="003399"/>
                </a:solidFill>
              </a:rPr>
              <a:t> AL reaches a safe configuration within, at most, r/cp expected number of rounds</a:t>
            </a:r>
          </a:p>
          <a:p>
            <a:endParaRPr lang="en-US" altLang="en-US" sz="1000" dirty="0">
              <a:solidFill>
                <a:srgbClr val="003399"/>
              </a:solidFill>
            </a:endParaRPr>
          </a:p>
          <a:p>
            <a:r>
              <a:rPr lang="en-US" altLang="en-US" sz="1000" dirty="0">
                <a:solidFill>
                  <a:srgbClr val="003399"/>
                </a:solidFill>
              </a:rPr>
              <a:t>------------------------------</a:t>
            </a:r>
          </a:p>
          <a:p>
            <a:endParaRPr lang="en-US" altLang="en-US" sz="1000" dirty="0">
              <a:solidFill>
                <a:srgbClr val="003399"/>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kern="100" dirty="0">
                <a:effectLst/>
                <a:latin typeface="Calibri" panose="020F0502020204030204" pitchFamily="34" charset="0"/>
                <a:ea typeface="Calibri" panose="020F0502020204030204" pitchFamily="34" charset="0"/>
                <a:cs typeface="Arial" panose="020B0604020202020204" pitchFamily="34" charset="0"/>
              </a:rPr>
              <a:t>If luck intervenes several times, say</a:t>
            </a:r>
            <a:r>
              <a:rPr lang="en-US" altLang="he-IL" sz="12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1200"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ℓ</a:t>
            </a:r>
            <a:r>
              <a:rPr lang="en-US" altLang="he-IL" sz="12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sz="1000" kern="100" dirty="0">
                <a:effectLst/>
                <a:latin typeface="Calibri" panose="020F0502020204030204" pitchFamily="34" charset="0"/>
                <a:ea typeface="Calibri" panose="020F0502020204030204" pitchFamily="34" charset="0"/>
                <a:cs typeface="Arial" panose="020B0604020202020204" pitchFamily="34" charset="0"/>
              </a:rPr>
              <a:t>times, to force the system to reach a safe conﬁguration, and if the probability of the x </a:t>
            </a:r>
            <a:r>
              <a:rPr lang="en-US" sz="1000" kern="100" dirty="0" err="1">
                <a:effectLst/>
                <a:latin typeface="Calibri" panose="020F0502020204030204" pitchFamily="34" charset="0"/>
                <a:ea typeface="Calibri" panose="020F0502020204030204" pitchFamily="34" charset="0"/>
                <a:cs typeface="Arial" panose="020B0604020202020204" pitchFamily="34" charset="0"/>
              </a:rPr>
              <a:t>th</a:t>
            </a:r>
            <a:r>
              <a:rPr lang="en-US" sz="1000" kern="100" dirty="0">
                <a:effectLst/>
                <a:latin typeface="Calibri" panose="020F0502020204030204" pitchFamily="34" charset="0"/>
                <a:ea typeface="Calibri" panose="020F0502020204030204" pitchFamily="34" charset="0"/>
                <a:cs typeface="Arial" panose="020B0604020202020204" pitchFamily="34" charset="0"/>
              </a:rPr>
              <a:t> intervention is </a:t>
            </a:r>
            <a:r>
              <a:rPr lang="en-US" sz="1000" kern="100" dirty="0" err="1">
                <a:effectLst/>
                <a:latin typeface="Calibri" panose="020F0502020204030204" pitchFamily="34" charset="0"/>
                <a:ea typeface="Calibri" panose="020F0502020204030204" pitchFamily="34" charset="0"/>
                <a:cs typeface="Arial" panose="020B0604020202020204" pitchFamily="34" charset="0"/>
              </a:rPr>
              <a:t>Pr</a:t>
            </a:r>
            <a:r>
              <a:rPr lang="en-US" sz="1000" kern="100" dirty="0">
                <a:effectLst/>
                <a:latin typeface="Calibri" panose="020F0502020204030204" pitchFamily="34" charset="0"/>
                <a:ea typeface="Calibri" panose="020F0502020204030204" pitchFamily="34" charset="0"/>
                <a:cs typeface="Arial" panose="020B0604020202020204" pitchFamily="34" charset="0"/>
              </a:rPr>
              <a:t>(x) , then the combined probability of these interventions is </a:t>
            </a:r>
            <a:r>
              <a:rPr lang="en-US" altLang="he-IL" sz="1200" dirty="0">
                <a:solidFill>
                  <a:srgbClr val="0000CC"/>
                </a:solidFill>
                <a:latin typeface="Calibri Light" panose="020F0302020204030204" pitchFamily="34" charset="0"/>
                <a:cs typeface="Calibri Light" panose="020F0302020204030204" pitchFamily="34" charset="0"/>
              </a:rPr>
              <a:t>cp</a:t>
            </a:r>
            <a:r>
              <a:rPr lang="en-US" altLang="he-IL" sz="1200" dirty="0">
                <a:solidFill>
                  <a:schemeClr val="tx1"/>
                </a:solidFill>
                <a:latin typeface="Calibri Light" panose="020F0302020204030204" pitchFamily="34" charset="0"/>
                <a:cs typeface="Calibri Light" panose="020F0302020204030204" pitchFamily="34" charset="0"/>
              </a:rPr>
              <a:t> = </a:t>
            </a:r>
            <a:r>
              <a:rPr lang="en-US" altLang="he-IL" sz="12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1200" i="1" baseline="300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ℓ</a:t>
            </a:r>
            <a:r>
              <a:rPr lang="en-US" altLang="he-IL" sz="1200" i="1" baseline="-250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x=1</a:t>
            </a:r>
            <a:r>
              <a:rPr lang="en-US" altLang="he-IL" sz="1200"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Pr(x)</a:t>
            </a:r>
            <a:r>
              <a:rPr lang="en-US" sz="1000" kern="100" dirty="0">
                <a:effectLst/>
                <a:latin typeface="Calibri" panose="020F0502020204030204" pitchFamily="34" charset="0"/>
                <a:ea typeface="Calibri" panose="020F0502020204030204" pitchFamily="34" charset="0"/>
                <a:cs typeface="Arial" panose="020B0604020202020204" pitchFamily="34" charset="0"/>
              </a:rPr>
              <a:t>. Luck has a (</a:t>
            </a:r>
            <a:r>
              <a:rPr lang="en-US" sz="1000" kern="100" dirty="0" err="1">
                <a:effectLst/>
                <a:latin typeface="Calibri" panose="020F0502020204030204" pitchFamily="34" charset="0"/>
                <a:ea typeface="Calibri" panose="020F0502020204030204" pitchFamily="34" charset="0"/>
                <a:cs typeface="Arial" panose="020B0604020202020204" pitchFamily="34" charset="0"/>
              </a:rPr>
              <a:t>cp,r</a:t>
            </a:r>
            <a:r>
              <a:rPr lang="en-US" sz="1000" kern="100" dirty="0">
                <a:effectLst/>
                <a:latin typeface="Calibri" panose="020F0502020204030204" pitchFamily="34" charset="0"/>
                <a:ea typeface="Calibri" panose="020F0502020204030204" pitchFamily="34" charset="0"/>
                <a:cs typeface="Arial" panose="020B0604020202020204" pitchFamily="34" charset="0"/>
              </a:rPr>
              <a:t>)-strategy to win the game if it has a strategy to reach a safe conﬁguration in the game in an expected number of at most r rounds, and with interventions that yield a combined probability of no more than cp . We claim that the existence of a (</a:t>
            </a:r>
            <a:r>
              <a:rPr lang="en-US" sz="1000" kern="100" dirty="0" err="1">
                <a:effectLst/>
                <a:latin typeface="Calibri" panose="020F0502020204030204" pitchFamily="34" charset="0"/>
                <a:ea typeface="Calibri" panose="020F0502020204030204" pitchFamily="34" charset="0"/>
                <a:cs typeface="Arial" panose="020B0604020202020204" pitchFamily="34" charset="0"/>
              </a:rPr>
              <a:t>cp,r</a:t>
            </a:r>
            <a:r>
              <a:rPr lang="en-US" sz="1000" kern="100" dirty="0">
                <a:effectLst/>
                <a:latin typeface="Calibri" panose="020F0502020204030204" pitchFamily="34" charset="0"/>
                <a:ea typeface="Calibri" panose="020F0502020204030204" pitchFamily="34" charset="0"/>
                <a:cs typeface="Arial" panose="020B0604020202020204" pitchFamily="34" charset="0"/>
              </a:rPr>
              <a:t>)-strategy implies that the algorithm reaches a safe conﬁguration within r / cp expected number of rounds. </a:t>
            </a:r>
          </a:p>
        </p:txBody>
      </p:sp>
    </p:spTree>
    <p:extLst>
      <p:ext uri="{BB962C8B-B14F-4D97-AF65-F5344CB8AC3E}">
        <p14:creationId xmlns:p14="http://schemas.microsoft.com/office/powerpoint/2010/main" val="4054841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D46FA0-7D11-28ED-2F01-5C46A44770FD}"/>
              </a:ext>
            </a:extLst>
          </p:cNvPr>
          <p:cNvSpPr>
            <a:spLocks noGrp="1" noChangeArrowheads="1"/>
          </p:cNvSpPr>
          <p:nvPr>
            <p:ph type="sldNum" sz="quarter" idx="5"/>
          </p:nvPr>
        </p:nvSpPr>
        <p:spPr>
          <a:ln/>
        </p:spPr>
        <p:txBody>
          <a:bodyPr/>
          <a:lstStyle/>
          <a:p>
            <a:fld id="{3D0F7E9A-6145-4E00-ADAE-DFB7CAD68B04}" type="slidenum">
              <a:rPr lang="en-US" altLang="en-US"/>
              <a:pPr/>
              <a:t>37</a:t>
            </a:fld>
            <a:endParaRPr lang="en-US" altLang="en-US"/>
          </a:p>
        </p:txBody>
      </p:sp>
      <p:sp>
        <p:nvSpPr>
          <p:cNvPr id="289794" name="Rectangle 2">
            <a:extLst>
              <a:ext uri="{FF2B5EF4-FFF2-40B4-BE49-F238E27FC236}">
                <a16:creationId xmlns:a16="http://schemas.microsoft.com/office/drawing/2014/main" id="{86D5F592-2FC9-CC55-150E-C6BE6544B434}"/>
              </a:ext>
            </a:extLst>
          </p:cNvPr>
          <p:cNvSpPr>
            <a:spLocks noGrp="1" noRot="1" noChangeAspect="1" noChangeArrowheads="1" noTextEdit="1"/>
          </p:cNvSpPr>
          <p:nvPr>
            <p:ph type="sldImg"/>
          </p:nvPr>
        </p:nvSpPr>
        <p:spPr>
          <a:ln/>
        </p:spPr>
      </p:sp>
      <p:sp>
        <p:nvSpPr>
          <p:cNvPr id="289795" name="Rectangle 3">
            <a:extLst>
              <a:ext uri="{FF2B5EF4-FFF2-40B4-BE49-F238E27FC236}">
                <a16:creationId xmlns:a16="http://schemas.microsoft.com/office/drawing/2014/main" id="{59837597-2F81-264A-83F3-C0540C77FE3D}"/>
              </a:ext>
            </a:extLst>
          </p:cNvPr>
          <p:cNvSpPr>
            <a:spLocks noGrp="1" noChangeArrowheads="1"/>
          </p:cNvSpPr>
          <p:nvPr>
            <p:ph type="body" idx="1"/>
          </p:nvPr>
        </p:nvSpPr>
        <p:spPr/>
        <p:txBody>
          <a:bodyPr/>
          <a:lstStyle/>
          <a:p>
            <a:r>
              <a:rPr lang="en-US" sz="1000" kern="100" dirty="0">
                <a:effectLst/>
                <a:latin typeface="Calibri" panose="020F0502020204030204" pitchFamily="34" charset="0"/>
                <a:ea typeface="Calibri" panose="020F0502020204030204" pitchFamily="34" charset="0"/>
                <a:cs typeface="Arial" panose="020B0604020202020204" pitchFamily="34" charset="0"/>
              </a:rPr>
              <a:t>We claim that the existence of a (</a:t>
            </a:r>
            <a:r>
              <a:rPr lang="en-US" sz="1000" kern="100" dirty="0" err="1">
                <a:effectLst/>
                <a:latin typeface="Calibri" panose="020F0502020204030204" pitchFamily="34" charset="0"/>
                <a:ea typeface="Calibri" panose="020F0502020204030204" pitchFamily="34" charset="0"/>
                <a:cs typeface="Arial" panose="020B0604020202020204" pitchFamily="34" charset="0"/>
              </a:rPr>
              <a:t>cp,r</a:t>
            </a:r>
            <a:r>
              <a:rPr lang="en-US" sz="1000" kern="100" dirty="0">
                <a:effectLst/>
                <a:latin typeface="Calibri" panose="020F0502020204030204" pitchFamily="34" charset="0"/>
                <a:ea typeface="Calibri" panose="020F0502020204030204" pitchFamily="34" charset="0"/>
                <a:cs typeface="Arial" panose="020B0604020202020204" pitchFamily="34" charset="0"/>
              </a:rPr>
              <a:t>)-strategy implies that the algorithm reaches a safe conﬁguration within r / cp expected number of rounds. </a:t>
            </a:r>
          </a:p>
          <a:p>
            <a:endParaRPr lang="en-US" altLang="en-US" sz="1000" dirty="0">
              <a:solidFill>
                <a:srgbClr val="003399"/>
              </a:solidFill>
            </a:endParaRPr>
          </a:p>
          <a:p>
            <a:pPr marL="0" marR="0">
              <a:lnSpc>
                <a:spcPct val="107000"/>
              </a:lnSpc>
              <a:spcBef>
                <a:spcPts val="0"/>
              </a:spcBef>
              <a:spcAft>
                <a:spcPts val="800"/>
              </a:spcAft>
            </a:pP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We give only informal proof of our claim. When the algorithm is executed, it is possible that the results of the random function invocations may differ from the results luck chooses in the SL-game . Following such undesired results, the system may reach an arbitrary state. Fortunately, a new SL-game can be started from this arbitrary conﬁguration, in which a safe conﬁguration may be reached within r expected rounds and with probability cp . </a:t>
            </a:r>
            <a:endParaRPr lang="en-US" altLang="en-US" sz="1000" dirty="0">
              <a:solidFill>
                <a:srgbClr val="003399"/>
              </a:solidFill>
            </a:endParaRPr>
          </a:p>
        </p:txBody>
      </p:sp>
    </p:spTree>
    <p:extLst>
      <p:ext uri="{BB962C8B-B14F-4D97-AF65-F5344CB8AC3E}">
        <p14:creationId xmlns:p14="http://schemas.microsoft.com/office/powerpoint/2010/main" val="3574331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D46FA0-7D11-28ED-2F01-5C46A44770FD}"/>
              </a:ext>
            </a:extLst>
          </p:cNvPr>
          <p:cNvSpPr>
            <a:spLocks noGrp="1" noChangeArrowheads="1"/>
          </p:cNvSpPr>
          <p:nvPr>
            <p:ph type="sldNum" sz="quarter" idx="5"/>
          </p:nvPr>
        </p:nvSpPr>
        <p:spPr>
          <a:ln/>
        </p:spPr>
        <p:txBody>
          <a:bodyPr/>
          <a:lstStyle/>
          <a:p>
            <a:fld id="{3D0F7E9A-6145-4E00-ADAE-DFB7CAD68B04}" type="slidenum">
              <a:rPr lang="en-US" altLang="en-US"/>
              <a:pPr/>
              <a:t>38</a:t>
            </a:fld>
            <a:endParaRPr lang="en-US" altLang="en-US"/>
          </a:p>
        </p:txBody>
      </p:sp>
      <p:sp>
        <p:nvSpPr>
          <p:cNvPr id="289794" name="Rectangle 2">
            <a:extLst>
              <a:ext uri="{FF2B5EF4-FFF2-40B4-BE49-F238E27FC236}">
                <a16:creationId xmlns:a16="http://schemas.microsoft.com/office/drawing/2014/main" id="{86D5F592-2FC9-CC55-150E-C6BE6544B434}"/>
              </a:ext>
            </a:extLst>
          </p:cNvPr>
          <p:cNvSpPr>
            <a:spLocks noGrp="1" noRot="1" noChangeAspect="1" noChangeArrowheads="1" noTextEdit="1"/>
          </p:cNvSpPr>
          <p:nvPr>
            <p:ph type="sldImg"/>
          </p:nvPr>
        </p:nvSpPr>
        <p:spPr>
          <a:ln/>
        </p:spPr>
      </p:sp>
      <p:sp>
        <p:nvSpPr>
          <p:cNvPr id="289795" name="Rectangle 3">
            <a:extLst>
              <a:ext uri="{FF2B5EF4-FFF2-40B4-BE49-F238E27FC236}">
                <a16:creationId xmlns:a16="http://schemas.microsoft.com/office/drawing/2014/main" id="{59837597-2F81-264A-83F3-C0540C77FE3D}"/>
              </a:ext>
            </a:extLst>
          </p:cNvPr>
          <p:cNvSpPr>
            <a:spLocks noGrp="1" noChangeArrowheads="1"/>
          </p:cNvSpPr>
          <p:nvPr>
            <p:ph type="body" idx="1"/>
          </p:nvPr>
        </p:nvSpPr>
        <p:spPr/>
        <p:txBody>
          <a:bodyPr/>
          <a:lstStyle/>
          <a:p>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The probability that the second try is successful (in having the results luck chooses) but the ﬁrst try is not ( 1 − cp ) · cp . In general, the probability that the </a:t>
            </a:r>
            <a:r>
              <a:rPr lang="en-US" sz="1800" kern="100" dirty="0" err="1">
                <a:effectLst/>
                <a:highlight>
                  <a:srgbClr val="FFFF00"/>
                </a:highlight>
                <a:latin typeface="Calibri" panose="020F0502020204030204" pitchFamily="34" charset="0"/>
                <a:ea typeface="Calibri" panose="020F0502020204030204" pitchFamily="34" charset="0"/>
                <a:cs typeface="Arial" panose="020B0604020202020204" pitchFamily="34" charset="0"/>
              </a:rPr>
              <a:t>i</a:t>
            </a: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highlight>
                  <a:srgbClr val="FFFF00"/>
                </a:highlight>
                <a:latin typeface="Calibri" panose="020F0502020204030204" pitchFamily="34" charset="0"/>
                <a:ea typeface="Calibri" panose="020F0502020204030204" pitchFamily="34" charset="0"/>
                <a:cs typeface="Arial" panose="020B0604020202020204" pitchFamily="34" charset="0"/>
              </a:rPr>
              <a:t>th</a:t>
            </a: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 try succeeds is ( 1 − cp ) </a:t>
            </a:r>
            <a:r>
              <a:rPr lang="en-US" sz="1800" kern="100" dirty="0" err="1">
                <a:effectLst/>
                <a:highlight>
                  <a:srgbClr val="FFFF00"/>
                </a:highlight>
                <a:latin typeface="Calibri" panose="020F0502020204030204" pitchFamily="34" charset="0"/>
                <a:ea typeface="Calibri" panose="020F0502020204030204" pitchFamily="34" charset="0"/>
                <a:cs typeface="Arial" panose="020B0604020202020204" pitchFamily="34" charset="0"/>
              </a:rPr>
              <a:t>i</a:t>
            </a: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 − 1 · cp . Thus, the expected number of tries until a safe conﬁguration ∞ is reached is · ( 1 − cp ) </a:t>
            </a:r>
            <a:r>
              <a:rPr lang="en-US" sz="1800" kern="100" dirty="0" err="1">
                <a:effectLst/>
                <a:highlight>
                  <a:srgbClr val="FFFF00"/>
                </a:highlight>
                <a:latin typeface="Calibri" panose="020F0502020204030204" pitchFamily="34" charset="0"/>
                <a:ea typeface="Calibri" panose="020F0502020204030204" pitchFamily="34" charset="0"/>
                <a:cs typeface="Arial" panose="020B0604020202020204" pitchFamily="34" charset="0"/>
              </a:rPr>
              <a:t>i</a:t>
            </a: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 − 1 </a:t>
            </a:r>
            <a:r>
              <a:rPr lang="en-US" sz="1800" kern="100" dirty="0" err="1">
                <a:effectLst/>
                <a:highlight>
                  <a:srgbClr val="FFFF00"/>
                </a:highlight>
                <a:latin typeface="Calibri" panose="020F0502020204030204" pitchFamily="34" charset="0"/>
                <a:ea typeface="Calibri" panose="020F0502020204030204" pitchFamily="34" charset="0"/>
                <a:cs typeface="Arial" panose="020B0604020202020204" pitchFamily="34" charset="0"/>
              </a:rPr>
              <a:t>i</a:t>
            </a: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 = 1 </a:t>
            </a:r>
            <a:r>
              <a:rPr lang="en-US" sz="1800" kern="100" dirty="0" err="1">
                <a:effectLst/>
                <a:highlight>
                  <a:srgbClr val="FFFF00"/>
                </a:highlight>
                <a:latin typeface="Calibri" panose="020F0502020204030204" pitchFamily="34" charset="0"/>
                <a:ea typeface="Calibri" panose="020F0502020204030204" pitchFamily="34" charset="0"/>
                <a:cs typeface="Arial" panose="020B0604020202020204" pitchFamily="34" charset="0"/>
              </a:rPr>
              <a:t>i</a:t>
            </a: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 · cp = 1 / cp . Note that the expected number of rounds in each such try is r .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Since the expectation of a sum is the sum of the expectations, the expected number of rounds in an execution until a safe conﬁguration is reached is r / cp . The above discussion is summarized by the following theorem.</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endPar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r>
              <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THEOREM 2.4: If luck has an (</a:t>
            </a:r>
            <a:r>
              <a:rPr lang="en-US" sz="1800" dirty="0" err="1">
                <a:effectLst/>
                <a:highlight>
                  <a:srgbClr val="FFFF00"/>
                </a:highlight>
                <a:latin typeface="Calibri" panose="020F0502020204030204" pitchFamily="34" charset="0"/>
                <a:ea typeface="Calibri" panose="020F0502020204030204" pitchFamily="34" charset="0"/>
                <a:cs typeface="Arial" panose="020B0604020202020204" pitchFamily="34" charset="0"/>
              </a:rPr>
              <a:t>cp,r</a:t>
            </a:r>
            <a:r>
              <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)-strategy , then within, at most, r / cp expected number of rounds. reaches a safe conﬁguration.</a:t>
            </a:r>
            <a:endParaRPr lang="en-US" altLang="en-US" sz="1000" dirty="0">
              <a:solidFill>
                <a:srgbClr val="003399"/>
              </a:solidFill>
            </a:endParaRPr>
          </a:p>
        </p:txBody>
      </p:sp>
    </p:spTree>
    <p:extLst>
      <p:ext uri="{BB962C8B-B14F-4D97-AF65-F5344CB8AC3E}">
        <p14:creationId xmlns:p14="http://schemas.microsoft.com/office/powerpoint/2010/main" val="4033305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7A8187-4EC9-2959-DA92-791C57D9E012}"/>
              </a:ext>
            </a:extLst>
          </p:cNvPr>
          <p:cNvSpPr>
            <a:spLocks noGrp="1" noChangeArrowheads="1"/>
          </p:cNvSpPr>
          <p:nvPr>
            <p:ph type="sldNum" sz="quarter" idx="5"/>
          </p:nvPr>
        </p:nvSpPr>
        <p:spPr>
          <a:ln/>
        </p:spPr>
        <p:txBody>
          <a:bodyPr/>
          <a:lstStyle/>
          <a:p>
            <a:fld id="{A148C228-E48C-47FB-9D89-94063B8E7ED6}" type="slidenum">
              <a:rPr lang="en-US" altLang="en-US"/>
              <a:pPr/>
              <a:t>40</a:t>
            </a:fld>
            <a:endParaRPr lang="en-US" altLang="en-US"/>
          </a:p>
        </p:txBody>
      </p:sp>
      <p:sp>
        <p:nvSpPr>
          <p:cNvPr id="290818" name="Rectangle 2">
            <a:extLst>
              <a:ext uri="{FF2B5EF4-FFF2-40B4-BE49-F238E27FC236}">
                <a16:creationId xmlns:a16="http://schemas.microsoft.com/office/drawing/2014/main" id="{A5A99FBA-1BB9-C23F-7264-14FB69A7E209}"/>
              </a:ext>
            </a:extLst>
          </p:cNvPr>
          <p:cNvSpPr>
            <a:spLocks noGrp="1" noRot="1" noChangeAspect="1" noChangeArrowheads="1" noTextEdit="1"/>
          </p:cNvSpPr>
          <p:nvPr>
            <p:ph type="sldImg"/>
          </p:nvPr>
        </p:nvSpPr>
        <p:spPr>
          <a:ln/>
        </p:spPr>
      </p:sp>
      <p:sp>
        <p:nvSpPr>
          <p:cNvPr id="290819" name="Rectangle 3">
            <a:extLst>
              <a:ext uri="{FF2B5EF4-FFF2-40B4-BE49-F238E27FC236}">
                <a16:creationId xmlns:a16="http://schemas.microsoft.com/office/drawing/2014/main" id="{3170A70D-4DBC-FF52-8B3C-74947A4B6959}"/>
              </a:ext>
            </a:extLst>
          </p:cNvPr>
          <p:cNvSpPr>
            <a:spLocks noGrp="1" noChangeArrowheads="1"/>
          </p:cNvSpPr>
          <p:nvPr>
            <p:ph type="body" idx="1"/>
          </p:nvPr>
        </p:nvSpPr>
        <p:spPr/>
        <p:txBody>
          <a:bodyPr/>
          <a:lstStyle/>
          <a:p>
            <a:r>
              <a:rPr lang="en-US" altLang="he-IL" sz="1000" dirty="0"/>
              <a:t>The next algorithm works in complete graph systems in which every processor can communicate with every other processor via shared memory</a:t>
            </a:r>
          </a:p>
          <a:p>
            <a:endParaRPr lang="en-US" altLang="he-IL" sz="1000" dirty="0"/>
          </a:p>
          <a:p>
            <a:r>
              <a:rPr lang="en-US" altLang="he-IL" sz="1000" dirty="0"/>
              <a:t>---------------</a:t>
            </a:r>
          </a:p>
          <a:p>
            <a:endParaRPr lang="en-US" altLang="he-IL" sz="1000" dirty="0"/>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Example: Self-Stabilizing Leader Election in Complete Graphs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An algorithm that solves the leader election task requires that, when its execution terminates, a single processor be designated as a leader , and every processor knows whether it is a leader or not. By deﬁnition, whenever a leader election algorithm terminates successfully, the system is in a nonsymmetric conﬁguration. Any leader-election algorithm that has a symmetric initial state requires some means of symmetry-breaking. In id-based systems, each processor has a unique identiﬁer called its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d ; thus, the system has no symmetric conﬁguration. In uniform (or anonymous ) systems all processors are identical. Randomization is often used to break symmetry in such systems. A simple randomized leader election algorithm that stabilizes within an exponential expected number of rounds is presented here. The algorithm works in complete graph systems in which every processor can communicate with every other processor via shared memory. It can be argued that the complete graph topology is too simple. In the id-based model, there exists a trivial self-stabilizing leader-election algorithm for this topology in which each processor repeatedly appoints the processor with maximal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d as a leader. As often happens, it turns out that the intricacy of the problem depends on the exact system settings. Uniform self-stabilizing algorithms are more subtle than non-stabilizing algorithms, even in such simple topologies. It is worth mentioning that a simple deterministic (i.e., non-randomized) self-stabilizing algorithm exists for leader election in a complete graph uniform system when the existence of the powerful central daemon scheduler is assumed. Say that a group of people is gathered in a circle and that each person can be either sitting or standing. The goal is to reach a situation in which a single person is standing while all others are sitting. A scheduler chooses one person at a time and lets this person look at all the other people and decide to stand up or sit down. A person decides to stand up if no other person is standing; otherwise, the person sits down. Clearly there is at least one person standing following the ﬁrst choice of the central daemon. If more than one person is standing after this ﬁrst choice — say there are x people standing — then, once x − 1 of them are scheduled by the central daemon, a situation in which exactly one person is standing is reached. From this point on, every person except this single person is sitting. On the other hand, if no central daemon exists, then it is possible to let all the participants ﬁnd out that no one is standing, decide to stand up (according to their common deterministic algorithm), and then stand up. Once every person 1 do forever 2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forall</a:t>
            </a:r>
            <a:r>
              <a:rPr lang="en-US" sz="1800" kern="100" dirty="0">
                <a:effectLst/>
                <a:latin typeface="Calibri" panose="020F0502020204030204" pitchFamily="34" charset="0"/>
                <a:ea typeface="Calibri" panose="020F0502020204030204" pitchFamily="34" charset="0"/>
                <a:cs typeface="Arial" panose="020B0604020202020204" pitchFamily="34" charset="0"/>
              </a:rPr>
              <a:t> P j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N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do 3 l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j ] : = read ( leader j ) 4 if (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0 and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j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l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j ] = 0 } ) or 5 (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1 and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j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l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j ] = 1 } ) then 6 write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 random ( { 0 , 1 } ) 7 end Figure 2.10 Leader election in a complete graph: the program for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is standing, it is possible to let each of the participants </a:t>
            </a:r>
            <a:r>
              <a:rPr lang="en-US" sz="1800" kern="100" dirty="0">
                <a:effectLst/>
                <a:latin typeface="Calibri" panose="020F0502020204030204" pitchFamily="34" charset="0"/>
                <a:ea typeface="Calibri" panose="020F0502020204030204" pitchFamily="34" charset="0"/>
                <a:cs typeface="Calibri" panose="020F0502020204030204" pitchFamily="34" charset="0"/>
              </a:rPr>
              <a:t>ﬁ</a:t>
            </a:r>
            <a:r>
              <a:rPr lang="en-US" sz="1800" kern="100" dirty="0">
                <a:effectLst/>
                <a:latin typeface="Calibri" panose="020F0502020204030204" pitchFamily="34" charset="0"/>
                <a:ea typeface="Calibri" panose="020F0502020204030204" pitchFamily="34" charset="0"/>
                <a:cs typeface="Arial" panose="020B0604020202020204" pitchFamily="34" charset="0"/>
              </a:rPr>
              <a:t>nd out that they should sit and let them sit. This behavior can be repeated forever. Thus, there is no self-stabilizing uniform leader election algorithm without a central daemon. Our simple randomized self-stabilizing leader-election algorithm does not assume the existence of a central daemon. The settings presented in section 2.1 of this chapter are assumed: each step consists of a single read or a single write operation. Each processor communicates with all other processors using a single-writer multi-reader binary register called the leader register, where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denotes the leader register of processor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The random function used simulates a coin toss and returns heads or tails with equal probability. One can assume that heads is mapped to 1 and tails to 0. The algorithm in ﬁgure 2.10 is correct in the presence of coarse atomicity that assumes a coin toss is an internal operation that is not separable from the next read or write operation. Starting the system with any possible combination of binary values of the leader registers, the algorithm eventually ﬁxes all the leader registers except one to hold 0. The single processor whose leader value is 1 is the elected leader. The algorithm is straightforward: each processor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repeatedly reads all leader registers; if no single leader exists,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decides whether it is a candidate for a leader and, if it is, tosses a coin and assigns its value to its register. We deﬁne the task LE to be the set of executions in which there exists a single ﬁxed leader throughout the execution. We deﬁne a conﬁguration to be safe if it satisﬁes the following: • For exactly one processor, say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For every other processor, P j = P ,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1 and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j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l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j ] = 0. j = 0 and l j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 1. , leader It is easy to verify that in any (fair) execution E that starts with a safe con</a:t>
            </a:r>
            <a:r>
              <a:rPr lang="en-US" sz="1800" kern="100" dirty="0">
                <a:effectLst/>
                <a:latin typeface="Calibri" panose="020F0502020204030204" pitchFamily="34" charset="0"/>
                <a:ea typeface="Calibri" panose="020F0502020204030204" pitchFamily="34" charset="0"/>
                <a:cs typeface="Calibri" panose="020F0502020204030204" pitchFamily="34" charset="0"/>
              </a:rPr>
              <a:t>ﬁ</a:t>
            </a:r>
            <a:r>
              <a:rPr lang="en-US" sz="1800" kern="100" dirty="0">
                <a:effectLst/>
                <a:latin typeface="Calibri" panose="020F0502020204030204" pitchFamily="34" charset="0"/>
                <a:ea typeface="Calibri" panose="020F0502020204030204" pitchFamily="34" charset="0"/>
                <a:cs typeface="Arial" panose="020B0604020202020204" pitchFamily="34" charset="0"/>
              </a:rPr>
              <a:t>guration, as de</a:t>
            </a:r>
            <a:r>
              <a:rPr lang="en-US" sz="1800" kern="100" dirty="0">
                <a:effectLst/>
                <a:latin typeface="Calibri" panose="020F0502020204030204" pitchFamily="34" charset="0"/>
                <a:ea typeface="Calibri" panose="020F0502020204030204" pitchFamily="34" charset="0"/>
                <a:cs typeface="Calibri" panose="020F0502020204030204" pitchFamily="34" charset="0"/>
              </a:rPr>
              <a:t>ﬁ</a:t>
            </a:r>
            <a:r>
              <a:rPr lang="en-US" sz="1800" kern="100" dirty="0">
                <a:effectLst/>
                <a:latin typeface="Calibri" panose="020F0502020204030204" pitchFamily="34" charset="0"/>
                <a:ea typeface="Calibri" panose="020F0502020204030204" pitchFamily="34" charset="0"/>
                <a:cs typeface="Arial" panose="020B0604020202020204" pitchFamily="34" charset="0"/>
              </a:rPr>
              <a:t>ned above,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is a single leader, and thus E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L 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1 do forever 2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forall</a:t>
            </a:r>
            <a:r>
              <a:rPr lang="en-US" sz="1800" kern="100" dirty="0">
                <a:effectLst/>
                <a:latin typeface="Calibri" panose="020F0502020204030204" pitchFamily="34" charset="0"/>
                <a:ea typeface="Calibri" panose="020F0502020204030204" pitchFamily="34" charset="0"/>
                <a:cs typeface="Arial" panose="020B0604020202020204" pitchFamily="34" charset="0"/>
              </a:rPr>
              <a:t> P j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N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do 3 l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j ] : = read ( leader j ) 4 if (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0 and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j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l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j ] = 0 } ) or 5 (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1 and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j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l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j ] = 1 } ) then 6 write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 random ( { 0 , 1 } ) 7 end Figure 2.10 Leader election in a complete graph: the program for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is standing, it is possible to let each of the participants </a:t>
            </a:r>
            <a:r>
              <a:rPr lang="en-US" sz="1800" kern="100" dirty="0">
                <a:effectLst/>
                <a:latin typeface="Calibri" panose="020F0502020204030204" pitchFamily="34" charset="0"/>
                <a:ea typeface="Calibri" panose="020F0502020204030204" pitchFamily="34" charset="0"/>
                <a:cs typeface="Calibri" panose="020F0502020204030204" pitchFamily="34" charset="0"/>
              </a:rPr>
              <a:t>ﬁ</a:t>
            </a:r>
            <a:r>
              <a:rPr lang="en-US" sz="1800" kern="100" dirty="0">
                <a:effectLst/>
                <a:latin typeface="Calibri" panose="020F0502020204030204" pitchFamily="34" charset="0"/>
                <a:ea typeface="Calibri" panose="020F0502020204030204" pitchFamily="34" charset="0"/>
                <a:cs typeface="Arial" panose="020B0604020202020204" pitchFamily="34" charset="0"/>
              </a:rPr>
              <a:t>nd out that they should sit and let them sit. This behavior can be repeated forever. Thus, there is no self-stabilizing uniform leader election algorithm without a central daemon. Our simple randomized self-stabilizing leader-election algorithm does not assume the existence of a central daemon. The settings presented in section 2.1 of this chapter are assumed: each step consists of a single read or a single write operation. Each processor communicates with all other processors using a single-writer multi-reader binary register called the leader register, where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denotes the leader register of processor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The random function used simulates a coin toss and returns heads or tails with equal probability. One can assume that heads are mapped to 1 and tails to 0. The algorithm in ﬁgure 2.10 is correct in the presence of coarse atomicity that assumes a coin toss is an internal operation that is not separable from the next read or write operation. Starting the system with any possible combination of binary values of the leader registers, the algorithm eventually ﬁxes all the leader registers except one to hold 0. The single processor whose leader value is 1 is the elected leader. The algorithm is straightforward: each processor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repeatedly reads all leader registers; if no single leader exists,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decides whether it is a candidate for a leader and, if it is, tosses a coin and assigns its value to its register. We deﬁne the task LE to be the set of executions in which there exists a single ﬁxed leader throughout the execution. We deﬁne </a:t>
            </a:r>
            <a:r>
              <a:rPr lang="en-US" sz="1800" kern="100">
                <a:effectLst/>
                <a:latin typeface="Calibri" panose="020F0502020204030204" pitchFamily="34" charset="0"/>
                <a:ea typeface="Calibri" panose="020F0502020204030204" pitchFamily="34" charset="0"/>
                <a:cs typeface="Arial" panose="020B0604020202020204" pitchFamily="34" charset="0"/>
              </a:rPr>
              <a:t>a con</a:t>
            </a:r>
            <a:r>
              <a:rPr lang="en-US" altLang="zh-CN" sz="1800" kern="100">
                <a:effectLst/>
                <a:latin typeface="Calibri" panose="020F0502020204030204" pitchFamily="34" charset="0"/>
                <a:ea typeface="Calibri" panose="020F0502020204030204" pitchFamily="34" charset="0"/>
                <a:cs typeface="Arial" panose="020B0604020202020204" pitchFamily="34" charset="0"/>
              </a:rPr>
              <a:t>fi</a:t>
            </a:r>
            <a:r>
              <a:rPr lang="en-US" sz="1800" kern="100">
                <a:effectLst/>
                <a:latin typeface="Calibri" panose="020F0502020204030204" pitchFamily="34" charset="0"/>
                <a:ea typeface="Calibri" panose="020F0502020204030204" pitchFamily="34" charset="0"/>
                <a:cs typeface="Arial" panose="020B0604020202020204" pitchFamily="34" charset="0"/>
              </a:rPr>
              <a:t>guration </a:t>
            </a:r>
            <a:r>
              <a:rPr lang="en-US" sz="1800" kern="100" dirty="0">
                <a:effectLst/>
                <a:latin typeface="Calibri" panose="020F0502020204030204" pitchFamily="34" charset="0"/>
                <a:ea typeface="Calibri" panose="020F0502020204030204" pitchFamily="34" charset="0"/>
                <a:cs typeface="Arial" panose="020B0604020202020204" pitchFamily="34" charset="0"/>
              </a:rPr>
              <a:t>to be safe if it satisﬁes the following: • For exactly one processor, say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For every other processor, P j = P , leader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1 and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j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l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j ] = 0. j = 0 and l j [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 = 1. , leader It is easy to verify that in any (fair) execution E that starts with a safe con</a:t>
            </a:r>
            <a:r>
              <a:rPr lang="en-US" sz="1800" kern="100" dirty="0">
                <a:effectLst/>
                <a:latin typeface="Calibri" panose="020F0502020204030204" pitchFamily="34" charset="0"/>
                <a:ea typeface="Calibri" panose="020F0502020204030204" pitchFamily="34" charset="0"/>
                <a:cs typeface="Calibri" panose="020F0502020204030204" pitchFamily="34" charset="0"/>
              </a:rPr>
              <a:t>ﬁ</a:t>
            </a:r>
            <a:r>
              <a:rPr lang="en-US" sz="1800" kern="100" dirty="0">
                <a:effectLst/>
                <a:latin typeface="Calibri" panose="020F0502020204030204" pitchFamily="34" charset="0"/>
                <a:ea typeface="Calibri" panose="020F0502020204030204" pitchFamily="34" charset="0"/>
                <a:cs typeface="Arial" panose="020B0604020202020204" pitchFamily="34" charset="0"/>
              </a:rPr>
              <a:t>guration, as de</a:t>
            </a:r>
            <a:r>
              <a:rPr lang="en-US" sz="1800" kern="100" dirty="0">
                <a:effectLst/>
                <a:latin typeface="Calibri" panose="020F0502020204030204" pitchFamily="34" charset="0"/>
                <a:ea typeface="Calibri" panose="020F0502020204030204" pitchFamily="34" charset="0"/>
                <a:cs typeface="Calibri" panose="020F0502020204030204" pitchFamily="34" charset="0"/>
              </a:rPr>
              <a:t>ﬁ</a:t>
            </a:r>
            <a:r>
              <a:rPr lang="en-US" sz="1800" kern="100" dirty="0">
                <a:effectLst/>
                <a:latin typeface="Calibri" panose="020F0502020204030204" pitchFamily="34" charset="0"/>
                <a:ea typeface="Calibri" panose="020F0502020204030204" pitchFamily="34" charset="0"/>
                <a:cs typeface="Arial" panose="020B0604020202020204" pitchFamily="34" charset="0"/>
              </a:rPr>
              <a:t>ned above, P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a:t>
            </a:r>
            <a:r>
              <a:rPr lang="en-US" sz="1800" kern="100" dirty="0">
                <a:effectLst/>
                <a:latin typeface="Calibri" panose="020F0502020204030204" pitchFamily="34" charset="0"/>
                <a:ea typeface="Calibri" panose="020F0502020204030204" pitchFamily="34" charset="0"/>
                <a:cs typeface="Arial" panose="020B0604020202020204" pitchFamily="34" charset="0"/>
              </a:rPr>
              <a:t> is a single leader, and thus E </a:t>
            </a:r>
            <a:r>
              <a:rPr lang="en-US" sz="18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 L E .</a:t>
            </a:r>
          </a:p>
          <a:p>
            <a:endParaRPr lang="en-US" altLang="he-IL" sz="1000" dirty="0"/>
          </a:p>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EAB3475-C843-B9E5-4A97-10777AAA7FE4}"/>
              </a:ext>
            </a:extLst>
          </p:cNvPr>
          <p:cNvSpPr>
            <a:spLocks noGrp="1" noChangeArrowheads="1"/>
          </p:cNvSpPr>
          <p:nvPr>
            <p:ph type="sldNum" sz="quarter" idx="5"/>
          </p:nvPr>
        </p:nvSpPr>
        <p:spPr>
          <a:ln/>
        </p:spPr>
        <p:txBody>
          <a:bodyPr/>
          <a:lstStyle/>
          <a:p>
            <a:fld id="{550E45BC-2FDF-4A4D-B5BF-9022ED9B472D}" type="slidenum">
              <a:rPr lang="en-US" altLang="en-US"/>
              <a:pPr/>
              <a:t>41</a:t>
            </a:fld>
            <a:endParaRPr lang="en-US" altLang="en-US"/>
          </a:p>
        </p:txBody>
      </p:sp>
      <p:sp>
        <p:nvSpPr>
          <p:cNvPr id="291842" name="Rectangle 2">
            <a:extLst>
              <a:ext uri="{FF2B5EF4-FFF2-40B4-BE49-F238E27FC236}">
                <a16:creationId xmlns:a16="http://schemas.microsoft.com/office/drawing/2014/main" id="{04004645-8014-FFDA-3F0F-03C843E9BBD9}"/>
              </a:ext>
            </a:extLst>
          </p:cNvPr>
          <p:cNvSpPr>
            <a:spLocks noGrp="1" noRot="1" noChangeAspect="1" noChangeArrowheads="1" noTextEdit="1"/>
          </p:cNvSpPr>
          <p:nvPr>
            <p:ph type="sldImg"/>
          </p:nvPr>
        </p:nvSpPr>
        <p:spPr>
          <a:ln/>
        </p:spPr>
      </p:sp>
      <p:sp>
        <p:nvSpPr>
          <p:cNvPr id="291843" name="Rectangle 3">
            <a:extLst>
              <a:ext uri="{FF2B5EF4-FFF2-40B4-BE49-F238E27FC236}">
                <a16:creationId xmlns:a16="http://schemas.microsoft.com/office/drawing/2014/main" id="{432250D8-622C-5F1A-E2B2-EAAA070C071D}"/>
              </a:ext>
            </a:extLst>
          </p:cNvPr>
          <p:cNvSpPr>
            <a:spLocks noGrp="1" noChangeArrowheads="1"/>
          </p:cNvSpPr>
          <p:nvPr>
            <p:ph type="body" idx="1"/>
          </p:nvPr>
        </p:nvSpPr>
        <p:spPr/>
        <p:txBody>
          <a:bodyPr/>
          <a:lstStyle/>
          <a:p>
            <a:r>
              <a:rPr lang="en-US" altLang="he-IL" sz="1000"/>
              <a:t>Task </a:t>
            </a:r>
            <a:r>
              <a:rPr lang="en-US" altLang="he-IL" sz="1000">
                <a:solidFill>
                  <a:srgbClr val="C60000"/>
                </a:solidFill>
              </a:rPr>
              <a:t>LE</a:t>
            </a:r>
            <a:r>
              <a:rPr lang="en-US" altLang="he-IL" sz="1000"/>
              <a:t> to be the set of executions in which there exists a single fixed leader throughout the execution</a:t>
            </a:r>
          </a:p>
          <a:p>
            <a:r>
              <a:rPr lang="en-US" altLang="he-IL" sz="1000"/>
              <a:t>A configuration is safe if it satisfies the following:</a:t>
            </a:r>
          </a:p>
          <a:p>
            <a:pPr lvl="1"/>
            <a:r>
              <a:rPr lang="en-US" altLang="he-IL" sz="1100"/>
              <a:t>for exactly one processor, say P</a:t>
            </a:r>
            <a:r>
              <a:rPr lang="en-US" altLang="he-IL" sz="1100" baseline="-25000"/>
              <a:t>i</a:t>
            </a:r>
            <a:r>
              <a:rPr lang="en-US" altLang="he-IL" sz="1100"/>
              <a:t>, </a:t>
            </a:r>
            <a:r>
              <a:rPr lang="en-US" altLang="he-IL" sz="1100" i="1">
                <a:sym typeface="Symbol" panose="05050102010706020507" pitchFamily="18" charset="2"/>
              </a:rPr>
              <a:t>leader</a:t>
            </a:r>
            <a:r>
              <a:rPr lang="en-US" altLang="he-IL" sz="1100" i="1" baseline="-25000">
                <a:sym typeface="Symbol" panose="05050102010706020507" pitchFamily="18" charset="2"/>
              </a:rPr>
              <a:t>i</a:t>
            </a:r>
            <a:r>
              <a:rPr lang="en-US" altLang="he-IL" sz="1100"/>
              <a:t> = 1 and </a:t>
            </a:r>
            <a:r>
              <a:rPr lang="en-US" altLang="he-IL" sz="1100" b="1">
                <a:sym typeface="Symbol" panose="05050102010706020507" pitchFamily="18" charset="2"/>
              </a:rPr>
              <a:t></a:t>
            </a:r>
            <a:r>
              <a:rPr lang="en-US" altLang="he-IL" sz="1100">
                <a:sym typeface="Symbol" panose="05050102010706020507" pitchFamily="18" charset="2"/>
              </a:rPr>
              <a:t> </a:t>
            </a:r>
            <a:r>
              <a:rPr lang="en-US" altLang="he-IL" sz="1100" i="1">
                <a:sym typeface="Symbol" panose="05050102010706020507" pitchFamily="18" charset="2"/>
              </a:rPr>
              <a:t>j </a:t>
            </a:r>
            <a:r>
              <a:rPr lang="en-US" altLang="he-IL" sz="1100">
                <a:sym typeface="Symbol" panose="05050102010706020507" pitchFamily="18" charset="2"/>
              </a:rPr>
              <a:t></a:t>
            </a:r>
            <a:r>
              <a:rPr lang="en-US" altLang="he-IL" sz="1100" i="1">
                <a:sym typeface="Symbol" panose="05050102010706020507" pitchFamily="18" charset="2"/>
              </a:rPr>
              <a:t> i</a:t>
            </a:r>
            <a:r>
              <a:rPr lang="en-US" altLang="he-IL" sz="1100">
                <a:sym typeface="Symbol" panose="05050102010706020507" pitchFamily="18" charset="2"/>
              </a:rPr>
              <a:t> </a:t>
            </a:r>
            <a:r>
              <a:rPr lang="en-US" altLang="he-IL" sz="1100" i="1">
                <a:sym typeface="Symbol" panose="05050102010706020507" pitchFamily="18" charset="2"/>
              </a:rPr>
              <a:t>l</a:t>
            </a:r>
            <a:r>
              <a:rPr lang="en-US" altLang="he-IL" sz="1100" i="1" baseline="-25000">
                <a:sym typeface="Symbol" panose="05050102010706020507" pitchFamily="18" charset="2"/>
              </a:rPr>
              <a:t>i</a:t>
            </a:r>
            <a:r>
              <a:rPr lang="en-US" altLang="he-IL" sz="1100">
                <a:sym typeface="Symbol" panose="05050102010706020507" pitchFamily="18" charset="2"/>
              </a:rPr>
              <a:t>[</a:t>
            </a:r>
            <a:r>
              <a:rPr lang="en-US" altLang="he-IL" sz="1100" i="1">
                <a:sym typeface="Symbol" panose="05050102010706020507" pitchFamily="18" charset="2"/>
              </a:rPr>
              <a:t>j</a:t>
            </a:r>
            <a:r>
              <a:rPr lang="en-US" altLang="he-IL" sz="1100">
                <a:sym typeface="Symbol" panose="05050102010706020507" pitchFamily="18" charset="2"/>
              </a:rPr>
              <a:t>] = 0</a:t>
            </a:r>
          </a:p>
          <a:p>
            <a:pPr lvl="1"/>
            <a:r>
              <a:rPr lang="en-US" altLang="he-IL" sz="1100">
                <a:sym typeface="Symbol" panose="05050102010706020507" pitchFamily="18" charset="2"/>
              </a:rPr>
              <a:t>for every other processor </a:t>
            </a:r>
            <a:r>
              <a:rPr lang="en-US" altLang="he-IL" sz="1100"/>
              <a:t>P</a:t>
            </a:r>
            <a:r>
              <a:rPr lang="en-US" altLang="he-IL" sz="1100" baseline="-25000"/>
              <a:t>j</a:t>
            </a:r>
            <a:r>
              <a:rPr lang="en-US" altLang="he-IL" sz="1100">
                <a:sym typeface="Symbol" panose="05050102010706020507" pitchFamily="18" charset="2"/>
              </a:rPr>
              <a:t> </a:t>
            </a:r>
            <a:r>
              <a:rPr lang="en-US" altLang="he-IL" sz="1100" i="1">
                <a:sym typeface="Symbol" panose="05050102010706020507" pitchFamily="18" charset="2"/>
              </a:rPr>
              <a:t> </a:t>
            </a:r>
            <a:r>
              <a:rPr lang="en-US" altLang="he-IL" sz="1100"/>
              <a:t>P</a:t>
            </a:r>
            <a:r>
              <a:rPr lang="en-US" altLang="he-IL" sz="1100" baseline="-25000"/>
              <a:t>i  </a:t>
            </a:r>
            <a:r>
              <a:rPr lang="en-US" altLang="he-IL" sz="1100" i="1">
                <a:sym typeface="Symbol" panose="05050102010706020507" pitchFamily="18" charset="2"/>
              </a:rPr>
              <a:t>leader</a:t>
            </a:r>
            <a:r>
              <a:rPr lang="en-US" altLang="he-IL" sz="1100" i="1" baseline="-25000">
                <a:sym typeface="Symbol" panose="05050102010706020507" pitchFamily="18" charset="2"/>
              </a:rPr>
              <a:t>j</a:t>
            </a:r>
            <a:r>
              <a:rPr lang="en-US" altLang="he-IL" sz="1100"/>
              <a:t> = 0 and </a:t>
            </a:r>
            <a:r>
              <a:rPr lang="en-US" altLang="he-IL" sz="1100" i="1">
                <a:sym typeface="Symbol" panose="05050102010706020507" pitchFamily="18" charset="2"/>
              </a:rPr>
              <a:t>l</a:t>
            </a:r>
            <a:r>
              <a:rPr lang="en-US" altLang="he-IL" sz="1100" i="1" baseline="-25000">
                <a:sym typeface="Symbol" panose="05050102010706020507" pitchFamily="18" charset="2"/>
              </a:rPr>
              <a:t>j</a:t>
            </a:r>
            <a:r>
              <a:rPr lang="en-US" altLang="he-IL" sz="1100">
                <a:sym typeface="Symbol" panose="05050102010706020507" pitchFamily="18" charset="2"/>
              </a:rPr>
              <a:t>[</a:t>
            </a:r>
            <a:r>
              <a:rPr lang="en-US" altLang="he-IL" sz="1100" i="1">
                <a:sym typeface="Symbol" panose="05050102010706020507" pitchFamily="18" charset="2"/>
              </a:rPr>
              <a:t>i</a:t>
            </a:r>
            <a:r>
              <a:rPr lang="en-US" altLang="he-IL" sz="1100">
                <a:sym typeface="Symbol" panose="05050102010706020507" pitchFamily="18" charset="2"/>
              </a:rPr>
              <a:t>] = 1</a:t>
            </a:r>
          </a:p>
          <a:p>
            <a:r>
              <a:rPr lang="en-US" altLang="he-IL" sz="1000">
                <a:sym typeface="Symbol" panose="05050102010706020507" pitchFamily="18" charset="2"/>
              </a:rPr>
              <a:t>In any fair execution E that starts with a safe configuration, P</a:t>
            </a:r>
            <a:r>
              <a:rPr lang="en-US" altLang="he-IL" sz="1000" baseline="-25000">
                <a:sym typeface="Symbol" panose="05050102010706020507" pitchFamily="18" charset="2"/>
              </a:rPr>
              <a:t>i</a:t>
            </a:r>
            <a:r>
              <a:rPr lang="en-US" altLang="he-IL" sz="1000">
                <a:sym typeface="Symbol" panose="05050102010706020507" pitchFamily="18" charset="2"/>
              </a:rPr>
              <a:t> is a single, leader and thus E </a:t>
            </a:r>
            <a:r>
              <a:rPr lang="en-US" altLang="he-IL" sz="1000" b="1">
                <a:latin typeface="Symbol" panose="05050102010706020507" pitchFamily="18" charset="2"/>
                <a:sym typeface="Symbol" panose="05050102010706020507" pitchFamily="18" charset="2"/>
              </a:rPr>
              <a:t></a:t>
            </a:r>
            <a:r>
              <a:rPr lang="en-US" altLang="he-IL" sz="1000">
                <a:sym typeface="Symbol" panose="05050102010706020507" pitchFamily="18" charset="2"/>
              </a:rPr>
              <a:t> LE</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30438-03C5-8AD3-4CCA-11DCC9F78E74}"/>
              </a:ext>
            </a:extLst>
          </p:cNvPr>
          <p:cNvSpPr>
            <a:spLocks noGrp="1" noChangeArrowheads="1"/>
          </p:cNvSpPr>
          <p:nvPr>
            <p:ph type="sldNum" sz="quarter" idx="5"/>
          </p:nvPr>
        </p:nvSpPr>
        <p:spPr>
          <a:ln/>
        </p:spPr>
        <p:txBody>
          <a:bodyPr/>
          <a:lstStyle/>
          <a:p>
            <a:fld id="{2A5EDEC7-E2BD-4C12-BDC4-4CE225BF9E07}" type="slidenum">
              <a:rPr lang="en-US" altLang="en-US"/>
              <a:pPr/>
              <a:t>42</a:t>
            </a:fld>
            <a:endParaRPr lang="en-US" altLang="en-US"/>
          </a:p>
        </p:txBody>
      </p:sp>
      <p:sp>
        <p:nvSpPr>
          <p:cNvPr id="292866" name="Rectangle 2">
            <a:extLst>
              <a:ext uri="{FF2B5EF4-FFF2-40B4-BE49-F238E27FC236}">
                <a16:creationId xmlns:a16="http://schemas.microsoft.com/office/drawing/2014/main" id="{7202D256-31D3-695B-CC89-AAE02EC807C7}"/>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CA27655B-8BAE-EB8C-97D5-2243395E2BB8}"/>
              </a:ext>
            </a:extLst>
          </p:cNvPr>
          <p:cNvSpPr>
            <a:spLocks noGrp="1" noChangeArrowheads="1"/>
          </p:cNvSpPr>
          <p:nvPr>
            <p:ph type="body" idx="1"/>
          </p:nvPr>
        </p:nvSpPr>
        <p:spPr/>
        <p:txBody>
          <a:bodyPr/>
          <a:lstStyle/>
          <a:p>
            <a:r>
              <a:rPr lang="en-US" altLang="he-IL" sz="1000" dirty="0">
                <a:solidFill>
                  <a:srgbClr val="003399"/>
                </a:solidFill>
                <a:sym typeface="Symbol" panose="05050102010706020507" pitchFamily="18" charset="2"/>
              </a:rPr>
              <a:t>Lemma 2.6</a:t>
            </a:r>
            <a:r>
              <a:rPr lang="en-US" altLang="he-IL" sz="1000" dirty="0">
                <a:sym typeface="Symbol" panose="05050102010706020507" pitchFamily="18" charset="2"/>
              </a:rPr>
              <a:t> : The algorithm stabilizes within 2</a:t>
            </a:r>
            <a:r>
              <a:rPr lang="en-US" altLang="he-IL" sz="1000" baseline="30000" dirty="0">
                <a:sym typeface="Symbol" panose="05050102010706020507" pitchFamily="18" charset="2"/>
              </a:rPr>
              <a:t>O(n)</a:t>
            </a:r>
            <a:r>
              <a:rPr lang="en-US" altLang="he-IL" sz="1000" dirty="0">
                <a:sym typeface="Symbol" panose="05050102010706020507" pitchFamily="18" charset="2"/>
              </a:rPr>
              <a:t> expected number of rounds</a:t>
            </a:r>
          </a:p>
          <a:p>
            <a:pPr lvl="1"/>
            <a:endParaRPr lang="en-US" altLang="he-IL" dirty="0"/>
          </a:p>
          <a:p>
            <a:r>
              <a:rPr lang="en-US" altLang="en-US" dirty="0"/>
              <a:t>Lemma 2.6: The algorithm stabilizes within an expected number of rounds bounded by 2^O(n).</a:t>
            </a:r>
          </a:p>
          <a:p>
            <a:endParaRPr lang="en-US" altLang="en-US" dirty="0"/>
          </a:p>
          <a:p>
            <a:r>
              <a:rPr lang="en-US" altLang="en-US" dirty="0"/>
              <a:t>Proof: To demonstrate that the expected number of rounds before the algorithm stabilizes is bounded above by 2n2^n, we employ Theorem 2.4. Specifically, we present a (1/2^n, 2^n)-strategy for Luck to prevail in the SL-game defined by the algorithm, considering the set of all possible configurations and the set of all safe configurations.</a:t>
            </a:r>
          </a:p>
          <a:p>
            <a:endParaRPr lang="en-US" altLang="en-US" dirty="0"/>
          </a:p>
          <a:p>
            <a:r>
              <a:rPr lang="en-US" altLang="en-US" dirty="0"/>
              <a:t>Luck's strategy is as follows: Whenever a processor </a:t>
            </a:r>
            <a:r>
              <a:rPr lang="en-US" altLang="en-US" dirty="0" err="1"/>
              <a:t>p_i</a:t>
            </a:r>
            <a:r>
              <a:rPr lang="en-US" altLang="en-US" dirty="0"/>
              <a:t> tosses a coin, Luck intervenes. If, for all j \</a:t>
            </a:r>
            <a:r>
              <a:rPr lang="en-US" altLang="en-US" dirty="0" err="1"/>
              <a:t>neq</a:t>
            </a:r>
            <a:r>
              <a:rPr lang="en-US" altLang="en-US" dirty="0"/>
              <a:t> </a:t>
            </a:r>
            <a:r>
              <a:rPr lang="en-US" altLang="en-US" dirty="0" err="1"/>
              <a:t>i</a:t>
            </a:r>
            <a:r>
              <a:rPr lang="en-US" altLang="en-US" dirty="0"/>
              <a:t>, </a:t>
            </a:r>
            <a:r>
              <a:rPr lang="en-US" altLang="en-US" dirty="0" err="1"/>
              <a:t>leader_j</a:t>
            </a:r>
            <a:r>
              <a:rPr lang="en-US" altLang="en-US" dirty="0"/>
              <a:t> = 0, then Luck ensures the coin toss results in 1; otherwise, it forces the outcome to be 0. Under the assumption of coarse atomicity, i.e., the execution of line 06 is atomic, the algorithm dictates that </a:t>
            </a:r>
            <a:r>
              <a:rPr lang="en-US" altLang="en-US" dirty="0" err="1"/>
              <a:t>leader_i</a:t>
            </a:r>
            <a:r>
              <a:rPr lang="en-US" altLang="en-US" dirty="0"/>
              <a:t> holds the result of the coin toss at the end of this atomic step.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Leader election algorithms are fundamental in computer networks and distributed systems for various applications:</a:t>
            </a:r>
          </a:p>
          <a:p>
            <a:pPr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Coordinator Election:</a:t>
            </a:r>
            <a:r>
              <a:rPr lang="en-US" b="0" i="0" dirty="0">
                <a:solidFill>
                  <a:srgbClr val="D1D5DB"/>
                </a:solidFill>
                <a:effectLst/>
                <a:latin typeface="Söhne"/>
              </a:rPr>
              <a:t> In distributed systems, leader election helps select a coordinator or leader node among a group of nodes. The leader node often acts as a central point for decision-making or coordination.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Load Balancing:</a:t>
            </a:r>
            <a:r>
              <a:rPr lang="en-US" b="0" i="0" dirty="0">
                <a:solidFill>
                  <a:srgbClr val="D1D5DB"/>
                </a:solidFill>
                <a:effectLst/>
                <a:latin typeface="Söhne"/>
              </a:rPr>
              <a:t> Leader election can be used for load balancing in distributed systems. The leader node may distribute incoming requests or tasks evenly among available nodes, helping to optimize resource utilization.</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Cluster Management:</a:t>
            </a:r>
            <a:r>
              <a:rPr lang="en-US" b="0" i="0" dirty="0">
                <a:solidFill>
                  <a:srgbClr val="D1D5DB"/>
                </a:solidFill>
                <a:effectLst/>
                <a:latin typeface="Söhne"/>
              </a:rPr>
              <a:t> In clustered systems or cloud environments, leader election can help manage clusters of nodes efficiently. The leader node may coordinate resource allocation, scaling, and maintenance tasks within the cluster.</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Network Routing:</a:t>
            </a:r>
            <a:r>
              <a:rPr lang="en-US" b="0" i="0" dirty="0">
                <a:solidFill>
                  <a:srgbClr val="D1D5DB"/>
                </a:solidFill>
                <a:effectLst/>
                <a:latin typeface="Söhne"/>
              </a:rPr>
              <a:t> In computer networks, leader election can be used to select a designated router or coordinator node responsible for routing decisions. In protocols like OSPF (Open Shortest Path First), leader election determines the router responsible for maintaining the routing tables.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Mobile Ad Hoc Networks (MANETs):</a:t>
            </a:r>
            <a:r>
              <a:rPr lang="en-US" b="0" i="0" dirty="0">
                <a:solidFill>
                  <a:srgbClr val="D1D5DB"/>
                </a:solidFill>
                <a:effectLst/>
                <a:latin typeface="Söhne"/>
              </a:rPr>
              <a:t> In MANETs, leader election can help determine a temporary leader or coordinator node responsible for maintaining network stability and organization, especially in dynamic and self-configuring networks.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Sensor Networks:</a:t>
            </a:r>
            <a:r>
              <a:rPr lang="en-US" b="0" i="0" dirty="0">
                <a:solidFill>
                  <a:srgbClr val="D1D5DB"/>
                </a:solidFill>
                <a:effectLst/>
                <a:latin typeface="Söhne"/>
              </a:rPr>
              <a:t> Leader election is crucial in sensor networks for selecting a leader node that aggregates data from multiple sensors, conserves energy by controlling sensor activity, and communicates with a central server.</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IoT (Internet of Things):</a:t>
            </a:r>
            <a:r>
              <a:rPr lang="en-US" b="0" i="0" dirty="0">
                <a:solidFill>
                  <a:srgbClr val="D1D5DB"/>
                </a:solidFill>
                <a:effectLst/>
                <a:latin typeface="Söhne"/>
              </a:rPr>
              <a:t> In IoT deployments, leader election can be used to select edge devices or gateways responsible for data aggregation, preprocessing, and transmission to cloud services.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Decentralized Systems:</a:t>
            </a:r>
            <a:r>
              <a:rPr lang="en-US" b="0" i="0" dirty="0">
                <a:solidFill>
                  <a:srgbClr val="D1D5DB"/>
                </a:solidFill>
                <a:effectLst/>
                <a:latin typeface="Söhne"/>
              </a:rPr>
              <a:t> In peer-to-peer (P2P) networks or blockchain networks, leader election plays a role in consensus algorithms. Nodes participate in leader election to determine who has the authority to create new blocks, validate transactions, or perform consensus tasks.</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 Resource Allocation:</a:t>
            </a:r>
            <a:r>
              <a:rPr lang="en-US" b="0" i="0" dirty="0">
                <a:solidFill>
                  <a:srgbClr val="D1D5DB"/>
                </a:solidFill>
                <a:effectLst/>
                <a:latin typeface="Söhne"/>
              </a:rPr>
              <a:t> In scenarios where, multiple nodes compete for limited resources, leader election can help select the node responsible for resource allocation, ensuring fairness and efficiency.</a:t>
            </a:r>
          </a:p>
          <a:p>
            <a:pPr algn="l"/>
            <a:endParaRPr lang="en-US" b="0" i="0" dirty="0">
              <a:solidFill>
                <a:srgbClr val="D1D5DB"/>
              </a:solidFill>
              <a:effectLst/>
              <a:latin typeface="Söhne"/>
            </a:endParaRPr>
          </a:p>
          <a:p>
            <a:pPr algn="l"/>
            <a:r>
              <a:rPr lang="en-US" b="0" i="0" dirty="0">
                <a:solidFill>
                  <a:srgbClr val="D1D5DB"/>
                </a:solidFill>
                <a:effectLst/>
                <a:latin typeface="Söhne"/>
              </a:rPr>
              <a:t>Leader election algorithms are a crucial building block for achieving fault tolerance, load balancing, and efficient coordination in distributed systems and computer networks. They play a vital role in maintaining system stability and resilience, especially in large-scale and complex distributed environments.</a:t>
            </a:r>
          </a:p>
          <a:p>
            <a:endParaRPr lang="en-US" dirty="0"/>
          </a:p>
        </p:txBody>
      </p:sp>
      <p:sp>
        <p:nvSpPr>
          <p:cNvPr id="4" name="Slide Number Placeholder 3"/>
          <p:cNvSpPr>
            <a:spLocks noGrp="1"/>
          </p:cNvSpPr>
          <p:nvPr>
            <p:ph type="sldNum" sz="quarter" idx="5"/>
          </p:nvPr>
        </p:nvSpPr>
        <p:spPr/>
        <p:txBody>
          <a:bodyPr/>
          <a:lstStyle/>
          <a:p>
            <a:pPr>
              <a:defRPr/>
            </a:pPr>
            <a:fld id="{02FD8E17-38E8-4A7F-BD6A-56586DF41199}" type="slidenum">
              <a:rPr lang="en-US" smtClean="0"/>
              <a:pPr>
                <a:defRPr/>
              </a:pPr>
              <a:t>2</a:t>
            </a:fld>
            <a:endParaRPr lang="en-US" dirty="0"/>
          </a:p>
        </p:txBody>
      </p:sp>
    </p:spTree>
    <p:extLst>
      <p:ext uri="{BB962C8B-B14F-4D97-AF65-F5344CB8AC3E}">
        <p14:creationId xmlns:p14="http://schemas.microsoft.com/office/powerpoint/2010/main" val="429818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30438-03C5-8AD3-4CCA-11DCC9F78E74}"/>
              </a:ext>
            </a:extLst>
          </p:cNvPr>
          <p:cNvSpPr>
            <a:spLocks noGrp="1" noChangeArrowheads="1"/>
          </p:cNvSpPr>
          <p:nvPr>
            <p:ph type="sldNum" sz="quarter" idx="5"/>
          </p:nvPr>
        </p:nvSpPr>
        <p:spPr>
          <a:ln/>
        </p:spPr>
        <p:txBody>
          <a:bodyPr/>
          <a:lstStyle/>
          <a:p>
            <a:fld id="{2A5EDEC7-E2BD-4C12-BDC4-4CE225BF9E07}" type="slidenum">
              <a:rPr lang="en-US" altLang="en-US"/>
              <a:pPr/>
              <a:t>43</a:t>
            </a:fld>
            <a:endParaRPr lang="en-US" altLang="en-US"/>
          </a:p>
        </p:txBody>
      </p:sp>
      <p:sp>
        <p:nvSpPr>
          <p:cNvPr id="292866" name="Rectangle 2">
            <a:extLst>
              <a:ext uri="{FF2B5EF4-FFF2-40B4-BE49-F238E27FC236}">
                <a16:creationId xmlns:a16="http://schemas.microsoft.com/office/drawing/2014/main" id="{7202D256-31D3-695B-CC89-AAE02EC807C7}"/>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CA27655B-8BAE-EB8C-97D5-2243395E2BB8}"/>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6477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30438-03C5-8AD3-4CCA-11DCC9F78E74}"/>
              </a:ext>
            </a:extLst>
          </p:cNvPr>
          <p:cNvSpPr>
            <a:spLocks noGrp="1" noChangeArrowheads="1"/>
          </p:cNvSpPr>
          <p:nvPr>
            <p:ph type="sldNum" sz="quarter" idx="5"/>
          </p:nvPr>
        </p:nvSpPr>
        <p:spPr>
          <a:ln/>
        </p:spPr>
        <p:txBody>
          <a:bodyPr/>
          <a:lstStyle/>
          <a:p>
            <a:fld id="{2A5EDEC7-E2BD-4C12-BDC4-4CE225BF9E07}" type="slidenum">
              <a:rPr lang="en-US" altLang="en-US"/>
              <a:pPr/>
              <a:t>44</a:t>
            </a:fld>
            <a:endParaRPr lang="en-US" altLang="en-US"/>
          </a:p>
        </p:txBody>
      </p:sp>
      <p:sp>
        <p:nvSpPr>
          <p:cNvPr id="292866" name="Rectangle 2">
            <a:extLst>
              <a:ext uri="{FF2B5EF4-FFF2-40B4-BE49-F238E27FC236}">
                <a16:creationId xmlns:a16="http://schemas.microsoft.com/office/drawing/2014/main" id="{7202D256-31D3-695B-CC89-AAE02EC807C7}"/>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CA27655B-8BAE-EB8C-97D5-2243395E2BB8}"/>
              </a:ext>
            </a:extLst>
          </p:cNvPr>
          <p:cNvSpPr>
            <a:spLocks noGrp="1" noChangeArrowheads="1"/>
          </p:cNvSpPr>
          <p:nvPr>
            <p:ph type="body" idx="1"/>
          </p:nvPr>
        </p:nvSpPr>
        <p:spPr/>
        <p:txBody>
          <a:bodyPr/>
          <a:lstStyle/>
          <a:p>
            <a:r>
              <a:rPr lang="en-US" altLang="en-US" dirty="0"/>
              <a:t>The correctness of this strategy can be derived from the following observations:</a:t>
            </a:r>
          </a:p>
          <a:p>
            <a:endParaRPr lang="en-US" altLang="en-US" dirty="0"/>
          </a:p>
          <a:p>
            <a:r>
              <a:rPr lang="en-US" altLang="en-US" dirty="0"/>
              <a:t>Observation 1. Within less than 2n successive rounds, each processor, </a:t>
            </a:r>
            <a:r>
              <a:rPr lang="en-US" altLang="en-US" dirty="0" err="1"/>
              <a:t>p_i</a:t>
            </a:r>
            <a:r>
              <a:rPr lang="en-US" altLang="en-US" dirty="0"/>
              <a:t>, reads all the leader registers and, if necessary, tosses a coin and writes the outcome in </a:t>
            </a:r>
            <a:r>
              <a:rPr lang="en-US" altLang="en-US" dirty="0" err="1"/>
              <a:t>leader_i</a:t>
            </a:r>
            <a:r>
              <a:rPr lang="en-US" altLang="en-US" dirty="0"/>
              <a:t>. Consequently, if no processor tosses a coin within the first 2n rounds, the system reaches a safe configuration. This occurs because no processor writes to its leader register during these initial rounds, ensuring that every processor reads the fixed value of the leader variables. A processor pi with leader </a:t>
            </a:r>
            <a:r>
              <a:rPr lang="en-US" altLang="en-US" dirty="0" err="1"/>
              <a:t>i</a:t>
            </a:r>
            <a:r>
              <a:rPr lang="en-US" altLang="en-US" dirty="0"/>
              <a:t> = 0 must find another processor </a:t>
            </a:r>
            <a:r>
              <a:rPr lang="en-US" altLang="en-US" dirty="0" err="1"/>
              <a:t>pj</a:t>
            </a:r>
            <a:r>
              <a:rPr lang="en-US" altLang="en-US" dirty="0"/>
              <a:t> with </a:t>
            </a:r>
            <a:r>
              <a:rPr lang="en-US" altLang="en-US" dirty="0" err="1"/>
              <a:t>leaderj</a:t>
            </a:r>
            <a:r>
              <a:rPr lang="en-US" altLang="en-US" dirty="0"/>
              <a:t> = 1, and a processor with </a:t>
            </a:r>
            <a:r>
              <a:rPr lang="en-US" altLang="en-US" dirty="0" err="1"/>
              <a:t>leaderj</a:t>
            </a:r>
            <a:r>
              <a:rPr lang="en-US" altLang="en-US" dirty="0"/>
              <a:t> = 1 must realize that it is the sole processor with leader j = 1.</a:t>
            </a:r>
          </a:p>
          <a:p>
            <a:endParaRPr lang="en-US" altLang="en-US" dirty="0"/>
          </a:p>
        </p:txBody>
      </p:sp>
    </p:spTree>
    <p:extLst>
      <p:ext uri="{BB962C8B-B14F-4D97-AF65-F5344CB8AC3E}">
        <p14:creationId xmlns:p14="http://schemas.microsoft.com/office/powerpoint/2010/main" val="3209338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30438-03C5-8AD3-4CCA-11DCC9F78E74}"/>
              </a:ext>
            </a:extLst>
          </p:cNvPr>
          <p:cNvSpPr>
            <a:spLocks noGrp="1" noChangeArrowheads="1"/>
          </p:cNvSpPr>
          <p:nvPr>
            <p:ph type="sldNum" sz="quarter" idx="5"/>
          </p:nvPr>
        </p:nvSpPr>
        <p:spPr>
          <a:ln/>
        </p:spPr>
        <p:txBody>
          <a:bodyPr/>
          <a:lstStyle/>
          <a:p>
            <a:fld id="{2A5EDEC7-E2BD-4C12-BDC4-4CE225BF9E07}" type="slidenum">
              <a:rPr lang="en-US" altLang="en-US"/>
              <a:pPr/>
              <a:t>45</a:t>
            </a:fld>
            <a:endParaRPr lang="en-US" altLang="en-US"/>
          </a:p>
        </p:txBody>
      </p:sp>
      <p:sp>
        <p:nvSpPr>
          <p:cNvPr id="292866" name="Rectangle 2">
            <a:extLst>
              <a:ext uri="{FF2B5EF4-FFF2-40B4-BE49-F238E27FC236}">
                <a16:creationId xmlns:a16="http://schemas.microsoft.com/office/drawing/2014/main" id="{7202D256-31D3-695B-CC89-AAE02EC807C7}"/>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CA27655B-8BAE-EB8C-97D5-2243395E2BB8}"/>
              </a:ext>
            </a:extLst>
          </p:cNvPr>
          <p:cNvSpPr>
            <a:spLocks noGrp="1" noChangeArrowheads="1"/>
          </p:cNvSpPr>
          <p:nvPr>
            <p:ph type="body" idx="1"/>
          </p:nvPr>
        </p:nvSpPr>
        <p:spPr/>
        <p:txBody>
          <a:bodyPr/>
          <a:lstStyle/>
          <a:p>
            <a:r>
              <a:rPr lang="en-US" altLang="en-US" dirty="0"/>
              <a:t>Observation 2. If there is a processor that does toss a coin, then, following Luck's strategy, it is guaranteed that after the first coin toss, at least one leader register will hold the value 1. Moreover, once leader j = 1 for some j, there exists a k such that leader k = 1 throughout the remainder of the execution. To understand this, let S be the set of processors whose leader register holds 1 after the first coin toss.</a:t>
            </a:r>
          </a:p>
        </p:txBody>
      </p:sp>
    </p:spTree>
    <p:extLst>
      <p:ext uri="{BB962C8B-B14F-4D97-AF65-F5344CB8AC3E}">
        <p14:creationId xmlns:p14="http://schemas.microsoft.com/office/powerpoint/2010/main" val="156941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30438-03C5-8AD3-4CCA-11DCC9F78E74}"/>
              </a:ext>
            </a:extLst>
          </p:cNvPr>
          <p:cNvSpPr>
            <a:spLocks noGrp="1" noChangeArrowheads="1"/>
          </p:cNvSpPr>
          <p:nvPr>
            <p:ph type="sldNum" sz="quarter" idx="5"/>
          </p:nvPr>
        </p:nvSpPr>
        <p:spPr>
          <a:ln/>
        </p:spPr>
        <p:txBody>
          <a:bodyPr/>
          <a:lstStyle/>
          <a:p>
            <a:fld id="{2A5EDEC7-E2BD-4C12-BDC4-4CE225BF9E07}" type="slidenum">
              <a:rPr lang="en-US" altLang="en-US"/>
              <a:pPr/>
              <a:t>46</a:t>
            </a:fld>
            <a:endParaRPr lang="en-US" altLang="en-US"/>
          </a:p>
        </p:txBody>
      </p:sp>
      <p:sp>
        <p:nvSpPr>
          <p:cNvPr id="292866" name="Rectangle 2">
            <a:extLst>
              <a:ext uri="{FF2B5EF4-FFF2-40B4-BE49-F238E27FC236}">
                <a16:creationId xmlns:a16="http://schemas.microsoft.com/office/drawing/2014/main" id="{7202D256-31D3-695B-CC89-AAE02EC807C7}"/>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CA27655B-8BAE-EB8C-97D5-2243395E2BB8}"/>
              </a:ext>
            </a:extLst>
          </p:cNvPr>
          <p:cNvSpPr>
            <a:spLocks noGrp="1" noChangeArrowheads="1"/>
          </p:cNvSpPr>
          <p:nvPr>
            <p:ph type="body" idx="1"/>
          </p:nvPr>
        </p:nvSpPr>
        <p:spPr/>
        <p:txBody>
          <a:bodyPr/>
          <a:lstStyle/>
          <a:p>
            <a:r>
              <a:rPr lang="en-US" altLang="en-US" dirty="0"/>
              <a:t>Observation 2. If there is a processor that does toss a coin, then, following Luck's strategy, it is guaranteed that after the first coin toss, at least one leader register will hold the value 1. Moreover, once leader j = 1 for some j, there exists a k such that leader k = 1 throughout the remainder of the execution. To understand this, let S be the set of processors whose leader register holds 1 after the first coin toss.</a:t>
            </a:r>
          </a:p>
        </p:txBody>
      </p:sp>
    </p:spTree>
    <p:extLst>
      <p:ext uri="{BB962C8B-B14F-4D97-AF65-F5344CB8AC3E}">
        <p14:creationId xmlns:p14="http://schemas.microsoft.com/office/powerpoint/2010/main" val="1486851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30438-03C5-8AD3-4CCA-11DCC9F78E74}"/>
              </a:ext>
            </a:extLst>
          </p:cNvPr>
          <p:cNvSpPr>
            <a:spLocks noGrp="1" noChangeArrowheads="1"/>
          </p:cNvSpPr>
          <p:nvPr>
            <p:ph type="sldNum" sz="quarter" idx="5"/>
          </p:nvPr>
        </p:nvSpPr>
        <p:spPr>
          <a:ln/>
        </p:spPr>
        <p:txBody>
          <a:bodyPr/>
          <a:lstStyle/>
          <a:p>
            <a:fld id="{2A5EDEC7-E2BD-4C12-BDC4-4CE225BF9E07}" type="slidenum">
              <a:rPr lang="en-US" altLang="en-US"/>
              <a:pPr/>
              <a:t>47</a:t>
            </a:fld>
            <a:endParaRPr lang="en-US" altLang="en-US"/>
          </a:p>
        </p:txBody>
      </p:sp>
      <p:sp>
        <p:nvSpPr>
          <p:cNvPr id="292866" name="Rectangle 2">
            <a:extLst>
              <a:ext uri="{FF2B5EF4-FFF2-40B4-BE49-F238E27FC236}">
                <a16:creationId xmlns:a16="http://schemas.microsoft.com/office/drawing/2014/main" id="{7202D256-31D3-695B-CC89-AAE02EC807C7}"/>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CA27655B-8BAE-EB8C-97D5-2243395E2BB8}"/>
              </a:ext>
            </a:extLst>
          </p:cNvPr>
          <p:cNvSpPr>
            <a:spLocks noGrp="1" noChangeArrowheads="1"/>
          </p:cNvSpPr>
          <p:nvPr>
            <p:ph type="body" idx="1"/>
          </p:nvPr>
        </p:nvSpPr>
        <p:spPr/>
        <p:txBody>
          <a:bodyPr/>
          <a:lstStyle/>
          <a:p>
            <a:r>
              <a:rPr lang="en-US" altLang="en-US" dirty="0"/>
              <a:t>If there exists a processor pk ∈ S that never tosses a coin again, then leader k = 1 indefinitely. Alternatively, if every processor in S tosses a coin, we designate pk as the last processor in S to toss a coin. Luck's strategy ensures that during pk's coin toss, all remaining leader values are 0, resulting in Luck setting the outcome of pk's coin toss to 1. Subsequently, leader k = 1, and for j ≠ k, leader j = 0.</a:t>
            </a:r>
          </a:p>
          <a:p>
            <a:endParaRPr lang="en-US" altLang="en-US" dirty="0"/>
          </a:p>
        </p:txBody>
      </p:sp>
    </p:spTree>
    <p:extLst>
      <p:ext uri="{BB962C8B-B14F-4D97-AF65-F5344CB8AC3E}">
        <p14:creationId xmlns:p14="http://schemas.microsoft.com/office/powerpoint/2010/main" val="206998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30438-03C5-8AD3-4CCA-11DCC9F78E74}"/>
              </a:ext>
            </a:extLst>
          </p:cNvPr>
          <p:cNvSpPr>
            <a:spLocks noGrp="1" noChangeArrowheads="1"/>
          </p:cNvSpPr>
          <p:nvPr>
            <p:ph type="sldNum" sz="quarter" idx="5"/>
          </p:nvPr>
        </p:nvSpPr>
        <p:spPr>
          <a:ln/>
        </p:spPr>
        <p:txBody>
          <a:bodyPr/>
          <a:lstStyle/>
          <a:p>
            <a:fld id="{2A5EDEC7-E2BD-4C12-BDC4-4CE225BF9E07}" type="slidenum">
              <a:rPr lang="en-US" altLang="en-US"/>
              <a:pPr/>
              <a:t>48</a:t>
            </a:fld>
            <a:endParaRPr lang="en-US" altLang="en-US"/>
          </a:p>
        </p:txBody>
      </p:sp>
      <p:sp>
        <p:nvSpPr>
          <p:cNvPr id="292866" name="Rectangle 2">
            <a:extLst>
              <a:ext uri="{FF2B5EF4-FFF2-40B4-BE49-F238E27FC236}">
                <a16:creationId xmlns:a16="http://schemas.microsoft.com/office/drawing/2014/main" id="{7202D256-31D3-695B-CC89-AAE02EC807C7}"/>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CA27655B-8BAE-EB8C-97D5-2243395E2BB8}"/>
              </a:ext>
            </a:extLst>
          </p:cNvPr>
          <p:cNvSpPr>
            <a:spLocks noGrp="1" noChangeArrowheads="1"/>
          </p:cNvSpPr>
          <p:nvPr>
            <p:ph type="body" idx="1"/>
          </p:nvPr>
        </p:nvSpPr>
        <p:spPr/>
        <p:txBody>
          <a:bodyPr/>
          <a:lstStyle/>
          <a:p>
            <a:pPr marL="0" indent="0">
              <a:buNone/>
            </a:pPr>
            <a:r>
              <a:rPr lang="en-US" altLang="en-US" sz="1200" dirty="0">
                <a:latin typeface="Calibri Light" panose="020F0302020204030204" pitchFamily="34" charset="0"/>
                <a:cs typeface="Calibri Light" panose="020F0302020204030204" pitchFamily="34" charset="0"/>
              </a:rPr>
              <a:t>Next, we calculate the combined probability of Luck's strategy. </a:t>
            </a:r>
          </a:p>
          <a:p>
            <a:r>
              <a:rPr lang="en-US" altLang="en-US" sz="1200" dirty="0">
                <a:latin typeface="Calibri Light" panose="020F0302020204030204" pitchFamily="34" charset="0"/>
                <a:cs typeface="Calibri Light" panose="020F0302020204030204" pitchFamily="34" charset="0"/>
              </a:rPr>
              <a:t>Each processor p</a:t>
            </a:r>
            <a:r>
              <a:rPr lang="en-US" altLang="en-US" sz="1200" baseline="-25000" dirty="0">
                <a:latin typeface="Calibri Light" panose="020F0302020204030204" pitchFamily="34" charset="0"/>
                <a:cs typeface="Calibri Light" panose="020F0302020204030204" pitchFamily="34" charset="0"/>
              </a:rPr>
              <a:t>i</a:t>
            </a:r>
            <a:r>
              <a:rPr lang="en-US" altLang="en-US" sz="1200" dirty="0">
                <a:latin typeface="Calibri Light" panose="020F0302020204030204" pitchFamily="34" charset="0"/>
                <a:cs typeface="Calibri Light" panose="020F0302020204030204" pitchFamily="34" charset="0"/>
              </a:rPr>
              <a:t> may toss a coin at most once. </a:t>
            </a:r>
          </a:p>
          <a:p>
            <a:r>
              <a:rPr lang="en-US" altLang="en-US" sz="1200" dirty="0">
                <a:latin typeface="Calibri Light" panose="020F0302020204030204" pitchFamily="34" charset="0"/>
                <a:cs typeface="Calibri Light" panose="020F0302020204030204" pitchFamily="34" charset="0"/>
              </a:rPr>
              <a:t>If the outcome of p</a:t>
            </a:r>
            <a:r>
              <a:rPr lang="en-US" altLang="en-US" sz="1200" baseline="-25000" dirty="0">
                <a:latin typeface="Calibri Light" panose="020F0302020204030204" pitchFamily="34" charset="0"/>
                <a:cs typeface="Calibri Light" panose="020F0302020204030204" pitchFamily="34" charset="0"/>
              </a:rPr>
              <a:t>i</a:t>
            </a:r>
            <a:r>
              <a:rPr lang="en-US" altLang="en-US" sz="1200" dirty="0">
                <a:latin typeface="Calibri Light" panose="020F0302020204030204" pitchFamily="34" charset="0"/>
                <a:cs typeface="Calibri Light" panose="020F0302020204030204" pitchFamily="34" charset="0"/>
              </a:rPr>
              <a:t>'s initial coin toss is set to 0 by Luck, p</a:t>
            </a:r>
            <a:r>
              <a:rPr lang="en-US" altLang="en-US" sz="1200" baseline="-25000" dirty="0">
                <a:latin typeface="Calibri Light" panose="020F0302020204030204" pitchFamily="34" charset="0"/>
                <a:cs typeface="Calibri Light" panose="020F0302020204030204" pitchFamily="34" charset="0"/>
              </a:rPr>
              <a:t>i</a:t>
            </a:r>
            <a:r>
              <a:rPr lang="en-US" altLang="en-US" sz="1200" dirty="0">
                <a:latin typeface="Calibri Light" panose="020F0302020204030204" pitchFamily="34" charset="0"/>
                <a:cs typeface="Calibri Light" panose="020F0302020204030204" pitchFamily="34" charset="0"/>
              </a:rPr>
              <a:t> will ascertain that leader k = 1 (with p</a:t>
            </a:r>
            <a:r>
              <a:rPr lang="en-US" altLang="en-US" sz="1200" baseline="-25000" dirty="0">
                <a:latin typeface="Calibri Light" panose="020F0302020204030204" pitchFamily="34" charset="0"/>
                <a:cs typeface="Calibri Light" panose="020F0302020204030204" pitchFamily="34" charset="0"/>
              </a:rPr>
              <a:t>k</a:t>
            </a:r>
            <a:r>
              <a:rPr lang="en-US" altLang="en-US" sz="1200" dirty="0">
                <a:latin typeface="Calibri Light" panose="020F0302020204030204" pitchFamily="34" charset="0"/>
                <a:cs typeface="Calibri Light" panose="020F0302020204030204" pitchFamily="34" charset="0"/>
              </a:rPr>
              <a:t> as the leader in the safe configuration reached) in all subsequent readings, and thus, it will not toss a coin again. </a:t>
            </a:r>
          </a:p>
          <a:p>
            <a:r>
              <a:rPr lang="en-US" altLang="en-US" sz="1200" dirty="0">
                <a:latin typeface="Calibri Light" panose="020F0302020204030204" pitchFamily="34" charset="0"/>
                <a:cs typeface="Calibri Light" panose="020F0302020204030204" pitchFamily="34" charset="0"/>
              </a:rPr>
              <a:t>If the outcome of p</a:t>
            </a:r>
            <a:r>
              <a:rPr lang="en-US" altLang="en-US" sz="1200" baseline="-25000" dirty="0">
                <a:latin typeface="Calibri Light" panose="020F0302020204030204" pitchFamily="34" charset="0"/>
                <a:cs typeface="Calibri Light" panose="020F0302020204030204" pitchFamily="34" charset="0"/>
              </a:rPr>
              <a:t>i</a:t>
            </a:r>
            <a:r>
              <a:rPr lang="en-US" altLang="en-US" sz="1200" dirty="0">
                <a:latin typeface="Calibri Light" panose="020F0302020204030204" pitchFamily="34" charset="0"/>
                <a:cs typeface="Calibri Light" panose="020F0302020204030204" pitchFamily="34" charset="0"/>
              </a:rPr>
              <a:t>'s initial coin toss was set to 1, the leader values of all other processors are 0. </a:t>
            </a:r>
          </a:p>
          <a:p>
            <a:r>
              <a:rPr lang="en-US" altLang="en-US" sz="1200" dirty="0">
                <a:latin typeface="Calibri Light" panose="020F0302020204030204" pitchFamily="34" charset="0"/>
                <a:cs typeface="Calibri Light" panose="020F0302020204030204" pitchFamily="34" charset="0"/>
              </a:rPr>
              <a:t>After this atomic step, p</a:t>
            </a:r>
            <a:r>
              <a:rPr lang="en-US" altLang="en-US" sz="1200" baseline="-25000" dirty="0">
                <a:latin typeface="Calibri Light" panose="020F0302020204030204" pitchFamily="34" charset="0"/>
                <a:cs typeface="Calibri Light" panose="020F0302020204030204" pitchFamily="34" charset="0"/>
              </a:rPr>
              <a:t>i</a:t>
            </a:r>
            <a:r>
              <a:rPr lang="en-US" altLang="en-US" sz="1200" dirty="0">
                <a:latin typeface="Calibri Light" panose="020F0302020204030204" pitchFamily="34" charset="0"/>
                <a:cs typeface="Calibri Light" panose="020F0302020204030204" pitchFamily="34" charset="0"/>
              </a:rPr>
              <a:t> learns that it is the only processor with leader value 1, ensuring it will not toss a coin again in this scenario as well. </a:t>
            </a:r>
          </a:p>
          <a:p>
            <a:r>
              <a:rPr lang="en-US" altLang="en-US" sz="1200" dirty="0">
                <a:latin typeface="Calibri Light" panose="020F0302020204030204" pitchFamily="34" charset="0"/>
                <a:cs typeface="Calibri Light" panose="020F0302020204030204" pitchFamily="34" charset="0"/>
              </a:rPr>
              <a:t>Consequently, the combined probability of Luck's strategy is at least 1/2</a:t>
            </a:r>
            <a:r>
              <a:rPr lang="en-US" altLang="en-US" sz="1200" baseline="30000" dirty="0">
                <a:latin typeface="Calibri Light" panose="020F0302020204030204" pitchFamily="34" charset="0"/>
                <a:cs typeface="Calibri Light" panose="020F0302020204030204" pitchFamily="34" charset="0"/>
              </a:rPr>
              <a:t>n</a:t>
            </a:r>
            <a:r>
              <a:rPr lang="en-US" altLang="en-US" sz="1200" dirty="0">
                <a:latin typeface="Calibri Light" panose="020F0302020204030204" pitchFamily="34" charset="0"/>
                <a:cs typeface="Calibri Light" panose="020F0302020204030204" pitchFamily="34" charset="0"/>
              </a:rPr>
              <a:t>.</a:t>
            </a:r>
          </a:p>
          <a:p>
            <a:endParaRPr lang="en-US" altLang="en-US" dirty="0"/>
          </a:p>
        </p:txBody>
      </p:sp>
    </p:spTree>
    <p:extLst>
      <p:ext uri="{BB962C8B-B14F-4D97-AF65-F5344CB8AC3E}">
        <p14:creationId xmlns:p14="http://schemas.microsoft.com/office/powerpoint/2010/main" val="1025893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30438-03C5-8AD3-4CCA-11DCC9F78E74}"/>
              </a:ext>
            </a:extLst>
          </p:cNvPr>
          <p:cNvSpPr>
            <a:spLocks noGrp="1" noChangeArrowheads="1"/>
          </p:cNvSpPr>
          <p:nvPr>
            <p:ph type="sldNum" sz="quarter" idx="5"/>
          </p:nvPr>
        </p:nvSpPr>
        <p:spPr>
          <a:ln/>
        </p:spPr>
        <p:txBody>
          <a:bodyPr/>
          <a:lstStyle/>
          <a:p>
            <a:fld id="{2A5EDEC7-E2BD-4C12-BDC4-4CE225BF9E07}" type="slidenum">
              <a:rPr lang="en-US" altLang="en-US"/>
              <a:pPr/>
              <a:t>49</a:t>
            </a:fld>
            <a:endParaRPr lang="en-US" altLang="en-US"/>
          </a:p>
        </p:txBody>
      </p:sp>
      <p:sp>
        <p:nvSpPr>
          <p:cNvPr id="292866" name="Rectangle 2">
            <a:extLst>
              <a:ext uri="{FF2B5EF4-FFF2-40B4-BE49-F238E27FC236}">
                <a16:creationId xmlns:a16="http://schemas.microsoft.com/office/drawing/2014/main" id="{7202D256-31D3-695B-CC89-AAE02EC807C7}"/>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CA27655B-8BAE-EB8C-97D5-2243395E2BB8}"/>
              </a:ext>
            </a:extLst>
          </p:cNvPr>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In conclusion, within a maximum of 2n rounds, each processor </a:t>
            </a:r>
            <a:r>
              <a:rPr lang="en-US" altLang="en-US" dirty="0" err="1"/>
              <a:t>p_i</a:t>
            </a:r>
            <a:r>
              <a:rPr lang="en-US" altLang="en-US" dirty="0"/>
              <a:t> refrains from tossing a coin, and during these 2n rounds, pi can toss a coin at most once. Therefore, Luck wins the game within 2^n rounds with a combined probability of 1/2^n.</a:t>
            </a:r>
          </a:p>
          <a:p>
            <a:endParaRPr lang="en-US" altLang="en-US" dirty="0"/>
          </a:p>
        </p:txBody>
      </p:sp>
    </p:spTree>
    <p:extLst>
      <p:ext uri="{BB962C8B-B14F-4D97-AF65-F5344CB8AC3E}">
        <p14:creationId xmlns:p14="http://schemas.microsoft.com/office/powerpoint/2010/main" val="215659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857347-1947-43C7-7A12-60EB95377EB8}"/>
              </a:ext>
            </a:extLst>
          </p:cNvPr>
          <p:cNvSpPr>
            <a:spLocks noGrp="1" noChangeArrowheads="1"/>
          </p:cNvSpPr>
          <p:nvPr>
            <p:ph type="sldNum" sz="quarter" idx="5"/>
          </p:nvPr>
        </p:nvSpPr>
        <p:spPr>
          <a:ln/>
        </p:spPr>
        <p:txBody>
          <a:bodyPr/>
          <a:lstStyle/>
          <a:p>
            <a:fld id="{37C3E946-4F8E-42FA-B24E-A2D381A1278F}" type="slidenum">
              <a:rPr lang="en-US" altLang="en-US"/>
              <a:pPr/>
              <a:t>50</a:t>
            </a:fld>
            <a:endParaRPr lang="en-US" altLang="en-US"/>
          </a:p>
        </p:txBody>
      </p:sp>
      <p:sp>
        <p:nvSpPr>
          <p:cNvPr id="293890" name="Rectangle 2">
            <a:extLst>
              <a:ext uri="{FF2B5EF4-FFF2-40B4-BE49-F238E27FC236}">
                <a16:creationId xmlns:a16="http://schemas.microsoft.com/office/drawing/2014/main" id="{CBB42571-6AD6-745B-4930-52254883494E}"/>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FA0B6A6F-8F7C-079F-4C63-8BEC107FAD20}"/>
              </a:ext>
            </a:extLst>
          </p:cNvPr>
          <p:cNvSpPr>
            <a:spLocks noGrp="1" noChangeArrowheads="1"/>
          </p:cNvSpPr>
          <p:nvPr>
            <p:ph type="body" idx="1"/>
          </p:nvPr>
        </p:nvSpPr>
        <p:spPr/>
        <p:txBody>
          <a:bodyPr/>
          <a:lstStyle/>
          <a:p>
            <a:r>
              <a:rPr lang="en-US" altLang="he-IL" sz="1200" dirty="0">
                <a:solidFill>
                  <a:srgbClr val="003399"/>
                </a:solidFill>
                <a:sym typeface="Symbol" panose="05050102010706020507" pitchFamily="18" charset="2"/>
              </a:rPr>
              <a:t>Lemma 2.7</a:t>
            </a:r>
            <a:r>
              <a:rPr lang="en-US" altLang="he-IL" sz="1200" dirty="0">
                <a:sym typeface="Symbol" panose="05050102010706020507" pitchFamily="18" charset="2"/>
              </a:rPr>
              <a:t> : The algorithm is not self-stabilizing under fine-atomicity (in which a coin-toss is separate atomic step) .</a:t>
            </a:r>
            <a:br>
              <a:rPr lang="en-US" altLang="he-IL" sz="1200" dirty="0">
                <a:sym typeface="Symbol" panose="05050102010706020507" pitchFamily="18" charset="2"/>
              </a:rPr>
            </a:br>
            <a:endParaRPr lang="en-US" altLang="he-IL" sz="1200" dirty="0">
              <a:sym typeface="Symbol" panose="05050102010706020507" pitchFamily="18" charset="2"/>
            </a:endParaRPr>
          </a:p>
          <a:p>
            <a:r>
              <a:rPr lang="en-US" altLang="en-US" sz="1200" dirty="0">
                <a:sym typeface="Symbol" panose="05050102010706020507" pitchFamily="18" charset="2"/>
              </a:rPr>
              <a:t>Proof: The following scheduling strategy is devised to prevent the algorithm from achieving stability under fine atomicity conditions:</a:t>
            </a:r>
          </a:p>
          <a:p>
            <a:endParaRPr lang="en-US" altLang="en-US" sz="1200" dirty="0">
              <a:sym typeface="Symbol" panose="05050102010706020507" pitchFamily="18" charset="2"/>
            </a:endParaRPr>
          </a:p>
          <a:p>
            <a:r>
              <a:rPr lang="en-US" altLang="en-US" sz="1200" dirty="0">
                <a:sym typeface="Symbol" panose="05050102010706020507" pitchFamily="18" charset="2"/>
              </a:rPr>
              <a:t>Initialize the system in a configuration where all leader registers contain the value 1.</a:t>
            </a:r>
          </a:p>
          <a:p>
            <a:endParaRPr lang="en-US" altLang="en-US" sz="1200" dirty="0">
              <a:sym typeface="Symbol" panose="05050102010706020507" pitchFamily="18" charset="2"/>
            </a:endParaRPr>
          </a:p>
          <a:p>
            <a:r>
              <a:rPr lang="en-US" altLang="en-US" sz="1200" dirty="0">
                <a:sym typeface="Symbol" panose="05050102010706020507" pitchFamily="18" charset="2"/>
              </a:rPr>
              <a:t>The scheduler selects one processor to initiate the process. This processor will perform a coin toss.</a:t>
            </a:r>
          </a:p>
          <a:p>
            <a:endParaRPr lang="en-US" altLang="en-US" sz="1200" dirty="0">
              <a:sym typeface="Symbol" panose="05050102010706020507" pitchFamily="18" charset="2"/>
            </a:endParaRPr>
          </a:p>
          <a:p>
            <a:r>
              <a:rPr lang="en-US" altLang="en-US" sz="1200" dirty="0">
                <a:sym typeface="Symbol" panose="05050102010706020507" pitchFamily="18" charset="2"/>
              </a:rPr>
              <a:t>If the result of the coin toss is 1, the scheduler repeats the coin toss process for this processor until the result is 0.</a:t>
            </a:r>
          </a:p>
          <a:p>
            <a:endParaRPr lang="en-US" altLang="en-US" sz="1200" dirty="0">
              <a:sym typeface="Symbol" panose="05050102010706020507" pitchFamily="18" charset="2"/>
            </a:endParaRPr>
          </a:p>
          <a:p>
            <a:r>
              <a:rPr lang="en-US" altLang="en-US" sz="1200" dirty="0">
                <a:sym typeface="Symbol" panose="05050102010706020507" pitchFamily="18" charset="2"/>
              </a:rPr>
              <a:t>Before this processor has a chance to write 0 into its leader register, the scheduler suspends its execution.</a:t>
            </a:r>
          </a:p>
          <a:p>
            <a:endParaRPr lang="en-US" altLang="en-US" sz="1200" dirty="0">
              <a:sym typeface="Symbol" panose="05050102010706020507" pitchFamily="18" charset="2"/>
            </a:endParaRPr>
          </a:p>
          <a:p>
            <a:r>
              <a:rPr lang="en-US" altLang="en-US" sz="1200" dirty="0">
                <a:sym typeface="Symbol" panose="05050102010706020507" pitchFamily="18" charset="2"/>
              </a:rPr>
              <a:t>The scheduler activates another processor following the same procedure: perform a coin toss until the result is 0. Then, the scheduler suspends this processor before it updates its leader register.</a:t>
            </a:r>
          </a:p>
          <a:p>
            <a:endParaRPr lang="en-US" altLang="en-US" sz="1200" dirty="0">
              <a:sym typeface="Symbol" panose="05050102010706020507" pitchFamily="18" charset="2"/>
            </a:endParaRPr>
          </a:p>
          <a:p>
            <a:r>
              <a:rPr lang="en-US" altLang="en-US" sz="1200" dirty="0">
                <a:sym typeface="Symbol" panose="05050102010706020507" pitchFamily="18" charset="2"/>
              </a:rPr>
              <a:t>The scheduler continues this process, activating processors one by one, until all processors are in the state where they are about to write 0 into their leader registers.</a:t>
            </a:r>
          </a:p>
          <a:p>
            <a:endParaRPr lang="en-US" altLang="en-US" sz="1200" dirty="0">
              <a:sym typeface="Symbol" panose="05050102010706020507" pitchFamily="18" charset="2"/>
            </a:endParaRPr>
          </a:p>
          <a:p>
            <a:r>
              <a:rPr lang="en-US" altLang="en-US" sz="1200" dirty="0">
                <a:sym typeface="Symbol" panose="05050102010706020507" pitchFamily="18" charset="2"/>
              </a:rPr>
              <a:t>Then, the scheduler allows all the processors to write 0 into their leader registers simultaneously.</a:t>
            </a:r>
          </a:p>
          <a:p>
            <a:endParaRPr lang="en-US" altLang="en-US" sz="1200" dirty="0">
              <a:sym typeface="Symbol" panose="05050102010706020507" pitchFamily="18" charset="2"/>
            </a:endParaRPr>
          </a:p>
          <a:p>
            <a:r>
              <a:rPr lang="en-US" altLang="en-US" sz="1200" dirty="0">
                <a:sym typeface="Symbol" panose="05050102010706020507" pitchFamily="18" charset="2"/>
              </a:rPr>
              <a:t>At this point, all leader registers contain the value 0, and the scheduler can now trigger a similar process to force all processors to write 1 into their registers, and so on.</a:t>
            </a:r>
          </a:p>
          <a:p>
            <a:endParaRPr lang="en-US" altLang="en-US" sz="1200" dirty="0">
              <a:sym typeface="Symbol" panose="05050102010706020507" pitchFamily="18" charset="2"/>
            </a:endParaRPr>
          </a:p>
          <a:p>
            <a:r>
              <a:rPr lang="en-US" altLang="en-US" sz="1200" dirty="0">
                <a:sym typeface="Symbol" panose="05050102010706020507" pitchFamily="18" charset="2"/>
              </a:rPr>
              <a:t>This strategy is designed to ensure that the system never reaches a stable state under fine atomicity conditions.</a:t>
            </a:r>
            <a:endParaRPr lang="en-US" altLang="en-US" dirty="0"/>
          </a:p>
          <a:p>
            <a:endParaRPr lang="en-US" altLang="en-US" dirty="0"/>
          </a:p>
        </p:txBody>
      </p:sp>
    </p:spTree>
    <p:extLst>
      <p:ext uri="{BB962C8B-B14F-4D97-AF65-F5344CB8AC3E}">
        <p14:creationId xmlns:p14="http://schemas.microsoft.com/office/powerpoint/2010/main" val="114889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857347-1947-43C7-7A12-60EB95377EB8}"/>
              </a:ext>
            </a:extLst>
          </p:cNvPr>
          <p:cNvSpPr>
            <a:spLocks noGrp="1" noChangeArrowheads="1"/>
          </p:cNvSpPr>
          <p:nvPr>
            <p:ph type="sldNum" sz="quarter" idx="5"/>
          </p:nvPr>
        </p:nvSpPr>
        <p:spPr>
          <a:ln/>
        </p:spPr>
        <p:txBody>
          <a:bodyPr/>
          <a:lstStyle/>
          <a:p>
            <a:fld id="{37C3E946-4F8E-42FA-B24E-A2D381A1278F}" type="slidenum">
              <a:rPr lang="en-US" altLang="en-US"/>
              <a:pPr/>
              <a:t>51</a:t>
            </a:fld>
            <a:endParaRPr lang="en-US" altLang="en-US"/>
          </a:p>
        </p:txBody>
      </p:sp>
      <p:sp>
        <p:nvSpPr>
          <p:cNvPr id="293890" name="Rectangle 2">
            <a:extLst>
              <a:ext uri="{FF2B5EF4-FFF2-40B4-BE49-F238E27FC236}">
                <a16:creationId xmlns:a16="http://schemas.microsoft.com/office/drawing/2014/main" id="{CBB42571-6AD6-745B-4930-52254883494E}"/>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FA0B6A6F-8F7C-079F-4C63-8BEC107FAD20}"/>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857347-1947-43C7-7A12-60EB95377EB8}"/>
              </a:ext>
            </a:extLst>
          </p:cNvPr>
          <p:cNvSpPr>
            <a:spLocks noGrp="1" noChangeArrowheads="1"/>
          </p:cNvSpPr>
          <p:nvPr>
            <p:ph type="sldNum" sz="quarter" idx="5"/>
          </p:nvPr>
        </p:nvSpPr>
        <p:spPr>
          <a:ln/>
        </p:spPr>
        <p:txBody>
          <a:bodyPr/>
          <a:lstStyle/>
          <a:p>
            <a:fld id="{37C3E946-4F8E-42FA-B24E-A2D381A1278F}" type="slidenum">
              <a:rPr lang="en-US" altLang="en-US"/>
              <a:pPr/>
              <a:t>52</a:t>
            </a:fld>
            <a:endParaRPr lang="en-US" altLang="en-US"/>
          </a:p>
        </p:txBody>
      </p:sp>
      <p:sp>
        <p:nvSpPr>
          <p:cNvPr id="293890" name="Rectangle 2">
            <a:extLst>
              <a:ext uri="{FF2B5EF4-FFF2-40B4-BE49-F238E27FC236}">
                <a16:creationId xmlns:a16="http://schemas.microsoft.com/office/drawing/2014/main" id="{CBB42571-6AD6-745B-4930-52254883494E}"/>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FA0B6A6F-8F7C-079F-4C63-8BEC107FAD20}"/>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8436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55831-5DBC-47B4-8263-D2FB402565DF}" type="slidenum">
              <a:rPr lang="en-US" altLang="en-US"/>
              <a:pPr/>
              <a:t>3</a:t>
            </a:fld>
            <a:endParaRPr lang="en-US" alt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r>
              <a:rPr lang="en-US" altLang="he-IL" sz="1100" u="sng" dirty="0">
                <a:solidFill>
                  <a:srgbClr val="C60000"/>
                </a:solidFill>
              </a:rPr>
              <a:t>Definitions</a:t>
            </a:r>
            <a:r>
              <a:rPr lang="en-US" altLang="he-IL" sz="1100" dirty="0"/>
              <a:t> :</a:t>
            </a:r>
          </a:p>
          <a:p>
            <a:pPr lvl="1"/>
            <a:r>
              <a:rPr lang="en-US" altLang="he-IL" dirty="0"/>
              <a:t>A</a:t>
            </a:r>
            <a:r>
              <a:rPr lang="en-US" altLang="he-IL" baseline="-25000" dirty="0"/>
              <a:t>i+1</a:t>
            </a:r>
            <a:r>
              <a:rPr lang="en-US" altLang="he-IL" dirty="0"/>
              <a:t> </a:t>
            </a:r>
            <a:r>
              <a:rPr lang="en-US" altLang="he-IL" u="sng" dirty="0">
                <a:solidFill>
                  <a:srgbClr val="C60000"/>
                </a:solidFill>
              </a:rPr>
              <a:t>refines</a:t>
            </a:r>
            <a:r>
              <a:rPr lang="en-US" altLang="he-IL" dirty="0"/>
              <a:t> predicate A</a:t>
            </a:r>
            <a:r>
              <a:rPr lang="en-US" altLang="he-IL" baseline="-25000" dirty="0"/>
              <a:t>i</a:t>
            </a:r>
            <a:r>
              <a:rPr lang="en-US" altLang="he-IL" dirty="0"/>
              <a:t> if A</a:t>
            </a:r>
            <a:r>
              <a:rPr lang="en-US" altLang="he-IL" baseline="-25000" dirty="0"/>
              <a:t>i</a:t>
            </a:r>
            <a:r>
              <a:rPr lang="en-US" altLang="he-IL" dirty="0"/>
              <a:t> holds whenever A</a:t>
            </a:r>
            <a:r>
              <a:rPr lang="en-US" altLang="he-IL" baseline="-25000" dirty="0"/>
              <a:t>i+1</a:t>
            </a:r>
            <a:r>
              <a:rPr lang="en-US" altLang="he-IL" dirty="0"/>
              <a:t> holds</a:t>
            </a:r>
          </a:p>
          <a:p>
            <a:pPr lvl="1"/>
            <a:r>
              <a:rPr lang="en-US" altLang="he-IL" dirty="0"/>
              <a:t>The term </a:t>
            </a:r>
            <a:r>
              <a:rPr lang="en-US" altLang="he-IL" dirty="0">
                <a:solidFill>
                  <a:srgbClr val="C60000"/>
                </a:solidFill>
              </a:rPr>
              <a:t>attractor</a:t>
            </a:r>
            <a:r>
              <a:rPr lang="en-US" altLang="he-IL" dirty="0"/>
              <a:t> is often used for such A</a:t>
            </a:r>
            <a:r>
              <a:rPr lang="en-US" altLang="he-IL" baseline="-25000" dirty="0"/>
              <a:t>i</a:t>
            </a:r>
            <a:r>
              <a:rPr lang="en-US" altLang="he-IL" dirty="0"/>
              <a:t> predicate</a:t>
            </a:r>
          </a:p>
          <a:p>
            <a:r>
              <a:rPr lang="en-US" altLang="he-IL" sz="1100" u="sng" dirty="0">
                <a:solidFill>
                  <a:srgbClr val="C60000"/>
                </a:solidFill>
              </a:rPr>
              <a:t>The idea</a:t>
            </a:r>
            <a:r>
              <a:rPr lang="en-US" altLang="he-IL" sz="1100" dirty="0"/>
              <a:t> : prove that the self-stabilizing algorithm converges to fulfill k &gt;1 predicates A</a:t>
            </a:r>
            <a:r>
              <a:rPr lang="en-US" altLang="he-IL" sz="1100" baseline="-25000" dirty="0"/>
              <a:t>1</a:t>
            </a:r>
            <a:r>
              <a:rPr lang="en-US" altLang="he-IL" sz="1100" dirty="0"/>
              <a:t>,A</a:t>
            </a:r>
            <a:r>
              <a:rPr lang="en-US" altLang="he-IL" sz="1100" baseline="-25000" dirty="0"/>
              <a:t>2</a:t>
            </a:r>
            <a:r>
              <a:rPr lang="en-US" altLang="he-IL" sz="1100" dirty="0"/>
              <a:t>, … ,A</a:t>
            </a:r>
            <a:r>
              <a:rPr lang="en-US" altLang="he-IL" sz="1100" baseline="-25000" dirty="0"/>
              <a:t>k</a:t>
            </a:r>
            <a:r>
              <a:rPr lang="en-US" altLang="he-IL" sz="1100" dirty="0"/>
              <a:t> such that, for every </a:t>
            </a:r>
            <a:br>
              <a:rPr lang="en-US" altLang="he-IL" sz="1100" dirty="0"/>
            </a:br>
            <a:r>
              <a:rPr lang="en-US" altLang="he-IL" sz="1100" dirty="0"/>
              <a:t>1 </a:t>
            </a:r>
            <a:r>
              <a:rPr lang="en-US" altLang="he-IL" sz="1100" dirty="0">
                <a:sym typeface="Symbol" pitchFamily="18" charset="2"/>
              </a:rPr>
              <a:t> </a:t>
            </a:r>
            <a:r>
              <a:rPr lang="en-US" altLang="he-IL" sz="1100" dirty="0" err="1"/>
              <a:t>i</a:t>
            </a:r>
            <a:r>
              <a:rPr lang="en-US" altLang="he-IL" sz="1100" dirty="0"/>
              <a:t> </a:t>
            </a:r>
            <a:r>
              <a:rPr lang="en-US" altLang="he-IL" sz="1100" dirty="0">
                <a:sym typeface="Symbol" pitchFamily="18" charset="2"/>
              </a:rPr>
              <a:t></a:t>
            </a:r>
            <a:r>
              <a:rPr lang="en-US" altLang="he-IL" sz="1100" dirty="0"/>
              <a:t> k, A</a:t>
            </a:r>
            <a:r>
              <a:rPr lang="en-US" altLang="he-IL" sz="1100" baseline="-25000" dirty="0"/>
              <a:t>i+1</a:t>
            </a:r>
            <a:r>
              <a:rPr lang="en-US" altLang="he-IL" sz="1100" dirty="0"/>
              <a:t> is a refinement of A</a:t>
            </a:r>
            <a:r>
              <a:rPr lang="en-US" altLang="he-IL" sz="1100" baseline="-25000" dirty="0"/>
              <a:t>i</a:t>
            </a:r>
            <a:endParaRPr lang="en-US" altLang="he-IL" sz="1100" dirty="0"/>
          </a:p>
          <a:p>
            <a:r>
              <a:rPr lang="en-US" altLang="he-IL" sz="1100" u="sng" dirty="0">
                <a:solidFill>
                  <a:srgbClr val="C60000"/>
                </a:solidFill>
              </a:rPr>
              <a:t>The “stairs”</a:t>
            </a:r>
            <a:r>
              <a:rPr lang="en-US" altLang="he-IL" u="sng" dirty="0"/>
              <a:t> </a:t>
            </a:r>
            <a:r>
              <a:rPr lang="en-US" altLang="he-IL" dirty="0"/>
              <a:t>:</a:t>
            </a:r>
          </a:p>
          <a:p>
            <a:pPr lvl="1"/>
            <a:r>
              <a:rPr lang="en-US" altLang="he-IL" dirty="0"/>
              <a:t>prove that, from some point of the execution, every configuration satisfies A</a:t>
            </a:r>
            <a:r>
              <a:rPr lang="en-US" altLang="he-IL" baseline="-25000" dirty="0"/>
              <a:t>i</a:t>
            </a:r>
            <a:r>
              <a:rPr lang="en-US" altLang="he-IL" dirty="0"/>
              <a:t> </a:t>
            </a:r>
          </a:p>
          <a:p>
            <a:pPr lvl="1"/>
            <a:r>
              <a:rPr lang="en-US" altLang="he-IL" dirty="0"/>
              <a:t>then proving that an execution in which A</a:t>
            </a:r>
            <a:r>
              <a:rPr lang="en-US" altLang="he-IL" baseline="-25000" dirty="0"/>
              <a:t>i</a:t>
            </a:r>
            <a:r>
              <a:rPr lang="en-US" altLang="he-IL" dirty="0"/>
              <a:t> holds reaches a configuration after which every configuration satisfies A</a:t>
            </a:r>
            <a:r>
              <a:rPr lang="en-US" altLang="he-IL" baseline="-25000" dirty="0"/>
              <a:t>i+1</a:t>
            </a:r>
            <a:endParaRPr lang="en-US" altLang="he-IL" dirty="0"/>
          </a:p>
          <a:p>
            <a:pPr lvl="1"/>
            <a:r>
              <a:rPr lang="en-US" altLang="he-IL" dirty="0"/>
              <a:t>until A</a:t>
            </a:r>
            <a:r>
              <a:rPr lang="en-US" altLang="he-IL" baseline="-25000" dirty="0"/>
              <a:t>k</a:t>
            </a:r>
            <a:r>
              <a:rPr lang="en-US" altLang="he-IL" dirty="0"/>
              <a:t> which is the predicate for a safe configuration</a:t>
            </a:r>
            <a:endParaRPr lang="en-US" dirty="0"/>
          </a:p>
        </p:txBody>
      </p:sp>
    </p:spTree>
    <p:extLst>
      <p:ext uri="{BB962C8B-B14F-4D97-AF65-F5344CB8AC3E}">
        <p14:creationId xmlns:p14="http://schemas.microsoft.com/office/powerpoint/2010/main" val="2844039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857347-1947-43C7-7A12-60EB95377EB8}"/>
              </a:ext>
            </a:extLst>
          </p:cNvPr>
          <p:cNvSpPr>
            <a:spLocks noGrp="1" noChangeArrowheads="1"/>
          </p:cNvSpPr>
          <p:nvPr>
            <p:ph type="sldNum" sz="quarter" idx="5"/>
          </p:nvPr>
        </p:nvSpPr>
        <p:spPr>
          <a:ln/>
        </p:spPr>
        <p:txBody>
          <a:bodyPr/>
          <a:lstStyle/>
          <a:p>
            <a:fld id="{37C3E946-4F8E-42FA-B24E-A2D381A1278F}" type="slidenum">
              <a:rPr lang="en-US" altLang="en-US"/>
              <a:pPr/>
              <a:t>53</a:t>
            </a:fld>
            <a:endParaRPr lang="en-US" altLang="en-US"/>
          </a:p>
        </p:txBody>
      </p:sp>
      <p:sp>
        <p:nvSpPr>
          <p:cNvPr id="293890" name="Rectangle 2">
            <a:extLst>
              <a:ext uri="{FF2B5EF4-FFF2-40B4-BE49-F238E27FC236}">
                <a16:creationId xmlns:a16="http://schemas.microsoft.com/office/drawing/2014/main" id="{CBB42571-6AD6-745B-4930-52254883494E}"/>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FA0B6A6F-8F7C-079F-4C63-8BEC107FAD20}"/>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91046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857347-1947-43C7-7A12-60EB95377EB8}"/>
              </a:ext>
            </a:extLst>
          </p:cNvPr>
          <p:cNvSpPr>
            <a:spLocks noGrp="1" noChangeArrowheads="1"/>
          </p:cNvSpPr>
          <p:nvPr>
            <p:ph type="sldNum" sz="quarter" idx="5"/>
          </p:nvPr>
        </p:nvSpPr>
        <p:spPr>
          <a:ln/>
        </p:spPr>
        <p:txBody>
          <a:bodyPr/>
          <a:lstStyle/>
          <a:p>
            <a:fld id="{37C3E946-4F8E-42FA-B24E-A2D381A1278F}" type="slidenum">
              <a:rPr lang="en-US" altLang="en-US"/>
              <a:pPr/>
              <a:t>54</a:t>
            </a:fld>
            <a:endParaRPr lang="en-US" altLang="en-US"/>
          </a:p>
        </p:txBody>
      </p:sp>
      <p:sp>
        <p:nvSpPr>
          <p:cNvPr id="293890" name="Rectangle 2">
            <a:extLst>
              <a:ext uri="{FF2B5EF4-FFF2-40B4-BE49-F238E27FC236}">
                <a16:creationId xmlns:a16="http://schemas.microsoft.com/office/drawing/2014/main" id="{CBB42571-6AD6-745B-4930-52254883494E}"/>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FA0B6A6F-8F7C-079F-4C63-8BEC107FAD20}"/>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622217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857347-1947-43C7-7A12-60EB95377EB8}"/>
              </a:ext>
            </a:extLst>
          </p:cNvPr>
          <p:cNvSpPr>
            <a:spLocks noGrp="1" noChangeArrowheads="1"/>
          </p:cNvSpPr>
          <p:nvPr>
            <p:ph type="sldNum" sz="quarter" idx="5"/>
          </p:nvPr>
        </p:nvSpPr>
        <p:spPr>
          <a:ln/>
        </p:spPr>
        <p:txBody>
          <a:bodyPr/>
          <a:lstStyle/>
          <a:p>
            <a:fld id="{37C3E946-4F8E-42FA-B24E-A2D381A1278F}" type="slidenum">
              <a:rPr lang="en-US" altLang="en-US"/>
              <a:pPr/>
              <a:t>55</a:t>
            </a:fld>
            <a:endParaRPr lang="en-US" altLang="en-US"/>
          </a:p>
        </p:txBody>
      </p:sp>
      <p:sp>
        <p:nvSpPr>
          <p:cNvPr id="293890" name="Rectangle 2">
            <a:extLst>
              <a:ext uri="{FF2B5EF4-FFF2-40B4-BE49-F238E27FC236}">
                <a16:creationId xmlns:a16="http://schemas.microsoft.com/office/drawing/2014/main" id="{CBB42571-6AD6-745B-4930-52254883494E}"/>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FA0B6A6F-8F7C-079F-4C63-8BEC107FAD20}"/>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87887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857347-1947-43C7-7A12-60EB95377EB8}"/>
              </a:ext>
            </a:extLst>
          </p:cNvPr>
          <p:cNvSpPr>
            <a:spLocks noGrp="1" noChangeArrowheads="1"/>
          </p:cNvSpPr>
          <p:nvPr>
            <p:ph type="sldNum" sz="quarter" idx="5"/>
          </p:nvPr>
        </p:nvSpPr>
        <p:spPr>
          <a:ln/>
        </p:spPr>
        <p:txBody>
          <a:bodyPr/>
          <a:lstStyle/>
          <a:p>
            <a:fld id="{37C3E946-4F8E-42FA-B24E-A2D381A1278F}" type="slidenum">
              <a:rPr lang="en-US" altLang="en-US"/>
              <a:pPr/>
              <a:t>56</a:t>
            </a:fld>
            <a:endParaRPr lang="en-US" altLang="en-US"/>
          </a:p>
        </p:txBody>
      </p:sp>
      <p:sp>
        <p:nvSpPr>
          <p:cNvPr id="293890" name="Rectangle 2">
            <a:extLst>
              <a:ext uri="{FF2B5EF4-FFF2-40B4-BE49-F238E27FC236}">
                <a16:creationId xmlns:a16="http://schemas.microsoft.com/office/drawing/2014/main" id="{CBB42571-6AD6-745B-4930-52254883494E}"/>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FA0B6A6F-8F7C-079F-4C63-8BEC107FAD20}"/>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83184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857347-1947-43C7-7A12-60EB95377EB8}"/>
              </a:ext>
            </a:extLst>
          </p:cNvPr>
          <p:cNvSpPr>
            <a:spLocks noGrp="1" noChangeArrowheads="1"/>
          </p:cNvSpPr>
          <p:nvPr>
            <p:ph type="sldNum" sz="quarter" idx="5"/>
          </p:nvPr>
        </p:nvSpPr>
        <p:spPr>
          <a:ln/>
        </p:spPr>
        <p:txBody>
          <a:bodyPr/>
          <a:lstStyle/>
          <a:p>
            <a:fld id="{37C3E946-4F8E-42FA-B24E-A2D381A1278F}" type="slidenum">
              <a:rPr lang="en-US" altLang="en-US"/>
              <a:pPr/>
              <a:t>57</a:t>
            </a:fld>
            <a:endParaRPr lang="en-US" altLang="en-US"/>
          </a:p>
        </p:txBody>
      </p:sp>
      <p:sp>
        <p:nvSpPr>
          <p:cNvPr id="293890" name="Rectangle 2">
            <a:extLst>
              <a:ext uri="{FF2B5EF4-FFF2-40B4-BE49-F238E27FC236}">
                <a16:creationId xmlns:a16="http://schemas.microsoft.com/office/drawing/2014/main" id="{CBB42571-6AD6-745B-4930-52254883494E}"/>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FA0B6A6F-8F7C-079F-4C63-8BEC107FAD20}"/>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52719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32D44C-2AE8-4385-B20A-D5EDEF2A641F}" type="slidenum">
              <a:rPr lang="en-US" altLang="en-US"/>
              <a:pPr/>
              <a:t>5</a:t>
            </a:fld>
            <a:endParaRPr lang="en-US" alt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pPr>
              <a:lnSpc>
                <a:spcPct val="50000"/>
              </a:lnSpc>
              <a:spcBef>
                <a:spcPct val="50000"/>
              </a:spcBef>
            </a:pPr>
            <a:r>
              <a:rPr lang="en-US" altLang="he-IL" sz="2400" dirty="0">
                <a:solidFill>
                  <a:srgbClr val="3333CC"/>
                </a:solidFill>
                <a:latin typeface="Comic Sans MS" pitchFamily="66" charset="0"/>
              </a:rPr>
              <a:t>Program for P</a:t>
            </a:r>
            <a:r>
              <a:rPr lang="en-US" altLang="he-IL" sz="2400" baseline="-25000" dirty="0">
                <a:solidFill>
                  <a:srgbClr val="3333CC"/>
                </a:solidFill>
                <a:latin typeface="Comic Sans MS" pitchFamily="66" charset="0"/>
              </a:rPr>
              <a:t>i , </a:t>
            </a:r>
            <a:r>
              <a:rPr lang="en-US" altLang="he-IL" sz="2400" dirty="0">
                <a:solidFill>
                  <a:srgbClr val="3333CC"/>
                </a:solidFill>
                <a:latin typeface="Comic Sans MS" pitchFamily="66" charset="0"/>
              </a:rPr>
              <a:t>each processor reads its neighbors leader and chooses the </a:t>
            </a:r>
            <a:r>
              <a:rPr lang="en-US" altLang="he-IL" sz="2400" dirty="0" err="1">
                <a:solidFill>
                  <a:srgbClr val="3333CC"/>
                </a:solidFill>
                <a:latin typeface="Comic Sans MS" pitchFamily="66" charset="0"/>
              </a:rPr>
              <a:t>canidate</a:t>
            </a:r>
            <a:r>
              <a:rPr lang="en-US" altLang="he-IL" sz="2400" dirty="0">
                <a:solidFill>
                  <a:srgbClr val="3333CC"/>
                </a:solidFill>
                <a:latin typeface="Comic Sans MS" pitchFamily="66" charset="0"/>
              </a:rPr>
              <a:t> with the lowest value:</a:t>
            </a:r>
            <a:endParaRPr lang="en-US" sz="2600" dirty="0">
              <a:latin typeface="Comic Sans MS" pitchFamily="66" charset="0"/>
            </a:endParaRPr>
          </a:p>
          <a:p>
            <a:endParaRPr lang="en-US" dirty="0"/>
          </a:p>
        </p:txBody>
      </p:sp>
    </p:spTree>
    <p:extLst>
      <p:ext uri="{BB962C8B-B14F-4D97-AF65-F5344CB8AC3E}">
        <p14:creationId xmlns:p14="http://schemas.microsoft.com/office/powerpoint/2010/main" val="270361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7DC8C5-F347-4F69-A983-023A3E9FF7B6}" type="slidenum">
              <a:rPr lang="en-US" altLang="en-US"/>
              <a:pPr/>
              <a:t>6</a:t>
            </a:fld>
            <a:endParaRPr lang="en-US" alt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r>
              <a:rPr lang="en-US" altLang="he-IL" sz="1100" dirty="0"/>
              <a:t>* We assume that every processor has a unique identifier in the range 1 to N , where </a:t>
            </a:r>
            <a:r>
              <a:rPr lang="en-US" altLang="he-IL" sz="1100" dirty="0">
                <a:solidFill>
                  <a:srgbClr val="C60000"/>
                </a:solidFill>
              </a:rPr>
              <a:t>N</a:t>
            </a:r>
            <a:r>
              <a:rPr lang="en-US" altLang="he-IL" sz="1100" dirty="0"/>
              <a:t> is the upper bound of the number of processors in the system</a:t>
            </a:r>
          </a:p>
          <a:p>
            <a:r>
              <a:rPr lang="en-US" altLang="he-IL" sz="1100" dirty="0">
                <a:solidFill>
                  <a:srgbClr val="C60000"/>
                </a:solidFill>
              </a:rPr>
              <a:t>* The leader election task</a:t>
            </a:r>
            <a:r>
              <a:rPr lang="en-US" altLang="he-IL" sz="1100" dirty="0"/>
              <a:t> is to inform every processor of the identifier of a single processor in the system, this single processor with the elected identifier is the leader</a:t>
            </a:r>
          </a:p>
          <a:p>
            <a:r>
              <a:rPr lang="en-US" altLang="he-IL" sz="1100" dirty="0"/>
              <a:t>* The term </a:t>
            </a:r>
            <a:r>
              <a:rPr lang="en-US" altLang="he-IL" sz="1100" dirty="0">
                <a:solidFill>
                  <a:srgbClr val="C60000"/>
                </a:solidFill>
              </a:rPr>
              <a:t>floating identifier</a:t>
            </a:r>
            <a:r>
              <a:rPr lang="en-US" altLang="he-IL" sz="1100" dirty="0"/>
              <a:t> is used to describe an identifier that appears in the initial configuration, when no processor in the system with this identifier appears in the system</a:t>
            </a:r>
            <a:r>
              <a:rPr lang="en-US" altLang="en-US" sz="1100" dirty="0"/>
              <a:t> (</a:t>
            </a:r>
            <a:r>
              <a:rPr lang="en-US" altLang="he-IL" sz="1000" dirty="0">
                <a:solidFill>
                  <a:schemeClr val="accent2"/>
                </a:solidFill>
              </a:rPr>
              <a:t>we use distance variables and the upper bound N to eliminate floating identifiers</a:t>
            </a:r>
            <a:r>
              <a:rPr lang="en-US" altLang="he-IL" sz="1100" dirty="0"/>
              <a:t>)</a:t>
            </a:r>
          </a:p>
          <a:p>
            <a:endParaRPr lang="en-US" dirty="0"/>
          </a:p>
        </p:txBody>
      </p:sp>
    </p:spTree>
    <p:extLst>
      <p:ext uri="{BB962C8B-B14F-4D97-AF65-F5344CB8AC3E}">
        <p14:creationId xmlns:p14="http://schemas.microsoft.com/office/powerpoint/2010/main" val="373052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29D0B-CCB7-4638-829D-45DBCE8C3274}" type="slidenum">
              <a:rPr lang="en-US" altLang="en-US"/>
              <a:pPr/>
              <a:t>8</a:t>
            </a:fld>
            <a:endParaRPr lang="en-US" alt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r>
              <a:rPr lang="en-US" altLang="he-IL" sz="1100" dirty="0"/>
              <a:t>* We will use 2 convergence stairs :</a:t>
            </a:r>
          </a:p>
          <a:p>
            <a:pPr lvl="1"/>
            <a:r>
              <a:rPr lang="en-US" altLang="he-IL" u="sng" dirty="0"/>
              <a:t>First</a:t>
            </a:r>
            <a:r>
              <a:rPr lang="en-US" altLang="he-IL" dirty="0"/>
              <a:t> - predicate </a:t>
            </a:r>
            <a:r>
              <a:rPr lang="en-US" altLang="he-IL" dirty="0">
                <a:solidFill>
                  <a:srgbClr val="C60000"/>
                </a:solidFill>
              </a:rPr>
              <a:t>A</a:t>
            </a:r>
            <a:r>
              <a:rPr lang="en-US" altLang="he-IL" baseline="-25000" dirty="0">
                <a:solidFill>
                  <a:srgbClr val="C60000"/>
                </a:solidFill>
              </a:rPr>
              <a:t>1</a:t>
            </a:r>
            <a:r>
              <a:rPr lang="en-US" altLang="he-IL" dirty="0"/>
              <a:t> on system configurations verifying that no floating identifiers exists</a:t>
            </a:r>
          </a:p>
          <a:p>
            <a:pPr lvl="1"/>
            <a:r>
              <a:rPr lang="en-US" altLang="he-IL" u="sng" dirty="0"/>
              <a:t>Second</a:t>
            </a:r>
            <a:r>
              <a:rPr lang="en-US" altLang="he-IL" dirty="0"/>
              <a:t> - predicate </a:t>
            </a:r>
            <a:r>
              <a:rPr lang="en-US" altLang="he-IL" dirty="0">
                <a:solidFill>
                  <a:srgbClr val="C60000"/>
                </a:solidFill>
              </a:rPr>
              <a:t>A</a:t>
            </a:r>
            <a:r>
              <a:rPr lang="en-US" altLang="he-IL" baseline="-25000" dirty="0">
                <a:solidFill>
                  <a:srgbClr val="C60000"/>
                </a:solidFill>
              </a:rPr>
              <a:t>2</a:t>
            </a:r>
            <a:r>
              <a:rPr lang="en-US" altLang="he-IL" dirty="0"/>
              <a:t> for a safe configuration, a predicate that verifies that every processor chooses the minimum identifier of a processor in the system as the identifier of the leader</a:t>
            </a:r>
          </a:p>
          <a:p>
            <a:r>
              <a:rPr lang="en-US" altLang="he-IL" sz="1100" dirty="0"/>
              <a:t>* To show that A</a:t>
            </a:r>
            <a:r>
              <a:rPr lang="en-US" altLang="he-IL" sz="1100" baseline="-25000" dirty="0"/>
              <a:t>1</a:t>
            </a:r>
            <a:r>
              <a:rPr lang="en-US" altLang="he-IL" sz="1100" dirty="0"/>
              <a:t> holds, we argue that, if a floating identifier exists, then during O(</a:t>
            </a:r>
            <a:r>
              <a:rPr lang="en-US" altLang="he-IL" sz="1100" dirty="0">
                <a:sym typeface="Symbol" pitchFamily="18" charset="2"/>
              </a:rPr>
              <a:t></a:t>
            </a:r>
            <a:r>
              <a:rPr lang="en-US" altLang="he-IL" sz="1100" dirty="0"/>
              <a:t>) rounds, the minimum distance of a floating identifier increases</a:t>
            </a:r>
          </a:p>
          <a:p>
            <a:endParaRPr lang="en-US" dirty="0"/>
          </a:p>
        </p:txBody>
      </p:sp>
    </p:spTree>
    <p:extLst>
      <p:ext uri="{BB962C8B-B14F-4D97-AF65-F5344CB8AC3E}">
        <p14:creationId xmlns:p14="http://schemas.microsoft.com/office/powerpoint/2010/main" val="3757583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493CCC-9161-42BF-9045-86BA34C1A71D}" type="slidenum">
              <a:rPr lang="en-US" altLang="en-US"/>
              <a:pPr/>
              <a:t>9</a:t>
            </a:fld>
            <a:endParaRPr lang="en-US" altLang="en-US"/>
          </a:p>
        </p:txBody>
      </p:sp>
      <p:sp>
        <p:nvSpPr>
          <p:cNvPr id="309250" name="Rectangle 1026"/>
          <p:cNvSpPr>
            <a:spLocks noGrp="1" noRot="1" noChangeAspect="1" noChangeArrowheads="1" noTextEdit="1"/>
          </p:cNvSpPr>
          <p:nvPr>
            <p:ph type="sldImg"/>
          </p:nvPr>
        </p:nvSpPr>
        <p:spPr>
          <a:ln/>
        </p:spPr>
      </p:sp>
      <p:sp>
        <p:nvSpPr>
          <p:cNvPr id="309251" name="Rectangle 1027"/>
          <p:cNvSpPr>
            <a:spLocks noGrp="1" noChangeArrowheads="1"/>
          </p:cNvSpPr>
          <p:nvPr>
            <p:ph type="body" idx="1"/>
          </p:nvPr>
        </p:nvSpPr>
        <p:spPr/>
        <p:txBody>
          <a:bodyPr/>
          <a:lstStyle/>
          <a:p>
            <a:r>
              <a:rPr lang="en-US" altLang="he-IL" sz="1100" dirty="0"/>
              <a:t>Notice : if A</a:t>
            </a:r>
            <a:r>
              <a:rPr lang="en-US" altLang="he-IL" sz="1100" baseline="-25000" dirty="0"/>
              <a:t>1</a:t>
            </a:r>
            <a:r>
              <a:rPr lang="en-US" altLang="he-IL" sz="1100" dirty="0"/>
              <a:t> wasn’t true, we couldn’t prove the correctness, it is possible that the minimum identifier z - which is the first (arbitrary) configuration of the system - is not an identifier of a processor in the system</a:t>
            </a:r>
            <a:endParaRPr lang="en-US" sz="1100" dirty="0"/>
          </a:p>
        </p:txBody>
      </p:sp>
    </p:spTree>
    <p:extLst>
      <p:ext uri="{BB962C8B-B14F-4D97-AF65-F5344CB8AC3E}">
        <p14:creationId xmlns:p14="http://schemas.microsoft.com/office/powerpoint/2010/main" val="3401265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2FD8E17-38E8-4A7F-BD6A-56586DF41199}" type="slidenum">
              <a:rPr lang="en-US" smtClean="0"/>
              <a:pPr>
                <a:defRPr/>
              </a:pPr>
              <a:t>12</a:t>
            </a:fld>
            <a:endParaRPr lang="en-US" dirty="0"/>
          </a:p>
        </p:txBody>
      </p:sp>
    </p:spTree>
    <p:extLst>
      <p:ext uri="{BB962C8B-B14F-4D97-AF65-F5344CB8AC3E}">
        <p14:creationId xmlns:p14="http://schemas.microsoft.com/office/powerpoint/2010/main" val="2637223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15</a:t>
            </a:fld>
            <a:endParaRPr lang="en-US" dirty="0"/>
          </a:p>
        </p:txBody>
      </p:sp>
    </p:spTree>
    <p:extLst>
      <p:ext uri="{BB962C8B-B14F-4D97-AF65-F5344CB8AC3E}">
        <p14:creationId xmlns:p14="http://schemas.microsoft.com/office/powerpoint/2010/main" val="217507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20A27399-799B-476D-B06C-12E090493AC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cT3E0fiVcEY?si=6bu3p_GWwlzwlQZo"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b="1" noProof="0" dirty="0">
                <a:latin typeface="Calibri Light" panose="020F0302020204030204" pitchFamily="34" charset="0"/>
                <a:cs typeface="Calibri Light" panose="020F0302020204030204" pitchFamily="34" charset="0"/>
              </a:rPr>
              <a:t>Computer Networks</a:t>
            </a:r>
            <a:br>
              <a:rPr lang="en-US" b="1" noProof="0" dirty="0">
                <a:latin typeface="Calibri Light" panose="020F0302020204030204" pitchFamily="34" charset="0"/>
                <a:cs typeface="Calibri Light" panose="020F0302020204030204" pitchFamily="34" charset="0"/>
              </a:rPr>
            </a:br>
            <a:r>
              <a:rPr lang="en-US" sz="2400" noProof="0" dirty="0">
                <a:latin typeface="Calibri Light" panose="020F0302020204030204" pitchFamily="34" charset="0"/>
                <a:cs typeface="Calibri Light" panose="020F0302020204030204" pitchFamily="34" charset="0"/>
              </a:rPr>
              <a:t>EDA387/DIT663</a:t>
            </a:r>
          </a:p>
        </p:txBody>
      </p:sp>
      <p:sp>
        <p:nvSpPr>
          <p:cNvPr id="2051" name="Rectangle 3"/>
          <p:cNvSpPr>
            <a:spLocks noGrp="1" noChangeArrowheads="1"/>
          </p:cNvSpPr>
          <p:nvPr>
            <p:ph type="subTitle" idx="1"/>
          </p:nvPr>
        </p:nvSpPr>
        <p:spPr>
          <a:xfrm>
            <a:off x="0" y="3886200"/>
            <a:ext cx="9144000" cy="1752600"/>
          </a:xfrm>
        </p:spPr>
        <p:txBody>
          <a:bodyPr>
            <a:noAutofit/>
          </a:bodyPr>
          <a:lstStyle/>
          <a:p>
            <a:pPr eaLnBrk="1" hangingPunct="1">
              <a:defRPr/>
            </a:pPr>
            <a:r>
              <a:rPr lang="en-US" b="1" dirty="0">
                <a:latin typeface="Calibri Light" panose="020F0302020204030204" pitchFamily="34" charset="0"/>
                <a:cs typeface="Calibri Light" panose="020F0302020204030204" pitchFamily="34" charset="0"/>
              </a:rPr>
              <a:t>Fault-tolerant Algorithms for Computer Networks</a:t>
            </a:r>
          </a:p>
          <a:p>
            <a:pPr eaLnBrk="1" hangingPunct="1">
              <a:defRPr/>
            </a:pPr>
            <a:r>
              <a:rPr lang="en-SE" i="1" dirty="0">
                <a:latin typeface="Calibri Light" panose="020F0302020204030204" pitchFamily="34" charset="0"/>
                <a:cs typeface="Calibri Light" panose="020F0302020204030204" pitchFamily="34" charset="0"/>
              </a:rPr>
              <a:t>Self-stabilazing </a:t>
            </a:r>
            <a:r>
              <a:rPr lang="en-US" i="1" dirty="0">
                <a:latin typeface="Calibri Light" panose="020F0302020204030204" pitchFamily="34" charset="0"/>
                <a:cs typeface="Calibri Light" panose="020F0302020204030204" pitchFamily="34" charset="0"/>
              </a:rPr>
              <a:t>Leader Election </a:t>
            </a:r>
            <a:r>
              <a:rPr lang="en-SE" i="1" dirty="0">
                <a:latin typeface="Calibri Light" panose="020F0302020204030204" pitchFamily="34" charset="0"/>
                <a:cs typeface="Calibri Light" panose="020F0302020204030204" pitchFamily="34" charset="0"/>
              </a:rPr>
              <a:t>for </a:t>
            </a:r>
            <a:r>
              <a:rPr lang="en-US" i="1" dirty="0">
                <a:latin typeface="Calibri Light" panose="020F0302020204030204" pitchFamily="34" charset="0"/>
                <a:cs typeface="Calibri Light" panose="020F0302020204030204" pitchFamily="34" charset="0"/>
              </a:rPr>
              <a:t>ID-base</a:t>
            </a:r>
            <a:r>
              <a:rPr lang="en-SE" i="1" dirty="0">
                <a:latin typeface="Calibri Light" panose="020F0302020204030204" pitchFamily="34" charset="0"/>
                <a:cs typeface="Calibri Light" panose="020F0302020204030204" pitchFamily="34" charset="0"/>
              </a:rPr>
              <a:t>d</a:t>
            </a:r>
            <a:r>
              <a:rPr lang="en-US" i="1" dirty="0">
                <a:latin typeface="Calibri Light" panose="020F0302020204030204" pitchFamily="34" charset="0"/>
                <a:cs typeface="Calibri Light" panose="020F0302020204030204" pitchFamily="34" charset="0"/>
              </a:rPr>
              <a:t> System</a:t>
            </a:r>
            <a:r>
              <a:rPr lang="en-SE" i="1" dirty="0">
                <a:latin typeface="Calibri Light" panose="020F0302020204030204" pitchFamily="34" charset="0"/>
                <a:cs typeface="Calibri Light" panose="020F0302020204030204" pitchFamily="34" charset="0"/>
              </a:rPr>
              <a:t>s</a:t>
            </a:r>
            <a:r>
              <a:rPr lang="en-US" i="1" dirty="0">
                <a:latin typeface="Calibri Light" panose="020F0302020204030204" pitchFamily="34" charset="0"/>
                <a:cs typeface="Calibri Light" panose="020F0302020204030204" pitchFamily="34" charset="0"/>
              </a:rPr>
              <a:t> (Ch. 2)</a:t>
            </a:r>
            <a:endParaRPr lang="en-SE" i="1" dirty="0">
              <a:latin typeface="Calibri Light" panose="020F0302020204030204" pitchFamily="34" charset="0"/>
              <a:cs typeface="Calibri Light" panose="020F0302020204030204" pitchFamily="34" charset="0"/>
            </a:endParaRPr>
          </a:p>
          <a:p>
            <a:pPr eaLnBrk="1" hangingPunct="1">
              <a:defRPr/>
            </a:pPr>
            <a:r>
              <a:rPr lang="en-US" i="1" dirty="0">
                <a:latin typeface="Calibri Light" panose="020F0302020204030204" pitchFamily="34" charset="0"/>
                <a:cs typeface="Calibri Light" panose="020F0302020204030204" pitchFamily="34" charset="0"/>
              </a:rPr>
              <a:t>Based on slides for the book on Self-stabilization by Shlomi Dolev, MIT press, 2000</a:t>
            </a: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Calibri Light" panose="020F0302020204030204" pitchFamily="34" charset="0"/>
                <a:cs typeface="Calibri Light" panose="020F0302020204030204" pitchFamily="34" charset="0"/>
              </a:rPr>
              <a:t>CHALMERS and </a:t>
            </a:r>
            <a:r>
              <a:rPr lang="en-US" sz="1000" dirty="0">
                <a:latin typeface="Calibri Light" panose="020F0302020204030204" pitchFamily="34" charset="0"/>
                <a:cs typeface="Calibri Light" panose="020F0302020204030204" pitchFamily="34" charset="0"/>
              </a:rPr>
              <a:t>University of Technology</a:t>
            </a:r>
          </a:p>
          <a:p>
            <a:pPr>
              <a:defRPr/>
            </a:pPr>
            <a:r>
              <a:rPr lang="en-US" sz="1600" dirty="0">
                <a:latin typeface="Calibri Light" panose="020F0302020204030204" pitchFamily="34" charset="0"/>
                <a:cs typeface="Calibri Light" panose="020F0302020204030204" pitchFamily="34" charset="0"/>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2AB6-B23A-7138-D363-04358A0908EB}"/>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In Other Words</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E6DF0B63-CA48-9D59-D083-A58C9B0DF261}"/>
              </a:ext>
            </a:extLst>
          </p:cNvPr>
          <p:cNvSpPr>
            <a:spLocks noGrp="1"/>
          </p:cNvSpPr>
          <p:nvPr>
            <p:ph idx="1"/>
          </p:nvPr>
        </p:nvSpPr>
        <p:spPr>
          <a:xfrm>
            <a:off x="107504" y="1773238"/>
            <a:ext cx="8856984" cy="4535487"/>
          </a:xfrm>
        </p:spPr>
        <p:txBody>
          <a:bodyPr/>
          <a:lstStyle/>
          <a:p>
            <a:r>
              <a:rPr lang="sv-SE" dirty="0">
                <a:latin typeface="Calibri Light" panose="020F0302020204030204" pitchFamily="34" charset="0"/>
                <a:cs typeface="Calibri Light" panose="020F0302020204030204" pitchFamily="34" charset="0"/>
              </a:rPr>
              <a:t>Suppose there is no floating idetifer and that all processors have the mim. identifier in the leader variables</a:t>
            </a:r>
          </a:p>
          <a:p>
            <a:pPr lvl="1"/>
            <a:r>
              <a:rPr lang="sv-SE" sz="2800" dirty="0">
                <a:latin typeface="Calibri Light" panose="020F0302020204030204" pitchFamily="34" charset="0"/>
                <a:ea typeface="+mn-ea"/>
                <a:cs typeface="Calibri Light" panose="020F0302020204030204" pitchFamily="34" charset="0"/>
              </a:rPr>
              <a:t>The proof is similar to the BFT consruction proof</a:t>
            </a:r>
          </a:p>
          <a:p>
            <a:r>
              <a:rPr lang="sv-SE" dirty="0">
                <a:latin typeface="Calibri Light" panose="020F0302020204030204" pitchFamily="34" charset="0"/>
                <a:cs typeface="Calibri Light" panose="020F0302020204030204" pitchFamily="34" charset="0"/>
              </a:rPr>
              <a:t>Suppose there is no floading idetifer but not all processors have the mim. identifier in the leader variables</a:t>
            </a:r>
          </a:p>
          <a:p>
            <a:r>
              <a:rPr lang="sv-SE" dirty="0">
                <a:latin typeface="Calibri Light" panose="020F0302020204030204" pitchFamily="34" charset="0"/>
                <a:cs typeface="Calibri Light" panose="020F0302020204030204" pitchFamily="34" charset="0"/>
              </a:rPr>
              <a:t>The min ideftifier will propagate </a:t>
            </a:r>
          </a:p>
          <a:p>
            <a:pPr lvl="1"/>
            <a:r>
              <a:rPr lang="sv-SE" sz="2800" dirty="0">
                <a:latin typeface="Calibri Light" panose="020F0302020204030204" pitchFamily="34" charset="0"/>
                <a:ea typeface="+mn-ea"/>
                <a:cs typeface="Calibri Light" panose="020F0302020204030204" pitchFamily="34" charset="0"/>
              </a:rPr>
              <a:t>the proof is by induction on the distance of processor </a:t>
            </a:r>
            <a:r>
              <a:rPr lang="sv-SE" sz="2800" i="1" dirty="0">
                <a:latin typeface="Calibri Light" panose="020F0302020204030204" pitchFamily="34" charset="0"/>
                <a:ea typeface="+mn-ea"/>
                <a:cs typeface="Calibri Light" panose="020F0302020204030204" pitchFamily="34" charset="0"/>
              </a:rPr>
              <a:t>p</a:t>
            </a:r>
            <a:r>
              <a:rPr lang="sv-SE" sz="2800" baseline="-25000" dirty="0">
                <a:latin typeface="Calibri Light" panose="020F0302020204030204" pitchFamily="34" charset="0"/>
                <a:ea typeface="+mn-ea"/>
                <a:cs typeface="Calibri Light" panose="020F0302020204030204" pitchFamily="34" charset="0"/>
              </a:rPr>
              <a:t>i</a:t>
            </a:r>
            <a:r>
              <a:rPr lang="sv-SE" sz="2800" dirty="0">
                <a:latin typeface="Calibri Light" panose="020F0302020204030204" pitchFamily="34" charset="0"/>
                <a:ea typeface="+mn-ea"/>
                <a:cs typeface="Calibri Light" panose="020F0302020204030204" pitchFamily="34" charset="0"/>
              </a:rPr>
              <a:t> from the processor </a:t>
            </a:r>
            <a:r>
              <a:rPr lang="sv-SE" sz="2800" i="1" dirty="0">
                <a:latin typeface="Calibri Light" panose="020F0302020204030204" pitchFamily="34" charset="0"/>
                <a:ea typeface="+mn-ea"/>
                <a:cs typeface="Calibri Light" panose="020F0302020204030204" pitchFamily="34" charset="0"/>
              </a:rPr>
              <a:t>p</a:t>
            </a:r>
            <a:r>
              <a:rPr lang="sv-SE" sz="2800" baseline="-25000" dirty="0">
                <a:latin typeface="Calibri Light" panose="020F0302020204030204" pitchFamily="34" charset="0"/>
                <a:ea typeface="+mn-ea"/>
                <a:cs typeface="Calibri Light" panose="020F0302020204030204" pitchFamily="34" charset="0"/>
              </a:rPr>
              <a:t>1</a:t>
            </a:r>
            <a:r>
              <a:rPr lang="sv-SE" sz="2800" dirty="0">
                <a:latin typeface="Calibri Light" panose="020F0302020204030204" pitchFamily="34" charset="0"/>
                <a:ea typeface="+mn-ea"/>
                <a:cs typeface="Calibri Light" panose="020F0302020204030204" pitchFamily="34" charset="0"/>
              </a:rPr>
              <a:t>  with the min. idetifier.     </a:t>
            </a:r>
            <a:endParaRPr lang="en-US" sz="2800" dirty="0">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46728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2AB6-B23A-7138-D363-04358A0908EB}"/>
              </a:ext>
            </a:extLst>
          </p:cNvPr>
          <p:cNvSpPr>
            <a:spLocks noGrp="1"/>
          </p:cNvSpPr>
          <p:nvPr>
            <p:ph type="title"/>
          </p:nvPr>
        </p:nvSpPr>
        <p:spPr/>
        <p:txBody>
          <a:bodyPr/>
          <a:lstStyle/>
          <a:p>
            <a:r>
              <a:rPr lang="sv-SE" dirty="0">
                <a:latin typeface="Calibri Light" panose="020F0302020204030204" pitchFamily="34" charset="0"/>
                <a:cs typeface="Calibri Light" panose="020F0302020204030204" pitchFamily="34" charset="0"/>
              </a:rPr>
              <a:t>In Other Words, cont.</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E6DF0B63-CA48-9D59-D083-A58C9B0DF261}"/>
              </a:ext>
            </a:extLst>
          </p:cNvPr>
          <p:cNvSpPr>
            <a:spLocks noGrp="1"/>
          </p:cNvSpPr>
          <p:nvPr>
            <p:ph idx="1"/>
          </p:nvPr>
        </p:nvSpPr>
        <p:spPr>
          <a:xfrm>
            <a:off x="251520" y="1773238"/>
            <a:ext cx="8712968" cy="4535487"/>
          </a:xfrm>
        </p:spPr>
        <p:txBody>
          <a:bodyPr/>
          <a:lstStyle/>
          <a:p>
            <a:r>
              <a:rPr lang="sv-SE" dirty="0">
                <a:latin typeface="Calibri Light" panose="020F0302020204030204" pitchFamily="34" charset="0"/>
                <a:cs typeface="Calibri Light" panose="020F0302020204030204" pitchFamily="34" charset="0"/>
              </a:rPr>
              <a:t>Suppose there is a floating identifier</a:t>
            </a:r>
          </a:p>
          <a:p>
            <a:pPr lvl="1"/>
            <a:r>
              <a:rPr lang="sv-SE" sz="2800" dirty="0">
                <a:latin typeface="Calibri Light" panose="020F0302020204030204" pitchFamily="34" charset="0"/>
                <a:ea typeface="+mn-ea"/>
                <a:cs typeface="Calibri Light" panose="020F0302020204030204" pitchFamily="34" charset="0"/>
              </a:rPr>
              <a:t>let </a:t>
            </a:r>
            <a:r>
              <a:rPr lang="sv-SE" sz="2800" i="1" dirty="0">
                <a:latin typeface="Calibri Light" panose="020F0302020204030204" pitchFamily="34" charset="0"/>
                <a:ea typeface="+mn-ea"/>
                <a:cs typeface="Calibri Light" panose="020F0302020204030204" pitchFamily="34" charset="0"/>
              </a:rPr>
              <a:t>floatIdMin</a:t>
            </a:r>
            <a:r>
              <a:rPr lang="sv-SE" sz="2800" dirty="0">
                <a:latin typeface="Calibri Light" panose="020F0302020204030204" pitchFamily="34" charset="0"/>
                <a:ea typeface="+mn-ea"/>
                <a:cs typeface="Calibri Light" panose="020F0302020204030204" pitchFamily="34" charset="0"/>
              </a:rPr>
              <a:t> be the smallest of all floating identifiers</a:t>
            </a:r>
          </a:p>
          <a:p>
            <a:r>
              <a:rPr lang="sv-SE" dirty="0">
                <a:latin typeface="Calibri Light" panose="020F0302020204030204" pitchFamily="34" charset="0"/>
                <a:cs typeface="Calibri Light" panose="020F0302020204030204" pitchFamily="34" charset="0"/>
              </a:rPr>
              <a:t>The distance from </a:t>
            </a:r>
            <a:r>
              <a:rPr lang="sv-SE" dirty="0">
                <a:latin typeface="Calibri Light" panose="020F0302020204030204" pitchFamily="34" charset="0"/>
                <a:ea typeface="+mn-ea"/>
                <a:cs typeface="Calibri Light" panose="020F0302020204030204" pitchFamily="34" charset="0"/>
              </a:rPr>
              <a:t> </a:t>
            </a:r>
            <a:r>
              <a:rPr lang="sv-SE" i="1" dirty="0">
                <a:latin typeface="Calibri Light" panose="020F0302020204030204" pitchFamily="34" charset="0"/>
                <a:ea typeface="+mn-ea"/>
                <a:cs typeface="Calibri Light" panose="020F0302020204030204" pitchFamily="34" charset="0"/>
              </a:rPr>
              <a:t>p</a:t>
            </a:r>
            <a:r>
              <a:rPr lang="sv-SE" i="1" baseline="-25000" dirty="0">
                <a:latin typeface="Calibri Light" panose="020F0302020204030204" pitchFamily="34" charset="0"/>
                <a:ea typeface="+mn-ea"/>
                <a:cs typeface="Calibri Light" panose="020F0302020204030204" pitchFamily="34" charset="0"/>
              </a:rPr>
              <a:t>floatIdMin</a:t>
            </a:r>
            <a:r>
              <a:rPr lang="sv-SE" dirty="0">
                <a:latin typeface="Calibri Light" panose="020F0302020204030204" pitchFamily="34" charset="0"/>
                <a:ea typeface="+mn-ea"/>
                <a:cs typeface="Calibri Light" panose="020F0302020204030204" pitchFamily="34" charset="0"/>
              </a:rPr>
              <a:t> increases within every asynchronous cycle. </a:t>
            </a:r>
          </a:p>
          <a:p>
            <a:pPr lvl="1"/>
            <a:r>
              <a:rPr lang="sv-SE" sz="2800" dirty="0">
                <a:latin typeface="Calibri Light" panose="020F0302020204030204" pitchFamily="34" charset="0"/>
                <a:cs typeface="Calibri Light" panose="020F0302020204030204" pitchFamily="34" charset="0"/>
              </a:rPr>
              <a:t>The proof is b</a:t>
            </a:r>
            <a:r>
              <a:rPr lang="sv-SE" sz="2800" dirty="0">
                <a:latin typeface="Calibri Light" panose="020F0302020204030204" pitchFamily="34" charset="0"/>
                <a:ea typeface="+mn-ea"/>
                <a:cs typeface="Calibri Light" panose="020F0302020204030204" pitchFamily="34" charset="0"/>
              </a:rPr>
              <a:t>y induction on the distance of processor </a:t>
            </a:r>
            <a:r>
              <a:rPr lang="sv-SE" sz="2800" i="1" dirty="0">
                <a:latin typeface="Calibri Light" panose="020F0302020204030204" pitchFamily="34" charset="0"/>
                <a:ea typeface="+mn-ea"/>
                <a:cs typeface="Calibri Light" panose="020F0302020204030204" pitchFamily="34" charset="0"/>
              </a:rPr>
              <a:t>p</a:t>
            </a:r>
            <a:r>
              <a:rPr lang="sv-SE" sz="2800" baseline="-25000" dirty="0">
                <a:latin typeface="Calibri Light" panose="020F0302020204030204" pitchFamily="34" charset="0"/>
                <a:ea typeface="+mn-ea"/>
                <a:cs typeface="Calibri Light" panose="020F0302020204030204" pitchFamily="34" charset="0"/>
              </a:rPr>
              <a:t>i </a:t>
            </a:r>
            <a:r>
              <a:rPr lang="sv-SE" sz="2800" dirty="0">
                <a:latin typeface="Calibri Light" panose="020F0302020204030204" pitchFamily="34" charset="0"/>
                <a:ea typeface="+mn-ea"/>
                <a:cs typeface="Calibri Light" panose="020F0302020204030204" pitchFamily="34" charset="0"/>
              </a:rPr>
              <a:t>from the processor </a:t>
            </a:r>
            <a:r>
              <a:rPr lang="sv-SE" sz="2800" i="1" dirty="0">
                <a:latin typeface="Calibri Light" panose="020F0302020204030204" pitchFamily="34" charset="0"/>
                <a:ea typeface="+mn-ea"/>
                <a:cs typeface="Calibri Light" panose="020F0302020204030204" pitchFamily="34" charset="0"/>
              </a:rPr>
              <a:t>p</a:t>
            </a:r>
            <a:r>
              <a:rPr lang="sv-SE" sz="2800" i="1" baseline="-25000" dirty="0">
                <a:latin typeface="Calibri Light" panose="020F0302020204030204" pitchFamily="34" charset="0"/>
                <a:ea typeface="+mn-ea"/>
                <a:cs typeface="Calibri Light" panose="020F0302020204030204" pitchFamily="34" charset="0"/>
              </a:rPr>
              <a:t>floatIdMin</a:t>
            </a:r>
            <a:r>
              <a:rPr lang="sv-SE" sz="2800" dirty="0">
                <a:latin typeface="Calibri Light" panose="020F0302020204030204" pitchFamily="34" charset="0"/>
                <a:ea typeface="+mn-ea"/>
                <a:cs typeface="Calibri Light" panose="020F0302020204030204" pitchFamily="34" charset="0"/>
              </a:rPr>
              <a:t> with the min. identifier. </a:t>
            </a:r>
          </a:p>
          <a:p>
            <a:r>
              <a:rPr lang="en-US" dirty="0">
                <a:latin typeface="Calibri Light" panose="020F0302020204030204" pitchFamily="34" charset="0"/>
                <a:cs typeface="Calibri Light" panose="020F0302020204030204" pitchFamily="34" charset="0"/>
              </a:rPr>
              <a:t>Eventually, the if-statement condition in line 06 hold</a:t>
            </a:r>
          </a:p>
          <a:p>
            <a:r>
              <a:rPr lang="en-US" dirty="0">
                <a:latin typeface="Calibri Light" panose="020F0302020204030204" pitchFamily="34" charset="0"/>
                <a:cs typeface="Calibri Light" panose="020F0302020204030204" pitchFamily="34" charset="0"/>
              </a:rPr>
              <a:t>Thus, the value of ignored </a:t>
            </a:r>
            <a:r>
              <a:rPr lang="sv-SE" sz="2800" i="1" dirty="0">
                <a:latin typeface="Calibri Light" panose="020F0302020204030204" pitchFamily="34" charset="0"/>
                <a:ea typeface="+mn-ea"/>
                <a:cs typeface="Calibri Light" panose="020F0302020204030204" pitchFamily="34" charset="0"/>
              </a:rPr>
              <a:t>floatIdMin</a:t>
            </a:r>
            <a:r>
              <a:rPr lang="en-US"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87720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Proof</a:t>
            </a:r>
            <a:r>
              <a:rPr lang="en-SE" dirty="0">
                <a:latin typeface="Calibri Light" panose="020F0302020204030204" pitchFamily="34" charset="0"/>
                <a:cs typeface="Calibri Light" panose="020F0302020204030204" pitchFamily="34" charset="0"/>
              </a:rPr>
              <a:t> Details</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457200" y="1773238"/>
            <a:ext cx="8363272" cy="4535487"/>
          </a:xfrm>
        </p:spPr>
        <p:txBody>
          <a:bodyPr/>
          <a:lstStyle/>
          <a:p>
            <a:r>
              <a:rPr lang="en-US" dirty="0">
                <a:latin typeface="Calibri Light" panose="020F0302020204030204" pitchFamily="34" charset="0"/>
                <a:cs typeface="Calibri Light" panose="020F0302020204030204" pitchFamily="34" charset="0"/>
              </a:rPr>
              <a:t>The proof of correctness uses two convergence stairs. </a:t>
            </a:r>
          </a:p>
          <a:p>
            <a:r>
              <a:rPr lang="en-US" dirty="0">
                <a:latin typeface="Calibri Light" panose="020F0302020204030204" pitchFamily="34" charset="0"/>
                <a:cs typeface="Calibri Light" panose="020F0302020204030204" pitchFamily="34" charset="0"/>
              </a:rPr>
              <a:t>The first convergence stair is a predicate </a:t>
            </a:r>
            <a:r>
              <a:rPr lang="en-US" i="1" dirty="0">
                <a:latin typeface="Calibri Light" panose="020F0302020204030204" pitchFamily="34" charset="0"/>
                <a:cs typeface="Calibri Light" panose="020F0302020204030204" pitchFamily="34" charset="0"/>
              </a:rPr>
              <a:t>A</a:t>
            </a:r>
            <a:r>
              <a:rPr lang="en-US" i="1" baseline="-25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 on system configurations verifying that no floating identifier exists. </a:t>
            </a:r>
          </a:p>
          <a:p>
            <a:r>
              <a:rPr lang="en-US" dirty="0">
                <a:latin typeface="Calibri Light" panose="020F0302020204030204" pitchFamily="34" charset="0"/>
                <a:cs typeface="Calibri Light" panose="020F0302020204030204" pitchFamily="34" charset="0"/>
              </a:rPr>
              <a:t>The second convergence stair is a predicate </a:t>
            </a:r>
            <a:r>
              <a:rPr lang="en-US" i="1" dirty="0">
                <a:latin typeface="Calibri Light" panose="020F0302020204030204" pitchFamily="34" charset="0"/>
                <a:cs typeface="Calibri Light" panose="020F0302020204030204" pitchFamily="34" charset="0"/>
              </a:rPr>
              <a:t>A</a:t>
            </a:r>
            <a:r>
              <a:rPr lang="en-US" i="1" baseline="-25000" dirty="0">
                <a:latin typeface="Calibri Light" panose="020F0302020204030204" pitchFamily="34" charset="0"/>
                <a:cs typeface="Calibri Light" panose="020F0302020204030204" pitchFamily="34" charset="0"/>
              </a:rPr>
              <a:t>2</a:t>
            </a:r>
            <a:r>
              <a:rPr lang="en-US" dirty="0">
                <a:latin typeface="Calibri Light" panose="020F0302020204030204" pitchFamily="34" charset="0"/>
                <a:cs typeface="Calibri Light" panose="020F0302020204030204" pitchFamily="34" charset="0"/>
              </a:rPr>
              <a:t> for a safe configuration — a predicate that verifies that every processor chooses the minimum identifier of a processor in the system as the identifier of the leader. </a:t>
            </a:r>
          </a:p>
        </p:txBody>
      </p:sp>
    </p:spTree>
    <p:extLst>
      <p:ext uri="{BB962C8B-B14F-4D97-AF65-F5344CB8AC3E}">
        <p14:creationId xmlns:p14="http://schemas.microsoft.com/office/powerpoint/2010/main" val="215065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Proof</a:t>
            </a:r>
            <a:r>
              <a:rPr lang="en-SE" dirty="0">
                <a:latin typeface="Calibri Light" panose="020F0302020204030204" pitchFamily="34" charset="0"/>
              </a:rPr>
              <a:t> Details</a:t>
            </a:r>
            <a:endParaRPr lang="en-US" dirty="0">
              <a:latin typeface="Calibri Light" panose="020F0302020204030204" pitchFamily="34" charset="0"/>
            </a:endParaRPr>
          </a:p>
        </p:txBody>
      </p:sp>
      <p:sp>
        <p:nvSpPr>
          <p:cNvPr id="3" name="Content Placeholder 2"/>
          <p:cNvSpPr>
            <a:spLocks noGrp="1"/>
          </p:cNvSpPr>
          <p:nvPr>
            <p:ph idx="1"/>
          </p:nvPr>
        </p:nvSpPr>
        <p:spPr>
          <a:xfrm>
            <a:off x="287524" y="1545316"/>
            <a:ext cx="8568952" cy="4535487"/>
          </a:xfrm>
        </p:spPr>
        <p:txBody>
          <a:bodyPr/>
          <a:lstStyle/>
          <a:p>
            <a:r>
              <a:rPr lang="en-US" dirty="0">
                <a:latin typeface="Calibri Light" panose="020F0302020204030204" pitchFamily="34" charset="0"/>
              </a:rPr>
              <a:t>The value of a floating identifier can appear in the local arrays of every processor p</a:t>
            </a:r>
            <a:r>
              <a:rPr lang="en-US" baseline="-25000" dirty="0">
                <a:latin typeface="Calibri Light" panose="020F0302020204030204" pitchFamily="34" charset="0"/>
              </a:rPr>
              <a:t>i</a:t>
            </a:r>
            <a:r>
              <a:rPr lang="en-US" dirty="0">
                <a:latin typeface="Calibri Light" panose="020F0302020204030204" pitchFamily="34" charset="0"/>
              </a:rPr>
              <a:t>, </a:t>
            </a:r>
            <a:r>
              <a:rPr lang="en-US" i="1" dirty="0" err="1">
                <a:latin typeface="Calibri Light" panose="020F0302020204030204" pitchFamily="34" charset="0"/>
              </a:rPr>
              <a:t>leader</a:t>
            </a:r>
            <a:r>
              <a:rPr lang="en-US" i="1" baseline="-25000" dirty="0" err="1">
                <a:latin typeface="Calibri Light" panose="020F0302020204030204" pitchFamily="34" charset="0"/>
              </a:rPr>
              <a:t>i</a:t>
            </a:r>
            <a:r>
              <a:rPr lang="en-US" dirty="0">
                <a:latin typeface="Calibri Light" panose="020F0302020204030204" pitchFamily="34" charset="0"/>
              </a:rPr>
              <a:t>[1, …, </a:t>
            </a:r>
            <a:r>
              <a:rPr lang="sv-SE" i="1" dirty="0">
                <a:latin typeface="Calibri Light" panose="020F0302020204030204" pitchFamily="34" charset="0"/>
              </a:rPr>
              <a:t>δ</a:t>
            </a:r>
            <a:r>
              <a:rPr lang="en-US" dirty="0">
                <a:latin typeface="Calibri Light" panose="020F0302020204030204" pitchFamily="34" charset="0"/>
              </a:rPr>
              <a:t>], in the candidate local variable, and in the field </a:t>
            </a:r>
            <a:r>
              <a:rPr lang="en-US" dirty="0" err="1">
                <a:latin typeface="Calibri Light" panose="020F0302020204030204" pitchFamily="34" charset="0"/>
              </a:rPr>
              <a:t>leader</a:t>
            </a:r>
            <a:r>
              <a:rPr lang="en-US" baseline="-25000" dirty="0" err="1">
                <a:latin typeface="Calibri Light" panose="020F0302020204030204" pitchFamily="34" charset="0"/>
              </a:rPr>
              <a:t>i</a:t>
            </a:r>
            <a:r>
              <a:rPr lang="en-US" dirty="0">
                <a:latin typeface="Calibri Light" panose="020F0302020204030204" pitchFamily="34" charset="0"/>
              </a:rPr>
              <a:t> of the communication register. </a:t>
            </a:r>
          </a:p>
          <a:p>
            <a:pPr lvl="1"/>
            <a:r>
              <a:rPr lang="en-US" sz="2800" dirty="0">
                <a:latin typeface="Calibri Light" panose="020F0302020204030204" pitchFamily="34" charset="0"/>
              </a:rPr>
              <a:t>The distance of a floating identifier appearing </a:t>
            </a:r>
            <a:r>
              <a:rPr lang="en-US" sz="2800" i="1" dirty="0" err="1">
                <a:latin typeface="Calibri Light" panose="020F0302020204030204" pitchFamily="34" charset="0"/>
              </a:rPr>
              <a:t>leader</a:t>
            </a:r>
            <a:r>
              <a:rPr lang="en-US" sz="2800" i="1" baseline="-25000" dirty="0" err="1">
                <a:latin typeface="Calibri Light" panose="020F0302020204030204" pitchFamily="34" charset="0"/>
              </a:rPr>
              <a:t>i</a:t>
            </a:r>
            <a:r>
              <a:rPr lang="en-US" sz="2800" dirty="0">
                <a:latin typeface="Calibri Light" panose="020F0302020204030204" pitchFamily="34" charset="0"/>
              </a:rPr>
              <a:t>[</a:t>
            </a:r>
            <a:r>
              <a:rPr lang="en-US" sz="2800" i="1" dirty="0">
                <a:latin typeface="Calibri Light" panose="020F0302020204030204" pitchFamily="34" charset="0"/>
              </a:rPr>
              <a:t>j</a:t>
            </a:r>
            <a:r>
              <a:rPr lang="en-US" sz="2800" dirty="0">
                <a:latin typeface="Calibri Light" panose="020F0302020204030204" pitchFamily="34" charset="0"/>
              </a:rPr>
              <a:t>], candidate, or </a:t>
            </a:r>
            <a:r>
              <a:rPr lang="en-US" sz="2800" dirty="0" err="1">
                <a:latin typeface="Calibri Light" panose="020F0302020204030204" pitchFamily="34" charset="0"/>
              </a:rPr>
              <a:t>leader</a:t>
            </a:r>
            <a:r>
              <a:rPr lang="en-US" sz="2800" baseline="-25000" dirty="0" err="1">
                <a:latin typeface="Calibri Light" panose="020F0302020204030204" pitchFamily="34" charset="0"/>
              </a:rPr>
              <a:t>i</a:t>
            </a:r>
            <a:r>
              <a:rPr lang="en-US" sz="2800" dirty="0">
                <a:latin typeface="Calibri Light" panose="020F0302020204030204" pitchFamily="34" charset="0"/>
              </a:rPr>
              <a:t> is </a:t>
            </a:r>
            <a:r>
              <a:rPr lang="en-US" sz="2800" i="1" dirty="0" err="1">
                <a:latin typeface="Calibri Light" panose="020F0302020204030204" pitchFamily="34" charset="0"/>
              </a:rPr>
              <a:t>dis</a:t>
            </a:r>
            <a:r>
              <a:rPr lang="en-US" sz="2800" i="1" baseline="-25000" dirty="0" err="1">
                <a:latin typeface="Calibri Light" panose="020F0302020204030204" pitchFamily="34" charset="0"/>
              </a:rPr>
              <a:t>i</a:t>
            </a:r>
            <a:r>
              <a:rPr lang="en-US" sz="2800" dirty="0">
                <a:latin typeface="Calibri Light" panose="020F0302020204030204" pitchFamily="34" charset="0"/>
              </a:rPr>
              <a:t>[</a:t>
            </a:r>
            <a:r>
              <a:rPr lang="en-US" sz="2800" i="1" dirty="0">
                <a:latin typeface="Calibri Light" panose="020F0302020204030204" pitchFamily="34" charset="0"/>
              </a:rPr>
              <a:t>j</a:t>
            </a:r>
            <a:r>
              <a:rPr lang="en-US" sz="2800" dirty="0">
                <a:latin typeface="Calibri Light" panose="020F0302020204030204" pitchFamily="34" charset="0"/>
              </a:rPr>
              <a:t>], distance, or </a:t>
            </a:r>
            <a:r>
              <a:rPr lang="en-US" sz="2800" i="1" dirty="0" err="1">
                <a:latin typeface="Calibri Light" panose="020F0302020204030204" pitchFamily="34" charset="0"/>
              </a:rPr>
              <a:t>disistance</a:t>
            </a:r>
            <a:r>
              <a:rPr lang="en-US" sz="2800" i="1" baseline="-25000" dirty="0" err="1">
                <a:latin typeface="Calibri Light" panose="020F0302020204030204" pitchFamily="34" charset="0"/>
              </a:rPr>
              <a:t>i</a:t>
            </a:r>
            <a:r>
              <a:rPr lang="en-US" sz="2800" dirty="0">
                <a:latin typeface="Calibri Light" panose="020F0302020204030204" pitchFamily="34" charset="0"/>
              </a:rPr>
              <a:t>, respectively. </a:t>
            </a:r>
          </a:p>
          <a:p>
            <a:r>
              <a:rPr lang="en-US" dirty="0">
                <a:latin typeface="Calibri Light" panose="020F0302020204030204" pitchFamily="34" charset="0"/>
              </a:rPr>
              <a:t>To show that the first attractor holds, we argue that, if a floating identifier exists, then during any </a:t>
            </a:r>
            <a:r>
              <a:rPr lang="en-US" i="1" dirty="0">
                <a:latin typeface="Calibri Light" panose="020F0302020204030204" pitchFamily="34" charset="0"/>
              </a:rPr>
              <a:t>O</a:t>
            </a:r>
            <a:r>
              <a:rPr lang="en-US" dirty="0">
                <a:latin typeface="Calibri Light" panose="020F0302020204030204" pitchFamily="34" charset="0"/>
              </a:rPr>
              <a:t>(</a:t>
            </a:r>
            <a:r>
              <a:rPr lang="sv-SE" dirty="0">
                <a:latin typeface="Calibri Light" panose="020F0302020204030204" pitchFamily="34" charset="0"/>
              </a:rPr>
              <a:t>Δ</a:t>
            </a:r>
            <a:r>
              <a:rPr lang="en-US" dirty="0">
                <a:latin typeface="Calibri Light" panose="020F0302020204030204" pitchFamily="34" charset="0"/>
              </a:rPr>
              <a:t>) rounds, the minimum distance of a floating identifier increases.</a:t>
            </a:r>
            <a:endParaRPr lang="sv-SE" dirty="0">
              <a:latin typeface="Calibri Light" panose="020F0302020204030204" pitchFamily="34" charset="0"/>
            </a:endParaRPr>
          </a:p>
        </p:txBody>
      </p:sp>
    </p:spTree>
    <p:extLst>
      <p:ext uri="{BB962C8B-B14F-4D97-AF65-F5344CB8AC3E}">
        <p14:creationId xmlns:p14="http://schemas.microsoft.com/office/powerpoint/2010/main" val="426654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Proof</a:t>
            </a:r>
            <a:r>
              <a:rPr lang="en-SE" dirty="0">
                <a:latin typeface="Calibri Light" panose="020F0302020204030204" pitchFamily="34" charset="0"/>
              </a:rPr>
              <a:t> Details</a:t>
            </a:r>
            <a:endParaRPr lang="en-US" dirty="0">
              <a:latin typeface="Calibri Light" panose="020F0302020204030204" pitchFamily="34" charset="0"/>
            </a:endParaRPr>
          </a:p>
        </p:txBody>
      </p:sp>
      <p:sp>
        <p:nvSpPr>
          <p:cNvPr id="3" name="Content Placeholder 2"/>
          <p:cNvSpPr>
            <a:spLocks noGrp="1"/>
          </p:cNvSpPr>
          <p:nvPr>
            <p:ph idx="1"/>
          </p:nvPr>
        </p:nvSpPr>
        <p:spPr/>
        <p:txBody>
          <a:bodyPr/>
          <a:lstStyle/>
          <a:p>
            <a:r>
              <a:rPr lang="en-US" b="1" dirty="0">
                <a:latin typeface="Calibri Light" panose="020F0302020204030204" pitchFamily="34" charset="0"/>
              </a:rPr>
              <a:t>Lemma 2.5</a:t>
            </a:r>
            <a:r>
              <a:rPr lang="en-US" dirty="0">
                <a:latin typeface="Calibri Light" panose="020F0302020204030204" pitchFamily="34" charset="0"/>
              </a:rPr>
              <a:t>: Every fair execution that starts from any arbitrary configuration has a suffix in which no floating identifier exists.  </a:t>
            </a:r>
            <a:endParaRPr lang="sv-SE" dirty="0">
              <a:latin typeface="Calibri Light" panose="020F0302020204030204" pitchFamily="34" charset="0"/>
            </a:endParaRPr>
          </a:p>
          <a:p>
            <a:r>
              <a:rPr lang="en-US" dirty="0">
                <a:latin typeface="Calibri Light" panose="020F0302020204030204" pitchFamily="34" charset="0"/>
              </a:rPr>
              <a:t>We first show that, as long as a floating identifier exists, the minimal distance of a floating identifier increases during any O(</a:t>
            </a:r>
            <a:r>
              <a:rPr lang="sv-SE" dirty="0">
                <a:latin typeface="Calibri Light" panose="020F0302020204030204" pitchFamily="34" charset="0"/>
              </a:rPr>
              <a:t>Δ</a:t>
            </a:r>
            <a:r>
              <a:rPr lang="en-US" dirty="0">
                <a:latin typeface="Calibri Light" panose="020F0302020204030204" pitchFamily="34" charset="0"/>
              </a:rPr>
              <a:t>) rounds. </a:t>
            </a:r>
            <a:endParaRPr lang="sv-SE" dirty="0">
              <a:latin typeface="Calibri Light" panose="020F0302020204030204" pitchFamily="34" charset="0"/>
            </a:endParaRPr>
          </a:p>
          <a:p>
            <a:r>
              <a:rPr lang="en-US" dirty="0">
                <a:latin typeface="Calibri Light" panose="020F0302020204030204" pitchFamily="34" charset="0"/>
              </a:rPr>
              <a:t>Let p</a:t>
            </a:r>
            <a:r>
              <a:rPr lang="en-US" baseline="-25000" dirty="0">
                <a:latin typeface="Calibri Light" panose="020F0302020204030204" pitchFamily="34" charset="0"/>
              </a:rPr>
              <a:t>i</a:t>
            </a:r>
            <a:r>
              <a:rPr lang="en-US" dirty="0">
                <a:latin typeface="Calibri Light" panose="020F0302020204030204" pitchFamily="34" charset="0"/>
              </a:rPr>
              <a:t> be a processor that holds in its local variables or in its communication registers a floating identifier with the minimum distance. </a:t>
            </a:r>
            <a:endParaRPr lang="sv-SE" dirty="0">
              <a:latin typeface="Calibri Light" panose="020F0302020204030204" pitchFamily="34" charset="0"/>
            </a:endParaRPr>
          </a:p>
        </p:txBody>
      </p:sp>
    </p:spTree>
    <p:extLst>
      <p:ext uri="{BB962C8B-B14F-4D97-AF65-F5344CB8AC3E}">
        <p14:creationId xmlns:p14="http://schemas.microsoft.com/office/powerpoint/2010/main" val="41245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Proof</a:t>
            </a:r>
            <a:r>
              <a:rPr lang="en-SE" dirty="0">
                <a:latin typeface="Calibri Light" panose="020F0302020204030204" pitchFamily="34" charset="0"/>
              </a:rPr>
              <a:t> Details</a:t>
            </a:r>
            <a:endParaRPr lang="en-US" dirty="0">
              <a:latin typeface="Calibri Light" panose="020F0302020204030204" pitchFamily="34" charset="0"/>
            </a:endParaRPr>
          </a:p>
        </p:txBody>
      </p:sp>
      <p:sp>
        <p:nvSpPr>
          <p:cNvPr id="3" name="Content Placeholder 2"/>
          <p:cNvSpPr>
            <a:spLocks noGrp="1"/>
          </p:cNvSpPr>
          <p:nvPr>
            <p:ph idx="1"/>
          </p:nvPr>
        </p:nvSpPr>
        <p:spPr>
          <a:xfrm>
            <a:off x="107504" y="1773238"/>
            <a:ext cx="8928992" cy="4535487"/>
          </a:xfrm>
        </p:spPr>
        <p:txBody>
          <a:bodyPr/>
          <a:lstStyle/>
          <a:p>
            <a:r>
              <a:rPr lang="en-US" dirty="0">
                <a:latin typeface="Calibri Light" panose="020F0302020204030204" pitchFamily="34" charset="0"/>
              </a:rPr>
              <a:t>Once p</a:t>
            </a:r>
            <a:r>
              <a:rPr lang="en-US" baseline="-25000" dirty="0">
                <a:latin typeface="Calibri Light" panose="020F0302020204030204" pitchFamily="34" charset="0"/>
              </a:rPr>
              <a:t>i</a:t>
            </a:r>
            <a:r>
              <a:rPr lang="en-US" dirty="0">
                <a:latin typeface="Calibri Light" panose="020F0302020204030204" pitchFamily="34" charset="0"/>
              </a:rPr>
              <a:t> starts executing the do forever loop, it must choose (either its own identifier for </a:t>
            </a:r>
            <a:r>
              <a:rPr lang="en-US" dirty="0" err="1">
                <a:latin typeface="Calibri Light" panose="020F0302020204030204" pitchFamily="34" charset="0"/>
              </a:rPr>
              <a:t>leader</a:t>
            </a:r>
            <a:r>
              <a:rPr lang="en-US" baseline="-25000" dirty="0" err="1">
                <a:latin typeface="Calibri Light" panose="020F0302020204030204" pitchFamily="34" charset="0"/>
              </a:rPr>
              <a:t>i</a:t>
            </a:r>
            <a:r>
              <a:rPr lang="en-US" dirty="0">
                <a:latin typeface="Calibri Light" panose="020F0302020204030204" pitchFamily="34" charset="0"/>
              </a:rPr>
              <a:t> or) a distance that is at least one greater than the distance read from a neighbor (line 8 of the code). </a:t>
            </a:r>
            <a:endParaRPr lang="sv-SE" dirty="0">
              <a:latin typeface="Calibri Light" panose="020F0302020204030204" pitchFamily="34" charset="0"/>
            </a:endParaRPr>
          </a:p>
          <a:p>
            <a:pPr lvl="1"/>
            <a:r>
              <a:rPr lang="en-US" sz="2600" dirty="0">
                <a:latin typeface="Calibri Light" panose="020F0302020204030204" pitchFamily="34" charset="0"/>
              </a:rPr>
              <a:t>Thus, if p</a:t>
            </a:r>
            <a:r>
              <a:rPr lang="en-US" sz="2600" baseline="-25000" dirty="0">
                <a:latin typeface="Calibri Light" panose="020F0302020204030204" pitchFamily="34" charset="0"/>
              </a:rPr>
              <a:t>i</a:t>
            </a:r>
            <a:r>
              <a:rPr lang="en-US" sz="2600" dirty="0">
                <a:latin typeface="Calibri Light" panose="020F0302020204030204" pitchFamily="34" charset="0"/>
              </a:rPr>
              <a:t> chooses to assign a floating identifier to leader </a:t>
            </a:r>
            <a:r>
              <a:rPr lang="en-US" sz="2600" i="1" dirty="0">
                <a:latin typeface="Calibri Light" panose="020F0302020204030204" pitchFamily="34" charset="0"/>
              </a:rPr>
              <a:t>u</a:t>
            </a:r>
            <a:r>
              <a:rPr lang="en-US" sz="2600" dirty="0">
                <a:latin typeface="Calibri Light" panose="020F0302020204030204" pitchFamily="34" charset="0"/>
              </a:rPr>
              <a:t> it must choose a distance that is greater by one than the distance it read. </a:t>
            </a:r>
            <a:endParaRPr lang="sv-SE" sz="2600" dirty="0">
              <a:latin typeface="Calibri Light" panose="020F0302020204030204" pitchFamily="34" charset="0"/>
            </a:endParaRPr>
          </a:p>
          <a:p>
            <a:pPr lvl="1"/>
            <a:r>
              <a:rPr lang="en-US" sz="2600" dirty="0">
                <a:latin typeface="Calibri Light" panose="020F0302020204030204" pitchFamily="34" charset="0"/>
              </a:rPr>
              <a:t>Once the minimum distance of a floating identifier reaches N, all processors do not choose a floating identifier. </a:t>
            </a:r>
            <a:endParaRPr lang="sv-SE" sz="2600" dirty="0">
              <a:latin typeface="Calibri Light" panose="020F0302020204030204" pitchFamily="34" charset="0"/>
            </a:endParaRPr>
          </a:p>
          <a:p>
            <a:r>
              <a:rPr lang="en-US" dirty="0">
                <a:latin typeface="Calibri Light" panose="020F0302020204030204" pitchFamily="34" charset="0"/>
              </a:rPr>
              <a:t>Therefore, all the floating identifiers are eventually eliminated. ■ </a:t>
            </a:r>
            <a:endParaRPr lang="sv-SE" dirty="0">
              <a:latin typeface="Calibri Light" panose="020F0302020204030204" pitchFamily="34" charset="0"/>
            </a:endParaRPr>
          </a:p>
        </p:txBody>
      </p:sp>
    </p:spTree>
    <p:extLst>
      <p:ext uri="{BB962C8B-B14F-4D97-AF65-F5344CB8AC3E}">
        <p14:creationId xmlns:p14="http://schemas.microsoft.com/office/powerpoint/2010/main" val="342001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Proof</a:t>
            </a:r>
            <a:r>
              <a:rPr lang="en-SE" dirty="0">
                <a:latin typeface="Calibri Light" panose="020F0302020204030204" pitchFamily="34" charset="0"/>
              </a:rPr>
              <a:t> Details</a:t>
            </a:r>
            <a:endParaRPr lang="en-US" dirty="0">
              <a:latin typeface="Calibri Light" panose="020F0302020204030204" pitchFamily="34" charset="0"/>
            </a:endParaRPr>
          </a:p>
        </p:txBody>
      </p:sp>
      <p:sp>
        <p:nvSpPr>
          <p:cNvPr id="3" name="Content Placeholder 2"/>
          <p:cNvSpPr>
            <a:spLocks noGrp="1"/>
          </p:cNvSpPr>
          <p:nvPr>
            <p:ph idx="1"/>
          </p:nvPr>
        </p:nvSpPr>
        <p:spPr>
          <a:xfrm>
            <a:off x="395536" y="1773238"/>
            <a:ext cx="8424936" cy="4535487"/>
          </a:xfrm>
        </p:spPr>
        <p:txBody>
          <a:bodyPr/>
          <a:lstStyle/>
          <a:p>
            <a:r>
              <a:rPr lang="en-US" dirty="0">
                <a:latin typeface="Calibri Light" panose="020F0302020204030204" pitchFamily="34" charset="0"/>
              </a:rPr>
              <a:t>The fact that the first predicate A</a:t>
            </a:r>
            <a:r>
              <a:rPr lang="en-SE" baseline="-25000" dirty="0">
                <a:latin typeface="Calibri Light" panose="020F0302020204030204" pitchFamily="34" charset="0"/>
              </a:rPr>
              <a:t>1</a:t>
            </a:r>
            <a:r>
              <a:rPr lang="en-US" dirty="0">
                <a:latin typeface="Calibri Light" panose="020F0302020204030204" pitchFamily="34" charset="0"/>
              </a:rPr>
              <a:t> holds from some configuration of the system</a:t>
            </a:r>
            <a:r>
              <a:rPr lang="en-SE" dirty="0">
                <a:latin typeface="Calibri Light" panose="020F0302020204030204" pitchFamily="34" charset="0"/>
              </a:rPr>
              <a:t>,</a:t>
            </a:r>
            <a:r>
              <a:rPr lang="en-US" dirty="0">
                <a:latin typeface="Calibri Light" panose="020F0302020204030204" pitchFamily="34" charset="0"/>
              </a:rPr>
              <a:t> </a:t>
            </a:r>
            <a:r>
              <a:rPr lang="en-SE" dirty="0">
                <a:latin typeface="Calibri Light" panose="020F0302020204030204" pitchFamily="34" charset="0"/>
              </a:rPr>
              <a:t>allows</a:t>
            </a:r>
            <a:r>
              <a:rPr lang="en-US" dirty="0">
                <a:latin typeface="Calibri Light" panose="020F0302020204030204" pitchFamily="34" charset="0"/>
              </a:rPr>
              <a:t> us prove the next theorem using arguments similar to those used for the non-stabilizing algorithm. </a:t>
            </a:r>
            <a:endParaRPr lang="sv-SE" dirty="0">
              <a:latin typeface="Calibri Light" panose="020F0302020204030204" pitchFamily="34" charset="0"/>
            </a:endParaRPr>
          </a:p>
          <a:p>
            <a:r>
              <a:rPr lang="en-US" b="1" dirty="0">
                <a:latin typeface="Calibri Light" panose="020F0302020204030204" pitchFamily="34" charset="0"/>
              </a:rPr>
              <a:t>THEOREM 2.3</a:t>
            </a:r>
            <a:r>
              <a:rPr lang="en-US" dirty="0">
                <a:latin typeface="Calibri Light" panose="020F0302020204030204" pitchFamily="34" charset="0"/>
              </a:rPr>
              <a:t>: Every fair execution that starts from an arbitrary configuration reaches a safe configuration.</a:t>
            </a:r>
            <a:endParaRPr lang="sv-SE" dirty="0">
              <a:latin typeface="Calibri Light" panose="020F0302020204030204" pitchFamily="34" charset="0"/>
            </a:endParaRPr>
          </a:p>
        </p:txBody>
      </p:sp>
    </p:spTree>
    <p:extLst>
      <p:ext uri="{BB962C8B-B14F-4D97-AF65-F5344CB8AC3E}">
        <p14:creationId xmlns:p14="http://schemas.microsoft.com/office/powerpoint/2010/main" val="272227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44478F5-46C0-CBBE-B985-110E9CF164A1}"/>
              </a:ext>
            </a:extLst>
          </p:cNvPr>
          <p:cNvSpPr>
            <a:spLocks noGrp="1"/>
          </p:cNvSpPr>
          <p:nvPr>
            <p:ph type="body" idx="1"/>
          </p:nvPr>
        </p:nvSpPr>
        <p:spPr/>
        <p:txBody>
          <a:bodyPr/>
          <a:lstStyle/>
          <a:p>
            <a:r>
              <a:rPr lang="en-US" sz="2800" dirty="0">
                <a:latin typeface="Calibri Light" panose="020F0302020204030204" pitchFamily="34" charset="0"/>
              </a:rPr>
              <a:t>Is there a deterministic solution without identifiers in fully-connected graphs?</a:t>
            </a:r>
          </a:p>
        </p:txBody>
      </p:sp>
    </p:spTree>
    <p:extLst>
      <p:ext uri="{BB962C8B-B14F-4D97-AF65-F5344CB8AC3E}">
        <p14:creationId xmlns:p14="http://schemas.microsoft.com/office/powerpoint/2010/main" val="104618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Central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central demon model</a:t>
            </a:r>
          </a:p>
          <a:p>
            <a:r>
              <a:rPr lang="en-US" sz="2400" dirty="0">
                <a:latin typeface="Calibri Light" panose="020F0302020204030204" pitchFamily="34" charset="0"/>
                <a:cs typeface="Calibri Light" panose="020F0302020204030204" pitchFamily="34" charset="0"/>
              </a:rPr>
              <a:t>exactly one among all processors is arbitrarily selected by an adversarial scheduler to take a single atomic step. </a:t>
            </a:r>
          </a:p>
        </p:txBody>
      </p:sp>
    </p:spTree>
    <p:extLst>
      <p:ext uri="{BB962C8B-B14F-4D97-AF65-F5344CB8AC3E}">
        <p14:creationId xmlns:p14="http://schemas.microsoft.com/office/powerpoint/2010/main" val="241582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Central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central demon model</a:t>
            </a:r>
          </a:p>
          <a:p>
            <a:r>
              <a:rPr lang="en-US" sz="2400" dirty="0">
                <a:latin typeface="Calibri Light" panose="020F0302020204030204" pitchFamily="34" charset="0"/>
                <a:cs typeface="Calibri Light" panose="020F0302020204030204" pitchFamily="34" charset="0"/>
              </a:rPr>
              <a:t>exactly one among all processors is arbitrarily selected by an adversarial scheduler to take a single atomic step. </a:t>
            </a:r>
          </a:p>
        </p:txBody>
      </p:sp>
      <p:pic>
        <p:nvPicPr>
          <p:cNvPr id="2052" name="Picture 4">
            <a:extLst>
              <a:ext uri="{FF2B5EF4-FFF2-40B4-BE49-F238E27FC236}">
                <a16:creationId xmlns:a16="http://schemas.microsoft.com/office/drawing/2014/main" id="{38129408-B9C4-12F9-8C02-3DA1A5E064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633666"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D386CB9-E489-5824-854A-80AC5D90BE2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2505875"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0B06F3-4E5E-492B-C446-8519C85FAE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3923927"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1927BF6-A608-AB13-2554-ECE746A1C83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5796136"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85A7721-B473-0256-70D3-5DADEA8D1E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7452320"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59832E-4447-B179-01B8-5FE8CEB02CF5}"/>
              </a:ext>
            </a:extLst>
          </p:cNvPr>
          <p:cNvGrpSpPr/>
          <p:nvPr/>
        </p:nvGrpSpPr>
        <p:grpSpPr>
          <a:xfrm>
            <a:off x="1099826" y="6034980"/>
            <a:ext cx="1372183" cy="619859"/>
            <a:chOff x="1099826" y="6034980"/>
            <a:chExt cx="1372183" cy="619859"/>
          </a:xfrm>
        </p:grpSpPr>
        <p:sp>
          <p:nvSpPr>
            <p:cNvPr id="9" name="Arrow: Up 8">
              <a:extLst>
                <a:ext uri="{FF2B5EF4-FFF2-40B4-BE49-F238E27FC236}">
                  <a16:creationId xmlns:a16="http://schemas.microsoft.com/office/drawing/2014/main" id="{BCB7729E-BF18-0986-2AC4-D06B6294BDB4}"/>
                </a:ext>
              </a:extLst>
            </p:cNvPr>
            <p:cNvSpPr/>
            <p:nvPr/>
          </p:nvSpPr>
          <p:spPr>
            <a:xfrm>
              <a:off x="1099826" y="60349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435D525-C3F5-D64A-0E35-6332D0E1C068}"/>
                </a:ext>
              </a:extLst>
            </p:cNvPr>
            <p:cNvSpPr txBox="1"/>
            <p:nvPr/>
          </p:nvSpPr>
          <p:spPr>
            <a:xfrm>
              <a:off x="1380043" y="6285507"/>
              <a:ext cx="1091966"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scheduler</a:t>
              </a:r>
              <a:endParaRPr 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50536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BA9B-E1F5-7E06-88B7-75D626348C68}"/>
              </a:ext>
            </a:extLst>
          </p:cNvPr>
          <p:cNvSpPr>
            <a:spLocks noGrp="1"/>
          </p:cNvSpPr>
          <p:nvPr>
            <p:ph type="title"/>
          </p:nvPr>
        </p:nvSpPr>
        <p:spPr>
          <a:xfrm>
            <a:off x="0" y="414338"/>
            <a:ext cx="9144000" cy="1143000"/>
          </a:xfrm>
        </p:spPr>
        <p:txBody>
          <a:bodyPr/>
          <a:lstStyle/>
          <a:p>
            <a:r>
              <a:rPr lang="sv-SE" dirty="0">
                <a:latin typeface="Calibri Light" panose="020F0302020204030204" pitchFamily="34" charset="0"/>
                <a:cs typeface="Calibri Light" panose="020F0302020204030204" pitchFamily="34" charset="0"/>
              </a:rPr>
              <a:t>Leader Election in Computer Networks</a:t>
            </a:r>
            <a:endParaRPr lang="en-US"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1746EE3D-3904-12A2-43A9-18F05FDBF90C}"/>
              </a:ext>
            </a:extLst>
          </p:cNvPr>
          <p:cNvSpPr>
            <a:spLocks noGrp="1"/>
          </p:cNvSpPr>
          <p:nvPr>
            <p:ph sz="half" idx="1"/>
          </p:nvPr>
        </p:nvSpPr>
        <p:spPr/>
        <p:txBody>
          <a:bodyPr/>
          <a:lstStyle/>
          <a:p>
            <a:pPr algn="l"/>
            <a:r>
              <a:rPr lang="en-US" i="0" dirty="0">
                <a:effectLst/>
                <a:latin typeface="Calibri Light" panose="020F0302020204030204" pitchFamily="34" charset="0"/>
                <a:cs typeface="Calibri Light" panose="020F0302020204030204" pitchFamily="34" charset="0"/>
              </a:rPr>
              <a:t>Coordinator Election </a:t>
            </a:r>
          </a:p>
          <a:p>
            <a:pPr algn="l"/>
            <a:r>
              <a:rPr lang="en-US" i="0" dirty="0">
                <a:effectLst/>
                <a:latin typeface="Calibri Light" panose="020F0302020204030204" pitchFamily="34" charset="0"/>
                <a:cs typeface="Calibri Light" panose="020F0302020204030204" pitchFamily="34" charset="0"/>
              </a:rPr>
              <a:t>Load Balancing</a:t>
            </a:r>
            <a:endParaRPr lang="en-US" dirty="0">
              <a:latin typeface="Calibri Light" panose="020F0302020204030204" pitchFamily="34" charset="0"/>
              <a:cs typeface="Calibri Light" panose="020F0302020204030204" pitchFamily="34" charset="0"/>
            </a:endParaRPr>
          </a:p>
          <a:p>
            <a:pPr algn="l"/>
            <a:r>
              <a:rPr lang="en-US" i="0" dirty="0">
                <a:effectLst/>
                <a:latin typeface="Calibri Light" panose="020F0302020204030204" pitchFamily="34" charset="0"/>
                <a:cs typeface="Calibri Light" panose="020F0302020204030204" pitchFamily="34" charset="0"/>
              </a:rPr>
              <a:t>Cluster Management</a:t>
            </a:r>
            <a:endParaRPr lang="en-US" dirty="0">
              <a:latin typeface="Calibri Light" panose="020F0302020204030204" pitchFamily="34" charset="0"/>
              <a:cs typeface="Calibri Light" panose="020F0302020204030204" pitchFamily="34" charset="0"/>
            </a:endParaRPr>
          </a:p>
          <a:p>
            <a:pPr algn="l"/>
            <a:r>
              <a:rPr lang="en-US" i="0" dirty="0">
                <a:effectLst/>
                <a:latin typeface="Calibri Light" panose="020F0302020204030204" pitchFamily="34" charset="0"/>
                <a:cs typeface="Calibri Light" panose="020F0302020204030204" pitchFamily="34" charset="0"/>
              </a:rPr>
              <a:t>Network Routing</a:t>
            </a:r>
          </a:p>
          <a:p>
            <a:pPr algn="l"/>
            <a:r>
              <a:rPr lang="en-US" i="0" dirty="0">
                <a:effectLst/>
                <a:latin typeface="Calibri Light" panose="020F0302020204030204" pitchFamily="34" charset="0"/>
                <a:cs typeface="Calibri Light" panose="020F0302020204030204" pitchFamily="34" charset="0"/>
              </a:rPr>
              <a:t>Mobile Ad Hoc Networks (MANETs)</a:t>
            </a:r>
            <a:endParaRPr lang="en-US"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a:p>
            <a:pPr marL="0" indent="0">
              <a:buNone/>
            </a:pPr>
            <a:endParaRPr lang="en-US" dirty="0">
              <a:latin typeface="Calibri Light" panose="020F0302020204030204" pitchFamily="34" charset="0"/>
              <a:cs typeface="Calibri Light" panose="020F0302020204030204" pitchFamily="34" charset="0"/>
            </a:endParaRPr>
          </a:p>
        </p:txBody>
      </p:sp>
      <p:sp>
        <p:nvSpPr>
          <p:cNvPr id="5" name="Content Placeholder 4">
            <a:extLst>
              <a:ext uri="{FF2B5EF4-FFF2-40B4-BE49-F238E27FC236}">
                <a16:creationId xmlns:a16="http://schemas.microsoft.com/office/drawing/2014/main" id="{FEAE2478-AC1E-EA35-CD39-3578654BBA08}"/>
              </a:ext>
            </a:extLst>
          </p:cNvPr>
          <p:cNvSpPr>
            <a:spLocks noGrp="1"/>
          </p:cNvSpPr>
          <p:nvPr>
            <p:ph sz="half" idx="2"/>
          </p:nvPr>
        </p:nvSpPr>
        <p:spPr/>
        <p:txBody>
          <a:bodyPr/>
          <a:lstStyle/>
          <a:p>
            <a:pPr algn="l"/>
            <a:r>
              <a:rPr lang="en-US" i="0" dirty="0">
                <a:effectLst/>
                <a:latin typeface="Calibri Light" panose="020F0302020204030204" pitchFamily="34" charset="0"/>
                <a:cs typeface="Calibri Light" panose="020F0302020204030204" pitchFamily="34" charset="0"/>
              </a:rPr>
              <a:t>Sensor Networks</a:t>
            </a:r>
            <a:endParaRPr lang="en-US" dirty="0">
              <a:latin typeface="Calibri Light" panose="020F0302020204030204" pitchFamily="34" charset="0"/>
              <a:cs typeface="Calibri Light" panose="020F0302020204030204" pitchFamily="34" charset="0"/>
            </a:endParaRPr>
          </a:p>
          <a:p>
            <a:pPr algn="l"/>
            <a:r>
              <a:rPr lang="en-US" i="0" dirty="0">
                <a:effectLst/>
                <a:latin typeface="Calibri Light" panose="020F0302020204030204" pitchFamily="34" charset="0"/>
                <a:cs typeface="Calibri Light" panose="020F0302020204030204" pitchFamily="34" charset="0"/>
              </a:rPr>
              <a:t>IoT (Internet of Things) </a:t>
            </a:r>
          </a:p>
          <a:p>
            <a:pPr algn="l"/>
            <a:r>
              <a:rPr lang="en-US" i="0" dirty="0">
                <a:effectLst/>
                <a:latin typeface="Calibri Light" panose="020F0302020204030204" pitchFamily="34" charset="0"/>
                <a:cs typeface="Calibri Light" panose="020F0302020204030204" pitchFamily="34" charset="0"/>
              </a:rPr>
              <a:t>Decentralized Systems</a:t>
            </a:r>
            <a:endParaRPr lang="en-US" dirty="0">
              <a:latin typeface="Calibri Light" panose="020F0302020204030204" pitchFamily="34" charset="0"/>
              <a:cs typeface="Calibri Light" panose="020F0302020204030204" pitchFamily="34" charset="0"/>
            </a:endParaRPr>
          </a:p>
          <a:p>
            <a:pPr algn="l"/>
            <a:r>
              <a:rPr lang="en-US" i="0" dirty="0">
                <a:effectLst/>
                <a:latin typeface="Calibri Light" panose="020F0302020204030204" pitchFamily="34" charset="0"/>
                <a:cs typeface="Calibri Light" panose="020F0302020204030204" pitchFamily="34" charset="0"/>
              </a:rPr>
              <a:t>Resource Allocation</a:t>
            </a:r>
          </a:p>
          <a:p>
            <a:endParaRPr lang="en-US"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Watch </a:t>
            </a:r>
            <a:r>
              <a:rPr lang="en-US" dirty="0">
                <a:latin typeface="Calibri Light" panose="020F0302020204030204" pitchFamily="34" charset="0"/>
                <a:cs typeface="Calibri Light" panose="020F0302020204030204" pitchFamily="34" charset="0"/>
                <a:hlinkClick r:id="rId3"/>
              </a:rPr>
              <a:t>this</a:t>
            </a:r>
            <a:r>
              <a:rPr lang="en-US" dirty="0">
                <a:latin typeface="Calibri Light" panose="020F0302020204030204" pitchFamily="34" charset="0"/>
                <a:cs typeface="Calibri Light" panose="020F0302020204030204" pitchFamily="34" charset="0"/>
              </a:rPr>
              <a:t> video.</a:t>
            </a:r>
          </a:p>
        </p:txBody>
      </p:sp>
    </p:spTree>
    <p:extLst>
      <p:ext uri="{BB962C8B-B14F-4D97-AF65-F5344CB8AC3E}">
        <p14:creationId xmlns:p14="http://schemas.microsoft.com/office/powerpoint/2010/main" val="445301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Central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central demon model</a:t>
            </a:r>
          </a:p>
          <a:p>
            <a:r>
              <a:rPr lang="en-US" sz="2400" dirty="0">
                <a:latin typeface="Calibri Light" panose="020F0302020204030204" pitchFamily="34" charset="0"/>
                <a:cs typeface="Calibri Light" panose="020F0302020204030204" pitchFamily="34" charset="0"/>
              </a:rPr>
              <a:t>exactly one among all processors is arbitrarily selected by an adversarial scheduler to take a single atomic step. </a:t>
            </a:r>
          </a:p>
        </p:txBody>
      </p:sp>
      <p:pic>
        <p:nvPicPr>
          <p:cNvPr id="2052" name="Picture 4">
            <a:extLst>
              <a:ext uri="{FF2B5EF4-FFF2-40B4-BE49-F238E27FC236}">
                <a16:creationId xmlns:a16="http://schemas.microsoft.com/office/drawing/2014/main" id="{38129408-B9C4-12F9-8C02-3DA1A5E064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633666"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D386CB9-E489-5824-854A-80AC5D90BE2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2505875"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0B06F3-4E5E-492B-C446-8519C85FAE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3923927"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1927BF6-A608-AB13-2554-ECE746A1C83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5796136"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85A7721-B473-0256-70D3-5DADEA8D1E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7452320"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59832E-4447-B179-01B8-5FE8CEB02CF5}"/>
              </a:ext>
            </a:extLst>
          </p:cNvPr>
          <p:cNvGrpSpPr/>
          <p:nvPr/>
        </p:nvGrpSpPr>
        <p:grpSpPr>
          <a:xfrm>
            <a:off x="2853671" y="6044829"/>
            <a:ext cx="1372183" cy="619859"/>
            <a:chOff x="1099826" y="6034980"/>
            <a:chExt cx="1372183" cy="619859"/>
          </a:xfrm>
        </p:grpSpPr>
        <p:sp>
          <p:nvSpPr>
            <p:cNvPr id="9" name="Arrow: Up 8">
              <a:extLst>
                <a:ext uri="{FF2B5EF4-FFF2-40B4-BE49-F238E27FC236}">
                  <a16:creationId xmlns:a16="http://schemas.microsoft.com/office/drawing/2014/main" id="{BCB7729E-BF18-0986-2AC4-D06B6294BDB4}"/>
                </a:ext>
              </a:extLst>
            </p:cNvPr>
            <p:cNvSpPr/>
            <p:nvPr/>
          </p:nvSpPr>
          <p:spPr>
            <a:xfrm>
              <a:off x="1099826" y="60349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435D525-C3F5-D64A-0E35-6332D0E1C068}"/>
                </a:ext>
              </a:extLst>
            </p:cNvPr>
            <p:cNvSpPr txBox="1"/>
            <p:nvPr/>
          </p:nvSpPr>
          <p:spPr>
            <a:xfrm>
              <a:off x="1380043" y="6285507"/>
              <a:ext cx="1091966"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scheduler</a:t>
              </a:r>
              <a:endParaRPr lang="en-US"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653258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Central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central demon model</a:t>
            </a:r>
          </a:p>
          <a:p>
            <a:r>
              <a:rPr lang="en-US" sz="2400" dirty="0">
                <a:latin typeface="Calibri Light" panose="020F0302020204030204" pitchFamily="34" charset="0"/>
                <a:cs typeface="Calibri Light" panose="020F0302020204030204" pitchFamily="34" charset="0"/>
              </a:rPr>
              <a:t>exactly one among all processors is arbitrarily selected by an adversarial scheduler to take a single atomic step. </a:t>
            </a:r>
          </a:p>
        </p:txBody>
      </p:sp>
      <p:pic>
        <p:nvPicPr>
          <p:cNvPr id="2052" name="Picture 4">
            <a:extLst>
              <a:ext uri="{FF2B5EF4-FFF2-40B4-BE49-F238E27FC236}">
                <a16:creationId xmlns:a16="http://schemas.microsoft.com/office/drawing/2014/main" id="{38129408-B9C4-12F9-8C02-3DA1A5E064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633666"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0B06F3-4E5E-492B-C446-8519C85FAE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3923927"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1927BF6-A608-AB13-2554-ECE746A1C83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5796136"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85A7721-B473-0256-70D3-5DADEA8D1E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7452320"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59832E-4447-B179-01B8-5FE8CEB02CF5}"/>
              </a:ext>
            </a:extLst>
          </p:cNvPr>
          <p:cNvGrpSpPr/>
          <p:nvPr/>
        </p:nvGrpSpPr>
        <p:grpSpPr>
          <a:xfrm>
            <a:off x="6143932" y="6133732"/>
            <a:ext cx="1372183" cy="619859"/>
            <a:chOff x="1099826" y="6034980"/>
            <a:chExt cx="1372183" cy="619859"/>
          </a:xfrm>
        </p:grpSpPr>
        <p:sp>
          <p:nvSpPr>
            <p:cNvPr id="9" name="Arrow: Up 8">
              <a:extLst>
                <a:ext uri="{FF2B5EF4-FFF2-40B4-BE49-F238E27FC236}">
                  <a16:creationId xmlns:a16="http://schemas.microsoft.com/office/drawing/2014/main" id="{BCB7729E-BF18-0986-2AC4-D06B6294BDB4}"/>
                </a:ext>
              </a:extLst>
            </p:cNvPr>
            <p:cNvSpPr/>
            <p:nvPr/>
          </p:nvSpPr>
          <p:spPr>
            <a:xfrm>
              <a:off x="1099826" y="60349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435D525-C3F5-D64A-0E35-6332D0E1C068}"/>
                </a:ext>
              </a:extLst>
            </p:cNvPr>
            <p:cNvSpPr txBox="1"/>
            <p:nvPr/>
          </p:nvSpPr>
          <p:spPr>
            <a:xfrm>
              <a:off x="1380043" y="6285507"/>
              <a:ext cx="1091966"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scheduler</a:t>
              </a:r>
              <a:endParaRPr lang="en-US" dirty="0">
                <a:latin typeface="Calibri Light" panose="020F0302020204030204" pitchFamily="34" charset="0"/>
                <a:cs typeface="Calibri Light" panose="020F0302020204030204" pitchFamily="34" charset="0"/>
              </a:endParaRPr>
            </a:p>
          </p:txBody>
        </p:sp>
      </p:grpSp>
      <p:pic>
        <p:nvPicPr>
          <p:cNvPr id="7" name="Picture 6">
            <a:extLst>
              <a:ext uri="{FF2B5EF4-FFF2-40B4-BE49-F238E27FC236}">
                <a16:creationId xmlns:a16="http://schemas.microsoft.com/office/drawing/2014/main" id="{577C0342-0286-72DA-FD54-673FA28F8A0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2343536" y="4365104"/>
            <a:ext cx="1292360" cy="169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3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Central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central demon model</a:t>
            </a:r>
          </a:p>
          <a:p>
            <a:r>
              <a:rPr lang="en-US" sz="2400" dirty="0">
                <a:latin typeface="Calibri Light" panose="020F0302020204030204" pitchFamily="34" charset="0"/>
                <a:cs typeface="Calibri Light" panose="020F0302020204030204" pitchFamily="34" charset="0"/>
              </a:rPr>
              <a:t>exactly one among all processors is arbitrarily selected by an adversarial scheduler to take a single atomic step. </a:t>
            </a:r>
          </a:p>
        </p:txBody>
      </p:sp>
      <p:pic>
        <p:nvPicPr>
          <p:cNvPr id="2052" name="Picture 4">
            <a:extLst>
              <a:ext uri="{FF2B5EF4-FFF2-40B4-BE49-F238E27FC236}">
                <a16:creationId xmlns:a16="http://schemas.microsoft.com/office/drawing/2014/main" id="{38129408-B9C4-12F9-8C02-3DA1A5E064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633666"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0B06F3-4E5E-492B-C446-8519C85FAE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3923927"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85A7721-B473-0256-70D3-5DADEA8D1E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7452320"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59832E-4447-B179-01B8-5FE8CEB02CF5}"/>
              </a:ext>
            </a:extLst>
          </p:cNvPr>
          <p:cNvGrpSpPr/>
          <p:nvPr/>
        </p:nvGrpSpPr>
        <p:grpSpPr>
          <a:xfrm>
            <a:off x="7755498" y="6234796"/>
            <a:ext cx="1372183" cy="619859"/>
            <a:chOff x="1099826" y="6034980"/>
            <a:chExt cx="1372183" cy="619859"/>
          </a:xfrm>
        </p:grpSpPr>
        <p:sp>
          <p:nvSpPr>
            <p:cNvPr id="9" name="Arrow: Up 8">
              <a:extLst>
                <a:ext uri="{FF2B5EF4-FFF2-40B4-BE49-F238E27FC236}">
                  <a16:creationId xmlns:a16="http://schemas.microsoft.com/office/drawing/2014/main" id="{BCB7729E-BF18-0986-2AC4-D06B6294BDB4}"/>
                </a:ext>
              </a:extLst>
            </p:cNvPr>
            <p:cNvSpPr/>
            <p:nvPr/>
          </p:nvSpPr>
          <p:spPr>
            <a:xfrm>
              <a:off x="1099826" y="60349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435D525-C3F5-D64A-0E35-6332D0E1C068}"/>
                </a:ext>
              </a:extLst>
            </p:cNvPr>
            <p:cNvSpPr txBox="1"/>
            <p:nvPr/>
          </p:nvSpPr>
          <p:spPr>
            <a:xfrm>
              <a:off x="1380043" y="6285507"/>
              <a:ext cx="1091966"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scheduler</a:t>
              </a:r>
              <a:endParaRPr lang="en-US" dirty="0">
                <a:latin typeface="Calibri Light" panose="020F0302020204030204" pitchFamily="34" charset="0"/>
                <a:cs typeface="Calibri Light" panose="020F0302020204030204" pitchFamily="34" charset="0"/>
              </a:endParaRPr>
            </a:p>
          </p:txBody>
        </p:sp>
      </p:grpSp>
      <p:pic>
        <p:nvPicPr>
          <p:cNvPr id="7" name="Picture 6">
            <a:extLst>
              <a:ext uri="{FF2B5EF4-FFF2-40B4-BE49-F238E27FC236}">
                <a16:creationId xmlns:a16="http://schemas.microsoft.com/office/drawing/2014/main" id="{5B90542C-C0C9-05C8-7443-DD43986145B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5655904" y="4293096"/>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32BEF66-65FF-509C-C7D3-AA4972709AB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2343536" y="4365104"/>
            <a:ext cx="1292360" cy="169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91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Central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central demon model</a:t>
            </a:r>
          </a:p>
          <a:p>
            <a:r>
              <a:rPr lang="en-US" sz="2400" dirty="0">
                <a:latin typeface="Calibri Light" panose="020F0302020204030204" pitchFamily="34" charset="0"/>
                <a:cs typeface="Calibri Light" panose="020F0302020204030204" pitchFamily="34" charset="0"/>
              </a:rPr>
              <a:t>exactly one among all processors is arbitrarily selected by an adversarial scheduler to take a single atomic step. </a:t>
            </a:r>
          </a:p>
        </p:txBody>
      </p:sp>
      <p:pic>
        <p:nvPicPr>
          <p:cNvPr id="2052" name="Picture 4">
            <a:extLst>
              <a:ext uri="{FF2B5EF4-FFF2-40B4-BE49-F238E27FC236}">
                <a16:creationId xmlns:a16="http://schemas.microsoft.com/office/drawing/2014/main" id="{38129408-B9C4-12F9-8C02-3DA1A5E064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633666"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0B06F3-4E5E-492B-C446-8519C85FAE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3923927"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85A7721-B473-0256-70D3-5DADEA8D1E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7452320"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59832E-4447-B179-01B8-5FE8CEB02CF5}"/>
              </a:ext>
            </a:extLst>
          </p:cNvPr>
          <p:cNvGrpSpPr/>
          <p:nvPr/>
        </p:nvGrpSpPr>
        <p:grpSpPr>
          <a:xfrm>
            <a:off x="4355976" y="6133732"/>
            <a:ext cx="1372183" cy="619859"/>
            <a:chOff x="1099826" y="6034980"/>
            <a:chExt cx="1372183" cy="619859"/>
          </a:xfrm>
        </p:grpSpPr>
        <p:sp>
          <p:nvSpPr>
            <p:cNvPr id="9" name="Arrow: Up 8">
              <a:extLst>
                <a:ext uri="{FF2B5EF4-FFF2-40B4-BE49-F238E27FC236}">
                  <a16:creationId xmlns:a16="http://schemas.microsoft.com/office/drawing/2014/main" id="{BCB7729E-BF18-0986-2AC4-D06B6294BDB4}"/>
                </a:ext>
              </a:extLst>
            </p:cNvPr>
            <p:cNvSpPr/>
            <p:nvPr/>
          </p:nvSpPr>
          <p:spPr>
            <a:xfrm>
              <a:off x="1099826" y="60349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435D525-C3F5-D64A-0E35-6332D0E1C068}"/>
                </a:ext>
              </a:extLst>
            </p:cNvPr>
            <p:cNvSpPr txBox="1"/>
            <p:nvPr/>
          </p:nvSpPr>
          <p:spPr>
            <a:xfrm>
              <a:off x="1380043" y="6285507"/>
              <a:ext cx="1091966"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scheduler</a:t>
              </a:r>
              <a:endParaRPr lang="en-US" dirty="0">
                <a:latin typeface="Calibri Light" panose="020F0302020204030204" pitchFamily="34" charset="0"/>
                <a:cs typeface="Calibri Light" panose="020F0302020204030204" pitchFamily="34" charset="0"/>
              </a:endParaRPr>
            </a:p>
          </p:txBody>
        </p:sp>
      </p:grpSp>
      <p:pic>
        <p:nvPicPr>
          <p:cNvPr id="7" name="Picture 6">
            <a:extLst>
              <a:ext uri="{FF2B5EF4-FFF2-40B4-BE49-F238E27FC236}">
                <a16:creationId xmlns:a16="http://schemas.microsoft.com/office/drawing/2014/main" id="{5B90542C-C0C9-05C8-7443-DD43986145B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5655904" y="4293096"/>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A418C5-D569-A22D-FE68-526BE24EC3B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2343536" y="4365104"/>
            <a:ext cx="1292360" cy="169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415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Central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central demon model</a:t>
            </a:r>
          </a:p>
          <a:p>
            <a:r>
              <a:rPr lang="en-US" sz="2400" dirty="0">
                <a:latin typeface="Calibri Light" panose="020F0302020204030204" pitchFamily="34" charset="0"/>
                <a:cs typeface="Calibri Light" panose="020F0302020204030204" pitchFamily="34" charset="0"/>
              </a:rPr>
              <a:t>exactly one among all processors is arbitrarily selected by an adversarial scheduler to take a single atomic step. </a:t>
            </a:r>
          </a:p>
        </p:txBody>
      </p:sp>
      <p:pic>
        <p:nvPicPr>
          <p:cNvPr id="2052" name="Picture 4">
            <a:extLst>
              <a:ext uri="{FF2B5EF4-FFF2-40B4-BE49-F238E27FC236}">
                <a16:creationId xmlns:a16="http://schemas.microsoft.com/office/drawing/2014/main" id="{38129408-B9C4-12F9-8C02-3DA1A5E064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633666"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0B06F3-4E5E-492B-C446-8519C85FAE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3923927"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885A7721-B473-0256-70D3-5DADEA8D1E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7452320"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F59832E-4447-B179-01B8-5FE8CEB02CF5}"/>
              </a:ext>
            </a:extLst>
          </p:cNvPr>
          <p:cNvGrpSpPr/>
          <p:nvPr/>
        </p:nvGrpSpPr>
        <p:grpSpPr>
          <a:xfrm>
            <a:off x="2771800" y="6133732"/>
            <a:ext cx="1372183" cy="619859"/>
            <a:chOff x="1099826" y="6034980"/>
            <a:chExt cx="1372183" cy="619859"/>
          </a:xfrm>
        </p:grpSpPr>
        <p:sp>
          <p:nvSpPr>
            <p:cNvPr id="9" name="Arrow: Up 8">
              <a:extLst>
                <a:ext uri="{FF2B5EF4-FFF2-40B4-BE49-F238E27FC236}">
                  <a16:creationId xmlns:a16="http://schemas.microsoft.com/office/drawing/2014/main" id="{BCB7729E-BF18-0986-2AC4-D06B6294BDB4}"/>
                </a:ext>
              </a:extLst>
            </p:cNvPr>
            <p:cNvSpPr/>
            <p:nvPr/>
          </p:nvSpPr>
          <p:spPr>
            <a:xfrm>
              <a:off x="1099826" y="60349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435D525-C3F5-D64A-0E35-6332D0E1C068}"/>
                </a:ext>
              </a:extLst>
            </p:cNvPr>
            <p:cNvSpPr txBox="1"/>
            <p:nvPr/>
          </p:nvSpPr>
          <p:spPr>
            <a:xfrm>
              <a:off x="1380043" y="6285507"/>
              <a:ext cx="1091966"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scheduler</a:t>
              </a:r>
              <a:endParaRPr lang="en-US" dirty="0">
                <a:latin typeface="Calibri Light" panose="020F0302020204030204" pitchFamily="34" charset="0"/>
                <a:cs typeface="Calibri Light" panose="020F0302020204030204" pitchFamily="34" charset="0"/>
              </a:endParaRPr>
            </a:p>
          </p:txBody>
        </p:sp>
      </p:grpSp>
      <p:pic>
        <p:nvPicPr>
          <p:cNvPr id="7" name="Picture 6">
            <a:extLst>
              <a:ext uri="{FF2B5EF4-FFF2-40B4-BE49-F238E27FC236}">
                <a16:creationId xmlns:a16="http://schemas.microsoft.com/office/drawing/2014/main" id="{5B90542C-C0C9-05C8-7443-DD43986145B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5655904" y="4293096"/>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FD354C1-E3BA-C750-7E3B-DE9A585EF1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2343536" y="4365104"/>
            <a:ext cx="1292360" cy="1694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576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Distributed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distributed demon model</a:t>
            </a:r>
          </a:p>
          <a:p>
            <a:r>
              <a:rPr lang="en-US" sz="2400" dirty="0">
                <a:latin typeface="Calibri Light" panose="020F0302020204030204" pitchFamily="34" charset="0"/>
                <a:cs typeface="Calibri Light" panose="020F0302020204030204" pitchFamily="34" charset="0"/>
              </a:rPr>
              <a:t>an arbitrary number of processors are selected by an adversarial scheduler to concurrently take atomic steps.</a:t>
            </a:r>
          </a:p>
        </p:txBody>
      </p:sp>
      <p:grpSp>
        <p:nvGrpSpPr>
          <p:cNvPr id="16" name="Group 15">
            <a:extLst>
              <a:ext uri="{FF2B5EF4-FFF2-40B4-BE49-F238E27FC236}">
                <a16:creationId xmlns:a16="http://schemas.microsoft.com/office/drawing/2014/main" id="{52D055C3-FEC4-CC3D-2921-62569EFD8D25}"/>
              </a:ext>
            </a:extLst>
          </p:cNvPr>
          <p:cNvGrpSpPr/>
          <p:nvPr/>
        </p:nvGrpSpPr>
        <p:grpSpPr>
          <a:xfrm>
            <a:off x="633666" y="4281494"/>
            <a:ext cx="7970782" cy="1778339"/>
            <a:chOff x="633666" y="4281494"/>
            <a:chExt cx="7970782" cy="1778339"/>
          </a:xfrm>
        </p:grpSpPr>
        <p:pic>
          <p:nvPicPr>
            <p:cNvPr id="2052" name="Picture 4">
              <a:extLst>
                <a:ext uri="{FF2B5EF4-FFF2-40B4-BE49-F238E27FC236}">
                  <a16:creationId xmlns:a16="http://schemas.microsoft.com/office/drawing/2014/main" id="{38129408-B9C4-12F9-8C02-3DA1A5E064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633666"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0B06F3-4E5E-492B-C446-8519C85FAE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3923927"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B90542C-C0C9-05C8-7443-DD43986145B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5655904" y="4293096"/>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FD354C1-E3BA-C750-7E3B-DE9A585EF1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2343536" y="4365104"/>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19EAED-8437-F872-2A06-A2D54A9C75C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7312088" y="4281494"/>
              <a:ext cx="1292360" cy="16947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16ADC16-1961-ED6F-CFC1-0BD74E2D833A}"/>
              </a:ext>
            </a:extLst>
          </p:cNvPr>
          <p:cNvGrpSpPr/>
          <p:nvPr/>
        </p:nvGrpSpPr>
        <p:grpSpPr>
          <a:xfrm>
            <a:off x="1115616" y="6120680"/>
            <a:ext cx="7018887" cy="548680"/>
            <a:chOff x="1115616" y="6120680"/>
            <a:chExt cx="7018887" cy="548680"/>
          </a:xfrm>
        </p:grpSpPr>
        <p:sp>
          <p:nvSpPr>
            <p:cNvPr id="9" name="Arrow: Up 8">
              <a:extLst>
                <a:ext uri="{FF2B5EF4-FFF2-40B4-BE49-F238E27FC236}">
                  <a16:creationId xmlns:a16="http://schemas.microsoft.com/office/drawing/2014/main" id="{BCB7729E-BF18-0986-2AC4-D06B6294BDB4}"/>
                </a:ext>
              </a:extLst>
            </p:cNvPr>
            <p:cNvSpPr/>
            <p:nvPr/>
          </p:nvSpPr>
          <p:spPr>
            <a:xfrm>
              <a:off x="2771800"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D1DC350F-F65C-7EE7-9BBE-4B648C742D73}"/>
                </a:ext>
              </a:extLst>
            </p:cNvPr>
            <p:cNvSpPr/>
            <p:nvPr/>
          </p:nvSpPr>
          <p:spPr>
            <a:xfrm>
              <a:off x="1115616"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C624CFFD-6E87-7825-6F13-C77FF41508D2}"/>
                </a:ext>
              </a:extLst>
            </p:cNvPr>
            <p:cNvSpPr/>
            <p:nvPr/>
          </p:nvSpPr>
          <p:spPr>
            <a:xfrm>
              <a:off x="4390087"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EFA1A7E1-A2C4-999A-7B3B-D17EB450F6D9}"/>
                </a:ext>
              </a:extLst>
            </p:cNvPr>
            <p:cNvSpPr/>
            <p:nvPr/>
          </p:nvSpPr>
          <p:spPr>
            <a:xfrm>
              <a:off x="6156176"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96E18CB6-5BA2-BC78-1663-B68ACFFE6D73}"/>
                </a:ext>
              </a:extLst>
            </p:cNvPr>
            <p:cNvSpPr/>
            <p:nvPr/>
          </p:nvSpPr>
          <p:spPr>
            <a:xfrm>
              <a:off x="7774463"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340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Distributed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distributed demon model</a:t>
            </a:r>
          </a:p>
          <a:p>
            <a:r>
              <a:rPr lang="en-US" sz="2400" dirty="0">
                <a:latin typeface="Calibri Light" panose="020F0302020204030204" pitchFamily="34" charset="0"/>
                <a:cs typeface="Calibri Light" panose="020F0302020204030204" pitchFamily="34" charset="0"/>
              </a:rPr>
              <a:t>an arbitrary number of processors are selected by an adversarial scheduler to concurrently take atomic steps.</a:t>
            </a:r>
          </a:p>
        </p:txBody>
      </p:sp>
      <p:grpSp>
        <p:nvGrpSpPr>
          <p:cNvPr id="21" name="Group 20">
            <a:extLst>
              <a:ext uri="{FF2B5EF4-FFF2-40B4-BE49-F238E27FC236}">
                <a16:creationId xmlns:a16="http://schemas.microsoft.com/office/drawing/2014/main" id="{4401B2B9-C967-5B4C-F6F1-01F2B2581F33}"/>
              </a:ext>
            </a:extLst>
          </p:cNvPr>
          <p:cNvGrpSpPr/>
          <p:nvPr/>
        </p:nvGrpSpPr>
        <p:grpSpPr>
          <a:xfrm>
            <a:off x="801808" y="3644902"/>
            <a:ext cx="7684400" cy="2366590"/>
            <a:chOff x="801808" y="3644902"/>
            <a:chExt cx="7684400" cy="2366590"/>
          </a:xfrm>
        </p:grpSpPr>
        <p:pic>
          <p:nvPicPr>
            <p:cNvPr id="16" name="Picture 4">
              <a:extLst>
                <a:ext uri="{FF2B5EF4-FFF2-40B4-BE49-F238E27FC236}">
                  <a16:creationId xmlns:a16="http://schemas.microsoft.com/office/drawing/2014/main" id="{32669CF2-2D9B-E6B6-FAE1-B7DF499738F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2505875"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0DEA747C-05FA-88C0-2782-EC2300D26AA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5796136"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8D0E2873-34CC-D9D3-3132-E557E8BC0B6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7452320"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1993D2BD-732C-4644-B08E-B26CF353494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801808"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231973A9-81D9-C5AD-A717-14E0790DD43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49" t="11550" r="8652" b="21154"/>
            <a:stretch/>
          </p:blipFill>
          <p:spPr bwMode="auto">
            <a:xfrm>
              <a:off x="4067944"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79091A18-AE7C-3A70-55DD-7C0EE6E1DE56}"/>
              </a:ext>
            </a:extLst>
          </p:cNvPr>
          <p:cNvGrpSpPr/>
          <p:nvPr/>
        </p:nvGrpSpPr>
        <p:grpSpPr>
          <a:xfrm>
            <a:off x="1115616" y="6120680"/>
            <a:ext cx="7018887" cy="548680"/>
            <a:chOff x="1115616" y="6120680"/>
            <a:chExt cx="7018887" cy="548680"/>
          </a:xfrm>
        </p:grpSpPr>
        <p:sp>
          <p:nvSpPr>
            <p:cNvPr id="24" name="Arrow: Up 23">
              <a:extLst>
                <a:ext uri="{FF2B5EF4-FFF2-40B4-BE49-F238E27FC236}">
                  <a16:creationId xmlns:a16="http://schemas.microsoft.com/office/drawing/2014/main" id="{C680790E-00EC-5C05-BFE0-7725BACC8846}"/>
                </a:ext>
              </a:extLst>
            </p:cNvPr>
            <p:cNvSpPr/>
            <p:nvPr/>
          </p:nvSpPr>
          <p:spPr>
            <a:xfrm>
              <a:off x="2771800"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CDC70D5A-190D-6DF3-A29D-4EA3C0F27798}"/>
                </a:ext>
              </a:extLst>
            </p:cNvPr>
            <p:cNvSpPr/>
            <p:nvPr/>
          </p:nvSpPr>
          <p:spPr>
            <a:xfrm>
              <a:off x="1115616"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 25">
              <a:extLst>
                <a:ext uri="{FF2B5EF4-FFF2-40B4-BE49-F238E27FC236}">
                  <a16:creationId xmlns:a16="http://schemas.microsoft.com/office/drawing/2014/main" id="{2C96A82E-104C-4424-754B-D0306B0CD158}"/>
                </a:ext>
              </a:extLst>
            </p:cNvPr>
            <p:cNvSpPr/>
            <p:nvPr/>
          </p:nvSpPr>
          <p:spPr>
            <a:xfrm>
              <a:off x="4390087"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 26">
              <a:extLst>
                <a:ext uri="{FF2B5EF4-FFF2-40B4-BE49-F238E27FC236}">
                  <a16:creationId xmlns:a16="http://schemas.microsoft.com/office/drawing/2014/main" id="{24396AF0-A0FB-947D-23B3-6C58AB6598DC}"/>
                </a:ext>
              </a:extLst>
            </p:cNvPr>
            <p:cNvSpPr/>
            <p:nvPr/>
          </p:nvSpPr>
          <p:spPr>
            <a:xfrm>
              <a:off x="6156176"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 27">
              <a:extLst>
                <a:ext uri="{FF2B5EF4-FFF2-40B4-BE49-F238E27FC236}">
                  <a16:creationId xmlns:a16="http://schemas.microsoft.com/office/drawing/2014/main" id="{5204229F-10D5-1931-3229-FD95D5F88C14}"/>
                </a:ext>
              </a:extLst>
            </p:cNvPr>
            <p:cNvSpPr/>
            <p:nvPr/>
          </p:nvSpPr>
          <p:spPr>
            <a:xfrm>
              <a:off x="7774463"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613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Distributed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distributed demon model</a:t>
            </a:r>
          </a:p>
          <a:p>
            <a:r>
              <a:rPr lang="en-US" sz="2400" dirty="0">
                <a:latin typeface="Calibri Light" panose="020F0302020204030204" pitchFamily="34" charset="0"/>
                <a:cs typeface="Calibri Light" panose="020F0302020204030204" pitchFamily="34" charset="0"/>
              </a:rPr>
              <a:t>an arbitrary number of processors are selected by an adversarial scheduler to concurrently take atomic steps.</a:t>
            </a:r>
          </a:p>
        </p:txBody>
      </p:sp>
      <p:grpSp>
        <p:nvGrpSpPr>
          <p:cNvPr id="16" name="Group 15">
            <a:extLst>
              <a:ext uri="{FF2B5EF4-FFF2-40B4-BE49-F238E27FC236}">
                <a16:creationId xmlns:a16="http://schemas.microsoft.com/office/drawing/2014/main" id="{52D055C3-FEC4-CC3D-2921-62569EFD8D25}"/>
              </a:ext>
            </a:extLst>
          </p:cNvPr>
          <p:cNvGrpSpPr/>
          <p:nvPr/>
        </p:nvGrpSpPr>
        <p:grpSpPr>
          <a:xfrm>
            <a:off x="633666" y="4281494"/>
            <a:ext cx="7970782" cy="1778339"/>
            <a:chOff x="633666" y="4281494"/>
            <a:chExt cx="7970782" cy="1778339"/>
          </a:xfrm>
        </p:grpSpPr>
        <p:pic>
          <p:nvPicPr>
            <p:cNvPr id="2052" name="Picture 4">
              <a:extLst>
                <a:ext uri="{FF2B5EF4-FFF2-40B4-BE49-F238E27FC236}">
                  <a16:creationId xmlns:a16="http://schemas.microsoft.com/office/drawing/2014/main" id="{38129408-B9C4-12F9-8C02-3DA1A5E064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633666"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C0B06F3-4E5E-492B-C446-8519C85FAEB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3923927" y="4316763"/>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B90542C-C0C9-05C8-7443-DD43986145B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5655904" y="4293096"/>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FD354C1-E3BA-C750-7E3B-DE9A585EF1E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2343536" y="4365104"/>
              <a:ext cx="1292360" cy="16947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19EAED-8437-F872-2A06-A2D54A9C75C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50" t="32354" r="53801" b="19454"/>
            <a:stretch/>
          </p:blipFill>
          <p:spPr bwMode="auto">
            <a:xfrm>
              <a:off x="7312088" y="4281494"/>
              <a:ext cx="1292360" cy="16947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16ADC16-1961-ED6F-CFC1-0BD74E2D833A}"/>
              </a:ext>
            </a:extLst>
          </p:cNvPr>
          <p:cNvGrpSpPr/>
          <p:nvPr/>
        </p:nvGrpSpPr>
        <p:grpSpPr>
          <a:xfrm>
            <a:off x="1115616" y="6120680"/>
            <a:ext cx="7018887" cy="548680"/>
            <a:chOff x="1115616" y="6120680"/>
            <a:chExt cx="7018887" cy="548680"/>
          </a:xfrm>
        </p:grpSpPr>
        <p:sp>
          <p:nvSpPr>
            <p:cNvPr id="9" name="Arrow: Up 8">
              <a:extLst>
                <a:ext uri="{FF2B5EF4-FFF2-40B4-BE49-F238E27FC236}">
                  <a16:creationId xmlns:a16="http://schemas.microsoft.com/office/drawing/2014/main" id="{BCB7729E-BF18-0986-2AC4-D06B6294BDB4}"/>
                </a:ext>
              </a:extLst>
            </p:cNvPr>
            <p:cNvSpPr/>
            <p:nvPr/>
          </p:nvSpPr>
          <p:spPr>
            <a:xfrm>
              <a:off x="2771800"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D1DC350F-F65C-7EE7-9BBE-4B648C742D73}"/>
                </a:ext>
              </a:extLst>
            </p:cNvPr>
            <p:cNvSpPr/>
            <p:nvPr/>
          </p:nvSpPr>
          <p:spPr>
            <a:xfrm>
              <a:off x="1115616"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C624CFFD-6E87-7825-6F13-C77FF41508D2}"/>
                </a:ext>
              </a:extLst>
            </p:cNvPr>
            <p:cNvSpPr/>
            <p:nvPr/>
          </p:nvSpPr>
          <p:spPr>
            <a:xfrm>
              <a:off x="4390087"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EFA1A7E1-A2C4-999A-7B3B-D17EB450F6D9}"/>
                </a:ext>
              </a:extLst>
            </p:cNvPr>
            <p:cNvSpPr/>
            <p:nvPr/>
          </p:nvSpPr>
          <p:spPr>
            <a:xfrm>
              <a:off x="6156176"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96E18CB6-5BA2-BC78-1663-B68ACFFE6D73}"/>
                </a:ext>
              </a:extLst>
            </p:cNvPr>
            <p:cNvSpPr/>
            <p:nvPr/>
          </p:nvSpPr>
          <p:spPr>
            <a:xfrm>
              <a:off x="7774463" y="6120680"/>
              <a:ext cx="360040" cy="54868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501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08F-6A39-AE93-36C3-1F699F2CB050}"/>
              </a:ext>
            </a:extLst>
          </p:cNvPr>
          <p:cNvSpPr>
            <a:spLocks noGrp="1"/>
          </p:cNvSpPr>
          <p:nvPr>
            <p:ph type="title"/>
          </p:nvPr>
        </p:nvSpPr>
        <p:spPr/>
        <p:txBody>
          <a:bodyPr/>
          <a:lstStyle/>
          <a:p>
            <a:r>
              <a:rPr lang="en-US" altLang="he-IL" dirty="0">
                <a:latin typeface="Calibri Light" panose="020F0302020204030204" pitchFamily="34" charset="0"/>
              </a:rPr>
              <a:t>Deterministic Leader Election </a:t>
            </a:r>
            <a:br>
              <a:rPr lang="en-US" altLang="he-IL" dirty="0">
                <a:latin typeface="Calibri Light" panose="020F0302020204030204" pitchFamily="34" charset="0"/>
              </a:rPr>
            </a:br>
            <a:r>
              <a:rPr lang="en-US" altLang="he-IL" dirty="0">
                <a:latin typeface="Calibri Light" panose="020F0302020204030204" pitchFamily="34" charset="0"/>
              </a:rPr>
              <a:t>under Distributed Demon</a:t>
            </a:r>
            <a:endParaRPr lang="en-US" dirty="0">
              <a:latin typeface="Calibri Light" panose="020F0302020204030204" pitchFamily="34" charset="0"/>
            </a:endParaRPr>
          </a:p>
        </p:txBody>
      </p:sp>
      <p:sp>
        <p:nvSpPr>
          <p:cNvPr id="3" name="Content Placeholder 2">
            <a:extLst>
              <a:ext uri="{FF2B5EF4-FFF2-40B4-BE49-F238E27FC236}">
                <a16:creationId xmlns:a16="http://schemas.microsoft.com/office/drawing/2014/main" id="{BCDB32AC-B720-2D83-BEA0-470C320C3830}"/>
              </a:ext>
            </a:extLst>
          </p:cNvPr>
          <p:cNvSpPr>
            <a:spLocks noGrp="1"/>
          </p:cNvSpPr>
          <p:nvPr>
            <p:ph idx="1"/>
          </p:nvPr>
        </p:nvSpPr>
        <p:spPr>
          <a:xfrm>
            <a:off x="457200" y="1773239"/>
            <a:ext cx="8229600" cy="1655762"/>
          </a:xfrm>
        </p:spPr>
        <p:txBody>
          <a:bodyPr/>
          <a:lstStyle/>
          <a:p>
            <a:pPr marL="0" indent="0">
              <a:buNone/>
            </a:pPr>
            <a:r>
              <a:rPr lang="en-US" sz="2400" dirty="0">
                <a:latin typeface="Calibri Light" panose="020F0302020204030204" pitchFamily="34" charset="0"/>
                <a:cs typeface="Calibri Light" panose="020F0302020204030204" pitchFamily="34" charset="0"/>
              </a:rPr>
              <a:t>Under the distributed demon model</a:t>
            </a:r>
          </a:p>
          <a:p>
            <a:r>
              <a:rPr lang="en-US" sz="2400" dirty="0">
                <a:latin typeface="Calibri Light" panose="020F0302020204030204" pitchFamily="34" charset="0"/>
                <a:cs typeface="Calibri Light" panose="020F0302020204030204" pitchFamily="34" charset="0"/>
              </a:rPr>
              <a:t>an arbitrary number of processors are selected by an adversarial scheduler to concurrently take atomic steps.</a:t>
            </a:r>
          </a:p>
        </p:txBody>
      </p:sp>
      <p:grpSp>
        <p:nvGrpSpPr>
          <p:cNvPr id="21" name="Group 20">
            <a:extLst>
              <a:ext uri="{FF2B5EF4-FFF2-40B4-BE49-F238E27FC236}">
                <a16:creationId xmlns:a16="http://schemas.microsoft.com/office/drawing/2014/main" id="{4401B2B9-C967-5B4C-F6F1-01F2B2581F33}"/>
              </a:ext>
            </a:extLst>
          </p:cNvPr>
          <p:cNvGrpSpPr/>
          <p:nvPr/>
        </p:nvGrpSpPr>
        <p:grpSpPr>
          <a:xfrm>
            <a:off x="801808" y="3644902"/>
            <a:ext cx="7684400" cy="2366590"/>
            <a:chOff x="801808" y="3644902"/>
            <a:chExt cx="7684400" cy="2366590"/>
          </a:xfrm>
        </p:grpSpPr>
        <p:pic>
          <p:nvPicPr>
            <p:cNvPr id="16" name="Picture 4">
              <a:extLst>
                <a:ext uri="{FF2B5EF4-FFF2-40B4-BE49-F238E27FC236}">
                  <a16:creationId xmlns:a16="http://schemas.microsoft.com/office/drawing/2014/main" id="{32669CF2-2D9B-E6B6-FAE1-B7DF499738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2505875"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0DEA747C-05FA-88C0-2782-EC2300D26AA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5796136"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8D0E2873-34CC-D9D3-3132-E557E8BC0B6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7452320"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1993D2BD-732C-4644-B08E-B26CF353494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801808"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231973A9-81D9-C5AD-A717-14E0790DD43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4067944" y="3644902"/>
              <a:ext cx="1033888" cy="236659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AutoShape 50">
            <a:extLst>
              <a:ext uri="{FF2B5EF4-FFF2-40B4-BE49-F238E27FC236}">
                <a16:creationId xmlns:a16="http://schemas.microsoft.com/office/drawing/2014/main" id="{EBD44F53-18A9-1182-47E4-FC841142DC30}"/>
              </a:ext>
            </a:extLst>
          </p:cNvPr>
          <p:cNvSpPr>
            <a:spLocks noChangeArrowheads="1"/>
          </p:cNvSpPr>
          <p:nvPr/>
        </p:nvSpPr>
        <p:spPr bwMode="auto">
          <a:xfrm>
            <a:off x="2352629" y="3718788"/>
            <a:ext cx="4163587" cy="1510411"/>
          </a:xfrm>
          <a:prstGeom prst="wedgeRoundRectCallout">
            <a:avLst>
              <a:gd name="adj1" fmla="val -22420"/>
              <a:gd name="adj2" fmla="val 40147"/>
              <a:gd name="adj3" fmla="val 16667"/>
            </a:avLst>
          </a:prstGeom>
          <a:gradFill>
            <a:gsLst>
              <a:gs pos="97000">
                <a:srgbClr val="5E9EFF"/>
              </a:gs>
              <a:gs pos="39999">
                <a:srgbClr val="85C2FF"/>
              </a:gs>
              <a:gs pos="70000">
                <a:srgbClr val="C4D6EB"/>
              </a:gs>
              <a:gs pos="100000">
                <a:srgbClr val="FFEBFA"/>
              </a:gs>
            </a:gsLst>
            <a:lin ang="2700000" scaled="0"/>
          </a:gradFill>
          <a:ln>
            <a:headEnd/>
            <a:tailEnd/>
          </a:ln>
          <a:effectLst>
            <a:outerShdw blurRad="520700" dist="342900" dir="3660000">
              <a:srgbClr val="000000">
                <a:alpha val="60000"/>
              </a:srgbClr>
            </a:outerShdw>
          </a:effectLst>
        </p:spPr>
        <p:style>
          <a:lnRef idx="0">
            <a:schemeClr val="accent5"/>
          </a:lnRef>
          <a:fillRef idx="3">
            <a:schemeClr val="accent5"/>
          </a:fillRef>
          <a:effectRef idx="3">
            <a:schemeClr val="accent5"/>
          </a:effectRef>
          <a:fontRef idx="minor">
            <a:schemeClr val="lt1"/>
          </a:fontRef>
        </p:style>
        <p:txBody>
          <a:bodyPr/>
          <a:lstStyle/>
          <a:p>
            <a:pPr algn="ctr"/>
            <a:r>
              <a:rPr lang="en-US" sz="2800" b="1" spc="-4" dirty="0">
                <a:solidFill>
                  <a:prstClr val="black"/>
                </a:solidFill>
                <a:latin typeface="Calibri Light" panose="020F0302020204030204" pitchFamily="34" charset="0"/>
                <a:cs typeface="Calibri Light" panose="020F0302020204030204" pitchFamily="34" charset="0"/>
              </a:rPr>
              <a:t>Unfortunately, there is no deterministic solution under distributed demon</a:t>
            </a:r>
            <a:endParaRPr lang="en-US" altLang="zh-CN" sz="2800" dirty="0">
              <a:solidFill>
                <a:srgbClr val="002060"/>
              </a:solidFill>
              <a:latin typeface="Calibri Light" panose="020F0302020204030204" pitchFamily="34" charset="0"/>
              <a:ea typeface="宋体" charset="-122"/>
              <a:cs typeface="Calibri Light" panose="020F0302020204030204" pitchFamily="34" charset="0"/>
            </a:endParaRPr>
          </a:p>
        </p:txBody>
      </p:sp>
    </p:spTree>
    <p:extLst>
      <p:ext uri="{BB962C8B-B14F-4D97-AF65-F5344CB8AC3E}">
        <p14:creationId xmlns:p14="http://schemas.microsoft.com/office/powerpoint/2010/main" val="28979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0CD8CF-BDEF-F624-36C3-42B3C67EF556}"/>
              </a:ext>
            </a:extLst>
          </p:cNvPr>
          <p:cNvSpPr>
            <a:spLocks noGrp="1"/>
          </p:cNvSpPr>
          <p:nvPr>
            <p:ph type="body" idx="1"/>
          </p:nvPr>
        </p:nvSpPr>
        <p:spPr/>
        <p:txBody>
          <a:bodyPr/>
          <a:lstStyle/>
          <a:p>
            <a:pPr algn="ctr"/>
            <a:r>
              <a:rPr lang="sv-SE" sz="6000" dirty="0">
                <a:latin typeface="Calibri Light" panose="020F0302020204030204" pitchFamily="34" charset="0"/>
                <a:cs typeface="Calibri Light" panose="020F0302020204030204" pitchFamily="34" charset="0"/>
              </a:rPr>
              <a:t>A Randomized Solution</a:t>
            </a:r>
            <a:endParaRPr lang="en-US" sz="6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5978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23ADB757-C1EB-4677-BF7C-EB2137AD763C}" type="slidenum">
              <a:rPr lang="en-US" altLang="en-US">
                <a:latin typeface="Calibri Light" panose="020F0302020204030204" pitchFamily="34" charset="0"/>
                <a:cs typeface="Calibri Light" panose="020F0302020204030204" pitchFamily="34" charset="0"/>
              </a:rPr>
              <a:pPr/>
              <a:t>3</a:t>
            </a:fld>
            <a:endParaRPr lang="en-US" altLang="en-US">
              <a:latin typeface="Calibri Light" panose="020F0302020204030204" pitchFamily="34" charset="0"/>
              <a:cs typeface="Calibri Light" panose="020F0302020204030204" pitchFamily="34" charset="0"/>
            </a:endParaRPr>
          </a:p>
        </p:txBody>
      </p:sp>
      <p:sp>
        <p:nvSpPr>
          <p:cNvPr id="158725" name="Rectangle 5"/>
          <p:cNvSpPr>
            <a:spLocks noGrp="1" noChangeArrowheads="1"/>
          </p:cNvSpPr>
          <p:nvPr>
            <p:ph type="title"/>
          </p:nvPr>
        </p:nvSpPr>
        <p:spPr>
          <a:xfrm>
            <a:off x="519113" y="942975"/>
            <a:ext cx="7772400" cy="781050"/>
          </a:xfrm>
        </p:spPr>
        <p:txBody>
          <a:bodyPr/>
          <a:lstStyle/>
          <a:p>
            <a:r>
              <a:rPr lang="en-US" altLang="en-US" dirty="0">
                <a:latin typeface="Calibri Light" panose="020F0302020204030204" pitchFamily="34" charset="0"/>
                <a:cs typeface="Calibri Light" panose="020F0302020204030204" pitchFamily="34" charset="0"/>
              </a:rPr>
              <a:t>Convergence Stairs</a:t>
            </a:r>
            <a:endParaRPr lang="en-US" dirty="0">
              <a:latin typeface="Calibri Light" panose="020F0302020204030204" pitchFamily="34" charset="0"/>
              <a:cs typeface="Calibri Light" panose="020F0302020204030204" pitchFamily="34" charset="0"/>
            </a:endParaRPr>
          </a:p>
        </p:txBody>
      </p:sp>
      <p:sp>
        <p:nvSpPr>
          <p:cNvPr id="158726" name="AutoShape 6"/>
          <p:cNvSpPr>
            <a:spLocks noChangeArrowheads="1"/>
          </p:cNvSpPr>
          <p:nvPr/>
        </p:nvSpPr>
        <p:spPr bwMode="auto">
          <a:xfrm rot="22673990">
            <a:off x="2068513" y="2628900"/>
            <a:ext cx="1346200" cy="703263"/>
          </a:xfrm>
          <a:prstGeom prst="rightArrow">
            <a:avLst>
              <a:gd name="adj1" fmla="val 50000"/>
              <a:gd name="adj2" fmla="val 47855"/>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latin typeface="Calibri Light" panose="020F0302020204030204" pitchFamily="34" charset="0"/>
                <a:cs typeface="Calibri Light" panose="020F0302020204030204" pitchFamily="34" charset="0"/>
              </a:rPr>
              <a:t>c</a:t>
            </a:r>
            <a:r>
              <a:rPr lang="en-US" sz="1600" baseline="-25000">
                <a:latin typeface="Calibri Light" panose="020F0302020204030204" pitchFamily="34" charset="0"/>
                <a:cs typeface="Calibri Light" panose="020F0302020204030204" pitchFamily="34" charset="0"/>
              </a:rPr>
              <a:t>j+1</a:t>
            </a:r>
            <a:r>
              <a:rPr lang="en-US" sz="1600">
                <a:latin typeface="Calibri Light" panose="020F0302020204030204" pitchFamily="34" charset="0"/>
                <a:cs typeface="Calibri Light" panose="020F0302020204030204" pitchFamily="34" charset="0"/>
                <a:sym typeface="Wingdings" pitchFamily="2" charset="2"/>
              </a:rPr>
              <a:t>…</a:t>
            </a:r>
            <a:r>
              <a:rPr lang="en-US" sz="1600">
                <a:solidFill>
                  <a:srgbClr val="990099"/>
                </a:solidFill>
                <a:latin typeface="Calibri Light" panose="020F0302020204030204" pitchFamily="34" charset="0"/>
                <a:cs typeface="Calibri Light" panose="020F0302020204030204" pitchFamily="34" charset="0"/>
                <a:sym typeface="Wingdings" pitchFamily="2" charset="2"/>
              </a:rPr>
              <a:t>c</a:t>
            </a:r>
            <a:r>
              <a:rPr lang="en-US" sz="1600" baseline="-25000">
                <a:solidFill>
                  <a:srgbClr val="990099"/>
                </a:solidFill>
                <a:latin typeface="Calibri Light" panose="020F0302020204030204" pitchFamily="34" charset="0"/>
                <a:cs typeface="Calibri Light" panose="020F0302020204030204" pitchFamily="34" charset="0"/>
                <a:sym typeface="Wingdings" pitchFamily="2" charset="2"/>
              </a:rPr>
              <a:t>l</a:t>
            </a:r>
            <a:endParaRPr lang="en-US" sz="1600" baseline="-25000">
              <a:solidFill>
                <a:srgbClr val="990099"/>
              </a:solidFill>
              <a:latin typeface="Calibri Light" panose="020F0302020204030204" pitchFamily="34" charset="0"/>
              <a:cs typeface="Calibri Light" panose="020F0302020204030204" pitchFamily="34" charset="0"/>
            </a:endParaRPr>
          </a:p>
        </p:txBody>
      </p:sp>
      <p:sp>
        <p:nvSpPr>
          <p:cNvPr id="158727" name="Text Box 7"/>
          <p:cNvSpPr txBox="1">
            <a:spLocks noChangeArrowheads="1"/>
          </p:cNvSpPr>
          <p:nvPr/>
        </p:nvSpPr>
        <p:spPr bwMode="auto">
          <a:xfrm>
            <a:off x="1397000" y="2462213"/>
            <a:ext cx="671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800">
                <a:solidFill>
                  <a:srgbClr val="0033CC"/>
                </a:solidFill>
                <a:latin typeface="Calibri Light" panose="020F0302020204030204" pitchFamily="34" charset="0"/>
                <a:cs typeface="Calibri Light" panose="020F0302020204030204" pitchFamily="34" charset="0"/>
              </a:rPr>
              <a:t>A</a:t>
            </a:r>
            <a:r>
              <a:rPr lang="en-US" sz="2800" baseline="-25000">
                <a:solidFill>
                  <a:srgbClr val="0033CC"/>
                </a:solidFill>
                <a:latin typeface="Calibri Light" panose="020F0302020204030204" pitchFamily="34" charset="0"/>
                <a:cs typeface="Calibri Light" panose="020F0302020204030204" pitchFamily="34" charset="0"/>
              </a:rPr>
              <a:t>1</a:t>
            </a:r>
          </a:p>
        </p:txBody>
      </p:sp>
      <p:sp>
        <p:nvSpPr>
          <p:cNvPr id="158731" name="Text Box 11"/>
          <p:cNvSpPr txBox="1">
            <a:spLocks noChangeArrowheads="1"/>
          </p:cNvSpPr>
          <p:nvPr/>
        </p:nvSpPr>
        <p:spPr bwMode="auto">
          <a:xfrm>
            <a:off x="3328988" y="3043238"/>
            <a:ext cx="671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800">
                <a:solidFill>
                  <a:srgbClr val="990099"/>
                </a:solidFill>
                <a:latin typeface="Calibri Light" panose="020F0302020204030204" pitchFamily="34" charset="0"/>
                <a:cs typeface="Calibri Light" panose="020F0302020204030204" pitchFamily="34" charset="0"/>
              </a:rPr>
              <a:t>A</a:t>
            </a:r>
            <a:r>
              <a:rPr lang="en-US" sz="2800" baseline="-25000">
                <a:solidFill>
                  <a:srgbClr val="990099"/>
                </a:solidFill>
                <a:latin typeface="Calibri Light" panose="020F0302020204030204" pitchFamily="34" charset="0"/>
                <a:cs typeface="Calibri Light" panose="020F0302020204030204" pitchFamily="34" charset="0"/>
              </a:rPr>
              <a:t>2</a:t>
            </a:r>
          </a:p>
        </p:txBody>
      </p:sp>
      <p:sp>
        <p:nvSpPr>
          <p:cNvPr id="158735" name="Text Box 15"/>
          <p:cNvSpPr txBox="1">
            <a:spLocks noChangeArrowheads="1"/>
          </p:cNvSpPr>
          <p:nvPr/>
        </p:nvSpPr>
        <p:spPr bwMode="auto">
          <a:xfrm rot="994342">
            <a:off x="5553075" y="3656013"/>
            <a:ext cx="671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800">
                <a:solidFill>
                  <a:srgbClr val="0033CC"/>
                </a:solidFill>
                <a:latin typeface="Calibri Light" panose="020F0302020204030204" pitchFamily="34" charset="0"/>
                <a:cs typeface="Calibri Light" panose="020F0302020204030204" pitchFamily="34" charset="0"/>
              </a:rPr>
              <a:t>.....</a:t>
            </a:r>
            <a:endParaRPr lang="en-US" sz="2800" baseline="-25000">
              <a:solidFill>
                <a:srgbClr val="0033CC"/>
              </a:solidFill>
              <a:latin typeface="Calibri Light" panose="020F0302020204030204" pitchFamily="34" charset="0"/>
              <a:cs typeface="Calibri Light" panose="020F0302020204030204" pitchFamily="34" charset="0"/>
            </a:endParaRPr>
          </a:p>
        </p:txBody>
      </p:sp>
      <p:sp>
        <p:nvSpPr>
          <p:cNvPr id="158737" name="Text Box 17"/>
          <p:cNvSpPr txBox="1">
            <a:spLocks noChangeArrowheads="1"/>
          </p:cNvSpPr>
          <p:nvPr/>
        </p:nvSpPr>
        <p:spPr bwMode="auto">
          <a:xfrm>
            <a:off x="7605713" y="4249738"/>
            <a:ext cx="671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itchFamily="2" charset="2"/>
              <a:buNone/>
            </a:pPr>
            <a:r>
              <a:rPr lang="en-US" sz="2800">
                <a:solidFill>
                  <a:srgbClr val="CC3300"/>
                </a:solidFill>
                <a:latin typeface="Calibri Light" panose="020F0302020204030204" pitchFamily="34" charset="0"/>
                <a:cs typeface="Calibri Light" panose="020F0302020204030204" pitchFamily="34" charset="0"/>
              </a:rPr>
              <a:t>A</a:t>
            </a:r>
            <a:r>
              <a:rPr lang="en-US" sz="2800" baseline="-25000">
                <a:solidFill>
                  <a:srgbClr val="CC3300"/>
                </a:solidFill>
                <a:latin typeface="Calibri Light" panose="020F0302020204030204" pitchFamily="34" charset="0"/>
                <a:cs typeface="Calibri Light" panose="020F0302020204030204" pitchFamily="34" charset="0"/>
              </a:rPr>
              <a:t>k</a:t>
            </a:r>
          </a:p>
        </p:txBody>
      </p:sp>
      <p:sp>
        <p:nvSpPr>
          <p:cNvPr id="158739" name="AutoShape 19"/>
          <p:cNvSpPr>
            <a:spLocks noChangeArrowheads="1"/>
          </p:cNvSpPr>
          <p:nvPr/>
        </p:nvSpPr>
        <p:spPr bwMode="auto">
          <a:xfrm rot="22673990">
            <a:off x="3968750" y="3265488"/>
            <a:ext cx="1600200" cy="703262"/>
          </a:xfrm>
          <a:prstGeom prst="rightArrow">
            <a:avLst>
              <a:gd name="adj1" fmla="val 50000"/>
              <a:gd name="adj2" fmla="val 56885"/>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solidFill>
                  <a:srgbClr val="990099"/>
                </a:solidFill>
                <a:latin typeface="Calibri Light" panose="020F0302020204030204" pitchFamily="34" charset="0"/>
                <a:cs typeface="Calibri Light" panose="020F0302020204030204" pitchFamily="34" charset="0"/>
                <a:sym typeface="Wingdings" pitchFamily="2" charset="2"/>
              </a:rPr>
              <a:t>c</a:t>
            </a:r>
            <a:r>
              <a:rPr lang="en-US" sz="1600" baseline="-25000">
                <a:solidFill>
                  <a:srgbClr val="990099"/>
                </a:solidFill>
                <a:latin typeface="Calibri Light" panose="020F0302020204030204" pitchFamily="34" charset="0"/>
                <a:cs typeface="Calibri Light" panose="020F0302020204030204" pitchFamily="34" charset="0"/>
                <a:sym typeface="Wingdings" pitchFamily="2" charset="2"/>
              </a:rPr>
              <a:t>l+1</a:t>
            </a:r>
            <a:r>
              <a:rPr lang="en-US" sz="1600">
                <a:solidFill>
                  <a:srgbClr val="990099"/>
                </a:solidFill>
                <a:latin typeface="Calibri Light" panose="020F0302020204030204" pitchFamily="34" charset="0"/>
                <a:cs typeface="Calibri Light" panose="020F0302020204030204" pitchFamily="34" charset="0"/>
                <a:sym typeface="Wingdings" pitchFamily="2" charset="2"/>
              </a:rPr>
              <a:t>…</a:t>
            </a:r>
            <a:r>
              <a:rPr lang="en-US" sz="1600">
                <a:solidFill>
                  <a:srgbClr val="00CC99"/>
                </a:solidFill>
                <a:latin typeface="Calibri Light" panose="020F0302020204030204" pitchFamily="34" charset="0"/>
                <a:cs typeface="Calibri Light" panose="020F0302020204030204" pitchFamily="34" charset="0"/>
                <a:sym typeface="Wingdings" pitchFamily="2" charset="2"/>
              </a:rPr>
              <a:t>c</a:t>
            </a:r>
            <a:r>
              <a:rPr lang="en-US" sz="1600" baseline="-25000">
                <a:solidFill>
                  <a:srgbClr val="00CC99"/>
                </a:solidFill>
                <a:latin typeface="Calibri Light" panose="020F0302020204030204" pitchFamily="34" charset="0"/>
                <a:cs typeface="Calibri Light" panose="020F0302020204030204" pitchFamily="34" charset="0"/>
                <a:sym typeface="Wingdings" pitchFamily="2" charset="2"/>
              </a:rPr>
              <a:t>i</a:t>
            </a:r>
            <a:endParaRPr lang="en-US" sz="1600" baseline="-25000">
              <a:solidFill>
                <a:srgbClr val="00CC99"/>
              </a:solidFill>
              <a:latin typeface="Calibri Light" panose="020F0302020204030204" pitchFamily="34" charset="0"/>
              <a:cs typeface="Calibri Light" panose="020F0302020204030204" pitchFamily="34" charset="0"/>
            </a:endParaRPr>
          </a:p>
        </p:txBody>
      </p:sp>
      <p:sp>
        <p:nvSpPr>
          <p:cNvPr id="158740" name="AutoShape 20"/>
          <p:cNvSpPr>
            <a:spLocks noChangeArrowheads="1"/>
          </p:cNvSpPr>
          <p:nvPr/>
        </p:nvSpPr>
        <p:spPr bwMode="auto">
          <a:xfrm rot="22673990">
            <a:off x="6229350" y="3878263"/>
            <a:ext cx="1516063" cy="703262"/>
          </a:xfrm>
          <a:prstGeom prst="rightArrow">
            <a:avLst>
              <a:gd name="adj1" fmla="val 50000"/>
              <a:gd name="adj2" fmla="val 53894"/>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solidFill>
                  <a:srgbClr val="00CC99"/>
                </a:solidFill>
                <a:latin typeface="Calibri Light" panose="020F0302020204030204" pitchFamily="34" charset="0"/>
                <a:cs typeface="Calibri Light" panose="020F0302020204030204" pitchFamily="34" charset="0"/>
              </a:rPr>
              <a:t>c</a:t>
            </a:r>
            <a:r>
              <a:rPr lang="en-US" sz="1600" baseline="-25000">
                <a:solidFill>
                  <a:srgbClr val="00CC99"/>
                </a:solidFill>
                <a:latin typeface="Calibri Light" panose="020F0302020204030204" pitchFamily="34" charset="0"/>
                <a:cs typeface="Calibri Light" panose="020F0302020204030204" pitchFamily="34" charset="0"/>
              </a:rPr>
              <a:t>m</a:t>
            </a:r>
            <a:r>
              <a:rPr lang="en-US" sz="1600">
                <a:solidFill>
                  <a:srgbClr val="00CC99"/>
                </a:solidFill>
                <a:latin typeface="Calibri Light" panose="020F0302020204030204" pitchFamily="34" charset="0"/>
                <a:cs typeface="Calibri Light" panose="020F0302020204030204" pitchFamily="34" charset="0"/>
                <a:sym typeface="Wingdings" pitchFamily="2" charset="2"/>
              </a:rPr>
              <a:t></a:t>
            </a:r>
            <a:r>
              <a:rPr lang="en-US" sz="1600">
                <a:solidFill>
                  <a:srgbClr val="CC3300"/>
                </a:solidFill>
                <a:latin typeface="Calibri Light" panose="020F0302020204030204" pitchFamily="34" charset="0"/>
                <a:cs typeface="Calibri Light" panose="020F0302020204030204" pitchFamily="34" charset="0"/>
                <a:sym typeface="Wingdings" pitchFamily="2" charset="2"/>
              </a:rPr>
              <a:t>c</a:t>
            </a:r>
            <a:r>
              <a:rPr lang="en-US" sz="1600" baseline="-25000">
                <a:solidFill>
                  <a:srgbClr val="CC3300"/>
                </a:solidFill>
                <a:latin typeface="Calibri Light" panose="020F0302020204030204" pitchFamily="34" charset="0"/>
                <a:cs typeface="Calibri Light" panose="020F0302020204030204" pitchFamily="34" charset="0"/>
                <a:sym typeface="Wingdings" pitchFamily="2" charset="2"/>
              </a:rPr>
              <a:t>m+1</a:t>
            </a:r>
            <a:endParaRPr lang="en-US" sz="1600" baseline="-25000">
              <a:solidFill>
                <a:srgbClr val="CC3300"/>
              </a:solidFill>
              <a:latin typeface="Calibri Light" panose="020F0302020204030204" pitchFamily="34" charset="0"/>
              <a:cs typeface="Calibri Light" panose="020F0302020204030204" pitchFamily="34" charset="0"/>
            </a:endParaRPr>
          </a:p>
        </p:txBody>
      </p:sp>
      <p:sp>
        <p:nvSpPr>
          <p:cNvPr id="158742" name="AutoShape 22"/>
          <p:cNvSpPr>
            <a:spLocks noChangeArrowheads="1"/>
          </p:cNvSpPr>
          <p:nvPr/>
        </p:nvSpPr>
        <p:spPr bwMode="auto">
          <a:xfrm>
            <a:off x="8205788" y="4411663"/>
            <a:ext cx="766762" cy="512762"/>
          </a:xfrm>
          <a:prstGeom prst="hexagon">
            <a:avLst>
              <a:gd name="adj" fmla="val 37384"/>
              <a:gd name="vf" fmla="val 115470"/>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solidFill>
                  <a:srgbClr val="CC3300"/>
                </a:solidFill>
                <a:latin typeface="Calibri Light" panose="020F0302020204030204" pitchFamily="34" charset="0"/>
                <a:cs typeface="Calibri Light" panose="020F0302020204030204" pitchFamily="34" charset="0"/>
                <a:sym typeface="Wingdings" pitchFamily="2" charset="2"/>
              </a:rPr>
              <a:t>c</a:t>
            </a:r>
            <a:r>
              <a:rPr lang="en-US" sz="1600" baseline="-25000">
                <a:solidFill>
                  <a:srgbClr val="CC3300"/>
                </a:solidFill>
                <a:latin typeface="Calibri Light" panose="020F0302020204030204" pitchFamily="34" charset="0"/>
                <a:cs typeface="Calibri Light" panose="020F0302020204030204" pitchFamily="34" charset="0"/>
                <a:sym typeface="Wingdings" pitchFamily="2" charset="2"/>
              </a:rPr>
              <a:t>safe</a:t>
            </a:r>
          </a:p>
        </p:txBody>
      </p:sp>
      <p:sp>
        <p:nvSpPr>
          <p:cNvPr id="158754" name="AutoShape 34"/>
          <p:cNvSpPr>
            <a:spLocks noChangeArrowheads="1"/>
          </p:cNvSpPr>
          <p:nvPr/>
        </p:nvSpPr>
        <p:spPr bwMode="auto">
          <a:xfrm rot="22673990">
            <a:off x="100013" y="2054225"/>
            <a:ext cx="1444625" cy="703263"/>
          </a:xfrm>
          <a:prstGeom prst="rightArrow">
            <a:avLst>
              <a:gd name="adj1" fmla="val 50000"/>
              <a:gd name="adj2" fmla="val 51354"/>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chemeClr val="accent2"/>
              </a:buClr>
              <a:buSzPct val="85000"/>
              <a:buFont typeface="Wingdings" pitchFamily="2" charset="2"/>
              <a:buNone/>
            </a:pPr>
            <a:r>
              <a:rPr lang="en-US" sz="1600">
                <a:solidFill>
                  <a:srgbClr val="008000"/>
                </a:solidFill>
                <a:latin typeface="Calibri Light" panose="020F0302020204030204" pitchFamily="34" charset="0"/>
                <a:cs typeface="Calibri Light" panose="020F0302020204030204" pitchFamily="34" charset="0"/>
              </a:rPr>
              <a:t>c</a:t>
            </a:r>
            <a:r>
              <a:rPr lang="en-US" sz="1600" baseline="-25000">
                <a:solidFill>
                  <a:srgbClr val="008000"/>
                </a:solidFill>
                <a:latin typeface="Calibri Light" panose="020F0302020204030204" pitchFamily="34" charset="0"/>
                <a:cs typeface="Calibri Light" panose="020F0302020204030204" pitchFamily="34" charset="0"/>
              </a:rPr>
              <a:t>1</a:t>
            </a:r>
            <a:r>
              <a:rPr lang="en-US" sz="1600">
                <a:solidFill>
                  <a:srgbClr val="008000"/>
                </a:solidFill>
                <a:latin typeface="Calibri Light" panose="020F0302020204030204" pitchFamily="34" charset="0"/>
                <a:cs typeface="Calibri Light" panose="020F0302020204030204" pitchFamily="34" charset="0"/>
                <a:sym typeface="Wingdings" pitchFamily="2" charset="2"/>
              </a:rPr>
              <a:t>c</a:t>
            </a:r>
            <a:r>
              <a:rPr lang="en-US" sz="1600" baseline="-25000">
                <a:solidFill>
                  <a:srgbClr val="008000"/>
                </a:solidFill>
                <a:latin typeface="Calibri Light" panose="020F0302020204030204" pitchFamily="34" charset="0"/>
                <a:cs typeface="Calibri Light" panose="020F0302020204030204" pitchFamily="34" charset="0"/>
                <a:sym typeface="Wingdings" pitchFamily="2" charset="2"/>
              </a:rPr>
              <a:t>2</a:t>
            </a:r>
            <a:r>
              <a:rPr lang="en-US" sz="1600">
                <a:solidFill>
                  <a:srgbClr val="008000"/>
                </a:solidFill>
                <a:latin typeface="Calibri Light" panose="020F0302020204030204" pitchFamily="34" charset="0"/>
                <a:cs typeface="Calibri Light" panose="020F0302020204030204" pitchFamily="34" charset="0"/>
                <a:sym typeface="Wingdings" pitchFamily="2" charset="2"/>
              </a:rPr>
              <a:t>…</a:t>
            </a:r>
            <a:r>
              <a:rPr lang="en-US" sz="1600">
                <a:latin typeface="Calibri Light" panose="020F0302020204030204" pitchFamily="34" charset="0"/>
                <a:cs typeface="Calibri Light" panose="020F0302020204030204" pitchFamily="34" charset="0"/>
                <a:sym typeface="Wingdings" pitchFamily="2" charset="2"/>
              </a:rPr>
              <a:t>c</a:t>
            </a:r>
            <a:r>
              <a:rPr lang="en-US" sz="1600" baseline="-25000">
                <a:latin typeface="Calibri Light" panose="020F0302020204030204" pitchFamily="34" charset="0"/>
                <a:cs typeface="Calibri Light" panose="020F0302020204030204" pitchFamily="34" charset="0"/>
                <a:sym typeface="Wingdings" pitchFamily="2" charset="2"/>
              </a:rPr>
              <a:t>j</a:t>
            </a:r>
            <a:endParaRPr lang="en-US" sz="1600" baseline="-25000">
              <a:latin typeface="Calibri Light" panose="020F0302020204030204" pitchFamily="34" charset="0"/>
              <a:cs typeface="Calibri Light" panose="020F0302020204030204" pitchFamily="34" charset="0"/>
            </a:endParaRPr>
          </a:p>
        </p:txBody>
      </p:sp>
      <p:sp>
        <p:nvSpPr>
          <p:cNvPr id="158756" name="Rectangle 36"/>
          <p:cNvSpPr>
            <a:spLocks noChangeArrowheads="1"/>
          </p:cNvSpPr>
          <p:nvPr/>
        </p:nvSpPr>
        <p:spPr bwMode="auto">
          <a:xfrm>
            <a:off x="501650" y="4581525"/>
            <a:ext cx="7704138"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cs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cs typeface="Calibri Light" panose="020F0302020204030204" pitchFamily="34" charset="0"/>
              </a:rPr>
              <a:t>A</a:t>
            </a:r>
            <a:r>
              <a:rPr lang="en-US" altLang="he-IL" sz="2400" baseline="-25000" dirty="0">
                <a:solidFill>
                  <a:srgbClr val="0000B0"/>
                </a:solidFill>
                <a:latin typeface="Calibri Light" panose="020F0302020204030204" pitchFamily="34" charset="0"/>
                <a:cs typeface="Calibri Light" panose="020F0302020204030204" pitchFamily="34" charset="0"/>
              </a:rPr>
              <a:t>i</a:t>
            </a:r>
            <a:r>
              <a:rPr lang="en-US" altLang="he-IL" sz="2400" dirty="0">
                <a:solidFill>
                  <a:srgbClr val="0000B0"/>
                </a:solidFill>
                <a:latin typeface="Calibri Light" panose="020F0302020204030204" pitchFamily="34" charset="0"/>
                <a:cs typeface="Calibri Light" panose="020F0302020204030204" pitchFamily="34" charset="0"/>
              </a:rPr>
              <a:t> – predicate</a:t>
            </a:r>
          </a:p>
          <a:p>
            <a:pPr marL="342900" indent="-342900" algn="l">
              <a:spcBef>
                <a:spcPct val="20000"/>
              </a:spcBef>
              <a:buClr>
                <a:schemeClr val="accent2"/>
              </a:buClr>
              <a:buSzPct val="85000"/>
              <a:buFont typeface="ZapfDingbats" pitchFamily="82" charset="2"/>
              <a:buChar char="¦"/>
            </a:pPr>
            <a:endParaRPr lang="en-US" altLang="he-IL" sz="2400" dirty="0">
              <a:solidFill>
                <a:srgbClr val="0000B0"/>
              </a:solidFill>
              <a:latin typeface="Calibri Light" panose="020F0302020204030204" pitchFamily="34" charset="0"/>
              <a:cs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400" dirty="0">
                <a:solidFill>
                  <a:srgbClr val="0000B0"/>
                </a:solidFill>
                <a:latin typeface="Calibri Light" panose="020F0302020204030204" pitchFamily="34" charset="0"/>
                <a:cs typeface="Calibri Light" panose="020F0302020204030204" pitchFamily="34" charset="0"/>
              </a:rPr>
              <a:t>for every 1 </a:t>
            </a:r>
            <a:r>
              <a:rPr lang="en-US" altLang="he-IL" sz="2400" dirty="0">
                <a:solidFill>
                  <a:srgbClr val="0000B0"/>
                </a:solidFill>
                <a:latin typeface="Calibri Light" panose="020F0302020204030204" pitchFamily="34" charset="0"/>
                <a:cs typeface="Calibri Light" panose="020F0302020204030204" pitchFamily="34" charset="0"/>
                <a:sym typeface="Symbol" pitchFamily="18" charset="2"/>
              </a:rPr>
              <a:t> </a:t>
            </a:r>
            <a:r>
              <a:rPr lang="en-US" altLang="he-IL" sz="2400" dirty="0" err="1">
                <a:solidFill>
                  <a:srgbClr val="0000B0"/>
                </a:solidFill>
                <a:latin typeface="Calibri Light" panose="020F0302020204030204" pitchFamily="34" charset="0"/>
                <a:cs typeface="Calibri Light" panose="020F0302020204030204" pitchFamily="34" charset="0"/>
              </a:rPr>
              <a:t>i</a:t>
            </a:r>
            <a:r>
              <a:rPr lang="en-US" altLang="he-IL" sz="2400" dirty="0">
                <a:solidFill>
                  <a:srgbClr val="0000B0"/>
                </a:solidFill>
                <a:latin typeface="Calibri Light" panose="020F0302020204030204" pitchFamily="34" charset="0"/>
                <a:cs typeface="Calibri Light" panose="020F0302020204030204" pitchFamily="34" charset="0"/>
              </a:rPr>
              <a:t> </a:t>
            </a:r>
            <a:r>
              <a:rPr lang="en-US" altLang="he-IL" sz="2400" dirty="0">
                <a:solidFill>
                  <a:srgbClr val="0000B0"/>
                </a:solidFill>
                <a:latin typeface="Calibri Light" panose="020F0302020204030204" pitchFamily="34" charset="0"/>
                <a:cs typeface="Calibri Light" panose="020F0302020204030204" pitchFamily="34" charset="0"/>
                <a:sym typeface="Symbol" pitchFamily="18" charset="2"/>
              </a:rPr>
              <a:t></a:t>
            </a:r>
            <a:r>
              <a:rPr lang="en-US" altLang="he-IL" sz="2400" dirty="0">
                <a:solidFill>
                  <a:srgbClr val="0000B0"/>
                </a:solidFill>
                <a:latin typeface="Calibri Light" panose="020F0302020204030204" pitchFamily="34" charset="0"/>
                <a:cs typeface="Calibri Light" panose="020F0302020204030204" pitchFamily="34" charset="0"/>
              </a:rPr>
              <a:t> k, A</a:t>
            </a:r>
            <a:r>
              <a:rPr lang="en-US" altLang="he-IL" sz="2400" baseline="-25000" dirty="0">
                <a:solidFill>
                  <a:srgbClr val="0000B0"/>
                </a:solidFill>
                <a:latin typeface="Calibri Light" panose="020F0302020204030204" pitchFamily="34" charset="0"/>
                <a:cs typeface="Calibri Light" panose="020F0302020204030204" pitchFamily="34" charset="0"/>
              </a:rPr>
              <a:t>i+1</a:t>
            </a:r>
            <a:r>
              <a:rPr lang="en-US" altLang="he-IL" sz="2400" dirty="0">
                <a:solidFill>
                  <a:srgbClr val="0000B0"/>
                </a:solidFill>
                <a:latin typeface="Calibri Light" panose="020F0302020204030204" pitchFamily="34" charset="0"/>
                <a:cs typeface="Calibri Light" panose="020F0302020204030204" pitchFamily="34" charset="0"/>
              </a:rPr>
              <a:t> is a refinement of A</a:t>
            </a:r>
            <a:r>
              <a:rPr lang="en-US" altLang="he-IL" sz="2400" baseline="-25000" dirty="0">
                <a:solidFill>
                  <a:srgbClr val="0000B0"/>
                </a:solidFill>
                <a:latin typeface="Calibri Light" panose="020F0302020204030204" pitchFamily="34" charset="0"/>
                <a:cs typeface="Calibri Light" panose="020F0302020204030204" pitchFamily="34" charset="0"/>
              </a:rPr>
              <a:t>i</a:t>
            </a:r>
            <a:endParaRPr lang="en-US" altLang="he-IL" sz="3200" dirty="0">
              <a:solidFill>
                <a:srgbClr val="0000B0"/>
              </a:solidFill>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1256287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8727"/>
                                        </p:tgtEl>
                                        <p:attrNameLst>
                                          <p:attrName>style.visibility</p:attrName>
                                        </p:attrNameLst>
                                      </p:cBhvr>
                                      <p:to>
                                        <p:strVal val="visible"/>
                                      </p:to>
                                    </p:set>
                                    <p:animEffect transition="in" filter="wipe(left)">
                                      <p:cBhvr>
                                        <p:cTn id="11" dur="500"/>
                                        <p:tgtEl>
                                          <p:spTgt spid="1587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8726"/>
                                        </p:tgtEl>
                                        <p:attrNameLst>
                                          <p:attrName>style.visibility</p:attrName>
                                        </p:attrNameLst>
                                      </p:cBhvr>
                                      <p:to>
                                        <p:strVal val="visible"/>
                                      </p:to>
                                    </p:set>
                                    <p:animEffect transition="in" filter="wipe(left)">
                                      <p:cBhvr>
                                        <p:cTn id="16" dur="500"/>
                                        <p:tgtEl>
                                          <p:spTgt spid="1587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8731"/>
                                        </p:tgtEl>
                                        <p:attrNameLst>
                                          <p:attrName>style.visibility</p:attrName>
                                        </p:attrNameLst>
                                      </p:cBhvr>
                                      <p:to>
                                        <p:strVal val="visible"/>
                                      </p:to>
                                    </p:set>
                                    <p:animEffect transition="in" filter="wipe(left)">
                                      <p:cBhvr>
                                        <p:cTn id="21" dur="500"/>
                                        <p:tgtEl>
                                          <p:spTgt spid="1587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8739"/>
                                        </p:tgtEl>
                                        <p:attrNameLst>
                                          <p:attrName>style.visibility</p:attrName>
                                        </p:attrNameLst>
                                      </p:cBhvr>
                                      <p:to>
                                        <p:strVal val="visible"/>
                                      </p:to>
                                    </p:set>
                                    <p:animEffect transition="in" filter="wipe(left)">
                                      <p:cBhvr>
                                        <p:cTn id="26" dur="500"/>
                                        <p:tgtEl>
                                          <p:spTgt spid="1587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8735"/>
                                        </p:tgtEl>
                                        <p:attrNameLst>
                                          <p:attrName>style.visibility</p:attrName>
                                        </p:attrNameLst>
                                      </p:cBhvr>
                                      <p:to>
                                        <p:strVal val="visible"/>
                                      </p:to>
                                    </p:set>
                                    <p:animEffect transition="in" filter="wipe(left)">
                                      <p:cBhvr>
                                        <p:cTn id="31" dur="500"/>
                                        <p:tgtEl>
                                          <p:spTgt spid="1587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8740"/>
                                        </p:tgtEl>
                                        <p:attrNameLst>
                                          <p:attrName>style.visibility</p:attrName>
                                        </p:attrNameLst>
                                      </p:cBhvr>
                                      <p:to>
                                        <p:strVal val="visible"/>
                                      </p:to>
                                    </p:set>
                                    <p:animEffect transition="in" filter="wipe(left)">
                                      <p:cBhvr>
                                        <p:cTn id="36" dur="500"/>
                                        <p:tgtEl>
                                          <p:spTgt spid="1587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8737"/>
                                        </p:tgtEl>
                                        <p:attrNameLst>
                                          <p:attrName>style.visibility</p:attrName>
                                        </p:attrNameLst>
                                      </p:cBhvr>
                                      <p:to>
                                        <p:strVal val="visible"/>
                                      </p:to>
                                    </p:set>
                                    <p:animEffect transition="in" filter="wipe(left)">
                                      <p:cBhvr>
                                        <p:cTn id="41" dur="500"/>
                                        <p:tgtEl>
                                          <p:spTgt spid="15873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8742"/>
                                        </p:tgtEl>
                                        <p:attrNameLst>
                                          <p:attrName>style.visibility</p:attrName>
                                        </p:attrNameLst>
                                      </p:cBhvr>
                                      <p:to>
                                        <p:strVal val="visible"/>
                                      </p:to>
                                    </p:set>
                                    <p:animEffect transition="in" filter="wipe(left)">
                                      <p:cBhvr>
                                        <p:cTn id="46" dur="500"/>
                                        <p:tgtEl>
                                          <p:spTgt spid="158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animBg="1" autoUpdateAnimBg="0"/>
      <p:bldP spid="158727" grpId="0" autoUpdateAnimBg="0"/>
      <p:bldP spid="158731" grpId="0" autoUpdateAnimBg="0"/>
      <p:bldP spid="158735" grpId="0" autoUpdateAnimBg="0"/>
      <p:bldP spid="158737" grpId="0" autoUpdateAnimBg="0"/>
      <p:bldP spid="158739" grpId="0" animBg="1" autoUpdateAnimBg="0"/>
      <p:bldP spid="158740" grpId="0" animBg="1" autoUpdateAnimBg="0"/>
      <p:bldP spid="158742" grpId="0" animBg="1" autoUpdateAnimBg="0"/>
      <p:bldP spid="15875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DAF10C1-F600-D47D-F396-BAE24F36FCB4}"/>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A9D5F7D1-4681-EA0D-A791-ADB85D7DC5A1}"/>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BBD807D1-E219-4207-8AE0-A70EBDA73664}" type="slidenum">
              <a:rPr lang="en-US" altLang="en-US">
                <a:latin typeface="Calibri Light" panose="020F0302020204030204" pitchFamily="34" charset="0"/>
                <a:cs typeface="Calibri Light" panose="020F0302020204030204" pitchFamily="34" charset="0"/>
              </a:rPr>
              <a:pPr/>
              <a:t>30</a:t>
            </a:fld>
            <a:endParaRPr lang="en-US" altLang="en-US">
              <a:latin typeface="Calibri Light" panose="020F0302020204030204" pitchFamily="34" charset="0"/>
              <a:cs typeface="Calibri Light" panose="020F0302020204030204" pitchFamily="34" charset="0"/>
            </a:endParaRPr>
          </a:p>
        </p:txBody>
      </p:sp>
      <p:sp>
        <p:nvSpPr>
          <p:cNvPr id="131074" name="Rectangle 2">
            <a:extLst>
              <a:ext uri="{FF2B5EF4-FFF2-40B4-BE49-F238E27FC236}">
                <a16:creationId xmlns:a16="http://schemas.microsoft.com/office/drawing/2014/main" id="{00316523-C9F6-91E2-8FDC-7953F625F4F9}"/>
              </a:ext>
            </a:extLst>
          </p:cNvPr>
          <p:cNvSpPr>
            <a:spLocks noGrp="1" noChangeArrowheads="1"/>
          </p:cNvSpPr>
          <p:nvPr>
            <p:ph type="title"/>
          </p:nvPr>
        </p:nvSpPr>
        <p:spPr/>
        <p:txBody>
          <a:bodyPr/>
          <a:lstStyle/>
          <a:p>
            <a:r>
              <a:rPr lang="en-US" altLang="he-IL" dirty="0">
                <a:latin typeface="Calibri Light" panose="020F0302020204030204" pitchFamily="34" charset="0"/>
              </a:rPr>
              <a:t>Randomized Self-Stabilization</a:t>
            </a:r>
          </a:p>
        </p:txBody>
      </p:sp>
      <p:sp>
        <p:nvSpPr>
          <p:cNvPr id="131075" name="Rectangle 3">
            <a:extLst>
              <a:ext uri="{FF2B5EF4-FFF2-40B4-BE49-F238E27FC236}">
                <a16:creationId xmlns:a16="http://schemas.microsoft.com/office/drawing/2014/main" id="{FC419798-5D12-7A79-921D-73CFD32C2714}"/>
              </a:ext>
            </a:extLst>
          </p:cNvPr>
          <p:cNvSpPr>
            <a:spLocks noChangeArrowheads="1"/>
          </p:cNvSpPr>
          <p:nvPr/>
        </p:nvSpPr>
        <p:spPr bwMode="auto">
          <a:xfrm>
            <a:off x="251520" y="1371600"/>
            <a:ext cx="864096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0"/>
              </a:defRPr>
            </a:lvl2pPr>
            <a:lvl3pPr marL="1143000" indent="-228600" algn="l">
              <a:spcBef>
                <a:spcPct val="20000"/>
              </a:spcBef>
              <a:buChar char="•"/>
              <a:defRPr>
                <a:solidFill>
                  <a:srgbClr val="0000B0"/>
                </a:solidFill>
                <a:latin typeface="Comic Sans MS" panose="030F0702030302020204" pitchFamily="66" charset="0"/>
                <a:cs typeface="Times New Roman (Hebrew)" charset="0"/>
              </a:defRPr>
            </a:lvl3pPr>
            <a:lvl4pPr marL="1600200" indent="-228600" algn="l">
              <a:spcBef>
                <a:spcPct val="20000"/>
              </a:spcBef>
              <a:buChar char="–"/>
              <a:defRPr>
                <a:solidFill>
                  <a:srgbClr val="0000B0"/>
                </a:solidFill>
                <a:latin typeface="Times New Roman" panose="02020603050405020304" pitchFamily="18" charset="0"/>
                <a:cs typeface="Times New Roman (Hebrew)" charset="0"/>
              </a:defRPr>
            </a:lvl4pPr>
            <a:lvl5pPr marL="2057400" indent="-228600" algn="l">
              <a:spcBef>
                <a:spcPct val="20000"/>
              </a:spcBef>
              <a:buChar char="»"/>
              <a:defRPr>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9pPr>
          </a:lstStyle>
          <a:p>
            <a:pPr marL="0" indent="0">
              <a:buClr>
                <a:schemeClr val="tx2"/>
              </a:buClr>
              <a:buNone/>
            </a:pPr>
            <a:r>
              <a:rPr lang="en-US" altLang="he-IL" dirty="0">
                <a:solidFill>
                  <a:srgbClr val="0000CC"/>
                </a:solidFill>
                <a:latin typeface="Calibri Light" panose="020F0302020204030204" pitchFamily="34" charset="0"/>
                <a:cs typeface="Calibri Light" panose="020F0302020204030204" pitchFamily="34" charset="0"/>
              </a:rPr>
              <a:t>Assumptions and Definitions</a:t>
            </a:r>
          </a:p>
          <a:p>
            <a:pPr>
              <a:buClr>
                <a:schemeClr val="tx2"/>
              </a:buClr>
              <a:buFont typeface="Arial" panose="020B0604020202020204" pitchFamily="34" charset="0"/>
              <a:buChar char="•"/>
            </a:pPr>
            <a:r>
              <a:rPr lang="en-US" altLang="he-IL" dirty="0">
                <a:solidFill>
                  <a:schemeClr val="tx1"/>
                </a:solidFill>
                <a:latin typeface="Calibri Light" panose="020F0302020204030204" pitchFamily="34" charset="0"/>
                <a:cs typeface="Calibri Light" panose="020F0302020204030204" pitchFamily="34" charset="0"/>
              </a:rPr>
              <a:t>Processor activity is managed by a </a:t>
            </a:r>
            <a:r>
              <a:rPr lang="en-US" altLang="he-IL" dirty="0">
                <a:solidFill>
                  <a:srgbClr val="0000CC"/>
                </a:solidFill>
                <a:latin typeface="Calibri Light" panose="020F0302020204030204" pitchFamily="34" charset="0"/>
                <a:cs typeface="Calibri Light" panose="020F0302020204030204" pitchFamily="34" charset="0"/>
              </a:rPr>
              <a:t>scheduler</a:t>
            </a:r>
          </a:p>
          <a:p>
            <a:pPr>
              <a:buClr>
                <a:schemeClr val="tx2"/>
              </a:buClr>
              <a:buFont typeface="Arial" panose="020B0604020202020204" pitchFamily="34" charset="0"/>
              <a:buChar char="•"/>
            </a:pPr>
            <a:r>
              <a:rPr lang="en-US" altLang="he-IL" dirty="0">
                <a:solidFill>
                  <a:schemeClr val="tx1"/>
                </a:solidFill>
                <a:latin typeface="Calibri Light" panose="020F0302020204030204" pitchFamily="34" charset="0"/>
                <a:cs typeface="Calibri Light" panose="020F0302020204030204" pitchFamily="34" charset="0"/>
              </a:rPr>
              <a:t>The scheduler’s assumption </a:t>
            </a:r>
          </a:p>
          <a:p>
            <a:pPr lvl="1">
              <a:buClr>
                <a:schemeClr val="tx2"/>
              </a:buClr>
              <a:buFont typeface="Arial" panose="020B0604020202020204" pitchFamily="34" charset="0"/>
              <a:buChar char="•"/>
            </a:pPr>
            <a:r>
              <a:rPr lang="en-US" altLang="he-IL" sz="2400" dirty="0">
                <a:solidFill>
                  <a:schemeClr val="tx1"/>
                </a:solidFill>
                <a:latin typeface="Calibri Light" panose="020F0302020204030204" pitchFamily="34" charset="0"/>
                <a:cs typeface="Calibri Light" panose="020F0302020204030204" pitchFamily="34" charset="0"/>
              </a:rPr>
              <a:t>at most one atomic step is executed in every given time</a:t>
            </a:r>
          </a:p>
          <a:p>
            <a:pPr lvl="1">
              <a:buClr>
                <a:schemeClr val="tx2"/>
              </a:buClr>
              <a:buFont typeface="Arial" panose="020B0604020202020204" pitchFamily="34" charset="0"/>
              <a:buChar char="•"/>
            </a:pPr>
            <a:r>
              <a:rPr lang="en-US" altLang="he-IL" sz="2400" dirty="0">
                <a:solidFill>
                  <a:schemeClr val="tx1"/>
                </a:solidFill>
                <a:latin typeface="Calibri Light" panose="020F0302020204030204" pitchFamily="34" charset="0"/>
                <a:cs typeface="Calibri Light" panose="020F0302020204030204" pitchFamily="34" charset="0"/>
              </a:rPr>
              <a:t>Each atomic step includes a single read or write operation and a finite sequence of local computation. </a:t>
            </a:r>
          </a:p>
          <a:p>
            <a:pPr>
              <a:buClr>
                <a:schemeClr val="tx2"/>
              </a:buClr>
              <a:buFont typeface="Arial" panose="020B0604020202020204" pitchFamily="34" charset="0"/>
              <a:buChar char="•"/>
            </a:pPr>
            <a:r>
              <a:rPr lang="en-US" altLang="he-IL" dirty="0">
                <a:solidFill>
                  <a:schemeClr val="tx1"/>
                </a:solidFill>
                <a:latin typeface="Calibri Light" panose="020F0302020204030204" pitchFamily="34" charset="0"/>
                <a:cs typeface="Calibri Light" panose="020F0302020204030204" pitchFamily="34" charset="0"/>
              </a:rPr>
              <a:t>The scheduler is regarded as an adversary</a:t>
            </a:r>
          </a:p>
          <a:p>
            <a:pPr lvl="1">
              <a:buClr>
                <a:schemeClr val="tx2"/>
              </a:buClr>
              <a:buFont typeface="Arial" panose="020B0604020202020204" pitchFamily="34" charset="0"/>
              <a:buChar char="•"/>
            </a:pPr>
            <a:r>
              <a:rPr lang="en-US" altLang="he-IL" sz="2400" dirty="0">
                <a:solidFill>
                  <a:schemeClr val="tx1"/>
                </a:solidFill>
                <a:latin typeface="Calibri Light" panose="020F0302020204030204" pitchFamily="34" charset="0"/>
                <a:cs typeface="Calibri Light" panose="020F0302020204030204" pitchFamily="34" charset="0"/>
              </a:rPr>
              <a:t>It aims to increase the algorithm costs as much as possible</a:t>
            </a:r>
          </a:p>
          <a:p>
            <a:pPr>
              <a:buClr>
                <a:schemeClr val="tx2"/>
              </a:buClr>
              <a:buFont typeface="Arial" panose="020B0604020202020204" pitchFamily="34" charset="0"/>
              <a:buChar char="•"/>
            </a:pPr>
            <a:r>
              <a:rPr lang="en-US" altLang="he-IL" dirty="0">
                <a:solidFill>
                  <a:schemeClr val="tx1"/>
                </a:solidFill>
                <a:latin typeface="Calibri Light" panose="020F0302020204030204" pitchFamily="34" charset="0"/>
                <a:cs typeface="Calibri Light" panose="020F0302020204030204" pitchFamily="34" charset="0"/>
              </a:rPr>
              <a:t>The scheduler is assumed to be fair, yet it has unlimited resources and chooses the next activated processor in an </a:t>
            </a:r>
            <a:r>
              <a:rPr lang="en-US" altLang="he-IL" i="1" dirty="0">
                <a:solidFill>
                  <a:schemeClr val="tx1"/>
                </a:solidFill>
                <a:latin typeface="Calibri Light" panose="020F0302020204030204" pitchFamily="34" charset="0"/>
                <a:cs typeface="Calibri Light" panose="020F0302020204030204" pitchFamily="34" charset="0"/>
              </a:rPr>
              <a:t>on-line</a:t>
            </a:r>
            <a:r>
              <a:rPr lang="en-US" altLang="he-IL" dirty="0">
                <a:solidFill>
                  <a:schemeClr val="tx1"/>
                </a:solidFill>
                <a:latin typeface="Calibri Light" panose="020F0302020204030204" pitchFamily="34" charset="0"/>
                <a:cs typeface="Calibri Light" panose="020F0302020204030204" pitchFamily="34" charset="0"/>
              </a:rPr>
              <a:t> manner.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312B-02C4-CC75-BFF7-FD0FEA738E5F}"/>
              </a:ext>
            </a:extLst>
          </p:cNvPr>
          <p:cNvSpPr>
            <a:spLocks noGrp="1"/>
          </p:cNvSpPr>
          <p:nvPr>
            <p:ph type="title"/>
          </p:nvPr>
        </p:nvSpPr>
        <p:spPr/>
        <p:txBody>
          <a:bodyPr/>
          <a:lstStyle/>
          <a:p>
            <a:r>
              <a:rPr lang="en-US" dirty="0">
                <a:latin typeface="Calibri Light" panose="020F0302020204030204" pitchFamily="34" charset="0"/>
              </a:rPr>
              <a:t>Coarse vs. Fine Atomicity</a:t>
            </a:r>
          </a:p>
        </p:txBody>
      </p:sp>
      <p:sp>
        <p:nvSpPr>
          <p:cNvPr id="3" name="Content Placeholder 2">
            <a:extLst>
              <a:ext uri="{FF2B5EF4-FFF2-40B4-BE49-F238E27FC236}">
                <a16:creationId xmlns:a16="http://schemas.microsoft.com/office/drawing/2014/main" id="{15031887-DBAD-D312-F52B-F831A01954B7}"/>
              </a:ext>
            </a:extLst>
          </p:cNvPr>
          <p:cNvSpPr>
            <a:spLocks noGrp="1"/>
          </p:cNvSpPr>
          <p:nvPr>
            <p:ph idx="1"/>
          </p:nvPr>
        </p:nvSpPr>
        <p:spPr>
          <a:xfrm>
            <a:off x="457200" y="1340768"/>
            <a:ext cx="8229600" cy="4967957"/>
          </a:xfrm>
        </p:spPr>
        <p:txBody>
          <a:bodyPr/>
          <a:lstStyle/>
          <a:p>
            <a:pPr marL="0" indent="0">
              <a:buNone/>
            </a:pPr>
            <a:r>
              <a:rPr lang="en-US" dirty="0">
                <a:latin typeface="Calibri Light" panose="020F0302020204030204" pitchFamily="34" charset="0"/>
                <a:cs typeface="Calibri Light" panose="020F0302020204030204" pitchFamily="34" charset="0"/>
              </a:rPr>
              <a:t>Under coarse atomicity---less power to the </a:t>
            </a:r>
            <a:r>
              <a:rPr lang="en-US" altLang="he-IL" dirty="0">
                <a:solidFill>
                  <a:schemeClr val="tx1"/>
                </a:solidFill>
                <a:latin typeface="Calibri Light" panose="020F0302020204030204" pitchFamily="34" charset="0"/>
                <a:cs typeface="Calibri Light" panose="020F0302020204030204" pitchFamily="34" charset="0"/>
              </a:rPr>
              <a:t>adversary</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a coin toss is an internal operation that is not separable from the next read or write operation.</a:t>
            </a:r>
          </a:p>
          <a:p>
            <a:r>
              <a:rPr lang="en-US" dirty="0">
                <a:latin typeface="Calibri Light" panose="020F0302020204030204" pitchFamily="34" charset="0"/>
                <a:cs typeface="Calibri Light" panose="020F0302020204030204" pitchFamily="34" charset="0"/>
              </a:rPr>
              <a:t>the </a:t>
            </a:r>
            <a:r>
              <a:rPr lang="en-US" altLang="he-IL" dirty="0">
                <a:solidFill>
                  <a:schemeClr val="tx1"/>
                </a:solidFill>
                <a:latin typeface="Calibri Light" panose="020F0302020204030204" pitchFamily="34" charset="0"/>
                <a:cs typeface="Calibri Light" panose="020F0302020204030204" pitchFamily="34" charset="0"/>
              </a:rPr>
              <a:t>adversary is unaware to the algorithm random choices before its first read or write operation </a:t>
            </a:r>
            <a:endParaRPr lang="en-US"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Under fine atomicity---more power to the </a:t>
            </a:r>
            <a:r>
              <a:rPr lang="en-US" altLang="he-IL" dirty="0">
                <a:solidFill>
                  <a:schemeClr val="tx1"/>
                </a:solidFill>
                <a:latin typeface="Calibri Light" panose="020F0302020204030204" pitchFamily="34" charset="0"/>
                <a:cs typeface="Calibri Light" panose="020F0302020204030204" pitchFamily="34" charset="0"/>
              </a:rPr>
              <a:t>adversary</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a coin toss is a separate operation from the next read or write operation.</a:t>
            </a:r>
          </a:p>
          <a:p>
            <a:r>
              <a:rPr lang="en-US" dirty="0">
                <a:latin typeface="Calibri Light" panose="020F0302020204030204" pitchFamily="34" charset="0"/>
                <a:cs typeface="Calibri Light" panose="020F0302020204030204" pitchFamily="34" charset="0"/>
              </a:rPr>
              <a:t>the </a:t>
            </a:r>
            <a:r>
              <a:rPr lang="en-US" altLang="he-IL" dirty="0">
                <a:solidFill>
                  <a:schemeClr val="tx1"/>
                </a:solidFill>
                <a:latin typeface="Calibri Light" panose="020F0302020204030204" pitchFamily="34" charset="0"/>
                <a:cs typeface="Calibri Light" panose="020F0302020204030204" pitchFamily="34" charset="0"/>
              </a:rPr>
              <a:t>adversary is aware to the algorithm random choices before its first read or write operation </a:t>
            </a:r>
            <a:endParaRPr lang="en-US" dirty="0">
              <a:latin typeface="Calibri Light" panose="020F0302020204030204" pitchFamily="34" charset="0"/>
              <a:cs typeface="Calibri Light" panose="020F0302020204030204" pitchFamily="34" charset="0"/>
            </a:endParaRPr>
          </a:p>
          <a:p>
            <a:pPr marL="0" indent="0">
              <a:buNone/>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98247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4A4B11B9-849C-40EA-3F32-E60CD5F03C26}"/>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3A8ECED8-3720-037F-1057-713825420C58}"/>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1143E728-043A-4214-8600-EA04EA12ACA5}" type="slidenum">
              <a:rPr lang="en-US" altLang="en-US">
                <a:latin typeface="Calibri Light" panose="020F0302020204030204" pitchFamily="34" charset="0"/>
                <a:cs typeface="Calibri Light" panose="020F0302020204030204" pitchFamily="34" charset="0"/>
              </a:rPr>
              <a:pPr/>
              <a:t>32</a:t>
            </a:fld>
            <a:endParaRPr lang="en-US" altLang="en-US">
              <a:latin typeface="Calibri Light" panose="020F0302020204030204" pitchFamily="34" charset="0"/>
              <a:cs typeface="Calibri Light" panose="020F0302020204030204" pitchFamily="34" charset="0"/>
            </a:endParaRPr>
          </a:p>
        </p:txBody>
      </p:sp>
      <p:sp>
        <p:nvSpPr>
          <p:cNvPr id="132098" name="Rectangle 2">
            <a:extLst>
              <a:ext uri="{FF2B5EF4-FFF2-40B4-BE49-F238E27FC236}">
                <a16:creationId xmlns:a16="http://schemas.microsoft.com/office/drawing/2014/main" id="{34D837DD-E598-73CE-9A4C-E88991045ADD}"/>
              </a:ext>
            </a:extLst>
          </p:cNvPr>
          <p:cNvSpPr>
            <a:spLocks noChangeArrowheads="1"/>
          </p:cNvSpPr>
          <p:nvPr/>
        </p:nvSpPr>
        <p:spPr bwMode="auto">
          <a:xfrm>
            <a:off x="304800" y="1595438"/>
            <a:ext cx="81534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0"/>
              </a:defRPr>
            </a:lvl2pPr>
            <a:lvl3pPr marL="1143000" indent="-228600" algn="l">
              <a:spcBef>
                <a:spcPct val="20000"/>
              </a:spcBef>
              <a:buChar char="•"/>
              <a:defRPr>
                <a:solidFill>
                  <a:srgbClr val="0000B0"/>
                </a:solidFill>
                <a:latin typeface="Comic Sans MS" panose="030F0702030302020204" pitchFamily="66" charset="0"/>
                <a:cs typeface="Times New Roman (Hebrew)" charset="0"/>
              </a:defRPr>
            </a:lvl3pPr>
            <a:lvl4pPr marL="1600200" indent="-228600" algn="l">
              <a:spcBef>
                <a:spcPct val="20000"/>
              </a:spcBef>
              <a:buChar char="–"/>
              <a:defRPr>
                <a:solidFill>
                  <a:srgbClr val="0000B0"/>
                </a:solidFill>
                <a:latin typeface="Times New Roman" panose="02020603050405020304" pitchFamily="18" charset="0"/>
                <a:cs typeface="Times New Roman (Hebrew)" charset="0"/>
              </a:defRPr>
            </a:lvl4pPr>
            <a:lvl5pPr marL="2057400" indent="-228600" algn="l">
              <a:spcBef>
                <a:spcPct val="20000"/>
              </a:spcBef>
              <a:buChar char="»"/>
              <a:defRPr>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9pPr>
          </a:lstStyle>
          <a:p>
            <a:pPr marL="0" indent="0">
              <a:buNone/>
            </a:pPr>
            <a:r>
              <a:rPr lang="en-US" altLang="he-IL" dirty="0">
                <a:solidFill>
                  <a:schemeClr val="tx1"/>
                </a:solidFill>
                <a:latin typeface="Calibri Light" panose="020F0302020204030204" pitchFamily="34" charset="0"/>
                <a:cs typeface="Calibri Light" panose="020F0302020204030204" pitchFamily="34" charset="0"/>
              </a:rPr>
              <a:t>An algorithm is randomized self-stabilizing for task LE if, starting with any system configuration and considering any fair scheduler, the algorithm reaches a safe configuration within a finite number of rounds</a:t>
            </a:r>
          </a:p>
        </p:txBody>
      </p:sp>
      <p:sp>
        <p:nvSpPr>
          <p:cNvPr id="132099" name="Rectangle 3">
            <a:extLst>
              <a:ext uri="{FF2B5EF4-FFF2-40B4-BE49-F238E27FC236}">
                <a16:creationId xmlns:a16="http://schemas.microsoft.com/office/drawing/2014/main" id="{C5102DCD-12B4-C9FA-BA07-5AFF83565613}"/>
              </a:ext>
            </a:extLst>
          </p:cNvPr>
          <p:cNvSpPr>
            <a:spLocks noChangeArrowheads="1"/>
          </p:cNvSpPr>
          <p:nvPr/>
        </p:nvSpPr>
        <p:spPr bwMode="auto">
          <a:xfrm>
            <a:off x="1014413" y="3827463"/>
            <a:ext cx="7000875"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0"/>
              </a:defRPr>
            </a:lvl2pPr>
            <a:lvl3pPr marL="1143000" indent="-228600" algn="l">
              <a:spcBef>
                <a:spcPct val="20000"/>
              </a:spcBef>
              <a:buChar char="•"/>
              <a:defRPr>
                <a:solidFill>
                  <a:srgbClr val="0000B0"/>
                </a:solidFill>
                <a:latin typeface="Comic Sans MS" panose="030F0702030302020204" pitchFamily="66" charset="0"/>
                <a:cs typeface="Times New Roman (Hebrew)" charset="0"/>
              </a:defRPr>
            </a:lvl3pPr>
            <a:lvl4pPr marL="1600200" indent="-228600" algn="l">
              <a:spcBef>
                <a:spcPct val="20000"/>
              </a:spcBef>
              <a:buChar char="–"/>
              <a:defRPr>
                <a:solidFill>
                  <a:srgbClr val="0000B0"/>
                </a:solidFill>
                <a:latin typeface="Times New Roman" panose="02020603050405020304" pitchFamily="18" charset="0"/>
                <a:cs typeface="Times New Roman (Hebrew)" charset="0"/>
              </a:defRPr>
            </a:lvl4pPr>
            <a:lvl5pPr marL="2057400" indent="-228600" algn="l">
              <a:spcBef>
                <a:spcPct val="20000"/>
              </a:spcBef>
              <a:buChar char="»"/>
              <a:defRPr>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0"/>
              </a:defRPr>
            </a:lvl9pPr>
          </a:lstStyle>
          <a:p>
            <a:pPr>
              <a:lnSpc>
                <a:spcPct val="90000"/>
              </a:lnSpc>
              <a:buFont typeface="ZapfDingbats" pitchFamily="82" charset="2"/>
              <a:buNone/>
            </a:pPr>
            <a:r>
              <a:rPr lang="en-US" altLang="he-IL" dirty="0">
                <a:latin typeface="Calibri Light" panose="020F0302020204030204" pitchFamily="34" charset="0"/>
                <a:cs typeface="Calibri Light" panose="020F0302020204030204" pitchFamily="34" charset="0"/>
              </a:rPr>
              <a:t>Randomized algorithms are often used to break symmetry in a system of totally identical processors</a:t>
            </a:r>
          </a:p>
        </p:txBody>
      </p:sp>
      <p:sp>
        <p:nvSpPr>
          <p:cNvPr id="132100" name="Rectangle 4">
            <a:extLst>
              <a:ext uri="{FF2B5EF4-FFF2-40B4-BE49-F238E27FC236}">
                <a16:creationId xmlns:a16="http://schemas.microsoft.com/office/drawing/2014/main" id="{6C06DEC1-44FD-2021-7BBA-541ADE0E58DA}"/>
              </a:ext>
            </a:extLst>
          </p:cNvPr>
          <p:cNvSpPr>
            <a:spLocks noGrp="1" noChangeArrowheads="1"/>
          </p:cNvSpPr>
          <p:nvPr>
            <p:ph type="title"/>
          </p:nvPr>
        </p:nvSpPr>
        <p:spPr>
          <a:xfrm>
            <a:off x="685800" y="452438"/>
            <a:ext cx="7772400" cy="1143000"/>
          </a:xfrm>
        </p:spPr>
        <p:txBody>
          <a:bodyPr/>
          <a:lstStyle/>
          <a:p>
            <a:r>
              <a:rPr lang="en-US" altLang="he-IL" dirty="0">
                <a:latin typeface="Calibri Light" panose="020F0302020204030204" pitchFamily="34" charset="0"/>
              </a:rPr>
              <a:t>Randomized Self-Stabilization - Assumptions and definitions </a:t>
            </a:r>
            <a:br>
              <a:rPr lang="en-US" altLang="he-IL" dirty="0">
                <a:latin typeface="Calibri Light" panose="020F0302020204030204" pitchFamily="34" charset="0"/>
              </a:rPr>
            </a:br>
            <a:endParaRPr lang="en-US" altLang="en-US" dirty="0">
              <a:latin typeface="Calibri Light" panose="020F03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dissolve">
                                      <p:cBhvr>
                                        <p:cTn id="7"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DE1762EB-4DAF-3C4A-03FB-EDDF71C265A9}"/>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9A304CB2-368E-4469-B0E2-259EA70274A8}" type="slidenum">
              <a:rPr lang="en-US" altLang="en-US">
                <a:latin typeface="Calibri Light" panose="020F0302020204030204" pitchFamily="34" charset="0"/>
                <a:cs typeface="Calibri Light" panose="020F0302020204030204" pitchFamily="34" charset="0"/>
              </a:rPr>
              <a:pPr/>
              <a:t>33</a:t>
            </a:fld>
            <a:endParaRPr lang="en-US" altLang="en-US">
              <a:latin typeface="Calibri Light" panose="020F0302020204030204" pitchFamily="34" charset="0"/>
              <a:cs typeface="Calibri Light" panose="020F0302020204030204" pitchFamily="34" charset="0"/>
            </a:endParaRPr>
          </a:p>
        </p:txBody>
      </p:sp>
      <p:sp>
        <p:nvSpPr>
          <p:cNvPr id="163842" name="Rectangle 2">
            <a:extLst>
              <a:ext uri="{FF2B5EF4-FFF2-40B4-BE49-F238E27FC236}">
                <a16:creationId xmlns:a16="http://schemas.microsoft.com/office/drawing/2014/main" id="{80841A4E-99E1-B714-E5A4-7A5E65AE43B1}"/>
              </a:ext>
            </a:extLst>
          </p:cNvPr>
          <p:cNvSpPr>
            <a:spLocks noChangeArrowheads="1"/>
          </p:cNvSpPr>
          <p:nvPr/>
        </p:nvSpPr>
        <p:spPr bwMode="auto">
          <a:xfrm>
            <a:off x="533400" y="714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a:latin typeface="Calibri Light" panose="020F0302020204030204" pitchFamily="34" charset="0"/>
              <a:cs typeface="Calibri Light" panose="020F0302020204030204" pitchFamily="34" charset="0"/>
            </a:endParaRPr>
          </a:p>
        </p:txBody>
      </p:sp>
      <p:sp>
        <p:nvSpPr>
          <p:cNvPr id="163844" name="Rectangle 4">
            <a:extLst>
              <a:ext uri="{FF2B5EF4-FFF2-40B4-BE49-F238E27FC236}">
                <a16:creationId xmlns:a16="http://schemas.microsoft.com/office/drawing/2014/main" id="{C34CE9B2-C94D-C64A-4468-8BB99C35D4EB}"/>
              </a:ext>
            </a:extLst>
          </p:cNvPr>
          <p:cNvSpPr>
            <a:spLocks noGrp="1" noChangeArrowheads="1"/>
          </p:cNvSpPr>
          <p:nvPr>
            <p:ph type="title"/>
          </p:nvPr>
        </p:nvSpPr>
        <p:spPr>
          <a:xfrm>
            <a:off x="533400" y="642938"/>
            <a:ext cx="7772400" cy="1143000"/>
          </a:xfrm>
        </p:spPr>
        <p:txBody>
          <a:bodyPr/>
          <a:lstStyle/>
          <a:p>
            <a:r>
              <a:rPr lang="en-US" altLang="en-US" dirty="0">
                <a:latin typeface="Calibri Light" panose="020F0302020204030204" pitchFamily="34" charset="0"/>
              </a:rPr>
              <a:t>Scheduler-Luck Game</a:t>
            </a:r>
          </a:p>
        </p:txBody>
      </p:sp>
      <p:pic>
        <p:nvPicPr>
          <p:cNvPr id="1026" name="Picture 2" descr="9 Most Essential Features of a Scheduler | Syncfusion Blogs">
            <a:extLst>
              <a:ext uri="{FF2B5EF4-FFF2-40B4-BE49-F238E27FC236}">
                <a16:creationId xmlns:a16="http://schemas.microsoft.com/office/drawing/2014/main" id="{67345003-F27A-8283-9409-E3C88C504EA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300" t="11242" r="9556" b="7258"/>
          <a:stretch/>
        </p:blipFill>
        <p:spPr bwMode="auto">
          <a:xfrm>
            <a:off x="472319" y="2276872"/>
            <a:ext cx="3847052" cy="20882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o Apostar Em Roleta - Blog bwin Portugal">
            <a:extLst>
              <a:ext uri="{FF2B5EF4-FFF2-40B4-BE49-F238E27FC236}">
                <a16:creationId xmlns:a16="http://schemas.microsoft.com/office/drawing/2014/main" id="{B4390A73-6F94-845E-17FD-4F07B3A3A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027947"/>
            <a:ext cx="3860065" cy="20882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075204-2D7C-8152-367C-C5DC31470A8C}"/>
              </a:ext>
            </a:extLst>
          </p:cNvPr>
          <p:cNvSpPr txBox="1"/>
          <p:nvPr/>
        </p:nvSpPr>
        <p:spPr>
          <a:xfrm>
            <a:off x="5451103" y="6571118"/>
            <a:ext cx="2101857" cy="215444"/>
          </a:xfrm>
          <a:prstGeom prst="rect">
            <a:avLst/>
          </a:prstGeom>
          <a:noFill/>
        </p:spPr>
        <p:txBody>
          <a:bodyPr wrap="none" rtlCol="0">
            <a:spAutoFit/>
          </a:bodyPr>
          <a:lstStyle/>
          <a:p>
            <a:r>
              <a:rPr lang="en-US" sz="800" dirty="0">
                <a:latin typeface="Calibri Light" panose="020F0302020204030204" pitchFamily="34" charset="0"/>
                <a:cs typeface="Calibri Light" panose="020F0302020204030204" pitchFamily="34" charset="0"/>
              </a:rPr>
              <a:t>https://blog.bwin.pt/como-apostar-em-roleta/</a:t>
            </a:r>
          </a:p>
        </p:txBody>
      </p:sp>
      <p:sp>
        <p:nvSpPr>
          <p:cNvPr id="6" name="TextBox 5">
            <a:extLst>
              <a:ext uri="{FF2B5EF4-FFF2-40B4-BE49-F238E27FC236}">
                <a16:creationId xmlns:a16="http://schemas.microsoft.com/office/drawing/2014/main" id="{B0EC2381-A283-A378-D5CB-ED788B8A0F75}"/>
              </a:ext>
            </a:extLst>
          </p:cNvPr>
          <p:cNvSpPr txBox="1"/>
          <p:nvPr/>
        </p:nvSpPr>
        <p:spPr>
          <a:xfrm>
            <a:off x="457200" y="6571118"/>
            <a:ext cx="3785011" cy="215444"/>
          </a:xfrm>
          <a:prstGeom prst="rect">
            <a:avLst/>
          </a:prstGeom>
          <a:noFill/>
        </p:spPr>
        <p:txBody>
          <a:bodyPr wrap="none" rtlCol="0">
            <a:spAutoFit/>
          </a:bodyPr>
          <a:lstStyle/>
          <a:p>
            <a:r>
              <a:rPr lang="en-US" sz="800" dirty="0">
                <a:latin typeface="Calibri Light" panose="020F0302020204030204" pitchFamily="34" charset="0"/>
                <a:cs typeface="Calibri Light" panose="020F0302020204030204" pitchFamily="34" charset="0"/>
              </a:rPr>
              <a:t>https://www.syncfusion.com/blogs/post/9-most-essential-features-of-a-scheduler.aspx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4">
            <a:extLst>
              <a:ext uri="{FF2B5EF4-FFF2-40B4-BE49-F238E27FC236}">
                <a16:creationId xmlns:a16="http://schemas.microsoft.com/office/drawing/2014/main" id="{C34CE9B2-C94D-C64A-4468-8BB99C35D4EB}"/>
              </a:ext>
            </a:extLst>
          </p:cNvPr>
          <p:cNvSpPr>
            <a:spLocks noGrp="1" noChangeArrowheads="1"/>
          </p:cNvSpPr>
          <p:nvPr>
            <p:ph type="title"/>
          </p:nvPr>
        </p:nvSpPr>
        <p:spPr/>
        <p:txBody>
          <a:bodyPr/>
          <a:lstStyle/>
          <a:p>
            <a:r>
              <a:rPr lang="en-US" altLang="en-US" dirty="0">
                <a:latin typeface="Calibri Light" panose="020F0302020204030204" pitchFamily="34" charset="0"/>
              </a:rPr>
              <a:t>Scheduler-Luck Game</a:t>
            </a:r>
          </a:p>
        </p:txBody>
      </p:sp>
      <p:sp>
        <p:nvSpPr>
          <p:cNvPr id="4" name="Content Placeholder 3">
            <a:extLst>
              <a:ext uri="{FF2B5EF4-FFF2-40B4-BE49-F238E27FC236}">
                <a16:creationId xmlns:a16="http://schemas.microsoft.com/office/drawing/2014/main" id="{B1537517-18AB-3092-5BC5-011012541763}"/>
              </a:ext>
            </a:extLst>
          </p:cNvPr>
          <p:cNvSpPr>
            <a:spLocks noGrp="1"/>
          </p:cNvSpPr>
          <p:nvPr>
            <p:ph idx="1"/>
          </p:nvPr>
        </p:nvSpPr>
        <p:spPr/>
        <p:txBody>
          <a:bodyPr/>
          <a:lstStyle/>
          <a:p>
            <a:pPr>
              <a:buClrTx/>
            </a:pPr>
            <a:r>
              <a:rPr lang="en-US" altLang="he-IL" sz="2400" dirty="0">
                <a:latin typeface="Calibri Light" panose="020F0302020204030204" pitchFamily="34" charset="0"/>
                <a:cs typeface="Calibri Light" panose="020F0302020204030204" pitchFamily="34" charset="0"/>
              </a:rPr>
              <a:t>Purpose: </a:t>
            </a:r>
          </a:p>
          <a:p>
            <a:pPr lvl="1">
              <a:buClrTx/>
            </a:pPr>
            <a:r>
              <a:rPr lang="en-US" altLang="he-IL" dirty="0">
                <a:latin typeface="Calibri Light" panose="020F0302020204030204" pitchFamily="34" charset="0"/>
                <a:ea typeface="+mn-ea"/>
                <a:cs typeface="Calibri Light" panose="020F0302020204030204" pitchFamily="34" charset="0"/>
              </a:rPr>
              <a:t>proving the upper bounds on the stabilization time for randomized algorithms via probability calculations</a:t>
            </a:r>
          </a:p>
          <a:p>
            <a:pPr>
              <a:buClrTx/>
            </a:pPr>
            <a:r>
              <a:rPr lang="en-US" altLang="he-IL" sz="2400" dirty="0">
                <a:latin typeface="Calibri Light" panose="020F0302020204030204" pitchFamily="34" charset="0"/>
                <a:cs typeface="Calibri Light" panose="020F0302020204030204" pitchFamily="34" charset="0"/>
              </a:rPr>
              <a:t>Using the SL-game method</a:t>
            </a:r>
          </a:p>
          <a:p>
            <a:pPr lvl="1"/>
            <a:r>
              <a:rPr lang="en-US" altLang="he-IL" dirty="0">
                <a:latin typeface="Calibri Light" panose="020F0302020204030204" pitchFamily="34" charset="0"/>
                <a:ea typeface="+mn-ea"/>
                <a:cs typeface="Calibri Light" panose="020F0302020204030204" pitchFamily="34" charset="0"/>
              </a:rPr>
              <a:t>it is difficult to consider every possible outcome of the randomized function used by the randomized algorithm</a:t>
            </a:r>
          </a:p>
          <a:p>
            <a:pPr lvl="1"/>
            <a:r>
              <a:rPr lang="en-US" altLang="he-IL" dirty="0">
                <a:latin typeface="Calibri Light" panose="020F0302020204030204" pitchFamily="34" charset="0"/>
                <a:ea typeface="+mn-ea"/>
                <a:cs typeface="Calibri Light" panose="020F0302020204030204" pitchFamily="34" charset="0"/>
              </a:rPr>
              <a:t>we try to avoid such complicated consideration</a:t>
            </a:r>
          </a:p>
          <a:p>
            <a:pPr marL="457200" lvl="1" indent="0">
              <a:buNone/>
            </a:pPr>
            <a:endParaRPr lang="en-US" altLang="he-IL" dirty="0">
              <a:latin typeface="Calibri Light" panose="020F0302020204030204" pitchFamily="34" charset="0"/>
              <a:ea typeface="+mn-ea"/>
              <a:cs typeface="Calibri Light" panose="020F0302020204030204" pitchFamily="34" charset="0"/>
            </a:endParaRPr>
          </a:p>
          <a:p>
            <a:pPr lvl="1"/>
            <a:endParaRPr lang="en-US" altLang="he-IL" dirty="0">
              <a:latin typeface="Calibri Light" panose="020F0302020204030204" pitchFamily="34" charset="0"/>
              <a:ea typeface="+mn-ea"/>
              <a:cs typeface="Calibri Light" panose="020F0302020204030204" pitchFamily="34" charset="0"/>
            </a:endParaRPr>
          </a:p>
          <a:p>
            <a:endParaRPr lang="en-US" dirty="0"/>
          </a:p>
        </p:txBody>
      </p:sp>
      <p:sp>
        <p:nvSpPr>
          <p:cNvPr id="2" name="Footer Placeholder 3">
            <a:extLst>
              <a:ext uri="{FF2B5EF4-FFF2-40B4-BE49-F238E27FC236}">
                <a16:creationId xmlns:a16="http://schemas.microsoft.com/office/drawing/2014/main" id="{7A82EFB2-70D2-9FB6-C8AC-DD7E51C4A077}"/>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DE1762EB-4DAF-3C4A-03FB-EDDF71C265A9}"/>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9A304CB2-368E-4469-B0E2-259EA70274A8}" type="slidenum">
              <a:rPr lang="en-US" altLang="en-US">
                <a:latin typeface="Calibri Light" panose="020F0302020204030204" pitchFamily="34" charset="0"/>
                <a:cs typeface="Calibri Light" panose="020F0302020204030204" pitchFamily="34" charset="0"/>
              </a:rPr>
              <a:pPr/>
              <a:t>34</a:t>
            </a:fld>
            <a:endParaRPr lang="en-US" altLang="en-US">
              <a:latin typeface="Calibri Light" panose="020F0302020204030204" pitchFamily="34" charset="0"/>
              <a:cs typeface="Calibri Light" panose="020F0302020204030204" pitchFamily="34" charset="0"/>
            </a:endParaRPr>
          </a:p>
        </p:txBody>
      </p:sp>
      <p:sp>
        <p:nvSpPr>
          <p:cNvPr id="163842" name="Rectangle 2">
            <a:extLst>
              <a:ext uri="{FF2B5EF4-FFF2-40B4-BE49-F238E27FC236}">
                <a16:creationId xmlns:a16="http://schemas.microsoft.com/office/drawing/2014/main" id="{80841A4E-99E1-B714-E5A4-7A5E65AE43B1}"/>
              </a:ext>
            </a:extLst>
          </p:cNvPr>
          <p:cNvSpPr>
            <a:spLocks noChangeArrowheads="1"/>
          </p:cNvSpPr>
          <p:nvPr/>
        </p:nvSpPr>
        <p:spPr bwMode="auto">
          <a:xfrm>
            <a:off x="533400" y="714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03600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DA0BA1F7-0C18-EB4C-7EF6-E2AAAE5B33C4}"/>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0F470CDE-CD9B-45FB-A7DA-CCEF3AEB047D}" type="slidenum">
              <a:rPr lang="en-US" altLang="en-US">
                <a:latin typeface="Calibri Light" panose="020F0302020204030204" pitchFamily="34" charset="0"/>
                <a:cs typeface="Calibri Light" panose="020F0302020204030204" pitchFamily="34" charset="0"/>
              </a:rPr>
              <a:pPr/>
              <a:t>35</a:t>
            </a:fld>
            <a:endParaRPr lang="en-US" altLang="en-US">
              <a:latin typeface="Calibri Light" panose="020F0302020204030204" pitchFamily="34" charset="0"/>
              <a:cs typeface="Calibri Light" panose="020F0302020204030204" pitchFamily="34" charset="0"/>
            </a:endParaRPr>
          </a:p>
        </p:txBody>
      </p:sp>
      <p:sp>
        <p:nvSpPr>
          <p:cNvPr id="165890" name="Rectangle 2">
            <a:extLst>
              <a:ext uri="{FF2B5EF4-FFF2-40B4-BE49-F238E27FC236}">
                <a16:creationId xmlns:a16="http://schemas.microsoft.com/office/drawing/2014/main" id="{3CF22C2E-0834-C9A7-0DC1-C527FBE2795D}"/>
              </a:ext>
            </a:extLst>
          </p:cNvPr>
          <p:cNvSpPr>
            <a:spLocks noGrp="1" noChangeArrowheads="1"/>
          </p:cNvSpPr>
          <p:nvPr>
            <p:ph type="title"/>
          </p:nvPr>
        </p:nvSpPr>
        <p:spPr>
          <a:xfrm>
            <a:off x="419100" y="171450"/>
            <a:ext cx="7772400" cy="955675"/>
          </a:xfrm>
        </p:spPr>
        <p:txBody>
          <a:bodyPr/>
          <a:lstStyle/>
          <a:p>
            <a:r>
              <a:rPr lang="en-US" altLang="he-IL" dirty="0">
                <a:latin typeface="Calibri Light" panose="020F0302020204030204" pitchFamily="34" charset="0"/>
              </a:rPr>
              <a:t>The SL-game</a:t>
            </a:r>
            <a:endParaRPr lang="en-US" altLang="en-US" dirty="0">
              <a:latin typeface="Calibri Light" panose="020F0302020204030204" pitchFamily="34" charset="0"/>
            </a:endParaRPr>
          </a:p>
        </p:txBody>
      </p:sp>
      <p:sp>
        <p:nvSpPr>
          <p:cNvPr id="165891" name="Rectangle 3">
            <a:extLst>
              <a:ext uri="{FF2B5EF4-FFF2-40B4-BE49-F238E27FC236}">
                <a16:creationId xmlns:a16="http://schemas.microsoft.com/office/drawing/2014/main" id="{88ED2887-7F1B-4466-5295-11F65C98D121}"/>
              </a:ext>
            </a:extLst>
          </p:cNvPr>
          <p:cNvSpPr>
            <a:spLocks noChangeArrowheads="1"/>
          </p:cNvSpPr>
          <p:nvPr/>
        </p:nvSpPr>
        <p:spPr bwMode="auto">
          <a:xfrm>
            <a:off x="419100" y="1127125"/>
            <a:ext cx="8220075"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None/>
            </a:pPr>
            <a:r>
              <a:rPr lang="en-US" altLang="he-IL" sz="2400" dirty="0">
                <a:solidFill>
                  <a:schemeClr val="tx1"/>
                </a:solidFill>
                <a:latin typeface="Calibri Light" panose="020F0302020204030204" pitchFamily="34" charset="0"/>
                <a:cs typeface="Calibri Light" panose="020F0302020204030204" pitchFamily="34" charset="0"/>
              </a:rPr>
              <a:t>Given a randomized algorithm AL, we define a game between two players, </a:t>
            </a:r>
            <a:r>
              <a:rPr lang="en-US" altLang="he-IL" sz="2400" dirty="0">
                <a:solidFill>
                  <a:srgbClr val="0000CC"/>
                </a:solidFill>
                <a:latin typeface="Calibri Light" panose="020F0302020204030204" pitchFamily="34" charset="0"/>
                <a:cs typeface="Calibri Light" panose="020F0302020204030204" pitchFamily="34" charset="0"/>
              </a:rPr>
              <a:t>scheduler</a:t>
            </a:r>
            <a:r>
              <a:rPr lang="en-US" altLang="he-IL" sz="2400" dirty="0">
                <a:solidFill>
                  <a:schemeClr val="tx1"/>
                </a:solidFill>
                <a:latin typeface="Calibri Light" panose="020F0302020204030204" pitchFamily="34" charset="0"/>
                <a:cs typeface="Calibri Light" panose="020F0302020204030204" pitchFamily="34" charset="0"/>
              </a:rPr>
              <a:t> and </a:t>
            </a:r>
            <a:r>
              <a:rPr lang="en-US" altLang="he-IL" sz="2400" dirty="0">
                <a:solidFill>
                  <a:srgbClr val="0000CC"/>
                </a:solidFill>
                <a:latin typeface="Calibri Light" panose="020F0302020204030204" pitchFamily="34" charset="0"/>
                <a:cs typeface="Calibri Light" panose="020F0302020204030204" pitchFamily="34" charset="0"/>
              </a:rPr>
              <a:t>luck</a:t>
            </a:r>
          </a:p>
          <a:p>
            <a:endParaRPr lang="en-US" altLang="he-IL" sz="2400" dirty="0">
              <a:solidFill>
                <a:schemeClr val="tx1"/>
              </a:solidFill>
              <a:latin typeface="Calibri Light" panose="020F0302020204030204" pitchFamily="34" charset="0"/>
              <a:cs typeface="Calibri Light" panose="020F0302020204030204" pitchFamily="34" charset="0"/>
            </a:endParaRPr>
          </a:p>
        </p:txBody>
      </p:sp>
      <p:grpSp>
        <p:nvGrpSpPr>
          <p:cNvPr id="166253" name="Group 365">
            <a:extLst>
              <a:ext uri="{FF2B5EF4-FFF2-40B4-BE49-F238E27FC236}">
                <a16:creationId xmlns:a16="http://schemas.microsoft.com/office/drawing/2014/main" id="{8B17D7E1-E761-31F6-6D32-074A8E92DABC}"/>
              </a:ext>
            </a:extLst>
          </p:cNvPr>
          <p:cNvGrpSpPr>
            <a:grpSpLocks/>
          </p:cNvGrpSpPr>
          <p:nvPr/>
        </p:nvGrpSpPr>
        <p:grpSpPr bwMode="auto">
          <a:xfrm>
            <a:off x="298450" y="3421063"/>
            <a:ext cx="1195388" cy="1374775"/>
            <a:chOff x="336" y="1986"/>
            <a:chExt cx="753" cy="866"/>
          </a:xfrm>
        </p:grpSpPr>
        <p:sp>
          <p:nvSpPr>
            <p:cNvPr id="165896" name="Oval 8">
              <a:extLst>
                <a:ext uri="{FF2B5EF4-FFF2-40B4-BE49-F238E27FC236}">
                  <a16:creationId xmlns:a16="http://schemas.microsoft.com/office/drawing/2014/main" id="{99F8541E-9694-547F-E0C5-32EC713DB866}"/>
                </a:ext>
              </a:extLst>
            </p:cNvPr>
            <p:cNvSpPr>
              <a:spLocks noChangeArrowheads="1"/>
            </p:cNvSpPr>
            <p:nvPr/>
          </p:nvSpPr>
          <p:spPr bwMode="auto">
            <a:xfrm>
              <a:off x="581" y="1986"/>
              <a:ext cx="131" cy="130"/>
            </a:xfrm>
            <a:prstGeom prst="ellipse">
              <a:avLst/>
            </a:prstGeom>
            <a:solidFill>
              <a:srgbClr val="00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5900" name="Oval 12">
              <a:extLst>
                <a:ext uri="{FF2B5EF4-FFF2-40B4-BE49-F238E27FC236}">
                  <a16:creationId xmlns:a16="http://schemas.microsoft.com/office/drawing/2014/main" id="{D493C467-A168-F72E-0B8E-54624FE85E95}"/>
                </a:ext>
              </a:extLst>
            </p:cNvPr>
            <p:cNvSpPr>
              <a:spLocks noChangeArrowheads="1"/>
            </p:cNvSpPr>
            <p:nvPr/>
          </p:nvSpPr>
          <p:spPr bwMode="auto">
            <a:xfrm>
              <a:off x="958" y="2528"/>
              <a:ext cx="131" cy="129"/>
            </a:xfrm>
            <a:prstGeom prst="ellipse">
              <a:avLst/>
            </a:prstGeom>
            <a:solidFill>
              <a:srgbClr val="FF00FF"/>
            </a:solidFill>
            <a:ln w="9525">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5901" name="Oval 13">
              <a:extLst>
                <a:ext uri="{FF2B5EF4-FFF2-40B4-BE49-F238E27FC236}">
                  <a16:creationId xmlns:a16="http://schemas.microsoft.com/office/drawing/2014/main" id="{B325FA54-DC0F-3C71-04A6-C765710904A5}"/>
                </a:ext>
              </a:extLst>
            </p:cNvPr>
            <p:cNvSpPr>
              <a:spLocks noChangeArrowheads="1"/>
            </p:cNvSpPr>
            <p:nvPr/>
          </p:nvSpPr>
          <p:spPr bwMode="auto">
            <a:xfrm>
              <a:off x="581" y="2300"/>
              <a:ext cx="131" cy="130"/>
            </a:xfrm>
            <a:prstGeom prst="ellipse">
              <a:avLst/>
            </a:prstGeom>
            <a:solidFill>
              <a:srgbClr val="FF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5902" name="Oval 14">
              <a:extLst>
                <a:ext uri="{FF2B5EF4-FFF2-40B4-BE49-F238E27FC236}">
                  <a16:creationId xmlns:a16="http://schemas.microsoft.com/office/drawing/2014/main" id="{B351CB58-69DD-FE6F-4A79-ECDFC1F385D3}"/>
                </a:ext>
              </a:extLst>
            </p:cNvPr>
            <p:cNvSpPr>
              <a:spLocks noChangeArrowheads="1"/>
            </p:cNvSpPr>
            <p:nvPr/>
          </p:nvSpPr>
          <p:spPr bwMode="auto">
            <a:xfrm>
              <a:off x="598" y="2722"/>
              <a:ext cx="131" cy="130"/>
            </a:xfrm>
            <a:prstGeom prst="ellipse">
              <a:avLst/>
            </a:prstGeom>
            <a:solidFill>
              <a:srgbClr val="009999"/>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5903" name="Oval 15">
              <a:extLst>
                <a:ext uri="{FF2B5EF4-FFF2-40B4-BE49-F238E27FC236}">
                  <a16:creationId xmlns:a16="http://schemas.microsoft.com/office/drawing/2014/main" id="{0720287D-FC3E-EFC8-D02C-EDBD1030962A}"/>
                </a:ext>
              </a:extLst>
            </p:cNvPr>
            <p:cNvSpPr>
              <a:spLocks noChangeArrowheads="1"/>
            </p:cNvSpPr>
            <p:nvPr/>
          </p:nvSpPr>
          <p:spPr bwMode="auto">
            <a:xfrm>
              <a:off x="336" y="2528"/>
              <a:ext cx="131" cy="129"/>
            </a:xfrm>
            <a:prstGeom prst="ellipse">
              <a:avLst/>
            </a:prstGeom>
            <a:solidFill>
              <a:srgbClr val="FFFF66"/>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5906" name="Line 18">
              <a:extLst>
                <a:ext uri="{FF2B5EF4-FFF2-40B4-BE49-F238E27FC236}">
                  <a16:creationId xmlns:a16="http://schemas.microsoft.com/office/drawing/2014/main" id="{E42EDA42-A801-0F58-D9E6-507C9BD67822}"/>
                </a:ext>
              </a:extLst>
            </p:cNvPr>
            <p:cNvSpPr>
              <a:spLocks noChangeShapeType="1"/>
            </p:cNvSpPr>
            <p:nvPr/>
          </p:nvSpPr>
          <p:spPr bwMode="auto">
            <a:xfrm rot="4153909" flipH="1">
              <a:off x="730" y="2390"/>
              <a:ext cx="227" cy="197"/>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5907" name="Line 19">
              <a:extLst>
                <a:ext uri="{FF2B5EF4-FFF2-40B4-BE49-F238E27FC236}">
                  <a16:creationId xmlns:a16="http://schemas.microsoft.com/office/drawing/2014/main" id="{8E9F5344-372E-7752-4AA7-26AB98FC204D}"/>
                </a:ext>
              </a:extLst>
            </p:cNvPr>
            <p:cNvSpPr>
              <a:spLocks noChangeShapeType="1"/>
            </p:cNvSpPr>
            <p:nvPr/>
          </p:nvSpPr>
          <p:spPr bwMode="auto">
            <a:xfrm>
              <a:off x="467" y="2636"/>
              <a:ext cx="131" cy="13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5913" name="Line 25">
              <a:extLst>
                <a:ext uri="{FF2B5EF4-FFF2-40B4-BE49-F238E27FC236}">
                  <a16:creationId xmlns:a16="http://schemas.microsoft.com/office/drawing/2014/main" id="{CD21AFAB-9F84-C7AF-7057-B238524F20DC}"/>
                </a:ext>
              </a:extLst>
            </p:cNvPr>
            <p:cNvSpPr>
              <a:spLocks noChangeShapeType="1"/>
            </p:cNvSpPr>
            <p:nvPr/>
          </p:nvSpPr>
          <p:spPr bwMode="auto">
            <a:xfrm rot="1875824">
              <a:off x="566" y="2451"/>
              <a:ext cx="163" cy="26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5916" name="Line 28">
              <a:extLst>
                <a:ext uri="{FF2B5EF4-FFF2-40B4-BE49-F238E27FC236}">
                  <a16:creationId xmlns:a16="http://schemas.microsoft.com/office/drawing/2014/main" id="{22A3018E-98CB-3676-927F-059936706B1D}"/>
                </a:ext>
              </a:extLst>
            </p:cNvPr>
            <p:cNvSpPr>
              <a:spLocks noChangeShapeType="1"/>
            </p:cNvSpPr>
            <p:nvPr/>
          </p:nvSpPr>
          <p:spPr bwMode="auto">
            <a:xfrm flipV="1">
              <a:off x="644" y="2116"/>
              <a:ext cx="0" cy="18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65917" name="Line 29">
              <a:extLst>
                <a:ext uri="{FF2B5EF4-FFF2-40B4-BE49-F238E27FC236}">
                  <a16:creationId xmlns:a16="http://schemas.microsoft.com/office/drawing/2014/main" id="{0158543F-8D9D-AAD7-6531-CA1B15594F09}"/>
                </a:ext>
              </a:extLst>
            </p:cNvPr>
            <p:cNvSpPr>
              <a:spLocks noChangeShapeType="1"/>
            </p:cNvSpPr>
            <p:nvPr/>
          </p:nvSpPr>
          <p:spPr bwMode="auto">
            <a:xfrm>
              <a:off x="467" y="2602"/>
              <a:ext cx="4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grpSp>
      <p:sp>
        <p:nvSpPr>
          <p:cNvPr id="166200" name="Rectangle 312">
            <a:extLst>
              <a:ext uri="{FF2B5EF4-FFF2-40B4-BE49-F238E27FC236}">
                <a16:creationId xmlns:a16="http://schemas.microsoft.com/office/drawing/2014/main" id="{666233B3-C0C6-315D-B590-5B52C128032D}"/>
              </a:ext>
            </a:extLst>
          </p:cNvPr>
          <p:cNvSpPr>
            <a:spLocks noChangeArrowheads="1"/>
          </p:cNvSpPr>
          <p:nvPr/>
        </p:nvSpPr>
        <p:spPr bwMode="auto">
          <a:xfrm>
            <a:off x="2462213" y="2024063"/>
            <a:ext cx="1473200" cy="1793875"/>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pic>
        <p:nvPicPr>
          <p:cNvPr id="166201" name="Picture 313">
            <a:extLst>
              <a:ext uri="{FF2B5EF4-FFF2-40B4-BE49-F238E27FC236}">
                <a16:creationId xmlns:a16="http://schemas.microsoft.com/office/drawing/2014/main" id="{1B12F0AB-4984-9D7E-B80C-312E83F48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538" y="3400425"/>
            <a:ext cx="1220787" cy="1214438"/>
          </a:xfrm>
          <a:prstGeom prst="rect">
            <a:avLst/>
          </a:prstGeom>
          <a:noFill/>
          <a:extLst>
            <a:ext uri="{909E8E84-426E-40DD-AFC4-6F175D3DCCD1}">
              <a14:hiddenFill xmlns:a14="http://schemas.microsoft.com/office/drawing/2010/main">
                <a:solidFill>
                  <a:srgbClr val="FFFFFF"/>
                </a:solidFill>
              </a14:hiddenFill>
            </a:ext>
          </a:extLst>
        </p:spPr>
      </p:pic>
      <p:grpSp>
        <p:nvGrpSpPr>
          <p:cNvPr id="166263" name="Group 375">
            <a:extLst>
              <a:ext uri="{FF2B5EF4-FFF2-40B4-BE49-F238E27FC236}">
                <a16:creationId xmlns:a16="http://schemas.microsoft.com/office/drawing/2014/main" id="{B2FEE8E6-59AD-47D1-45F5-45D41E8CB160}"/>
              </a:ext>
            </a:extLst>
          </p:cNvPr>
          <p:cNvGrpSpPr>
            <a:grpSpLocks/>
          </p:cNvGrpSpPr>
          <p:nvPr/>
        </p:nvGrpSpPr>
        <p:grpSpPr bwMode="auto">
          <a:xfrm>
            <a:off x="7018338" y="2492375"/>
            <a:ext cx="1219200" cy="3206750"/>
            <a:chOff x="4577" y="1570"/>
            <a:chExt cx="768" cy="2020"/>
          </a:xfrm>
        </p:grpSpPr>
        <p:grpSp>
          <p:nvGrpSpPr>
            <p:cNvPr id="166203" name="Group 315">
              <a:extLst>
                <a:ext uri="{FF2B5EF4-FFF2-40B4-BE49-F238E27FC236}">
                  <a16:creationId xmlns:a16="http://schemas.microsoft.com/office/drawing/2014/main" id="{B456B430-FAF1-7B90-A8C0-8324B9F15447}"/>
                </a:ext>
              </a:extLst>
            </p:cNvPr>
            <p:cNvGrpSpPr>
              <a:grpSpLocks/>
            </p:cNvGrpSpPr>
            <p:nvPr/>
          </p:nvGrpSpPr>
          <p:grpSpPr bwMode="auto">
            <a:xfrm>
              <a:off x="4577" y="1570"/>
              <a:ext cx="753" cy="866"/>
              <a:chOff x="1666" y="2473"/>
              <a:chExt cx="753" cy="866"/>
            </a:xfrm>
          </p:grpSpPr>
          <p:sp>
            <p:nvSpPr>
              <p:cNvPr id="166204" name="Oval 316">
                <a:extLst>
                  <a:ext uri="{FF2B5EF4-FFF2-40B4-BE49-F238E27FC236}">
                    <a16:creationId xmlns:a16="http://schemas.microsoft.com/office/drawing/2014/main" id="{BB319275-F34C-6F37-3EC9-9834C9DC008F}"/>
                  </a:ext>
                </a:extLst>
              </p:cNvPr>
              <p:cNvSpPr>
                <a:spLocks noChangeArrowheads="1"/>
              </p:cNvSpPr>
              <p:nvPr/>
            </p:nvSpPr>
            <p:spPr bwMode="auto">
              <a:xfrm>
                <a:off x="1911" y="2473"/>
                <a:ext cx="131" cy="130"/>
              </a:xfrm>
              <a:prstGeom prst="ellipse">
                <a:avLst/>
              </a:prstGeom>
              <a:solidFill>
                <a:srgbClr val="00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05" name="Oval 317">
                <a:extLst>
                  <a:ext uri="{FF2B5EF4-FFF2-40B4-BE49-F238E27FC236}">
                    <a16:creationId xmlns:a16="http://schemas.microsoft.com/office/drawing/2014/main" id="{950A4CA5-452C-33F7-70A7-8A884960D86E}"/>
                  </a:ext>
                </a:extLst>
              </p:cNvPr>
              <p:cNvSpPr>
                <a:spLocks noChangeArrowheads="1"/>
              </p:cNvSpPr>
              <p:nvPr/>
            </p:nvSpPr>
            <p:spPr bwMode="auto">
              <a:xfrm>
                <a:off x="2288" y="3015"/>
                <a:ext cx="131" cy="129"/>
              </a:xfrm>
              <a:prstGeom prst="ellipse">
                <a:avLst/>
              </a:prstGeom>
              <a:solidFill>
                <a:srgbClr val="0033CC"/>
              </a:solidFill>
              <a:ln w="381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06" name="Oval 318">
                <a:extLst>
                  <a:ext uri="{FF2B5EF4-FFF2-40B4-BE49-F238E27FC236}">
                    <a16:creationId xmlns:a16="http://schemas.microsoft.com/office/drawing/2014/main" id="{C4132D6F-3E4F-5AB7-0DB5-99765155490F}"/>
                  </a:ext>
                </a:extLst>
              </p:cNvPr>
              <p:cNvSpPr>
                <a:spLocks noChangeArrowheads="1"/>
              </p:cNvSpPr>
              <p:nvPr/>
            </p:nvSpPr>
            <p:spPr bwMode="auto">
              <a:xfrm>
                <a:off x="1911" y="2787"/>
                <a:ext cx="131" cy="130"/>
              </a:xfrm>
              <a:prstGeom prst="ellipse">
                <a:avLst/>
              </a:prstGeom>
              <a:solidFill>
                <a:srgbClr val="FF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07" name="Oval 319">
                <a:extLst>
                  <a:ext uri="{FF2B5EF4-FFF2-40B4-BE49-F238E27FC236}">
                    <a16:creationId xmlns:a16="http://schemas.microsoft.com/office/drawing/2014/main" id="{8C15F01A-75E9-E8DA-73B6-3A724B638045}"/>
                  </a:ext>
                </a:extLst>
              </p:cNvPr>
              <p:cNvSpPr>
                <a:spLocks noChangeArrowheads="1"/>
              </p:cNvSpPr>
              <p:nvPr/>
            </p:nvSpPr>
            <p:spPr bwMode="auto">
              <a:xfrm>
                <a:off x="1928" y="3209"/>
                <a:ext cx="131" cy="130"/>
              </a:xfrm>
              <a:prstGeom prst="ellipse">
                <a:avLst/>
              </a:prstGeom>
              <a:solidFill>
                <a:srgbClr val="009999"/>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08" name="Oval 320">
                <a:extLst>
                  <a:ext uri="{FF2B5EF4-FFF2-40B4-BE49-F238E27FC236}">
                    <a16:creationId xmlns:a16="http://schemas.microsoft.com/office/drawing/2014/main" id="{5735999D-DD01-B9C1-C78D-7352CD71EDC5}"/>
                  </a:ext>
                </a:extLst>
              </p:cNvPr>
              <p:cNvSpPr>
                <a:spLocks noChangeArrowheads="1"/>
              </p:cNvSpPr>
              <p:nvPr/>
            </p:nvSpPr>
            <p:spPr bwMode="auto">
              <a:xfrm>
                <a:off x="1666" y="3015"/>
                <a:ext cx="131" cy="129"/>
              </a:xfrm>
              <a:prstGeom prst="ellipse">
                <a:avLst/>
              </a:prstGeom>
              <a:solidFill>
                <a:srgbClr val="FFFF66"/>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09" name="Line 321">
                <a:extLst>
                  <a:ext uri="{FF2B5EF4-FFF2-40B4-BE49-F238E27FC236}">
                    <a16:creationId xmlns:a16="http://schemas.microsoft.com/office/drawing/2014/main" id="{5642D5B7-5832-BB97-C155-7EF531CEF2B1}"/>
                  </a:ext>
                </a:extLst>
              </p:cNvPr>
              <p:cNvSpPr>
                <a:spLocks noChangeShapeType="1"/>
              </p:cNvSpPr>
              <p:nvPr/>
            </p:nvSpPr>
            <p:spPr bwMode="auto">
              <a:xfrm rot="4153909" flipH="1">
                <a:off x="2060" y="2877"/>
                <a:ext cx="227" cy="197"/>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210" name="Line 322">
                <a:extLst>
                  <a:ext uri="{FF2B5EF4-FFF2-40B4-BE49-F238E27FC236}">
                    <a16:creationId xmlns:a16="http://schemas.microsoft.com/office/drawing/2014/main" id="{E5C8222E-6258-3244-DCED-DB43DCE14E64}"/>
                  </a:ext>
                </a:extLst>
              </p:cNvPr>
              <p:cNvSpPr>
                <a:spLocks noChangeShapeType="1"/>
              </p:cNvSpPr>
              <p:nvPr/>
            </p:nvSpPr>
            <p:spPr bwMode="auto">
              <a:xfrm>
                <a:off x="1797" y="3123"/>
                <a:ext cx="131" cy="13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211" name="Line 323">
                <a:extLst>
                  <a:ext uri="{FF2B5EF4-FFF2-40B4-BE49-F238E27FC236}">
                    <a16:creationId xmlns:a16="http://schemas.microsoft.com/office/drawing/2014/main" id="{993717F2-75DE-4EE1-A6E6-92DB9658658F}"/>
                  </a:ext>
                </a:extLst>
              </p:cNvPr>
              <p:cNvSpPr>
                <a:spLocks noChangeShapeType="1"/>
              </p:cNvSpPr>
              <p:nvPr/>
            </p:nvSpPr>
            <p:spPr bwMode="auto">
              <a:xfrm rot="1875824">
                <a:off x="1896" y="2938"/>
                <a:ext cx="163" cy="26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212" name="Line 324">
                <a:extLst>
                  <a:ext uri="{FF2B5EF4-FFF2-40B4-BE49-F238E27FC236}">
                    <a16:creationId xmlns:a16="http://schemas.microsoft.com/office/drawing/2014/main" id="{616FA934-2B1A-B768-31E4-17CC9C48BC5B}"/>
                  </a:ext>
                </a:extLst>
              </p:cNvPr>
              <p:cNvSpPr>
                <a:spLocks noChangeShapeType="1"/>
              </p:cNvSpPr>
              <p:nvPr/>
            </p:nvSpPr>
            <p:spPr bwMode="auto">
              <a:xfrm flipV="1">
                <a:off x="1974" y="2603"/>
                <a:ext cx="0" cy="18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66213" name="Line 325">
                <a:extLst>
                  <a:ext uri="{FF2B5EF4-FFF2-40B4-BE49-F238E27FC236}">
                    <a16:creationId xmlns:a16="http://schemas.microsoft.com/office/drawing/2014/main" id="{8835B1F9-C2E8-C250-20EC-DCE80CBCCDE5}"/>
                  </a:ext>
                </a:extLst>
              </p:cNvPr>
              <p:cNvSpPr>
                <a:spLocks noChangeShapeType="1"/>
              </p:cNvSpPr>
              <p:nvPr/>
            </p:nvSpPr>
            <p:spPr bwMode="auto">
              <a:xfrm>
                <a:off x="1797" y="3089"/>
                <a:ext cx="4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grpSp>
        <p:grpSp>
          <p:nvGrpSpPr>
            <p:cNvPr id="166250" name="Group 362">
              <a:extLst>
                <a:ext uri="{FF2B5EF4-FFF2-40B4-BE49-F238E27FC236}">
                  <a16:creationId xmlns:a16="http://schemas.microsoft.com/office/drawing/2014/main" id="{F891C5D4-5C4F-5F44-D0A4-C039EA180F38}"/>
                </a:ext>
              </a:extLst>
            </p:cNvPr>
            <p:cNvGrpSpPr>
              <a:grpSpLocks/>
            </p:cNvGrpSpPr>
            <p:nvPr/>
          </p:nvGrpSpPr>
          <p:grpSpPr bwMode="auto">
            <a:xfrm>
              <a:off x="4592" y="2724"/>
              <a:ext cx="753" cy="866"/>
              <a:chOff x="4592" y="2724"/>
              <a:chExt cx="753" cy="866"/>
            </a:xfrm>
          </p:grpSpPr>
          <p:sp>
            <p:nvSpPr>
              <p:cNvPr id="166215" name="Oval 327">
                <a:extLst>
                  <a:ext uri="{FF2B5EF4-FFF2-40B4-BE49-F238E27FC236}">
                    <a16:creationId xmlns:a16="http://schemas.microsoft.com/office/drawing/2014/main" id="{D171F3D1-C963-29A5-52FB-7B713EAB90A8}"/>
                  </a:ext>
                </a:extLst>
              </p:cNvPr>
              <p:cNvSpPr>
                <a:spLocks noChangeArrowheads="1"/>
              </p:cNvSpPr>
              <p:nvPr/>
            </p:nvSpPr>
            <p:spPr bwMode="auto">
              <a:xfrm>
                <a:off x="4837" y="2724"/>
                <a:ext cx="131" cy="130"/>
              </a:xfrm>
              <a:prstGeom prst="ellipse">
                <a:avLst/>
              </a:prstGeom>
              <a:solidFill>
                <a:srgbClr val="00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16" name="Oval 328">
                <a:extLst>
                  <a:ext uri="{FF2B5EF4-FFF2-40B4-BE49-F238E27FC236}">
                    <a16:creationId xmlns:a16="http://schemas.microsoft.com/office/drawing/2014/main" id="{4A193DB7-7881-C5E6-F640-154C50E6A351}"/>
                  </a:ext>
                </a:extLst>
              </p:cNvPr>
              <p:cNvSpPr>
                <a:spLocks noChangeArrowheads="1"/>
              </p:cNvSpPr>
              <p:nvPr/>
            </p:nvSpPr>
            <p:spPr bwMode="auto">
              <a:xfrm>
                <a:off x="5214" y="3266"/>
                <a:ext cx="131" cy="129"/>
              </a:xfrm>
              <a:prstGeom prst="ellipse">
                <a:avLst/>
              </a:prstGeom>
              <a:solidFill>
                <a:srgbClr val="99CCFF"/>
              </a:solidFill>
              <a:ln w="381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17" name="Oval 329">
                <a:extLst>
                  <a:ext uri="{FF2B5EF4-FFF2-40B4-BE49-F238E27FC236}">
                    <a16:creationId xmlns:a16="http://schemas.microsoft.com/office/drawing/2014/main" id="{1007E1B6-1E5F-0C99-7CFC-6E7B1982CA45}"/>
                  </a:ext>
                </a:extLst>
              </p:cNvPr>
              <p:cNvSpPr>
                <a:spLocks noChangeArrowheads="1"/>
              </p:cNvSpPr>
              <p:nvPr/>
            </p:nvSpPr>
            <p:spPr bwMode="auto">
              <a:xfrm>
                <a:off x="4837" y="3038"/>
                <a:ext cx="131" cy="130"/>
              </a:xfrm>
              <a:prstGeom prst="ellipse">
                <a:avLst/>
              </a:prstGeom>
              <a:solidFill>
                <a:srgbClr val="FF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18" name="Oval 330">
                <a:extLst>
                  <a:ext uri="{FF2B5EF4-FFF2-40B4-BE49-F238E27FC236}">
                    <a16:creationId xmlns:a16="http://schemas.microsoft.com/office/drawing/2014/main" id="{6D9B7101-C0B9-3A55-F462-B3E7CF10BFE7}"/>
                  </a:ext>
                </a:extLst>
              </p:cNvPr>
              <p:cNvSpPr>
                <a:spLocks noChangeArrowheads="1"/>
              </p:cNvSpPr>
              <p:nvPr/>
            </p:nvSpPr>
            <p:spPr bwMode="auto">
              <a:xfrm>
                <a:off x="4854" y="3460"/>
                <a:ext cx="131" cy="130"/>
              </a:xfrm>
              <a:prstGeom prst="ellipse">
                <a:avLst/>
              </a:prstGeom>
              <a:solidFill>
                <a:srgbClr val="009999"/>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19" name="Oval 331">
                <a:extLst>
                  <a:ext uri="{FF2B5EF4-FFF2-40B4-BE49-F238E27FC236}">
                    <a16:creationId xmlns:a16="http://schemas.microsoft.com/office/drawing/2014/main" id="{4820898C-AB40-7A7B-0A3E-4A55D6F50C70}"/>
                  </a:ext>
                </a:extLst>
              </p:cNvPr>
              <p:cNvSpPr>
                <a:spLocks noChangeArrowheads="1"/>
              </p:cNvSpPr>
              <p:nvPr/>
            </p:nvSpPr>
            <p:spPr bwMode="auto">
              <a:xfrm>
                <a:off x="4592" y="3266"/>
                <a:ext cx="131" cy="129"/>
              </a:xfrm>
              <a:prstGeom prst="ellipse">
                <a:avLst/>
              </a:prstGeom>
              <a:solidFill>
                <a:srgbClr val="FFFF66"/>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20" name="Line 332">
                <a:extLst>
                  <a:ext uri="{FF2B5EF4-FFF2-40B4-BE49-F238E27FC236}">
                    <a16:creationId xmlns:a16="http://schemas.microsoft.com/office/drawing/2014/main" id="{C3AE3A3E-B4C1-4D50-1A09-BBA441BB9171}"/>
                  </a:ext>
                </a:extLst>
              </p:cNvPr>
              <p:cNvSpPr>
                <a:spLocks noChangeShapeType="1"/>
              </p:cNvSpPr>
              <p:nvPr/>
            </p:nvSpPr>
            <p:spPr bwMode="auto">
              <a:xfrm rot="4153909" flipH="1">
                <a:off x="4986" y="3128"/>
                <a:ext cx="227" cy="197"/>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221" name="Line 333">
                <a:extLst>
                  <a:ext uri="{FF2B5EF4-FFF2-40B4-BE49-F238E27FC236}">
                    <a16:creationId xmlns:a16="http://schemas.microsoft.com/office/drawing/2014/main" id="{D5AE7FD9-0392-1623-7EF6-796D4D137033}"/>
                  </a:ext>
                </a:extLst>
              </p:cNvPr>
              <p:cNvSpPr>
                <a:spLocks noChangeShapeType="1"/>
              </p:cNvSpPr>
              <p:nvPr/>
            </p:nvSpPr>
            <p:spPr bwMode="auto">
              <a:xfrm>
                <a:off x="4723" y="3374"/>
                <a:ext cx="131" cy="13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222" name="Line 334">
                <a:extLst>
                  <a:ext uri="{FF2B5EF4-FFF2-40B4-BE49-F238E27FC236}">
                    <a16:creationId xmlns:a16="http://schemas.microsoft.com/office/drawing/2014/main" id="{663C6188-2BB6-9019-B43C-D2F7764393E7}"/>
                  </a:ext>
                </a:extLst>
              </p:cNvPr>
              <p:cNvSpPr>
                <a:spLocks noChangeShapeType="1"/>
              </p:cNvSpPr>
              <p:nvPr/>
            </p:nvSpPr>
            <p:spPr bwMode="auto">
              <a:xfrm rot="1875824">
                <a:off x="4822" y="3189"/>
                <a:ext cx="163" cy="26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223" name="Line 335">
                <a:extLst>
                  <a:ext uri="{FF2B5EF4-FFF2-40B4-BE49-F238E27FC236}">
                    <a16:creationId xmlns:a16="http://schemas.microsoft.com/office/drawing/2014/main" id="{9ADA83B8-93C0-4AD7-15F9-1D9C28BD8D55}"/>
                  </a:ext>
                </a:extLst>
              </p:cNvPr>
              <p:cNvSpPr>
                <a:spLocks noChangeShapeType="1"/>
              </p:cNvSpPr>
              <p:nvPr/>
            </p:nvSpPr>
            <p:spPr bwMode="auto">
              <a:xfrm flipV="1">
                <a:off x="4900" y="2854"/>
                <a:ext cx="0" cy="18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66224" name="Line 336">
                <a:extLst>
                  <a:ext uri="{FF2B5EF4-FFF2-40B4-BE49-F238E27FC236}">
                    <a16:creationId xmlns:a16="http://schemas.microsoft.com/office/drawing/2014/main" id="{20FCA68E-F0BB-389A-F228-DAAE0F8B7AC2}"/>
                  </a:ext>
                </a:extLst>
              </p:cNvPr>
              <p:cNvSpPr>
                <a:spLocks noChangeShapeType="1"/>
              </p:cNvSpPr>
              <p:nvPr/>
            </p:nvSpPr>
            <p:spPr bwMode="auto">
              <a:xfrm>
                <a:off x="4723" y="3340"/>
                <a:ext cx="4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grpSp>
      </p:grpSp>
      <p:sp>
        <p:nvSpPr>
          <p:cNvPr id="166225" name="Text Box 337">
            <a:extLst>
              <a:ext uri="{FF2B5EF4-FFF2-40B4-BE49-F238E27FC236}">
                <a16:creationId xmlns:a16="http://schemas.microsoft.com/office/drawing/2014/main" id="{CE7DEB1C-5390-6583-EBD1-CEA7975AFB77}"/>
              </a:ext>
            </a:extLst>
          </p:cNvPr>
          <p:cNvSpPr txBox="1">
            <a:spLocks noChangeArrowheads="1"/>
          </p:cNvSpPr>
          <p:nvPr/>
        </p:nvSpPr>
        <p:spPr bwMode="auto">
          <a:xfrm>
            <a:off x="5395913" y="4616450"/>
            <a:ext cx="808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en-US" sz="2000" dirty="0">
                <a:solidFill>
                  <a:srgbClr val="0000CC"/>
                </a:solidFill>
                <a:latin typeface="Calibri Light" panose="020F0302020204030204" pitchFamily="34" charset="0"/>
                <a:cs typeface="Calibri Light" panose="020F0302020204030204" pitchFamily="34" charset="0"/>
              </a:rPr>
              <a:t>luck</a:t>
            </a:r>
          </a:p>
        </p:txBody>
      </p:sp>
      <p:sp>
        <p:nvSpPr>
          <p:cNvPr id="166226" name="Rectangle 338">
            <a:extLst>
              <a:ext uri="{FF2B5EF4-FFF2-40B4-BE49-F238E27FC236}">
                <a16:creationId xmlns:a16="http://schemas.microsoft.com/office/drawing/2014/main" id="{86D2BC28-1B26-AEA0-834D-1F2151232CF1}"/>
              </a:ext>
            </a:extLst>
          </p:cNvPr>
          <p:cNvSpPr>
            <a:spLocks noChangeArrowheads="1"/>
          </p:cNvSpPr>
          <p:nvPr/>
        </p:nvSpPr>
        <p:spPr bwMode="auto">
          <a:xfrm>
            <a:off x="6878638" y="4114800"/>
            <a:ext cx="1473200" cy="1793875"/>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grpSp>
        <p:nvGrpSpPr>
          <p:cNvPr id="166262" name="Group 374">
            <a:extLst>
              <a:ext uri="{FF2B5EF4-FFF2-40B4-BE49-F238E27FC236}">
                <a16:creationId xmlns:a16="http://schemas.microsoft.com/office/drawing/2014/main" id="{F1A1A9D4-2B01-C6D9-7743-9AC35E005985}"/>
              </a:ext>
            </a:extLst>
          </p:cNvPr>
          <p:cNvGrpSpPr>
            <a:grpSpLocks/>
          </p:cNvGrpSpPr>
          <p:nvPr/>
        </p:nvGrpSpPr>
        <p:grpSpPr bwMode="auto">
          <a:xfrm>
            <a:off x="2549525" y="2182813"/>
            <a:ext cx="2390775" cy="4075112"/>
            <a:chOff x="1606" y="1375"/>
            <a:chExt cx="1506" cy="2567"/>
          </a:xfrm>
        </p:grpSpPr>
        <p:grpSp>
          <p:nvGrpSpPr>
            <p:cNvPr id="166168" name="Group 280">
              <a:extLst>
                <a:ext uri="{FF2B5EF4-FFF2-40B4-BE49-F238E27FC236}">
                  <a16:creationId xmlns:a16="http://schemas.microsoft.com/office/drawing/2014/main" id="{80E28AC6-05F5-4B3C-C075-D40FC5F550C5}"/>
                </a:ext>
              </a:extLst>
            </p:cNvPr>
            <p:cNvGrpSpPr>
              <a:grpSpLocks/>
            </p:cNvGrpSpPr>
            <p:nvPr/>
          </p:nvGrpSpPr>
          <p:grpSpPr bwMode="auto">
            <a:xfrm>
              <a:off x="1606" y="3076"/>
              <a:ext cx="753" cy="866"/>
              <a:chOff x="4088" y="1656"/>
              <a:chExt cx="753" cy="866"/>
            </a:xfrm>
          </p:grpSpPr>
          <p:sp>
            <p:nvSpPr>
              <p:cNvPr id="166053" name="Oval 165">
                <a:extLst>
                  <a:ext uri="{FF2B5EF4-FFF2-40B4-BE49-F238E27FC236}">
                    <a16:creationId xmlns:a16="http://schemas.microsoft.com/office/drawing/2014/main" id="{E6DC9627-3AC6-D32C-9639-A00B738511E6}"/>
                  </a:ext>
                </a:extLst>
              </p:cNvPr>
              <p:cNvSpPr>
                <a:spLocks noChangeArrowheads="1"/>
              </p:cNvSpPr>
              <p:nvPr/>
            </p:nvSpPr>
            <p:spPr bwMode="auto">
              <a:xfrm>
                <a:off x="4333" y="1656"/>
                <a:ext cx="131" cy="130"/>
              </a:xfrm>
              <a:prstGeom prst="ellipse">
                <a:avLst/>
              </a:prstGeom>
              <a:solidFill>
                <a:srgbClr val="00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54" name="Oval 166">
                <a:extLst>
                  <a:ext uri="{FF2B5EF4-FFF2-40B4-BE49-F238E27FC236}">
                    <a16:creationId xmlns:a16="http://schemas.microsoft.com/office/drawing/2014/main" id="{B3221F34-CD71-8C56-231D-25CDEAF53A9A}"/>
                  </a:ext>
                </a:extLst>
              </p:cNvPr>
              <p:cNvSpPr>
                <a:spLocks noChangeArrowheads="1"/>
              </p:cNvSpPr>
              <p:nvPr/>
            </p:nvSpPr>
            <p:spPr bwMode="auto">
              <a:xfrm>
                <a:off x="4710" y="2198"/>
                <a:ext cx="131" cy="129"/>
              </a:xfrm>
              <a:prstGeom prst="ellipse">
                <a:avLst/>
              </a:prstGeom>
              <a:solidFill>
                <a:srgbClr val="FF66FF"/>
              </a:solidFill>
              <a:ln w="9525">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55" name="Oval 167">
                <a:extLst>
                  <a:ext uri="{FF2B5EF4-FFF2-40B4-BE49-F238E27FC236}">
                    <a16:creationId xmlns:a16="http://schemas.microsoft.com/office/drawing/2014/main" id="{AAF27D6B-F2A3-25E9-1BF1-E7D2C0786012}"/>
                  </a:ext>
                </a:extLst>
              </p:cNvPr>
              <p:cNvSpPr>
                <a:spLocks noChangeArrowheads="1"/>
              </p:cNvSpPr>
              <p:nvPr/>
            </p:nvSpPr>
            <p:spPr bwMode="auto">
              <a:xfrm>
                <a:off x="4333" y="1970"/>
                <a:ext cx="131" cy="130"/>
              </a:xfrm>
              <a:prstGeom prst="ellipse">
                <a:avLst/>
              </a:prstGeom>
              <a:solidFill>
                <a:srgbClr val="FF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56" name="Oval 168">
                <a:extLst>
                  <a:ext uri="{FF2B5EF4-FFF2-40B4-BE49-F238E27FC236}">
                    <a16:creationId xmlns:a16="http://schemas.microsoft.com/office/drawing/2014/main" id="{67F3614E-70FB-718A-4E67-2AFE95E29F0A}"/>
                  </a:ext>
                </a:extLst>
              </p:cNvPr>
              <p:cNvSpPr>
                <a:spLocks noChangeArrowheads="1"/>
              </p:cNvSpPr>
              <p:nvPr/>
            </p:nvSpPr>
            <p:spPr bwMode="auto">
              <a:xfrm>
                <a:off x="4350" y="2392"/>
                <a:ext cx="131" cy="130"/>
              </a:xfrm>
              <a:prstGeom prst="ellipse">
                <a:avLst/>
              </a:prstGeom>
              <a:solidFill>
                <a:srgbClr val="009999"/>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57" name="Oval 169">
                <a:extLst>
                  <a:ext uri="{FF2B5EF4-FFF2-40B4-BE49-F238E27FC236}">
                    <a16:creationId xmlns:a16="http://schemas.microsoft.com/office/drawing/2014/main" id="{C48094AA-68B7-6D60-E616-4D503263E6F3}"/>
                  </a:ext>
                </a:extLst>
              </p:cNvPr>
              <p:cNvSpPr>
                <a:spLocks noChangeArrowheads="1"/>
              </p:cNvSpPr>
              <p:nvPr/>
            </p:nvSpPr>
            <p:spPr bwMode="auto">
              <a:xfrm>
                <a:off x="4088" y="2198"/>
                <a:ext cx="131" cy="129"/>
              </a:xfrm>
              <a:prstGeom prst="ellipse">
                <a:avLst/>
              </a:prstGeom>
              <a:solidFill>
                <a:srgbClr val="FFFF66"/>
              </a:solidFill>
              <a:ln w="381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58" name="Line 170">
                <a:extLst>
                  <a:ext uri="{FF2B5EF4-FFF2-40B4-BE49-F238E27FC236}">
                    <a16:creationId xmlns:a16="http://schemas.microsoft.com/office/drawing/2014/main" id="{E3414F48-5007-F3E3-629F-B45D8A56F579}"/>
                  </a:ext>
                </a:extLst>
              </p:cNvPr>
              <p:cNvSpPr>
                <a:spLocks noChangeShapeType="1"/>
              </p:cNvSpPr>
              <p:nvPr/>
            </p:nvSpPr>
            <p:spPr bwMode="auto">
              <a:xfrm rot="4153909" flipH="1">
                <a:off x="4482" y="2060"/>
                <a:ext cx="227" cy="197"/>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059" name="Line 171">
                <a:extLst>
                  <a:ext uri="{FF2B5EF4-FFF2-40B4-BE49-F238E27FC236}">
                    <a16:creationId xmlns:a16="http://schemas.microsoft.com/office/drawing/2014/main" id="{A446C511-B0F1-3963-0295-8B5DDE431972}"/>
                  </a:ext>
                </a:extLst>
              </p:cNvPr>
              <p:cNvSpPr>
                <a:spLocks noChangeShapeType="1"/>
              </p:cNvSpPr>
              <p:nvPr/>
            </p:nvSpPr>
            <p:spPr bwMode="auto">
              <a:xfrm>
                <a:off x="4219" y="2306"/>
                <a:ext cx="131" cy="13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060" name="Line 172">
                <a:extLst>
                  <a:ext uri="{FF2B5EF4-FFF2-40B4-BE49-F238E27FC236}">
                    <a16:creationId xmlns:a16="http://schemas.microsoft.com/office/drawing/2014/main" id="{7FD13EAA-DD7F-6E3A-2772-A0D046E5FB62}"/>
                  </a:ext>
                </a:extLst>
              </p:cNvPr>
              <p:cNvSpPr>
                <a:spLocks noChangeShapeType="1"/>
              </p:cNvSpPr>
              <p:nvPr/>
            </p:nvSpPr>
            <p:spPr bwMode="auto">
              <a:xfrm rot="1875824">
                <a:off x="4318" y="2121"/>
                <a:ext cx="163" cy="26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061" name="Line 173">
                <a:extLst>
                  <a:ext uri="{FF2B5EF4-FFF2-40B4-BE49-F238E27FC236}">
                    <a16:creationId xmlns:a16="http://schemas.microsoft.com/office/drawing/2014/main" id="{4926A0E8-58C0-93E4-976A-8ED8D9E97B64}"/>
                  </a:ext>
                </a:extLst>
              </p:cNvPr>
              <p:cNvSpPr>
                <a:spLocks noChangeShapeType="1"/>
              </p:cNvSpPr>
              <p:nvPr/>
            </p:nvSpPr>
            <p:spPr bwMode="auto">
              <a:xfrm flipV="1">
                <a:off x="4396" y="1786"/>
                <a:ext cx="0" cy="18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66062" name="Line 174">
                <a:extLst>
                  <a:ext uri="{FF2B5EF4-FFF2-40B4-BE49-F238E27FC236}">
                    <a16:creationId xmlns:a16="http://schemas.microsoft.com/office/drawing/2014/main" id="{91C640A4-C3F8-5A88-89B3-EAE632894F37}"/>
                  </a:ext>
                </a:extLst>
              </p:cNvPr>
              <p:cNvSpPr>
                <a:spLocks noChangeShapeType="1"/>
              </p:cNvSpPr>
              <p:nvPr/>
            </p:nvSpPr>
            <p:spPr bwMode="auto">
              <a:xfrm>
                <a:off x="4219" y="2272"/>
                <a:ext cx="4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grpSp>
        <p:grpSp>
          <p:nvGrpSpPr>
            <p:cNvPr id="166249" name="Group 361">
              <a:extLst>
                <a:ext uri="{FF2B5EF4-FFF2-40B4-BE49-F238E27FC236}">
                  <a16:creationId xmlns:a16="http://schemas.microsoft.com/office/drawing/2014/main" id="{1C03E71E-70C4-E7CB-0D8C-960FB5EBDC89}"/>
                </a:ext>
              </a:extLst>
            </p:cNvPr>
            <p:cNvGrpSpPr>
              <a:grpSpLocks/>
            </p:cNvGrpSpPr>
            <p:nvPr/>
          </p:nvGrpSpPr>
          <p:grpSpPr bwMode="auto">
            <a:xfrm>
              <a:off x="2359" y="2291"/>
              <a:ext cx="753" cy="866"/>
              <a:chOff x="2704" y="2280"/>
              <a:chExt cx="753" cy="866"/>
            </a:xfrm>
          </p:grpSpPr>
          <p:sp>
            <p:nvSpPr>
              <p:cNvPr id="166064" name="Oval 176">
                <a:extLst>
                  <a:ext uri="{FF2B5EF4-FFF2-40B4-BE49-F238E27FC236}">
                    <a16:creationId xmlns:a16="http://schemas.microsoft.com/office/drawing/2014/main" id="{D4B1A118-272D-A1F8-2690-AD97F27F44DD}"/>
                  </a:ext>
                </a:extLst>
              </p:cNvPr>
              <p:cNvSpPr>
                <a:spLocks noChangeArrowheads="1"/>
              </p:cNvSpPr>
              <p:nvPr/>
            </p:nvSpPr>
            <p:spPr bwMode="auto">
              <a:xfrm>
                <a:off x="2949" y="2280"/>
                <a:ext cx="131" cy="130"/>
              </a:xfrm>
              <a:prstGeom prst="ellipse">
                <a:avLst/>
              </a:prstGeom>
              <a:solidFill>
                <a:srgbClr val="00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65" name="Oval 177">
                <a:extLst>
                  <a:ext uri="{FF2B5EF4-FFF2-40B4-BE49-F238E27FC236}">
                    <a16:creationId xmlns:a16="http://schemas.microsoft.com/office/drawing/2014/main" id="{F7D3ED1D-149C-4199-D71B-AA0EB4C68B43}"/>
                  </a:ext>
                </a:extLst>
              </p:cNvPr>
              <p:cNvSpPr>
                <a:spLocks noChangeArrowheads="1"/>
              </p:cNvSpPr>
              <p:nvPr/>
            </p:nvSpPr>
            <p:spPr bwMode="auto">
              <a:xfrm>
                <a:off x="3326" y="2822"/>
                <a:ext cx="131" cy="129"/>
              </a:xfrm>
              <a:prstGeom prst="ellipse">
                <a:avLst/>
              </a:prstGeom>
              <a:solidFill>
                <a:srgbClr val="FF66FF"/>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66" name="Oval 178">
                <a:extLst>
                  <a:ext uri="{FF2B5EF4-FFF2-40B4-BE49-F238E27FC236}">
                    <a16:creationId xmlns:a16="http://schemas.microsoft.com/office/drawing/2014/main" id="{058D7472-A489-8AF6-E0E8-130139B41398}"/>
                  </a:ext>
                </a:extLst>
              </p:cNvPr>
              <p:cNvSpPr>
                <a:spLocks noChangeArrowheads="1"/>
              </p:cNvSpPr>
              <p:nvPr/>
            </p:nvSpPr>
            <p:spPr bwMode="auto">
              <a:xfrm>
                <a:off x="2949" y="2594"/>
                <a:ext cx="131" cy="130"/>
              </a:xfrm>
              <a:prstGeom prst="ellipse">
                <a:avLst/>
              </a:prstGeom>
              <a:solidFill>
                <a:srgbClr val="FF9900"/>
              </a:solidFill>
              <a:ln w="381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67" name="Oval 179">
                <a:extLst>
                  <a:ext uri="{FF2B5EF4-FFF2-40B4-BE49-F238E27FC236}">
                    <a16:creationId xmlns:a16="http://schemas.microsoft.com/office/drawing/2014/main" id="{C6EA73A5-E7A8-43AD-03CA-7064B134A069}"/>
                  </a:ext>
                </a:extLst>
              </p:cNvPr>
              <p:cNvSpPr>
                <a:spLocks noChangeArrowheads="1"/>
              </p:cNvSpPr>
              <p:nvPr/>
            </p:nvSpPr>
            <p:spPr bwMode="auto">
              <a:xfrm>
                <a:off x="2966" y="3016"/>
                <a:ext cx="131" cy="130"/>
              </a:xfrm>
              <a:prstGeom prst="ellipse">
                <a:avLst/>
              </a:prstGeom>
              <a:solidFill>
                <a:srgbClr val="009999"/>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68" name="Oval 180">
                <a:extLst>
                  <a:ext uri="{FF2B5EF4-FFF2-40B4-BE49-F238E27FC236}">
                    <a16:creationId xmlns:a16="http://schemas.microsoft.com/office/drawing/2014/main" id="{E91B9D1B-39F8-0681-1FEA-073876305DE5}"/>
                  </a:ext>
                </a:extLst>
              </p:cNvPr>
              <p:cNvSpPr>
                <a:spLocks noChangeArrowheads="1"/>
              </p:cNvSpPr>
              <p:nvPr/>
            </p:nvSpPr>
            <p:spPr bwMode="auto">
              <a:xfrm>
                <a:off x="2704" y="2822"/>
                <a:ext cx="131" cy="129"/>
              </a:xfrm>
              <a:prstGeom prst="ellipse">
                <a:avLst/>
              </a:prstGeom>
              <a:solidFill>
                <a:srgbClr val="FFFF66"/>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069" name="Line 181">
                <a:extLst>
                  <a:ext uri="{FF2B5EF4-FFF2-40B4-BE49-F238E27FC236}">
                    <a16:creationId xmlns:a16="http://schemas.microsoft.com/office/drawing/2014/main" id="{9F186886-CFF0-3AC8-3863-7C08CD9AFDB6}"/>
                  </a:ext>
                </a:extLst>
              </p:cNvPr>
              <p:cNvSpPr>
                <a:spLocks noChangeShapeType="1"/>
              </p:cNvSpPr>
              <p:nvPr/>
            </p:nvSpPr>
            <p:spPr bwMode="auto">
              <a:xfrm rot="4153909" flipH="1">
                <a:off x="3098" y="2684"/>
                <a:ext cx="227" cy="197"/>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070" name="Line 182">
                <a:extLst>
                  <a:ext uri="{FF2B5EF4-FFF2-40B4-BE49-F238E27FC236}">
                    <a16:creationId xmlns:a16="http://schemas.microsoft.com/office/drawing/2014/main" id="{1C977BB5-4406-AAA2-4CF0-34B78D5BB970}"/>
                  </a:ext>
                </a:extLst>
              </p:cNvPr>
              <p:cNvSpPr>
                <a:spLocks noChangeShapeType="1"/>
              </p:cNvSpPr>
              <p:nvPr/>
            </p:nvSpPr>
            <p:spPr bwMode="auto">
              <a:xfrm>
                <a:off x="2835" y="2930"/>
                <a:ext cx="131" cy="13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071" name="Line 183">
                <a:extLst>
                  <a:ext uri="{FF2B5EF4-FFF2-40B4-BE49-F238E27FC236}">
                    <a16:creationId xmlns:a16="http://schemas.microsoft.com/office/drawing/2014/main" id="{419DF593-F8CA-A1BA-F13D-B17CA3F762B3}"/>
                  </a:ext>
                </a:extLst>
              </p:cNvPr>
              <p:cNvSpPr>
                <a:spLocks noChangeShapeType="1"/>
              </p:cNvSpPr>
              <p:nvPr/>
            </p:nvSpPr>
            <p:spPr bwMode="auto">
              <a:xfrm rot="1875824">
                <a:off x="2934" y="2745"/>
                <a:ext cx="163" cy="26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072" name="Line 184">
                <a:extLst>
                  <a:ext uri="{FF2B5EF4-FFF2-40B4-BE49-F238E27FC236}">
                    <a16:creationId xmlns:a16="http://schemas.microsoft.com/office/drawing/2014/main" id="{EFCFDC8D-5A3C-40EF-7249-F931A94F52DB}"/>
                  </a:ext>
                </a:extLst>
              </p:cNvPr>
              <p:cNvSpPr>
                <a:spLocks noChangeShapeType="1"/>
              </p:cNvSpPr>
              <p:nvPr/>
            </p:nvSpPr>
            <p:spPr bwMode="auto">
              <a:xfrm flipV="1">
                <a:off x="3012" y="2410"/>
                <a:ext cx="0" cy="18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66073" name="Line 185">
                <a:extLst>
                  <a:ext uri="{FF2B5EF4-FFF2-40B4-BE49-F238E27FC236}">
                    <a16:creationId xmlns:a16="http://schemas.microsoft.com/office/drawing/2014/main" id="{D456E963-95DA-5D7C-E1B4-FBCB40D40A7A}"/>
                  </a:ext>
                </a:extLst>
              </p:cNvPr>
              <p:cNvSpPr>
                <a:spLocks noChangeShapeType="1"/>
              </p:cNvSpPr>
              <p:nvPr/>
            </p:nvSpPr>
            <p:spPr bwMode="auto">
              <a:xfrm>
                <a:off x="2835" y="2896"/>
                <a:ext cx="4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grpSp>
        <p:grpSp>
          <p:nvGrpSpPr>
            <p:cNvPr id="166252" name="Group 364">
              <a:extLst>
                <a:ext uri="{FF2B5EF4-FFF2-40B4-BE49-F238E27FC236}">
                  <a16:creationId xmlns:a16="http://schemas.microsoft.com/office/drawing/2014/main" id="{F142E8A2-E357-BEC4-C944-EEE7C2E63196}"/>
                </a:ext>
              </a:extLst>
            </p:cNvPr>
            <p:cNvGrpSpPr>
              <a:grpSpLocks/>
            </p:cNvGrpSpPr>
            <p:nvPr/>
          </p:nvGrpSpPr>
          <p:grpSpPr bwMode="auto">
            <a:xfrm>
              <a:off x="1639" y="1375"/>
              <a:ext cx="753" cy="866"/>
              <a:chOff x="1951" y="1321"/>
              <a:chExt cx="753" cy="866"/>
            </a:xfrm>
          </p:grpSpPr>
          <p:sp>
            <p:nvSpPr>
              <p:cNvPr id="166239" name="Oval 351">
                <a:extLst>
                  <a:ext uri="{FF2B5EF4-FFF2-40B4-BE49-F238E27FC236}">
                    <a16:creationId xmlns:a16="http://schemas.microsoft.com/office/drawing/2014/main" id="{B82C1084-4AA8-E637-1B9D-177224004FEB}"/>
                  </a:ext>
                </a:extLst>
              </p:cNvPr>
              <p:cNvSpPr>
                <a:spLocks noChangeArrowheads="1"/>
              </p:cNvSpPr>
              <p:nvPr/>
            </p:nvSpPr>
            <p:spPr bwMode="auto">
              <a:xfrm>
                <a:off x="2196" y="1321"/>
                <a:ext cx="131" cy="130"/>
              </a:xfrm>
              <a:prstGeom prst="ellipse">
                <a:avLst/>
              </a:prstGeom>
              <a:solidFill>
                <a:srgbClr val="009900"/>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40" name="Oval 352">
                <a:extLst>
                  <a:ext uri="{FF2B5EF4-FFF2-40B4-BE49-F238E27FC236}">
                    <a16:creationId xmlns:a16="http://schemas.microsoft.com/office/drawing/2014/main" id="{735CF6E0-7990-8E2A-0DD4-ED1940ACC3EB}"/>
                  </a:ext>
                </a:extLst>
              </p:cNvPr>
              <p:cNvSpPr>
                <a:spLocks noChangeArrowheads="1"/>
              </p:cNvSpPr>
              <p:nvPr/>
            </p:nvSpPr>
            <p:spPr bwMode="auto">
              <a:xfrm>
                <a:off x="2573" y="1863"/>
                <a:ext cx="131" cy="129"/>
              </a:xfrm>
              <a:prstGeom prst="ellipse">
                <a:avLst/>
              </a:prstGeom>
              <a:solidFill>
                <a:srgbClr val="FF66FF"/>
              </a:solidFill>
              <a:ln w="34925">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41" name="Oval 353">
                <a:extLst>
                  <a:ext uri="{FF2B5EF4-FFF2-40B4-BE49-F238E27FC236}">
                    <a16:creationId xmlns:a16="http://schemas.microsoft.com/office/drawing/2014/main" id="{7B2B94BD-CE37-B035-5281-52A6CD92292E}"/>
                  </a:ext>
                </a:extLst>
              </p:cNvPr>
              <p:cNvSpPr>
                <a:spLocks noChangeArrowheads="1"/>
              </p:cNvSpPr>
              <p:nvPr/>
            </p:nvSpPr>
            <p:spPr bwMode="auto">
              <a:xfrm>
                <a:off x="2196" y="1635"/>
                <a:ext cx="131" cy="130"/>
              </a:xfrm>
              <a:prstGeom prst="ellipse">
                <a:avLst/>
              </a:prstGeom>
              <a:solidFill>
                <a:srgbClr val="FF9900"/>
              </a:solidFill>
              <a:ln w="9525">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42" name="Oval 354">
                <a:extLst>
                  <a:ext uri="{FF2B5EF4-FFF2-40B4-BE49-F238E27FC236}">
                    <a16:creationId xmlns:a16="http://schemas.microsoft.com/office/drawing/2014/main" id="{3C5D6107-7E73-16F1-C80C-38017120BA2A}"/>
                  </a:ext>
                </a:extLst>
              </p:cNvPr>
              <p:cNvSpPr>
                <a:spLocks noChangeArrowheads="1"/>
              </p:cNvSpPr>
              <p:nvPr/>
            </p:nvSpPr>
            <p:spPr bwMode="auto">
              <a:xfrm>
                <a:off x="2213" y="2057"/>
                <a:ext cx="131" cy="130"/>
              </a:xfrm>
              <a:prstGeom prst="ellipse">
                <a:avLst/>
              </a:prstGeom>
              <a:solidFill>
                <a:srgbClr val="009999"/>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43" name="Oval 355">
                <a:extLst>
                  <a:ext uri="{FF2B5EF4-FFF2-40B4-BE49-F238E27FC236}">
                    <a16:creationId xmlns:a16="http://schemas.microsoft.com/office/drawing/2014/main" id="{C388F73E-93CC-AB6C-229F-A15938BD6C80}"/>
                  </a:ext>
                </a:extLst>
              </p:cNvPr>
              <p:cNvSpPr>
                <a:spLocks noChangeArrowheads="1"/>
              </p:cNvSpPr>
              <p:nvPr/>
            </p:nvSpPr>
            <p:spPr bwMode="auto">
              <a:xfrm>
                <a:off x="1951" y="1863"/>
                <a:ext cx="131" cy="129"/>
              </a:xfrm>
              <a:prstGeom prst="ellipse">
                <a:avLst/>
              </a:prstGeom>
              <a:solidFill>
                <a:srgbClr val="FFFF66"/>
              </a:solidFill>
              <a:ln w="12700">
                <a:solidFill>
                  <a:srgbClr val="66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latin typeface="Calibri Light" panose="020F0302020204030204" pitchFamily="34" charset="0"/>
                  <a:cs typeface="Calibri Light" panose="020F0302020204030204" pitchFamily="34" charset="0"/>
                </a:endParaRPr>
              </a:p>
            </p:txBody>
          </p:sp>
          <p:sp>
            <p:nvSpPr>
              <p:cNvPr id="166244" name="Line 356">
                <a:extLst>
                  <a:ext uri="{FF2B5EF4-FFF2-40B4-BE49-F238E27FC236}">
                    <a16:creationId xmlns:a16="http://schemas.microsoft.com/office/drawing/2014/main" id="{029D52A9-D744-0D0D-51A3-0880CD75F4CE}"/>
                  </a:ext>
                </a:extLst>
              </p:cNvPr>
              <p:cNvSpPr>
                <a:spLocks noChangeShapeType="1"/>
              </p:cNvSpPr>
              <p:nvPr/>
            </p:nvSpPr>
            <p:spPr bwMode="auto">
              <a:xfrm rot="4153909" flipH="1">
                <a:off x="2345" y="1725"/>
                <a:ext cx="227" cy="197"/>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245" name="Line 357">
                <a:extLst>
                  <a:ext uri="{FF2B5EF4-FFF2-40B4-BE49-F238E27FC236}">
                    <a16:creationId xmlns:a16="http://schemas.microsoft.com/office/drawing/2014/main" id="{1EC87625-0F94-6786-9A07-AB06AAD85EEC}"/>
                  </a:ext>
                </a:extLst>
              </p:cNvPr>
              <p:cNvSpPr>
                <a:spLocks noChangeShapeType="1"/>
              </p:cNvSpPr>
              <p:nvPr/>
            </p:nvSpPr>
            <p:spPr bwMode="auto">
              <a:xfrm>
                <a:off x="2082" y="1971"/>
                <a:ext cx="131" cy="13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246" name="Line 358">
                <a:extLst>
                  <a:ext uri="{FF2B5EF4-FFF2-40B4-BE49-F238E27FC236}">
                    <a16:creationId xmlns:a16="http://schemas.microsoft.com/office/drawing/2014/main" id="{BD5A1F75-746C-F71D-5AC5-2280B2AC96CA}"/>
                  </a:ext>
                </a:extLst>
              </p:cNvPr>
              <p:cNvSpPr>
                <a:spLocks noChangeShapeType="1"/>
              </p:cNvSpPr>
              <p:nvPr/>
            </p:nvSpPr>
            <p:spPr bwMode="auto">
              <a:xfrm rot="1875824">
                <a:off x="2181" y="1786"/>
                <a:ext cx="163" cy="265"/>
              </a:xfrm>
              <a:prstGeom prst="line">
                <a:avLst/>
              </a:prstGeom>
              <a:noFill/>
              <a:ln w="12700">
                <a:solidFill>
                  <a:srgbClr val="66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Light" panose="020F0302020204030204" pitchFamily="34" charset="0"/>
                  <a:cs typeface="Calibri Light" panose="020F0302020204030204" pitchFamily="34" charset="0"/>
                </a:endParaRPr>
              </a:p>
            </p:txBody>
          </p:sp>
          <p:sp>
            <p:nvSpPr>
              <p:cNvPr id="166247" name="Line 359">
                <a:extLst>
                  <a:ext uri="{FF2B5EF4-FFF2-40B4-BE49-F238E27FC236}">
                    <a16:creationId xmlns:a16="http://schemas.microsoft.com/office/drawing/2014/main" id="{EA37CB32-7513-4977-E965-9BB20034D451}"/>
                  </a:ext>
                </a:extLst>
              </p:cNvPr>
              <p:cNvSpPr>
                <a:spLocks noChangeShapeType="1"/>
              </p:cNvSpPr>
              <p:nvPr/>
            </p:nvSpPr>
            <p:spPr bwMode="auto">
              <a:xfrm flipV="1">
                <a:off x="2259" y="1451"/>
                <a:ext cx="0" cy="18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66248" name="Line 360">
                <a:extLst>
                  <a:ext uri="{FF2B5EF4-FFF2-40B4-BE49-F238E27FC236}">
                    <a16:creationId xmlns:a16="http://schemas.microsoft.com/office/drawing/2014/main" id="{E9543D08-0063-FF0C-C575-9AC435702DD6}"/>
                  </a:ext>
                </a:extLst>
              </p:cNvPr>
              <p:cNvSpPr>
                <a:spLocks noChangeShapeType="1"/>
              </p:cNvSpPr>
              <p:nvPr/>
            </p:nvSpPr>
            <p:spPr bwMode="auto">
              <a:xfrm>
                <a:off x="2082" y="1937"/>
                <a:ext cx="491"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grpSp>
      </p:grpSp>
      <p:grpSp>
        <p:nvGrpSpPr>
          <p:cNvPr id="166270" name="Group 382">
            <a:extLst>
              <a:ext uri="{FF2B5EF4-FFF2-40B4-BE49-F238E27FC236}">
                <a16:creationId xmlns:a16="http://schemas.microsoft.com/office/drawing/2014/main" id="{33453847-563B-4E79-8253-19C7E58B761F}"/>
              </a:ext>
            </a:extLst>
          </p:cNvPr>
          <p:cNvGrpSpPr>
            <a:grpSpLocks/>
          </p:cNvGrpSpPr>
          <p:nvPr/>
        </p:nvGrpSpPr>
        <p:grpSpPr bwMode="auto">
          <a:xfrm>
            <a:off x="1495425" y="3867150"/>
            <a:ext cx="2116138" cy="1831975"/>
            <a:chOff x="942" y="2436"/>
            <a:chExt cx="1333" cy="1154"/>
          </a:xfrm>
        </p:grpSpPr>
        <p:sp>
          <p:nvSpPr>
            <p:cNvPr id="166090" name="Text Box 202">
              <a:extLst>
                <a:ext uri="{FF2B5EF4-FFF2-40B4-BE49-F238E27FC236}">
                  <a16:creationId xmlns:a16="http://schemas.microsoft.com/office/drawing/2014/main" id="{D1F5999D-0307-F076-4696-5003BB1B8584}"/>
                </a:ext>
              </a:extLst>
            </p:cNvPr>
            <p:cNvSpPr txBox="1">
              <a:spLocks noChangeArrowheads="1"/>
            </p:cNvSpPr>
            <p:nvPr/>
          </p:nvSpPr>
          <p:spPr bwMode="auto">
            <a:xfrm>
              <a:off x="942" y="3340"/>
              <a:ext cx="9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en-US" sz="2000" dirty="0">
                  <a:solidFill>
                    <a:srgbClr val="0000CC"/>
                  </a:solidFill>
                  <a:latin typeface="Calibri Light" panose="020F0302020204030204" pitchFamily="34" charset="0"/>
                  <a:cs typeface="Calibri Light" panose="020F0302020204030204" pitchFamily="34" charset="0"/>
                </a:rPr>
                <a:t>scheduler</a:t>
              </a:r>
            </a:p>
          </p:txBody>
        </p:sp>
        <p:grpSp>
          <p:nvGrpSpPr>
            <p:cNvPr id="166269" name="Group 381">
              <a:extLst>
                <a:ext uri="{FF2B5EF4-FFF2-40B4-BE49-F238E27FC236}">
                  <a16:creationId xmlns:a16="http://schemas.microsoft.com/office/drawing/2014/main" id="{55FFA626-2E38-B27B-238D-C8EBC31BC9FC}"/>
                </a:ext>
              </a:extLst>
            </p:cNvPr>
            <p:cNvGrpSpPr>
              <a:grpSpLocks/>
            </p:cNvGrpSpPr>
            <p:nvPr/>
          </p:nvGrpSpPr>
          <p:grpSpPr bwMode="auto">
            <a:xfrm>
              <a:off x="1122" y="2436"/>
              <a:ext cx="1153" cy="853"/>
              <a:chOff x="1122" y="2436"/>
              <a:chExt cx="1153" cy="853"/>
            </a:xfrm>
          </p:grpSpPr>
          <p:sp>
            <p:nvSpPr>
              <p:cNvPr id="166257" name="Text Box 369">
                <a:extLst>
                  <a:ext uri="{FF2B5EF4-FFF2-40B4-BE49-F238E27FC236}">
                    <a16:creationId xmlns:a16="http://schemas.microsoft.com/office/drawing/2014/main" id="{D5AFE682-24DD-2C4C-90CC-06B5EA55FC5B}"/>
                  </a:ext>
                </a:extLst>
              </p:cNvPr>
              <p:cNvSpPr txBox="1">
                <a:spLocks noChangeArrowheads="1"/>
              </p:cNvSpPr>
              <p:nvPr/>
            </p:nvSpPr>
            <p:spPr bwMode="auto">
              <a:xfrm>
                <a:off x="1516" y="2940"/>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0"/>
                  </a:defRPr>
                </a:lvl1pPr>
                <a:lvl2pPr algn="l">
                  <a:defRPr sz="2400">
                    <a:solidFill>
                      <a:schemeClr val="tx1"/>
                    </a:solidFill>
                    <a:latin typeface="Times New Roman" panose="02020603050405020304" pitchFamily="18" charset="0"/>
                    <a:cs typeface="Times New Roman (Hebrew)" charset="0"/>
                  </a:defRPr>
                </a:lvl2pPr>
                <a:lvl3pPr algn="l">
                  <a:defRPr sz="2400">
                    <a:solidFill>
                      <a:schemeClr val="tx1"/>
                    </a:solidFill>
                    <a:latin typeface="Times New Roman" panose="02020603050405020304" pitchFamily="18" charset="0"/>
                    <a:cs typeface="Times New Roman (Hebrew)" charset="0"/>
                  </a:defRPr>
                </a:lvl3pPr>
                <a:lvl4pPr algn="l">
                  <a:defRPr sz="2400">
                    <a:solidFill>
                      <a:schemeClr val="tx1"/>
                    </a:solidFill>
                    <a:latin typeface="Times New Roman" panose="02020603050405020304" pitchFamily="18" charset="0"/>
                    <a:cs typeface="Times New Roman (Hebrew)" charset="0"/>
                  </a:defRPr>
                </a:lvl4pPr>
                <a:lvl5pPr algn="l">
                  <a:defRPr sz="2400">
                    <a:solidFill>
                      <a:schemeClr val="tx1"/>
                    </a:solidFill>
                    <a:latin typeface="Times New Roman" panose="02020603050405020304" pitchFamily="18" charset="0"/>
                    <a:cs typeface="Times New Roman (Hebrew)" charset="0"/>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9pPr>
              </a:lstStyle>
              <a:p>
                <a:pPr>
                  <a:spcBef>
                    <a:spcPct val="50000"/>
                  </a:spcBef>
                  <a:buClr>
                    <a:schemeClr val="accent2"/>
                  </a:buClr>
                  <a:buSzPct val="85000"/>
                  <a:buFont typeface="Wingdings" panose="05000000000000000000" pitchFamily="2" charset="2"/>
                  <a:buNone/>
                </a:pPr>
                <a:r>
                  <a:rPr lang="en-US" altLang="en-US" sz="1600">
                    <a:latin typeface="Calibri Light" panose="020F0302020204030204" pitchFamily="34" charset="0"/>
                    <a:cs typeface="Calibri Light" panose="020F0302020204030204" pitchFamily="34" charset="0"/>
                  </a:rPr>
                  <a:t>●</a:t>
                </a:r>
              </a:p>
            </p:txBody>
          </p:sp>
          <p:sp>
            <p:nvSpPr>
              <p:cNvPr id="166258" name="Text Box 370">
                <a:extLst>
                  <a:ext uri="{FF2B5EF4-FFF2-40B4-BE49-F238E27FC236}">
                    <a16:creationId xmlns:a16="http://schemas.microsoft.com/office/drawing/2014/main" id="{863DEDB6-76F2-CCB1-FCD0-786908E8B66C}"/>
                  </a:ext>
                </a:extLst>
              </p:cNvPr>
              <p:cNvSpPr txBox="1">
                <a:spLocks noChangeArrowheads="1"/>
              </p:cNvSpPr>
              <p:nvPr/>
            </p:nvSpPr>
            <p:spPr bwMode="auto">
              <a:xfrm>
                <a:off x="1514" y="2754"/>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0"/>
                  </a:defRPr>
                </a:lvl1pPr>
                <a:lvl2pPr algn="l">
                  <a:defRPr sz="2400">
                    <a:solidFill>
                      <a:schemeClr val="tx1"/>
                    </a:solidFill>
                    <a:latin typeface="Times New Roman" panose="02020603050405020304" pitchFamily="18" charset="0"/>
                    <a:cs typeface="Times New Roman (Hebrew)" charset="0"/>
                  </a:defRPr>
                </a:lvl2pPr>
                <a:lvl3pPr algn="l">
                  <a:defRPr sz="2400">
                    <a:solidFill>
                      <a:schemeClr val="tx1"/>
                    </a:solidFill>
                    <a:latin typeface="Times New Roman" panose="02020603050405020304" pitchFamily="18" charset="0"/>
                    <a:cs typeface="Times New Roman (Hebrew)" charset="0"/>
                  </a:defRPr>
                </a:lvl3pPr>
                <a:lvl4pPr algn="l">
                  <a:defRPr sz="2400">
                    <a:solidFill>
                      <a:schemeClr val="tx1"/>
                    </a:solidFill>
                    <a:latin typeface="Times New Roman" panose="02020603050405020304" pitchFamily="18" charset="0"/>
                    <a:cs typeface="Times New Roman (Hebrew)" charset="0"/>
                  </a:defRPr>
                </a:lvl4pPr>
                <a:lvl5pPr algn="l">
                  <a:defRPr sz="2400">
                    <a:solidFill>
                      <a:schemeClr val="tx1"/>
                    </a:solidFill>
                    <a:latin typeface="Times New Roman" panose="02020603050405020304" pitchFamily="18" charset="0"/>
                    <a:cs typeface="Times New Roman (Hebrew)" charset="0"/>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9pPr>
              </a:lstStyle>
              <a:p>
                <a:pPr>
                  <a:spcBef>
                    <a:spcPct val="50000"/>
                  </a:spcBef>
                  <a:buClr>
                    <a:schemeClr val="accent2"/>
                  </a:buClr>
                  <a:buSzPct val="85000"/>
                  <a:buFont typeface="Wingdings" panose="05000000000000000000" pitchFamily="2" charset="2"/>
                  <a:buNone/>
                </a:pPr>
                <a:r>
                  <a:rPr lang="en-US" altLang="en-US" sz="1600">
                    <a:latin typeface="Calibri Light" panose="020F0302020204030204" pitchFamily="34" charset="0"/>
                    <a:cs typeface="Calibri Light" panose="020F0302020204030204" pitchFamily="34" charset="0"/>
                  </a:rPr>
                  <a:t>●</a:t>
                </a:r>
              </a:p>
            </p:txBody>
          </p:sp>
          <p:sp>
            <p:nvSpPr>
              <p:cNvPr id="166255" name="Line 367">
                <a:extLst>
                  <a:ext uri="{FF2B5EF4-FFF2-40B4-BE49-F238E27FC236}">
                    <a16:creationId xmlns:a16="http://schemas.microsoft.com/office/drawing/2014/main" id="{7D89AC89-E7BA-B1F1-83D4-C30051E6FE64}"/>
                  </a:ext>
                </a:extLst>
              </p:cNvPr>
              <p:cNvSpPr>
                <a:spLocks noChangeShapeType="1"/>
              </p:cNvSpPr>
              <p:nvPr/>
            </p:nvSpPr>
            <p:spPr bwMode="auto">
              <a:xfrm flipV="1">
                <a:off x="1122" y="2436"/>
                <a:ext cx="460" cy="335"/>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66256" name="Line 368">
                <a:extLst>
                  <a:ext uri="{FF2B5EF4-FFF2-40B4-BE49-F238E27FC236}">
                    <a16:creationId xmlns:a16="http://schemas.microsoft.com/office/drawing/2014/main" id="{969AA819-7118-648A-2494-94A3A250E648}"/>
                  </a:ext>
                </a:extLst>
              </p:cNvPr>
              <p:cNvSpPr>
                <a:spLocks noChangeShapeType="1"/>
              </p:cNvSpPr>
              <p:nvPr/>
            </p:nvSpPr>
            <p:spPr bwMode="auto">
              <a:xfrm>
                <a:off x="1122" y="2771"/>
                <a:ext cx="1153" cy="0"/>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66259" name="Text Box 371">
                <a:extLst>
                  <a:ext uri="{FF2B5EF4-FFF2-40B4-BE49-F238E27FC236}">
                    <a16:creationId xmlns:a16="http://schemas.microsoft.com/office/drawing/2014/main" id="{BDB9D518-A067-5380-F612-C3CC61C483E3}"/>
                  </a:ext>
                </a:extLst>
              </p:cNvPr>
              <p:cNvSpPr txBox="1">
                <a:spLocks noChangeArrowheads="1"/>
              </p:cNvSpPr>
              <p:nvPr/>
            </p:nvSpPr>
            <p:spPr bwMode="auto">
              <a:xfrm>
                <a:off x="1539" y="2810"/>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0"/>
                  </a:defRPr>
                </a:lvl1pPr>
                <a:lvl2pPr algn="l">
                  <a:defRPr sz="2400">
                    <a:solidFill>
                      <a:schemeClr val="tx1"/>
                    </a:solidFill>
                    <a:latin typeface="Times New Roman" panose="02020603050405020304" pitchFamily="18" charset="0"/>
                    <a:cs typeface="Times New Roman (Hebrew)" charset="0"/>
                  </a:defRPr>
                </a:lvl2pPr>
                <a:lvl3pPr algn="l">
                  <a:defRPr sz="2400">
                    <a:solidFill>
                      <a:schemeClr val="tx1"/>
                    </a:solidFill>
                    <a:latin typeface="Times New Roman" panose="02020603050405020304" pitchFamily="18" charset="0"/>
                    <a:cs typeface="Times New Roman (Hebrew)" charset="0"/>
                  </a:defRPr>
                </a:lvl3pPr>
                <a:lvl4pPr algn="l">
                  <a:defRPr sz="2400">
                    <a:solidFill>
                      <a:schemeClr val="tx1"/>
                    </a:solidFill>
                    <a:latin typeface="Times New Roman" panose="02020603050405020304" pitchFamily="18" charset="0"/>
                    <a:cs typeface="Times New Roman (Hebrew)" charset="0"/>
                  </a:defRPr>
                </a:lvl4pPr>
                <a:lvl5pPr algn="l">
                  <a:defRPr sz="2400">
                    <a:solidFill>
                      <a:schemeClr val="tx1"/>
                    </a:solidFill>
                    <a:latin typeface="Times New Roman" panose="02020603050405020304" pitchFamily="18" charset="0"/>
                    <a:cs typeface="Times New Roman (Hebrew)" charset="0"/>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9pPr>
              </a:lstStyle>
              <a:p>
                <a:pPr>
                  <a:spcBef>
                    <a:spcPct val="50000"/>
                  </a:spcBef>
                  <a:buClr>
                    <a:schemeClr val="accent2"/>
                  </a:buClr>
                  <a:buSzPct val="85000"/>
                  <a:buFont typeface="Wingdings" panose="05000000000000000000" pitchFamily="2" charset="2"/>
                  <a:buNone/>
                </a:pPr>
                <a:endParaRPr lang="en-US" altLang="en-US" sz="1600">
                  <a:latin typeface="Calibri Light" panose="020F0302020204030204" pitchFamily="34" charset="0"/>
                  <a:cs typeface="Calibri Light" panose="020F0302020204030204" pitchFamily="34" charset="0"/>
                </a:endParaRPr>
              </a:p>
            </p:txBody>
          </p:sp>
          <p:sp>
            <p:nvSpPr>
              <p:cNvPr id="166260" name="Line 372">
                <a:extLst>
                  <a:ext uri="{FF2B5EF4-FFF2-40B4-BE49-F238E27FC236}">
                    <a16:creationId xmlns:a16="http://schemas.microsoft.com/office/drawing/2014/main" id="{9AED318D-E292-A486-A3DD-4BA4C0068B59}"/>
                  </a:ext>
                </a:extLst>
              </p:cNvPr>
              <p:cNvSpPr>
                <a:spLocks noChangeShapeType="1"/>
              </p:cNvSpPr>
              <p:nvPr/>
            </p:nvSpPr>
            <p:spPr bwMode="auto">
              <a:xfrm>
                <a:off x="1122" y="2779"/>
                <a:ext cx="711" cy="510"/>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Light" panose="020F0302020204030204" pitchFamily="34" charset="0"/>
                  <a:cs typeface="Calibri Light" panose="020F0302020204030204" pitchFamily="34" charset="0"/>
                </a:endParaRPr>
              </a:p>
            </p:txBody>
          </p:sp>
          <p:sp>
            <p:nvSpPr>
              <p:cNvPr id="166266" name="Text Box 378">
                <a:extLst>
                  <a:ext uri="{FF2B5EF4-FFF2-40B4-BE49-F238E27FC236}">
                    <a16:creationId xmlns:a16="http://schemas.microsoft.com/office/drawing/2014/main" id="{AF99ACC5-57F3-045A-86FC-82550E325BBC}"/>
                  </a:ext>
                </a:extLst>
              </p:cNvPr>
              <p:cNvSpPr txBox="1">
                <a:spLocks noChangeArrowheads="1"/>
              </p:cNvSpPr>
              <p:nvPr/>
            </p:nvSpPr>
            <p:spPr bwMode="auto">
              <a:xfrm>
                <a:off x="1516" y="2848"/>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0"/>
                  </a:defRPr>
                </a:lvl1pPr>
                <a:lvl2pPr algn="l">
                  <a:defRPr sz="2400">
                    <a:solidFill>
                      <a:schemeClr val="tx1"/>
                    </a:solidFill>
                    <a:latin typeface="Times New Roman" panose="02020603050405020304" pitchFamily="18" charset="0"/>
                    <a:cs typeface="Times New Roman (Hebrew)" charset="0"/>
                  </a:defRPr>
                </a:lvl2pPr>
                <a:lvl3pPr algn="l">
                  <a:defRPr sz="2400">
                    <a:solidFill>
                      <a:schemeClr val="tx1"/>
                    </a:solidFill>
                    <a:latin typeface="Times New Roman" panose="02020603050405020304" pitchFamily="18" charset="0"/>
                    <a:cs typeface="Times New Roman (Hebrew)" charset="0"/>
                  </a:defRPr>
                </a:lvl3pPr>
                <a:lvl4pPr algn="l">
                  <a:defRPr sz="2400">
                    <a:solidFill>
                      <a:schemeClr val="tx1"/>
                    </a:solidFill>
                    <a:latin typeface="Times New Roman" panose="02020603050405020304" pitchFamily="18" charset="0"/>
                    <a:cs typeface="Times New Roman (Hebrew)" charset="0"/>
                  </a:defRPr>
                </a:lvl4pPr>
                <a:lvl5pPr algn="l">
                  <a:defRPr sz="2400">
                    <a:solidFill>
                      <a:schemeClr val="tx1"/>
                    </a:solidFill>
                    <a:latin typeface="Times New Roman" panose="02020603050405020304" pitchFamily="18" charset="0"/>
                    <a:cs typeface="Times New Roman (Hebrew)" charset="0"/>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0"/>
                  </a:defRPr>
                </a:lvl9pPr>
              </a:lstStyle>
              <a:p>
                <a:pPr>
                  <a:spcBef>
                    <a:spcPct val="50000"/>
                  </a:spcBef>
                  <a:buClr>
                    <a:schemeClr val="accent2"/>
                  </a:buClr>
                  <a:buSzPct val="85000"/>
                  <a:buFont typeface="Wingdings" panose="05000000000000000000" pitchFamily="2" charset="2"/>
                  <a:buNone/>
                </a:pPr>
                <a:r>
                  <a:rPr lang="en-US" altLang="en-US" sz="1600">
                    <a:latin typeface="Calibri Light" panose="020F0302020204030204" pitchFamily="34" charset="0"/>
                    <a:cs typeface="Calibri Light" panose="020F0302020204030204" pitchFamily="34" charset="0"/>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2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627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1000"/>
                                  </p:stCondLst>
                                  <p:childTnLst>
                                    <p:set>
                                      <p:cBhvr>
                                        <p:cTn id="13" dur="1" fill="hold">
                                          <p:stCondLst>
                                            <p:cond delay="0"/>
                                          </p:stCondLst>
                                        </p:cTn>
                                        <p:tgtEl>
                                          <p:spTgt spid="166262"/>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1000"/>
                                  </p:stCondLst>
                                  <p:childTnLst>
                                    <p:set>
                                      <p:cBhvr>
                                        <p:cTn id="16" dur="1" fill="hold">
                                          <p:stCondLst>
                                            <p:cond delay="499"/>
                                          </p:stCondLst>
                                        </p:cTn>
                                        <p:tgtEl>
                                          <p:spTgt spid="1662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626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1000"/>
                                  </p:stCondLst>
                                  <p:childTnLst>
                                    <p:set>
                                      <p:cBhvr>
                                        <p:cTn id="23" dur="1" fill="hold">
                                          <p:stCondLst>
                                            <p:cond delay="499"/>
                                          </p:stCondLst>
                                        </p:cTn>
                                        <p:tgtEl>
                                          <p:spTgt spid="166225"/>
                                        </p:tgtEl>
                                        <p:attrNameLst>
                                          <p:attrName>style.visibility</p:attrName>
                                        </p:attrNameLst>
                                      </p:cBhvr>
                                      <p:to>
                                        <p:strVal val="visible"/>
                                      </p:to>
                                    </p:set>
                                  </p:childTnLst>
                                </p:cTn>
                              </p:par>
                            </p:childTnLst>
                          </p:cTn>
                        </p:par>
                        <p:par>
                          <p:cTn id="24" fill="hold" nodeType="afterGroup">
                            <p:stCondLst>
                              <p:cond delay="1500"/>
                            </p:stCondLst>
                            <p:childTnLst>
                              <p:par>
                                <p:cTn id="25" presetID="19" presetClass="entr" presetSubtype="10" fill="hold" nodeType="afterEffect">
                                  <p:stCondLst>
                                    <p:cond delay="0"/>
                                  </p:stCondLst>
                                  <p:childTnLst>
                                    <p:set>
                                      <p:cBhvr>
                                        <p:cTn id="26" dur="1" fill="hold">
                                          <p:stCondLst>
                                            <p:cond delay="0"/>
                                          </p:stCondLst>
                                        </p:cTn>
                                        <p:tgtEl>
                                          <p:spTgt spid="166201"/>
                                        </p:tgtEl>
                                        <p:attrNameLst>
                                          <p:attrName>style.visibility</p:attrName>
                                        </p:attrNameLst>
                                      </p:cBhvr>
                                      <p:to>
                                        <p:strVal val="visible"/>
                                      </p:to>
                                    </p:set>
                                    <p:anim calcmode="lin" valueType="num">
                                      <p:cBhvr>
                                        <p:cTn id="27" dur="2000" fill="hold"/>
                                        <p:tgtEl>
                                          <p:spTgt spid="166201"/>
                                        </p:tgtEl>
                                        <p:attrNameLst>
                                          <p:attrName>ppt_w</p:attrName>
                                        </p:attrNameLst>
                                      </p:cBhvr>
                                      <p:tavLst>
                                        <p:tav tm="0" fmla="#ppt_w*sin(2.5*pi*$)">
                                          <p:val>
                                            <p:fltVal val="0"/>
                                          </p:val>
                                        </p:tav>
                                        <p:tav tm="100000">
                                          <p:val>
                                            <p:fltVal val="1"/>
                                          </p:val>
                                        </p:tav>
                                      </p:tavLst>
                                    </p:anim>
                                    <p:anim calcmode="lin" valueType="num">
                                      <p:cBhvr>
                                        <p:cTn id="28" dur="2000" fill="hold"/>
                                        <p:tgtEl>
                                          <p:spTgt spid="166201"/>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3500"/>
                            </p:stCondLst>
                            <p:childTnLst>
                              <p:par>
                                <p:cTn id="30" presetID="1" presetClass="entr" presetSubtype="0" fill="hold" nodeType="afterEffect">
                                  <p:stCondLst>
                                    <p:cond delay="0"/>
                                  </p:stCondLst>
                                  <p:childTnLst>
                                    <p:set>
                                      <p:cBhvr>
                                        <p:cTn id="31" dur="1" fill="hold">
                                          <p:stCondLst>
                                            <p:cond delay="499"/>
                                          </p:stCondLst>
                                        </p:cTn>
                                        <p:tgtEl>
                                          <p:spTgt spid="166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22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F8389E3-CF02-1397-EB1D-479E781B4107}"/>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E381C6F7-2146-7A01-A858-F52A0B00EBE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36DAC8C9-547C-48A9-A4A3-23052442D100}" type="slidenum">
              <a:rPr lang="en-US" altLang="en-US">
                <a:latin typeface="Calibri Light" panose="020F0302020204030204" pitchFamily="34" charset="0"/>
                <a:cs typeface="Calibri Light" panose="020F0302020204030204" pitchFamily="34" charset="0"/>
              </a:rPr>
              <a:pPr/>
              <a:t>36</a:t>
            </a:fld>
            <a:endParaRPr lang="en-US" altLang="en-US">
              <a:latin typeface="Calibri Light" panose="020F0302020204030204" pitchFamily="34" charset="0"/>
              <a:cs typeface="Calibri Light" panose="020F0302020204030204" pitchFamily="34" charset="0"/>
            </a:endParaRPr>
          </a:p>
        </p:txBody>
      </p:sp>
      <p:sp>
        <p:nvSpPr>
          <p:cNvPr id="167938" name="Rectangle 2">
            <a:extLst>
              <a:ext uri="{FF2B5EF4-FFF2-40B4-BE49-F238E27FC236}">
                <a16:creationId xmlns:a16="http://schemas.microsoft.com/office/drawing/2014/main" id="{17B45BD9-8A34-45E0-4F72-9558899118C6}"/>
              </a:ext>
            </a:extLst>
          </p:cNvPr>
          <p:cNvSpPr>
            <a:spLocks noChangeArrowheads="1"/>
          </p:cNvSpPr>
          <p:nvPr/>
        </p:nvSpPr>
        <p:spPr bwMode="auto">
          <a:xfrm>
            <a:off x="533400" y="228600"/>
            <a:ext cx="77724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en-US" sz="3600">
              <a:solidFill>
                <a:srgbClr val="0000CC"/>
              </a:solidFill>
              <a:latin typeface="Calibri Light" panose="020F0302020204030204" pitchFamily="34" charset="0"/>
              <a:cs typeface="Calibri Light" panose="020F0302020204030204" pitchFamily="34" charset="0"/>
            </a:endParaRPr>
          </a:p>
        </p:txBody>
      </p:sp>
      <p:sp>
        <p:nvSpPr>
          <p:cNvPr id="167939" name="Rectangle 3">
            <a:extLst>
              <a:ext uri="{FF2B5EF4-FFF2-40B4-BE49-F238E27FC236}">
                <a16:creationId xmlns:a16="http://schemas.microsoft.com/office/drawing/2014/main" id="{86F5FD10-2545-6FA3-5E40-ED0CA4AE351A}"/>
              </a:ext>
            </a:extLst>
          </p:cNvPr>
          <p:cNvSpPr>
            <a:spLocks noChangeArrowheads="1"/>
          </p:cNvSpPr>
          <p:nvPr/>
        </p:nvSpPr>
        <p:spPr bwMode="auto">
          <a:xfrm>
            <a:off x="323528" y="1798638"/>
            <a:ext cx="8496944" cy="400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a:buClrTx/>
            </a:pPr>
            <a:r>
              <a:rPr lang="en-US" altLang="he-IL" sz="2400" dirty="0">
                <a:solidFill>
                  <a:schemeClr val="tx1"/>
                </a:solidFill>
                <a:latin typeface="Calibri Light" panose="020F0302020204030204" pitchFamily="34" charset="0"/>
                <a:cs typeface="Calibri Light" panose="020F0302020204030204" pitchFamily="34" charset="0"/>
              </a:rPr>
              <a:t>Luck’s strategy is used to show that the algorithm stabilizes</a:t>
            </a:r>
          </a:p>
          <a:p>
            <a:pPr>
              <a:buClrTx/>
            </a:pPr>
            <a:r>
              <a:rPr lang="en-US" altLang="he-IL" sz="2400" dirty="0">
                <a:solidFill>
                  <a:schemeClr val="tx1"/>
                </a:solidFill>
                <a:latin typeface="Calibri Light" panose="020F0302020204030204" pitchFamily="34" charset="0"/>
                <a:cs typeface="Calibri Light" panose="020F0302020204030204" pitchFamily="34" charset="0"/>
              </a:rPr>
              <a:t>Some definitions :</a:t>
            </a:r>
          </a:p>
          <a:p>
            <a:pPr lvl="1">
              <a:buClrTx/>
            </a:pPr>
            <a:r>
              <a:rPr lang="en-US" altLang="he-IL" dirty="0">
                <a:solidFill>
                  <a:schemeClr val="tx1"/>
                </a:solidFill>
                <a:latin typeface="Calibri Light" panose="020F0302020204030204" pitchFamily="34" charset="0"/>
                <a:cs typeface="Calibri Light" panose="020F0302020204030204" pitchFamily="34" charset="0"/>
              </a:rPr>
              <a:t> </a:t>
            </a:r>
            <a:r>
              <a:rPr lang="en-US" altLang="he-IL" dirty="0">
                <a:solidFill>
                  <a:srgbClr val="0000CC"/>
                </a:solidFill>
                <a:latin typeface="Calibri Light" panose="020F0302020204030204" pitchFamily="34" charset="0"/>
                <a:cs typeface="Calibri Light" panose="020F0302020204030204" pitchFamily="34" charset="0"/>
              </a:rPr>
              <a:t>cp</a:t>
            </a:r>
            <a:r>
              <a:rPr lang="en-US" altLang="he-IL" dirty="0">
                <a:solidFill>
                  <a:schemeClr val="tx1"/>
                </a:solidFill>
                <a:latin typeface="Calibri Light" panose="020F0302020204030204" pitchFamily="34" charset="0"/>
                <a:cs typeface="Calibri Light" panose="020F0302020204030204" pitchFamily="34" charset="0"/>
              </a:rPr>
              <a:t> = </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i="1" baseline="300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ℓ</a:t>
            </a:r>
            <a:r>
              <a:rPr lang="en-US" altLang="he-IL" i="1" baseline="-250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x=1</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Pr(x) </a:t>
            </a:r>
            <a:b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b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ℓ</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is the number of lucks intervenes </a:t>
            </a:r>
            <a:b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br>
            <a:r>
              <a:rPr lang="en-US" altLang="he-IL"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Pr</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x</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 probability for the </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x</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th</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intervention to succeed  </a:t>
            </a:r>
          </a:p>
          <a:p>
            <a:pPr lvl="1">
              <a:buClrTx/>
            </a:pP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r is the expected number of rounds until stabilization  </a:t>
            </a:r>
          </a:p>
          <a:p>
            <a:pPr lvl="1">
              <a:buClrTx/>
            </a:pP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luck should have a </a:t>
            </a:r>
            <a:r>
              <a:rPr lang="en-US" altLang="he-IL" dirty="0">
                <a:solidFill>
                  <a:srgbClr val="0000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dirty="0" err="1">
                <a:solidFill>
                  <a:srgbClr val="0000CC"/>
                </a:solidFill>
                <a:latin typeface="Calibri Light" panose="020F0302020204030204" pitchFamily="34" charset="0"/>
                <a:cs typeface="Calibri Light" panose="020F0302020204030204" pitchFamily="34" charset="0"/>
                <a:sym typeface="Symbol" panose="05050102010706020507" pitchFamily="18" charset="2"/>
              </a:rPr>
              <a:t>cp,r</a:t>
            </a:r>
            <a:r>
              <a:rPr lang="en-US" altLang="he-IL" dirty="0">
                <a:solidFill>
                  <a:srgbClr val="0000CC"/>
                </a:solidFill>
                <a:latin typeface="Calibri Light" panose="020F0302020204030204" pitchFamily="34" charset="0"/>
                <a:cs typeface="Calibri Light" panose="020F0302020204030204" pitchFamily="34" charset="0"/>
                <a:sym typeface="Symbol" panose="05050102010706020507" pitchFamily="18" charset="2"/>
              </a:rPr>
              <a:t>)-strategy</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to win the game</a:t>
            </a:r>
          </a:p>
          <a:p>
            <a:pPr>
              <a:buClrTx/>
            </a:pPr>
            <a:r>
              <a:rPr lang="en-US" altLang="he-IL" sz="2400" dirty="0">
                <a:solidFill>
                  <a:srgbClr val="0000CC"/>
                </a:solidFill>
                <a:latin typeface="Calibri Light" panose="020F0302020204030204" pitchFamily="34" charset="0"/>
                <a:cs typeface="Calibri Light" panose="020F0302020204030204" pitchFamily="34" charset="0"/>
              </a:rPr>
              <a:t>Theorem 2.4</a:t>
            </a:r>
            <a:r>
              <a:rPr lang="en-US" altLang="he-IL" sz="2400" dirty="0">
                <a:solidFill>
                  <a:schemeClr val="tx1"/>
                </a:solidFill>
                <a:latin typeface="Calibri Light" panose="020F0302020204030204" pitchFamily="34" charset="0"/>
                <a:cs typeface="Calibri Light" panose="020F0302020204030204" pitchFamily="34" charset="0"/>
              </a:rPr>
              <a:t>:</a:t>
            </a:r>
            <a:r>
              <a:rPr lang="en-US" altLang="he-IL" sz="2400" dirty="0">
                <a:solidFill>
                  <a:srgbClr val="0000CC"/>
                </a:solidFill>
                <a:latin typeface="Calibri Light" panose="020F0302020204030204" pitchFamily="34" charset="0"/>
                <a:cs typeface="Calibri Light" panose="020F0302020204030204" pitchFamily="34" charset="0"/>
              </a:rPr>
              <a:t> </a:t>
            </a:r>
            <a:r>
              <a:rPr lang="en-US" altLang="he-IL" sz="2400" dirty="0">
                <a:solidFill>
                  <a:schemeClr val="tx1"/>
                </a:solidFill>
                <a:latin typeface="Calibri Light" panose="020F0302020204030204" pitchFamily="34" charset="0"/>
                <a:cs typeface="Calibri Light" panose="020F0302020204030204" pitchFamily="34" charset="0"/>
              </a:rPr>
              <a:t>If luck has a (</a:t>
            </a:r>
            <a:r>
              <a:rPr lang="en-US" altLang="he-IL" sz="2400" i="1" dirty="0">
                <a:solidFill>
                  <a:schemeClr val="tx1"/>
                </a:solidFill>
                <a:latin typeface="Calibri Light" panose="020F0302020204030204" pitchFamily="34" charset="0"/>
                <a:cs typeface="Calibri Light" panose="020F0302020204030204" pitchFamily="34" charset="0"/>
              </a:rPr>
              <a:t>cp</a:t>
            </a:r>
            <a:r>
              <a:rPr lang="en-US" altLang="he-IL" sz="2400" dirty="0">
                <a:solidFill>
                  <a:schemeClr val="tx1"/>
                </a:solidFill>
                <a:latin typeface="Calibri Light" panose="020F0302020204030204" pitchFamily="34" charset="0"/>
                <a:cs typeface="Calibri Light" panose="020F0302020204030204" pitchFamily="34" charset="0"/>
              </a:rPr>
              <a:t>, </a:t>
            </a:r>
            <a:r>
              <a:rPr lang="en-US" altLang="he-IL" sz="2400" i="1" dirty="0">
                <a:solidFill>
                  <a:schemeClr val="tx1"/>
                </a:solidFill>
                <a:latin typeface="Calibri Light" panose="020F0302020204030204" pitchFamily="34" charset="0"/>
                <a:cs typeface="Calibri Light" panose="020F0302020204030204" pitchFamily="34" charset="0"/>
              </a:rPr>
              <a:t>r</a:t>
            </a:r>
            <a:r>
              <a:rPr lang="en-US" altLang="he-IL" sz="2400" dirty="0">
                <a:solidFill>
                  <a:schemeClr val="tx1"/>
                </a:solidFill>
                <a:latin typeface="Calibri Light" panose="020F0302020204030204" pitchFamily="34" charset="0"/>
                <a:cs typeface="Calibri Light" panose="020F0302020204030204" pitchFamily="34" charset="0"/>
              </a:rPr>
              <a:t>)-strategy that takes, in expectation, </a:t>
            </a:r>
            <a:r>
              <a:rPr lang="en-US" altLang="he-IL" sz="2400" i="1" dirty="0">
                <a:solidFill>
                  <a:schemeClr val="tx1"/>
                </a:solidFill>
                <a:latin typeface="Calibri Light" panose="020F0302020204030204" pitchFamily="34" charset="0"/>
                <a:cs typeface="Calibri Light" panose="020F0302020204030204" pitchFamily="34" charset="0"/>
              </a:rPr>
              <a:t>r</a:t>
            </a:r>
            <a:r>
              <a:rPr lang="en-US" altLang="he-IL" sz="2400" dirty="0">
                <a:solidFill>
                  <a:schemeClr val="tx1"/>
                </a:solidFill>
                <a:latin typeface="Calibri Light" panose="020F0302020204030204" pitchFamily="34" charset="0"/>
                <a:cs typeface="Calibri Light" panose="020F0302020204030204" pitchFamily="34" charset="0"/>
              </a:rPr>
              <a:t> cycles, then AL reaches a safe configuration within, at most, </a:t>
            </a:r>
            <a:r>
              <a:rPr lang="en-US" altLang="he-IL" sz="2400" i="1" dirty="0">
                <a:solidFill>
                  <a:schemeClr val="tx1"/>
                </a:solidFill>
                <a:latin typeface="Calibri Light" panose="020F0302020204030204" pitchFamily="34" charset="0"/>
                <a:cs typeface="Calibri Light" panose="020F0302020204030204" pitchFamily="34" charset="0"/>
              </a:rPr>
              <a:t>r</a:t>
            </a:r>
            <a:r>
              <a:rPr lang="en-US" altLang="he-IL" sz="2400" dirty="0">
                <a:solidFill>
                  <a:schemeClr val="tx1"/>
                </a:solidFill>
                <a:latin typeface="Calibri Light" panose="020F0302020204030204" pitchFamily="34" charset="0"/>
                <a:cs typeface="Calibri Light" panose="020F0302020204030204" pitchFamily="34" charset="0"/>
              </a:rPr>
              <a:t>/</a:t>
            </a:r>
            <a:r>
              <a:rPr lang="en-US" altLang="he-IL" sz="2400" i="1" dirty="0">
                <a:solidFill>
                  <a:schemeClr val="tx1"/>
                </a:solidFill>
                <a:latin typeface="Calibri Light" panose="020F0302020204030204" pitchFamily="34" charset="0"/>
                <a:cs typeface="Calibri Light" panose="020F0302020204030204" pitchFamily="34" charset="0"/>
              </a:rPr>
              <a:t>cp</a:t>
            </a:r>
            <a:r>
              <a:rPr lang="en-US" altLang="he-IL" sz="2400" dirty="0">
                <a:solidFill>
                  <a:schemeClr val="tx1"/>
                </a:solidFill>
                <a:latin typeface="Calibri Light" panose="020F0302020204030204" pitchFamily="34" charset="0"/>
                <a:cs typeface="Calibri Light" panose="020F0302020204030204" pitchFamily="34" charset="0"/>
              </a:rPr>
              <a:t> expected number of rounds</a:t>
            </a:r>
          </a:p>
        </p:txBody>
      </p:sp>
      <p:sp>
        <p:nvSpPr>
          <p:cNvPr id="167940" name="Rectangle 4">
            <a:extLst>
              <a:ext uri="{FF2B5EF4-FFF2-40B4-BE49-F238E27FC236}">
                <a16:creationId xmlns:a16="http://schemas.microsoft.com/office/drawing/2014/main" id="{8F15A220-AA18-3C4D-AAC9-338CA61FC266}"/>
              </a:ext>
            </a:extLst>
          </p:cNvPr>
          <p:cNvSpPr>
            <a:spLocks noGrp="1" noChangeArrowheads="1"/>
          </p:cNvSpPr>
          <p:nvPr>
            <p:ph type="title"/>
          </p:nvPr>
        </p:nvSpPr>
        <p:spPr>
          <a:xfrm>
            <a:off x="533400" y="700088"/>
            <a:ext cx="7772400" cy="857250"/>
          </a:xfrm>
        </p:spPr>
        <p:txBody>
          <a:bodyPr/>
          <a:lstStyle/>
          <a:p>
            <a:r>
              <a:rPr lang="en-US" altLang="he-IL" dirty="0">
                <a:latin typeface="Calibri Light" panose="020F0302020204030204" pitchFamily="34" charset="0"/>
              </a:rPr>
              <a:t>The SL-game (2)</a:t>
            </a:r>
            <a:endParaRPr lang="en-US" altLang="en-US" dirty="0">
              <a:latin typeface="Calibri Light" panose="020F0302020204030204" pitchFamily="34" charset="0"/>
            </a:endParaRPr>
          </a:p>
        </p:txBody>
      </p:sp>
    </p:spTree>
    <p:extLst>
      <p:ext uri="{BB962C8B-B14F-4D97-AF65-F5344CB8AC3E}">
        <p14:creationId xmlns:p14="http://schemas.microsoft.com/office/powerpoint/2010/main" val="3407386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a:extLst>
              <a:ext uri="{FF2B5EF4-FFF2-40B4-BE49-F238E27FC236}">
                <a16:creationId xmlns:a16="http://schemas.microsoft.com/office/drawing/2014/main" id="{8F15A220-AA18-3C4D-AAC9-338CA61FC266}"/>
              </a:ext>
            </a:extLst>
          </p:cNvPr>
          <p:cNvSpPr>
            <a:spLocks noGrp="1" noChangeArrowheads="1"/>
          </p:cNvSpPr>
          <p:nvPr>
            <p:ph type="title"/>
          </p:nvPr>
        </p:nvSpPr>
        <p:spPr/>
        <p:txBody>
          <a:bodyPr/>
          <a:lstStyle/>
          <a:p>
            <a:r>
              <a:rPr lang="en-US" altLang="he-IL" dirty="0">
                <a:latin typeface="Calibri Light" panose="020F0302020204030204" pitchFamily="34" charset="0"/>
              </a:rPr>
              <a:t>Proof Sketch for Theorem 2.4: </a:t>
            </a:r>
            <a:endParaRPr lang="en-US" altLang="en-US" dirty="0">
              <a:latin typeface="Calibri Light" panose="020F0302020204030204" pitchFamily="34" charset="0"/>
            </a:endParaRPr>
          </a:p>
        </p:txBody>
      </p:sp>
      <p:sp>
        <p:nvSpPr>
          <p:cNvPr id="5" name="Content Placeholder 4">
            <a:extLst>
              <a:ext uri="{FF2B5EF4-FFF2-40B4-BE49-F238E27FC236}">
                <a16:creationId xmlns:a16="http://schemas.microsoft.com/office/drawing/2014/main" id="{A7F68A0F-D0A0-9FB2-0AAA-540F10350317}"/>
              </a:ext>
            </a:extLst>
          </p:cNvPr>
          <p:cNvSpPr>
            <a:spLocks noGrp="1"/>
          </p:cNvSpPr>
          <p:nvPr>
            <p:ph idx="1"/>
          </p:nvPr>
        </p:nvSpPr>
        <p:spPr/>
        <p:txBody>
          <a:bodyPr/>
          <a:lstStyle/>
          <a:p>
            <a:pPr marL="400050"/>
            <a:r>
              <a:rPr lang="en-US" sz="2400" dirty="0">
                <a:solidFill>
                  <a:schemeClr val="tx1"/>
                </a:solidFill>
                <a:latin typeface="Calibri Light" panose="020F0302020204030204" pitchFamily="34" charset="0"/>
                <a:cs typeface="Calibri Light" panose="020F0302020204030204" pitchFamily="34" charset="0"/>
              </a:rPr>
              <a:t>The random function output may differ from Luck’s chooses</a:t>
            </a:r>
          </a:p>
          <a:p>
            <a:pPr lvl="1"/>
            <a:r>
              <a:rPr lang="en-US" dirty="0">
                <a:solidFill>
                  <a:schemeClr val="tx1"/>
                </a:solidFill>
                <a:latin typeface="Calibri Light" panose="020F0302020204030204" pitchFamily="34" charset="0"/>
                <a:cs typeface="Calibri Light" panose="020F0302020204030204" pitchFamily="34" charset="0"/>
              </a:rPr>
              <a:t>The system may reach an arbitrary state. </a:t>
            </a:r>
          </a:p>
          <a:p>
            <a:pPr marL="400050"/>
            <a:r>
              <a:rPr lang="en-US" sz="2400" dirty="0">
                <a:solidFill>
                  <a:schemeClr val="tx1"/>
                </a:solidFill>
                <a:latin typeface="Calibri Light" panose="020F0302020204030204" pitchFamily="34" charset="0"/>
                <a:cs typeface="Calibri Light" panose="020F0302020204030204" pitchFamily="34" charset="0"/>
              </a:rPr>
              <a:t>A new SL-game can be started from this arbitrary </a:t>
            </a:r>
            <a:r>
              <a:rPr lang="en-US" sz="2400" dirty="0">
                <a:latin typeface="Calibri Light" panose="020F0302020204030204" pitchFamily="34" charset="0"/>
                <a:cs typeface="Calibri Light" panose="020F0302020204030204" pitchFamily="34" charset="0"/>
              </a:rPr>
              <a:t>conﬁguration</a:t>
            </a:r>
          </a:p>
          <a:p>
            <a:pPr marL="800100" lvl="1"/>
            <a:r>
              <a:rPr lang="en-US" dirty="0">
                <a:latin typeface="Calibri Light" panose="020F0302020204030204" pitchFamily="34" charset="0"/>
                <a:ea typeface="+mn-ea"/>
                <a:cs typeface="Calibri Light" panose="020F0302020204030204" pitchFamily="34" charset="0"/>
              </a:rPr>
              <a:t>with probability cp, a safe conﬁguration may be reached within r expected rounds. </a:t>
            </a:r>
          </a:p>
          <a:p>
            <a:pPr marL="800100" lvl="1"/>
            <a:r>
              <a:rPr lang="en-US" dirty="0">
                <a:latin typeface="Calibri Light" panose="020F0302020204030204" pitchFamily="34" charset="0"/>
                <a:ea typeface="+mn-ea"/>
                <a:cs typeface="Calibri Light" panose="020F0302020204030204" pitchFamily="34" charset="0"/>
              </a:rPr>
              <a:t>once in a safe configuration, Luck is no longer needed </a:t>
            </a:r>
            <a:r>
              <a:rPr lang="en-US" dirty="0">
                <a:latin typeface="Calibri Light" panose="020F0302020204030204" pitchFamily="34" charset="0"/>
                <a:ea typeface="+mn-ea"/>
                <a:cs typeface="Calibri Light" panose="020F0302020204030204" pitchFamily="34" charset="0"/>
                <a:sym typeface="Wingdings" panose="05000000000000000000" pitchFamily="2" charset="2"/>
              </a:rPr>
              <a:t></a:t>
            </a:r>
            <a:endParaRPr lang="en-US" dirty="0">
              <a:latin typeface="Calibri Light" panose="020F0302020204030204" pitchFamily="34" charset="0"/>
              <a:ea typeface="+mn-ea"/>
              <a:cs typeface="Calibri Light" panose="020F0302020204030204" pitchFamily="34" charset="0"/>
            </a:endParaRPr>
          </a:p>
          <a:p>
            <a:endParaRPr lang="en-US" dirty="0"/>
          </a:p>
        </p:txBody>
      </p:sp>
      <p:sp>
        <p:nvSpPr>
          <p:cNvPr id="2" name="Footer Placeholder 3">
            <a:extLst>
              <a:ext uri="{FF2B5EF4-FFF2-40B4-BE49-F238E27FC236}">
                <a16:creationId xmlns:a16="http://schemas.microsoft.com/office/drawing/2014/main" id="{2F8389E3-CF02-1397-EB1D-479E781B4107}"/>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E381C6F7-2146-7A01-A858-F52A0B00EBE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36DAC8C9-547C-48A9-A4A3-23052442D100}" type="slidenum">
              <a:rPr lang="en-US" altLang="en-US">
                <a:latin typeface="Calibri Light" panose="020F0302020204030204" pitchFamily="34" charset="0"/>
                <a:cs typeface="Calibri Light" panose="020F0302020204030204" pitchFamily="34" charset="0"/>
              </a:rPr>
              <a:pPr/>
              <a:t>37</a:t>
            </a:fld>
            <a:endParaRPr lang="en-US" altLang="en-US">
              <a:latin typeface="Calibri Light" panose="020F0302020204030204" pitchFamily="34" charset="0"/>
              <a:cs typeface="Calibri Light" panose="020F0302020204030204" pitchFamily="34" charset="0"/>
            </a:endParaRPr>
          </a:p>
        </p:txBody>
      </p:sp>
      <p:sp>
        <p:nvSpPr>
          <p:cNvPr id="167938" name="Rectangle 2">
            <a:extLst>
              <a:ext uri="{FF2B5EF4-FFF2-40B4-BE49-F238E27FC236}">
                <a16:creationId xmlns:a16="http://schemas.microsoft.com/office/drawing/2014/main" id="{17B45BD9-8A34-45E0-4F72-9558899118C6}"/>
              </a:ext>
            </a:extLst>
          </p:cNvPr>
          <p:cNvSpPr>
            <a:spLocks noChangeArrowheads="1"/>
          </p:cNvSpPr>
          <p:nvPr/>
        </p:nvSpPr>
        <p:spPr bwMode="auto">
          <a:xfrm>
            <a:off x="533400" y="228600"/>
            <a:ext cx="77724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en-US" sz="3600">
              <a:solidFill>
                <a:srgbClr val="0000CC"/>
              </a:solidFill>
              <a:latin typeface="Calibri Light" panose="020F0302020204030204" pitchFamily="34" charset="0"/>
              <a:cs typeface="Calibri Light" panose="020F0302020204030204" pitchFamily="34" charset="0"/>
            </a:endParaRPr>
          </a:p>
        </p:txBody>
      </p:sp>
      <p:sp>
        <p:nvSpPr>
          <p:cNvPr id="167939" name="Rectangle 3">
            <a:extLst>
              <a:ext uri="{FF2B5EF4-FFF2-40B4-BE49-F238E27FC236}">
                <a16:creationId xmlns:a16="http://schemas.microsoft.com/office/drawing/2014/main" id="{86F5FD10-2545-6FA3-5E40-ED0CA4AE351A}"/>
              </a:ext>
            </a:extLst>
          </p:cNvPr>
          <p:cNvSpPr>
            <a:spLocks noChangeArrowheads="1"/>
          </p:cNvSpPr>
          <p:nvPr/>
        </p:nvSpPr>
        <p:spPr bwMode="auto">
          <a:xfrm>
            <a:off x="323528" y="1798638"/>
            <a:ext cx="8496944" cy="400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57150" indent="0">
              <a:buClrTx/>
              <a:buNone/>
            </a:pPr>
            <a:endParaRPr lang="en-US" sz="24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74734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a:extLst>
              <a:ext uri="{FF2B5EF4-FFF2-40B4-BE49-F238E27FC236}">
                <a16:creationId xmlns:a16="http://schemas.microsoft.com/office/drawing/2014/main" id="{8F15A220-AA18-3C4D-AAC9-338CA61FC266}"/>
              </a:ext>
            </a:extLst>
          </p:cNvPr>
          <p:cNvSpPr>
            <a:spLocks noGrp="1" noChangeArrowheads="1"/>
          </p:cNvSpPr>
          <p:nvPr>
            <p:ph type="title"/>
          </p:nvPr>
        </p:nvSpPr>
        <p:spPr/>
        <p:txBody>
          <a:bodyPr/>
          <a:lstStyle/>
          <a:p>
            <a:r>
              <a:rPr lang="en-US" altLang="he-IL" dirty="0">
                <a:latin typeface="Calibri Light" panose="020F0302020204030204" pitchFamily="34" charset="0"/>
              </a:rPr>
              <a:t>Proof Sketch for Theorem 2.4: </a:t>
            </a:r>
            <a:endParaRPr lang="en-US" altLang="en-US" dirty="0">
              <a:latin typeface="Calibri Light" panose="020F0302020204030204" pitchFamily="34" charset="0"/>
            </a:endParaRPr>
          </a:p>
        </p:txBody>
      </p:sp>
      <p:sp>
        <p:nvSpPr>
          <p:cNvPr id="5" name="Content Placeholder 4">
            <a:extLst>
              <a:ext uri="{FF2B5EF4-FFF2-40B4-BE49-F238E27FC236}">
                <a16:creationId xmlns:a16="http://schemas.microsoft.com/office/drawing/2014/main" id="{E1D8C284-FBF5-E613-E021-23AC20C13F32}"/>
              </a:ext>
            </a:extLst>
          </p:cNvPr>
          <p:cNvSpPr>
            <a:spLocks noGrp="1"/>
          </p:cNvSpPr>
          <p:nvPr>
            <p:ph idx="1"/>
          </p:nvPr>
        </p:nvSpPr>
        <p:spPr/>
        <p:txBody>
          <a:bodyPr/>
          <a:lstStyle/>
          <a:p>
            <a:pPr marL="400050"/>
            <a:r>
              <a:rPr lang="en-US" sz="2400" dirty="0">
                <a:solidFill>
                  <a:schemeClr val="tx1"/>
                </a:solidFill>
                <a:latin typeface="Calibri Light" panose="020F0302020204030204" pitchFamily="34" charset="0"/>
                <a:cs typeface="Calibri Light" panose="020F0302020204030204" pitchFamily="34" charset="0"/>
              </a:rPr>
              <a:t>( 1 − cp ) · cp is the probability that the second try is successful but the ﬁrst try is not. </a:t>
            </a:r>
          </a:p>
          <a:p>
            <a:pPr marL="400050"/>
            <a:r>
              <a:rPr lang="en-US" sz="2400" dirty="0">
                <a:solidFill>
                  <a:schemeClr val="tx1"/>
                </a:solidFill>
                <a:latin typeface="Calibri Light" panose="020F0302020204030204" pitchFamily="34" charset="0"/>
                <a:cs typeface="Calibri Light" panose="020F0302020204030204" pitchFamily="34" charset="0"/>
              </a:rPr>
              <a:t>( 1 − cp )</a:t>
            </a:r>
            <a:r>
              <a:rPr lang="en-US" sz="2400" baseline="30000" dirty="0">
                <a:solidFill>
                  <a:schemeClr val="tx1"/>
                </a:solidFill>
                <a:latin typeface="Calibri Light" panose="020F0302020204030204" pitchFamily="34" charset="0"/>
                <a:cs typeface="Calibri Light" panose="020F0302020204030204" pitchFamily="34" charset="0"/>
              </a:rPr>
              <a:t>(</a:t>
            </a:r>
            <a:r>
              <a:rPr lang="en-US" sz="2400" baseline="30000" dirty="0">
                <a:latin typeface="Calibri Light" panose="020F0302020204030204" pitchFamily="34" charset="0"/>
                <a:cs typeface="Calibri Light" panose="020F0302020204030204" pitchFamily="34" charset="0"/>
              </a:rPr>
              <a:t>x</a:t>
            </a:r>
            <a:r>
              <a:rPr lang="en-US" sz="2400" baseline="30000" dirty="0">
                <a:solidFill>
                  <a:schemeClr val="tx1"/>
                </a:solidFill>
                <a:latin typeface="Calibri Light" panose="020F0302020204030204" pitchFamily="34" charset="0"/>
                <a:cs typeface="Calibri Light" panose="020F0302020204030204" pitchFamily="34" charset="0"/>
              </a:rPr>
              <a:t> − 1) </a:t>
            </a:r>
            <a:r>
              <a:rPr lang="en-US" sz="2400" dirty="0">
                <a:solidFill>
                  <a:schemeClr val="tx1"/>
                </a:solidFill>
                <a:latin typeface="Calibri Light" panose="020F0302020204030204" pitchFamily="34" charset="0"/>
                <a:cs typeface="Calibri Light" panose="020F0302020204030204" pitchFamily="34" charset="0"/>
              </a:rPr>
              <a:t>· cp is the probability that the x-</a:t>
            </a:r>
            <a:r>
              <a:rPr lang="en-US" sz="2400" dirty="0" err="1">
                <a:solidFill>
                  <a:schemeClr val="tx1"/>
                </a:solidFill>
                <a:latin typeface="Calibri Light" panose="020F0302020204030204" pitchFamily="34" charset="0"/>
                <a:cs typeface="Calibri Light" panose="020F0302020204030204" pitchFamily="34" charset="0"/>
              </a:rPr>
              <a:t>th</a:t>
            </a:r>
            <a:r>
              <a:rPr lang="en-US" sz="2400" dirty="0">
                <a:solidFill>
                  <a:schemeClr val="tx1"/>
                </a:solidFill>
                <a:latin typeface="Calibri Light" panose="020F0302020204030204" pitchFamily="34" charset="0"/>
                <a:cs typeface="Calibri Light" panose="020F0302020204030204" pitchFamily="34" charset="0"/>
              </a:rPr>
              <a:t> try succeeds. </a:t>
            </a:r>
          </a:p>
          <a:p>
            <a:pPr marL="400050"/>
            <a:r>
              <a:rPr lang="el-GR" sz="2400" dirty="0">
                <a:solidFill>
                  <a:schemeClr val="tx1"/>
                </a:solidFill>
                <a:latin typeface="Calibri Light" panose="020F0302020204030204" pitchFamily="34" charset="0"/>
                <a:cs typeface="Calibri Light" panose="020F0302020204030204" pitchFamily="34" charset="0"/>
              </a:rPr>
              <a:t>Σ</a:t>
            </a:r>
            <a:r>
              <a:rPr lang="en-US" sz="2400" baseline="30000" dirty="0">
                <a:solidFill>
                  <a:schemeClr val="tx1"/>
                </a:solidFill>
                <a:latin typeface="Calibri Light" panose="020F0302020204030204" pitchFamily="34" charset="0"/>
                <a:cs typeface="Calibri Light" panose="020F0302020204030204" pitchFamily="34" charset="0"/>
              </a:rPr>
              <a:t>∞</a:t>
            </a:r>
            <a:r>
              <a:rPr lang="en-US" sz="2400" baseline="-25000" dirty="0">
                <a:solidFill>
                  <a:schemeClr val="tx1"/>
                </a:solidFill>
                <a:latin typeface="Calibri Light" panose="020F0302020204030204" pitchFamily="34" charset="0"/>
                <a:cs typeface="Calibri Light" panose="020F0302020204030204" pitchFamily="34" charset="0"/>
              </a:rPr>
              <a:t>x=1</a:t>
            </a:r>
            <a:r>
              <a:rPr lang="en-US" sz="2400" dirty="0">
                <a:solidFill>
                  <a:schemeClr val="tx1"/>
                </a:solidFill>
                <a:latin typeface="Calibri Light" panose="020F0302020204030204" pitchFamily="34" charset="0"/>
                <a:cs typeface="Calibri Light" panose="020F0302020204030204" pitchFamily="34" charset="0"/>
              </a:rPr>
              <a:t> x·(1-cp)</a:t>
            </a:r>
            <a:r>
              <a:rPr lang="en-US" sz="2400" baseline="30000" dirty="0">
                <a:solidFill>
                  <a:schemeClr val="tx1"/>
                </a:solidFill>
                <a:latin typeface="Calibri Light" panose="020F0302020204030204" pitchFamily="34" charset="0"/>
                <a:cs typeface="Calibri Light" panose="020F0302020204030204" pitchFamily="34" charset="0"/>
              </a:rPr>
              <a:t>(x-1)</a:t>
            </a:r>
            <a:r>
              <a:rPr lang="en-US" sz="2400" dirty="0">
                <a:solidFill>
                  <a:schemeClr val="tx1"/>
                </a:solidFill>
                <a:latin typeface="Calibri Light" panose="020F0302020204030204" pitchFamily="34" charset="0"/>
                <a:cs typeface="Calibri Light" panose="020F0302020204030204" pitchFamily="34" charset="0"/>
              </a:rPr>
              <a:t>·cp=1/cp is the expected number of tries until a safe conﬁguration is reached</a:t>
            </a:r>
          </a:p>
          <a:p>
            <a:pPr marL="400050"/>
            <a:r>
              <a:rPr lang="en-US" sz="2400" dirty="0">
                <a:solidFill>
                  <a:schemeClr val="tx1"/>
                </a:solidFill>
                <a:latin typeface="Calibri Light" panose="020F0302020204030204" pitchFamily="34" charset="0"/>
                <a:cs typeface="Calibri Light" panose="020F0302020204030204" pitchFamily="34" charset="0"/>
              </a:rPr>
              <a:t>Note that the expected number of rounds in each such try is r. </a:t>
            </a:r>
          </a:p>
          <a:p>
            <a:pPr marL="400050"/>
            <a:r>
              <a:rPr lang="en-US" altLang="he-IL" sz="2400" dirty="0">
                <a:solidFill>
                  <a:schemeClr val="tx1"/>
                </a:solidFill>
                <a:latin typeface="Calibri Light" panose="020F0302020204030204" pitchFamily="34" charset="0"/>
                <a:cs typeface="Calibri Light" panose="020F0302020204030204" pitchFamily="34" charset="0"/>
              </a:rPr>
              <a:t>By the summation of expectation, the expected number of rounds in an execution until a safe configuration is reached is r/cp.</a:t>
            </a:r>
          </a:p>
          <a:p>
            <a:endParaRPr lang="en-US" sz="2400" dirty="0"/>
          </a:p>
        </p:txBody>
      </p:sp>
      <p:sp>
        <p:nvSpPr>
          <p:cNvPr id="2" name="Footer Placeholder 3">
            <a:extLst>
              <a:ext uri="{FF2B5EF4-FFF2-40B4-BE49-F238E27FC236}">
                <a16:creationId xmlns:a16="http://schemas.microsoft.com/office/drawing/2014/main" id="{2F8389E3-CF02-1397-EB1D-479E781B4107}"/>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E381C6F7-2146-7A01-A858-F52A0B00EBE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36DAC8C9-547C-48A9-A4A3-23052442D100}" type="slidenum">
              <a:rPr lang="en-US" altLang="en-US">
                <a:latin typeface="Calibri Light" panose="020F0302020204030204" pitchFamily="34" charset="0"/>
                <a:cs typeface="Calibri Light" panose="020F0302020204030204" pitchFamily="34" charset="0"/>
              </a:rPr>
              <a:pPr/>
              <a:t>38</a:t>
            </a:fld>
            <a:endParaRPr lang="en-US" altLang="en-US">
              <a:latin typeface="Calibri Light" panose="020F0302020204030204" pitchFamily="34" charset="0"/>
              <a:cs typeface="Calibri Light" panose="020F0302020204030204" pitchFamily="34" charset="0"/>
            </a:endParaRPr>
          </a:p>
        </p:txBody>
      </p:sp>
      <p:sp>
        <p:nvSpPr>
          <p:cNvPr id="167938" name="Rectangle 2">
            <a:extLst>
              <a:ext uri="{FF2B5EF4-FFF2-40B4-BE49-F238E27FC236}">
                <a16:creationId xmlns:a16="http://schemas.microsoft.com/office/drawing/2014/main" id="{17B45BD9-8A34-45E0-4F72-9558899118C6}"/>
              </a:ext>
            </a:extLst>
          </p:cNvPr>
          <p:cNvSpPr>
            <a:spLocks noChangeArrowheads="1"/>
          </p:cNvSpPr>
          <p:nvPr/>
        </p:nvSpPr>
        <p:spPr bwMode="auto">
          <a:xfrm>
            <a:off x="533400" y="228600"/>
            <a:ext cx="77724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en-US" sz="3600" dirty="0">
              <a:solidFill>
                <a:srgbClr val="0000CC"/>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42588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7C91F-AEC9-DCA8-C8B1-01146B2FBFDB}"/>
              </a:ext>
            </a:extLst>
          </p:cNvPr>
          <p:cNvSpPr>
            <a:spLocks noGrp="1"/>
          </p:cNvSpPr>
          <p:nvPr>
            <p:ph type="title"/>
          </p:nvPr>
        </p:nvSpPr>
        <p:spPr>
          <a:xfrm>
            <a:off x="827584" y="1544639"/>
            <a:ext cx="7772400" cy="804242"/>
          </a:xfrm>
        </p:spPr>
        <p:txBody>
          <a:bodyPr/>
          <a:lstStyle/>
          <a:p>
            <a:r>
              <a:rPr lang="en-US" altLang="he-IL" sz="4400" dirty="0">
                <a:solidFill>
                  <a:schemeClr val="tx2"/>
                </a:solidFill>
                <a:latin typeface="Calibri Light" panose="020F0302020204030204" pitchFamily="34" charset="0"/>
                <a:ea typeface="+mj-ea"/>
                <a:cs typeface="+mj-cs"/>
              </a:rPr>
              <a:t>SL-game, Example:</a:t>
            </a:r>
            <a:endParaRPr lang="en-US" sz="4400" dirty="0">
              <a:latin typeface="Calibri Light" panose="020F0302020204030204" pitchFamily="34" charset="0"/>
            </a:endParaRPr>
          </a:p>
        </p:txBody>
      </p:sp>
      <p:sp>
        <p:nvSpPr>
          <p:cNvPr id="5" name="Text Placeholder 4">
            <a:extLst>
              <a:ext uri="{FF2B5EF4-FFF2-40B4-BE49-F238E27FC236}">
                <a16:creationId xmlns:a16="http://schemas.microsoft.com/office/drawing/2014/main" id="{CE257885-4A5F-5E51-72A7-EA2EA64BB0A8}"/>
              </a:ext>
            </a:extLst>
          </p:cNvPr>
          <p:cNvSpPr>
            <a:spLocks noGrp="1"/>
          </p:cNvSpPr>
          <p:nvPr>
            <p:ph type="body" idx="1"/>
          </p:nvPr>
        </p:nvSpPr>
        <p:spPr>
          <a:xfrm>
            <a:off x="722313" y="2348881"/>
            <a:ext cx="7772400" cy="2058019"/>
          </a:xfrm>
        </p:spPr>
        <p:txBody>
          <a:bodyPr/>
          <a:lstStyle/>
          <a:p>
            <a:r>
              <a:rPr lang="en-US" altLang="he-IL" sz="4400" dirty="0">
                <a:solidFill>
                  <a:schemeClr val="tx2"/>
                </a:solidFill>
                <a:latin typeface="Calibri Light" panose="020F0302020204030204" pitchFamily="34" charset="0"/>
                <a:ea typeface="+mj-ea"/>
                <a:cs typeface="+mj-cs"/>
              </a:rPr>
              <a:t>Randomized Self Stabilizing Leader Election in Complete Graphs under </a:t>
            </a:r>
            <a:r>
              <a:rPr lang="en-US" sz="4400" dirty="0">
                <a:solidFill>
                  <a:schemeClr val="tx2"/>
                </a:solidFill>
                <a:latin typeface="Calibri Light" panose="020F0302020204030204" pitchFamily="34" charset="0"/>
                <a:ea typeface="+mj-ea"/>
                <a:cs typeface="+mj-cs"/>
              </a:rPr>
              <a:t>Coarse Atomicity</a:t>
            </a:r>
          </a:p>
        </p:txBody>
      </p:sp>
    </p:spTree>
    <p:extLst>
      <p:ext uri="{BB962C8B-B14F-4D97-AF65-F5344CB8AC3E}">
        <p14:creationId xmlns:p14="http://schemas.microsoft.com/office/powerpoint/2010/main" val="3214877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0CD8CF-BDEF-F624-36C3-42B3C67EF556}"/>
              </a:ext>
            </a:extLst>
          </p:cNvPr>
          <p:cNvSpPr>
            <a:spLocks noGrp="1"/>
          </p:cNvSpPr>
          <p:nvPr>
            <p:ph type="body" idx="1"/>
          </p:nvPr>
        </p:nvSpPr>
        <p:spPr/>
        <p:txBody>
          <a:bodyPr/>
          <a:lstStyle/>
          <a:p>
            <a:pPr algn="ctr"/>
            <a:r>
              <a:rPr lang="sv-SE" sz="6000" dirty="0">
                <a:latin typeface="Calibri Light" panose="020F0302020204030204" pitchFamily="34" charset="0"/>
                <a:cs typeface="Calibri Light" panose="020F0302020204030204" pitchFamily="34" charset="0"/>
              </a:rPr>
              <a:t>A Deterministic Solution</a:t>
            </a:r>
            <a:endParaRPr lang="en-US" sz="6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64688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5" name="Rectangle 5">
            <a:extLst>
              <a:ext uri="{FF2B5EF4-FFF2-40B4-BE49-F238E27FC236}">
                <a16:creationId xmlns:a16="http://schemas.microsoft.com/office/drawing/2014/main" id="{CA1ACD7E-28CA-3582-1C02-F22896E28079}"/>
              </a:ext>
            </a:extLst>
          </p:cNvPr>
          <p:cNvSpPr>
            <a:spLocks noGrp="1" noChangeArrowheads="1"/>
          </p:cNvSpPr>
          <p:nvPr>
            <p:ph type="title"/>
          </p:nvPr>
        </p:nvSpPr>
        <p:spPr/>
        <p:txBody>
          <a:bodyPr/>
          <a:lstStyle/>
          <a:p>
            <a:r>
              <a:rPr lang="en-US" altLang="he-IL" dirty="0">
                <a:latin typeface="Calibri Light" panose="020F0302020204030204" pitchFamily="34" charset="0"/>
              </a:rPr>
              <a:t>SL-game, Example: Self Stabilizing Leader Election in Complete Graphs</a:t>
            </a:r>
            <a:endParaRPr lang="en-US" altLang="en-US" dirty="0">
              <a:latin typeface="Calibri Light" panose="020F0302020204030204" pitchFamily="34" charset="0"/>
            </a:endParaRPr>
          </a:p>
        </p:txBody>
      </p:sp>
      <p:sp>
        <p:nvSpPr>
          <p:cNvPr id="4" name="Content Placeholder 3">
            <a:extLst>
              <a:ext uri="{FF2B5EF4-FFF2-40B4-BE49-F238E27FC236}">
                <a16:creationId xmlns:a16="http://schemas.microsoft.com/office/drawing/2014/main" id="{7514EAA6-62B8-F571-57D6-CFC6B4B86A97}"/>
              </a:ext>
            </a:extLst>
          </p:cNvPr>
          <p:cNvSpPr>
            <a:spLocks noGrp="1"/>
          </p:cNvSpPr>
          <p:nvPr>
            <p:ph idx="1"/>
          </p:nvPr>
        </p:nvSpPr>
        <p:spPr>
          <a:xfrm>
            <a:off x="335310" y="2016511"/>
            <a:ext cx="8473380" cy="4308089"/>
          </a:xfrm>
        </p:spPr>
        <p:txBody>
          <a:bodyPr/>
          <a:lstStyle/>
          <a:p>
            <a:pPr marL="0" indent="0">
              <a:buNone/>
            </a:pPr>
            <a:r>
              <a:rPr lang="en-US" altLang="he-IL" sz="2800" dirty="0">
                <a:latin typeface="Calibri Light" panose="020F0302020204030204" pitchFamily="34" charset="0"/>
                <a:cs typeface="Calibri Light" panose="020F0302020204030204" pitchFamily="34" charset="0"/>
              </a:rPr>
              <a:t>The studied algorithm uses the shared memory model for networks with the topology of complete graph</a:t>
            </a:r>
          </a:p>
          <a:p>
            <a:endParaRPr lang="en-US" dirty="0"/>
          </a:p>
        </p:txBody>
      </p:sp>
      <p:sp>
        <p:nvSpPr>
          <p:cNvPr id="2" name="Footer Placeholder 3">
            <a:extLst>
              <a:ext uri="{FF2B5EF4-FFF2-40B4-BE49-F238E27FC236}">
                <a16:creationId xmlns:a16="http://schemas.microsoft.com/office/drawing/2014/main" id="{094229C0-B2EF-BFE3-6B34-C97066B5FC6C}"/>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94E457E0-ACDB-C2C4-4C76-6317E792CEB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4D6D06ED-51D9-4D64-A2D8-F3505587DB03}" type="slidenum">
              <a:rPr lang="en-US" altLang="en-US">
                <a:latin typeface="Calibri Light" panose="020F0302020204030204" pitchFamily="34" charset="0"/>
                <a:cs typeface="Calibri Light" panose="020F0302020204030204" pitchFamily="34" charset="0"/>
              </a:rPr>
              <a:pPr/>
              <a:t>40</a:t>
            </a:fld>
            <a:endParaRPr lang="en-US" altLang="en-US">
              <a:latin typeface="Calibri Light" panose="020F0302020204030204" pitchFamily="34" charset="0"/>
              <a:cs typeface="Calibri Light" panose="020F0302020204030204" pitchFamily="34" charset="0"/>
            </a:endParaRPr>
          </a:p>
        </p:txBody>
      </p:sp>
      <p:sp>
        <p:nvSpPr>
          <p:cNvPr id="168962" name="Rectangle 2">
            <a:extLst>
              <a:ext uri="{FF2B5EF4-FFF2-40B4-BE49-F238E27FC236}">
                <a16:creationId xmlns:a16="http://schemas.microsoft.com/office/drawing/2014/main" id="{D751429F-DC83-F299-28FD-F77A8BB37108}"/>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68963" name="Text Box 3">
            <a:extLst>
              <a:ext uri="{FF2B5EF4-FFF2-40B4-BE49-F238E27FC236}">
                <a16:creationId xmlns:a16="http://schemas.microsoft.com/office/drawing/2014/main" id="{19F10385-0FE9-046E-05AE-2D342A2EA322}"/>
              </a:ext>
            </a:extLst>
          </p:cNvPr>
          <p:cNvSpPr txBox="1">
            <a:spLocks noChangeArrowheads="1"/>
          </p:cNvSpPr>
          <p:nvPr/>
        </p:nvSpPr>
        <p:spPr bwMode="auto">
          <a:xfrm>
            <a:off x="419100" y="3145579"/>
            <a:ext cx="8534400" cy="277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anchor="ctr">
            <a:spAutoFit/>
          </a:bodyPr>
          <a:lstStyle/>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rPr>
              <a:t>Program for p</a:t>
            </a:r>
            <a:r>
              <a:rPr lang="en-US" altLang="he-IL" sz="2200" baseline="-25000" dirty="0">
                <a:solidFill>
                  <a:srgbClr val="3333CC"/>
                </a:solidFill>
                <a:latin typeface="Calibri Light" panose="020F0302020204030204" pitchFamily="34" charset="0"/>
                <a:cs typeface="Calibri Light" panose="020F0302020204030204" pitchFamily="34" charset="0"/>
              </a:rPr>
              <a:t>i </a:t>
            </a:r>
            <a:r>
              <a:rPr lang="en-US" altLang="he-IL" sz="2200" dirty="0">
                <a:solidFill>
                  <a:srgbClr val="3333CC"/>
                </a:solidFill>
                <a:latin typeface="Calibri Light" panose="020F0302020204030204" pitchFamily="34" charset="0"/>
                <a:cs typeface="Calibri Light" panose="020F0302020204030204" pitchFamily="34" charset="0"/>
              </a:rPr>
              <a:t>:</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rPr>
              <a:t>01 </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do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forever</a:t>
            </a:r>
            <a:endParaRPr lang="en-US" altLang="he-IL" sz="2200" baseline="-25000" dirty="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02	</a:t>
            </a:r>
            <a:r>
              <a:rPr lang="en-US" altLang="he-IL" sz="2200" b="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forall</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p</a:t>
            </a:r>
            <a:r>
              <a:rPr lang="en-US" altLang="he-IL" sz="2200"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200" i="1" baseline="-250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N</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do</a:t>
            </a:r>
            <a:endPar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03	 	</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l</a:t>
            </a:r>
            <a:r>
              <a:rPr lang="en-US" altLang="he-IL" sz="2200" i="1" baseline="-250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baseline="-250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read</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sz="220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04	 </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if</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sz="220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0 </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and</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j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l</a:t>
            </a:r>
            <a:r>
              <a:rPr lang="en-US" altLang="he-IL" sz="220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0}) </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or</a:t>
            </a:r>
            <a:endPar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05</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b="1" dirty="0">
                <a:solidFill>
                  <a:srgbClr val="3333CC"/>
                </a:solidFill>
                <a:latin typeface="Calibri Light" panose="020F0302020204030204" pitchFamily="34" charset="0"/>
                <a:cs typeface="Calibri Light" panose="020F0302020204030204" pitchFamily="34" charset="0"/>
              </a:rPr>
              <a:t> </a:t>
            </a:r>
            <a:r>
              <a:rPr lang="en-US" altLang="he-IL" sz="2200" dirty="0">
                <a:solidFill>
                  <a:srgbClr val="3333CC"/>
                </a:solidFill>
                <a:latin typeface="Calibri Light" panose="020F0302020204030204" pitchFamily="34" charset="0"/>
                <a:cs typeface="Calibri Light" panose="020F0302020204030204" pitchFamily="34" charset="0"/>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sz="220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1</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b="1" dirty="0">
                <a:solidFill>
                  <a:srgbClr val="3333CC"/>
                </a:solidFill>
                <a:latin typeface="Calibri Light" panose="020F0302020204030204" pitchFamily="34" charset="0"/>
                <a:cs typeface="Calibri Light" panose="020F0302020204030204" pitchFamily="34" charset="0"/>
              </a:rPr>
              <a:t>and</a:t>
            </a:r>
            <a:r>
              <a:rPr lang="en-US" altLang="he-IL" sz="2200" dirty="0">
                <a:solidFill>
                  <a:srgbClr val="3333CC"/>
                </a:solidFill>
                <a:latin typeface="Calibri Light" panose="020F0302020204030204" pitchFamily="34" charset="0"/>
                <a:cs typeface="Calibri Light" panose="020F0302020204030204" pitchFamily="34" charset="0"/>
              </a:rPr>
              <a:t>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j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l</a:t>
            </a:r>
            <a:r>
              <a:rPr lang="en-US" altLang="he-IL" sz="220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1}) </a:t>
            </a:r>
            <a:r>
              <a:rPr lang="en-US" altLang="he-IL" sz="2200" b="1" dirty="0">
                <a:solidFill>
                  <a:srgbClr val="3333CC"/>
                </a:solidFill>
                <a:latin typeface="Calibri Light" panose="020F0302020204030204" pitchFamily="34" charset="0"/>
                <a:cs typeface="Calibri Light" panose="020F0302020204030204" pitchFamily="34" charset="0"/>
              </a:rPr>
              <a:t>then</a:t>
            </a:r>
            <a:endPar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06		 </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write</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sz="220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baseline="-250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random</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({0, 1})</a:t>
            </a:r>
          </a:p>
          <a:p>
            <a:pPr algn="l">
              <a:lnSpc>
                <a:spcPct val="50000"/>
              </a:lnSpc>
              <a:spcBef>
                <a:spcPct val="50000"/>
              </a:spcBef>
            </a:pP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07	</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end</a:t>
            </a:r>
            <a:endPar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32D33EF1-9DC8-FE1A-832C-C08FD2B08F80}"/>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EB9EBF02-50A1-4FF6-FDC5-87E5FCF72B99}"/>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BABF801A-0813-40F6-AFAE-59B95BE35474}" type="slidenum">
              <a:rPr lang="en-US" altLang="en-US">
                <a:latin typeface="Calibri Light" panose="020F0302020204030204" pitchFamily="34" charset="0"/>
                <a:cs typeface="Calibri Light" panose="020F0302020204030204" pitchFamily="34" charset="0"/>
              </a:rPr>
              <a:pPr/>
              <a:t>41</a:t>
            </a:fld>
            <a:endParaRPr lang="en-US" altLang="en-US">
              <a:latin typeface="Calibri Light" panose="020F0302020204030204" pitchFamily="34" charset="0"/>
              <a:cs typeface="Calibri Light" panose="020F0302020204030204" pitchFamily="34" charset="0"/>
            </a:endParaRPr>
          </a:p>
        </p:txBody>
      </p:sp>
      <p:sp>
        <p:nvSpPr>
          <p:cNvPr id="169986" name="Rectangle 2">
            <a:extLst>
              <a:ext uri="{FF2B5EF4-FFF2-40B4-BE49-F238E27FC236}">
                <a16:creationId xmlns:a16="http://schemas.microsoft.com/office/drawing/2014/main" id="{2D34E7C6-4FED-F942-3393-4A6483038A5A}"/>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69987" name="Rectangle 3">
            <a:extLst>
              <a:ext uri="{FF2B5EF4-FFF2-40B4-BE49-F238E27FC236}">
                <a16:creationId xmlns:a16="http://schemas.microsoft.com/office/drawing/2014/main" id="{9B0C9C72-8A3F-B6CE-1D50-7CB3DAFFE457}"/>
              </a:ext>
            </a:extLst>
          </p:cNvPr>
          <p:cNvSpPr>
            <a:spLocks noChangeArrowheads="1"/>
          </p:cNvSpPr>
          <p:nvPr/>
        </p:nvSpPr>
        <p:spPr bwMode="auto">
          <a:xfrm>
            <a:off x="419100" y="1868488"/>
            <a:ext cx="8545388" cy="379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a:buClrTx/>
            </a:pPr>
            <a:r>
              <a:rPr lang="en-US" altLang="he-IL" sz="2400" dirty="0">
                <a:solidFill>
                  <a:schemeClr val="tx1"/>
                </a:solidFill>
                <a:latin typeface="Calibri Light" panose="020F0302020204030204" pitchFamily="34" charset="0"/>
                <a:cs typeface="Calibri Light" panose="020F0302020204030204" pitchFamily="34" charset="0"/>
              </a:rPr>
              <a:t>Task </a:t>
            </a:r>
            <a:r>
              <a:rPr lang="en-US" altLang="he-IL" sz="2400" dirty="0">
                <a:solidFill>
                  <a:srgbClr val="0000CC"/>
                </a:solidFill>
                <a:latin typeface="Calibri Light" panose="020F0302020204030204" pitchFamily="34" charset="0"/>
                <a:cs typeface="Calibri Light" panose="020F0302020204030204" pitchFamily="34" charset="0"/>
              </a:rPr>
              <a:t>LE</a:t>
            </a:r>
            <a:r>
              <a:rPr lang="en-US" altLang="he-IL" sz="2400" dirty="0">
                <a:solidFill>
                  <a:schemeClr val="tx1"/>
                </a:solidFill>
                <a:latin typeface="Calibri Light" panose="020F0302020204030204" pitchFamily="34" charset="0"/>
                <a:cs typeface="Calibri Light" panose="020F0302020204030204" pitchFamily="34" charset="0"/>
              </a:rPr>
              <a:t> - the set of executions in which there exists a single fixed leader throughout the execution</a:t>
            </a:r>
          </a:p>
          <a:p>
            <a:pPr>
              <a:buClrTx/>
            </a:pPr>
            <a:r>
              <a:rPr lang="en-US" altLang="he-IL" sz="2400" dirty="0">
                <a:solidFill>
                  <a:schemeClr val="tx1"/>
                </a:solidFill>
                <a:latin typeface="Calibri Light" panose="020F0302020204030204" pitchFamily="34" charset="0"/>
                <a:cs typeface="Calibri Light" panose="020F0302020204030204" pitchFamily="34" charset="0"/>
              </a:rPr>
              <a:t>A configuration is safe if it satisfies the following:</a:t>
            </a:r>
          </a:p>
          <a:p>
            <a:pPr lvl="1">
              <a:buClrTx/>
            </a:pPr>
            <a:r>
              <a:rPr lang="en-US" altLang="he-IL" dirty="0">
                <a:solidFill>
                  <a:schemeClr val="tx1"/>
                </a:solidFill>
                <a:latin typeface="Calibri Light" panose="020F0302020204030204" pitchFamily="34" charset="0"/>
                <a:cs typeface="Calibri Light" panose="020F0302020204030204" pitchFamily="34" charset="0"/>
              </a:rPr>
              <a:t>for exactly one processor, say </a:t>
            </a:r>
            <a:r>
              <a:rPr lang="en-US" altLang="he-IL" i="1" dirty="0">
                <a:solidFill>
                  <a:schemeClr val="tx1"/>
                </a:solidFill>
                <a:latin typeface="Calibri Light" panose="020F0302020204030204" pitchFamily="34" charset="0"/>
                <a:cs typeface="Calibri Light" panose="020F0302020204030204" pitchFamily="34" charset="0"/>
              </a:rPr>
              <a:t>p</a:t>
            </a:r>
            <a:r>
              <a:rPr lang="en-US" altLang="he-IL" baseline="-25000" dirty="0">
                <a:solidFill>
                  <a:schemeClr val="tx1"/>
                </a:solidFill>
                <a:latin typeface="Calibri Light" panose="020F0302020204030204" pitchFamily="34" charset="0"/>
                <a:cs typeface="Calibri Light" panose="020F0302020204030204" pitchFamily="34" charset="0"/>
              </a:rPr>
              <a:t>i</a:t>
            </a:r>
            <a:r>
              <a:rPr lang="en-US" altLang="he-IL" dirty="0">
                <a:solidFill>
                  <a:schemeClr val="tx1"/>
                </a:solidFill>
                <a:latin typeface="Calibri Light" panose="020F0302020204030204" pitchFamily="34" charset="0"/>
                <a:cs typeface="Calibri Light" panose="020F0302020204030204" pitchFamily="34" charset="0"/>
              </a:rPr>
              <a:t>, </a:t>
            </a:r>
            <a:r>
              <a:rPr lang="en-US" altLang="he-IL"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i="1" baseline="-25000"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dirty="0">
                <a:solidFill>
                  <a:schemeClr val="tx1"/>
                </a:solidFill>
                <a:latin typeface="Calibri Light" panose="020F0302020204030204" pitchFamily="34" charset="0"/>
                <a:cs typeface="Calibri Light" panose="020F0302020204030204" pitchFamily="34" charset="0"/>
              </a:rPr>
              <a:t> = 1 and </a:t>
            </a:r>
            <a:r>
              <a:rPr lang="en-US" altLang="he-IL" b="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j </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l</a:t>
            </a:r>
            <a:r>
              <a:rPr lang="en-US" altLang="he-IL" i="1" baseline="-250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 0</a:t>
            </a:r>
          </a:p>
          <a:p>
            <a:pPr lvl="1">
              <a:buClrTx/>
            </a:pP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for every other processor </a:t>
            </a:r>
            <a:r>
              <a:rPr lang="en-US" altLang="he-IL"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p</a:t>
            </a:r>
            <a:r>
              <a:rPr lang="en-US" altLang="he-IL" baseline="-25000" dirty="0" err="1">
                <a:solidFill>
                  <a:schemeClr val="tx1"/>
                </a:solidFill>
                <a:latin typeface="Calibri Light" panose="020F0302020204030204" pitchFamily="34" charset="0"/>
                <a:cs typeface="Calibri Light" panose="020F0302020204030204" pitchFamily="34" charset="0"/>
              </a:rPr>
              <a:t>j</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p</a:t>
            </a:r>
            <a:r>
              <a:rPr lang="en-US" altLang="he-IL" baseline="-25000" dirty="0">
                <a:solidFill>
                  <a:schemeClr val="tx1"/>
                </a:solidFill>
                <a:latin typeface="Calibri Light" panose="020F0302020204030204" pitchFamily="34" charset="0"/>
                <a:cs typeface="Calibri Light" panose="020F0302020204030204" pitchFamily="34" charset="0"/>
              </a:rPr>
              <a:t>i  </a:t>
            </a:r>
            <a:r>
              <a:rPr lang="en-US" altLang="he-IL"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i="1" baseline="-25000"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dirty="0">
                <a:solidFill>
                  <a:schemeClr val="tx1"/>
                </a:solidFill>
                <a:latin typeface="Calibri Light" panose="020F0302020204030204" pitchFamily="34" charset="0"/>
                <a:cs typeface="Calibri Light" panose="020F0302020204030204" pitchFamily="34" charset="0"/>
              </a:rPr>
              <a:t> = 0 and </a:t>
            </a:r>
            <a:r>
              <a:rPr lang="en-US" altLang="he-IL"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l</a:t>
            </a:r>
            <a:r>
              <a:rPr lang="en-US" altLang="he-IL" i="1" baseline="-25000"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 1 as well as </a:t>
            </a:r>
            <a:r>
              <a:rPr lang="en-US" altLang="he-IL" b="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k </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l</a:t>
            </a:r>
            <a:r>
              <a:rPr lang="en-US" altLang="he-IL" i="1" baseline="-25000"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k</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 0</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In any fair execution E that starts with a safe configuration, </a:t>
            </a:r>
            <a:r>
              <a:rPr lang="en-US" altLang="he-IL" sz="2400" i="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p</a:t>
            </a:r>
            <a:r>
              <a:rPr lang="en-US" altLang="he-IL" sz="2400" baseline="-250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is a single leader and thus E </a:t>
            </a:r>
            <a:r>
              <a:rPr lang="en-US" altLang="he-IL" sz="2400" b="1"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LE</a:t>
            </a:r>
          </a:p>
          <a:p>
            <a:pPr lvl="1">
              <a:buClrTx/>
            </a:pP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How can you prove it?</a:t>
            </a:r>
          </a:p>
        </p:txBody>
      </p:sp>
      <p:sp>
        <p:nvSpPr>
          <p:cNvPr id="169988" name="Rectangle 4">
            <a:extLst>
              <a:ext uri="{FF2B5EF4-FFF2-40B4-BE49-F238E27FC236}">
                <a16:creationId xmlns:a16="http://schemas.microsoft.com/office/drawing/2014/main" id="{AB22185D-7E13-E6DC-5690-9BB6522F2BD6}"/>
              </a:ext>
            </a:extLst>
          </p:cNvPr>
          <p:cNvSpPr>
            <a:spLocks noGrp="1" noChangeArrowheads="1"/>
          </p:cNvSpPr>
          <p:nvPr>
            <p:ph type="title"/>
          </p:nvPr>
        </p:nvSpPr>
        <p:spPr>
          <a:xfrm>
            <a:off x="85725" y="533400"/>
            <a:ext cx="9058275" cy="1143000"/>
          </a:xfrm>
        </p:spPr>
        <p:txBody>
          <a:bodyPr/>
          <a:lstStyle/>
          <a:p>
            <a:r>
              <a:rPr lang="en-US" altLang="he-IL" dirty="0">
                <a:latin typeface="Calibri Light" panose="020F0302020204030204" pitchFamily="34" charset="0"/>
              </a:rPr>
              <a:t>SL-game, Example: Self Stabilizing Leader election in Complete Graphs</a:t>
            </a:r>
            <a:endParaRPr lang="en-US" altLang="en-US" dirty="0">
              <a:latin typeface="Calibri Light" panose="020F03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11A171CB-960E-EF0C-BAAE-6DF2B1820093}"/>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1011" name="Rectangle 3">
            <a:extLst>
              <a:ext uri="{FF2B5EF4-FFF2-40B4-BE49-F238E27FC236}">
                <a16:creationId xmlns:a16="http://schemas.microsoft.com/office/drawing/2014/main" id="{1A3166A0-C8B5-5D74-709C-2808149EADA3}"/>
              </a:ext>
            </a:extLst>
          </p:cNvPr>
          <p:cNvSpPr>
            <a:spLocks noChangeArrowheads="1"/>
          </p:cNvSpPr>
          <p:nvPr/>
        </p:nvSpPr>
        <p:spPr bwMode="auto">
          <a:xfrm>
            <a:off x="179512" y="1676401"/>
            <a:ext cx="8784976" cy="30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It stabilizes within 2</a:t>
            </a:r>
            <a:r>
              <a:rPr lang="en-US" altLang="he-IL" sz="2400" baseline="300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O(n)</a:t>
            </a: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expected number of rounds (Lemma 2.6)</a:t>
            </a:r>
          </a:p>
          <a:p>
            <a:pPr lvl="1">
              <a:buClrTx/>
            </a:pPr>
            <a:r>
              <a:rPr lang="en-US" altLang="he-IL" dirty="0">
                <a:solidFill>
                  <a:schemeClr val="tx1"/>
                </a:solidFill>
                <a:latin typeface="Calibri Light" panose="020F0302020204030204" pitchFamily="34" charset="0"/>
                <a:cs typeface="Calibri Light" panose="020F0302020204030204" pitchFamily="34" charset="0"/>
              </a:rPr>
              <a:t>number of round is expected to be 2n2</a:t>
            </a:r>
            <a:r>
              <a:rPr lang="en-US" altLang="he-IL" baseline="30000" dirty="0">
                <a:solidFill>
                  <a:schemeClr val="tx1"/>
                </a:solidFill>
                <a:latin typeface="Calibri Light" panose="020F0302020204030204" pitchFamily="34" charset="0"/>
                <a:cs typeface="Calibri Light" panose="020F0302020204030204" pitchFamily="34" charset="0"/>
              </a:rPr>
              <a:t>n</a:t>
            </a:r>
            <a:r>
              <a:rPr lang="en-US" altLang="he-IL" dirty="0">
                <a:solidFill>
                  <a:schemeClr val="tx1"/>
                </a:solidFill>
                <a:latin typeface="Calibri Light" panose="020F0302020204030204" pitchFamily="34" charset="0"/>
                <a:cs typeface="Calibri Light" panose="020F0302020204030204" pitchFamily="34" charset="0"/>
              </a:rPr>
              <a:t> (Theorem 2.4)</a:t>
            </a:r>
          </a:p>
          <a:p>
            <a:pPr>
              <a:buClrTx/>
            </a:pPr>
            <a:r>
              <a:rPr lang="en-US" altLang="he-IL" sz="2400" dirty="0">
                <a:solidFill>
                  <a:schemeClr val="tx1"/>
                </a:solidFill>
                <a:latin typeface="Calibri Light" panose="020F0302020204030204" pitchFamily="34" charset="0"/>
                <a:cs typeface="Calibri Light" panose="020F0302020204030204" pitchFamily="34" charset="0"/>
              </a:rPr>
              <a:t>We present an (1/2</a:t>
            </a:r>
            <a:r>
              <a:rPr lang="en-US" altLang="he-IL" sz="2400" baseline="30000" dirty="0">
                <a:solidFill>
                  <a:schemeClr val="tx1"/>
                </a:solidFill>
                <a:latin typeface="Calibri Light" panose="020F0302020204030204" pitchFamily="34" charset="0"/>
                <a:cs typeface="Calibri Light" panose="020F0302020204030204" pitchFamily="34" charset="0"/>
              </a:rPr>
              <a:t>n</a:t>
            </a:r>
            <a:r>
              <a:rPr lang="en-US" altLang="he-IL" sz="2400" dirty="0">
                <a:solidFill>
                  <a:schemeClr val="tx1"/>
                </a:solidFill>
                <a:latin typeface="Calibri Light" panose="020F0302020204030204" pitchFamily="34" charset="0"/>
                <a:cs typeface="Calibri Light" panose="020F0302020204030204" pitchFamily="34" charset="0"/>
              </a:rPr>
              <a:t>, 2n)-strategy for luck to win the SL-game</a:t>
            </a:r>
          </a:p>
          <a:p>
            <a:pPr lvl="1">
              <a:buClrTx/>
            </a:pPr>
            <a:r>
              <a:rPr lang="en-US" altLang="he-IL" dirty="0">
                <a:solidFill>
                  <a:schemeClr val="tx1"/>
                </a:solidFill>
                <a:latin typeface="Calibri Light" panose="020F0302020204030204" pitchFamily="34" charset="0"/>
                <a:cs typeface="Calibri Light" panose="020F0302020204030204" pitchFamily="34" charset="0"/>
              </a:rPr>
              <a:t>Luck’s strategy is as follows: </a:t>
            </a:r>
          </a:p>
          <a:p>
            <a:pPr lvl="2"/>
            <a:r>
              <a:rPr lang="en-US" altLang="he-IL" sz="2400" dirty="0">
                <a:solidFill>
                  <a:schemeClr val="tx1"/>
                </a:solidFill>
                <a:latin typeface="Calibri Light" panose="020F0302020204030204" pitchFamily="34" charset="0"/>
                <a:cs typeface="Calibri Light" panose="020F0302020204030204" pitchFamily="34" charset="0"/>
              </a:rPr>
              <a:t>if some, processor </a:t>
            </a:r>
            <a:r>
              <a:rPr lang="en-US" altLang="he-IL" sz="2400" i="1" dirty="0">
                <a:solidFill>
                  <a:schemeClr val="tx1"/>
                </a:solidFill>
                <a:latin typeface="Calibri Light" panose="020F0302020204030204" pitchFamily="34" charset="0"/>
                <a:cs typeface="Calibri Light" panose="020F0302020204030204" pitchFamily="34" charset="0"/>
              </a:rPr>
              <a:t>p</a:t>
            </a:r>
            <a:r>
              <a:rPr lang="en-US" altLang="he-IL" sz="2400" baseline="-25000" dirty="0">
                <a:solidFill>
                  <a:schemeClr val="tx1"/>
                </a:solidFill>
                <a:latin typeface="Calibri Light" panose="020F0302020204030204" pitchFamily="34" charset="0"/>
                <a:cs typeface="Calibri Light" panose="020F0302020204030204" pitchFamily="34" charset="0"/>
              </a:rPr>
              <a:t>i</a:t>
            </a:r>
            <a:r>
              <a:rPr lang="en-US" altLang="he-IL" sz="2400" dirty="0">
                <a:solidFill>
                  <a:schemeClr val="tx1"/>
                </a:solidFill>
                <a:latin typeface="Calibri Light" panose="020F0302020204030204" pitchFamily="34" charset="0"/>
                <a:cs typeface="Calibri Light" panose="020F0302020204030204" pitchFamily="34" charset="0"/>
              </a:rPr>
              <a:t>, tosses a coin (line 06), luck intervenes; </a:t>
            </a:r>
          </a:p>
          <a:p>
            <a:pPr lvl="3"/>
            <a:r>
              <a:rPr lang="en-US" altLang="he-IL" sz="2400" dirty="0">
                <a:solidFill>
                  <a:schemeClr val="tx1"/>
                </a:solidFill>
                <a:latin typeface="Calibri Light" panose="020F0302020204030204" pitchFamily="34" charset="0"/>
                <a:cs typeface="Calibri Light" panose="020F0302020204030204" pitchFamily="34" charset="0"/>
              </a:rPr>
              <a:t>if for all j </a:t>
            </a: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400" dirty="0">
                <a:solidFill>
                  <a:schemeClr val="tx1"/>
                </a:solidFill>
                <a:latin typeface="Calibri Light" panose="020F0302020204030204" pitchFamily="34" charset="0"/>
                <a:cs typeface="Calibri Light" panose="020F0302020204030204" pitchFamily="34" charset="0"/>
              </a:rPr>
              <a:t> </a:t>
            </a:r>
            <a:r>
              <a:rPr lang="en-US" altLang="he-IL" sz="2400" dirty="0" err="1">
                <a:solidFill>
                  <a:schemeClr val="tx1"/>
                </a:solidFill>
                <a:latin typeface="Calibri Light" panose="020F0302020204030204" pitchFamily="34" charset="0"/>
                <a:cs typeface="Calibri Light" panose="020F0302020204030204" pitchFamily="34" charset="0"/>
              </a:rPr>
              <a:t>i</a:t>
            </a:r>
            <a:r>
              <a:rPr lang="en-US" altLang="he-IL" sz="2400" dirty="0">
                <a:solidFill>
                  <a:schemeClr val="tx1"/>
                </a:solidFill>
                <a:latin typeface="Calibri Light" panose="020F0302020204030204" pitchFamily="34" charset="0"/>
                <a:cs typeface="Calibri Light" panose="020F0302020204030204" pitchFamily="34" charset="0"/>
              </a:rPr>
              <a:t>, </a:t>
            </a:r>
            <a:r>
              <a:rPr lang="en-US" altLang="he-IL" sz="2400"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sz="2400" i="1" baseline="-25000"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400" dirty="0">
                <a:solidFill>
                  <a:schemeClr val="tx1"/>
                </a:solidFill>
                <a:latin typeface="Calibri Light" panose="020F0302020204030204" pitchFamily="34" charset="0"/>
                <a:cs typeface="Calibri Light" panose="020F0302020204030204" pitchFamily="34" charset="0"/>
              </a:rPr>
              <a:t> = 0, luck fixes the coin toss to be 1; </a:t>
            </a:r>
          </a:p>
          <a:p>
            <a:pPr lvl="3"/>
            <a:r>
              <a:rPr lang="en-US" altLang="he-IL" sz="2400" dirty="0">
                <a:solidFill>
                  <a:schemeClr val="tx1"/>
                </a:solidFill>
                <a:latin typeface="Calibri Light" panose="020F0302020204030204" pitchFamily="34" charset="0"/>
                <a:cs typeface="Calibri Light" panose="020F0302020204030204" pitchFamily="34" charset="0"/>
              </a:rPr>
              <a:t>otherwise, it fixes the coin toss to be 0</a:t>
            </a:r>
          </a:p>
        </p:txBody>
      </p:sp>
      <p:sp>
        <p:nvSpPr>
          <p:cNvPr id="171012" name="Rectangle 4">
            <a:extLst>
              <a:ext uri="{FF2B5EF4-FFF2-40B4-BE49-F238E27FC236}">
                <a16:creationId xmlns:a16="http://schemas.microsoft.com/office/drawing/2014/main" id="{DB284443-E8FC-DE77-161F-3CA1850E6EF7}"/>
              </a:ext>
            </a:extLst>
          </p:cNvPr>
          <p:cNvSpPr>
            <a:spLocks noGrp="1" noChangeArrowheads="1"/>
          </p:cNvSpPr>
          <p:nvPr>
            <p:ph type="title"/>
          </p:nvPr>
        </p:nvSpPr>
        <p:spPr>
          <a:xfrm>
            <a:off x="0" y="323850"/>
            <a:ext cx="91440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11A171CB-960E-EF0C-BAAE-6DF2B1820093}"/>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1011" name="Rectangle 3">
            <a:extLst>
              <a:ext uri="{FF2B5EF4-FFF2-40B4-BE49-F238E27FC236}">
                <a16:creationId xmlns:a16="http://schemas.microsoft.com/office/drawing/2014/main" id="{1A3166A0-C8B5-5D74-709C-2808149EADA3}"/>
              </a:ext>
            </a:extLst>
          </p:cNvPr>
          <p:cNvSpPr>
            <a:spLocks noChangeArrowheads="1"/>
          </p:cNvSpPr>
          <p:nvPr/>
        </p:nvSpPr>
        <p:spPr bwMode="auto">
          <a:xfrm>
            <a:off x="179512" y="1676401"/>
            <a:ext cx="8964488" cy="304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It stabilizes within 2</a:t>
            </a:r>
            <a:r>
              <a:rPr lang="en-US" altLang="he-IL" sz="2400" baseline="300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O(n)</a:t>
            </a: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 expected number of rounds (Lemma 2.6)</a:t>
            </a:r>
          </a:p>
          <a:p>
            <a:pPr lvl="1">
              <a:buClrTx/>
            </a:pPr>
            <a:r>
              <a:rPr lang="en-US" altLang="he-IL" dirty="0">
                <a:solidFill>
                  <a:schemeClr val="tx1"/>
                </a:solidFill>
                <a:latin typeface="Calibri Light" panose="020F0302020204030204" pitchFamily="34" charset="0"/>
                <a:cs typeface="Calibri Light" panose="020F0302020204030204" pitchFamily="34" charset="0"/>
              </a:rPr>
              <a:t>number of round is expected to be 2n2</a:t>
            </a:r>
            <a:r>
              <a:rPr lang="en-US" altLang="he-IL" baseline="30000" dirty="0">
                <a:solidFill>
                  <a:schemeClr val="tx1"/>
                </a:solidFill>
                <a:latin typeface="Calibri Light" panose="020F0302020204030204" pitchFamily="34" charset="0"/>
                <a:cs typeface="Calibri Light" panose="020F0302020204030204" pitchFamily="34" charset="0"/>
              </a:rPr>
              <a:t>n</a:t>
            </a:r>
            <a:r>
              <a:rPr lang="en-US" altLang="he-IL" dirty="0">
                <a:solidFill>
                  <a:schemeClr val="tx1"/>
                </a:solidFill>
                <a:latin typeface="Calibri Light" panose="020F0302020204030204" pitchFamily="34" charset="0"/>
                <a:cs typeface="Calibri Light" panose="020F0302020204030204" pitchFamily="34" charset="0"/>
              </a:rPr>
              <a:t> (Theorem 2.4)</a:t>
            </a:r>
          </a:p>
          <a:p>
            <a:pPr>
              <a:buClrTx/>
            </a:pPr>
            <a:r>
              <a:rPr lang="en-US" altLang="he-IL" sz="2400" dirty="0">
                <a:solidFill>
                  <a:schemeClr val="tx1"/>
                </a:solidFill>
                <a:latin typeface="Calibri Light" panose="020F0302020204030204" pitchFamily="34" charset="0"/>
                <a:cs typeface="Calibri Light" panose="020F0302020204030204" pitchFamily="34" charset="0"/>
              </a:rPr>
              <a:t>We present an (1/2</a:t>
            </a:r>
            <a:r>
              <a:rPr lang="en-US" altLang="he-IL" sz="2400" baseline="30000" dirty="0">
                <a:solidFill>
                  <a:schemeClr val="tx1"/>
                </a:solidFill>
                <a:latin typeface="Calibri Light" panose="020F0302020204030204" pitchFamily="34" charset="0"/>
                <a:cs typeface="Calibri Light" panose="020F0302020204030204" pitchFamily="34" charset="0"/>
              </a:rPr>
              <a:t>n</a:t>
            </a:r>
            <a:r>
              <a:rPr lang="en-US" altLang="he-IL" sz="2400" dirty="0">
                <a:solidFill>
                  <a:schemeClr val="tx1"/>
                </a:solidFill>
                <a:latin typeface="Calibri Light" panose="020F0302020204030204" pitchFamily="34" charset="0"/>
                <a:cs typeface="Calibri Light" panose="020F0302020204030204" pitchFamily="34" charset="0"/>
              </a:rPr>
              <a:t>, 2n)-strategy for luck to win the SL-game</a:t>
            </a:r>
          </a:p>
          <a:p>
            <a:pPr lvl="1">
              <a:buClrTx/>
            </a:pPr>
            <a:r>
              <a:rPr lang="en-US" altLang="he-IL" dirty="0">
                <a:solidFill>
                  <a:schemeClr val="tx1"/>
                </a:solidFill>
                <a:latin typeface="Calibri Light" panose="020F0302020204030204" pitchFamily="34" charset="0"/>
                <a:cs typeface="Calibri Light" panose="020F0302020204030204" pitchFamily="34" charset="0"/>
              </a:rPr>
              <a:t>Luck’s strategy is as follows: </a:t>
            </a:r>
          </a:p>
          <a:p>
            <a:pPr lvl="2"/>
            <a:r>
              <a:rPr lang="en-US" altLang="he-IL" sz="2400" dirty="0">
                <a:solidFill>
                  <a:schemeClr val="tx1"/>
                </a:solidFill>
                <a:latin typeface="Calibri Light" panose="020F0302020204030204" pitchFamily="34" charset="0"/>
                <a:cs typeface="Calibri Light" panose="020F0302020204030204" pitchFamily="34" charset="0"/>
              </a:rPr>
              <a:t>if some, processor </a:t>
            </a:r>
            <a:r>
              <a:rPr lang="en-US" altLang="he-IL" sz="2400" i="1" dirty="0">
                <a:solidFill>
                  <a:schemeClr val="tx1"/>
                </a:solidFill>
                <a:latin typeface="Calibri Light" panose="020F0302020204030204" pitchFamily="34" charset="0"/>
                <a:cs typeface="Calibri Light" panose="020F0302020204030204" pitchFamily="34" charset="0"/>
              </a:rPr>
              <a:t>p</a:t>
            </a:r>
            <a:r>
              <a:rPr lang="en-US" altLang="he-IL" sz="2400" baseline="-25000" dirty="0">
                <a:solidFill>
                  <a:schemeClr val="tx1"/>
                </a:solidFill>
                <a:latin typeface="Calibri Light" panose="020F0302020204030204" pitchFamily="34" charset="0"/>
                <a:cs typeface="Calibri Light" panose="020F0302020204030204" pitchFamily="34" charset="0"/>
              </a:rPr>
              <a:t>i</a:t>
            </a:r>
            <a:r>
              <a:rPr lang="en-US" altLang="he-IL" sz="2400" dirty="0">
                <a:solidFill>
                  <a:schemeClr val="tx1"/>
                </a:solidFill>
                <a:latin typeface="Calibri Light" panose="020F0302020204030204" pitchFamily="34" charset="0"/>
                <a:cs typeface="Calibri Light" panose="020F0302020204030204" pitchFamily="34" charset="0"/>
              </a:rPr>
              <a:t>, tosses a coin (line 06), luck intervenes; </a:t>
            </a:r>
          </a:p>
          <a:p>
            <a:pPr lvl="3"/>
            <a:r>
              <a:rPr lang="en-US" altLang="he-IL" sz="2400" dirty="0">
                <a:solidFill>
                  <a:schemeClr val="tx1"/>
                </a:solidFill>
                <a:latin typeface="Calibri Light" panose="020F0302020204030204" pitchFamily="34" charset="0"/>
                <a:cs typeface="Calibri Light" panose="020F0302020204030204" pitchFamily="34" charset="0"/>
              </a:rPr>
              <a:t>if for all j </a:t>
            </a: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400" dirty="0">
                <a:solidFill>
                  <a:schemeClr val="tx1"/>
                </a:solidFill>
                <a:latin typeface="Calibri Light" panose="020F0302020204030204" pitchFamily="34" charset="0"/>
                <a:cs typeface="Calibri Light" panose="020F0302020204030204" pitchFamily="34" charset="0"/>
              </a:rPr>
              <a:t> </a:t>
            </a:r>
            <a:r>
              <a:rPr lang="en-US" altLang="he-IL" sz="2400" dirty="0" err="1">
                <a:solidFill>
                  <a:schemeClr val="tx1"/>
                </a:solidFill>
                <a:latin typeface="Calibri Light" panose="020F0302020204030204" pitchFamily="34" charset="0"/>
                <a:cs typeface="Calibri Light" panose="020F0302020204030204" pitchFamily="34" charset="0"/>
              </a:rPr>
              <a:t>i</a:t>
            </a:r>
            <a:r>
              <a:rPr lang="en-US" altLang="he-IL" sz="2400" dirty="0">
                <a:solidFill>
                  <a:schemeClr val="tx1"/>
                </a:solidFill>
                <a:latin typeface="Calibri Light" panose="020F0302020204030204" pitchFamily="34" charset="0"/>
                <a:cs typeface="Calibri Light" panose="020F0302020204030204" pitchFamily="34" charset="0"/>
              </a:rPr>
              <a:t>, </a:t>
            </a:r>
            <a:r>
              <a:rPr lang="en-US" altLang="he-IL" sz="2400" i="1"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sz="2400" i="1" baseline="-25000" dirty="0" err="1">
                <a:solidFill>
                  <a:schemeClr val="tx1"/>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400" dirty="0">
                <a:solidFill>
                  <a:schemeClr val="tx1"/>
                </a:solidFill>
                <a:latin typeface="Calibri Light" panose="020F0302020204030204" pitchFamily="34" charset="0"/>
                <a:cs typeface="Calibri Light" panose="020F0302020204030204" pitchFamily="34" charset="0"/>
              </a:rPr>
              <a:t> = 0, luck fixes the coin toss to be 1; </a:t>
            </a:r>
          </a:p>
          <a:p>
            <a:pPr lvl="3"/>
            <a:r>
              <a:rPr lang="en-US" altLang="he-IL" sz="2400" dirty="0">
                <a:solidFill>
                  <a:schemeClr val="tx1"/>
                </a:solidFill>
                <a:latin typeface="Calibri Light" panose="020F0302020204030204" pitchFamily="34" charset="0"/>
                <a:cs typeface="Calibri Light" panose="020F0302020204030204" pitchFamily="34" charset="0"/>
              </a:rPr>
              <a:t>otherwise, it fixes the coin toss to be 0---</a:t>
            </a:r>
            <a:r>
              <a:rPr lang="en-US" altLang="he-IL" sz="2400" dirty="0">
                <a:solidFill>
                  <a:schemeClr val="accent1">
                    <a:lumMod val="50000"/>
                  </a:schemeClr>
                </a:solidFill>
                <a:latin typeface="Calibri Light" panose="020F0302020204030204" pitchFamily="34" charset="0"/>
                <a:cs typeface="Calibri Light" panose="020F0302020204030204" pitchFamily="34" charset="0"/>
              </a:rPr>
              <a:t>let’s animate this</a:t>
            </a:r>
          </a:p>
        </p:txBody>
      </p:sp>
      <p:sp>
        <p:nvSpPr>
          <p:cNvPr id="171012" name="Rectangle 4">
            <a:extLst>
              <a:ext uri="{FF2B5EF4-FFF2-40B4-BE49-F238E27FC236}">
                <a16:creationId xmlns:a16="http://schemas.microsoft.com/office/drawing/2014/main" id="{DB284443-E8FC-DE77-161F-3CA1850E6EF7}"/>
              </a:ext>
            </a:extLst>
          </p:cNvPr>
          <p:cNvSpPr>
            <a:spLocks noGrp="1" noChangeArrowheads="1"/>
          </p:cNvSpPr>
          <p:nvPr>
            <p:ph type="title"/>
          </p:nvPr>
        </p:nvSpPr>
        <p:spPr>
          <a:xfrm>
            <a:off x="0" y="323850"/>
            <a:ext cx="91440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pic>
        <p:nvPicPr>
          <p:cNvPr id="4" name="Picture 4">
            <a:extLst>
              <a:ext uri="{FF2B5EF4-FFF2-40B4-BE49-F238E27FC236}">
                <a16:creationId xmlns:a16="http://schemas.microsoft.com/office/drawing/2014/main" id="{F3801FC3-1D32-CC69-8E33-410A3B996DC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755576" y="5244109"/>
            <a:ext cx="859746" cy="11274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D6AB942-D1BC-5479-490E-D955414D308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4045837" y="5244109"/>
            <a:ext cx="859746" cy="11274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5BF88645-C737-B7AC-47DF-C37D495D9B7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1949" t="11550" r="8652" b="21154"/>
          <a:stretch/>
        </p:blipFill>
        <p:spPr bwMode="auto">
          <a:xfrm>
            <a:off x="7574230" y="4797152"/>
            <a:ext cx="687797" cy="157438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F72375A7-B8F2-A494-DC33-AB461B646376}"/>
              </a:ext>
            </a:extLst>
          </p:cNvPr>
          <p:cNvGrpSpPr/>
          <p:nvPr/>
        </p:nvGrpSpPr>
        <p:grpSpPr>
          <a:xfrm>
            <a:off x="7900197" y="6453336"/>
            <a:ext cx="416620" cy="369332"/>
            <a:chOff x="1099826" y="6285507"/>
            <a:chExt cx="1495453" cy="555175"/>
          </a:xfrm>
        </p:grpSpPr>
        <p:sp>
          <p:nvSpPr>
            <p:cNvPr id="8" name="Arrow: Up 7">
              <a:extLst>
                <a:ext uri="{FF2B5EF4-FFF2-40B4-BE49-F238E27FC236}">
                  <a16:creationId xmlns:a16="http://schemas.microsoft.com/office/drawing/2014/main" id="{FA592402-E09D-4CE5-ED34-91FD53C327D2}"/>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CDC86A6-2B41-DA86-B1EC-C38C4E263146}"/>
                </a:ext>
              </a:extLst>
            </p:cNvPr>
            <p:cNvSpPr txBox="1"/>
            <p:nvPr/>
          </p:nvSpPr>
          <p:spPr>
            <a:xfrm>
              <a:off x="1380043" y="6285507"/>
              <a:ext cx="1215236"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i</a:t>
              </a:r>
              <a:endParaRPr lang="en-US" i="1" baseline="-25000" dirty="0">
                <a:latin typeface="Calibri Light" panose="020F0302020204030204" pitchFamily="34" charset="0"/>
                <a:cs typeface="Calibri Light" panose="020F0302020204030204" pitchFamily="34" charset="0"/>
              </a:endParaRPr>
            </a:p>
          </p:txBody>
        </p:sp>
      </p:grpSp>
      <p:pic>
        <p:nvPicPr>
          <p:cNvPr id="10" name="Picture 9">
            <a:extLst>
              <a:ext uri="{FF2B5EF4-FFF2-40B4-BE49-F238E27FC236}">
                <a16:creationId xmlns:a16="http://schemas.microsoft.com/office/drawing/2014/main" id="{29018F89-2749-412D-ED5F-B2F71DA17BF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5777814" y="5220442"/>
            <a:ext cx="859746" cy="11274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49E5FEF-703B-AB20-C1A4-87EB72EA3CA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2465446" y="5292450"/>
            <a:ext cx="859746" cy="1127423"/>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8BD69F8C-A1D5-EFB0-8153-AAD55D2893CE}"/>
              </a:ext>
            </a:extLst>
          </p:cNvPr>
          <p:cNvGrpSpPr/>
          <p:nvPr/>
        </p:nvGrpSpPr>
        <p:grpSpPr>
          <a:xfrm>
            <a:off x="4443412" y="6453336"/>
            <a:ext cx="438806" cy="369332"/>
            <a:chOff x="1099826" y="6285507"/>
            <a:chExt cx="1575090" cy="555175"/>
          </a:xfrm>
        </p:grpSpPr>
        <p:sp>
          <p:nvSpPr>
            <p:cNvPr id="13" name="Arrow: Up 12">
              <a:extLst>
                <a:ext uri="{FF2B5EF4-FFF2-40B4-BE49-F238E27FC236}">
                  <a16:creationId xmlns:a16="http://schemas.microsoft.com/office/drawing/2014/main" id="{42AF82B4-C1FB-1D92-359C-9E8B21468E85}"/>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5362842-7765-9667-F767-406B2D35C30F}"/>
                </a:ext>
              </a:extLst>
            </p:cNvPr>
            <p:cNvSpPr txBox="1"/>
            <p:nvPr/>
          </p:nvSpPr>
          <p:spPr>
            <a:xfrm>
              <a:off x="1380043" y="6285507"/>
              <a:ext cx="1294873"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x</a:t>
              </a:r>
              <a:endParaRPr lang="en-US" i="1" baseline="-25000" dirty="0">
                <a:latin typeface="Calibri Light" panose="020F0302020204030204" pitchFamily="34" charset="0"/>
                <a:cs typeface="Calibri Light" panose="020F0302020204030204" pitchFamily="34" charset="0"/>
              </a:endParaRPr>
            </a:p>
          </p:txBody>
        </p:sp>
      </p:grpSp>
      <p:grpSp>
        <p:nvGrpSpPr>
          <p:cNvPr id="15" name="Group 14">
            <a:extLst>
              <a:ext uri="{FF2B5EF4-FFF2-40B4-BE49-F238E27FC236}">
                <a16:creationId xmlns:a16="http://schemas.microsoft.com/office/drawing/2014/main" id="{CDFC408C-D8F5-6CF5-29A7-A56E9A1C2896}"/>
              </a:ext>
            </a:extLst>
          </p:cNvPr>
          <p:cNvGrpSpPr/>
          <p:nvPr/>
        </p:nvGrpSpPr>
        <p:grpSpPr>
          <a:xfrm>
            <a:off x="1132646" y="6453336"/>
            <a:ext cx="447078" cy="369332"/>
            <a:chOff x="1099826" y="6285507"/>
            <a:chExt cx="1604782" cy="555175"/>
          </a:xfrm>
        </p:grpSpPr>
        <p:sp>
          <p:nvSpPr>
            <p:cNvPr id="16" name="Arrow: Up 15">
              <a:extLst>
                <a:ext uri="{FF2B5EF4-FFF2-40B4-BE49-F238E27FC236}">
                  <a16:creationId xmlns:a16="http://schemas.microsoft.com/office/drawing/2014/main" id="{C793C409-5940-ED5C-E5D3-DF6EC038C5B7}"/>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AEC7010-B1F1-0876-528D-709736465993}"/>
                </a:ext>
              </a:extLst>
            </p:cNvPr>
            <p:cNvSpPr txBox="1"/>
            <p:nvPr/>
          </p:nvSpPr>
          <p:spPr>
            <a:xfrm>
              <a:off x="1380043" y="6285507"/>
              <a:ext cx="1324565"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k</a:t>
              </a:r>
              <a:endParaRPr lang="en-US" i="1" baseline="-25000" dirty="0">
                <a:latin typeface="Calibri Light" panose="020F0302020204030204" pitchFamily="34" charset="0"/>
                <a:cs typeface="Calibri Light" panose="020F0302020204030204" pitchFamily="34" charset="0"/>
              </a:endParaRPr>
            </a:p>
          </p:txBody>
        </p:sp>
      </p:grpSp>
      <p:grpSp>
        <p:nvGrpSpPr>
          <p:cNvPr id="18" name="Group 17">
            <a:extLst>
              <a:ext uri="{FF2B5EF4-FFF2-40B4-BE49-F238E27FC236}">
                <a16:creationId xmlns:a16="http://schemas.microsoft.com/office/drawing/2014/main" id="{8A3CC9A9-28A2-F940-D2F3-E106C5BF7EDB}"/>
              </a:ext>
            </a:extLst>
          </p:cNvPr>
          <p:cNvGrpSpPr/>
          <p:nvPr/>
        </p:nvGrpSpPr>
        <p:grpSpPr>
          <a:xfrm>
            <a:off x="2843808" y="6453336"/>
            <a:ext cx="415018" cy="369332"/>
            <a:chOff x="1099826" y="6285507"/>
            <a:chExt cx="1489703" cy="555175"/>
          </a:xfrm>
        </p:grpSpPr>
        <p:sp>
          <p:nvSpPr>
            <p:cNvPr id="19" name="Arrow: Up 18">
              <a:extLst>
                <a:ext uri="{FF2B5EF4-FFF2-40B4-BE49-F238E27FC236}">
                  <a16:creationId xmlns:a16="http://schemas.microsoft.com/office/drawing/2014/main" id="{50920A92-0F7E-1B81-F2DC-FBE591DE1744}"/>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66AE58B-C35D-F6FA-2962-0DE6571D9B97}"/>
                </a:ext>
              </a:extLst>
            </p:cNvPr>
            <p:cNvSpPr txBox="1"/>
            <p:nvPr/>
          </p:nvSpPr>
          <p:spPr>
            <a:xfrm>
              <a:off x="1380043" y="6285507"/>
              <a:ext cx="1209486"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j</a:t>
              </a:r>
              <a:endParaRPr lang="en-US" i="1" baseline="-25000" dirty="0">
                <a:latin typeface="Calibri Light" panose="020F0302020204030204" pitchFamily="34" charset="0"/>
                <a:cs typeface="Calibri Light" panose="020F0302020204030204" pitchFamily="34" charset="0"/>
              </a:endParaRPr>
            </a:p>
          </p:txBody>
        </p:sp>
      </p:grpSp>
      <p:grpSp>
        <p:nvGrpSpPr>
          <p:cNvPr id="21" name="Group 20">
            <a:extLst>
              <a:ext uri="{FF2B5EF4-FFF2-40B4-BE49-F238E27FC236}">
                <a16:creationId xmlns:a16="http://schemas.microsoft.com/office/drawing/2014/main" id="{218A91C0-C137-0293-83B6-2CB1438BAE24}"/>
              </a:ext>
            </a:extLst>
          </p:cNvPr>
          <p:cNvGrpSpPr/>
          <p:nvPr/>
        </p:nvGrpSpPr>
        <p:grpSpPr>
          <a:xfrm>
            <a:off x="6156176" y="6453336"/>
            <a:ext cx="445924" cy="369332"/>
            <a:chOff x="1099826" y="6285507"/>
            <a:chExt cx="1600640" cy="555175"/>
          </a:xfrm>
        </p:grpSpPr>
        <p:sp>
          <p:nvSpPr>
            <p:cNvPr id="22" name="Arrow: Up 21">
              <a:extLst>
                <a:ext uri="{FF2B5EF4-FFF2-40B4-BE49-F238E27FC236}">
                  <a16:creationId xmlns:a16="http://schemas.microsoft.com/office/drawing/2014/main" id="{16DE2FC6-7CAD-F950-304F-6DACFA6373DC}"/>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F59FC41-1534-F877-5B5C-EB9E1197F34F}"/>
                </a:ext>
              </a:extLst>
            </p:cNvPr>
            <p:cNvSpPr txBox="1"/>
            <p:nvPr/>
          </p:nvSpPr>
          <p:spPr>
            <a:xfrm>
              <a:off x="1380043" y="6285507"/>
              <a:ext cx="1320423"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y</a:t>
              </a:r>
              <a:endParaRPr lang="en-US" i="1" baseline="-25000" dirty="0">
                <a:latin typeface="Calibri Light" panose="020F0302020204030204" pitchFamily="34" charset="0"/>
                <a:cs typeface="Calibri Light" panose="020F0302020204030204" pitchFamily="34" charset="0"/>
              </a:endParaRPr>
            </a:p>
          </p:txBody>
        </p:sp>
      </p:grpSp>
      <p:pic>
        <p:nvPicPr>
          <p:cNvPr id="24" name="Picture 4">
            <a:extLst>
              <a:ext uri="{FF2B5EF4-FFF2-40B4-BE49-F238E27FC236}">
                <a16:creationId xmlns:a16="http://schemas.microsoft.com/office/drawing/2014/main" id="{D79BA6AE-37DE-295C-C23A-7DE4B71E555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088" t="11550" r="3411" b="21154"/>
          <a:stretch/>
        </p:blipFill>
        <p:spPr bwMode="auto">
          <a:xfrm>
            <a:off x="2465446" y="4869160"/>
            <a:ext cx="900741" cy="157438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2828BF45-936D-98E1-65EF-BDFB6EB55CA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088" t="11550" r="3411" b="21154"/>
          <a:stretch/>
        </p:blipFill>
        <p:spPr bwMode="auto">
          <a:xfrm>
            <a:off x="5789536" y="4744123"/>
            <a:ext cx="900741" cy="157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94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11A171CB-960E-EF0C-BAAE-6DF2B1820093}"/>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1011" name="Rectangle 3">
            <a:extLst>
              <a:ext uri="{FF2B5EF4-FFF2-40B4-BE49-F238E27FC236}">
                <a16:creationId xmlns:a16="http://schemas.microsoft.com/office/drawing/2014/main" id="{1A3166A0-C8B5-5D74-709C-2808149EADA3}"/>
              </a:ext>
            </a:extLst>
          </p:cNvPr>
          <p:cNvSpPr>
            <a:spLocks noChangeArrowheads="1"/>
          </p:cNvSpPr>
          <p:nvPr/>
        </p:nvSpPr>
        <p:spPr bwMode="auto">
          <a:xfrm>
            <a:off x="179512" y="1124744"/>
            <a:ext cx="8784976" cy="466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ClrTx/>
              <a:buNone/>
            </a:pPr>
            <a:r>
              <a:rPr lang="en-US" altLang="en-US" sz="2400" dirty="0">
                <a:solidFill>
                  <a:schemeClr val="tx1"/>
                </a:solidFill>
                <a:latin typeface="Calibri Light" panose="020F0302020204030204" pitchFamily="34" charset="0"/>
                <a:cs typeface="Calibri Light" panose="020F0302020204030204" pitchFamily="34" charset="0"/>
              </a:rPr>
              <a:t>Within less than 2n successive rounds, each processor, </a:t>
            </a:r>
            <a:r>
              <a:rPr lang="en-US" altLang="en-US" sz="2400" i="1" dirty="0">
                <a:solidFill>
                  <a:schemeClr val="tx1"/>
                </a:solidFill>
                <a:latin typeface="Calibri Light" panose="020F0302020204030204" pitchFamily="34" charset="0"/>
                <a:cs typeface="Calibri Light" panose="020F0302020204030204" pitchFamily="34" charset="0"/>
              </a:rPr>
              <a:t>p</a:t>
            </a:r>
            <a:r>
              <a:rPr lang="en-US" altLang="en-US" sz="2400" i="1" baseline="-25000" dirty="0">
                <a:solidFill>
                  <a:schemeClr val="tx1"/>
                </a:solidFill>
                <a:latin typeface="Calibri Light" panose="020F0302020204030204" pitchFamily="34" charset="0"/>
                <a:cs typeface="Calibri Light" panose="020F0302020204030204" pitchFamily="34" charset="0"/>
              </a:rPr>
              <a:t>i</a:t>
            </a:r>
            <a:r>
              <a:rPr lang="en-US" altLang="en-US" sz="2400" dirty="0">
                <a:solidFill>
                  <a:schemeClr val="tx1"/>
                </a:solidFill>
                <a:latin typeface="Calibri Light" panose="020F0302020204030204" pitchFamily="34" charset="0"/>
                <a:cs typeface="Calibri Light" panose="020F0302020204030204" pitchFamily="34" charset="0"/>
              </a:rPr>
              <a:t>, reads all the leader registers and, if necessary, tosses a coin and writes the outcome in </a:t>
            </a:r>
            <a:r>
              <a:rPr lang="en-US" altLang="en-US" sz="2400" dirty="0" err="1">
                <a:solidFill>
                  <a:schemeClr val="tx1"/>
                </a:solidFill>
                <a:latin typeface="Calibri Light" panose="020F0302020204030204" pitchFamily="34" charset="0"/>
                <a:cs typeface="Calibri Light" panose="020F0302020204030204" pitchFamily="34" charset="0"/>
              </a:rPr>
              <a:t>leader</a:t>
            </a:r>
            <a:r>
              <a:rPr lang="en-US" altLang="en-US" sz="2400" baseline="-25000" dirty="0" err="1">
                <a:solidFill>
                  <a:schemeClr val="tx1"/>
                </a:solidFill>
                <a:latin typeface="Calibri Light" panose="020F0302020204030204" pitchFamily="34" charset="0"/>
                <a:cs typeface="Calibri Light" panose="020F0302020204030204" pitchFamily="34" charset="0"/>
              </a:rPr>
              <a:t>i</a:t>
            </a:r>
            <a:r>
              <a:rPr lang="en-US" altLang="en-US" sz="2400" dirty="0">
                <a:solidFill>
                  <a:schemeClr val="tx1"/>
                </a:solidFill>
                <a:latin typeface="Calibri Light" panose="020F0302020204030204" pitchFamily="34" charset="0"/>
                <a:cs typeface="Calibri Light" panose="020F0302020204030204" pitchFamily="34" charset="0"/>
              </a:rPr>
              <a:t>. </a:t>
            </a:r>
          </a:p>
          <a:p>
            <a:pPr>
              <a:buClrTx/>
            </a:pPr>
            <a:r>
              <a:rPr lang="en-US" altLang="en-US" sz="2400" dirty="0">
                <a:solidFill>
                  <a:schemeClr val="tx1"/>
                </a:solidFill>
                <a:latin typeface="Calibri Light" panose="020F0302020204030204" pitchFamily="34" charset="0"/>
                <a:cs typeface="Calibri Light" panose="020F0302020204030204" pitchFamily="34" charset="0"/>
              </a:rPr>
              <a:t>Consequently, if no processor tosses a coin within the first 2n rounds, the system reaches a safe configuration. </a:t>
            </a:r>
          </a:p>
          <a:p>
            <a:pPr>
              <a:buClrTx/>
            </a:pPr>
            <a:r>
              <a:rPr lang="en-US" altLang="en-US" sz="2400" dirty="0">
                <a:solidFill>
                  <a:schemeClr val="tx1"/>
                </a:solidFill>
                <a:latin typeface="Calibri Light" panose="020F0302020204030204" pitchFamily="34" charset="0"/>
                <a:cs typeface="Calibri Light" panose="020F0302020204030204" pitchFamily="34" charset="0"/>
              </a:rPr>
              <a:t>This occurs because no processor writes to its leader register during these initial rounds, ensuring that every processor reads the fixed value of the leader variables. </a:t>
            </a:r>
          </a:p>
          <a:p>
            <a:pPr lvl="1">
              <a:buClrTx/>
            </a:pPr>
            <a:r>
              <a:rPr lang="en-US" altLang="en-US" dirty="0">
                <a:solidFill>
                  <a:schemeClr val="tx1"/>
                </a:solidFill>
                <a:latin typeface="Calibri Light" panose="020F0302020204030204" pitchFamily="34" charset="0"/>
                <a:cs typeface="Calibri Light" panose="020F0302020204030204" pitchFamily="34" charset="0"/>
              </a:rPr>
              <a:t>A processor, </a:t>
            </a:r>
            <a:r>
              <a:rPr lang="en-US" altLang="en-US" i="1" dirty="0">
                <a:solidFill>
                  <a:schemeClr val="tx1"/>
                </a:solidFill>
                <a:latin typeface="Calibri Light" panose="020F0302020204030204" pitchFamily="34" charset="0"/>
                <a:cs typeface="Calibri Light" panose="020F0302020204030204" pitchFamily="34" charset="0"/>
              </a:rPr>
              <a:t>p</a:t>
            </a:r>
            <a:r>
              <a:rPr lang="en-US" altLang="en-US" i="1" baseline="-25000" dirty="0">
                <a:solidFill>
                  <a:schemeClr val="tx1"/>
                </a:solidFill>
                <a:latin typeface="Calibri Light" panose="020F0302020204030204" pitchFamily="34" charset="0"/>
                <a:cs typeface="Calibri Light" panose="020F0302020204030204" pitchFamily="34" charset="0"/>
              </a:rPr>
              <a:t>i</a:t>
            </a:r>
            <a:r>
              <a:rPr lang="en-US" altLang="en-US" dirty="0">
                <a:solidFill>
                  <a:schemeClr val="tx1"/>
                </a:solidFill>
                <a:latin typeface="Calibri Light" panose="020F0302020204030204" pitchFamily="34" charset="0"/>
                <a:cs typeface="Calibri Light" panose="020F0302020204030204" pitchFamily="34" charset="0"/>
              </a:rPr>
              <a:t>, with </a:t>
            </a:r>
            <a:r>
              <a:rPr lang="en-US" altLang="en-US" dirty="0" err="1">
                <a:solidFill>
                  <a:schemeClr val="tx1"/>
                </a:solidFill>
                <a:latin typeface="Calibri Light" panose="020F0302020204030204" pitchFamily="34" charset="0"/>
                <a:cs typeface="Calibri Light" panose="020F0302020204030204" pitchFamily="34" charset="0"/>
              </a:rPr>
              <a:t>leader</a:t>
            </a:r>
            <a:r>
              <a:rPr lang="en-US" altLang="en-US" baseline="-25000" dirty="0" err="1">
                <a:solidFill>
                  <a:schemeClr val="tx1"/>
                </a:solidFill>
                <a:latin typeface="Calibri Light" panose="020F0302020204030204" pitchFamily="34" charset="0"/>
                <a:cs typeface="Calibri Light" panose="020F0302020204030204" pitchFamily="34" charset="0"/>
              </a:rPr>
              <a:t>i</a:t>
            </a:r>
            <a:r>
              <a:rPr lang="en-US" altLang="en-US" dirty="0">
                <a:solidFill>
                  <a:schemeClr val="tx1"/>
                </a:solidFill>
                <a:latin typeface="Calibri Light" panose="020F0302020204030204" pitchFamily="34" charset="0"/>
                <a:cs typeface="Calibri Light" panose="020F0302020204030204" pitchFamily="34" charset="0"/>
              </a:rPr>
              <a:t> = 0 must find another processor </a:t>
            </a:r>
            <a:r>
              <a:rPr lang="en-US" altLang="en-US" dirty="0" err="1">
                <a:solidFill>
                  <a:schemeClr val="tx1"/>
                </a:solidFill>
                <a:latin typeface="Calibri Light" panose="020F0302020204030204" pitchFamily="34" charset="0"/>
                <a:cs typeface="Calibri Light" panose="020F0302020204030204" pitchFamily="34" charset="0"/>
              </a:rPr>
              <a:t>p</a:t>
            </a:r>
            <a:r>
              <a:rPr lang="en-US" altLang="en-US" baseline="-25000" dirty="0" err="1">
                <a:solidFill>
                  <a:schemeClr val="tx1"/>
                </a:solidFill>
                <a:latin typeface="Calibri Light" panose="020F0302020204030204" pitchFamily="34" charset="0"/>
                <a:cs typeface="Calibri Light" panose="020F0302020204030204" pitchFamily="34" charset="0"/>
              </a:rPr>
              <a:t>j</a:t>
            </a:r>
            <a:r>
              <a:rPr lang="en-US" altLang="en-US" dirty="0">
                <a:solidFill>
                  <a:schemeClr val="tx1"/>
                </a:solidFill>
                <a:latin typeface="Calibri Light" panose="020F0302020204030204" pitchFamily="34" charset="0"/>
                <a:cs typeface="Calibri Light" panose="020F0302020204030204" pitchFamily="34" charset="0"/>
              </a:rPr>
              <a:t> with </a:t>
            </a:r>
            <a:r>
              <a:rPr lang="en-US" altLang="en-US" dirty="0" err="1">
                <a:solidFill>
                  <a:schemeClr val="tx1"/>
                </a:solidFill>
                <a:latin typeface="Calibri Light" panose="020F0302020204030204" pitchFamily="34" charset="0"/>
                <a:cs typeface="Calibri Light" panose="020F0302020204030204" pitchFamily="34" charset="0"/>
              </a:rPr>
              <a:t>leader</a:t>
            </a:r>
            <a:r>
              <a:rPr lang="en-US" altLang="en-US" baseline="-25000" dirty="0" err="1">
                <a:solidFill>
                  <a:schemeClr val="tx1"/>
                </a:solidFill>
                <a:latin typeface="Calibri Light" panose="020F0302020204030204" pitchFamily="34" charset="0"/>
                <a:cs typeface="Calibri Light" panose="020F0302020204030204" pitchFamily="34" charset="0"/>
              </a:rPr>
              <a:t>j</a:t>
            </a:r>
            <a:r>
              <a:rPr lang="en-US" altLang="en-US" dirty="0">
                <a:solidFill>
                  <a:schemeClr val="tx1"/>
                </a:solidFill>
                <a:latin typeface="Calibri Light" panose="020F0302020204030204" pitchFamily="34" charset="0"/>
                <a:cs typeface="Calibri Light" panose="020F0302020204030204" pitchFamily="34" charset="0"/>
              </a:rPr>
              <a:t> = 1, and that processor (with </a:t>
            </a:r>
            <a:r>
              <a:rPr lang="en-US" altLang="en-US" dirty="0" err="1">
                <a:solidFill>
                  <a:schemeClr val="tx1"/>
                </a:solidFill>
                <a:latin typeface="Calibri Light" panose="020F0302020204030204" pitchFamily="34" charset="0"/>
                <a:cs typeface="Calibri Light" panose="020F0302020204030204" pitchFamily="34" charset="0"/>
              </a:rPr>
              <a:t>leader</a:t>
            </a:r>
            <a:r>
              <a:rPr lang="en-US" altLang="en-US" baseline="-25000" dirty="0" err="1">
                <a:solidFill>
                  <a:schemeClr val="tx1"/>
                </a:solidFill>
                <a:latin typeface="Calibri Light" panose="020F0302020204030204" pitchFamily="34" charset="0"/>
                <a:cs typeface="Calibri Light" panose="020F0302020204030204" pitchFamily="34" charset="0"/>
              </a:rPr>
              <a:t>j</a:t>
            </a:r>
            <a:r>
              <a:rPr lang="en-US" altLang="en-US" dirty="0">
                <a:solidFill>
                  <a:schemeClr val="tx1"/>
                </a:solidFill>
                <a:latin typeface="Calibri Light" panose="020F0302020204030204" pitchFamily="34" charset="0"/>
                <a:cs typeface="Calibri Light" panose="020F0302020204030204" pitchFamily="34" charset="0"/>
              </a:rPr>
              <a:t> = 1) must realize that it is the sole processor with </a:t>
            </a:r>
            <a:r>
              <a:rPr lang="en-US" altLang="en-US" dirty="0" err="1">
                <a:solidFill>
                  <a:schemeClr val="tx1"/>
                </a:solidFill>
                <a:latin typeface="Calibri Light" panose="020F0302020204030204" pitchFamily="34" charset="0"/>
                <a:cs typeface="Calibri Light" panose="020F0302020204030204" pitchFamily="34" charset="0"/>
              </a:rPr>
              <a:t>leader</a:t>
            </a:r>
            <a:r>
              <a:rPr lang="en-US" altLang="en-US" baseline="-25000" dirty="0" err="1">
                <a:solidFill>
                  <a:schemeClr val="tx1"/>
                </a:solidFill>
                <a:latin typeface="Calibri Light" panose="020F0302020204030204" pitchFamily="34" charset="0"/>
                <a:cs typeface="Calibri Light" panose="020F0302020204030204" pitchFamily="34" charset="0"/>
              </a:rPr>
              <a:t>j</a:t>
            </a:r>
            <a:r>
              <a:rPr lang="en-US" altLang="en-US" dirty="0">
                <a:solidFill>
                  <a:schemeClr val="tx1"/>
                </a:solidFill>
                <a:latin typeface="Calibri Light" panose="020F0302020204030204" pitchFamily="34" charset="0"/>
                <a:cs typeface="Calibri Light" panose="020F0302020204030204" pitchFamily="34" charset="0"/>
              </a:rPr>
              <a:t> = 1.</a:t>
            </a:r>
          </a:p>
        </p:txBody>
      </p:sp>
      <p:sp>
        <p:nvSpPr>
          <p:cNvPr id="171012" name="Rectangle 4">
            <a:extLst>
              <a:ext uri="{FF2B5EF4-FFF2-40B4-BE49-F238E27FC236}">
                <a16:creationId xmlns:a16="http://schemas.microsoft.com/office/drawing/2014/main" id="{DB284443-E8FC-DE77-161F-3CA1850E6EF7}"/>
              </a:ext>
            </a:extLst>
          </p:cNvPr>
          <p:cNvSpPr>
            <a:spLocks noGrp="1" noChangeArrowheads="1"/>
          </p:cNvSpPr>
          <p:nvPr>
            <p:ph type="title"/>
          </p:nvPr>
        </p:nvSpPr>
        <p:spPr>
          <a:xfrm>
            <a:off x="0" y="323850"/>
            <a:ext cx="9144000" cy="1143000"/>
          </a:xfrm>
        </p:spPr>
        <p:txBody>
          <a:bodyPr/>
          <a:lstStyle/>
          <a:p>
            <a:r>
              <a:rPr lang="en-US" altLang="en-US" dirty="0">
                <a:latin typeface="Calibri Light" panose="020F0302020204030204" pitchFamily="34" charset="0"/>
              </a:rPr>
              <a:t>Observation 1</a:t>
            </a:r>
          </a:p>
        </p:txBody>
      </p:sp>
      <p:grpSp>
        <p:nvGrpSpPr>
          <p:cNvPr id="26" name="Group 25">
            <a:extLst>
              <a:ext uri="{FF2B5EF4-FFF2-40B4-BE49-F238E27FC236}">
                <a16:creationId xmlns:a16="http://schemas.microsoft.com/office/drawing/2014/main" id="{A1485A1F-3445-B20F-3BF1-E827FB0989A0}"/>
              </a:ext>
            </a:extLst>
          </p:cNvPr>
          <p:cNvGrpSpPr/>
          <p:nvPr/>
        </p:nvGrpSpPr>
        <p:grpSpPr>
          <a:xfrm>
            <a:off x="755576" y="5084563"/>
            <a:ext cx="7877138" cy="1622721"/>
            <a:chOff x="755576" y="5084563"/>
            <a:chExt cx="7877138" cy="1622721"/>
          </a:xfrm>
        </p:grpSpPr>
        <p:pic>
          <p:nvPicPr>
            <p:cNvPr id="4" name="Picture 4">
              <a:extLst>
                <a:ext uri="{FF2B5EF4-FFF2-40B4-BE49-F238E27FC236}">
                  <a16:creationId xmlns:a16="http://schemas.microsoft.com/office/drawing/2014/main" id="{AACD2A9A-3B57-0EA0-E15F-22DB159C7DB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755576" y="5531520"/>
              <a:ext cx="859746" cy="11274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0D189F-C210-B9D2-907F-534DBB196D1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4045837" y="5531520"/>
              <a:ext cx="859746" cy="11274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ADE5F07-45F8-C88D-7EC2-D9149421947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1949" t="11550" r="8652" b="21154"/>
            <a:stretch/>
          </p:blipFill>
          <p:spPr bwMode="auto">
            <a:xfrm>
              <a:off x="7574230" y="5084563"/>
              <a:ext cx="687797" cy="15743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A71168-906E-6225-EA8D-9A768D2E1B5A}"/>
                </a:ext>
              </a:extLst>
            </p:cNvPr>
            <p:cNvSpPr txBox="1"/>
            <p:nvPr/>
          </p:nvSpPr>
          <p:spPr>
            <a:xfrm>
              <a:off x="8294160" y="6248717"/>
              <a:ext cx="338554" cy="369332"/>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i</a:t>
              </a:r>
              <a:endParaRPr lang="en-US" i="1" baseline="-25000" dirty="0">
                <a:latin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C55309C3-7FF4-9871-3B00-0EE4E127AC9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5777814" y="5507853"/>
              <a:ext cx="859746" cy="11274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7115CCC-2249-1FA2-0B9F-37708370E7E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2465446" y="5579861"/>
              <a:ext cx="859746" cy="112742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5B637B76-DD07-7AC6-849B-6CDA424DDFDE}"/>
                </a:ext>
              </a:extLst>
            </p:cNvPr>
            <p:cNvSpPr txBox="1"/>
            <p:nvPr/>
          </p:nvSpPr>
          <p:spPr>
            <a:xfrm>
              <a:off x="3359616" y="6248717"/>
              <a:ext cx="336952" cy="369332"/>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j</a:t>
              </a:r>
              <a:endParaRPr lang="en-US" i="1" baseline="-25000" dirty="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408984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a:extLst>
              <a:ext uri="{FF2B5EF4-FFF2-40B4-BE49-F238E27FC236}">
                <a16:creationId xmlns:a16="http://schemas.microsoft.com/office/drawing/2014/main" id="{DB284443-E8FC-DE77-161F-3CA1850E6EF7}"/>
              </a:ext>
            </a:extLst>
          </p:cNvPr>
          <p:cNvSpPr>
            <a:spLocks noGrp="1" noChangeArrowheads="1"/>
          </p:cNvSpPr>
          <p:nvPr>
            <p:ph type="title"/>
          </p:nvPr>
        </p:nvSpPr>
        <p:spPr/>
        <p:txBody>
          <a:bodyPr/>
          <a:lstStyle/>
          <a:p>
            <a:r>
              <a:rPr lang="en-US" altLang="en-US" dirty="0">
                <a:latin typeface="Calibri Light" panose="020F0302020204030204" pitchFamily="34" charset="0"/>
              </a:rPr>
              <a:t>Observation 2</a:t>
            </a:r>
          </a:p>
        </p:txBody>
      </p:sp>
      <p:sp>
        <p:nvSpPr>
          <p:cNvPr id="4" name="Content Placeholder 3">
            <a:extLst>
              <a:ext uri="{FF2B5EF4-FFF2-40B4-BE49-F238E27FC236}">
                <a16:creationId xmlns:a16="http://schemas.microsoft.com/office/drawing/2014/main" id="{2DEF64D5-24D3-448D-B6F0-0DA0405396FE}"/>
              </a:ext>
            </a:extLst>
          </p:cNvPr>
          <p:cNvSpPr>
            <a:spLocks noGrp="1"/>
          </p:cNvSpPr>
          <p:nvPr>
            <p:ph sz="half" idx="1"/>
          </p:nvPr>
        </p:nvSpPr>
        <p:spPr>
          <a:xfrm>
            <a:off x="248261" y="1492812"/>
            <a:ext cx="4038600" cy="4841875"/>
          </a:xfrm>
        </p:spPr>
        <p:txBody>
          <a:bodyPr/>
          <a:lstStyle/>
          <a:p>
            <a:pPr marL="0" indent="0">
              <a:buClrTx/>
              <a:buNone/>
            </a:pPr>
            <a:r>
              <a:rPr lang="en-US" altLang="en-US" sz="2400" dirty="0">
                <a:solidFill>
                  <a:schemeClr val="tx1"/>
                </a:solidFill>
                <a:latin typeface="Calibri Light" panose="020F0302020204030204" pitchFamily="34" charset="0"/>
                <a:cs typeface="Calibri Light" panose="020F0302020204030204" pitchFamily="34" charset="0"/>
              </a:rPr>
              <a:t>If there is a processor that does toss a coin, then, following Luck's strategy and lines 4 to 6, it is guaranteed that after the first coin toss, at least one leader register will hold the value 1. </a:t>
            </a:r>
          </a:p>
          <a:p>
            <a:pPr marL="0" indent="0">
              <a:buNone/>
            </a:pPr>
            <a:endParaRPr lang="en-US" sz="2400" dirty="0"/>
          </a:p>
        </p:txBody>
      </p:sp>
      <p:sp>
        <p:nvSpPr>
          <p:cNvPr id="6" name="Content Placeholder 5">
            <a:extLst>
              <a:ext uri="{FF2B5EF4-FFF2-40B4-BE49-F238E27FC236}">
                <a16:creationId xmlns:a16="http://schemas.microsoft.com/office/drawing/2014/main" id="{82BE4FCB-9A1A-D0C7-7399-65CD57D11FF4}"/>
              </a:ext>
            </a:extLst>
          </p:cNvPr>
          <p:cNvSpPr>
            <a:spLocks noGrp="1"/>
          </p:cNvSpPr>
          <p:nvPr>
            <p:ph sz="half" idx="2"/>
          </p:nvPr>
        </p:nvSpPr>
        <p:spPr>
          <a:xfrm>
            <a:off x="4211960" y="1466851"/>
            <a:ext cx="4734273" cy="2446900"/>
          </a:xfrm>
          <a:ln>
            <a:solidFill>
              <a:schemeClr val="tx1"/>
            </a:solidFill>
          </a:ln>
        </p:spPr>
        <p:txBody>
          <a:bodyPr/>
          <a:lstStyle/>
          <a:p>
            <a:pPr marL="0" indent="0">
              <a:buNone/>
            </a:pPr>
            <a:r>
              <a:rPr lang="en-US" altLang="he-IL" sz="2400" dirty="0">
                <a:latin typeface="Calibri Light" panose="020F0302020204030204" pitchFamily="34" charset="0"/>
                <a:cs typeface="Calibri Light" panose="020F0302020204030204" pitchFamily="34" charset="0"/>
              </a:rPr>
              <a:t>if some, processor </a:t>
            </a:r>
            <a:r>
              <a:rPr lang="en-US" altLang="he-IL" sz="2400" i="1" dirty="0">
                <a:latin typeface="Calibri Light" panose="020F0302020204030204" pitchFamily="34" charset="0"/>
                <a:cs typeface="Calibri Light" panose="020F0302020204030204" pitchFamily="34" charset="0"/>
              </a:rPr>
              <a:t>p</a:t>
            </a:r>
            <a:r>
              <a:rPr lang="en-US" altLang="he-IL" sz="2400" baseline="-25000" dirty="0">
                <a:latin typeface="Calibri Light" panose="020F0302020204030204" pitchFamily="34" charset="0"/>
                <a:cs typeface="Calibri Light" panose="020F0302020204030204" pitchFamily="34" charset="0"/>
              </a:rPr>
              <a:t>i</a:t>
            </a:r>
            <a:r>
              <a:rPr lang="en-US" altLang="he-IL" sz="2400" dirty="0">
                <a:latin typeface="Calibri Light" panose="020F0302020204030204" pitchFamily="34" charset="0"/>
                <a:cs typeface="Calibri Light" panose="020F0302020204030204" pitchFamily="34" charset="0"/>
              </a:rPr>
              <a:t>, tosses a coin (line 06), luck intervenes; </a:t>
            </a:r>
          </a:p>
          <a:p>
            <a:r>
              <a:rPr lang="en-US" altLang="he-IL" sz="2400" dirty="0">
                <a:solidFill>
                  <a:srgbClr val="0000CC"/>
                </a:solidFill>
                <a:latin typeface="Calibri Light" panose="020F0302020204030204" pitchFamily="34" charset="0"/>
                <a:cs typeface="Calibri Light" panose="020F0302020204030204" pitchFamily="34" charset="0"/>
              </a:rPr>
              <a:t>if for all j </a:t>
            </a:r>
            <a:r>
              <a:rPr lang="en-US" altLang="he-IL" sz="2400" dirty="0">
                <a:solidFill>
                  <a:srgbClr val="0000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400" dirty="0">
                <a:solidFill>
                  <a:srgbClr val="0000CC"/>
                </a:solidFill>
                <a:latin typeface="Calibri Light" panose="020F0302020204030204" pitchFamily="34" charset="0"/>
                <a:cs typeface="Calibri Light" panose="020F0302020204030204" pitchFamily="34" charset="0"/>
              </a:rPr>
              <a:t> </a:t>
            </a:r>
            <a:r>
              <a:rPr lang="en-US" altLang="he-IL" sz="2400" dirty="0" err="1">
                <a:solidFill>
                  <a:srgbClr val="0000CC"/>
                </a:solidFill>
                <a:latin typeface="Calibri Light" panose="020F0302020204030204" pitchFamily="34" charset="0"/>
                <a:cs typeface="Calibri Light" panose="020F0302020204030204" pitchFamily="34" charset="0"/>
              </a:rPr>
              <a:t>i</a:t>
            </a:r>
            <a:r>
              <a:rPr lang="en-US" altLang="he-IL" sz="2400" dirty="0">
                <a:solidFill>
                  <a:srgbClr val="0000CC"/>
                </a:solidFill>
                <a:latin typeface="Calibri Light" panose="020F0302020204030204" pitchFamily="34" charset="0"/>
                <a:cs typeface="Calibri Light" panose="020F0302020204030204" pitchFamily="34" charset="0"/>
              </a:rPr>
              <a:t>, </a:t>
            </a:r>
            <a:r>
              <a:rPr lang="en-US" altLang="he-IL" sz="2400" i="1" dirty="0" err="1">
                <a:solidFill>
                  <a:srgbClr val="0000CC"/>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sz="2400" i="1" baseline="-25000" dirty="0" err="1">
                <a:solidFill>
                  <a:srgbClr val="0000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400" dirty="0">
                <a:solidFill>
                  <a:srgbClr val="0000CC"/>
                </a:solidFill>
                <a:latin typeface="Calibri Light" panose="020F0302020204030204" pitchFamily="34" charset="0"/>
                <a:cs typeface="Calibri Light" panose="020F0302020204030204" pitchFamily="34" charset="0"/>
              </a:rPr>
              <a:t> = 0, luck fixes the coin toss to be 1; </a:t>
            </a:r>
          </a:p>
          <a:p>
            <a:r>
              <a:rPr lang="en-US" altLang="he-IL" sz="2400" dirty="0">
                <a:latin typeface="Calibri Light" panose="020F0302020204030204" pitchFamily="34" charset="0"/>
                <a:cs typeface="Calibri Light" panose="020F0302020204030204" pitchFamily="34" charset="0"/>
              </a:rPr>
              <a:t>otherwise, it fixes the toss to be 0</a:t>
            </a:r>
          </a:p>
          <a:p>
            <a:endParaRPr lang="en-US" sz="2400" dirty="0">
              <a:solidFill>
                <a:srgbClr val="0000CC"/>
              </a:solidFill>
            </a:endParaRPr>
          </a:p>
        </p:txBody>
      </p:sp>
      <p:sp>
        <p:nvSpPr>
          <p:cNvPr id="2" name="Footer Placeholder 3">
            <a:extLst>
              <a:ext uri="{FF2B5EF4-FFF2-40B4-BE49-F238E27FC236}">
                <a16:creationId xmlns:a16="http://schemas.microsoft.com/office/drawing/2014/main" id="{EF7F29CB-C017-C6D9-FDEE-CDD2B86E437D}"/>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6DDE2529-BFA6-2CE1-C7E4-3CAD8A04D3CC}"/>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0A948FAE-6FB2-4537-8038-B8AE91755208}" type="slidenum">
              <a:rPr lang="en-US" altLang="en-US">
                <a:latin typeface="Calibri Light" panose="020F0302020204030204" pitchFamily="34" charset="0"/>
                <a:cs typeface="Calibri Light" panose="020F0302020204030204" pitchFamily="34" charset="0"/>
              </a:rPr>
              <a:pPr/>
              <a:t>45</a:t>
            </a:fld>
            <a:endParaRPr lang="en-US" altLang="en-US">
              <a:latin typeface="Calibri Light" panose="020F0302020204030204" pitchFamily="34" charset="0"/>
              <a:cs typeface="Calibri Light" panose="020F0302020204030204" pitchFamily="34" charset="0"/>
            </a:endParaRPr>
          </a:p>
        </p:txBody>
      </p:sp>
      <p:sp>
        <p:nvSpPr>
          <p:cNvPr id="171010" name="Rectangle 2">
            <a:extLst>
              <a:ext uri="{FF2B5EF4-FFF2-40B4-BE49-F238E27FC236}">
                <a16:creationId xmlns:a16="http://schemas.microsoft.com/office/drawing/2014/main" id="{11A171CB-960E-EF0C-BAAE-6DF2B1820093}"/>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5" name="Text Box 3">
            <a:extLst>
              <a:ext uri="{FF2B5EF4-FFF2-40B4-BE49-F238E27FC236}">
                <a16:creationId xmlns:a16="http://schemas.microsoft.com/office/drawing/2014/main" id="{D414C981-8661-0F53-D54D-9A0925FF8029}"/>
              </a:ext>
            </a:extLst>
          </p:cNvPr>
          <p:cNvSpPr txBox="1">
            <a:spLocks noChangeArrowheads="1"/>
          </p:cNvSpPr>
          <p:nvPr/>
        </p:nvSpPr>
        <p:spPr bwMode="auto">
          <a:xfrm>
            <a:off x="2590801" y="4004238"/>
            <a:ext cx="6355432" cy="27738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54800" anchor="ctr">
            <a:spAutoFit/>
          </a:bodyPr>
          <a:lstStyle/>
          <a:p>
            <a:pPr algn="l">
              <a:lnSpc>
                <a:spcPct val="50000"/>
              </a:lnSpc>
              <a:spcBef>
                <a:spcPct val="50000"/>
              </a:spcBef>
            </a:pPr>
            <a:r>
              <a:rPr lang="en-US" altLang="he-IL" sz="2200" dirty="0">
                <a:latin typeface="Calibri Light" panose="020F0302020204030204" pitchFamily="34" charset="0"/>
                <a:cs typeface="Calibri Light" panose="020F0302020204030204" pitchFamily="34" charset="0"/>
              </a:rPr>
              <a:t>Program for p</a:t>
            </a:r>
            <a:r>
              <a:rPr lang="en-US" altLang="he-IL" sz="2200" baseline="-25000" dirty="0">
                <a:latin typeface="Calibri Light" panose="020F0302020204030204" pitchFamily="34" charset="0"/>
                <a:cs typeface="Calibri Light" panose="020F0302020204030204" pitchFamily="34" charset="0"/>
              </a:rPr>
              <a:t>i </a:t>
            </a:r>
            <a:r>
              <a:rPr lang="en-US" altLang="he-IL" sz="2200" dirty="0">
                <a:latin typeface="Calibri Light" panose="020F0302020204030204" pitchFamily="34" charset="0"/>
                <a:cs typeface="Calibri Light" panose="020F0302020204030204" pitchFamily="34" charset="0"/>
              </a:rPr>
              <a:t>:</a:t>
            </a:r>
          </a:p>
          <a:p>
            <a:pPr algn="l">
              <a:lnSpc>
                <a:spcPct val="50000"/>
              </a:lnSpc>
              <a:spcBef>
                <a:spcPct val="50000"/>
              </a:spcBef>
            </a:pPr>
            <a:r>
              <a:rPr lang="en-US" altLang="he-IL" sz="2200" dirty="0">
                <a:latin typeface="Calibri Light" panose="020F0302020204030204" pitchFamily="34" charset="0"/>
                <a:cs typeface="Calibri Light" panose="020F0302020204030204" pitchFamily="34" charset="0"/>
              </a:rPr>
              <a:t>01 </a:t>
            </a:r>
            <a:r>
              <a:rPr lang="en-US" altLang="he-IL" sz="2200" b="1" dirty="0">
                <a:latin typeface="Calibri Light" panose="020F0302020204030204" pitchFamily="34" charset="0"/>
                <a:cs typeface="Calibri Light" panose="020F0302020204030204" pitchFamily="34" charset="0"/>
                <a:sym typeface="Symbol" panose="05050102010706020507" pitchFamily="18" charset="2"/>
              </a:rPr>
              <a:t>do </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forever</a:t>
            </a:r>
            <a:endParaRPr lang="en-US" altLang="he-IL" sz="2200" baseline="-25000" dirty="0">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2200" dirty="0">
                <a:latin typeface="Calibri Light" panose="020F0302020204030204" pitchFamily="34" charset="0"/>
                <a:cs typeface="Calibri Light" panose="020F0302020204030204" pitchFamily="34" charset="0"/>
                <a:sym typeface="Symbol" panose="05050102010706020507" pitchFamily="18" charset="2"/>
              </a:rPr>
              <a:t>02	</a:t>
            </a:r>
            <a:r>
              <a:rPr lang="en-US" altLang="he-IL" sz="2200" b="1" dirty="0" err="1">
                <a:latin typeface="Calibri Light" panose="020F0302020204030204" pitchFamily="34" charset="0"/>
                <a:cs typeface="Calibri Light" panose="020F0302020204030204" pitchFamily="34" charset="0"/>
                <a:sym typeface="Symbol" panose="05050102010706020507" pitchFamily="18" charset="2"/>
              </a:rPr>
              <a:t>forall</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err="1">
                <a:latin typeface="Calibri Light" panose="020F0302020204030204" pitchFamily="34" charset="0"/>
                <a:cs typeface="Calibri Light" panose="020F0302020204030204" pitchFamily="34" charset="0"/>
                <a:sym typeface="Symbol" panose="05050102010706020507" pitchFamily="18" charset="2"/>
              </a:rPr>
              <a:t>p</a:t>
            </a:r>
            <a:r>
              <a:rPr lang="en-US" altLang="he-IL" sz="2200" baseline="-25000" dirty="0" err="1">
                <a:latin typeface="Calibri Light" panose="020F0302020204030204" pitchFamily="34" charset="0"/>
                <a:cs typeface="Calibri Light" panose="020F0302020204030204" pitchFamily="34" charset="0"/>
                <a:sym typeface="Symbol" panose="05050102010706020507" pitchFamily="18" charset="2"/>
              </a:rPr>
              <a:t>j</a:t>
            </a:r>
            <a:r>
              <a:rPr lang="en-US" altLang="he-IL" sz="2200" i="1" baseline="-25000"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N</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b="1" dirty="0">
                <a:latin typeface="Calibri Light" panose="020F0302020204030204" pitchFamily="34" charset="0"/>
                <a:cs typeface="Calibri Light" panose="020F0302020204030204" pitchFamily="34" charset="0"/>
                <a:sym typeface="Symbol" panose="05050102010706020507" pitchFamily="18" charset="2"/>
              </a:rPr>
              <a:t>do</a:t>
            </a:r>
            <a:endParaRPr lang="en-US" altLang="he-IL" sz="2200" dirty="0">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2200" dirty="0">
                <a:latin typeface="Calibri Light" panose="020F0302020204030204" pitchFamily="34" charset="0"/>
                <a:cs typeface="Calibri Light" panose="020F0302020204030204" pitchFamily="34" charset="0"/>
                <a:sym typeface="Symbol" panose="05050102010706020507" pitchFamily="18" charset="2"/>
              </a:rPr>
              <a:t>03	 	</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l</a:t>
            </a:r>
            <a:r>
              <a:rPr lang="en-US" altLang="he-IL" sz="2200" i="1" baseline="-25000" dirty="0">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a:t>
            </a:r>
            <a:r>
              <a:rPr lang="en-US" altLang="he-IL" sz="2200" baseline="-25000"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b="1" dirty="0">
                <a:latin typeface="Calibri Light" panose="020F0302020204030204" pitchFamily="34" charset="0"/>
                <a:cs typeface="Calibri Light" panose="020F0302020204030204" pitchFamily="34" charset="0"/>
                <a:sym typeface="Symbol" panose="05050102010706020507" pitchFamily="18" charset="2"/>
              </a:rPr>
              <a:t>read</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latin typeface="Calibri Light" panose="020F0302020204030204" pitchFamily="34" charset="0"/>
                <a:cs typeface="Calibri Light" panose="020F0302020204030204" pitchFamily="34" charset="0"/>
                <a:sym typeface="Symbol" panose="05050102010706020507" pitchFamily="18" charset="2"/>
              </a:rPr>
              <a:t>leader</a:t>
            </a:r>
            <a:r>
              <a:rPr lang="en-US" altLang="he-IL" sz="2200" i="1" baseline="-25000" dirty="0" err="1">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a:t>
            </a:r>
          </a:p>
          <a:p>
            <a:pPr algn="l">
              <a:lnSpc>
                <a:spcPct val="50000"/>
              </a:lnSpc>
              <a:spcBef>
                <a:spcPct val="50000"/>
              </a:spcBef>
            </a:pPr>
            <a:r>
              <a:rPr lang="en-US" altLang="he-IL" sz="2200" dirty="0">
                <a:latin typeface="Calibri Light" panose="020F0302020204030204" pitchFamily="34" charset="0"/>
                <a:cs typeface="Calibri Light" panose="020F0302020204030204" pitchFamily="34" charset="0"/>
                <a:sym typeface="Symbol" panose="05050102010706020507" pitchFamily="18" charset="2"/>
              </a:rPr>
              <a:t>04	 </a:t>
            </a:r>
            <a:r>
              <a:rPr lang="en-US" altLang="he-IL" sz="2200" b="1" dirty="0">
                <a:latin typeface="Calibri Light" panose="020F0302020204030204" pitchFamily="34" charset="0"/>
                <a:cs typeface="Calibri Light" panose="020F0302020204030204" pitchFamily="34" charset="0"/>
                <a:sym typeface="Symbol" panose="05050102010706020507" pitchFamily="18" charset="2"/>
              </a:rPr>
              <a:t>if</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leader</a:t>
            </a:r>
            <a:r>
              <a:rPr lang="en-US" altLang="he-IL" sz="220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0 </a:t>
            </a:r>
            <a:r>
              <a:rPr lang="en-US" altLang="he-IL" sz="2200" b="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and</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j </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l</a:t>
            </a:r>
            <a:r>
              <a:rPr lang="en-US" altLang="he-IL" sz="2200" i="1" baseline="-25000" dirty="0" err="1">
                <a:solidFill>
                  <a:srgbClr val="3333CC"/>
                </a:solidFill>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solidFill>
                  <a:srgbClr val="3333CC"/>
                </a:solidFill>
                <a:latin typeface="Calibri Light" panose="020F0302020204030204" pitchFamily="34" charset="0"/>
                <a:cs typeface="Calibri Light" panose="020F0302020204030204" pitchFamily="34" charset="0"/>
                <a:sym typeface="Symbol" panose="05050102010706020507" pitchFamily="18" charset="2"/>
              </a:rPr>
              <a:t>] = 0}) </a:t>
            </a:r>
            <a:r>
              <a:rPr lang="en-US" altLang="he-IL" sz="2200" b="1" dirty="0">
                <a:latin typeface="Calibri Light" panose="020F0302020204030204" pitchFamily="34" charset="0"/>
                <a:cs typeface="Calibri Light" panose="020F0302020204030204" pitchFamily="34" charset="0"/>
                <a:sym typeface="Symbol" panose="05050102010706020507" pitchFamily="18" charset="2"/>
              </a:rPr>
              <a:t>or</a:t>
            </a:r>
            <a:endParaRPr lang="en-US" altLang="he-IL" sz="2200" dirty="0">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2200" dirty="0">
                <a:latin typeface="Calibri Light" panose="020F0302020204030204" pitchFamily="34" charset="0"/>
                <a:cs typeface="Calibri Light" panose="020F0302020204030204" pitchFamily="34" charset="0"/>
                <a:sym typeface="Symbol" panose="05050102010706020507" pitchFamily="18" charset="2"/>
              </a:rPr>
              <a:t>05</a:t>
            </a:r>
            <a:r>
              <a:rPr lang="en-US" altLang="he-IL" sz="2200" b="1"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b="1" dirty="0">
                <a:latin typeface="Calibri Light" panose="020F0302020204030204" pitchFamily="34" charset="0"/>
                <a:cs typeface="Calibri Light" panose="020F0302020204030204" pitchFamily="34" charset="0"/>
              </a:rPr>
              <a:t> </a:t>
            </a:r>
            <a:r>
              <a:rPr lang="en-US" altLang="he-IL" sz="2200" dirty="0">
                <a:latin typeface="Calibri Light" panose="020F0302020204030204" pitchFamily="34" charset="0"/>
                <a:cs typeface="Calibri Light" panose="020F0302020204030204" pitchFamily="34" charset="0"/>
              </a:rPr>
              <a:t>(</a:t>
            </a:r>
            <a:r>
              <a:rPr lang="en-US" altLang="he-IL" sz="2200" i="1" dirty="0" err="1">
                <a:latin typeface="Calibri Light" panose="020F0302020204030204" pitchFamily="34" charset="0"/>
                <a:cs typeface="Calibri Light" panose="020F0302020204030204" pitchFamily="34" charset="0"/>
                <a:sym typeface="Symbol" panose="05050102010706020507" pitchFamily="18" charset="2"/>
              </a:rPr>
              <a:t>leader</a:t>
            </a:r>
            <a:r>
              <a:rPr lang="en-US" altLang="he-IL" sz="2200" i="1" baseline="-25000" dirty="0" err="1">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 = 1</a:t>
            </a:r>
            <a:r>
              <a:rPr lang="en-US" altLang="he-IL" sz="2200" dirty="0">
                <a:latin typeface="Calibri Light" panose="020F0302020204030204" pitchFamily="34" charset="0"/>
                <a:cs typeface="Calibri Light" panose="020F0302020204030204" pitchFamily="34" charset="0"/>
              </a:rPr>
              <a:t> </a:t>
            </a:r>
            <a:r>
              <a:rPr lang="en-US" altLang="he-IL" sz="2200" b="1" dirty="0">
                <a:latin typeface="Calibri Light" panose="020F0302020204030204" pitchFamily="34" charset="0"/>
                <a:cs typeface="Calibri Light" panose="020F0302020204030204" pitchFamily="34" charset="0"/>
              </a:rPr>
              <a:t>and</a:t>
            </a:r>
            <a:r>
              <a:rPr lang="en-US" altLang="he-IL" sz="2200" dirty="0">
                <a:latin typeface="Calibri Light" panose="020F0302020204030204" pitchFamily="34" charset="0"/>
                <a:cs typeface="Calibri Light" panose="020F0302020204030204" pitchFamily="34" charset="0"/>
              </a:rPr>
              <a:t> </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j </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err="1">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err="1">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err="1">
                <a:latin typeface="Calibri Light" panose="020F0302020204030204" pitchFamily="34" charset="0"/>
                <a:cs typeface="Calibri Light" panose="020F0302020204030204" pitchFamily="34" charset="0"/>
                <a:sym typeface="Symbol" panose="05050102010706020507" pitchFamily="18" charset="2"/>
              </a:rPr>
              <a:t>l</a:t>
            </a:r>
            <a:r>
              <a:rPr lang="en-US" altLang="he-IL" sz="2200" i="1" baseline="-25000" dirty="0" err="1">
                <a:latin typeface="Calibri Light" panose="020F0302020204030204" pitchFamily="34" charset="0"/>
                <a:cs typeface="Calibri Light" panose="020F0302020204030204" pitchFamily="34" charset="0"/>
                <a:sym typeface="Symbol" panose="05050102010706020507" pitchFamily="18" charset="2"/>
              </a:rPr>
              <a:t>i</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j</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 = 1}) </a:t>
            </a:r>
            <a:r>
              <a:rPr lang="en-US" altLang="he-IL" sz="2200" b="1" dirty="0">
                <a:latin typeface="Calibri Light" panose="020F0302020204030204" pitchFamily="34" charset="0"/>
                <a:cs typeface="Calibri Light" panose="020F0302020204030204" pitchFamily="34" charset="0"/>
              </a:rPr>
              <a:t>then</a:t>
            </a:r>
            <a:endParaRPr lang="en-US" altLang="he-IL" sz="2200" b="1" dirty="0">
              <a:latin typeface="Calibri Light" panose="020F0302020204030204" pitchFamily="34" charset="0"/>
              <a:cs typeface="Calibri Light" panose="020F0302020204030204" pitchFamily="34" charset="0"/>
              <a:sym typeface="Symbol" panose="05050102010706020507" pitchFamily="18" charset="2"/>
            </a:endParaRPr>
          </a:p>
          <a:p>
            <a:pPr algn="l">
              <a:lnSpc>
                <a:spcPct val="50000"/>
              </a:lnSpc>
              <a:spcBef>
                <a:spcPct val="50000"/>
              </a:spcBef>
            </a:pPr>
            <a:r>
              <a:rPr lang="en-US" altLang="he-IL" sz="2200" dirty="0">
                <a:latin typeface="Calibri Light" panose="020F0302020204030204" pitchFamily="34" charset="0"/>
                <a:cs typeface="Calibri Light" panose="020F0302020204030204" pitchFamily="34" charset="0"/>
                <a:sym typeface="Symbol" panose="05050102010706020507" pitchFamily="18" charset="2"/>
              </a:rPr>
              <a:t>06		 </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b="1" dirty="0">
                <a:latin typeface="Calibri Light" panose="020F0302020204030204" pitchFamily="34" charset="0"/>
                <a:cs typeface="Calibri Light" panose="020F0302020204030204" pitchFamily="34" charset="0"/>
                <a:sym typeface="Symbol" panose="05050102010706020507" pitchFamily="18" charset="2"/>
              </a:rPr>
              <a:t>write</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err="1">
                <a:latin typeface="Calibri Light" panose="020F0302020204030204" pitchFamily="34" charset="0"/>
                <a:cs typeface="Calibri Light" panose="020F0302020204030204" pitchFamily="34" charset="0"/>
                <a:sym typeface="Symbol" panose="05050102010706020507" pitchFamily="18" charset="2"/>
              </a:rPr>
              <a:t>leader</a:t>
            </a:r>
            <a:r>
              <a:rPr lang="en-US" altLang="he-IL" sz="2200" i="1" baseline="-25000" dirty="0" err="1">
                <a:latin typeface="Calibri Light" panose="020F0302020204030204" pitchFamily="34" charset="0"/>
                <a:cs typeface="Calibri Light" panose="020F0302020204030204" pitchFamily="34" charset="0"/>
                <a:sym typeface="Symbol" panose="05050102010706020507" pitchFamily="18" charset="2"/>
              </a:rPr>
              <a:t>i</a:t>
            </a:r>
            <a:r>
              <a:rPr lang="en-US" altLang="he-IL" sz="2200" baseline="-25000"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 </a:t>
            </a:r>
            <a:r>
              <a:rPr lang="en-US" altLang="he-IL" sz="2200" i="1" dirty="0">
                <a:latin typeface="Calibri Light" panose="020F0302020204030204" pitchFamily="34" charset="0"/>
                <a:cs typeface="Calibri Light" panose="020F0302020204030204" pitchFamily="34" charset="0"/>
                <a:sym typeface="Symbol" panose="05050102010706020507" pitchFamily="18" charset="2"/>
              </a:rPr>
              <a:t>random</a:t>
            </a:r>
            <a:r>
              <a:rPr lang="en-US" altLang="he-IL" sz="2200" dirty="0">
                <a:latin typeface="Calibri Light" panose="020F0302020204030204" pitchFamily="34" charset="0"/>
                <a:cs typeface="Calibri Light" panose="020F0302020204030204" pitchFamily="34" charset="0"/>
                <a:sym typeface="Symbol" panose="05050102010706020507" pitchFamily="18" charset="2"/>
              </a:rPr>
              <a:t>({0, 1})</a:t>
            </a:r>
          </a:p>
          <a:p>
            <a:pPr algn="l">
              <a:lnSpc>
                <a:spcPct val="50000"/>
              </a:lnSpc>
              <a:spcBef>
                <a:spcPct val="50000"/>
              </a:spcBef>
            </a:pPr>
            <a:r>
              <a:rPr lang="en-US" altLang="he-IL" sz="2200" dirty="0">
                <a:latin typeface="Calibri Light" panose="020F0302020204030204" pitchFamily="34" charset="0"/>
                <a:cs typeface="Calibri Light" panose="020F0302020204030204" pitchFamily="34" charset="0"/>
                <a:sym typeface="Symbol" panose="05050102010706020507" pitchFamily="18" charset="2"/>
              </a:rPr>
              <a:t>07	</a:t>
            </a:r>
            <a:r>
              <a:rPr lang="en-US" altLang="he-IL" sz="2200" b="1" dirty="0">
                <a:latin typeface="Calibri Light" panose="020F0302020204030204" pitchFamily="34" charset="0"/>
                <a:cs typeface="Calibri Light" panose="020F0302020204030204" pitchFamily="34" charset="0"/>
                <a:sym typeface="Symbol" panose="05050102010706020507" pitchFamily="18" charset="2"/>
              </a:rPr>
              <a:t>end</a:t>
            </a:r>
            <a:endParaRPr lang="en-US" altLang="he-IL" sz="2200" dirty="0">
              <a:latin typeface="Calibri Light" panose="020F0302020204030204" pitchFamily="34" charset="0"/>
              <a:cs typeface="Calibri Light" panose="020F0302020204030204" pitchFamily="34" charset="0"/>
              <a:sym typeface="Symbol" panose="05050102010706020507" pitchFamily="18" charset="2"/>
            </a:endParaRPr>
          </a:p>
        </p:txBody>
      </p:sp>
    </p:spTree>
    <p:extLst>
      <p:ext uri="{BB962C8B-B14F-4D97-AF65-F5344CB8AC3E}">
        <p14:creationId xmlns:p14="http://schemas.microsoft.com/office/powerpoint/2010/main" val="3158130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a:extLst>
              <a:ext uri="{FF2B5EF4-FFF2-40B4-BE49-F238E27FC236}">
                <a16:creationId xmlns:a16="http://schemas.microsoft.com/office/drawing/2014/main" id="{DB284443-E8FC-DE77-161F-3CA1850E6EF7}"/>
              </a:ext>
            </a:extLst>
          </p:cNvPr>
          <p:cNvSpPr>
            <a:spLocks noGrp="1" noChangeArrowheads="1"/>
          </p:cNvSpPr>
          <p:nvPr>
            <p:ph type="title"/>
          </p:nvPr>
        </p:nvSpPr>
        <p:spPr/>
        <p:txBody>
          <a:bodyPr/>
          <a:lstStyle/>
          <a:p>
            <a:r>
              <a:rPr lang="en-US" altLang="en-US" dirty="0">
                <a:latin typeface="Calibri Light" panose="020F0302020204030204" pitchFamily="34" charset="0"/>
              </a:rPr>
              <a:t>Observation 2</a:t>
            </a:r>
          </a:p>
        </p:txBody>
      </p:sp>
      <p:sp>
        <p:nvSpPr>
          <p:cNvPr id="4" name="Content Placeholder 3">
            <a:extLst>
              <a:ext uri="{FF2B5EF4-FFF2-40B4-BE49-F238E27FC236}">
                <a16:creationId xmlns:a16="http://schemas.microsoft.com/office/drawing/2014/main" id="{2DEF64D5-24D3-448D-B6F0-0DA0405396FE}"/>
              </a:ext>
            </a:extLst>
          </p:cNvPr>
          <p:cNvSpPr>
            <a:spLocks noGrp="1"/>
          </p:cNvSpPr>
          <p:nvPr>
            <p:ph idx="1"/>
          </p:nvPr>
        </p:nvSpPr>
        <p:spPr>
          <a:xfrm>
            <a:off x="107504" y="1268760"/>
            <a:ext cx="8856984" cy="5039965"/>
          </a:xfrm>
        </p:spPr>
        <p:txBody>
          <a:bodyPr/>
          <a:lstStyle/>
          <a:p>
            <a:pPr>
              <a:buClrTx/>
            </a:pPr>
            <a:r>
              <a:rPr lang="en-US" altLang="en-US" sz="2400" dirty="0">
                <a:solidFill>
                  <a:schemeClr val="tx1"/>
                </a:solidFill>
                <a:latin typeface="Calibri Light" panose="020F0302020204030204" pitchFamily="34" charset="0"/>
                <a:cs typeface="Calibri Light" panose="020F0302020204030204" pitchFamily="34" charset="0"/>
              </a:rPr>
              <a:t>Moreover, once </a:t>
            </a:r>
            <a:r>
              <a:rPr lang="en-US" altLang="en-US" sz="2400" dirty="0" err="1">
                <a:solidFill>
                  <a:schemeClr val="tx1"/>
                </a:solidFill>
                <a:latin typeface="Calibri Light" panose="020F0302020204030204" pitchFamily="34" charset="0"/>
                <a:cs typeface="Calibri Light" panose="020F0302020204030204" pitchFamily="34" charset="0"/>
              </a:rPr>
              <a:t>leader</a:t>
            </a:r>
            <a:r>
              <a:rPr lang="en-US" altLang="en-US" sz="2400" baseline="-25000" dirty="0" err="1">
                <a:solidFill>
                  <a:schemeClr val="tx1"/>
                </a:solidFill>
                <a:latin typeface="Calibri Light" panose="020F0302020204030204" pitchFamily="34" charset="0"/>
                <a:cs typeface="Calibri Light" panose="020F0302020204030204" pitchFamily="34" charset="0"/>
              </a:rPr>
              <a:t>j</a:t>
            </a:r>
            <a:r>
              <a:rPr lang="en-US" altLang="en-US" sz="2400" dirty="0">
                <a:solidFill>
                  <a:schemeClr val="tx1"/>
                </a:solidFill>
                <a:latin typeface="Calibri Light" panose="020F0302020204030204" pitchFamily="34" charset="0"/>
                <a:cs typeface="Calibri Light" panose="020F0302020204030204" pitchFamily="34" charset="0"/>
              </a:rPr>
              <a:t> = 1 for some j, there exists a </a:t>
            </a:r>
            <a:r>
              <a:rPr lang="en-US" altLang="en-US" sz="2400" i="1" dirty="0">
                <a:solidFill>
                  <a:schemeClr val="tx1"/>
                </a:solidFill>
                <a:latin typeface="Calibri Light" panose="020F0302020204030204" pitchFamily="34" charset="0"/>
                <a:cs typeface="Calibri Light" panose="020F0302020204030204" pitchFamily="34" charset="0"/>
              </a:rPr>
              <a:t>k (</a:t>
            </a:r>
            <a:r>
              <a:rPr lang="en-US" altLang="en-US" sz="2400" dirty="0">
                <a:solidFill>
                  <a:schemeClr val="tx1"/>
                </a:solidFill>
                <a:latin typeface="Calibri Light" panose="020F0302020204030204" pitchFamily="34" charset="0"/>
                <a:cs typeface="Calibri Light" panose="020F0302020204030204" pitchFamily="34" charset="0"/>
              </a:rPr>
              <a:t>possibly j=k</a:t>
            </a:r>
            <a:r>
              <a:rPr lang="en-US" altLang="en-US" sz="2400" i="1" dirty="0">
                <a:solidFill>
                  <a:schemeClr val="tx1"/>
                </a:solidFill>
                <a:latin typeface="Calibri Light" panose="020F0302020204030204" pitchFamily="34" charset="0"/>
                <a:cs typeface="Calibri Light" panose="020F0302020204030204" pitchFamily="34" charset="0"/>
              </a:rPr>
              <a:t>)</a:t>
            </a:r>
            <a:r>
              <a:rPr lang="en-US" altLang="en-US" sz="2400" dirty="0">
                <a:solidFill>
                  <a:schemeClr val="tx1"/>
                </a:solidFill>
                <a:latin typeface="Calibri Light" panose="020F0302020204030204" pitchFamily="34" charset="0"/>
                <a:cs typeface="Calibri Light" panose="020F0302020204030204" pitchFamily="34" charset="0"/>
              </a:rPr>
              <a:t>, such that </a:t>
            </a:r>
            <a:r>
              <a:rPr lang="en-US" altLang="en-US" sz="2400" dirty="0" err="1">
                <a:solidFill>
                  <a:schemeClr val="tx1"/>
                </a:solidFill>
                <a:latin typeface="Calibri Light" panose="020F0302020204030204" pitchFamily="34" charset="0"/>
                <a:cs typeface="Calibri Light" panose="020F0302020204030204" pitchFamily="34" charset="0"/>
              </a:rPr>
              <a:t>leader</a:t>
            </a:r>
            <a:r>
              <a:rPr lang="en-US" altLang="en-US" sz="2400" baseline="-25000" dirty="0" err="1">
                <a:solidFill>
                  <a:schemeClr val="tx1"/>
                </a:solidFill>
                <a:latin typeface="Calibri Light" panose="020F0302020204030204" pitchFamily="34" charset="0"/>
                <a:cs typeface="Calibri Light" panose="020F0302020204030204" pitchFamily="34" charset="0"/>
              </a:rPr>
              <a:t>k</a:t>
            </a:r>
            <a:r>
              <a:rPr lang="en-US" altLang="en-US" sz="2400" dirty="0">
                <a:solidFill>
                  <a:schemeClr val="tx1"/>
                </a:solidFill>
                <a:latin typeface="Calibri Light" panose="020F0302020204030204" pitchFamily="34" charset="0"/>
                <a:cs typeface="Calibri Light" panose="020F0302020204030204" pitchFamily="34" charset="0"/>
              </a:rPr>
              <a:t> = 1 throughout the remainder of the execution, </a:t>
            </a:r>
          </a:p>
          <a:p>
            <a:pPr>
              <a:buClrTx/>
            </a:pPr>
            <a:r>
              <a:rPr lang="en-US" altLang="en-US" sz="2400" dirty="0">
                <a:solidFill>
                  <a:schemeClr val="tx1"/>
                </a:solidFill>
                <a:latin typeface="Calibri Light" panose="020F0302020204030204" pitchFamily="34" charset="0"/>
                <a:cs typeface="Calibri Light" panose="020F0302020204030204" pitchFamily="34" charset="0"/>
              </a:rPr>
              <a:t>To understand this, let</a:t>
            </a:r>
            <a:r>
              <a:rPr lang="en-US" altLang="en-US" sz="2400" i="1" dirty="0">
                <a:solidFill>
                  <a:schemeClr val="tx1"/>
                </a:solidFill>
                <a:latin typeface="Calibri Light" panose="020F0302020204030204" pitchFamily="34" charset="0"/>
                <a:cs typeface="Calibri Light" panose="020F0302020204030204" pitchFamily="34" charset="0"/>
              </a:rPr>
              <a:t> L </a:t>
            </a:r>
            <a:r>
              <a:rPr lang="en-US" altLang="en-US" sz="2400" dirty="0">
                <a:solidFill>
                  <a:schemeClr val="tx1"/>
                </a:solidFill>
                <a:latin typeface="Calibri Light" panose="020F0302020204030204" pitchFamily="34" charset="0"/>
                <a:cs typeface="Calibri Light" panose="020F0302020204030204" pitchFamily="34" charset="0"/>
              </a:rPr>
              <a:t>be the set of processors whose leader register holds 1 after the first coin toss. </a:t>
            </a:r>
          </a:p>
          <a:p>
            <a:pPr>
              <a:buClrTx/>
            </a:pPr>
            <a:r>
              <a:rPr lang="en-US" altLang="en-US" sz="2400" dirty="0">
                <a:solidFill>
                  <a:schemeClr val="tx1"/>
                </a:solidFill>
                <a:latin typeface="Calibri Light" panose="020F0302020204030204" pitchFamily="34" charset="0"/>
                <a:cs typeface="Calibri Light" panose="020F0302020204030204" pitchFamily="34" charset="0"/>
              </a:rPr>
              <a:t>If there exists a processor p</a:t>
            </a:r>
            <a:r>
              <a:rPr lang="en-US" altLang="en-US" sz="2400" baseline="-25000" dirty="0">
                <a:solidFill>
                  <a:schemeClr val="tx1"/>
                </a:solidFill>
                <a:latin typeface="Calibri Light" panose="020F0302020204030204" pitchFamily="34" charset="0"/>
                <a:cs typeface="Calibri Light" panose="020F0302020204030204" pitchFamily="34" charset="0"/>
              </a:rPr>
              <a:t>k</a:t>
            </a:r>
            <a:r>
              <a:rPr lang="en-US" altLang="en-US" sz="2400" dirty="0">
                <a:solidFill>
                  <a:schemeClr val="tx1"/>
                </a:solidFill>
                <a:latin typeface="Calibri Light" panose="020F0302020204030204" pitchFamily="34" charset="0"/>
                <a:cs typeface="Calibri Light" panose="020F0302020204030204" pitchFamily="34" charset="0"/>
              </a:rPr>
              <a:t> ∈ L that never tosses a coin again, then </a:t>
            </a:r>
            <a:r>
              <a:rPr lang="en-US" altLang="en-US" sz="2400" dirty="0" err="1">
                <a:solidFill>
                  <a:schemeClr val="tx1"/>
                </a:solidFill>
                <a:latin typeface="Calibri Light" panose="020F0302020204030204" pitchFamily="34" charset="0"/>
                <a:cs typeface="Calibri Light" panose="020F0302020204030204" pitchFamily="34" charset="0"/>
              </a:rPr>
              <a:t>leader</a:t>
            </a:r>
            <a:r>
              <a:rPr lang="en-US" altLang="en-US" sz="2400" baseline="-25000" dirty="0" err="1">
                <a:solidFill>
                  <a:schemeClr val="tx1"/>
                </a:solidFill>
                <a:latin typeface="Calibri Light" panose="020F0302020204030204" pitchFamily="34" charset="0"/>
                <a:cs typeface="Calibri Light" panose="020F0302020204030204" pitchFamily="34" charset="0"/>
              </a:rPr>
              <a:t>k</a:t>
            </a:r>
            <a:r>
              <a:rPr lang="en-US" altLang="en-US" sz="2400" dirty="0">
                <a:solidFill>
                  <a:schemeClr val="tx1"/>
                </a:solidFill>
                <a:latin typeface="Calibri Light" panose="020F0302020204030204" pitchFamily="34" charset="0"/>
                <a:cs typeface="Calibri Light" panose="020F0302020204030204" pitchFamily="34" charset="0"/>
              </a:rPr>
              <a:t> = 1 indefinitely (lines 4 to 6). </a:t>
            </a:r>
          </a:p>
          <a:p>
            <a:pPr>
              <a:buClrTx/>
            </a:pPr>
            <a:r>
              <a:rPr lang="en-US" altLang="en-US" sz="2400" dirty="0">
                <a:solidFill>
                  <a:schemeClr val="tx1"/>
                </a:solidFill>
                <a:latin typeface="Calibri Light" panose="020F0302020204030204" pitchFamily="34" charset="0"/>
                <a:cs typeface="Calibri Light" panose="020F0302020204030204" pitchFamily="34" charset="0"/>
              </a:rPr>
              <a:t>Alternatively, if every processor in L tosses a coin, we designate p</a:t>
            </a:r>
            <a:r>
              <a:rPr lang="en-US" altLang="en-US" sz="2400" baseline="-25000" dirty="0">
                <a:solidFill>
                  <a:schemeClr val="tx1"/>
                </a:solidFill>
                <a:latin typeface="Calibri Light" panose="020F0302020204030204" pitchFamily="34" charset="0"/>
                <a:cs typeface="Calibri Light" panose="020F0302020204030204" pitchFamily="34" charset="0"/>
              </a:rPr>
              <a:t>k </a:t>
            </a:r>
            <a:r>
              <a:rPr lang="en-US" altLang="en-US" sz="2400" dirty="0">
                <a:solidFill>
                  <a:schemeClr val="tx1"/>
                </a:solidFill>
                <a:latin typeface="Calibri Light" panose="020F0302020204030204" pitchFamily="34" charset="0"/>
                <a:cs typeface="Calibri Light" panose="020F0302020204030204" pitchFamily="34" charset="0"/>
              </a:rPr>
              <a:t>as the last processor in L to toss a coin (for the first time). </a:t>
            </a:r>
          </a:p>
          <a:p>
            <a:pPr>
              <a:buClrTx/>
            </a:pPr>
            <a:endParaRPr lang="en-US" altLang="en-US" sz="2400" dirty="0">
              <a:solidFill>
                <a:schemeClr val="tx1"/>
              </a:solidFill>
              <a:latin typeface="Calibri Light" panose="020F0302020204030204" pitchFamily="34" charset="0"/>
              <a:cs typeface="Calibri Light" panose="020F0302020204030204" pitchFamily="34" charset="0"/>
            </a:endParaRPr>
          </a:p>
          <a:p>
            <a:endParaRPr lang="en-US" sz="2400" dirty="0"/>
          </a:p>
        </p:txBody>
      </p:sp>
      <p:sp>
        <p:nvSpPr>
          <p:cNvPr id="2" name="Footer Placeholder 3">
            <a:extLst>
              <a:ext uri="{FF2B5EF4-FFF2-40B4-BE49-F238E27FC236}">
                <a16:creationId xmlns:a16="http://schemas.microsoft.com/office/drawing/2014/main" id="{EF7F29CB-C017-C6D9-FDEE-CDD2B86E437D}"/>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6DDE2529-BFA6-2CE1-C7E4-3CAD8A04D3CC}"/>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0A948FAE-6FB2-4537-8038-B8AE91755208}" type="slidenum">
              <a:rPr lang="en-US" altLang="en-US">
                <a:latin typeface="Calibri Light" panose="020F0302020204030204" pitchFamily="34" charset="0"/>
                <a:cs typeface="Calibri Light" panose="020F0302020204030204" pitchFamily="34" charset="0"/>
              </a:rPr>
              <a:pPr/>
              <a:t>46</a:t>
            </a:fld>
            <a:endParaRPr lang="en-US" altLang="en-US">
              <a:latin typeface="Calibri Light" panose="020F0302020204030204" pitchFamily="34" charset="0"/>
              <a:cs typeface="Calibri Light" panose="020F0302020204030204" pitchFamily="34" charset="0"/>
            </a:endParaRPr>
          </a:p>
        </p:txBody>
      </p:sp>
      <p:sp>
        <p:nvSpPr>
          <p:cNvPr id="171010" name="Rectangle 2">
            <a:extLst>
              <a:ext uri="{FF2B5EF4-FFF2-40B4-BE49-F238E27FC236}">
                <a16:creationId xmlns:a16="http://schemas.microsoft.com/office/drawing/2014/main" id="{11A171CB-960E-EF0C-BAAE-6DF2B1820093}"/>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2073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a:extLst>
              <a:ext uri="{FF2B5EF4-FFF2-40B4-BE49-F238E27FC236}">
                <a16:creationId xmlns:a16="http://schemas.microsoft.com/office/drawing/2014/main" id="{DB284443-E8FC-DE77-161F-3CA1850E6EF7}"/>
              </a:ext>
            </a:extLst>
          </p:cNvPr>
          <p:cNvSpPr>
            <a:spLocks noGrp="1" noChangeArrowheads="1"/>
          </p:cNvSpPr>
          <p:nvPr>
            <p:ph type="title"/>
          </p:nvPr>
        </p:nvSpPr>
        <p:spPr/>
        <p:txBody>
          <a:bodyPr/>
          <a:lstStyle/>
          <a:p>
            <a:r>
              <a:rPr lang="en-US" altLang="en-US" dirty="0">
                <a:latin typeface="Calibri Light" panose="020F0302020204030204" pitchFamily="34" charset="0"/>
              </a:rPr>
              <a:t>Observation 2</a:t>
            </a:r>
          </a:p>
        </p:txBody>
      </p:sp>
      <p:sp>
        <p:nvSpPr>
          <p:cNvPr id="4" name="Content Placeholder 3">
            <a:extLst>
              <a:ext uri="{FF2B5EF4-FFF2-40B4-BE49-F238E27FC236}">
                <a16:creationId xmlns:a16="http://schemas.microsoft.com/office/drawing/2014/main" id="{2AFE8E33-ABCD-E0E4-5626-8301F93D042C}"/>
              </a:ext>
            </a:extLst>
          </p:cNvPr>
          <p:cNvSpPr>
            <a:spLocks noGrp="1"/>
          </p:cNvSpPr>
          <p:nvPr>
            <p:ph idx="1"/>
          </p:nvPr>
        </p:nvSpPr>
        <p:spPr/>
        <p:txBody>
          <a:bodyPr/>
          <a:lstStyle/>
          <a:p>
            <a:pPr>
              <a:buClrTx/>
            </a:pPr>
            <a:r>
              <a:rPr lang="en-US" altLang="en-US" sz="2400" dirty="0">
                <a:solidFill>
                  <a:schemeClr val="tx1"/>
                </a:solidFill>
                <a:latin typeface="Calibri Light" panose="020F0302020204030204" pitchFamily="34" charset="0"/>
                <a:cs typeface="Calibri Light" panose="020F0302020204030204" pitchFamily="34" charset="0"/>
              </a:rPr>
              <a:t>Luck's strategy ensures that during p</a:t>
            </a:r>
            <a:r>
              <a:rPr lang="en-US" altLang="en-US" sz="2400" baseline="-25000" dirty="0">
                <a:solidFill>
                  <a:schemeClr val="tx1"/>
                </a:solidFill>
                <a:latin typeface="Calibri Light" panose="020F0302020204030204" pitchFamily="34" charset="0"/>
                <a:cs typeface="Calibri Light" panose="020F0302020204030204" pitchFamily="34" charset="0"/>
              </a:rPr>
              <a:t>k</a:t>
            </a:r>
            <a:r>
              <a:rPr lang="en-US" altLang="en-US" sz="2400" dirty="0">
                <a:solidFill>
                  <a:schemeClr val="tx1"/>
                </a:solidFill>
                <a:latin typeface="Calibri Light" panose="020F0302020204030204" pitchFamily="34" charset="0"/>
                <a:cs typeface="Calibri Light" panose="020F0302020204030204" pitchFamily="34" charset="0"/>
              </a:rPr>
              <a:t>'s coin toss, all remaining leader values are 0, resulting in Luck setting the outcome of p</a:t>
            </a:r>
            <a:r>
              <a:rPr lang="en-US" altLang="en-US" sz="2400" baseline="-25000" dirty="0">
                <a:solidFill>
                  <a:schemeClr val="tx1"/>
                </a:solidFill>
                <a:latin typeface="Calibri Light" panose="020F0302020204030204" pitchFamily="34" charset="0"/>
                <a:cs typeface="Calibri Light" panose="020F0302020204030204" pitchFamily="34" charset="0"/>
              </a:rPr>
              <a:t>k</a:t>
            </a:r>
            <a:r>
              <a:rPr lang="en-US" altLang="en-US" sz="2400" dirty="0">
                <a:solidFill>
                  <a:schemeClr val="tx1"/>
                </a:solidFill>
                <a:latin typeface="Calibri Light" panose="020F0302020204030204" pitchFamily="34" charset="0"/>
                <a:cs typeface="Calibri Light" panose="020F0302020204030204" pitchFamily="34" charset="0"/>
              </a:rPr>
              <a:t>'s coin toss to 1. </a:t>
            </a:r>
          </a:p>
          <a:p>
            <a:pPr>
              <a:buClrTx/>
            </a:pPr>
            <a:r>
              <a:rPr lang="en-US" altLang="en-US" sz="2400" dirty="0">
                <a:solidFill>
                  <a:schemeClr val="tx1"/>
                </a:solidFill>
                <a:latin typeface="Calibri Light" panose="020F0302020204030204" pitchFamily="34" charset="0"/>
                <a:cs typeface="Calibri Light" panose="020F0302020204030204" pitchFamily="34" charset="0"/>
              </a:rPr>
              <a:t>Subsequently, </a:t>
            </a:r>
            <a:r>
              <a:rPr lang="en-US" altLang="en-US" sz="2400" dirty="0" err="1">
                <a:solidFill>
                  <a:schemeClr val="tx1"/>
                </a:solidFill>
                <a:latin typeface="Calibri Light" panose="020F0302020204030204" pitchFamily="34" charset="0"/>
                <a:cs typeface="Calibri Light" panose="020F0302020204030204" pitchFamily="34" charset="0"/>
              </a:rPr>
              <a:t>leader</a:t>
            </a:r>
            <a:r>
              <a:rPr lang="en-US" altLang="en-US" sz="2400" baseline="-25000" dirty="0" err="1">
                <a:solidFill>
                  <a:schemeClr val="tx1"/>
                </a:solidFill>
                <a:latin typeface="Calibri Light" panose="020F0302020204030204" pitchFamily="34" charset="0"/>
                <a:cs typeface="Calibri Light" panose="020F0302020204030204" pitchFamily="34" charset="0"/>
              </a:rPr>
              <a:t>k</a:t>
            </a:r>
            <a:r>
              <a:rPr lang="en-US" altLang="en-US" sz="2400" dirty="0">
                <a:solidFill>
                  <a:schemeClr val="tx1"/>
                </a:solidFill>
                <a:latin typeface="Calibri Light" panose="020F0302020204030204" pitchFamily="34" charset="0"/>
                <a:cs typeface="Calibri Light" panose="020F0302020204030204" pitchFamily="34" charset="0"/>
              </a:rPr>
              <a:t> = 1, and for j ≠ k, </a:t>
            </a:r>
            <a:r>
              <a:rPr lang="en-US" altLang="en-US" sz="2400" dirty="0" err="1">
                <a:solidFill>
                  <a:schemeClr val="tx1"/>
                </a:solidFill>
                <a:latin typeface="Calibri Light" panose="020F0302020204030204" pitchFamily="34" charset="0"/>
                <a:cs typeface="Calibri Light" panose="020F0302020204030204" pitchFamily="34" charset="0"/>
              </a:rPr>
              <a:t>leader</a:t>
            </a:r>
            <a:r>
              <a:rPr lang="en-US" altLang="en-US" sz="2400" baseline="-25000" dirty="0" err="1">
                <a:solidFill>
                  <a:schemeClr val="tx1"/>
                </a:solidFill>
                <a:latin typeface="Calibri Light" panose="020F0302020204030204" pitchFamily="34" charset="0"/>
                <a:cs typeface="Calibri Light" panose="020F0302020204030204" pitchFamily="34" charset="0"/>
              </a:rPr>
              <a:t>j</a:t>
            </a:r>
            <a:r>
              <a:rPr lang="en-US" altLang="en-US" sz="2400" dirty="0">
                <a:solidFill>
                  <a:schemeClr val="tx1"/>
                </a:solidFill>
                <a:latin typeface="Calibri Light" panose="020F0302020204030204" pitchFamily="34" charset="0"/>
                <a:cs typeface="Calibri Light" panose="020F0302020204030204" pitchFamily="34" charset="0"/>
              </a:rPr>
              <a:t> = 0.</a:t>
            </a:r>
          </a:p>
          <a:p>
            <a:endParaRPr lang="en-US" sz="2400" dirty="0"/>
          </a:p>
        </p:txBody>
      </p:sp>
      <p:sp>
        <p:nvSpPr>
          <p:cNvPr id="2" name="Footer Placeholder 3">
            <a:extLst>
              <a:ext uri="{FF2B5EF4-FFF2-40B4-BE49-F238E27FC236}">
                <a16:creationId xmlns:a16="http://schemas.microsoft.com/office/drawing/2014/main" id="{EF7F29CB-C017-C6D9-FDEE-CDD2B86E437D}"/>
              </a:ext>
            </a:extLst>
          </p:cNvPr>
          <p:cNvSpPr>
            <a:spLocks noGrp="1"/>
          </p:cNvSpPr>
          <p:nvPr>
            <p:ph type="ftr" sz="quarter" idx="11"/>
          </p:nvPr>
        </p:nvSpPr>
        <p:spPr/>
        <p:txBody>
          <a:bodyPr/>
          <a:lstStyle/>
          <a:p>
            <a:r>
              <a:rPr lang="en-US" altLang="en-US">
                <a:latin typeface="Calibri Light" panose="020F0302020204030204" pitchFamily="34" charset="0"/>
                <a:cs typeface="Calibri Light" panose="020F0302020204030204" pitchFamily="34" charset="0"/>
              </a:rPr>
              <a:t>Chapter 2 - Definitions, Techniques and Paradigms</a:t>
            </a:r>
            <a:endParaRPr lang="en-US" altLang="he-IL">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6DDE2529-BFA6-2CE1-C7E4-3CAD8A04D3CC}"/>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0A948FAE-6FB2-4537-8038-B8AE91755208}" type="slidenum">
              <a:rPr lang="en-US" altLang="en-US">
                <a:latin typeface="Calibri Light" panose="020F0302020204030204" pitchFamily="34" charset="0"/>
                <a:cs typeface="Calibri Light" panose="020F0302020204030204" pitchFamily="34" charset="0"/>
              </a:rPr>
              <a:pPr/>
              <a:t>47</a:t>
            </a:fld>
            <a:endParaRPr lang="en-US" altLang="en-US">
              <a:latin typeface="Calibri Light" panose="020F0302020204030204" pitchFamily="34" charset="0"/>
              <a:cs typeface="Calibri Light" panose="020F0302020204030204" pitchFamily="34" charset="0"/>
            </a:endParaRPr>
          </a:p>
        </p:txBody>
      </p:sp>
      <p:sp>
        <p:nvSpPr>
          <p:cNvPr id="171010" name="Rectangle 2">
            <a:extLst>
              <a:ext uri="{FF2B5EF4-FFF2-40B4-BE49-F238E27FC236}">
                <a16:creationId xmlns:a16="http://schemas.microsoft.com/office/drawing/2014/main" id="{11A171CB-960E-EF0C-BAAE-6DF2B1820093}"/>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1011" name="Rectangle 3">
            <a:extLst>
              <a:ext uri="{FF2B5EF4-FFF2-40B4-BE49-F238E27FC236}">
                <a16:creationId xmlns:a16="http://schemas.microsoft.com/office/drawing/2014/main" id="{1A3166A0-C8B5-5D74-709C-2808149EADA3}"/>
              </a:ext>
            </a:extLst>
          </p:cNvPr>
          <p:cNvSpPr>
            <a:spLocks noChangeArrowheads="1"/>
          </p:cNvSpPr>
          <p:nvPr/>
        </p:nvSpPr>
        <p:spPr bwMode="auto">
          <a:xfrm>
            <a:off x="179512" y="1196752"/>
            <a:ext cx="8784976" cy="4592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a:buClrTx/>
            </a:pPr>
            <a:endParaRPr lang="en-US" altLang="en-US" sz="2400" dirty="0">
              <a:solidFill>
                <a:schemeClr val="tx1"/>
              </a:solidFill>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12A55579-D6D7-A734-8CAD-2CB453CD003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755576" y="5244109"/>
            <a:ext cx="859746" cy="11274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4BA08B1-AEA2-E73C-BF62-B796D4B83C1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4045837" y="5244109"/>
            <a:ext cx="859746" cy="1127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D4B43543-72AE-495C-8CB8-2B534AAACD5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1949" t="11550" r="8652" b="21154"/>
          <a:stretch/>
        </p:blipFill>
        <p:spPr bwMode="auto">
          <a:xfrm>
            <a:off x="7574230" y="4797152"/>
            <a:ext cx="687797" cy="157438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7399E9A4-F035-9E84-12E7-72DE90FF446A}"/>
              </a:ext>
            </a:extLst>
          </p:cNvPr>
          <p:cNvGrpSpPr/>
          <p:nvPr/>
        </p:nvGrpSpPr>
        <p:grpSpPr>
          <a:xfrm>
            <a:off x="7900197" y="6453336"/>
            <a:ext cx="447078" cy="369332"/>
            <a:chOff x="1099826" y="6285507"/>
            <a:chExt cx="1604782" cy="555175"/>
          </a:xfrm>
        </p:grpSpPr>
        <p:sp>
          <p:nvSpPr>
            <p:cNvPr id="9" name="Arrow: Up 8">
              <a:extLst>
                <a:ext uri="{FF2B5EF4-FFF2-40B4-BE49-F238E27FC236}">
                  <a16:creationId xmlns:a16="http://schemas.microsoft.com/office/drawing/2014/main" id="{C44C06E9-4B93-82D2-1075-DB965D0A4B61}"/>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7D5FB20-FB33-6C59-AF98-AF978174A6E4}"/>
                </a:ext>
              </a:extLst>
            </p:cNvPr>
            <p:cNvSpPr txBox="1"/>
            <p:nvPr/>
          </p:nvSpPr>
          <p:spPr>
            <a:xfrm>
              <a:off x="1380043" y="6285507"/>
              <a:ext cx="1324565"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k</a:t>
              </a:r>
              <a:endParaRPr lang="en-US" i="1" baseline="-25000" dirty="0">
                <a:latin typeface="Calibri Light" panose="020F0302020204030204" pitchFamily="34" charset="0"/>
                <a:cs typeface="Calibri Light" panose="020F0302020204030204" pitchFamily="34" charset="0"/>
              </a:endParaRPr>
            </a:p>
          </p:txBody>
        </p:sp>
      </p:grpSp>
      <p:pic>
        <p:nvPicPr>
          <p:cNvPr id="11" name="Picture 10">
            <a:extLst>
              <a:ext uri="{FF2B5EF4-FFF2-40B4-BE49-F238E27FC236}">
                <a16:creationId xmlns:a16="http://schemas.microsoft.com/office/drawing/2014/main" id="{7487E1A0-17C6-EAD5-75D9-FC04559930A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5777814" y="5220442"/>
            <a:ext cx="859746" cy="11274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8E5C473-588A-B04D-622B-4D4F1AED128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450" t="32354" r="53801" b="19454"/>
          <a:stretch/>
        </p:blipFill>
        <p:spPr bwMode="auto">
          <a:xfrm>
            <a:off x="2465446" y="5292450"/>
            <a:ext cx="859746" cy="112742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7F3C59A-7928-04BC-BBB3-71B773BCE8FF}"/>
              </a:ext>
            </a:extLst>
          </p:cNvPr>
          <p:cNvGrpSpPr/>
          <p:nvPr/>
        </p:nvGrpSpPr>
        <p:grpSpPr>
          <a:xfrm>
            <a:off x="4443412" y="6453336"/>
            <a:ext cx="438806" cy="369332"/>
            <a:chOff x="1099826" y="6285507"/>
            <a:chExt cx="1575090" cy="555175"/>
          </a:xfrm>
        </p:grpSpPr>
        <p:sp>
          <p:nvSpPr>
            <p:cNvPr id="14" name="Arrow: Up 13">
              <a:extLst>
                <a:ext uri="{FF2B5EF4-FFF2-40B4-BE49-F238E27FC236}">
                  <a16:creationId xmlns:a16="http://schemas.microsoft.com/office/drawing/2014/main" id="{D3198B66-53FE-6512-CF30-12B466FD3412}"/>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6A262A-6434-D768-003B-2E880DD9EAEE}"/>
                </a:ext>
              </a:extLst>
            </p:cNvPr>
            <p:cNvSpPr txBox="1"/>
            <p:nvPr/>
          </p:nvSpPr>
          <p:spPr>
            <a:xfrm>
              <a:off x="1380043" y="6285507"/>
              <a:ext cx="1294873"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x</a:t>
              </a:r>
              <a:endParaRPr lang="en-US" i="1" baseline="-25000" dirty="0">
                <a:latin typeface="Calibri Light" panose="020F0302020204030204" pitchFamily="34" charset="0"/>
                <a:cs typeface="Calibri Light" panose="020F0302020204030204" pitchFamily="34" charset="0"/>
              </a:endParaRPr>
            </a:p>
          </p:txBody>
        </p:sp>
      </p:grpSp>
      <p:grpSp>
        <p:nvGrpSpPr>
          <p:cNvPr id="16" name="Group 15">
            <a:extLst>
              <a:ext uri="{FF2B5EF4-FFF2-40B4-BE49-F238E27FC236}">
                <a16:creationId xmlns:a16="http://schemas.microsoft.com/office/drawing/2014/main" id="{AE7C6D76-515E-1016-0C73-0149E6D23549}"/>
              </a:ext>
            </a:extLst>
          </p:cNvPr>
          <p:cNvGrpSpPr/>
          <p:nvPr/>
        </p:nvGrpSpPr>
        <p:grpSpPr>
          <a:xfrm>
            <a:off x="1132646" y="6453336"/>
            <a:ext cx="415018" cy="369332"/>
            <a:chOff x="1099826" y="6285507"/>
            <a:chExt cx="1489703" cy="555175"/>
          </a:xfrm>
        </p:grpSpPr>
        <p:sp>
          <p:nvSpPr>
            <p:cNvPr id="17" name="Arrow: Up 16">
              <a:extLst>
                <a:ext uri="{FF2B5EF4-FFF2-40B4-BE49-F238E27FC236}">
                  <a16:creationId xmlns:a16="http://schemas.microsoft.com/office/drawing/2014/main" id="{838601AA-103C-3952-3535-C1FB013E0074}"/>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616424-0949-FA28-870A-3179CF74E698}"/>
                </a:ext>
              </a:extLst>
            </p:cNvPr>
            <p:cNvSpPr txBox="1"/>
            <p:nvPr/>
          </p:nvSpPr>
          <p:spPr>
            <a:xfrm>
              <a:off x="1380043" y="6285507"/>
              <a:ext cx="1209486"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j</a:t>
              </a:r>
              <a:endParaRPr lang="en-US" i="1" baseline="-25000" dirty="0">
                <a:latin typeface="Calibri Light" panose="020F0302020204030204" pitchFamily="34" charset="0"/>
                <a:cs typeface="Calibri Light" panose="020F0302020204030204" pitchFamily="34" charset="0"/>
              </a:endParaRPr>
            </a:p>
          </p:txBody>
        </p:sp>
      </p:grpSp>
      <p:grpSp>
        <p:nvGrpSpPr>
          <p:cNvPr id="19" name="Group 18">
            <a:extLst>
              <a:ext uri="{FF2B5EF4-FFF2-40B4-BE49-F238E27FC236}">
                <a16:creationId xmlns:a16="http://schemas.microsoft.com/office/drawing/2014/main" id="{BFD73AC7-E421-5CC4-25B1-74A172F7E451}"/>
              </a:ext>
            </a:extLst>
          </p:cNvPr>
          <p:cNvGrpSpPr/>
          <p:nvPr/>
        </p:nvGrpSpPr>
        <p:grpSpPr>
          <a:xfrm>
            <a:off x="2843808" y="6453336"/>
            <a:ext cx="413414" cy="369332"/>
            <a:chOff x="1099826" y="6285507"/>
            <a:chExt cx="1483945" cy="555175"/>
          </a:xfrm>
        </p:grpSpPr>
        <p:sp>
          <p:nvSpPr>
            <p:cNvPr id="20" name="Arrow: Up 19">
              <a:extLst>
                <a:ext uri="{FF2B5EF4-FFF2-40B4-BE49-F238E27FC236}">
                  <a16:creationId xmlns:a16="http://schemas.microsoft.com/office/drawing/2014/main" id="{F1DF4851-3D19-B0A3-106F-0F4F021042F5}"/>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22A6AD0-6595-4123-65B3-B0668524A60C}"/>
                </a:ext>
              </a:extLst>
            </p:cNvPr>
            <p:cNvSpPr txBox="1"/>
            <p:nvPr/>
          </p:nvSpPr>
          <p:spPr>
            <a:xfrm>
              <a:off x="1380043" y="6285507"/>
              <a:ext cx="1203728"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i</a:t>
              </a:r>
              <a:endParaRPr lang="en-US" i="1" baseline="-25000" dirty="0">
                <a:latin typeface="Calibri Light" panose="020F0302020204030204" pitchFamily="34" charset="0"/>
                <a:cs typeface="Calibri Light" panose="020F0302020204030204" pitchFamily="34" charset="0"/>
              </a:endParaRPr>
            </a:p>
          </p:txBody>
        </p:sp>
      </p:grpSp>
      <p:grpSp>
        <p:nvGrpSpPr>
          <p:cNvPr id="22" name="Group 21">
            <a:extLst>
              <a:ext uri="{FF2B5EF4-FFF2-40B4-BE49-F238E27FC236}">
                <a16:creationId xmlns:a16="http://schemas.microsoft.com/office/drawing/2014/main" id="{37BB059A-C149-BD6A-AC8E-B6D82B7E3B10}"/>
              </a:ext>
            </a:extLst>
          </p:cNvPr>
          <p:cNvGrpSpPr/>
          <p:nvPr/>
        </p:nvGrpSpPr>
        <p:grpSpPr>
          <a:xfrm>
            <a:off x="6156176" y="6453336"/>
            <a:ext cx="445924" cy="369332"/>
            <a:chOff x="1099826" y="6285507"/>
            <a:chExt cx="1600640" cy="555175"/>
          </a:xfrm>
        </p:grpSpPr>
        <p:sp>
          <p:nvSpPr>
            <p:cNvPr id="23" name="Arrow: Up 22">
              <a:extLst>
                <a:ext uri="{FF2B5EF4-FFF2-40B4-BE49-F238E27FC236}">
                  <a16:creationId xmlns:a16="http://schemas.microsoft.com/office/drawing/2014/main" id="{AE4A7D5B-F657-F3D0-C0CA-AD54E898E55D}"/>
                </a:ext>
              </a:extLst>
            </p:cNvPr>
            <p:cNvSpPr/>
            <p:nvPr/>
          </p:nvSpPr>
          <p:spPr>
            <a:xfrm>
              <a:off x="1099826" y="6285507"/>
              <a:ext cx="192709" cy="2981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8C226B6-0D8C-0469-4F2B-D36939E29A44}"/>
                </a:ext>
              </a:extLst>
            </p:cNvPr>
            <p:cNvSpPr txBox="1"/>
            <p:nvPr/>
          </p:nvSpPr>
          <p:spPr>
            <a:xfrm>
              <a:off x="1380043" y="6285507"/>
              <a:ext cx="1320423" cy="555175"/>
            </a:xfrm>
            <a:prstGeom prst="rect">
              <a:avLst/>
            </a:prstGeom>
            <a:noFill/>
          </p:spPr>
          <p:txBody>
            <a:bodyPr wrap="none" rtlCol="0">
              <a:spAutoFit/>
            </a:bodyPr>
            <a:lstStyle/>
            <a:p>
              <a:r>
                <a:rPr lang="sv-SE" i="1" dirty="0">
                  <a:latin typeface="Calibri Light" panose="020F0302020204030204" pitchFamily="34" charset="0"/>
                  <a:cs typeface="Calibri Light" panose="020F0302020204030204" pitchFamily="34" charset="0"/>
                </a:rPr>
                <a:t>p</a:t>
              </a:r>
              <a:r>
                <a:rPr lang="sv-SE" i="1" baseline="-25000" dirty="0">
                  <a:latin typeface="Calibri Light" panose="020F0302020204030204" pitchFamily="34" charset="0"/>
                  <a:cs typeface="Calibri Light" panose="020F0302020204030204" pitchFamily="34" charset="0"/>
                </a:rPr>
                <a:t>y</a:t>
              </a:r>
              <a:endParaRPr lang="en-US" i="1" baseline="-25000" dirty="0">
                <a:latin typeface="Calibri Light" panose="020F0302020204030204" pitchFamily="34" charset="0"/>
                <a:cs typeface="Calibri Light" panose="020F0302020204030204" pitchFamily="34" charset="0"/>
              </a:endParaRPr>
            </a:p>
          </p:txBody>
        </p:sp>
      </p:grpSp>
      <p:pic>
        <p:nvPicPr>
          <p:cNvPr id="25" name="Picture 4">
            <a:extLst>
              <a:ext uri="{FF2B5EF4-FFF2-40B4-BE49-F238E27FC236}">
                <a16:creationId xmlns:a16="http://schemas.microsoft.com/office/drawing/2014/main" id="{CD92CE0E-1DBF-B0B7-3C4C-27128BFDC7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088" t="11550" r="3411" b="21154"/>
          <a:stretch/>
        </p:blipFill>
        <p:spPr bwMode="auto">
          <a:xfrm>
            <a:off x="2465446" y="4869160"/>
            <a:ext cx="900741" cy="157438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7918E405-059A-2D85-84AC-49ACDF5A4A0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088" t="11550" r="3411" b="21154"/>
          <a:stretch/>
        </p:blipFill>
        <p:spPr bwMode="auto">
          <a:xfrm>
            <a:off x="5789536" y="4744123"/>
            <a:ext cx="900741" cy="157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19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a:extLst>
              <a:ext uri="{FF2B5EF4-FFF2-40B4-BE49-F238E27FC236}">
                <a16:creationId xmlns:a16="http://schemas.microsoft.com/office/drawing/2014/main" id="{DB284443-E8FC-DE77-161F-3CA1850E6EF7}"/>
              </a:ext>
            </a:extLst>
          </p:cNvPr>
          <p:cNvSpPr>
            <a:spLocks noGrp="1" noChangeArrowheads="1"/>
          </p:cNvSpPr>
          <p:nvPr>
            <p:ph type="title"/>
          </p:nvPr>
        </p:nvSpPr>
        <p:spPr/>
        <p:txBody>
          <a:bodyPr/>
          <a:lstStyle/>
          <a:p>
            <a:r>
              <a:rPr lang="en-US" altLang="en-US" sz="4400" dirty="0">
                <a:latin typeface="Calibri Light" panose="020F0302020204030204" pitchFamily="34" charset="0"/>
                <a:cs typeface="Calibri Light" panose="020F0302020204030204" pitchFamily="34" charset="0"/>
              </a:rPr>
              <a:t>The Probability of Luck’s Strategy</a:t>
            </a:r>
            <a:endParaRPr lang="en-US" altLang="en-US" dirty="0">
              <a:latin typeface="Calibri Light" panose="020F0302020204030204" pitchFamily="34" charset="0"/>
            </a:endParaRPr>
          </a:p>
        </p:txBody>
      </p:sp>
      <p:sp>
        <p:nvSpPr>
          <p:cNvPr id="4" name="Content Placeholder 3">
            <a:extLst>
              <a:ext uri="{FF2B5EF4-FFF2-40B4-BE49-F238E27FC236}">
                <a16:creationId xmlns:a16="http://schemas.microsoft.com/office/drawing/2014/main" id="{80814C08-7CD2-49C4-7679-62C9ADDBB0BE}"/>
              </a:ext>
            </a:extLst>
          </p:cNvPr>
          <p:cNvSpPr>
            <a:spLocks noGrp="1"/>
          </p:cNvSpPr>
          <p:nvPr>
            <p:ph idx="1"/>
          </p:nvPr>
        </p:nvSpPr>
        <p:spPr>
          <a:xfrm>
            <a:off x="179512" y="1412776"/>
            <a:ext cx="8964488" cy="4895949"/>
          </a:xfrm>
        </p:spPr>
        <p:txBody>
          <a:bodyPr/>
          <a:lstStyle/>
          <a:p>
            <a:r>
              <a:rPr lang="en-US" altLang="en-US" sz="2400" dirty="0">
                <a:latin typeface="Calibri Light" panose="020F0302020204030204" pitchFamily="34" charset="0"/>
                <a:cs typeface="Calibri Light" panose="020F0302020204030204" pitchFamily="34" charset="0"/>
              </a:rPr>
              <a:t>Each processor p</a:t>
            </a:r>
            <a:r>
              <a:rPr lang="en-US" altLang="en-US" sz="2400" baseline="-25000" dirty="0">
                <a:latin typeface="Calibri Light" panose="020F0302020204030204" pitchFamily="34" charset="0"/>
                <a:cs typeface="Calibri Light" panose="020F0302020204030204" pitchFamily="34" charset="0"/>
              </a:rPr>
              <a:t>i</a:t>
            </a:r>
            <a:r>
              <a:rPr lang="en-US" altLang="en-US" sz="2400" dirty="0">
                <a:latin typeface="Calibri Light" panose="020F0302020204030204" pitchFamily="34" charset="0"/>
                <a:cs typeface="Calibri Light" panose="020F0302020204030204" pitchFamily="34" charset="0"/>
              </a:rPr>
              <a:t> may toss a coin at most once. </a:t>
            </a:r>
          </a:p>
          <a:p>
            <a:pPr lvl="1"/>
            <a:r>
              <a:rPr lang="en-US" altLang="en-US" u="sng" dirty="0">
                <a:latin typeface="Calibri Light" panose="020F0302020204030204" pitchFamily="34" charset="0"/>
                <a:cs typeface="Calibri Light" panose="020F0302020204030204" pitchFamily="34" charset="0"/>
              </a:rPr>
              <a:t>If the outcome of p</a:t>
            </a:r>
            <a:r>
              <a:rPr lang="en-US" altLang="en-US" u="sng" baseline="-25000" dirty="0">
                <a:latin typeface="Calibri Light" panose="020F0302020204030204" pitchFamily="34" charset="0"/>
                <a:cs typeface="Calibri Light" panose="020F0302020204030204" pitchFamily="34" charset="0"/>
              </a:rPr>
              <a:t>i</a:t>
            </a:r>
            <a:r>
              <a:rPr lang="en-US" altLang="en-US" u="sng" dirty="0">
                <a:latin typeface="Calibri Light" panose="020F0302020204030204" pitchFamily="34" charset="0"/>
                <a:cs typeface="Calibri Light" panose="020F0302020204030204" pitchFamily="34" charset="0"/>
              </a:rPr>
              <a:t>'s initial coin toss is set to 0 </a:t>
            </a:r>
            <a:r>
              <a:rPr lang="en-US" altLang="en-US" dirty="0">
                <a:latin typeface="Calibri Light" panose="020F0302020204030204" pitchFamily="34" charset="0"/>
                <a:cs typeface="Calibri Light" panose="020F0302020204030204" pitchFamily="34" charset="0"/>
              </a:rPr>
              <a:t>by Luck, p</a:t>
            </a:r>
            <a:r>
              <a:rPr lang="en-US" altLang="en-US" baseline="-25000" dirty="0">
                <a:latin typeface="Calibri Light" panose="020F0302020204030204" pitchFamily="34" charset="0"/>
                <a:cs typeface="Calibri Light" panose="020F0302020204030204" pitchFamily="34" charset="0"/>
              </a:rPr>
              <a:t>i</a:t>
            </a:r>
            <a:r>
              <a:rPr lang="en-US" altLang="en-US" dirty="0">
                <a:latin typeface="Calibri Light" panose="020F0302020204030204" pitchFamily="34" charset="0"/>
                <a:cs typeface="Calibri Light" panose="020F0302020204030204" pitchFamily="34" charset="0"/>
              </a:rPr>
              <a:t> will ascertain that </a:t>
            </a:r>
            <a:r>
              <a:rPr lang="en-US" altLang="en-US" dirty="0" err="1">
                <a:latin typeface="Calibri Light" panose="020F0302020204030204" pitchFamily="34" charset="0"/>
                <a:cs typeface="Calibri Light" panose="020F0302020204030204" pitchFamily="34" charset="0"/>
              </a:rPr>
              <a:t>leader</a:t>
            </a:r>
            <a:r>
              <a:rPr lang="en-US" altLang="en-US" baseline="-25000" dirty="0" err="1">
                <a:latin typeface="Calibri Light" panose="020F0302020204030204" pitchFamily="34" charset="0"/>
                <a:cs typeface="Calibri Light" panose="020F0302020204030204" pitchFamily="34" charset="0"/>
              </a:rPr>
              <a:t>k</a:t>
            </a:r>
            <a:r>
              <a:rPr lang="en-US" altLang="en-US" dirty="0">
                <a:latin typeface="Calibri Light" panose="020F0302020204030204" pitchFamily="34" charset="0"/>
                <a:cs typeface="Calibri Light" panose="020F0302020204030204" pitchFamily="34" charset="0"/>
              </a:rPr>
              <a:t> = 1 (with p</a:t>
            </a:r>
            <a:r>
              <a:rPr lang="en-US" altLang="en-US" baseline="-25000" dirty="0">
                <a:latin typeface="Calibri Light" panose="020F0302020204030204" pitchFamily="34" charset="0"/>
                <a:cs typeface="Calibri Light" panose="020F0302020204030204" pitchFamily="34" charset="0"/>
              </a:rPr>
              <a:t>k</a:t>
            </a:r>
            <a:r>
              <a:rPr lang="en-US" altLang="en-US" dirty="0">
                <a:latin typeface="Calibri Light" panose="020F0302020204030204" pitchFamily="34" charset="0"/>
                <a:cs typeface="Calibri Light" panose="020F0302020204030204" pitchFamily="34" charset="0"/>
              </a:rPr>
              <a:t> as the leader in the safe configuration reached) in all subsequent readings, and thus, it will not toss a coin again. </a:t>
            </a:r>
          </a:p>
          <a:p>
            <a:pPr lvl="1"/>
            <a:r>
              <a:rPr lang="en-US" altLang="en-US" u="sng" dirty="0">
                <a:latin typeface="Calibri Light" panose="020F0302020204030204" pitchFamily="34" charset="0"/>
                <a:cs typeface="Calibri Light" panose="020F0302020204030204" pitchFamily="34" charset="0"/>
              </a:rPr>
              <a:t>If the outcome of p</a:t>
            </a:r>
            <a:r>
              <a:rPr lang="en-US" altLang="en-US" u="sng" baseline="-25000" dirty="0">
                <a:latin typeface="Calibri Light" panose="020F0302020204030204" pitchFamily="34" charset="0"/>
                <a:cs typeface="Calibri Light" panose="020F0302020204030204" pitchFamily="34" charset="0"/>
              </a:rPr>
              <a:t>i</a:t>
            </a:r>
            <a:r>
              <a:rPr lang="en-US" altLang="en-US" u="sng" dirty="0">
                <a:latin typeface="Calibri Light" panose="020F0302020204030204" pitchFamily="34" charset="0"/>
                <a:cs typeface="Calibri Light" panose="020F0302020204030204" pitchFamily="34" charset="0"/>
              </a:rPr>
              <a:t>'s initial coin toss was set to 1</a:t>
            </a:r>
            <a:r>
              <a:rPr lang="en-US" altLang="en-US" dirty="0">
                <a:latin typeface="Calibri Light" panose="020F0302020204030204" pitchFamily="34" charset="0"/>
                <a:cs typeface="Calibri Light" panose="020F0302020204030204" pitchFamily="34" charset="0"/>
              </a:rPr>
              <a:t>, the leader values of all other processors are 0, according to Luck’s strategy. </a:t>
            </a:r>
          </a:p>
          <a:p>
            <a:pPr lvl="1"/>
            <a:r>
              <a:rPr lang="en-US" altLang="en-US" dirty="0">
                <a:latin typeface="Calibri Light" panose="020F0302020204030204" pitchFamily="34" charset="0"/>
                <a:cs typeface="Calibri Light" panose="020F0302020204030204" pitchFamily="34" charset="0"/>
              </a:rPr>
              <a:t>After this atomic step, p</a:t>
            </a:r>
            <a:r>
              <a:rPr lang="en-US" altLang="en-US" baseline="-25000" dirty="0">
                <a:latin typeface="Calibri Light" panose="020F0302020204030204" pitchFamily="34" charset="0"/>
                <a:cs typeface="Calibri Light" panose="020F0302020204030204" pitchFamily="34" charset="0"/>
              </a:rPr>
              <a:t>i</a:t>
            </a:r>
            <a:r>
              <a:rPr lang="en-US" altLang="en-US" dirty="0">
                <a:latin typeface="Calibri Light" panose="020F0302020204030204" pitchFamily="34" charset="0"/>
                <a:cs typeface="Calibri Light" panose="020F0302020204030204" pitchFamily="34" charset="0"/>
              </a:rPr>
              <a:t> learns that it is the only processor with leader value 1, ensuring it will not toss a coin again in this scenario as well. </a:t>
            </a:r>
          </a:p>
          <a:p>
            <a:r>
              <a:rPr lang="en-US" altLang="en-US" sz="2400" dirty="0">
                <a:latin typeface="Calibri Light" panose="020F0302020204030204" pitchFamily="34" charset="0"/>
                <a:cs typeface="Calibri Light" panose="020F0302020204030204" pitchFamily="34" charset="0"/>
              </a:rPr>
              <a:t>The combined probability of Luck's strategy is at least 1/2</a:t>
            </a:r>
            <a:r>
              <a:rPr lang="en-US" altLang="en-US" sz="2400" baseline="30000" dirty="0">
                <a:latin typeface="Calibri Light" panose="020F0302020204030204" pitchFamily="34" charset="0"/>
                <a:cs typeface="Calibri Light" panose="020F0302020204030204" pitchFamily="34" charset="0"/>
              </a:rPr>
              <a:t>n</a:t>
            </a:r>
            <a:r>
              <a:rPr lang="en-US" altLang="en-US" sz="2400" dirty="0">
                <a:latin typeface="Calibri Light" panose="020F0302020204030204" pitchFamily="34" charset="0"/>
                <a:cs typeface="Calibri Light" panose="020F0302020204030204" pitchFamily="34" charset="0"/>
              </a:rPr>
              <a:t>.</a:t>
            </a:r>
          </a:p>
          <a:p>
            <a:endParaRPr lang="en-US" sz="2400" dirty="0">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6DDE2529-BFA6-2CE1-C7E4-3CAD8A04D3CC}"/>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0A948FAE-6FB2-4537-8038-B8AE91755208}" type="slidenum">
              <a:rPr lang="en-US" altLang="en-US">
                <a:latin typeface="Calibri Light" panose="020F0302020204030204" pitchFamily="34" charset="0"/>
                <a:cs typeface="Calibri Light" panose="020F0302020204030204" pitchFamily="34" charset="0"/>
              </a:rPr>
              <a:pPr/>
              <a:t>48</a:t>
            </a:fld>
            <a:endParaRPr lang="en-US" altLang="en-US">
              <a:latin typeface="Calibri Light" panose="020F0302020204030204" pitchFamily="34" charset="0"/>
              <a:cs typeface="Calibri Light" panose="020F0302020204030204" pitchFamily="34" charset="0"/>
            </a:endParaRPr>
          </a:p>
        </p:txBody>
      </p:sp>
      <p:sp>
        <p:nvSpPr>
          <p:cNvPr id="171010" name="Rectangle 2">
            <a:extLst>
              <a:ext uri="{FF2B5EF4-FFF2-40B4-BE49-F238E27FC236}">
                <a16:creationId xmlns:a16="http://schemas.microsoft.com/office/drawing/2014/main" id="{11A171CB-960E-EF0C-BAAE-6DF2B1820093}"/>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58027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a:extLst>
              <a:ext uri="{FF2B5EF4-FFF2-40B4-BE49-F238E27FC236}">
                <a16:creationId xmlns:a16="http://schemas.microsoft.com/office/drawing/2014/main" id="{DB284443-E8FC-DE77-161F-3CA1850E6EF7}"/>
              </a:ext>
            </a:extLst>
          </p:cNvPr>
          <p:cNvSpPr>
            <a:spLocks noGrp="1" noChangeArrowheads="1"/>
          </p:cNvSpPr>
          <p:nvPr>
            <p:ph type="title"/>
          </p:nvPr>
        </p:nvSpPr>
        <p:spPr/>
        <p:txBody>
          <a:bodyPr/>
          <a:lstStyle/>
          <a:p>
            <a:r>
              <a:rPr lang="en-US" altLang="en-US" dirty="0">
                <a:latin typeface="Calibri Light" panose="020F0302020204030204" pitchFamily="34" charset="0"/>
              </a:rPr>
              <a:t>Putting Things Together</a:t>
            </a:r>
          </a:p>
        </p:txBody>
      </p:sp>
      <p:sp>
        <p:nvSpPr>
          <p:cNvPr id="4" name="Content Placeholder 3">
            <a:extLst>
              <a:ext uri="{FF2B5EF4-FFF2-40B4-BE49-F238E27FC236}">
                <a16:creationId xmlns:a16="http://schemas.microsoft.com/office/drawing/2014/main" id="{80814C08-7CD2-49C4-7679-62C9ADDBB0BE}"/>
              </a:ext>
            </a:extLst>
          </p:cNvPr>
          <p:cNvSpPr>
            <a:spLocks noGrp="1"/>
          </p:cNvSpPr>
          <p:nvPr>
            <p:ph idx="1"/>
          </p:nvPr>
        </p:nvSpPr>
        <p:spPr>
          <a:xfrm>
            <a:off x="179512" y="1412776"/>
            <a:ext cx="8784976" cy="4895949"/>
          </a:xfrm>
        </p:spPr>
        <p:txBody>
          <a:bodyPr/>
          <a:lstStyle/>
          <a:p>
            <a:r>
              <a:rPr lang="en-US" altLang="en-US" sz="2400" dirty="0">
                <a:latin typeface="Calibri Light" panose="020F0302020204030204" pitchFamily="34" charset="0"/>
                <a:cs typeface="Calibri Light" panose="020F0302020204030204" pitchFamily="34" charset="0"/>
              </a:rPr>
              <a:t>In conclusion, within a maximum of 2n rounds, each processor p</a:t>
            </a:r>
            <a:r>
              <a:rPr lang="en-US" altLang="en-US" sz="2400" baseline="-25000" dirty="0">
                <a:latin typeface="Calibri Light" panose="020F0302020204030204" pitchFamily="34" charset="0"/>
                <a:cs typeface="Calibri Light" panose="020F0302020204030204" pitchFamily="34" charset="0"/>
              </a:rPr>
              <a:t>i</a:t>
            </a:r>
            <a:r>
              <a:rPr lang="en-US" altLang="en-US" sz="2400" dirty="0">
                <a:latin typeface="Calibri Light" panose="020F0302020204030204" pitchFamily="34" charset="0"/>
                <a:cs typeface="Calibri Light" panose="020F0302020204030204" pitchFamily="34" charset="0"/>
              </a:rPr>
              <a:t> refrains from tossing a coin, and during these 2n rounds, p</a:t>
            </a:r>
            <a:r>
              <a:rPr lang="en-US" altLang="en-US" sz="2400" baseline="-25000" dirty="0">
                <a:latin typeface="Calibri Light" panose="020F0302020204030204" pitchFamily="34" charset="0"/>
                <a:cs typeface="Calibri Light" panose="020F0302020204030204" pitchFamily="34" charset="0"/>
              </a:rPr>
              <a:t>i</a:t>
            </a:r>
            <a:r>
              <a:rPr lang="en-US" altLang="en-US" sz="2400" dirty="0">
                <a:latin typeface="Calibri Light" panose="020F0302020204030204" pitchFamily="34" charset="0"/>
                <a:cs typeface="Calibri Light" panose="020F0302020204030204" pitchFamily="34" charset="0"/>
              </a:rPr>
              <a:t> can toss a coin at most once. </a:t>
            </a:r>
          </a:p>
          <a:p>
            <a:r>
              <a:rPr lang="en-US" altLang="en-US" sz="2400" dirty="0">
                <a:latin typeface="Calibri Light" panose="020F0302020204030204" pitchFamily="34" charset="0"/>
                <a:cs typeface="Calibri Light" panose="020F0302020204030204" pitchFamily="34" charset="0"/>
              </a:rPr>
              <a:t>Therefore, Luck wins the game within 2n rounds with a combined probability of 1/2</a:t>
            </a:r>
            <a:r>
              <a:rPr lang="en-US" altLang="en-US" sz="2400" baseline="30000" dirty="0">
                <a:latin typeface="Calibri Light" panose="020F0302020204030204" pitchFamily="34" charset="0"/>
                <a:cs typeface="Calibri Light" panose="020F0302020204030204" pitchFamily="34" charset="0"/>
              </a:rPr>
              <a:t>n</a:t>
            </a:r>
            <a:r>
              <a:rPr lang="en-US" altLang="en-US" sz="2400" dirty="0">
                <a:latin typeface="Calibri Light" panose="020F0302020204030204" pitchFamily="34" charset="0"/>
                <a:cs typeface="Calibri Light" panose="020F0302020204030204" pitchFamily="34" charset="0"/>
              </a:rPr>
              <a:t>.</a:t>
            </a:r>
          </a:p>
          <a:p>
            <a:endParaRPr lang="en-US" sz="2400" dirty="0">
              <a:latin typeface="Calibri Light" panose="020F0302020204030204" pitchFamily="34" charset="0"/>
              <a:cs typeface="Calibri Light" panose="020F0302020204030204" pitchFamily="34" charset="0"/>
            </a:endParaRPr>
          </a:p>
        </p:txBody>
      </p:sp>
      <p:sp>
        <p:nvSpPr>
          <p:cNvPr id="3" name="Slide Number Placeholder 4">
            <a:extLst>
              <a:ext uri="{FF2B5EF4-FFF2-40B4-BE49-F238E27FC236}">
                <a16:creationId xmlns:a16="http://schemas.microsoft.com/office/drawing/2014/main" id="{6DDE2529-BFA6-2CE1-C7E4-3CAD8A04D3CC}"/>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0A948FAE-6FB2-4537-8038-B8AE91755208}" type="slidenum">
              <a:rPr lang="en-US" altLang="en-US">
                <a:latin typeface="Calibri Light" panose="020F0302020204030204" pitchFamily="34" charset="0"/>
                <a:cs typeface="Calibri Light" panose="020F0302020204030204" pitchFamily="34" charset="0"/>
              </a:rPr>
              <a:pPr/>
              <a:t>49</a:t>
            </a:fld>
            <a:endParaRPr lang="en-US" altLang="en-US">
              <a:latin typeface="Calibri Light" panose="020F0302020204030204" pitchFamily="34" charset="0"/>
              <a:cs typeface="Calibri Light" panose="020F0302020204030204" pitchFamily="34" charset="0"/>
            </a:endParaRPr>
          </a:p>
        </p:txBody>
      </p:sp>
      <p:sp>
        <p:nvSpPr>
          <p:cNvPr id="171010" name="Rectangle 2">
            <a:extLst>
              <a:ext uri="{FF2B5EF4-FFF2-40B4-BE49-F238E27FC236}">
                <a16:creationId xmlns:a16="http://schemas.microsoft.com/office/drawing/2014/main" id="{11A171CB-960E-EF0C-BAAE-6DF2B1820093}"/>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2622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838FCB34-5EAA-4924-B336-45F6AC239AD0}" type="slidenum">
              <a:rPr lang="en-US" altLang="en-US">
                <a:latin typeface="Calibri Light" panose="020F0302020204030204" pitchFamily="34" charset="0"/>
                <a:cs typeface="Calibri Light" panose="020F0302020204030204" pitchFamily="34" charset="0"/>
              </a:rPr>
              <a:pPr/>
              <a:t>5</a:t>
            </a:fld>
            <a:endParaRPr lang="en-US" altLang="en-US">
              <a:latin typeface="Calibri Light" panose="020F0302020204030204" pitchFamily="34" charset="0"/>
              <a:cs typeface="Calibri Light" panose="020F0302020204030204" pitchFamily="34" charset="0"/>
            </a:endParaRPr>
          </a:p>
        </p:txBody>
      </p:sp>
      <p:sp>
        <p:nvSpPr>
          <p:cNvPr id="159746" name="Rectangle 2"/>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alibri Light" panose="020F0302020204030204" pitchFamily="34" charset="0"/>
              <a:cs typeface="Calibri Light" panose="020F0302020204030204" pitchFamily="34" charset="0"/>
            </a:endParaRPr>
          </a:p>
        </p:txBody>
      </p:sp>
      <p:sp>
        <p:nvSpPr>
          <p:cNvPr id="159747" name="Text Box 3"/>
          <p:cNvSpPr txBox="1">
            <a:spLocks noChangeArrowheads="1"/>
          </p:cNvSpPr>
          <p:nvPr/>
        </p:nvSpPr>
        <p:spPr bwMode="auto">
          <a:xfrm>
            <a:off x="179512" y="2467382"/>
            <a:ext cx="8773988" cy="369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54800">
            <a:spAutoFit/>
          </a:bodyPr>
          <a:lstStyle/>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rPr>
              <a:t>01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do </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forever</a:t>
            </a:r>
            <a:endParaRPr lang="en-US" altLang="he-IL" sz="2150" dirty="0">
              <a:solidFill>
                <a:srgbClr val="3333CC"/>
              </a:solidFill>
              <a:latin typeface="Calibri Light" panose="020F0302020204030204" pitchFamily="34" charset="0"/>
              <a:cs typeface="Calibri Light" panose="020F0302020204030204" pitchFamily="34" charset="0"/>
            </a:endParaRPr>
          </a:p>
          <a:p>
            <a:pPr>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rPr>
              <a:t>02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candidate,distance</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ID</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0</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cs typeface="Calibri Light" panose="020F0302020204030204" pitchFamily="34" charset="0"/>
                <a:sym typeface="Symbol" pitchFamily="18" charset="2"/>
              </a:rPr>
              <a:t> </a:t>
            </a:r>
          </a:p>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03	</a:t>
            </a:r>
            <a:r>
              <a:rPr lang="en-US" altLang="he-IL" sz="2150" b="1" dirty="0" err="1">
                <a:solidFill>
                  <a:srgbClr val="3333CC"/>
                </a:solidFill>
                <a:latin typeface="Calibri Light" panose="020F0302020204030204" pitchFamily="34" charset="0"/>
                <a:cs typeface="Calibri Light" panose="020F0302020204030204" pitchFamily="34" charset="0"/>
                <a:sym typeface="Symbol" pitchFamily="18" charset="2"/>
              </a:rPr>
              <a:t>forall</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dirty="0" err="1">
                <a:solidFill>
                  <a:srgbClr val="3333CC"/>
                </a:solidFill>
                <a:latin typeface="Calibri Light" panose="020F0302020204030204" pitchFamily="34" charset="0"/>
                <a:cs typeface="Calibri Light" panose="020F0302020204030204" pitchFamily="34" charset="0"/>
                <a:sym typeface="Symbol" pitchFamily="18" charset="2"/>
              </a:rPr>
              <a:t>P</a:t>
            </a:r>
            <a:r>
              <a:rPr lang="en-US" altLang="he-IL" sz="2150" baseline="-25000" dirty="0" err="1">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i="1" baseline="-250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N</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do</a:t>
            </a:r>
            <a:endPar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04	     </a:t>
            </a:r>
            <a:r>
              <a:rPr lang="en-US" altLang="he-IL" sz="2150" b="1" dirty="0">
                <a:solidFill>
                  <a:srgbClr val="3333CC"/>
                </a:solidFill>
                <a:latin typeface="Calibri Light" panose="020F0302020204030204" pitchFamily="34" charset="0"/>
                <a:cs typeface="Calibri Light" panose="020F0302020204030204" pitchFamily="34" charset="0"/>
              </a:rPr>
              <a:t>begin</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p>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05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 read </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dirty="0" err="1">
                <a:solidFill>
                  <a:srgbClr val="3333CC"/>
                </a:solidFill>
                <a:latin typeface="Calibri Light" panose="020F0302020204030204" pitchFamily="34" charset="0"/>
                <a:cs typeface="Calibri Light" panose="020F0302020204030204" pitchFamily="34" charset="0"/>
                <a:sym typeface="Symbol" pitchFamily="18" charset="2"/>
              </a:rPr>
              <a:t>dis</a:t>
            </a:r>
            <a:r>
              <a:rPr lang="en-US" altLang="he-IL" sz="2150" baseline="-25000" dirty="0" err="1">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cs typeface="Calibri Light" panose="020F0302020204030204" pitchFamily="34" charset="0"/>
                <a:sym typeface="Symbol" pitchFamily="18" charset="2"/>
              </a:rPr>
              <a:t> </a:t>
            </a:r>
            <a:endPar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06	 </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if</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 </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N</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and</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 </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candidate</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or</a:t>
            </a:r>
            <a:endPar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07</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rPr>
              <a:t> </a:t>
            </a:r>
            <a:r>
              <a:rPr lang="en-US" altLang="he-IL" sz="2150" dirty="0">
                <a:solidFill>
                  <a:srgbClr val="3333CC"/>
                </a:solidFill>
                <a:latin typeface="Calibri Light" panose="020F0302020204030204" pitchFamily="34" charset="0"/>
                <a:cs typeface="Calibri Light" panose="020F0302020204030204" pitchFamily="34" charset="0"/>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 </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candidate</a:t>
            </a:r>
            <a:r>
              <a:rPr lang="en-US" altLang="he-IL" sz="2150" dirty="0">
                <a:solidFill>
                  <a:srgbClr val="3333CC"/>
                </a:solidFill>
                <a:latin typeface="Calibri Light" panose="020F0302020204030204" pitchFamily="34" charset="0"/>
                <a:cs typeface="Calibri Light" panose="020F0302020204030204" pitchFamily="34" charset="0"/>
              </a:rPr>
              <a:t>) </a:t>
            </a:r>
            <a:r>
              <a:rPr lang="en-US" altLang="he-IL" sz="2150" b="1" dirty="0">
                <a:solidFill>
                  <a:srgbClr val="3333CC"/>
                </a:solidFill>
                <a:latin typeface="Calibri Light" panose="020F0302020204030204" pitchFamily="34" charset="0"/>
                <a:cs typeface="Calibri Light" panose="020F0302020204030204" pitchFamily="34" charset="0"/>
              </a:rPr>
              <a:t>and</a:t>
            </a:r>
            <a:r>
              <a:rPr lang="en-US" altLang="he-IL" sz="2150" dirty="0">
                <a:solidFill>
                  <a:srgbClr val="3333CC"/>
                </a:solidFill>
                <a:latin typeface="Calibri Light" panose="020F0302020204030204" pitchFamily="34" charset="0"/>
                <a:cs typeface="Calibri Light" panose="020F0302020204030204" pitchFamily="34" charset="0"/>
              </a:rPr>
              <a:t> (</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 </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distance</a:t>
            </a:r>
            <a:r>
              <a:rPr lang="en-US" altLang="he-IL" sz="2150" dirty="0">
                <a:solidFill>
                  <a:srgbClr val="3333CC"/>
                </a:solidFill>
                <a:latin typeface="Calibri Light" panose="020F0302020204030204" pitchFamily="34" charset="0"/>
                <a:cs typeface="Calibri Light" panose="020F0302020204030204" pitchFamily="34" charset="0"/>
              </a:rPr>
              <a:t>))) </a:t>
            </a:r>
            <a:r>
              <a:rPr lang="en-US" altLang="he-IL" sz="2150" b="1" dirty="0">
                <a:solidFill>
                  <a:srgbClr val="3333CC"/>
                </a:solidFill>
                <a:latin typeface="Calibri Light" panose="020F0302020204030204" pitchFamily="34" charset="0"/>
                <a:cs typeface="Calibri Light" panose="020F0302020204030204" pitchFamily="34" charset="0"/>
              </a:rPr>
              <a:t>then</a:t>
            </a:r>
            <a:endPar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08		 </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candidate,distance</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j</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+ 1</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cs typeface="Calibri Light" panose="020F0302020204030204" pitchFamily="34" charset="0"/>
                <a:sym typeface="Symbol" pitchFamily="18" charset="2"/>
              </a:rPr>
              <a:t> </a:t>
            </a:r>
            <a:endPar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09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end</a:t>
            </a:r>
            <a:endPar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endParaRPr>
          </a:p>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10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write</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leader</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i="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dis</a:t>
            </a:r>
            <a:r>
              <a:rPr lang="en-US" altLang="he-IL" sz="2150" i="1" baseline="-25000" dirty="0" err="1">
                <a:solidFill>
                  <a:srgbClr val="3333CC"/>
                </a:solidFill>
                <a:latin typeface="Calibri Light" panose="020F0302020204030204" pitchFamily="34" charset="0"/>
                <a:cs typeface="Calibri Light" panose="020F0302020204030204" pitchFamily="34" charset="0"/>
                <a:sym typeface="Symbol" pitchFamily="18" charset="2"/>
              </a:rPr>
              <a:t>i</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i="1" dirty="0" err="1">
                <a:solidFill>
                  <a:srgbClr val="3333CC"/>
                </a:solidFill>
                <a:latin typeface="Calibri Light" panose="020F0302020204030204" pitchFamily="34" charset="0"/>
                <a:cs typeface="Calibri Light" panose="020F0302020204030204" pitchFamily="34" charset="0"/>
                <a:sym typeface="Symbol" pitchFamily="18" charset="2"/>
              </a:rPr>
              <a:t>candidate,distance</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a:t>
            </a:r>
            <a:r>
              <a:rPr lang="en-US" altLang="he-IL" sz="2150" baseline="-25000" dirty="0">
                <a:solidFill>
                  <a:srgbClr val="3333CC"/>
                </a:solidFill>
                <a:latin typeface="Calibri Light" panose="020F0302020204030204" pitchFamily="34" charset="0"/>
                <a:cs typeface="Calibri Light" panose="020F0302020204030204" pitchFamily="34" charset="0"/>
                <a:sym typeface="Symbol" pitchFamily="18" charset="2"/>
              </a:rPr>
              <a:t> </a:t>
            </a:r>
          </a:p>
          <a:p>
            <a:pPr algn="l">
              <a:lnSpc>
                <a:spcPct val="50000"/>
              </a:lnSpc>
              <a:spcBef>
                <a:spcPct val="50000"/>
              </a:spcBef>
            </a:pPr>
            <a:r>
              <a:rPr lang="en-US" altLang="he-IL" sz="2150" dirty="0">
                <a:solidFill>
                  <a:srgbClr val="3333CC"/>
                </a:solidFill>
                <a:latin typeface="Calibri Light" panose="020F0302020204030204" pitchFamily="34" charset="0"/>
                <a:cs typeface="Calibri Light" panose="020F0302020204030204" pitchFamily="34" charset="0"/>
                <a:sym typeface="Symbol" pitchFamily="18" charset="2"/>
              </a:rPr>
              <a:t>11 </a:t>
            </a:r>
            <a:r>
              <a:rPr lang="en-US" altLang="he-IL" sz="2150" b="1" dirty="0">
                <a:solidFill>
                  <a:srgbClr val="3333CC"/>
                </a:solidFill>
                <a:latin typeface="Calibri Light" panose="020F0302020204030204" pitchFamily="34" charset="0"/>
                <a:cs typeface="Calibri Light" panose="020F0302020204030204" pitchFamily="34" charset="0"/>
                <a:sym typeface="Symbol" pitchFamily="18" charset="2"/>
              </a:rPr>
              <a:t>od</a:t>
            </a:r>
          </a:p>
        </p:txBody>
      </p:sp>
      <p:sp>
        <p:nvSpPr>
          <p:cNvPr id="159749" name="Rectangle 5"/>
          <p:cNvSpPr>
            <a:spLocks noGrp="1" noChangeArrowheads="1"/>
          </p:cNvSpPr>
          <p:nvPr>
            <p:ph type="title"/>
          </p:nvPr>
        </p:nvSpPr>
        <p:spPr>
          <a:xfrm>
            <a:off x="533400" y="533400"/>
            <a:ext cx="7772400" cy="1143000"/>
          </a:xfrm>
        </p:spPr>
        <p:txBody>
          <a:bodyPr/>
          <a:lstStyle/>
          <a:p>
            <a:r>
              <a:rPr lang="en-US" altLang="he-IL" sz="2800" dirty="0">
                <a:latin typeface="Calibri Light" panose="020F0302020204030204" pitchFamily="34" charset="0"/>
                <a:cs typeface="Calibri Light" panose="020F0302020204030204" pitchFamily="34" charset="0"/>
              </a:rPr>
              <a:t>Convergence Stairs - Example: Leader election in a General Communication Network</a:t>
            </a:r>
            <a:endParaRPr lang="en-US" sz="2800" dirty="0">
              <a:latin typeface="Calibri Light" panose="020F0302020204030204" pitchFamily="34" charset="0"/>
              <a:cs typeface="Calibri Light" panose="020F0302020204030204" pitchFamily="34" charset="0"/>
            </a:endParaRPr>
          </a:p>
        </p:txBody>
      </p:sp>
      <p:sp>
        <p:nvSpPr>
          <p:cNvPr id="159754" name="Text Box 10"/>
          <p:cNvSpPr txBox="1">
            <a:spLocks noChangeArrowheads="1"/>
          </p:cNvSpPr>
          <p:nvPr/>
        </p:nvSpPr>
        <p:spPr bwMode="auto">
          <a:xfrm>
            <a:off x="179512" y="1628775"/>
            <a:ext cx="8856984"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SzPct val="85000"/>
            </a:pPr>
            <a:r>
              <a:rPr lang="en-US" sz="2400" dirty="0">
                <a:solidFill>
                  <a:srgbClr val="003399"/>
                </a:solidFill>
                <a:latin typeface="Calibri Light" panose="020F0302020204030204" pitchFamily="34" charset="0"/>
                <a:cs typeface="Calibri Light" panose="020F0302020204030204" pitchFamily="34" charset="0"/>
              </a:rPr>
              <a:t>Program for </a:t>
            </a:r>
            <a:r>
              <a:rPr lang="en-US" sz="2400" i="1" dirty="0">
                <a:solidFill>
                  <a:srgbClr val="003399"/>
                </a:solidFill>
                <a:latin typeface="Calibri Light" panose="020F0302020204030204" pitchFamily="34" charset="0"/>
                <a:cs typeface="Calibri Light" panose="020F0302020204030204" pitchFamily="34" charset="0"/>
              </a:rPr>
              <a:t>p</a:t>
            </a:r>
            <a:r>
              <a:rPr lang="en-US" sz="2400" i="1" baseline="-25000" dirty="0">
                <a:solidFill>
                  <a:srgbClr val="003399"/>
                </a:solidFill>
                <a:latin typeface="Calibri Light" panose="020F0302020204030204" pitchFamily="34" charset="0"/>
                <a:cs typeface="Calibri Light" panose="020F0302020204030204" pitchFamily="34" charset="0"/>
              </a:rPr>
              <a:t>i</a:t>
            </a:r>
            <a:r>
              <a:rPr lang="en-SE" sz="2400" dirty="0">
                <a:solidFill>
                  <a:srgbClr val="003399"/>
                </a:solidFill>
                <a:latin typeface="Calibri Light" panose="020F0302020204030204" pitchFamily="34" charset="0"/>
                <a:cs typeface="Calibri Light" panose="020F0302020204030204" pitchFamily="34" charset="0"/>
              </a:rPr>
              <a:t>: </a:t>
            </a:r>
            <a:r>
              <a:rPr lang="en-US" sz="2400" dirty="0">
                <a:solidFill>
                  <a:srgbClr val="003399"/>
                </a:solidFill>
                <a:latin typeface="Calibri Light" panose="020F0302020204030204" pitchFamily="34" charset="0"/>
                <a:cs typeface="Calibri Light" panose="020F0302020204030204" pitchFamily="34" charset="0"/>
              </a:rPr>
              <a:t>each processor reads its neighbors leader and chooses the candidate with the </a:t>
            </a:r>
            <a:r>
              <a:rPr lang="en-SE" sz="2400" dirty="0">
                <a:solidFill>
                  <a:srgbClr val="003399"/>
                </a:solidFill>
                <a:latin typeface="Calibri Light" panose="020F0302020204030204" pitchFamily="34" charset="0"/>
                <a:cs typeface="Calibri Light" panose="020F0302020204030204" pitchFamily="34" charset="0"/>
              </a:rPr>
              <a:t>lexicaficaly </a:t>
            </a:r>
            <a:r>
              <a:rPr lang="en-US" sz="2400" dirty="0">
                <a:solidFill>
                  <a:srgbClr val="003399"/>
                </a:solidFill>
                <a:latin typeface="Calibri Light" panose="020F0302020204030204" pitchFamily="34" charset="0"/>
                <a:cs typeface="Calibri Light" panose="020F0302020204030204" pitchFamily="34" charset="0"/>
              </a:rPr>
              <a:t>lowest </a:t>
            </a:r>
            <a:r>
              <a:rPr lang="en-SE" sz="2400" dirty="0">
                <a:solidFill>
                  <a:srgbClr val="003399"/>
                </a:solidFill>
                <a:latin typeface="Calibri Light" panose="020F0302020204030204" pitchFamily="34" charset="0"/>
                <a:cs typeface="Calibri Light" panose="020F0302020204030204" pitchFamily="34" charset="0"/>
              </a:rPr>
              <a:t>pair of idetifier and distance.</a:t>
            </a:r>
            <a:endParaRPr lang="en-US" sz="2400" dirty="0">
              <a:solidFill>
                <a:srgbClr val="003399"/>
              </a:solidFill>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1117380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9747"/>
                                        </p:tgtEl>
                                        <p:attrNameLst>
                                          <p:attrName>style.visibility</p:attrName>
                                        </p:attrNameLst>
                                      </p:cBhvr>
                                      <p:to>
                                        <p:strVal val="visible"/>
                                      </p:to>
                                    </p:set>
                                    <p:animEffect transition="in" filter="dissolve">
                                      <p:cBhvr>
                                        <p:cTn id="7" dur="500"/>
                                        <p:tgtEl>
                                          <p:spTgt spid="159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85B1956-A28D-07A5-38C0-B1868FDDA1B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AF469A1-2EC3-4AE7-A74A-D4CD92D83628}" type="slidenum">
              <a:rPr lang="en-US" altLang="en-US">
                <a:latin typeface="Calibri Light" panose="020F0302020204030204" pitchFamily="34" charset="0"/>
                <a:cs typeface="Calibri Light" panose="020F0302020204030204" pitchFamily="34" charset="0"/>
              </a:rPr>
              <a:pPr/>
              <a:t>50</a:t>
            </a:fld>
            <a:endParaRPr lang="en-US" altLang="en-US">
              <a:latin typeface="Calibri Light" panose="020F0302020204030204" pitchFamily="34" charset="0"/>
              <a:cs typeface="Calibri Light" panose="020F0302020204030204" pitchFamily="34" charset="0"/>
            </a:endParaRPr>
          </a:p>
        </p:txBody>
      </p:sp>
      <p:sp>
        <p:nvSpPr>
          <p:cNvPr id="172034" name="Rectangle 2">
            <a:extLst>
              <a:ext uri="{FF2B5EF4-FFF2-40B4-BE49-F238E27FC236}">
                <a16:creationId xmlns:a16="http://schemas.microsoft.com/office/drawing/2014/main" id="{981DB609-8A81-558A-9849-E667AB07A37F}"/>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2035" name="Rectangle 3">
            <a:extLst>
              <a:ext uri="{FF2B5EF4-FFF2-40B4-BE49-F238E27FC236}">
                <a16:creationId xmlns:a16="http://schemas.microsoft.com/office/drawing/2014/main" id="{D7814F87-CF16-DF22-2570-F689EA26C3A5}"/>
              </a:ext>
            </a:extLst>
          </p:cNvPr>
          <p:cNvSpPr>
            <a:spLocks noChangeArrowheads="1"/>
          </p:cNvSpPr>
          <p:nvPr/>
        </p:nvSpPr>
        <p:spPr bwMode="auto">
          <a:xfrm>
            <a:off x="0" y="1556792"/>
            <a:ext cx="9108504" cy="397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None/>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 algorithm is not self-stabilizing under fine-atomicity (Lemma 2.7) </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By presenting a winning strategy for the scheduler that ensures that the system never stabilizes</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Starting with all leader registers holding 1.</a:t>
            </a:r>
          </a:p>
          <a:p>
            <a:pPr lvl="1">
              <a:buClrTx/>
            </a:pP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 scheduler persistently activates each processor until it chooses 0 and before it writes down the random value. </a:t>
            </a:r>
          </a:p>
          <a:p>
            <a:pPr lvl="1">
              <a:buClrTx/>
            </a:pP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Then, the scheduler lets all processor to write to their shared variables. </a:t>
            </a:r>
          </a:p>
          <a:p>
            <a:pPr lvl="1">
              <a:buClrTx/>
            </a:pP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Similarly, the scheduler can force all processors to choose 1.</a:t>
            </a:r>
          </a:p>
          <a:p>
            <a:pPr lvl="1">
              <a:buClrTx/>
            </a:pPr>
            <a:r>
              <a:rPr lang="en-US" altLang="he-IL"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And so on.</a:t>
            </a:r>
          </a:p>
        </p:txBody>
      </p:sp>
      <p:sp>
        <p:nvSpPr>
          <p:cNvPr id="172036" name="Rectangle 4">
            <a:extLst>
              <a:ext uri="{FF2B5EF4-FFF2-40B4-BE49-F238E27FC236}">
                <a16:creationId xmlns:a16="http://schemas.microsoft.com/office/drawing/2014/main" id="{0801A41C-6360-0FEC-035C-097E2A6BADD9}"/>
              </a:ext>
            </a:extLst>
          </p:cNvPr>
          <p:cNvSpPr>
            <a:spLocks noGrp="1" noChangeArrowheads="1"/>
          </p:cNvSpPr>
          <p:nvPr>
            <p:ph type="title"/>
          </p:nvPr>
        </p:nvSpPr>
        <p:spPr>
          <a:xfrm>
            <a:off x="533400" y="323850"/>
            <a:ext cx="77724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spTree>
    <p:extLst>
      <p:ext uri="{BB962C8B-B14F-4D97-AF65-F5344CB8AC3E}">
        <p14:creationId xmlns:p14="http://schemas.microsoft.com/office/powerpoint/2010/main" val="2945345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85B1956-A28D-07A5-38C0-B1868FDDA1B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AF469A1-2EC3-4AE7-A74A-D4CD92D83628}" type="slidenum">
              <a:rPr lang="en-US" altLang="en-US">
                <a:latin typeface="Calibri Light" panose="020F0302020204030204" pitchFamily="34" charset="0"/>
                <a:cs typeface="Calibri Light" panose="020F0302020204030204" pitchFamily="34" charset="0"/>
              </a:rPr>
              <a:pPr/>
              <a:t>51</a:t>
            </a:fld>
            <a:endParaRPr lang="en-US" altLang="en-US">
              <a:latin typeface="Calibri Light" panose="020F0302020204030204" pitchFamily="34" charset="0"/>
              <a:cs typeface="Calibri Light" panose="020F0302020204030204" pitchFamily="34" charset="0"/>
            </a:endParaRPr>
          </a:p>
        </p:txBody>
      </p:sp>
      <p:sp>
        <p:nvSpPr>
          <p:cNvPr id="172034" name="Rectangle 2">
            <a:extLst>
              <a:ext uri="{FF2B5EF4-FFF2-40B4-BE49-F238E27FC236}">
                <a16:creationId xmlns:a16="http://schemas.microsoft.com/office/drawing/2014/main" id="{981DB609-8A81-558A-9849-E667AB07A37F}"/>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2035" name="Rectangle 3">
            <a:extLst>
              <a:ext uri="{FF2B5EF4-FFF2-40B4-BE49-F238E27FC236}">
                <a16:creationId xmlns:a16="http://schemas.microsoft.com/office/drawing/2014/main" id="{D7814F87-CF16-DF22-2570-F689EA26C3A5}"/>
              </a:ext>
            </a:extLst>
          </p:cNvPr>
          <p:cNvSpPr>
            <a:spLocks noChangeArrowheads="1"/>
          </p:cNvSpPr>
          <p:nvPr/>
        </p:nvSpPr>
        <p:spPr bwMode="auto">
          <a:xfrm>
            <a:off x="0" y="1556792"/>
            <a:ext cx="9108504" cy="397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None/>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 algorithm is not self-stabilizing under fine-atomicity (Lemma 2.7) </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By presenting a winning strategy for the scheduler that ensures that the system never stabilizes</a:t>
            </a:r>
          </a:p>
        </p:txBody>
      </p:sp>
      <p:sp>
        <p:nvSpPr>
          <p:cNvPr id="172036" name="Rectangle 4">
            <a:extLst>
              <a:ext uri="{FF2B5EF4-FFF2-40B4-BE49-F238E27FC236}">
                <a16:creationId xmlns:a16="http://schemas.microsoft.com/office/drawing/2014/main" id="{0801A41C-6360-0FEC-035C-097E2A6BADD9}"/>
              </a:ext>
            </a:extLst>
          </p:cNvPr>
          <p:cNvSpPr>
            <a:spLocks noGrp="1" noChangeArrowheads="1"/>
          </p:cNvSpPr>
          <p:nvPr>
            <p:ph type="title"/>
          </p:nvPr>
        </p:nvSpPr>
        <p:spPr>
          <a:xfrm>
            <a:off x="533400" y="323850"/>
            <a:ext cx="77724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pic>
        <p:nvPicPr>
          <p:cNvPr id="5" name="Picture 4">
            <a:extLst>
              <a:ext uri="{FF2B5EF4-FFF2-40B4-BE49-F238E27FC236}">
                <a16:creationId xmlns:a16="http://schemas.microsoft.com/office/drawing/2014/main" id="{635804DE-FCE0-D9EC-8853-7CDF22C45A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284892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E0FBC33-7CBD-2328-6AF4-0059DC850C3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5500474"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94AB632-5605-876E-DD79-E3DE956CE24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6835157"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A83D29F-7C96-857B-1C98-CDDB65C9010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147565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A0940B2-0A99-AD53-56B6-6A09E31C06D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4107763"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Up 11">
            <a:extLst>
              <a:ext uri="{FF2B5EF4-FFF2-40B4-BE49-F238E27FC236}">
                <a16:creationId xmlns:a16="http://schemas.microsoft.com/office/drawing/2014/main" id="{95FA2BA8-6F30-6B35-4BFB-614165EE7B6A}"/>
              </a:ext>
            </a:extLst>
          </p:cNvPr>
          <p:cNvSpPr/>
          <p:nvPr/>
        </p:nvSpPr>
        <p:spPr>
          <a:xfrm>
            <a:off x="1840486" y="6434976"/>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13">
            <a:extLst>
              <a:ext uri="{FF2B5EF4-FFF2-40B4-BE49-F238E27FC236}">
                <a16:creationId xmlns:a16="http://schemas.microsoft.com/office/drawing/2014/main" id="{4A075EB6-67A2-7D5B-2282-2A8292BD8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429000"/>
            <a:ext cx="999973" cy="9947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D7FC907-69EB-E7D6-D1EF-F6BA0CDAA9DD}"/>
              </a:ext>
            </a:extLst>
          </p:cNvPr>
          <p:cNvSpPr txBox="1"/>
          <p:nvPr/>
        </p:nvSpPr>
        <p:spPr>
          <a:xfrm>
            <a:off x="1455926"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85B1956-A28D-07A5-38C0-B1868FDDA1B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AF469A1-2EC3-4AE7-A74A-D4CD92D83628}" type="slidenum">
              <a:rPr lang="en-US" altLang="en-US">
                <a:latin typeface="Calibri Light" panose="020F0302020204030204" pitchFamily="34" charset="0"/>
                <a:cs typeface="Calibri Light" panose="020F0302020204030204" pitchFamily="34" charset="0"/>
              </a:rPr>
              <a:pPr/>
              <a:t>52</a:t>
            </a:fld>
            <a:endParaRPr lang="en-US" altLang="en-US">
              <a:latin typeface="Calibri Light" panose="020F0302020204030204" pitchFamily="34" charset="0"/>
              <a:cs typeface="Calibri Light" panose="020F0302020204030204" pitchFamily="34" charset="0"/>
            </a:endParaRPr>
          </a:p>
        </p:txBody>
      </p:sp>
      <p:sp>
        <p:nvSpPr>
          <p:cNvPr id="172034" name="Rectangle 2">
            <a:extLst>
              <a:ext uri="{FF2B5EF4-FFF2-40B4-BE49-F238E27FC236}">
                <a16:creationId xmlns:a16="http://schemas.microsoft.com/office/drawing/2014/main" id="{981DB609-8A81-558A-9849-E667AB07A37F}"/>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2035" name="Rectangle 3">
            <a:extLst>
              <a:ext uri="{FF2B5EF4-FFF2-40B4-BE49-F238E27FC236}">
                <a16:creationId xmlns:a16="http://schemas.microsoft.com/office/drawing/2014/main" id="{D7814F87-CF16-DF22-2570-F689EA26C3A5}"/>
              </a:ext>
            </a:extLst>
          </p:cNvPr>
          <p:cNvSpPr>
            <a:spLocks noChangeArrowheads="1"/>
          </p:cNvSpPr>
          <p:nvPr/>
        </p:nvSpPr>
        <p:spPr bwMode="auto">
          <a:xfrm>
            <a:off x="0" y="1556792"/>
            <a:ext cx="9108504" cy="397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None/>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 algorithm is not self-stabilizing under fine-atomicity (Lemma 2.7) </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By presenting a winning strategy for the scheduler that ensures that the system never stabilizes</a:t>
            </a:r>
          </a:p>
        </p:txBody>
      </p:sp>
      <p:sp>
        <p:nvSpPr>
          <p:cNvPr id="172036" name="Rectangle 4">
            <a:extLst>
              <a:ext uri="{FF2B5EF4-FFF2-40B4-BE49-F238E27FC236}">
                <a16:creationId xmlns:a16="http://schemas.microsoft.com/office/drawing/2014/main" id="{0801A41C-6360-0FEC-035C-097E2A6BADD9}"/>
              </a:ext>
            </a:extLst>
          </p:cNvPr>
          <p:cNvSpPr>
            <a:spLocks noGrp="1" noChangeArrowheads="1"/>
          </p:cNvSpPr>
          <p:nvPr>
            <p:ph type="title"/>
          </p:nvPr>
        </p:nvSpPr>
        <p:spPr>
          <a:xfrm>
            <a:off x="533400" y="323850"/>
            <a:ext cx="77724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pic>
        <p:nvPicPr>
          <p:cNvPr id="5" name="Picture 4">
            <a:extLst>
              <a:ext uri="{FF2B5EF4-FFF2-40B4-BE49-F238E27FC236}">
                <a16:creationId xmlns:a16="http://schemas.microsoft.com/office/drawing/2014/main" id="{635804DE-FCE0-D9EC-8853-7CDF22C45A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284892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E0FBC33-7CBD-2328-6AF4-0059DC850C3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5500474"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94AB632-5605-876E-DD79-E3DE956CE24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6835157"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A83D29F-7C96-857B-1C98-CDDB65C9010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147565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A0940B2-0A99-AD53-56B6-6A09E31C06D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4107763"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Up 11">
            <a:extLst>
              <a:ext uri="{FF2B5EF4-FFF2-40B4-BE49-F238E27FC236}">
                <a16:creationId xmlns:a16="http://schemas.microsoft.com/office/drawing/2014/main" id="{95FA2BA8-6F30-6B35-4BFB-614165EE7B6A}"/>
              </a:ext>
            </a:extLst>
          </p:cNvPr>
          <p:cNvSpPr/>
          <p:nvPr/>
        </p:nvSpPr>
        <p:spPr>
          <a:xfrm>
            <a:off x="1840486" y="6434976"/>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44B2BE4-7CAE-9174-74FE-948A50264DA9}"/>
              </a:ext>
            </a:extLst>
          </p:cNvPr>
          <p:cNvSpPr txBox="1"/>
          <p:nvPr/>
        </p:nvSpPr>
        <p:spPr>
          <a:xfrm>
            <a:off x="1455926" y="3645024"/>
            <a:ext cx="546945" cy="523220"/>
          </a:xfrm>
          <a:prstGeom prst="rect">
            <a:avLst/>
          </a:prstGeom>
          <a:noFill/>
        </p:spPr>
        <p:txBody>
          <a:bodyPr wrap="none" rtlCol="0">
            <a:spAutoFit/>
          </a:bodyPr>
          <a:lstStyle/>
          <a:p>
            <a:r>
              <a:rPr lang="en-US" sz="2800" dirty="0">
                <a:latin typeface="Calibri Light" panose="020F0302020204030204" pitchFamily="34" charset="0"/>
                <a:cs typeface="Calibri Light" panose="020F0302020204030204" pitchFamily="34" charset="0"/>
              </a:rPr>
              <a:t>=1</a:t>
            </a:r>
          </a:p>
        </p:txBody>
      </p:sp>
      <p:sp>
        <p:nvSpPr>
          <p:cNvPr id="2" name="TextBox 1">
            <a:extLst>
              <a:ext uri="{FF2B5EF4-FFF2-40B4-BE49-F238E27FC236}">
                <a16:creationId xmlns:a16="http://schemas.microsoft.com/office/drawing/2014/main" id="{F54D95BD-72F3-32EF-0B65-9AED67A0E752}"/>
              </a:ext>
            </a:extLst>
          </p:cNvPr>
          <p:cNvSpPr txBox="1"/>
          <p:nvPr/>
        </p:nvSpPr>
        <p:spPr>
          <a:xfrm>
            <a:off x="1455926"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pic>
        <p:nvPicPr>
          <p:cNvPr id="15" name="Picture 313">
            <a:extLst>
              <a:ext uri="{FF2B5EF4-FFF2-40B4-BE49-F238E27FC236}">
                <a16:creationId xmlns:a16="http://schemas.microsoft.com/office/drawing/2014/main" id="{4A075EB6-67A2-7D5B-2282-2A8292BD8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429000"/>
            <a:ext cx="999973" cy="994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9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000" fill="hold"/>
                                        <p:tgtEl>
                                          <p:spTgt spid="1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15"/>
                                        </p:tgtEl>
                                        <p:attrNameLst>
                                          <p:attrName>r</p:attrName>
                                        </p:attrNameLst>
                                      </p:cBhvr>
                                    </p:animRo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85B1956-A28D-07A5-38C0-B1868FDDA1B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AF469A1-2EC3-4AE7-A74A-D4CD92D83628}" type="slidenum">
              <a:rPr lang="en-US" altLang="en-US">
                <a:latin typeface="Calibri Light" panose="020F0302020204030204" pitchFamily="34" charset="0"/>
                <a:cs typeface="Calibri Light" panose="020F0302020204030204" pitchFamily="34" charset="0"/>
              </a:rPr>
              <a:pPr/>
              <a:t>53</a:t>
            </a:fld>
            <a:endParaRPr lang="en-US" altLang="en-US">
              <a:latin typeface="Calibri Light" panose="020F0302020204030204" pitchFamily="34" charset="0"/>
              <a:cs typeface="Calibri Light" panose="020F0302020204030204" pitchFamily="34" charset="0"/>
            </a:endParaRPr>
          </a:p>
        </p:txBody>
      </p:sp>
      <p:sp>
        <p:nvSpPr>
          <p:cNvPr id="172034" name="Rectangle 2">
            <a:extLst>
              <a:ext uri="{FF2B5EF4-FFF2-40B4-BE49-F238E27FC236}">
                <a16:creationId xmlns:a16="http://schemas.microsoft.com/office/drawing/2014/main" id="{981DB609-8A81-558A-9849-E667AB07A37F}"/>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2035" name="Rectangle 3">
            <a:extLst>
              <a:ext uri="{FF2B5EF4-FFF2-40B4-BE49-F238E27FC236}">
                <a16:creationId xmlns:a16="http://schemas.microsoft.com/office/drawing/2014/main" id="{D7814F87-CF16-DF22-2570-F689EA26C3A5}"/>
              </a:ext>
            </a:extLst>
          </p:cNvPr>
          <p:cNvSpPr>
            <a:spLocks noChangeArrowheads="1"/>
          </p:cNvSpPr>
          <p:nvPr/>
        </p:nvSpPr>
        <p:spPr bwMode="auto">
          <a:xfrm>
            <a:off x="0" y="1556792"/>
            <a:ext cx="9108504" cy="397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None/>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 algorithm is not self-stabilizing under fine-atomicity (Lemma 2.7) </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By presenting a winning strategy for the scheduler that ensures that the system never stabilizes</a:t>
            </a:r>
          </a:p>
        </p:txBody>
      </p:sp>
      <p:sp>
        <p:nvSpPr>
          <p:cNvPr id="172036" name="Rectangle 4">
            <a:extLst>
              <a:ext uri="{FF2B5EF4-FFF2-40B4-BE49-F238E27FC236}">
                <a16:creationId xmlns:a16="http://schemas.microsoft.com/office/drawing/2014/main" id="{0801A41C-6360-0FEC-035C-097E2A6BADD9}"/>
              </a:ext>
            </a:extLst>
          </p:cNvPr>
          <p:cNvSpPr>
            <a:spLocks noGrp="1" noChangeArrowheads="1"/>
          </p:cNvSpPr>
          <p:nvPr>
            <p:ph type="title"/>
          </p:nvPr>
        </p:nvSpPr>
        <p:spPr>
          <a:xfrm>
            <a:off x="533400" y="323850"/>
            <a:ext cx="77724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pic>
        <p:nvPicPr>
          <p:cNvPr id="5" name="Picture 4">
            <a:extLst>
              <a:ext uri="{FF2B5EF4-FFF2-40B4-BE49-F238E27FC236}">
                <a16:creationId xmlns:a16="http://schemas.microsoft.com/office/drawing/2014/main" id="{635804DE-FCE0-D9EC-8853-7CDF22C45A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284892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E0FBC33-7CBD-2328-6AF4-0059DC850C3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5500474"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94AB632-5605-876E-DD79-E3DE956CE24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6835157"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A83D29F-7C96-857B-1C98-CDDB65C9010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147565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A0940B2-0A99-AD53-56B6-6A09E31C06D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4107763"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Up 11">
            <a:extLst>
              <a:ext uri="{FF2B5EF4-FFF2-40B4-BE49-F238E27FC236}">
                <a16:creationId xmlns:a16="http://schemas.microsoft.com/office/drawing/2014/main" id="{95FA2BA8-6F30-6B35-4BFB-614165EE7B6A}"/>
              </a:ext>
            </a:extLst>
          </p:cNvPr>
          <p:cNvSpPr/>
          <p:nvPr/>
        </p:nvSpPr>
        <p:spPr>
          <a:xfrm>
            <a:off x="3234535" y="6463274"/>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2A38A0-C683-DDAC-AEA1-5B3FCE398C7D}"/>
              </a:ext>
            </a:extLst>
          </p:cNvPr>
          <p:cNvSpPr txBox="1"/>
          <p:nvPr/>
        </p:nvSpPr>
        <p:spPr>
          <a:xfrm>
            <a:off x="3040102" y="3645024"/>
            <a:ext cx="546945" cy="523220"/>
          </a:xfrm>
          <a:prstGeom prst="rect">
            <a:avLst/>
          </a:prstGeom>
          <a:noFill/>
        </p:spPr>
        <p:txBody>
          <a:bodyPr wrap="none" rtlCol="0">
            <a:spAutoFit/>
          </a:bodyPr>
          <a:lstStyle/>
          <a:p>
            <a:r>
              <a:rPr lang="en-US" sz="2800" dirty="0">
                <a:latin typeface="Calibri Light" panose="020F0302020204030204" pitchFamily="34" charset="0"/>
                <a:cs typeface="Calibri Light" panose="020F0302020204030204" pitchFamily="34" charset="0"/>
              </a:rPr>
              <a:t>=1</a:t>
            </a:r>
          </a:p>
        </p:txBody>
      </p:sp>
      <p:sp>
        <p:nvSpPr>
          <p:cNvPr id="11" name="TextBox 10">
            <a:extLst>
              <a:ext uri="{FF2B5EF4-FFF2-40B4-BE49-F238E27FC236}">
                <a16:creationId xmlns:a16="http://schemas.microsoft.com/office/drawing/2014/main" id="{5CB2EFC2-893A-4CF3-717D-09227ABABDE2}"/>
              </a:ext>
            </a:extLst>
          </p:cNvPr>
          <p:cNvSpPr txBox="1"/>
          <p:nvPr/>
        </p:nvSpPr>
        <p:spPr>
          <a:xfrm>
            <a:off x="3040102"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pic>
        <p:nvPicPr>
          <p:cNvPr id="13" name="Picture 313">
            <a:extLst>
              <a:ext uri="{FF2B5EF4-FFF2-40B4-BE49-F238E27FC236}">
                <a16:creationId xmlns:a16="http://schemas.microsoft.com/office/drawing/2014/main" id="{D11BA136-E289-5ACE-76C9-F6AFCE0DE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429000"/>
            <a:ext cx="999973" cy="9947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629D729-4E2B-9633-EF85-72825791C2BA}"/>
              </a:ext>
            </a:extLst>
          </p:cNvPr>
          <p:cNvSpPr txBox="1"/>
          <p:nvPr/>
        </p:nvSpPr>
        <p:spPr>
          <a:xfrm>
            <a:off x="1475656"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Tree>
    <p:extLst>
      <p:ext uri="{BB962C8B-B14F-4D97-AF65-F5344CB8AC3E}">
        <p14:creationId xmlns:p14="http://schemas.microsoft.com/office/powerpoint/2010/main" val="353382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13"/>
                                        </p:tgtEl>
                                        <p:attrNameLst>
                                          <p:attrName>r</p:attrName>
                                        </p:attrNameLst>
                                      </p:cBhvr>
                                    </p:animRo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85B1956-A28D-07A5-38C0-B1868FDDA1B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AF469A1-2EC3-4AE7-A74A-D4CD92D83628}" type="slidenum">
              <a:rPr lang="en-US" altLang="en-US">
                <a:latin typeface="Calibri Light" panose="020F0302020204030204" pitchFamily="34" charset="0"/>
                <a:cs typeface="Calibri Light" panose="020F0302020204030204" pitchFamily="34" charset="0"/>
              </a:rPr>
              <a:pPr/>
              <a:t>54</a:t>
            </a:fld>
            <a:endParaRPr lang="en-US" altLang="en-US">
              <a:latin typeface="Calibri Light" panose="020F0302020204030204" pitchFamily="34" charset="0"/>
              <a:cs typeface="Calibri Light" panose="020F0302020204030204" pitchFamily="34" charset="0"/>
            </a:endParaRPr>
          </a:p>
        </p:txBody>
      </p:sp>
      <p:sp>
        <p:nvSpPr>
          <p:cNvPr id="172034" name="Rectangle 2">
            <a:extLst>
              <a:ext uri="{FF2B5EF4-FFF2-40B4-BE49-F238E27FC236}">
                <a16:creationId xmlns:a16="http://schemas.microsoft.com/office/drawing/2014/main" id="{981DB609-8A81-558A-9849-E667AB07A37F}"/>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2035" name="Rectangle 3">
            <a:extLst>
              <a:ext uri="{FF2B5EF4-FFF2-40B4-BE49-F238E27FC236}">
                <a16:creationId xmlns:a16="http://schemas.microsoft.com/office/drawing/2014/main" id="{D7814F87-CF16-DF22-2570-F689EA26C3A5}"/>
              </a:ext>
            </a:extLst>
          </p:cNvPr>
          <p:cNvSpPr>
            <a:spLocks noChangeArrowheads="1"/>
          </p:cNvSpPr>
          <p:nvPr/>
        </p:nvSpPr>
        <p:spPr bwMode="auto">
          <a:xfrm>
            <a:off x="0" y="1556792"/>
            <a:ext cx="9108504" cy="397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None/>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 algorithm is not self-stabilizing under fine-atomicity (Lemma 2.7) </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By presenting a winning strategy for the scheduler that ensures that the system never stabilizes</a:t>
            </a:r>
          </a:p>
        </p:txBody>
      </p:sp>
      <p:sp>
        <p:nvSpPr>
          <p:cNvPr id="172036" name="Rectangle 4">
            <a:extLst>
              <a:ext uri="{FF2B5EF4-FFF2-40B4-BE49-F238E27FC236}">
                <a16:creationId xmlns:a16="http://schemas.microsoft.com/office/drawing/2014/main" id="{0801A41C-6360-0FEC-035C-097E2A6BADD9}"/>
              </a:ext>
            </a:extLst>
          </p:cNvPr>
          <p:cNvSpPr>
            <a:spLocks noGrp="1" noChangeArrowheads="1"/>
          </p:cNvSpPr>
          <p:nvPr>
            <p:ph type="title"/>
          </p:nvPr>
        </p:nvSpPr>
        <p:spPr>
          <a:xfrm>
            <a:off x="533400" y="323850"/>
            <a:ext cx="77724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pic>
        <p:nvPicPr>
          <p:cNvPr id="5" name="Picture 4">
            <a:extLst>
              <a:ext uri="{FF2B5EF4-FFF2-40B4-BE49-F238E27FC236}">
                <a16:creationId xmlns:a16="http://schemas.microsoft.com/office/drawing/2014/main" id="{635804DE-FCE0-D9EC-8853-7CDF22C45A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284892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E0FBC33-7CBD-2328-6AF4-0059DC850C3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5500474"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94AB632-5605-876E-DD79-E3DE956CE24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6835157"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A83D29F-7C96-857B-1C98-CDDB65C9010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147565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A0940B2-0A99-AD53-56B6-6A09E31C06D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4107763"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sp>
        <p:nvSpPr>
          <p:cNvPr id="2" name="Arrow: Up 1">
            <a:extLst>
              <a:ext uri="{FF2B5EF4-FFF2-40B4-BE49-F238E27FC236}">
                <a16:creationId xmlns:a16="http://schemas.microsoft.com/office/drawing/2014/main" id="{6020B2C5-A9E7-8910-9DFD-4688C47FB409}"/>
              </a:ext>
            </a:extLst>
          </p:cNvPr>
          <p:cNvSpPr/>
          <p:nvPr/>
        </p:nvSpPr>
        <p:spPr>
          <a:xfrm>
            <a:off x="4537077" y="6475071"/>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533CD54-C161-CE2A-3677-5493E8273D0A}"/>
              </a:ext>
            </a:extLst>
          </p:cNvPr>
          <p:cNvSpPr txBox="1"/>
          <p:nvPr/>
        </p:nvSpPr>
        <p:spPr>
          <a:xfrm>
            <a:off x="4624278" y="3645024"/>
            <a:ext cx="546945" cy="523220"/>
          </a:xfrm>
          <a:prstGeom prst="rect">
            <a:avLst/>
          </a:prstGeom>
          <a:noFill/>
        </p:spPr>
        <p:txBody>
          <a:bodyPr wrap="none" rtlCol="0">
            <a:spAutoFit/>
          </a:bodyPr>
          <a:lstStyle/>
          <a:p>
            <a:r>
              <a:rPr lang="en-US" sz="2800" dirty="0">
                <a:latin typeface="Calibri Light" panose="020F0302020204030204" pitchFamily="34" charset="0"/>
                <a:cs typeface="Calibri Light" panose="020F0302020204030204" pitchFamily="34" charset="0"/>
              </a:rPr>
              <a:t>=1</a:t>
            </a:r>
          </a:p>
        </p:txBody>
      </p:sp>
      <p:sp>
        <p:nvSpPr>
          <p:cNvPr id="13" name="TextBox 12">
            <a:extLst>
              <a:ext uri="{FF2B5EF4-FFF2-40B4-BE49-F238E27FC236}">
                <a16:creationId xmlns:a16="http://schemas.microsoft.com/office/drawing/2014/main" id="{F6677C19-8314-B5B3-F8E2-C03CDA5CD3A8}"/>
              </a:ext>
            </a:extLst>
          </p:cNvPr>
          <p:cNvSpPr txBox="1"/>
          <p:nvPr/>
        </p:nvSpPr>
        <p:spPr>
          <a:xfrm>
            <a:off x="4624278"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pic>
        <p:nvPicPr>
          <p:cNvPr id="14" name="Picture 313">
            <a:extLst>
              <a:ext uri="{FF2B5EF4-FFF2-40B4-BE49-F238E27FC236}">
                <a16:creationId xmlns:a16="http://schemas.microsoft.com/office/drawing/2014/main" id="{7AA00A3F-7D29-62E1-B750-6A0543B88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429000"/>
            <a:ext cx="999973" cy="9947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971702F-D1C6-3365-BE39-4584CC704DF8}"/>
              </a:ext>
            </a:extLst>
          </p:cNvPr>
          <p:cNvSpPr txBox="1"/>
          <p:nvPr/>
        </p:nvSpPr>
        <p:spPr>
          <a:xfrm>
            <a:off x="3059832"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16" name="TextBox 15">
            <a:extLst>
              <a:ext uri="{FF2B5EF4-FFF2-40B4-BE49-F238E27FC236}">
                <a16:creationId xmlns:a16="http://schemas.microsoft.com/office/drawing/2014/main" id="{220E4F87-4BB8-0557-04D5-FA35B1EF9703}"/>
              </a:ext>
            </a:extLst>
          </p:cNvPr>
          <p:cNvSpPr txBox="1"/>
          <p:nvPr/>
        </p:nvSpPr>
        <p:spPr>
          <a:xfrm>
            <a:off x="1455926"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Tree>
    <p:extLst>
      <p:ext uri="{BB962C8B-B14F-4D97-AF65-F5344CB8AC3E}">
        <p14:creationId xmlns:p14="http://schemas.microsoft.com/office/powerpoint/2010/main" val="272020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14"/>
                                        </p:tgtEl>
                                        <p:attrNameLst>
                                          <p:attrName>r</p:attrName>
                                        </p:attrNameLst>
                                      </p:cBhvr>
                                    </p:animRo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85B1956-A28D-07A5-38C0-B1868FDDA1B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AF469A1-2EC3-4AE7-A74A-D4CD92D83628}" type="slidenum">
              <a:rPr lang="en-US" altLang="en-US">
                <a:latin typeface="Calibri Light" panose="020F0302020204030204" pitchFamily="34" charset="0"/>
                <a:cs typeface="Calibri Light" panose="020F0302020204030204" pitchFamily="34" charset="0"/>
              </a:rPr>
              <a:pPr/>
              <a:t>55</a:t>
            </a:fld>
            <a:endParaRPr lang="en-US" altLang="en-US">
              <a:latin typeface="Calibri Light" panose="020F0302020204030204" pitchFamily="34" charset="0"/>
              <a:cs typeface="Calibri Light" panose="020F0302020204030204" pitchFamily="34" charset="0"/>
            </a:endParaRPr>
          </a:p>
        </p:txBody>
      </p:sp>
      <p:sp>
        <p:nvSpPr>
          <p:cNvPr id="172034" name="Rectangle 2">
            <a:extLst>
              <a:ext uri="{FF2B5EF4-FFF2-40B4-BE49-F238E27FC236}">
                <a16:creationId xmlns:a16="http://schemas.microsoft.com/office/drawing/2014/main" id="{981DB609-8A81-558A-9849-E667AB07A37F}"/>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2035" name="Rectangle 3">
            <a:extLst>
              <a:ext uri="{FF2B5EF4-FFF2-40B4-BE49-F238E27FC236}">
                <a16:creationId xmlns:a16="http://schemas.microsoft.com/office/drawing/2014/main" id="{D7814F87-CF16-DF22-2570-F689EA26C3A5}"/>
              </a:ext>
            </a:extLst>
          </p:cNvPr>
          <p:cNvSpPr>
            <a:spLocks noChangeArrowheads="1"/>
          </p:cNvSpPr>
          <p:nvPr/>
        </p:nvSpPr>
        <p:spPr bwMode="auto">
          <a:xfrm>
            <a:off x="0" y="1556792"/>
            <a:ext cx="9108504" cy="397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None/>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 algorithm is not self-stabilizing under fine-atomicity (Lemma 2.7) </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By presenting a winning strategy for the scheduler that ensures that the system never stabilizes</a:t>
            </a:r>
          </a:p>
        </p:txBody>
      </p:sp>
      <p:sp>
        <p:nvSpPr>
          <p:cNvPr id="172036" name="Rectangle 4">
            <a:extLst>
              <a:ext uri="{FF2B5EF4-FFF2-40B4-BE49-F238E27FC236}">
                <a16:creationId xmlns:a16="http://schemas.microsoft.com/office/drawing/2014/main" id="{0801A41C-6360-0FEC-035C-097E2A6BADD9}"/>
              </a:ext>
            </a:extLst>
          </p:cNvPr>
          <p:cNvSpPr>
            <a:spLocks noGrp="1" noChangeArrowheads="1"/>
          </p:cNvSpPr>
          <p:nvPr>
            <p:ph type="title"/>
          </p:nvPr>
        </p:nvSpPr>
        <p:spPr>
          <a:xfrm>
            <a:off x="533400" y="323850"/>
            <a:ext cx="77724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pic>
        <p:nvPicPr>
          <p:cNvPr id="5" name="Picture 4">
            <a:extLst>
              <a:ext uri="{FF2B5EF4-FFF2-40B4-BE49-F238E27FC236}">
                <a16:creationId xmlns:a16="http://schemas.microsoft.com/office/drawing/2014/main" id="{635804DE-FCE0-D9EC-8853-7CDF22C45A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284892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E0FBC33-7CBD-2328-6AF4-0059DC850C3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5500474"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94AB632-5605-876E-DD79-E3DE956CE24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6835157"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A83D29F-7C96-857B-1C98-CDDB65C9010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147565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A0940B2-0A99-AD53-56B6-6A09E31C06D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4107763"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Up 11">
            <a:extLst>
              <a:ext uri="{FF2B5EF4-FFF2-40B4-BE49-F238E27FC236}">
                <a16:creationId xmlns:a16="http://schemas.microsoft.com/office/drawing/2014/main" id="{DD5B3C6B-FFC9-C7BF-A594-EF0A9ED6667C}"/>
              </a:ext>
            </a:extLst>
          </p:cNvPr>
          <p:cNvSpPr/>
          <p:nvPr/>
        </p:nvSpPr>
        <p:spPr>
          <a:xfrm>
            <a:off x="5833221" y="6475071"/>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8BC5A0-626B-34A7-CAF5-73B90C737C1B}"/>
              </a:ext>
            </a:extLst>
          </p:cNvPr>
          <p:cNvSpPr txBox="1"/>
          <p:nvPr/>
        </p:nvSpPr>
        <p:spPr>
          <a:xfrm>
            <a:off x="6208454" y="3645024"/>
            <a:ext cx="546945" cy="523220"/>
          </a:xfrm>
          <a:prstGeom prst="rect">
            <a:avLst/>
          </a:prstGeom>
          <a:noFill/>
        </p:spPr>
        <p:txBody>
          <a:bodyPr wrap="none" rtlCol="0">
            <a:spAutoFit/>
          </a:bodyPr>
          <a:lstStyle/>
          <a:p>
            <a:r>
              <a:rPr lang="en-US" sz="2800" dirty="0">
                <a:latin typeface="Calibri Light" panose="020F0302020204030204" pitchFamily="34" charset="0"/>
                <a:cs typeface="Calibri Light" panose="020F0302020204030204" pitchFamily="34" charset="0"/>
              </a:rPr>
              <a:t>=1</a:t>
            </a:r>
          </a:p>
        </p:txBody>
      </p:sp>
      <p:sp>
        <p:nvSpPr>
          <p:cNvPr id="14" name="TextBox 13">
            <a:extLst>
              <a:ext uri="{FF2B5EF4-FFF2-40B4-BE49-F238E27FC236}">
                <a16:creationId xmlns:a16="http://schemas.microsoft.com/office/drawing/2014/main" id="{6B061A40-DE07-124A-A037-C709DF11ECA5}"/>
              </a:ext>
            </a:extLst>
          </p:cNvPr>
          <p:cNvSpPr txBox="1"/>
          <p:nvPr/>
        </p:nvSpPr>
        <p:spPr>
          <a:xfrm>
            <a:off x="6208454"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pic>
        <p:nvPicPr>
          <p:cNvPr id="15" name="Picture 313">
            <a:extLst>
              <a:ext uri="{FF2B5EF4-FFF2-40B4-BE49-F238E27FC236}">
                <a16:creationId xmlns:a16="http://schemas.microsoft.com/office/drawing/2014/main" id="{5C92C011-AF72-FB6D-8A2B-0D45F38C7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3429000"/>
            <a:ext cx="999973" cy="99477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B99D41F-20B6-F023-C36C-B7E46F86AC19}"/>
              </a:ext>
            </a:extLst>
          </p:cNvPr>
          <p:cNvSpPr txBox="1"/>
          <p:nvPr/>
        </p:nvSpPr>
        <p:spPr>
          <a:xfrm>
            <a:off x="4644008"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17" name="TextBox 16">
            <a:extLst>
              <a:ext uri="{FF2B5EF4-FFF2-40B4-BE49-F238E27FC236}">
                <a16:creationId xmlns:a16="http://schemas.microsoft.com/office/drawing/2014/main" id="{CA2099EB-756F-0CFC-AA27-075196D7DC3B}"/>
              </a:ext>
            </a:extLst>
          </p:cNvPr>
          <p:cNvSpPr txBox="1"/>
          <p:nvPr/>
        </p:nvSpPr>
        <p:spPr>
          <a:xfrm>
            <a:off x="3059832"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18" name="TextBox 17">
            <a:extLst>
              <a:ext uri="{FF2B5EF4-FFF2-40B4-BE49-F238E27FC236}">
                <a16:creationId xmlns:a16="http://schemas.microsoft.com/office/drawing/2014/main" id="{D30EBB59-D550-AA21-982B-BC77BA864435}"/>
              </a:ext>
            </a:extLst>
          </p:cNvPr>
          <p:cNvSpPr txBox="1"/>
          <p:nvPr/>
        </p:nvSpPr>
        <p:spPr>
          <a:xfrm>
            <a:off x="1455926"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Tree>
    <p:extLst>
      <p:ext uri="{BB962C8B-B14F-4D97-AF65-F5344CB8AC3E}">
        <p14:creationId xmlns:p14="http://schemas.microsoft.com/office/powerpoint/2010/main" val="143653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15"/>
                                        </p:tgtEl>
                                        <p:attrNameLst>
                                          <p:attrName>r</p:attrName>
                                        </p:attrNameLst>
                                      </p:cBhvr>
                                    </p:animRo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85B1956-A28D-07A5-38C0-B1868FDDA1B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AF469A1-2EC3-4AE7-A74A-D4CD92D83628}" type="slidenum">
              <a:rPr lang="en-US" altLang="en-US">
                <a:latin typeface="Calibri Light" panose="020F0302020204030204" pitchFamily="34" charset="0"/>
                <a:cs typeface="Calibri Light" panose="020F0302020204030204" pitchFamily="34" charset="0"/>
              </a:rPr>
              <a:pPr/>
              <a:t>56</a:t>
            </a:fld>
            <a:endParaRPr lang="en-US" altLang="en-US">
              <a:latin typeface="Calibri Light" panose="020F0302020204030204" pitchFamily="34" charset="0"/>
              <a:cs typeface="Calibri Light" panose="020F0302020204030204" pitchFamily="34" charset="0"/>
            </a:endParaRPr>
          </a:p>
        </p:txBody>
      </p:sp>
      <p:sp>
        <p:nvSpPr>
          <p:cNvPr id="172034" name="Rectangle 2">
            <a:extLst>
              <a:ext uri="{FF2B5EF4-FFF2-40B4-BE49-F238E27FC236}">
                <a16:creationId xmlns:a16="http://schemas.microsoft.com/office/drawing/2014/main" id="{981DB609-8A81-558A-9849-E667AB07A37F}"/>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2035" name="Rectangle 3">
            <a:extLst>
              <a:ext uri="{FF2B5EF4-FFF2-40B4-BE49-F238E27FC236}">
                <a16:creationId xmlns:a16="http://schemas.microsoft.com/office/drawing/2014/main" id="{D7814F87-CF16-DF22-2570-F689EA26C3A5}"/>
              </a:ext>
            </a:extLst>
          </p:cNvPr>
          <p:cNvSpPr>
            <a:spLocks noChangeArrowheads="1"/>
          </p:cNvSpPr>
          <p:nvPr/>
        </p:nvSpPr>
        <p:spPr bwMode="auto">
          <a:xfrm>
            <a:off x="0" y="1556792"/>
            <a:ext cx="9108504" cy="397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None/>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 algorithm is not self-stabilizing under fine-atomicity (Lemma 2.7) </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By presenting a winning strategy for the scheduler that ensures that the system never stabilizes</a:t>
            </a:r>
          </a:p>
        </p:txBody>
      </p:sp>
      <p:sp>
        <p:nvSpPr>
          <p:cNvPr id="172036" name="Rectangle 4">
            <a:extLst>
              <a:ext uri="{FF2B5EF4-FFF2-40B4-BE49-F238E27FC236}">
                <a16:creationId xmlns:a16="http://schemas.microsoft.com/office/drawing/2014/main" id="{0801A41C-6360-0FEC-035C-097E2A6BADD9}"/>
              </a:ext>
            </a:extLst>
          </p:cNvPr>
          <p:cNvSpPr>
            <a:spLocks noGrp="1" noChangeArrowheads="1"/>
          </p:cNvSpPr>
          <p:nvPr>
            <p:ph type="title"/>
          </p:nvPr>
        </p:nvSpPr>
        <p:spPr>
          <a:xfrm>
            <a:off x="533400" y="323850"/>
            <a:ext cx="77724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pic>
        <p:nvPicPr>
          <p:cNvPr id="5" name="Picture 4">
            <a:extLst>
              <a:ext uri="{FF2B5EF4-FFF2-40B4-BE49-F238E27FC236}">
                <a16:creationId xmlns:a16="http://schemas.microsoft.com/office/drawing/2014/main" id="{635804DE-FCE0-D9EC-8853-7CDF22C45A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284892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E0FBC33-7CBD-2328-6AF4-0059DC850C3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5500474"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94AB632-5605-876E-DD79-E3DE956CE24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6835157"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A83D29F-7C96-857B-1C98-CDDB65C9010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147565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A0940B2-0A99-AD53-56B6-6A09E31C06D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4107763"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sp>
        <p:nvSpPr>
          <p:cNvPr id="2" name="Arrow: Up 1">
            <a:extLst>
              <a:ext uri="{FF2B5EF4-FFF2-40B4-BE49-F238E27FC236}">
                <a16:creationId xmlns:a16="http://schemas.microsoft.com/office/drawing/2014/main" id="{8F6CDCF6-C6C1-BABB-7319-616080F665BA}"/>
              </a:ext>
            </a:extLst>
          </p:cNvPr>
          <p:cNvSpPr/>
          <p:nvPr/>
        </p:nvSpPr>
        <p:spPr>
          <a:xfrm>
            <a:off x="7194975" y="6475071"/>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80EA69F-87B0-BED3-39C5-3787C31E7E5D}"/>
              </a:ext>
            </a:extLst>
          </p:cNvPr>
          <p:cNvSpPr txBox="1"/>
          <p:nvPr/>
        </p:nvSpPr>
        <p:spPr>
          <a:xfrm>
            <a:off x="7432590" y="3645024"/>
            <a:ext cx="546945" cy="523220"/>
          </a:xfrm>
          <a:prstGeom prst="rect">
            <a:avLst/>
          </a:prstGeom>
          <a:noFill/>
        </p:spPr>
        <p:txBody>
          <a:bodyPr wrap="none" rtlCol="0">
            <a:spAutoFit/>
          </a:bodyPr>
          <a:lstStyle/>
          <a:p>
            <a:r>
              <a:rPr lang="en-US" sz="2800" dirty="0">
                <a:latin typeface="Calibri Light" panose="020F0302020204030204" pitchFamily="34" charset="0"/>
                <a:cs typeface="Calibri Light" panose="020F0302020204030204" pitchFamily="34" charset="0"/>
              </a:rPr>
              <a:t>=1</a:t>
            </a:r>
          </a:p>
        </p:txBody>
      </p:sp>
      <p:sp>
        <p:nvSpPr>
          <p:cNvPr id="15" name="TextBox 14">
            <a:extLst>
              <a:ext uri="{FF2B5EF4-FFF2-40B4-BE49-F238E27FC236}">
                <a16:creationId xmlns:a16="http://schemas.microsoft.com/office/drawing/2014/main" id="{E7749A7F-591F-D412-9DE1-7C9661C700F6}"/>
              </a:ext>
            </a:extLst>
          </p:cNvPr>
          <p:cNvSpPr txBox="1"/>
          <p:nvPr/>
        </p:nvSpPr>
        <p:spPr>
          <a:xfrm>
            <a:off x="7432590"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pic>
        <p:nvPicPr>
          <p:cNvPr id="16" name="Picture 313">
            <a:extLst>
              <a:ext uri="{FF2B5EF4-FFF2-40B4-BE49-F238E27FC236}">
                <a16:creationId xmlns:a16="http://schemas.microsoft.com/office/drawing/2014/main" id="{5D71ABCD-943D-EE98-9142-A5A434D239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429000"/>
            <a:ext cx="999973" cy="9947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A0FEFC8-4F7A-3888-5C12-117F63E48175}"/>
              </a:ext>
            </a:extLst>
          </p:cNvPr>
          <p:cNvSpPr txBox="1"/>
          <p:nvPr/>
        </p:nvSpPr>
        <p:spPr>
          <a:xfrm>
            <a:off x="5681239" y="3645024"/>
            <a:ext cx="546945" cy="523220"/>
          </a:xfrm>
          <a:prstGeom prst="rect">
            <a:avLst/>
          </a:prstGeom>
          <a:noFill/>
        </p:spPr>
        <p:txBody>
          <a:bodyPr wrap="none" rtlCol="0">
            <a:spAutoFit/>
          </a:bodyPr>
          <a:lstStyle/>
          <a:p>
            <a:r>
              <a:rPr lang="en-US" sz="2800" dirty="0">
                <a:latin typeface="Calibri Light" panose="020F0302020204030204" pitchFamily="34" charset="0"/>
                <a:cs typeface="Calibri Light" panose="020F0302020204030204" pitchFamily="34" charset="0"/>
              </a:rPr>
              <a:t>=1</a:t>
            </a:r>
          </a:p>
        </p:txBody>
      </p:sp>
      <p:sp>
        <p:nvSpPr>
          <p:cNvPr id="18" name="TextBox 17">
            <a:extLst>
              <a:ext uri="{FF2B5EF4-FFF2-40B4-BE49-F238E27FC236}">
                <a16:creationId xmlns:a16="http://schemas.microsoft.com/office/drawing/2014/main" id="{FD5258DF-82CD-495E-F5B1-EB88FF924670}"/>
              </a:ext>
            </a:extLst>
          </p:cNvPr>
          <p:cNvSpPr txBox="1"/>
          <p:nvPr/>
        </p:nvSpPr>
        <p:spPr>
          <a:xfrm>
            <a:off x="5681239"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25" name="TextBox 24">
            <a:extLst>
              <a:ext uri="{FF2B5EF4-FFF2-40B4-BE49-F238E27FC236}">
                <a16:creationId xmlns:a16="http://schemas.microsoft.com/office/drawing/2014/main" id="{B20EF31A-9A31-B926-3BCF-7AC07FF39487}"/>
              </a:ext>
            </a:extLst>
          </p:cNvPr>
          <p:cNvSpPr txBox="1"/>
          <p:nvPr/>
        </p:nvSpPr>
        <p:spPr>
          <a:xfrm>
            <a:off x="4644008"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26" name="TextBox 25">
            <a:extLst>
              <a:ext uri="{FF2B5EF4-FFF2-40B4-BE49-F238E27FC236}">
                <a16:creationId xmlns:a16="http://schemas.microsoft.com/office/drawing/2014/main" id="{5DED831A-4B69-A0C7-185A-42875C92B5D1}"/>
              </a:ext>
            </a:extLst>
          </p:cNvPr>
          <p:cNvSpPr txBox="1"/>
          <p:nvPr/>
        </p:nvSpPr>
        <p:spPr>
          <a:xfrm>
            <a:off x="3059832"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27" name="TextBox 26">
            <a:extLst>
              <a:ext uri="{FF2B5EF4-FFF2-40B4-BE49-F238E27FC236}">
                <a16:creationId xmlns:a16="http://schemas.microsoft.com/office/drawing/2014/main" id="{7B482AA8-69E4-BD4A-4E9B-138CB5904369}"/>
              </a:ext>
            </a:extLst>
          </p:cNvPr>
          <p:cNvSpPr txBox="1"/>
          <p:nvPr/>
        </p:nvSpPr>
        <p:spPr>
          <a:xfrm>
            <a:off x="1455926"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Tree>
    <p:extLst>
      <p:ext uri="{BB962C8B-B14F-4D97-AF65-F5344CB8AC3E}">
        <p14:creationId xmlns:p14="http://schemas.microsoft.com/office/powerpoint/2010/main" val="128323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16"/>
                                        </p:tgtEl>
                                        <p:attrNameLst>
                                          <p:attrName>r</p:attrName>
                                        </p:attrNameLst>
                                      </p:cBhvr>
                                    </p:animRo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85B1956-A28D-07A5-38C0-B1868FDDA1B3}"/>
              </a:ext>
            </a:extLst>
          </p:cNvPr>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FAF469A1-2EC3-4AE7-A74A-D4CD92D83628}" type="slidenum">
              <a:rPr lang="en-US" altLang="en-US">
                <a:latin typeface="Calibri Light" panose="020F0302020204030204" pitchFamily="34" charset="0"/>
                <a:cs typeface="Calibri Light" panose="020F0302020204030204" pitchFamily="34" charset="0"/>
              </a:rPr>
              <a:pPr/>
              <a:t>57</a:t>
            </a:fld>
            <a:endParaRPr lang="en-US" altLang="en-US">
              <a:latin typeface="Calibri Light" panose="020F0302020204030204" pitchFamily="34" charset="0"/>
              <a:cs typeface="Calibri Light" panose="020F0302020204030204" pitchFamily="34" charset="0"/>
            </a:endParaRPr>
          </a:p>
        </p:txBody>
      </p:sp>
      <p:sp>
        <p:nvSpPr>
          <p:cNvPr id="172034" name="Rectangle 2">
            <a:extLst>
              <a:ext uri="{FF2B5EF4-FFF2-40B4-BE49-F238E27FC236}">
                <a16:creationId xmlns:a16="http://schemas.microsoft.com/office/drawing/2014/main" id="{981DB609-8A81-558A-9849-E667AB07A37F}"/>
              </a:ext>
            </a:extLst>
          </p:cNvPr>
          <p:cNvSpPr>
            <a:spLocks noChangeArrowheads="1"/>
          </p:cNvSpPr>
          <p:nvPr/>
        </p:nvSpPr>
        <p:spPr bwMode="auto">
          <a:xfrm>
            <a:off x="533400" y="533400"/>
            <a:ext cx="77724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0"/>
              </a:defRPr>
            </a:lvl1pPr>
            <a:lvl2pPr algn="l">
              <a:defRPr sz="4000" u="sng">
                <a:solidFill>
                  <a:srgbClr val="009999"/>
                </a:solidFill>
                <a:latin typeface="Comic Sans MS" panose="030F0702030302020204" pitchFamily="66" charset="0"/>
                <a:cs typeface="Times New Roman (Hebrew)" charset="0"/>
              </a:defRPr>
            </a:lvl2pPr>
            <a:lvl3pPr algn="l">
              <a:defRPr sz="4000" u="sng">
                <a:solidFill>
                  <a:srgbClr val="009999"/>
                </a:solidFill>
                <a:latin typeface="Comic Sans MS" panose="030F0702030302020204" pitchFamily="66" charset="0"/>
                <a:cs typeface="Times New Roman (Hebrew)" charset="0"/>
              </a:defRPr>
            </a:lvl3pPr>
            <a:lvl4pPr algn="l">
              <a:defRPr sz="4000" u="sng">
                <a:solidFill>
                  <a:srgbClr val="009999"/>
                </a:solidFill>
                <a:latin typeface="Comic Sans MS" panose="030F0702030302020204" pitchFamily="66" charset="0"/>
                <a:cs typeface="Times New Roman (Hebrew)" charset="0"/>
              </a:defRPr>
            </a:lvl4pPr>
            <a:lvl5pPr algn="l">
              <a:defRPr sz="4000" u="sng">
                <a:solidFill>
                  <a:srgbClr val="009999"/>
                </a:solidFill>
                <a:latin typeface="Comic Sans MS" panose="030F0702030302020204" pitchFamily="66" charset="0"/>
                <a:cs typeface="Times New Roman (Hebrew)" charset="0"/>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0"/>
              </a:defRPr>
            </a:lvl9pPr>
          </a:lstStyle>
          <a:p>
            <a:endParaRPr lang="en-US" altLang="he-IL" sz="2800">
              <a:latin typeface="Calibri Light" panose="020F0302020204030204" pitchFamily="34" charset="0"/>
              <a:cs typeface="Calibri Light" panose="020F0302020204030204" pitchFamily="34" charset="0"/>
            </a:endParaRPr>
          </a:p>
        </p:txBody>
      </p:sp>
      <p:sp>
        <p:nvSpPr>
          <p:cNvPr id="172035" name="Rectangle 3">
            <a:extLst>
              <a:ext uri="{FF2B5EF4-FFF2-40B4-BE49-F238E27FC236}">
                <a16:creationId xmlns:a16="http://schemas.microsoft.com/office/drawing/2014/main" id="{D7814F87-CF16-DF22-2570-F689EA26C3A5}"/>
              </a:ext>
            </a:extLst>
          </p:cNvPr>
          <p:cNvSpPr>
            <a:spLocks noChangeArrowheads="1"/>
          </p:cNvSpPr>
          <p:nvPr/>
        </p:nvSpPr>
        <p:spPr bwMode="auto">
          <a:xfrm>
            <a:off x="0" y="1556792"/>
            <a:ext cx="9108504" cy="397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800">
                <a:solidFill>
                  <a:srgbClr val="0000B0"/>
                </a:solidFill>
                <a:latin typeface="Comic Sans MS" panose="030F0702030302020204" pitchFamily="66" charset="0"/>
                <a:cs typeface="Times New Roman (Hebrew)" charset="0"/>
              </a:defRPr>
            </a:lvl1pPr>
            <a:lvl2pPr marL="742950" indent="-285750" algn="l">
              <a:spcBef>
                <a:spcPct val="20000"/>
              </a:spcBef>
              <a:buClr>
                <a:schemeClr val="accent2"/>
              </a:buClr>
              <a:buSzPct val="75000"/>
              <a:buFont typeface="ZapfDingbats" pitchFamily="82" charset="2"/>
              <a:buChar char="l"/>
              <a:defRPr sz="2400">
                <a:solidFill>
                  <a:srgbClr val="0000B0"/>
                </a:solidFill>
                <a:latin typeface="Comic Sans MS" panose="030F0702030302020204" pitchFamily="66" charset="0"/>
                <a:cs typeface="Times New Roman (Hebrew)" charset="0"/>
              </a:defRPr>
            </a:lvl2pPr>
            <a:lvl3pPr marL="1143000" indent="-228600" algn="l">
              <a:spcBef>
                <a:spcPct val="20000"/>
              </a:spcBef>
              <a:buChar char="•"/>
              <a:defRPr sz="2000">
                <a:solidFill>
                  <a:srgbClr val="0000B0"/>
                </a:solidFill>
                <a:latin typeface="Comic Sans MS" panose="030F0702030302020204" pitchFamily="66" charset="0"/>
                <a:cs typeface="Times New Roman (Hebrew)" charset="0"/>
              </a:defRPr>
            </a:lvl3pPr>
            <a:lvl4pPr marL="1600200" indent="-228600" algn="l">
              <a:spcBef>
                <a:spcPct val="20000"/>
              </a:spcBef>
              <a:buChar char="–"/>
              <a:defRPr sz="2000">
                <a:solidFill>
                  <a:srgbClr val="0000B0"/>
                </a:solidFill>
                <a:latin typeface="Times New Roman" panose="02020603050405020304" pitchFamily="18" charset="0"/>
                <a:cs typeface="Times New Roman (Hebrew)" charset="0"/>
              </a:defRPr>
            </a:lvl4pPr>
            <a:lvl5pPr marL="2057400" indent="-228600" algn="l">
              <a:spcBef>
                <a:spcPct val="20000"/>
              </a:spcBef>
              <a:buChar char="»"/>
              <a:defRPr sz="2000">
                <a:solidFill>
                  <a:srgbClr val="0000B0"/>
                </a:solidFill>
                <a:latin typeface="Times New Roman" panose="02020603050405020304" pitchFamily="18" charset="0"/>
                <a:cs typeface="Times New Roman (Hebrew)" charset="0"/>
              </a:defRPr>
            </a:lvl5pPr>
            <a:lvl6pPr marL="25146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6pPr>
            <a:lvl7pPr marL="29718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7pPr>
            <a:lvl8pPr marL="34290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8pPr>
            <a:lvl9pPr marL="3886200" indent="-228600" eaLnBrk="0" fontAlgn="base" hangingPunct="0">
              <a:spcBef>
                <a:spcPct val="20000"/>
              </a:spcBef>
              <a:spcAft>
                <a:spcPct val="0"/>
              </a:spcAft>
              <a:buChar char="»"/>
              <a:defRPr sz="2000">
                <a:solidFill>
                  <a:srgbClr val="0000B0"/>
                </a:solidFill>
                <a:latin typeface="Times New Roman" panose="02020603050405020304" pitchFamily="18" charset="0"/>
                <a:cs typeface="Times New Roman (Hebrew)" charset="0"/>
              </a:defRPr>
            </a:lvl9pPr>
          </a:lstStyle>
          <a:p>
            <a:pPr marL="0" indent="0">
              <a:buNone/>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The algorithm is not self-stabilizing under fine-atomicity (Lemma 2.7) </a:t>
            </a:r>
          </a:p>
          <a:p>
            <a:pPr>
              <a:buClrTx/>
            </a:pPr>
            <a:r>
              <a:rPr lang="en-US" altLang="he-IL" sz="2400" dirty="0">
                <a:solidFill>
                  <a:schemeClr val="tx1"/>
                </a:solidFill>
                <a:latin typeface="Calibri Light" panose="020F0302020204030204" pitchFamily="34" charset="0"/>
                <a:cs typeface="Calibri Light" panose="020F0302020204030204" pitchFamily="34" charset="0"/>
                <a:sym typeface="Symbol" panose="05050102010706020507" pitchFamily="18" charset="2"/>
              </a:rPr>
              <a:t>By presenting a winning strategy for the scheduler that ensures that the system never stabilizes</a:t>
            </a:r>
          </a:p>
        </p:txBody>
      </p:sp>
      <p:sp>
        <p:nvSpPr>
          <p:cNvPr id="172036" name="Rectangle 4">
            <a:extLst>
              <a:ext uri="{FF2B5EF4-FFF2-40B4-BE49-F238E27FC236}">
                <a16:creationId xmlns:a16="http://schemas.microsoft.com/office/drawing/2014/main" id="{0801A41C-6360-0FEC-035C-097E2A6BADD9}"/>
              </a:ext>
            </a:extLst>
          </p:cNvPr>
          <p:cNvSpPr>
            <a:spLocks noGrp="1" noChangeArrowheads="1"/>
          </p:cNvSpPr>
          <p:nvPr>
            <p:ph type="title"/>
          </p:nvPr>
        </p:nvSpPr>
        <p:spPr>
          <a:xfrm>
            <a:off x="533400" y="323850"/>
            <a:ext cx="7772400" cy="1143000"/>
          </a:xfrm>
        </p:spPr>
        <p:txBody>
          <a:bodyPr/>
          <a:lstStyle/>
          <a:p>
            <a:r>
              <a:rPr lang="en-US" altLang="he-IL" dirty="0">
                <a:latin typeface="Calibri Light" panose="020F0302020204030204" pitchFamily="34" charset="0"/>
              </a:rPr>
              <a:t>Self Stabilizing Leader election in Complete Graphs - proof...</a:t>
            </a:r>
            <a:endParaRPr lang="en-US" altLang="en-US" dirty="0">
              <a:latin typeface="Calibri Light" panose="020F0302020204030204" pitchFamily="34" charset="0"/>
            </a:endParaRPr>
          </a:p>
        </p:txBody>
      </p:sp>
      <p:pic>
        <p:nvPicPr>
          <p:cNvPr id="5" name="Picture 4">
            <a:extLst>
              <a:ext uri="{FF2B5EF4-FFF2-40B4-BE49-F238E27FC236}">
                <a16:creationId xmlns:a16="http://schemas.microsoft.com/office/drawing/2014/main" id="{635804DE-FCE0-D9EC-8853-7CDF22C45A4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284892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7E0FBC33-7CBD-2328-6AF4-0059DC850C3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5500474"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94AB632-5605-876E-DD79-E3DE956CE24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6835157"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A83D29F-7C96-857B-1C98-CDDB65C9010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1475656"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A0940B2-0A99-AD53-56B6-6A09E31C06D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949" t="11550" r="8652" b="21154"/>
          <a:stretch/>
        </p:blipFill>
        <p:spPr bwMode="auto">
          <a:xfrm>
            <a:off x="4107763" y="4762461"/>
            <a:ext cx="833187" cy="1543127"/>
          </a:xfrm>
          <a:prstGeom prst="rect">
            <a:avLst/>
          </a:prstGeom>
          <a:noFill/>
          <a:extLst>
            <a:ext uri="{909E8E84-426E-40DD-AFC4-6F175D3DCCD1}">
              <a14:hiddenFill xmlns:a14="http://schemas.microsoft.com/office/drawing/2010/main">
                <a:solidFill>
                  <a:srgbClr val="FFFFFF"/>
                </a:solidFill>
              </a14:hiddenFill>
            </a:ext>
          </a:extLst>
        </p:spPr>
      </p:pic>
      <p:sp>
        <p:nvSpPr>
          <p:cNvPr id="2" name="Arrow: Up 1">
            <a:extLst>
              <a:ext uri="{FF2B5EF4-FFF2-40B4-BE49-F238E27FC236}">
                <a16:creationId xmlns:a16="http://schemas.microsoft.com/office/drawing/2014/main" id="{8F6CDCF6-C6C1-BABB-7319-616080F665BA}"/>
              </a:ext>
            </a:extLst>
          </p:cNvPr>
          <p:cNvSpPr/>
          <p:nvPr/>
        </p:nvSpPr>
        <p:spPr>
          <a:xfrm>
            <a:off x="7194975" y="6475071"/>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80EA69F-87B0-BED3-39C5-3787C31E7E5D}"/>
              </a:ext>
            </a:extLst>
          </p:cNvPr>
          <p:cNvSpPr txBox="1"/>
          <p:nvPr/>
        </p:nvSpPr>
        <p:spPr>
          <a:xfrm>
            <a:off x="7432590" y="3645024"/>
            <a:ext cx="546945" cy="523220"/>
          </a:xfrm>
          <a:prstGeom prst="rect">
            <a:avLst/>
          </a:prstGeom>
          <a:noFill/>
        </p:spPr>
        <p:txBody>
          <a:bodyPr wrap="none" rtlCol="0">
            <a:spAutoFit/>
          </a:bodyPr>
          <a:lstStyle/>
          <a:p>
            <a:r>
              <a:rPr lang="en-US" sz="2800" dirty="0">
                <a:latin typeface="Calibri Light" panose="020F0302020204030204" pitchFamily="34" charset="0"/>
                <a:cs typeface="Calibri Light" panose="020F0302020204030204" pitchFamily="34" charset="0"/>
              </a:rPr>
              <a:t>=1</a:t>
            </a:r>
          </a:p>
        </p:txBody>
      </p:sp>
      <p:sp>
        <p:nvSpPr>
          <p:cNvPr id="15" name="TextBox 14">
            <a:extLst>
              <a:ext uri="{FF2B5EF4-FFF2-40B4-BE49-F238E27FC236}">
                <a16:creationId xmlns:a16="http://schemas.microsoft.com/office/drawing/2014/main" id="{E7749A7F-591F-D412-9DE1-7C9661C700F6}"/>
              </a:ext>
            </a:extLst>
          </p:cNvPr>
          <p:cNvSpPr txBox="1"/>
          <p:nvPr/>
        </p:nvSpPr>
        <p:spPr>
          <a:xfrm>
            <a:off x="7432590"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17" name="TextBox 16">
            <a:extLst>
              <a:ext uri="{FF2B5EF4-FFF2-40B4-BE49-F238E27FC236}">
                <a16:creationId xmlns:a16="http://schemas.microsoft.com/office/drawing/2014/main" id="{5A0FEFC8-4F7A-3888-5C12-117F63E48175}"/>
              </a:ext>
            </a:extLst>
          </p:cNvPr>
          <p:cNvSpPr txBox="1"/>
          <p:nvPr/>
        </p:nvSpPr>
        <p:spPr>
          <a:xfrm>
            <a:off x="5681239" y="3645024"/>
            <a:ext cx="546945" cy="523220"/>
          </a:xfrm>
          <a:prstGeom prst="rect">
            <a:avLst/>
          </a:prstGeom>
          <a:noFill/>
        </p:spPr>
        <p:txBody>
          <a:bodyPr wrap="none" rtlCol="0">
            <a:spAutoFit/>
          </a:bodyPr>
          <a:lstStyle/>
          <a:p>
            <a:r>
              <a:rPr lang="en-US" sz="2800" dirty="0">
                <a:latin typeface="Calibri Light" panose="020F0302020204030204" pitchFamily="34" charset="0"/>
                <a:cs typeface="Calibri Light" panose="020F0302020204030204" pitchFamily="34" charset="0"/>
              </a:rPr>
              <a:t>=1</a:t>
            </a:r>
          </a:p>
        </p:txBody>
      </p:sp>
      <p:sp>
        <p:nvSpPr>
          <p:cNvPr id="18" name="TextBox 17">
            <a:extLst>
              <a:ext uri="{FF2B5EF4-FFF2-40B4-BE49-F238E27FC236}">
                <a16:creationId xmlns:a16="http://schemas.microsoft.com/office/drawing/2014/main" id="{FD5258DF-82CD-495E-F5B1-EB88FF924670}"/>
              </a:ext>
            </a:extLst>
          </p:cNvPr>
          <p:cNvSpPr txBox="1"/>
          <p:nvPr/>
        </p:nvSpPr>
        <p:spPr>
          <a:xfrm>
            <a:off x="5681239"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pic>
        <p:nvPicPr>
          <p:cNvPr id="20" name="Picture 19">
            <a:extLst>
              <a:ext uri="{FF2B5EF4-FFF2-40B4-BE49-F238E27FC236}">
                <a16:creationId xmlns:a16="http://schemas.microsoft.com/office/drawing/2014/main" id="{BF443916-F5F6-85F4-6E8A-81FCAD8E528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76" t="6169" r="50559" b="19454"/>
          <a:stretch/>
        </p:blipFill>
        <p:spPr bwMode="auto">
          <a:xfrm>
            <a:off x="1408766" y="4553160"/>
            <a:ext cx="1014510" cy="17399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73C9A844-CC54-CA2F-F54E-F40452E11B0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76" t="6169" r="50559" b="19454"/>
          <a:stretch/>
        </p:blipFill>
        <p:spPr bwMode="auto">
          <a:xfrm>
            <a:off x="2765402" y="4569331"/>
            <a:ext cx="1014510" cy="173998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D5FF363F-F9A4-B9BF-EC1B-9642EEA5636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76" t="6169" r="50559" b="19454"/>
          <a:stretch/>
        </p:blipFill>
        <p:spPr bwMode="auto">
          <a:xfrm>
            <a:off x="4067944" y="4581128"/>
            <a:ext cx="1014510" cy="173998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2D62D691-85D7-BEAE-D553-1AF178D874B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76" t="6169" r="50559" b="19454"/>
          <a:stretch/>
        </p:blipFill>
        <p:spPr bwMode="auto">
          <a:xfrm>
            <a:off x="5364088" y="4581128"/>
            <a:ext cx="1014510" cy="17399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EB7BD15-A328-2F79-8B5D-257C8C5F04D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076" t="6169" r="50559" b="19454"/>
          <a:stretch/>
        </p:blipFill>
        <p:spPr bwMode="auto">
          <a:xfrm>
            <a:off x="6725842" y="4581128"/>
            <a:ext cx="1014510" cy="173998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B20EF31A-9A31-B926-3BCF-7AC07FF39487}"/>
              </a:ext>
            </a:extLst>
          </p:cNvPr>
          <p:cNvSpPr txBox="1"/>
          <p:nvPr/>
        </p:nvSpPr>
        <p:spPr>
          <a:xfrm>
            <a:off x="4644008"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26" name="TextBox 25">
            <a:extLst>
              <a:ext uri="{FF2B5EF4-FFF2-40B4-BE49-F238E27FC236}">
                <a16:creationId xmlns:a16="http://schemas.microsoft.com/office/drawing/2014/main" id="{5DED831A-4B69-A0C7-185A-42875C92B5D1}"/>
              </a:ext>
            </a:extLst>
          </p:cNvPr>
          <p:cNvSpPr txBox="1"/>
          <p:nvPr/>
        </p:nvSpPr>
        <p:spPr>
          <a:xfrm>
            <a:off x="3059832"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27" name="TextBox 26">
            <a:extLst>
              <a:ext uri="{FF2B5EF4-FFF2-40B4-BE49-F238E27FC236}">
                <a16:creationId xmlns:a16="http://schemas.microsoft.com/office/drawing/2014/main" id="{7B482AA8-69E4-BD4A-4E9B-138CB5904369}"/>
              </a:ext>
            </a:extLst>
          </p:cNvPr>
          <p:cNvSpPr txBox="1"/>
          <p:nvPr/>
        </p:nvSpPr>
        <p:spPr>
          <a:xfrm>
            <a:off x="1455926" y="3645024"/>
            <a:ext cx="546945" cy="523220"/>
          </a:xfrm>
          <a:prstGeom prst="rect">
            <a:avLst/>
          </a:prstGeom>
          <a:solidFill>
            <a:srgbClr val="FFFFFF"/>
          </a:solidFill>
        </p:spPr>
        <p:txBody>
          <a:bodyPr wrap="none" rtlCol="0">
            <a:spAutoFit/>
          </a:bodyPr>
          <a:lstStyle/>
          <a:p>
            <a:r>
              <a:rPr lang="en-US" sz="2800" dirty="0">
                <a:latin typeface="Calibri Light" panose="020F0302020204030204" pitchFamily="34" charset="0"/>
                <a:cs typeface="Calibri Light" panose="020F0302020204030204" pitchFamily="34" charset="0"/>
              </a:rPr>
              <a:t>=0</a:t>
            </a:r>
          </a:p>
        </p:txBody>
      </p:sp>
      <p:sp>
        <p:nvSpPr>
          <p:cNvPr id="10" name="Arrow: Up 9">
            <a:extLst>
              <a:ext uri="{FF2B5EF4-FFF2-40B4-BE49-F238E27FC236}">
                <a16:creationId xmlns:a16="http://schemas.microsoft.com/office/drawing/2014/main" id="{76C6014D-33A5-C624-2BDF-0EBB93B232DD}"/>
              </a:ext>
            </a:extLst>
          </p:cNvPr>
          <p:cNvSpPr/>
          <p:nvPr/>
        </p:nvSpPr>
        <p:spPr>
          <a:xfrm>
            <a:off x="4537077" y="6475071"/>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BE7993F8-8875-68C6-809C-5B474787287A}"/>
              </a:ext>
            </a:extLst>
          </p:cNvPr>
          <p:cNvSpPr/>
          <p:nvPr/>
        </p:nvSpPr>
        <p:spPr>
          <a:xfrm>
            <a:off x="5833221" y="6475071"/>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8EF92777-88DE-882B-F292-A5358B72845B}"/>
              </a:ext>
            </a:extLst>
          </p:cNvPr>
          <p:cNvSpPr/>
          <p:nvPr/>
        </p:nvSpPr>
        <p:spPr>
          <a:xfrm>
            <a:off x="3234535" y="6463274"/>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1D8DE4E9-CCA5-446F-3992-998D41415969}"/>
              </a:ext>
            </a:extLst>
          </p:cNvPr>
          <p:cNvSpPr/>
          <p:nvPr/>
        </p:nvSpPr>
        <p:spPr>
          <a:xfrm>
            <a:off x="1840486" y="6434976"/>
            <a:ext cx="53687" cy="19834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17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3" grpId="0" animBg="1"/>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dirty="0">
                <a:latin typeface="Calibri Light" panose="020F0302020204030204" pitchFamily="34" charset="0"/>
              </a:rPr>
              <a:t>Summary </a:t>
            </a:r>
          </a:p>
        </p:txBody>
      </p:sp>
      <p:sp>
        <p:nvSpPr>
          <p:cNvPr id="26626" name="Platshållare för innehåll 2"/>
          <p:cNvSpPr>
            <a:spLocks noGrp="1"/>
          </p:cNvSpPr>
          <p:nvPr>
            <p:ph idx="1"/>
          </p:nvPr>
        </p:nvSpPr>
        <p:spPr/>
        <p:txBody>
          <a:bodyPr/>
          <a:lstStyle/>
          <a:p>
            <a:r>
              <a:rPr lang="en-US" dirty="0">
                <a:latin typeface="Calibri Light" panose="020F0302020204030204" pitchFamily="34" charset="0"/>
                <a:cs typeface="Calibri Light" panose="020F0302020204030204" pitchFamily="34" charset="0"/>
              </a:rPr>
              <a:t>Presented a deterministic self-stabilizing solution for the problem of leader election for general networks with globally unique identifiers.</a:t>
            </a:r>
          </a:p>
          <a:p>
            <a:r>
              <a:rPr lang="en-US" dirty="0">
                <a:latin typeface="Calibri Light" panose="020F0302020204030204" pitchFamily="34" charset="0"/>
                <a:cs typeface="Calibri Light" panose="020F0302020204030204" pitchFamily="34" charset="0"/>
              </a:rPr>
              <a:t>Presented a randomized self-stabilizing solution for the problem of leader election for complete networks without globally unique identifiers.</a:t>
            </a:r>
            <a:endParaRPr lang="en-SE" dirty="0">
              <a:latin typeface="Calibri Light" panose="020F0302020204030204" pitchFamily="34" charset="0"/>
              <a:cs typeface="Calibri Light" panose="020F0302020204030204" pitchFamily="34" charset="0"/>
            </a:endParaRPr>
          </a:p>
          <a:p>
            <a:endParaRPr lang="en-SE" dirty="0">
              <a:latin typeface="Calibri Light" panose="020F0302020204030204" pitchFamily="34" charset="0"/>
              <a:cs typeface="Calibri Light" panose="020F03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117AC529-97A1-47DF-853C-AD219FED1C2F}" type="slidenum">
              <a:rPr lang="en-US" altLang="en-US">
                <a:latin typeface="Calibri Light" panose="020F0302020204030204" pitchFamily="34" charset="0"/>
                <a:cs typeface="Calibri Light" panose="020F0302020204030204" pitchFamily="34" charset="0"/>
              </a:rPr>
              <a:pPr/>
              <a:t>6</a:t>
            </a:fld>
            <a:endParaRPr lang="en-US" altLang="en-US">
              <a:latin typeface="Calibri Light" panose="020F0302020204030204" pitchFamily="34" charset="0"/>
              <a:cs typeface="Calibri Light" panose="020F0302020204030204" pitchFamily="34" charset="0"/>
            </a:endParaRPr>
          </a:p>
        </p:txBody>
      </p:sp>
      <p:sp>
        <p:nvSpPr>
          <p:cNvPr id="160770" name="Rectangle 2"/>
          <p:cNvSpPr>
            <a:spLocks noChangeArrowheads="1"/>
          </p:cNvSpPr>
          <p:nvPr/>
        </p:nvSpPr>
        <p:spPr bwMode="auto">
          <a:xfrm>
            <a:off x="533400" y="533400"/>
            <a:ext cx="7970838"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alibri Light" panose="020F0302020204030204" pitchFamily="34" charset="0"/>
              <a:cs typeface="Calibri Light" panose="020F0302020204030204" pitchFamily="34" charset="0"/>
            </a:endParaRPr>
          </a:p>
        </p:txBody>
      </p:sp>
      <p:sp>
        <p:nvSpPr>
          <p:cNvPr id="160771" name="Rectangle 3"/>
          <p:cNvSpPr>
            <a:spLocks noChangeArrowheads="1"/>
          </p:cNvSpPr>
          <p:nvPr/>
        </p:nvSpPr>
        <p:spPr bwMode="auto">
          <a:xfrm>
            <a:off x="533400" y="2103438"/>
            <a:ext cx="8220075" cy="430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cs typeface="Calibri Light" panose="020F0302020204030204" pitchFamily="34" charset="0"/>
              </a:rPr>
              <a:t>We assume that every processor has a unique identifier in the range 1 to N</a:t>
            </a:r>
          </a:p>
          <a:p>
            <a:pPr marL="342900" indent="-342900" algn="l">
              <a:spcBef>
                <a:spcPct val="20000"/>
              </a:spcBef>
              <a:buClr>
                <a:schemeClr val="accent2"/>
              </a:buClr>
              <a:buSzPct val="85000"/>
              <a:buFont typeface="ZapfDingbats" pitchFamily="82" charset="2"/>
              <a:buChar char="¦"/>
            </a:pPr>
            <a:endParaRPr lang="en-US" altLang="he-IL" sz="2600" dirty="0">
              <a:solidFill>
                <a:srgbClr val="C60000"/>
              </a:solidFill>
              <a:latin typeface="Calibri Light" panose="020F0302020204030204" pitchFamily="34" charset="0"/>
              <a:cs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C60000"/>
                </a:solidFill>
                <a:latin typeface="Calibri Light" panose="020F0302020204030204" pitchFamily="34" charset="0"/>
                <a:cs typeface="Calibri Light" panose="020F0302020204030204" pitchFamily="34" charset="0"/>
              </a:rPr>
              <a:t>The leader election task</a:t>
            </a:r>
            <a:r>
              <a:rPr lang="en-US" altLang="he-IL" sz="2600" dirty="0">
                <a:solidFill>
                  <a:srgbClr val="0000B0"/>
                </a:solidFill>
                <a:latin typeface="Calibri Light" panose="020F0302020204030204" pitchFamily="34" charset="0"/>
                <a:cs typeface="Calibri Light" panose="020F0302020204030204" pitchFamily="34" charset="0"/>
              </a:rPr>
              <a:t> is to inform every processor of the identifier of a single processor in the system, this single processor is the leader</a:t>
            </a:r>
          </a:p>
          <a:p>
            <a:pPr marL="342900" indent="-342900" algn="l">
              <a:spcBef>
                <a:spcPct val="20000"/>
              </a:spcBef>
              <a:buClr>
                <a:schemeClr val="accent2"/>
              </a:buClr>
              <a:buSzPct val="85000"/>
              <a:buFont typeface="ZapfDingbats" pitchFamily="82" charset="2"/>
              <a:buChar char="¦"/>
            </a:pPr>
            <a:endParaRPr lang="en-US" altLang="he-IL" sz="2600" dirty="0">
              <a:solidFill>
                <a:srgbClr val="C60000"/>
              </a:solidFill>
              <a:latin typeface="Calibri Light" panose="020F0302020204030204" pitchFamily="34" charset="0"/>
              <a:cs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C60000"/>
                </a:solidFill>
                <a:latin typeface="Calibri Light" panose="020F0302020204030204" pitchFamily="34" charset="0"/>
                <a:cs typeface="Calibri Light" panose="020F0302020204030204" pitchFamily="34" charset="0"/>
              </a:rPr>
              <a:t>Floating identifier</a:t>
            </a:r>
            <a:r>
              <a:rPr lang="en-US" altLang="he-IL" sz="2600" dirty="0">
                <a:solidFill>
                  <a:srgbClr val="0000B0"/>
                </a:solidFill>
                <a:latin typeface="Calibri Light" panose="020F0302020204030204" pitchFamily="34" charset="0"/>
                <a:cs typeface="Calibri Light" panose="020F0302020204030204" pitchFamily="34" charset="0"/>
              </a:rPr>
              <a:t> - an identifier that appears in the initial configuration, when no processor in the system with this identifier appears in the system</a:t>
            </a:r>
          </a:p>
        </p:txBody>
      </p:sp>
      <p:sp>
        <p:nvSpPr>
          <p:cNvPr id="160772" name="Rectangle 4"/>
          <p:cNvSpPr>
            <a:spLocks noGrp="1" noChangeArrowheads="1"/>
          </p:cNvSpPr>
          <p:nvPr>
            <p:ph type="title"/>
          </p:nvPr>
        </p:nvSpPr>
        <p:spPr>
          <a:xfrm>
            <a:off x="179512" y="720725"/>
            <a:ext cx="8784976" cy="1143000"/>
          </a:xfrm>
        </p:spPr>
        <p:txBody>
          <a:bodyPr/>
          <a:lstStyle/>
          <a:p>
            <a:r>
              <a:rPr lang="en-US" altLang="he-IL" sz="2600" dirty="0">
                <a:latin typeface="Calibri Light" panose="020F0302020204030204" pitchFamily="34" charset="0"/>
                <a:cs typeface="Calibri Light" panose="020F0302020204030204" pitchFamily="34" charset="0"/>
              </a:rPr>
              <a:t>Convergence Stairs - Example: </a:t>
            </a:r>
            <a:br>
              <a:rPr lang="en-US" altLang="he-IL" sz="2600" dirty="0">
                <a:latin typeface="Calibri Light" panose="020F0302020204030204" pitchFamily="34" charset="0"/>
                <a:cs typeface="Calibri Light" panose="020F0302020204030204" pitchFamily="34" charset="0"/>
              </a:rPr>
            </a:br>
            <a:r>
              <a:rPr lang="en-US" altLang="he-IL" sz="2600" dirty="0">
                <a:latin typeface="Calibri Light" panose="020F0302020204030204" pitchFamily="34" charset="0"/>
                <a:cs typeface="Calibri Light" panose="020F0302020204030204" pitchFamily="34" charset="0"/>
              </a:rPr>
              <a:t>Leader election in a General Communication Networks</a:t>
            </a:r>
            <a:endParaRPr lang="en-US" sz="2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2502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E3B3-C601-DDCB-1F09-57BFAF25498F}"/>
              </a:ext>
            </a:extLst>
          </p:cNvPr>
          <p:cNvSpPr>
            <a:spLocks noGrp="1"/>
          </p:cNvSpPr>
          <p:nvPr>
            <p:ph type="title"/>
          </p:nvPr>
        </p:nvSpPr>
        <p:spPr/>
        <p:txBody>
          <a:bodyPr/>
          <a:lstStyle/>
          <a:p>
            <a:r>
              <a:rPr lang="en-US" altLang="he-IL" dirty="0">
                <a:latin typeface="Calibri Light" panose="020F0302020204030204" pitchFamily="34" charset="0"/>
                <a:cs typeface="Calibri Light" panose="020F0302020204030204" pitchFamily="34" charset="0"/>
              </a:rPr>
              <a:t>Floating Identifier: an Example</a:t>
            </a:r>
            <a:endParaRPr lang="en-US" dirty="0">
              <a:latin typeface="Calibri Light" panose="020F0302020204030204" pitchFamily="34" charset="0"/>
              <a:cs typeface="Calibri Light" panose="020F0302020204030204" pitchFamily="34" charset="0"/>
            </a:endParaRPr>
          </a:p>
        </p:txBody>
      </p:sp>
      <p:grpSp>
        <p:nvGrpSpPr>
          <p:cNvPr id="61" name="Group 60">
            <a:extLst>
              <a:ext uri="{FF2B5EF4-FFF2-40B4-BE49-F238E27FC236}">
                <a16:creationId xmlns:a16="http://schemas.microsoft.com/office/drawing/2014/main" id="{CF22B963-3C8C-A3EF-67EA-F9C1331B5A6E}"/>
              </a:ext>
            </a:extLst>
          </p:cNvPr>
          <p:cNvGrpSpPr/>
          <p:nvPr/>
        </p:nvGrpSpPr>
        <p:grpSpPr>
          <a:xfrm>
            <a:off x="1907704" y="2132856"/>
            <a:ext cx="5472608" cy="4176464"/>
            <a:chOff x="1907704" y="2132856"/>
            <a:chExt cx="5472608" cy="4176464"/>
          </a:xfrm>
        </p:grpSpPr>
        <p:pic>
          <p:nvPicPr>
            <p:cNvPr id="3" name="Picture 8" descr="Image result for clip art message">
              <a:extLst>
                <a:ext uri="{FF2B5EF4-FFF2-40B4-BE49-F238E27FC236}">
                  <a16:creationId xmlns:a16="http://schemas.microsoft.com/office/drawing/2014/main" id="{688BEF93-EBFD-F934-57D7-8DD75C70DC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91095" y="590447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Image result for clip art message">
              <a:extLst>
                <a:ext uri="{FF2B5EF4-FFF2-40B4-BE49-F238E27FC236}">
                  <a16:creationId xmlns:a16="http://schemas.microsoft.com/office/drawing/2014/main" id="{6E6E90FE-25A6-CA84-B53D-9C3549D819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102970" y="5925530"/>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clip art message">
              <a:extLst>
                <a:ext uri="{FF2B5EF4-FFF2-40B4-BE49-F238E27FC236}">
                  <a16:creationId xmlns:a16="http://schemas.microsoft.com/office/drawing/2014/main" id="{8FDF9C7B-2434-2273-7690-FBEC5F51EB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95457" y="590447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clip art message">
              <a:extLst>
                <a:ext uri="{FF2B5EF4-FFF2-40B4-BE49-F238E27FC236}">
                  <a16:creationId xmlns:a16="http://schemas.microsoft.com/office/drawing/2014/main" id="{296DAED7-307C-2EE3-4688-D67DA84D46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003462" y="510367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clip art message">
              <a:extLst>
                <a:ext uri="{FF2B5EF4-FFF2-40B4-BE49-F238E27FC236}">
                  <a16:creationId xmlns:a16="http://schemas.microsoft.com/office/drawing/2014/main" id="{AC7792FB-B11A-8FB2-CF82-4C9012466D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991587" y="5112387"/>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Image result for clip art message">
              <a:extLst>
                <a:ext uri="{FF2B5EF4-FFF2-40B4-BE49-F238E27FC236}">
                  <a16:creationId xmlns:a16="http://schemas.microsoft.com/office/drawing/2014/main" id="{2C336D1C-AB00-E21B-6071-E20EA0FD29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919394" y="3092710"/>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clip art message">
              <a:extLst>
                <a:ext uri="{FF2B5EF4-FFF2-40B4-BE49-F238E27FC236}">
                  <a16:creationId xmlns:a16="http://schemas.microsoft.com/office/drawing/2014/main" id="{4C0150F8-31D5-1D7F-0313-3F6A731F26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615138" y="5097059"/>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clip art message">
              <a:extLst>
                <a:ext uri="{FF2B5EF4-FFF2-40B4-BE49-F238E27FC236}">
                  <a16:creationId xmlns:a16="http://schemas.microsoft.com/office/drawing/2014/main" id="{034449BF-E04C-71ED-139C-B0B493567B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695258" y="4425237"/>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Image result for clip art message">
              <a:extLst>
                <a:ext uri="{FF2B5EF4-FFF2-40B4-BE49-F238E27FC236}">
                  <a16:creationId xmlns:a16="http://schemas.microsoft.com/office/drawing/2014/main" id="{29EF2ED4-E2D2-D1BB-CFEC-177B61E484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630776" y="3645024"/>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Image result for clip art message">
              <a:extLst>
                <a:ext uri="{FF2B5EF4-FFF2-40B4-BE49-F238E27FC236}">
                  <a16:creationId xmlns:a16="http://schemas.microsoft.com/office/drawing/2014/main" id="{2063117A-B29C-F84D-44F3-98CEAA6CB7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67080" y="590447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Image result for clip art message">
              <a:extLst>
                <a:ext uri="{FF2B5EF4-FFF2-40B4-BE49-F238E27FC236}">
                  <a16:creationId xmlns:a16="http://schemas.microsoft.com/office/drawing/2014/main" id="{52D3926B-92AD-605D-1EB5-865C23CD3F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55205" y="588072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clip art message">
              <a:extLst>
                <a:ext uri="{FF2B5EF4-FFF2-40B4-BE49-F238E27FC236}">
                  <a16:creationId xmlns:a16="http://schemas.microsoft.com/office/drawing/2014/main" id="{C7C3A93D-C15B-6303-31A7-7DDBB8C199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83875" y="5108934"/>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clip art message">
              <a:extLst>
                <a:ext uri="{FF2B5EF4-FFF2-40B4-BE49-F238E27FC236}">
                  <a16:creationId xmlns:a16="http://schemas.microsoft.com/office/drawing/2014/main" id="{D3FE2DE4-EA48-AB05-B5A8-CE467CC275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72000" y="5085184"/>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clip art message">
              <a:extLst>
                <a:ext uri="{FF2B5EF4-FFF2-40B4-BE49-F238E27FC236}">
                  <a16:creationId xmlns:a16="http://schemas.microsoft.com/office/drawing/2014/main" id="{FC8388F3-91C5-EA04-656D-BE29073494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707133" y="4416815"/>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clip art message">
              <a:extLst>
                <a:ext uri="{FF2B5EF4-FFF2-40B4-BE49-F238E27FC236}">
                  <a16:creationId xmlns:a16="http://schemas.microsoft.com/office/drawing/2014/main" id="{F4D09B9D-2524-6B8B-4C75-CB012B992F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624021" y="3612024"/>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Image result for clip art message">
              <a:extLst>
                <a:ext uri="{FF2B5EF4-FFF2-40B4-BE49-F238E27FC236}">
                  <a16:creationId xmlns:a16="http://schemas.microsoft.com/office/drawing/2014/main" id="{EEFCCDE6-6952-A068-9465-6EDF01C528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645685" y="3596766"/>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Image result for clip art message">
              <a:extLst>
                <a:ext uri="{FF2B5EF4-FFF2-40B4-BE49-F238E27FC236}">
                  <a16:creationId xmlns:a16="http://schemas.microsoft.com/office/drawing/2014/main" id="{909F27F1-FD03-0714-CC6D-BAF3726905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664667" y="3617006"/>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clip art message">
              <a:extLst>
                <a:ext uri="{FF2B5EF4-FFF2-40B4-BE49-F238E27FC236}">
                  <a16:creationId xmlns:a16="http://schemas.microsoft.com/office/drawing/2014/main" id="{5184BD46-A36A-8628-942E-CFDE30F6E4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98242" y="2271890"/>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Image result for clip art message">
              <a:extLst>
                <a:ext uri="{FF2B5EF4-FFF2-40B4-BE49-F238E27FC236}">
                  <a16:creationId xmlns:a16="http://schemas.microsoft.com/office/drawing/2014/main" id="{67154858-435D-3C29-3E6C-F0C819C197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619906" y="2256632"/>
              <a:ext cx="365160" cy="2608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mage result for clip art message">
              <a:extLst>
                <a:ext uri="{FF2B5EF4-FFF2-40B4-BE49-F238E27FC236}">
                  <a16:creationId xmlns:a16="http://schemas.microsoft.com/office/drawing/2014/main" id="{D6DC12F7-7F66-BE38-36A9-97655AF822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638888" y="2276872"/>
              <a:ext cx="365160" cy="260829"/>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8">
              <a:extLst>
                <a:ext uri="{FF2B5EF4-FFF2-40B4-BE49-F238E27FC236}">
                  <a16:creationId xmlns:a16="http://schemas.microsoft.com/office/drawing/2014/main" id="{08239C55-7498-7004-3BFC-084FEB33DF93}"/>
                </a:ext>
              </a:extLst>
            </p:cNvPr>
            <p:cNvGrpSpPr>
              <a:grpSpLocks/>
            </p:cNvGrpSpPr>
            <p:nvPr/>
          </p:nvGrpSpPr>
          <p:grpSpPr bwMode="auto">
            <a:xfrm>
              <a:off x="1907704" y="2132856"/>
              <a:ext cx="5472608" cy="4176464"/>
              <a:chOff x="1680" y="1488"/>
              <a:chExt cx="1920" cy="1488"/>
            </a:xfrm>
          </p:grpSpPr>
          <p:sp>
            <p:nvSpPr>
              <p:cNvPr id="24" name="Oval 23">
                <a:extLst>
                  <a:ext uri="{FF2B5EF4-FFF2-40B4-BE49-F238E27FC236}">
                    <a16:creationId xmlns:a16="http://schemas.microsoft.com/office/drawing/2014/main" id="{59780AAE-0FFE-EF00-CDDC-163FFD358500}"/>
                  </a:ext>
                </a:extLst>
              </p:cNvPr>
              <p:cNvSpPr>
                <a:spLocks noChangeArrowheads="1"/>
              </p:cNvSpPr>
              <p:nvPr/>
            </p:nvSpPr>
            <p:spPr bwMode="auto">
              <a:xfrm>
                <a:off x="2592" y="1488"/>
                <a:ext cx="192" cy="192"/>
              </a:xfrm>
              <a:prstGeom prst="ellipse">
                <a:avLst/>
              </a:prstGeom>
              <a:solidFill>
                <a:srgbClr val="FFFF00"/>
              </a:solidFill>
              <a:ln w="12700">
                <a:solidFill>
                  <a:schemeClr val="tx1"/>
                </a:solidFill>
                <a:round/>
                <a:headEnd/>
                <a:tailEnd/>
              </a:ln>
              <a:effectLst/>
            </p:spPr>
            <p:txBody>
              <a:bodyPr wrap="none" anchor="ctr"/>
              <a:lstStyle/>
              <a:p>
                <a:r>
                  <a:rPr lang="en-US" altLang="en-US" sz="2800" dirty="0">
                    <a:latin typeface="Calibri Light" panose="020F0302020204030204" pitchFamily="34" charset="0"/>
                    <a:cs typeface="Calibri Light" panose="020F0302020204030204" pitchFamily="34" charset="0"/>
                  </a:rPr>
                  <a:t>0</a:t>
                </a:r>
              </a:p>
            </p:txBody>
          </p:sp>
          <p:sp>
            <p:nvSpPr>
              <p:cNvPr id="25" name="Oval 24">
                <a:extLst>
                  <a:ext uri="{FF2B5EF4-FFF2-40B4-BE49-F238E27FC236}">
                    <a16:creationId xmlns:a16="http://schemas.microsoft.com/office/drawing/2014/main" id="{59057248-988E-3066-BBC9-32A2918C5C6E}"/>
                  </a:ext>
                </a:extLst>
              </p:cNvPr>
              <p:cNvSpPr>
                <a:spLocks noChangeArrowheads="1"/>
              </p:cNvSpPr>
              <p:nvPr/>
            </p:nvSpPr>
            <p:spPr bwMode="auto">
              <a:xfrm>
                <a:off x="2976" y="225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26" name="Oval 25">
                <a:extLst>
                  <a:ext uri="{FF2B5EF4-FFF2-40B4-BE49-F238E27FC236}">
                    <a16:creationId xmlns:a16="http://schemas.microsoft.com/office/drawing/2014/main" id="{82D36B0F-8B43-BF16-3A0E-4AC30E2B0BEF}"/>
                  </a:ext>
                </a:extLst>
              </p:cNvPr>
              <p:cNvSpPr>
                <a:spLocks noChangeArrowheads="1"/>
              </p:cNvSpPr>
              <p:nvPr/>
            </p:nvSpPr>
            <p:spPr bwMode="auto">
              <a:xfrm>
                <a:off x="3408" y="1776"/>
                <a:ext cx="192" cy="192"/>
              </a:xfrm>
              <a:prstGeom prst="ellipse">
                <a:avLst/>
              </a:prstGeom>
              <a:solidFill>
                <a:srgbClr val="FFCCFF"/>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3</a:t>
                </a:r>
              </a:p>
            </p:txBody>
          </p:sp>
          <p:sp>
            <p:nvSpPr>
              <p:cNvPr id="27" name="Oval 26">
                <a:extLst>
                  <a:ext uri="{FF2B5EF4-FFF2-40B4-BE49-F238E27FC236}">
                    <a16:creationId xmlns:a16="http://schemas.microsoft.com/office/drawing/2014/main" id="{7E296523-7AC7-3686-DACE-5FF9ADE35650}"/>
                  </a:ext>
                </a:extLst>
              </p:cNvPr>
              <p:cNvSpPr>
                <a:spLocks noChangeArrowheads="1"/>
              </p:cNvSpPr>
              <p:nvPr/>
            </p:nvSpPr>
            <p:spPr bwMode="auto">
              <a:xfrm>
                <a:off x="3216" y="277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28" name="Oval 27">
                <a:extLst>
                  <a:ext uri="{FF2B5EF4-FFF2-40B4-BE49-F238E27FC236}">
                    <a16:creationId xmlns:a16="http://schemas.microsoft.com/office/drawing/2014/main" id="{528121B9-1F3E-E8BE-DCB9-EF5A1691943E}"/>
                  </a:ext>
                </a:extLst>
              </p:cNvPr>
              <p:cNvSpPr>
                <a:spLocks noChangeArrowheads="1"/>
              </p:cNvSpPr>
              <p:nvPr/>
            </p:nvSpPr>
            <p:spPr bwMode="auto">
              <a:xfrm>
                <a:off x="2592" y="2496"/>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29" name="Oval 28">
                <a:extLst>
                  <a:ext uri="{FF2B5EF4-FFF2-40B4-BE49-F238E27FC236}">
                    <a16:creationId xmlns:a16="http://schemas.microsoft.com/office/drawing/2014/main" id="{CE5018E0-395C-C259-2340-C4CEF1675FA7}"/>
                  </a:ext>
                </a:extLst>
              </p:cNvPr>
              <p:cNvSpPr>
                <a:spLocks noChangeArrowheads="1"/>
              </p:cNvSpPr>
              <p:nvPr/>
            </p:nvSpPr>
            <p:spPr bwMode="auto">
              <a:xfrm>
                <a:off x="2256" y="1968"/>
                <a:ext cx="192" cy="192"/>
              </a:xfrm>
              <a:prstGeom prst="ellipse">
                <a:avLst/>
              </a:prstGeom>
              <a:solidFill>
                <a:schemeClr val="hlink"/>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1</a:t>
                </a:r>
              </a:p>
            </p:txBody>
          </p:sp>
          <p:sp>
            <p:nvSpPr>
              <p:cNvPr id="30" name="Oval 29">
                <a:extLst>
                  <a:ext uri="{FF2B5EF4-FFF2-40B4-BE49-F238E27FC236}">
                    <a16:creationId xmlns:a16="http://schemas.microsoft.com/office/drawing/2014/main" id="{CE2D4F52-5760-F432-C6CA-465CB01B4DE7}"/>
                  </a:ext>
                </a:extLst>
              </p:cNvPr>
              <p:cNvSpPr>
                <a:spLocks noChangeArrowheads="1"/>
              </p:cNvSpPr>
              <p:nvPr/>
            </p:nvSpPr>
            <p:spPr bwMode="auto">
              <a:xfrm>
                <a:off x="2064" y="2784"/>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31" name="Oval 30">
                <a:extLst>
                  <a:ext uri="{FF2B5EF4-FFF2-40B4-BE49-F238E27FC236}">
                    <a16:creationId xmlns:a16="http://schemas.microsoft.com/office/drawing/2014/main" id="{02242D63-3D55-E7D7-CFB6-1676BEC1570F}"/>
                  </a:ext>
                </a:extLst>
              </p:cNvPr>
              <p:cNvSpPr>
                <a:spLocks noChangeArrowheads="1"/>
              </p:cNvSpPr>
              <p:nvPr/>
            </p:nvSpPr>
            <p:spPr bwMode="auto">
              <a:xfrm>
                <a:off x="1680" y="2496"/>
                <a:ext cx="192" cy="192"/>
              </a:xfrm>
              <a:prstGeom prst="ellipse">
                <a:avLst/>
              </a:prstGeom>
              <a:solidFill>
                <a:schemeClr val="accent1"/>
              </a:solidFill>
              <a:ln w="12700">
                <a:solidFill>
                  <a:schemeClr val="tx1"/>
                </a:solidFill>
                <a:round/>
                <a:headEnd/>
                <a:tailEnd/>
              </a:ln>
              <a:effectLst/>
            </p:spPr>
            <p:txBody>
              <a:bodyPr wrap="none" anchor="ctr"/>
              <a:lstStyle/>
              <a:p>
                <a:r>
                  <a:rPr lang="en-US" altLang="en-US" sz="2800">
                    <a:latin typeface="Calibri Light" panose="020F0302020204030204" pitchFamily="34" charset="0"/>
                    <a:cs typeface="Calibri Light" panose="020F0302020204030204" pitchFamily="34" charset="0"/>
                  </a:rPr>
                  <a:t>2</a:t>
                </a:r>
              </a:p>
            </p:txBody>
          </p:sp>
          <p:sp>
            <p:nvSpPr>
              <p:cNvPr id="32" name="Line 13">
                <a:extLst>
                  <a:ext uri="{FF2B5EF4-FFF2-40B4-BE49-F238E27FC236}">
                    <a16:creationId xmlns:a16="http://schemas.microsoft.com/office/drawing/2014/main" id="{222F69CB-22BD-F7AB-3532-74855F7DEA0F}"/>
                  </a:ext>
                </a:extLst>
              </p:cNvPr>
              <p:cNvSpPr>
                <a:spLocks noChangeShapeType="1"/>
              </p:cNvSpPr>
              <p:nvPr/>
            </p:nvSpPr>
            <p:spPr bwMode="auto">
              <a:xfrm flipH="1">
                <a:off x="2393" y="1680"/>
                <a:ext cx="239"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33" name="Line 14">
                <a:extLst>
                  <a:ext uri="{FF2B5EF4-FFF2-40B4-BE49-F238E27FC236}">
                    <a16:creationId xmlns:a16="http://schemas.microsoft.com/office/drawing/2014/main" id="{6726FC33-6172-9E99-6947-FEDCF1D1BE81}"/>
                  </a:ext>
                </a:extLst>
              </p:cNvPr>
              <p:cNvSpPr>
                <a:spLocks noChangeShapeType="1"/>
              </p:cNvSpPr>
              <p:nvPr/>
            </p:nvSpPr>
            <p:spPr bwMode="auto">
              <a:xfrm>
                <a:off x="2680" y="1680"/>
                <a:ext cx="1" cy="81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34" name="Line 19">
                <a:extLst>
                  <a:ext uri="{FF2B5EF4-FFF2-40B4-BE49-F238E27FC236}">
                    <a16:creationId xmlns:a16="http://schemas.microsoft.com/office/drawing/2014/main" id="{4A0A5D8C-874A-8F1A-9C07-31153FA67D68}"/>
                  </a:ext>
                </a:extLst>
              </p:cNvPr>
              <p:cNvSpPr>
                <a:spLocks noChangeShapeType="1"/>
              </p:cNvSpPr>
              <p:nvPr/>
            </p:nvSpPr>
            <p:spPr bwMode="auto">
              <a:xfrm rot="647531" flipH="1">
                <a:off x="2256" y="2600"/>
                <a:ext cx="336" cy="288"/>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35" name="Line 20">
                <a:extLst>
                  <a:ext uri="{FF2B5EF4-FFF2-40B4-BE49-F238E27FC236}">
                    <a16:creationId xmlns:a16="http://schemas.microsoft.com/office/drawing/2014/main" id="{E15690BF-3388-1E6C-7811-4AD9DC666F1E}"/>
                  </a:ext>
                </a:extLst>
              </p:cNvPr>
              <p:cNvSpPr>
                <a:spLocks noChangeShapeType="1"/>
              </p:cNvSpPr>
              <p:nvPr/>
            </p:nvSpPr>
            <p:spPr bwMode="auto">
              <a:xfrm>
                <a:off x="1872" y="2656"/>
                <a:ext cx="192" cy="200"/>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36" name="Line 21">
                <a:extLst>
                  <a:ext uri="{FF2B5EF4-FFF2-40B4-BE49-F238E27FC236}">
                    <a16:creationId xmlns:a16="http://schemas.microsoft.com/office/drawing/2014/main" id="{3E37E8C6-A8D7-A812-766D-7F769FE82984}"/>
                  </a:ext>
                </a:extLst>
              </p:cNvPr>
              <p:cNvSpPr>
                <a:spLocks noChangeShapeType="1"/>
              </p:cNvSpPr>
              <p:nvPr/>
            </p:nvSpPr>
            <p:spPr bwMode="auto">
              <a:xfrm rot="283336" flipH="1">
                <a:off x="1872" y="2112"/>
                <a:ext cx="384" cy="440"/>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37" name="Line 22">
                <a:extLst>
                  <a:ext uri="{FF2B5EF4-FFF2-40B4-BE49-F238E27FC236}">
                    <a16:creationId xmlns:a16="http://schemas.microsoft.com/office/drawing/2014/main" id="{1140957D-F83D-CAEF-D6FC-EF76C08231B4}"/>
                  </a:ext>
                </a:extLst>
              </p:cNvPr>
              <p:cNvSpPr>
                <a:spLocks noChangeShapeType="1"/>
              </p:cNvSpPr>
              <p:nvPr/>
            </p:nvSpPr>
            <p:spPr bwMode="auto">
              <a:xfrm rot="21398922" flipH="1">
                <a:off x="3312" y="1968"/>
                <a:ext cx="192" cy="81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38" name="Line 24">
                <a:extLst>
                  <a:ext uri="{FF2B5EF4-FFF2-40B4-BE49-F238E27FC236}">
                    <a16:creationId xmlns:a16="http://schemas.microsoft.com/office/drawing/2014/main" id="{3DBC4AD2-A7EC-53C0-418A-55327EA32075}"/>
                  </a:ext>
                </a:extLst>
              </p:cNvPr>
              <p:cNvSpPr>
                <a:spLocks noChangeShapeType="1"/>
              </p:cNvSpPr>
              <p:nvPr/>
            </p:nvSpPr>
            <p:spPr bwMode="auto">
              <a:xfrm rot="-300662" flipH="1" flipV="1">
                <a:off x="2784" y="1681"/>
                <a:ext cx="224" cy="576"/>
              </a:xfrm>
              <a:prstGeom prst="line">
                <a:avLst/>
              </a:prstGeom>
              <a:noFill/>
              <a:ln w="12700">
                <a:solidFill>
                  <a:srgbClr val="FF3300"/>
                </a:solidFill>
                <a:round/>
                <a:headEnd/>
                <a:tailEnd type="triangl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39" name="Line 25">
                <a:extLst>
                  <a:ext uri="{FF2B5EF4-FFF2-40B4-BE49-F238E27FC236}">
                    <a16:creationId xmlns:a16="http://schemas.microsoft.com/office/drawing/2014/main" id="{399FB2D8-5351-1494-D4A5-8DF759519306}"/>
                  </a:ext>
                </a:extLst>
              </p:cNvPr>
              <p:cNvSpPr>
                <a:spLocks noChangeShapeType="1"/>
              </p:cNvSpPr>
              <p:nvPr/>
            </p:nvSpPr>
            <p:spPr bwMode="auto">
              <a:xfrm>
                <a:off x="3120" y="2448"/>
                <a:ext cx="144" cy="336"/>
              </a:xfrm>
              <a:prstGeom prst="line">
                <a:avLst/>
              </a:prstGeom>
              <a:noFill/>
              <a:ln w="12700">
                <a:solidFill>
                  <a:srgbClr val="FF3300"/>
                </a:solidFill>
                <a:round/>
                <a:headEnd type="triangle" w="med" len="me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40" name="Line 26">
                <a:extLst>
                  <a:ext uri="{FF2B5EF4-FFF2-40B4-BE49-F238E27FC236}">
                    <a16:creationId xmlns:a16="http://schemas.microsoft.com/office/drawing/2014/main" id="{9FD438B5-E255-4962-8DD0-F3E2611D88AC}"/>
                  </a:ext>
                </a:extLst>
              </p:cNvPr>
              <p:cNvSpPr>
                <a:spLocks noChangeShapeType="1"/>
              </p:cNvSpPr>
              <p:nvPr/>
            </p:nvSpPr>
            <p:spPr bwMode="auto">
              <a:xfrm>
                <a:off x="2256" y="2888"/>
                <a:ext cx="960" cy="1"/>
              </a:xfrm>
              <a:prstGeom prst="line">
                <a:avLst/>
              </a:prstGeom>
              <a:noFill/>
              <a:ln w="127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41" name="Line 27">
                <a:extLst>
                  <a:ext uri="{FF2B5EF4-FFF2-40B4-BE49-F238E27FC236}">
                    <a16:creationId xmlns:a16="http://schemas.microsoft.com/office/drawing/2014/main" id="{7324C668-3311-36A9-5B95-F0750323A667}"/>
                  </a:ext>
                </a:extLst>
              </p:cNvPr>
              <p:cNvSpPr>
                <a:spLocks noChangeShapeType="1"/>
              </p:cNvSpPr>
              <p:nvPr/>
            </p:nvSpPr>
            <p:spPr bwMode="auto">
              <a:xfrm>
                <a:off x="2393" y="2160"/>
                <a:ext cx="230" cy="352"/>
              </a:xfrm>
              <a:prstGeom prst="line">
                <a:avLst/>
              </a:prstGeom>
              <a:noFill/>
              <a:ln w="12700">
                <a:solidFill>
                  <a:schemeClr val="tx1"/>
                </a:solidFill>
                <a:round/>
                <a:headEnd/>
                <a:tailEnd/>
              </a:ln>
              <a:effectLst/>
            </p:spPr>
            <p:txBody>
              <a:bodyPr wrap="none" anchor="ctr"/>
              <a:lstStyle/>
              <a:p>
                <a:endParaRPr lang="en-US" sz="2800" dirty="0">
                  <a:latin typeface="Calibri Light" panose="020F0302020204030204" pitchFamily="34" charset="0"/>
                  <a:cs typeface="Calibri Light" panose="020F0302020204030204" pitchFamily="34" charset="0"/>
                </a:endParaRPr>
              </a:p>
            </p:txBody>
          </p:sp>
        </p:grpSp>
        <p:sp>
          <p:nvSpPr>
            <p:cNvPr id="42" name="Oval 41">
              <a:extLst>
                <a:ext uri="{FF2B5EF4-FFF2-40B4-BE49-F238E27FC236}">
                  <a16:creationId xmlns:a16="http://schemas.microsoft.com/office/drawing/2014/main" id="{EBABC537-5EFA-B43B-BAE3-04752D294D74}"/>
                </a:ext>
              </a:extLst>
            </p:cNvPr>
            <p:cNvSpPr>
              <a:spLocks noChangeArrowheads="1"/>
            </p:cNvSpPr>
            <p:nvPr/>
          </p:nvSpPr>
          <p:spPr bwMode="auto">
            <a:xfrm>
              <a:off x="4507193" y="2132856"/>
              <a:ext cx="547261" cy="538899"/>
            </a:xfrm>
            <a:prstGeom prst="ellipse">
              <a:avLst/>
            </a:prstGeom>
            <a:solidFill>
              <a:srgbClr val="FFFFFF"/>
            </a:solidFill>
            <a:ln w="12700">
              <a:solidFill>
                <a:schemeClr val="tx1"/>
              </a:solidFill>
              <a:round/>
              <a:headEnd/>
              <a:tailEnd/>
            </a:ln>
            <a:effectLst/>
          </p:spPr>
          <p:txBody>
            <a:bodyPr wrap="none" anchor="ctr"/>
            <a:lstStyle/>
            <a:p>
              <a:r>
                <a:rPr lang="sv-SE" altLang="en-US" sz="2800" dirty="0">
                  <a:latin typeface="Calibri Light" panose="020F0302020204030204" pitchFamily="34" charset="0"/>
                  <a:cs typeface="Calibri Light" panose="020F0302020204030204" pitchFamily="34" charset="0"/>
                </a:rPr>
                <a:t>1</a:t>
              </a:r>
              <a:endParaRPr lang="en-US" altLang="en-US" sz="2800" dirty="0">
                <a:latin typeface="Calibri Light" panose="020F0302020204030204" pitchFamily="34" charset="0"/>
                <a:cs typeface="Calibri Light" panose="020F0302020204030204" pitchFamily="34" charset="0"/>
              </a:endParaRPr>
            </a:p>
          </p:txBody>
        </p:sp>
        <p:sp>
          <p:nvSpPr>
            <p:cNvPr id="43" name="Oval 42">
              <a:extLst>
                <a:ext uri="{FF2B5EF4-FFF2-40B4-BE49-F238E27FC236}">
                  <a16:creationId xmlns:a16="http://schemas.microsoft.com/office/drawing/2014/main" id="{52B5BD83-F722-3511-A856-7BF4247193F9}"/>
                </a:ext>
              </a:extLst>
            </p:cNvPr>
            <p:cNvSpPr>
              <a:spLocks noChangeArrowheads="1"/>
            </p:cNvSpPr>
            <p:nvPr/>
          </p:nvSpPr>
          <p:spPr bwMode="auto">
            <a:xfrm>
              <a:off x="5601714" y="4288450"/>
              <a:ext cx="547261" cy="538899"/>
            </a:xfrm>
            <a:prstGeom prst="ellipse">
              <a:avLst/>
            </a:prstGeom>
            <a:solidFill>
              <a:srgbClr val="FFFFFF"/>
            </a:solidFill>
            <a:ln w="12700">
              <a:solidFill>
                <a:schemeClr val="tx1"/>
              </a:solidFill>
              <a:round/>
              <a:headEnd/>
              <a:tailEnd/>
            </a:ln>
            <a:effectLst/>
          </p:spPr>
          <p:txBody>
            <a:bodyPr wrap="none" anchor="ctr"/>
            <a:lstStyle/>
            <a:p>
              <a:r>
                <a:rPr lang="sv-SE" altLang="en-US" sz="2800" dirty="0">
                  <a:latin typeface="Calibri Light" panose="020F0302020204030204" pitchFamily="34" charset="0"/>
                  <a:cs typeface="Calibri Light" panose="020F0302020204030204" pitchFamily="34" charset="0"/>
                </a:rPr>
                <a:t>8</a:t>
              </a:r>
              <a:endParaRPr lang="en-US" altLang="en-US" sz="2800" dirty="0">
                <a:latin typeface="Calibri Light" panose="020F0302020204030204" pitchFamily="34" charset="0"/>
                <a:cs typeface="Calibri Light" panose="020F0302020204030204" pitchFamily="34" charset="0"/>
              </a:endParaRPr>
            </a:p>
          </p:txBody>
        </p:sp>
        <p:sp>
          <p:nvSpPr>
            <p:cNvPr id="44" name="Oval 43">
              <a:extLst>
                <a:ext uri="{FF2B5EF4-FFF2-40B4-BE49-F238E27FC236}">
                  <a16:creationId xmlns:a16="http://schemas.microsoft.com/office/drawing/2014/main" id="{729A6951-C542-60B9-129D-BDE00889119E}"/>
                </a:ext>
              </a:extLst>
            </p:cNvPr>
            <p:cNvSpPr>
              <a:spLocks noChangeArrowheads="1"/>
            </p:cNvSpPr>
            <p:nvPr/>
          </p:nvSpPr>
          <p:spPr bwMode="auto">
            <a:xfrm>
              <a:off x="6833051" y="2941204"/>
              <a:ext cx="547261" cy="538899"/>
            </a:xfrm>
            <a:prstGeom prst="ellipse">
              <a:avLst/>
            </a:prstGeom>
            <a:solidFill>
              <a:srgbClr val="FFFFFF"/>
            </a:solidFill>
            <a:ln w="12700">
              <a:solidFill>
                <a:schemeClr val="tx1"/>
              </a:solidFill>
              <a:round/>
              <a:headEnd/>
              <a:tailEnd/>
            </a:ln>
            <a:effectLst/>
          </p:spPr>
          <p:txBody>
            <a:bodyPr wrap="none" anchor="ctr"/>
            <a:lstStyle/>
            <a:p>
              <a:r>
                <a:rPr lang="sv-SE" altLang="en-US" sz="2800" dirty="0">
                  <a:latin typeface="Calibri Light" panose="020F0302020204030204" pitchFamily="34" charset="0"/>
                  <a:cs typeface="Calibri Light" panose="020F0302020204030204" pitchFamily="34" charset="0"/>
                </a:rPr>
                <a:t>4</a:t>
              </a:r>
              <a:endParaRPr lang="en-US" altLang="en-US" sz="2800" dirty="0">
                <a:latin typeface="Calibri Light" panose="020F0302020204030204" pitchFamily="34" charset="0"/>
                <a:cs typeface="Calibri Light" panose="020F0302020204030204" pitchFamily="34" charset="0"/>
              </a:endParaRPr>
            </a:p>
          </p:txBody>
        </p:sp>
        <p:sp>
          <p:nvSpPr>
            <p:cNvPr id="45" name="Oval 44">
              <a:extLst>
                <a:ext uri="{FF2B5EF4-FFF2-40B4-BE49-F238E27FC236}">
                  <a16:creationId xmlns:a16="http://schemas.microsoft.com/office/drawing/2014/main" id="{770D42DB-1270-D0A1-9A78-4AF363B8D9E4}"/>
                </a:ext>
              </a:extLst>
            </p:cNvPr>
            <p:cNvSpPr>
              <a:spLocks noChangeArrowheads="1"/>
            </p:cNvSpPr>
            <p:nvPr/>
          </p:nvSpPr>
          <p:spPr bwMode="auto">
            <a:xfrm>
              <a:off x="6285790" y="5747967"/>
              <a:ext cx="547261" cy="538899"/>
            </a:xfrm>
            <a:prstGeom prst="ellipse">
              <a:avLst/>
            </a:prstGeom>
            <a:solidFill>
              <a:srgbClr val="FFFFFF"/>
            </a:solidFill>
            <a:ln w="12700">
              <a:solidFill>
                <a:schemeClr val="tx1"/>
              </a:solidFill>
              <a:round/>
              <a:headEnd/>
              <a:tailEnd/>
            </a:ln>
            <a:effectLst/>
          </p:spPr>
          <p:txBody>
            <a:bodyPr wrap="none" anchor="ctr"/>
            <a:lstStyle/>
            <a:p>
              <a:r>
                <a:rPr lang="sv-SE" altLang="en-US" sz="2800" dirty="0">
                  <a:latin typeface="Calibri Light" panose="020F0302020204030204" pitchFamily="34" charset="0"/>
                  <a:cs typeface="Calibri Light" panose="020F0302020204030204" pitchFamily="34" charset="0"/>
                </a:rPr>
                <a:t>2</a:t>
              </a:r>
              <a:endParaRPr lang="en-US" altLang="en-US" sz="2800" dirty="0">
                <a:latin typeface="Calibri Light" panose="020F0302020204030204" pitchFamily="34" charset="0"/>
                <a:cs typeface="Calibri Light" panose="020F0302020204030204" pitchFamily="34" charset="0"/>
              </a:endParaRPr>
            </a:p>
          </p:txBody>
        </p:sp>
        <p:sp>
          <p:nvSpPr>
            <p:cNvPr id="46" name="Oval 45">
              <a:extLst>
                <a:ext uri="{FF2B5EF4-FFF2-40B4-BE49-F238E27FC236}">
                  <a16:creationId xmlns:a16="http://schemas.microsoft.com/office/drawing/2014/main" id="{106337C6-A9DD-1DF9-0E3C-083514683545}"/>
                </a:ext>
              </a:extLst>
            </p:cNvPr>
            <p:cNvSpPr>
              <a:spLocks noChangeArrowheads="1"/>
            </p:cNvSpPr>
            <p:nvPr/>
          </p:nvSpPr>
          <p:spPr bwMode="auto">
            <a:xfrm>
              <a:off x="3549486" y="3480102"/>
              <a:ext cx="547261" cy="538899"/>
            </a:xfrm>
            <a:prstGeom prst="ellipse">
              <a:avLst/>
            </a:prstGeom>
            <a:solidFill>
              <a:srgbClr val="FFFFFF"/>
            </a:solidFill>
            <a:ln w="12700">
              <a:solidFill>
                <a:schemeClr val="tx1"/>
              </a:solidFill>
              <a:round/>
              <a:headEnd/>
              <a:tailEnd/>
            </a:ln>
            <a:effectLst/>
          </p:spPr>
          <p:txBody>
            <a:bodyPr wrap="none" anchor="ctr"/>
            <a:lstStyle/>
            <a:p>
              <a:r>
                <a:rPr lang="sv-SE" altLang="en-US" sz="2800" dirty="0">
                  <a:latin typeface="Calibri Light" panose="020F0302020204030204" pitchFamily="34" charset="0"/>
                  <a:cs typeface="Calibri Light" panose="020F0302020204030204" pitchFamily="34" charset="0"/>
                </a:rPr>
                <a:t>5</a:t>
              </a:r>
              <a:endParaRPr lang="en-US" altLang="en-US" sz="2800" dirty="0">
                <a:latin typeface="Calibri Light" panose="020F0302020204030204" pitchFamily="34" charset="0"/>
                <a:cs typeface="Calibri Light" panose="020F0302020204030204" pitchFamily="34" charset="0"/>
              </a:endParaRPr>
            </a:p>
          </p:txBody>
        </p:sp>
        <p:sp>
          <p:nvSpPr>
            <p:cNvPr id="47" name="Oval 46">
              <a:extLst>
                <a:ext uri="{FF2B5EF4-FFF2-40B4-BE49-F238E27FC236}">
                  <a16:creationId xmlns:a16="http://schemas.microsoft.com/office/drawing/2014/main" id="{36F67E46-FEBE-1D2A-C836-B896806A66D3}"/>
                </a:ext>
              </a:extLst>
            </p:cNvPr>
            <p:cNvSpPr>
              <a:spLocks noChangeArrowheads="1"/>
            </p:cNvSpPr>
            <p:nvPr/>
          </p:nvSpPr>
          <p:spPr bwMode="auto">
            <a:xfrm>
              <a:off x="1907704" y="4962074"/>
              <a:ext cx="547261" cy="538899"/>
            </a:xfrm>
            <a:prstGeom prst="ellipse">
              <a:avLst/>
            </a:prstGeom>
            <a:solidFill>
              <a:srgbClr val="FFFFFF"/>
            </a:solidFill>
            <a:ln w="12700">
              <a:solidFill>
                <a:schemeClr val="tx1"/>
              </a:solidFill>
              <a:round/>
              <a:headEnd/>
              <a:tailEnd/>
            </a:ln>
            <a:effectLst/>
          </p:spPr>
          <p:txBody>
            <a:bodyPr wrap="none" anchor="ctr"/>
            <a:lstStyle/>
            <a:p>
              <a:r>
                <a:rPr lang="sv-SE" altLang="en-US" sz="2800" dirty="0">
                  <a:latin typeface="Calibri Light" panose="020F0302020204030204" pitchFamily="34" charset="0"/>
                  <a:cs typeface="Calibri Light" panose="020F0302020204030204" pitchFamily="34" charset="0"/>
                </a:rPr>
                <a:t>7</a:t>
              </a:r>
              <a:endParaRPr lang="en-US" altLang="en-US" sz="2800" dirty="0">
                <a:latin typeface="Calibri Light" panose="020F0302020204030204" pitchFamily="34" charset="0"/>
                <a:cs typeface="Calibri Light" panose="020F0302020204030204" pitchFamily="34" charset="0"/>
              </a:endParaRPr>
            </a:p>
          </p:txBody>
        </p:sp>
        <p:sp>
          <p:nvSpPr>
            <p:cNvPr id="48" name="Line 13">
              <a:extLst>
                <a:ext uri="{FF2B5EF4-FFF2-40B4-BE49-F238E27FC236}">
                  <a16:creationId xmlns:a16="http://schemas.microsoft.com/office/drawing/2014/main" id="{C6010B26-E9A8-4D6A-74FC-C08E3BBF5277}"/>
                </a:ext>
              </a:extLst>
            </p:cNvPr>
            <p:cNvSpPr>
              <a:spLocks noChangeShapeType="1"/>
            </p:cNvSpPr>
            <p:nvPr/>
          </p:nvSpPr>
          <p:spPr bwMode="auto">
            <a:xfrm flipH="1">
              <a:off x="3939980" y="2671755"/>
              <a:ext cx="68122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49" name="Line 14">
              <a:extLst>
                <a:ext uri="{FF2B5EF4-FFF2-40B4-BE49-F238E27FC236}">
                  <a16:creationId xmlns:a16="http://schemas.microsoft.com/office/drawing/2014/main" id="{B18CF9AD-27AF-D6FA-99AF-C8ECFEEDE69B}"/>
                </a:ext>
              </a:extLst>
            </p:cNvPr>
            <p:cNvSpPr>
              <a:spLocks noChangeShapeType="1"/>
            </p:cNvSpPr>
            <p:nvPr/>
          </p:nvSpPr>
          <p:spPr bwMode="auto">
            <a:xfrm>
              <a:off x="4758021" y="2671755"/>
              <a:ext cx="2850" cy="2290319"/>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0" name="Line 19">
              <a:extLst>
                <a:ext uri="{FF2B5EF4-FFF2-40B4-BE49-F238E27FC236}">
                  <a16:creationId xmlns:a16="http://schemas.microsoft.com/office/drawing/2014/main" id="{3EC81C8A-F9D7-0A99-EDA8-ED7409DE963F}"/>
                </a:ext>
              </a:extLst>
            </p:cNvPr>
            <p:cNvSpPr>
              <a:spLocks noChangeShapeType="1"/>
            </p:cNvSpPr>
            <p:nvPr/>
          </p:nvSpPr>
          <p:spPr bwMode="auto">
            <a:xfrm rot="647531" flipH="1">
              <a:off x="3549486" y="5253977"/>
              <a:ext cx="957706" cy="808348"/>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1" name="Line 20">
              <a:extLst>
                <a:ext uri="{FF2B5EF4-FFF2-40B4-BE49-F238E27FC236}">
                  <a16:creationId xmlns:a16="http://schemas.microsoft.com/office/drawing/2014/main" id="{4B76533E-70A6-E4DD-E84F-E515F50324DE}"/>
                </a:ext>
              </a:extLst>
            </p:cNvPr>
            <p:cNvSpPr>
              <a:spLocks noChangeShapeType="1"/>
            </p:cNvSpPr>
            <p:nvPr/>
          </p:nvSpPr>
          <p:spPr bwMode="auto">
            <a:xfrm>
              <a:off x="2454965" y="5411156"/>
              <a:ext cx="547261" cy="561353"/>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2" name="Line 21">
              <a:extLst>
                <a:ext uri="{FF2B5EF4-FFF2-40B4-BE49-F238E27FC236}">
                  <a16:creationId xmlns:a16="http://schemas.microsoft.com/office/drawing/2014/main" id="{F0AC4951-99B3-1C49-FECD-74F0F64A0AB9}"/>
                </a:ext>
              </a:extLst>
            </p:cNvPr>
            <p:cNvSpPr>
              <a:spLocks noChangeShapeType="1"/>
            </p:cNvSpPr>
            <p:nvPr/>
          </p:nvSpPr>
          <p:spPr bwMode="auto">
            <a:xfrm rot="283336" flipH="1">
              <a:off x="2454965" y="3884276"/>
              <a:ext cx="1094522" cy="1234976"/>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3" name="Line 22">
              <a:extLst>
                <a:ext uri="{FF2B5EF4-FFF2-40B4-BE49-F238E27FC236}">
                  <a16:creationId xmlns:a16="http://schemas.microsoft.com/office/drawing/2014/main" id="{D03B1D92-E411-23C1-AF1D-FE81EE20B839}"/>
                </a:ext>
              </a:extLst>
            </p:cNvPr>
            <p:cNvSpPr>
              <a:spLocks noChangeShapeType="1"/>
            </p:cNvSpPr>
            <p:nvPr/>
          </p:nvSpPr>
          <p:spPr bwMode="auto">
            <a:xfrm rot="21398922" flipH="1">
              <a:off x="6559421" y="3480102"/>
              <a:ext cx="547261" cy="2290319"/>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4" name="Line 24">
              <a:extLst>
                <a:ext uri="{FF2B5EF4-FFF2-40B4-BE49-F238E27FC236}">
                  <a16:creationId xmlns:a16="http://schemas.microsoft.com/office/drawing/2014/main" id="{CD1CF8E2-6B51-A19F-DB5F-80FC114AB61E}"/>
                </a:ext>
              </a:extLst>
            </p:cNvPr>
            <p:cNvSpPr>
              <a:spLocks noChangeShapeType="1"/>
            </p:cNvSpPr>
            <p:nvPr/>
          </p:nvSpPr>
          <p:spPr bwMode="auto">
            <a:xfrm rot="21299338" flipH="1" flipV="1">
              <a:off x="5054454" y="2674561"/>
              <a:ext cx="638471" cy="1616696"/>
            </a:xfrm>
            <a:prstGeom prst="line">
              <a:avLst/>
            </a:prstGeom>
            <a:noFill/>
            <a:ln w="63500">
              <a:solidFill>
                <a:schemeClr val="tx1"/>
              </a:solidFill>
              <a:round/>
              <a:headEnd type="none"/>
              <a:tailEnd type="none" w="med" len="me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5" name="Line 25">
              <a:extLst>
                <a:ext uri="{FF2B5EF4-FFF2-40B4-BE49-F238E27FC236}">
                  <a16:creationId xmlns:a16="http://schemas.microsoft.com/office/drawing/2014/main" id="{317DA4EE-FE77-C41D-44D5-BE030AE197F8}"/>
                </a:ext>
              </a:extLst>
            </p:cNvPr>
            <p:cNvSpPr>
              <a:spLocks noChangeShapeType="1"/>
            </p:cNvSpPr>
            <p:nvPr/>
          </p:nvSpPr>
          <p:spPr bwMode="auto">
            <a:xfrm>
              <a:off x="6012160" y="4827349"/>
              <a:ext cx="410446" cy="943073"/>
            </a:xfrm>
            <a:prstGeom prst="line">
              <a:avLst/>
            </a:prstGeom>
            <a:noFill/>
            <a:ln w="63500">
              <a:solidFill>
                <a:schemeClr val="tx1"/>
              </a:solidFill>
              <a:round/>
              <a:headEnd type="none" w="med" len="med"/>
              <a:tailEnd type="none"/>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6" name="Line 26">
              <a:extLst>
                <a:ext uri="{FF2B5EF4-FFF2-40B4-BE49-F238E27FC236}">
                  <a16:creationId xmlns:a16="http://schemas.microsoft.com/office/drawing/2014/main" id="{883DB5A5-D7FD-45F0-4B4F-9229A6A54D21}"/>
                </a:ext>
              </a:extLst>
            </p:cNvPr>
            <p:cNvSpPr>
              <a:spLocks noChangeShapeType="1"/>
            </p:cNvSpPr>
            <p:nvPr/>
          </p:nvSpPr>
          <p:spPr bwMode="auto">
            <a:xfrm>
              <a:off x="3549486" y="6062325"/>
              <a:ext cx="2736304" cy="2807"/>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sp>
          <p:nvSpPr>
            <p:cNvPr id="57" name="Oval 56">
              <a:extLst>
                <a:ext uri="{FF2B5EF4-FFF2-40B4-BE49-F238E27FC236}">
                  <a16:creationId xmlns:a16="http://schemas.microsoft.com/office/drawing/2014/main" id="{9FBE77DD-7E42-B8BB-31FF-75DAA325E2AE}"/>
                </a:ext>
              </a:extLst>
            </p:cNvPr>
            <p:cNvSpPr>
              <a:spLocks noChangeArrowheads="1"/>
            </p:cNvSpPr>
            <p:nvPr/>
          </p:nvSpPr>
          <p:spPr bwMode="auto">
            <a:xfrm>
              <a:off x="4507193" y="4962074"/>
              <a:ext cx="547261" cy="538899"/>
            </a:xfrm>
            <a:prstGeom prst="ellipse">
              <a:avLst/>
            </a:prstGeom>
            <a:solidFill>
              <a:srgbClr val="FFFFFF"/>
            </a:solidFill>
            <a:ln w="12700">
              <a:solidFill>
                <a:schemeClr val="tx1"/>
              </a:solidFill>
              <a:round/>
              <a:headEnd/>
              <a:tailEnd/>
            </a:ln>
            <a:effectLst/>
          </p:spPr>
          <p:txBody>
            <a:bodyPr wrap="none" anchor="ctr"/>
            <a:lstStyle/>
            <a:p>
              <a:r>
                <a:rPr lang="sv-SE" altLang="en-US" sz="2800" dirty="0">
                  <a:latin typeface="Calibri Light" panose="020F0302020204030204" pitchFamily="34" charset="0"/>
                  <a:cs typeface="Calibri Light" panose="020F0302020204030204" pitchFamily="34" charset="0"/>
                </a:rPr>
                <a:t>6</a:t>
              </a:r>
              <a:endParaRPr lang="en-US" altLang="en-US" sz="2800" dirty="0">
                <a:latin typeface="Calibri Light" panose="020F0302020204030204" pitchFamily="34" charset="0"/>
                <a:cs typeface="Calibri Light" panose="020F0302020204030204" pitchFamily="34" charset="0"/>
              </a:endParaRPr>
            </a:p>
          </p:txBody>
        </p:sp>
        <p:sp>
          <p:nvSpPr>
            <p:cNvPr id="58" name="Oval 57">
              <a:extLst>
                <a:ext uri="{FF2B5EF4-FFF2-40B4-BE49-F238E27FC236}">
                  <a16:creationId xmlns:a16="http://schemas.microsoft.com/office/drawing/2014/main" id="{6543E11A-B322-D58A-0F4A-B3BAAAEC42C7}"/>
                </a:ext>
              </a:extLst>
            </p:cNvPr>
            <p:cNvSpPr>
              <a:spLocks noChangeArrowheads="1"/>
            </p:cNvSpPr>
            <p:nvPr/>
          </p:nvSpPr>
          <p:spPr bwMode="auto">
            <a:xfrm>
              <a:off x="3002226" y="5770421"/>
              <a:ext cx="547261" cy="538899"/>
            </a:xfrm>
            <a:prstGeom prst="ellipse">
              <a:avLst/>
            </a:prstGeom>
            <a:solidFill>
              <a:srgbClr val="FFFFFF"/>
            </a:solidFill>
            <a:ln w="12700">
              <a:solidFill>
                <a:schemeClr val="tx1"/>
              </a:solidFill>
              <a:round/>
              <a:headEnd/>
              <a:tailEnd/>
            </a:ln>
            <a:effectLst/>
          </p:spPr>
          <p:txBody>
            <a:bodyPr wrap="none" anchor="ctr"/>
            <a:lstStyle/>
            <a:p>
              <a:r>
                <a:rPr lang="sv-SE" altLang="en-US" sz="2800" dirty="0">
                  <a:latin typeface="Calibri Light" panose="020F0302020204030204" pitchFamily="34" charset="0"/>
                  <a:cs typeface="Calibri Light" panose="020F0302020204030204" pitchFamily="34" charset="0"/>
                </a:rPr>
                <a:t>3</a:t>
              </a:r>
              <a:endParaRPr lang="en-US" altLang="en-US" sz="2800" dirty="0">
                <a:latin typeface="Calibri Light" panose="020F0302020204030204" pitchFamily="34" charset="0"/>
                <a:cs typeface="Calibri Light" panose="020F0302020204030204" pitchFamily="34" charset="0"/>
              </a:endParaRPr>
            </a:p>
          </p:txBody>
        </p:sp>
        <p:sp>
          <p:nvSpPr>
            <p:cNvPr id="59" name="Line 27">
              <a:extLst>
                <a:ext uri="{FF2B5EF4-FFF2-40B4-BE49-F238E27FC236}">
                  <a16:creationId xmlns:a16="http://schemas.microsoft.com/office/drawing/2014/main" id="{45E0E53C-B076-4A07-5894-72B84B9F66DE}"/>
                </a:ext>
              </a:extLst>
            </p:cNvPr>
            <p:cNvSpPr>
              <a:spLocks noChangeShapeType="1"/>
            </p:cNvSpPr>
            <p:nvPr/>
          </p:nvSpPr>
          <p:spPr bwMode="auto">
            <a:xfrm>
              <a:off x="3939980" y="4019001"/>
              <a:ext cx="658424" cy="987981"/>
            </a:xfrm>
            <a:prstGeom prst="line">
              <a:avLst/>
            </a:prstGeom>
            <a:noFill/>
            <a:ln w="63500">
              <a:solidFill>
                <a:schemeClr val="tx1"/>
              </a:solidFill>
              <a:round/>
              <a:headEnd/>
              <a:tailEnd/>
            </a:ln>
            <a:effectLst/>
          </p:spPr>
          <p:txBody>
            <a:bodyPr wrap="none" anchor="ctr"/>
            <a:lstStyle/>
            <a:p>
              <a:endParaRPr lang="en-US" sz="2800">
                <a:latin typeface="Calibri Light" panose="020F0302020204030204" pitchFamily="34" charset="0"/>
                <a:cs typeface="Calibri Light" panose="020F0302020204030204" pitchFamily="34" charset="0"/>
              </a:endParaRPr>
            </a:p>
          </p:txBody>
        </p:sp>
      </p:grpSp>
      <p:sp>
        <p:nvSpPr>
          <p:cNvPr id="62" name="TextBox 61">
            <a:extLst>
              <a:ext uri="{FF2B5EF4-FFF2-40B4-BE49-F238E27FC236}">
                <a16:creationId xmlns:a16="http://schemas.microsoft.com/office/drawing/2014/main" id="{2DC31817-1853-97CF-9923-215ADCB166CA}"/>
              </a:ext>
            </a:extLst>
          </p:cNvPr>
          <p:cNvSpPr txBox="1"/>
          <p:nvPr/>
        </p:nvSpPr>
        <p:spPr>
          <a:xfrm>
            <a:off x="3485701" y="2416645"/>
            <a:ext cx="1005403"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leader=0</a:t>
            </a:r>
            <a:endParaRPr lang="en-US" dirty="0">
              <a:latin typeface="Calibri Light" panose="020F0302020204030204" pitchFamily="34" charset="0"/>
              <a:cs typeface="Calibri Light" panose="020F0302020204030204" pitchFamily="34" charset="0"/>
            </a:endParaRPr>
          </a:p>
        </p:txBody>
      </p:sp>
      <p:sp>
        <p:nvSpPr>
          <p:cNvPr id="63" name="TextBox 62">
            <a:extLst>
              <a:ext uri="{FF2B5EF4-FFF2-40B4-BE49-F238E27FC236}">
                <a16:creationId xmlns:a16="http://schemas.microsoft.com/office/drawing/2014/main" id="{C15C528B-89FD-5AC3-F4BE-B54DADFBA084}"/>
              </a:ext>
            </a:extLst>
          </p:cNvPr>
          <p:cNvSpPr txBox="1"/>
          <p:nvPr/>
        </p:nvSpPr>
        <p:spPr>
          <a:xfrm>
            <a:off x="2369584" y="3635732"/>
            <a:ext cx="1005403"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leader=0</a:t>
            </a:r>
            <a:endParaRPr lang="en-US" dirty="0">
              <a:latin typeface="Calibri Light" panose="020F0302020204030204" pitchFamily="34" charset="0"/>
              <a:cs typeface="Calibri Light" panose="020F0302020204030204" pitchFamily="34" charset="0"/>
            </a:endParaRPr>
          </a:p>
        </p:txBody>
      </p:sp>
      <p:sp>
        <p:nvSpPr>
          <p:cNvPr id="64" name="TextBox 63">
            <a:extLst>
              <a:ext uri="{FF2B5EF4-FFF2-40B4-BE49-F238E27FC236}">
                <a16:creationId xmlns:a16="http://schemas.microsoft.com/office/drawing/2014/main" id="{5920E0F0-1F32-0A7D-9F7A-62BBBEF13BC8}"/>
              </a:ext>
            </a:extLst>
          </p:cNvPr>
          <p:cNvSpPr txBox="1"/>
          <p:nvPr/>
        </p:nvSpPr>
        <p:spPr>
          <a:xfrm>
            <a:off x="971600" y="5507940"/>
            <a:ext cx="1005403"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leader=0</a:t>
            </a:r>
            <a:endParaRPr lang="en-US" dirty="0">
              <a:latin typeface="Calibri Light" panose="020F0302020204030204" pitchFamily="34" charset="0"/>
              <a:cs typeface="Calibri Light" panose="020F0302020204030204" pitchFamily="34" charset="0"/>
            </a:endParaRPr>
          </a:p>
        </p:txBody>
      </p:sp>
      <p:sp>
        <p:nvSpPr>
          <p:cNvPr id="65" name="TextBox 64">
            <a:extLst>
              <a:ext uri="{FF2B5EF4-FFF2-40B4-BE49-F238E27FC236}">
                <a16:creationId xmlns:a16="http://schemas.microsoft.com/office/drawing/2014/main" id="{1C715C8C-8812-E60E-A899-CED5D2B9856E}"/>
              </a:ext>
            </a:extLst>
          </p:cNvPr>
          <p:cNvSpPr txBox="1"/>
          <p:nvPr/>
        </p:nvSpPr>
        <p:spPr>
          <a:xfrm>
            <a:off x="3419872" y="5013176"/>
            <a:ext cx="1005403"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leader=0</a:t>
            </a:r>
            <a:endParaRPr lang="en-US" dirty="0">
              <a:latin typeface="Calibri Light" panose="020F0302020204030204" pitchFamily="34" charset="0"/>
              <a:cs typeface="Calibri Light" panose="020F0302020204030204" pitchFamily="34" charset="0"/>
            </a:endParaRPr>
          </a:p>
        </p:txBody>
      </p:sp>
      <p:sp>
        <p:nvSpPr>
          <p:cNvPr id="66" name="TextBox 65">
            <a:extLst>
              <a:ext uri="{FF2B5EF4-FFF2-40B4-BE49-F238E27FC236}">
                <a16:creationId xmlns:a16="http://schemas.microsoft.com/office/drawing/2014/main" id="{C9595403-4706-43D1-F083-731E88052C1E}"/>
              </a:ext>
            </a:extLst>
          </p:cNvPr>
          <p:cNvSpPr txBox="1"/>
          <p:nvPr/>
        </p:nvSpPr>
        <p:spPr>
          <a:xfrm>
            <a:off x="1979712" y="6156012"/>
            <a:ext cx="1005403"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leader=0</a:t>
            </a:r>
            <a:endParaRPr lang="en-US" dirty="0">
              <a:latin typeface="Calibri Light" panose="020F0302020204030204" pitchFamily="34" charset="0"/>
              <a:cs typeface="Calibri Light" panose="020F0302020204030204" pitchFamily="34" charset="0"/>
            </a:endParaRPr>
          </a:p>
        </p:txBody>
      </p:sp>
      <p:sp>
        <p:nvSpPr>
          <p:cNvPr id="67" name="TextBox 66">
            <a:extLst>
              <a:ext uri="{FF2B5EF4-FFF2-40B4-BE49-F238E27FC236}">
                <a16:creationId xmlns:a16="http://schemas.microsoft.com/office/drawing/2014/main" id="{C58362DD-1858-75D7-9D39-7656DB4197D3}"/>
              </a:ext>
            </a:extLst>
          </p:cNvPr>
          <p:cNvSpPr txBox="1"/>
          <p:nvPr/>
        </p:nvSpPr>
        <p:spPr>
          <a:xfrm>
            <a:off x="4944566" y="4762808"/>
            <a:ext cx="1005403"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leader=0</a:t>
            </a:r>
            <a:endParaRPr lang="en-US" dirty="0">
              <a:latin typeface="Calibri Light" panose="020F0302020204030204" pitchFamily="34" charset="0"/>
              <a:cs typeface="Calibri Light" panose="020F0302020204030204" pitchFamily="34" charset="0"/>
            </a:endParaRPr>
          </a:p>
        </p:txBody>
      </p:sp>
      <p:sp>
        <p:nvSpPr>
          <p:cNvPr id="68" name="TextBox 67">
            <a:extLst>
              <a:ext uri="{FF2B5EF4-FFF2-40B4-BE49-F238E27FC236}">
                <a16:creationId xmlns:a16="http://schemas.microsoft.com/office/drawing/2014/main" id="{5526BE16-532D-4DD6-7601-385E15073336}"/>
              </a:ext>
            </a:extLst>
          </p:cNvPr>
          <p:cNvSpPr txBox="1"/>
          <p:nvPr/>
        </p:nvSpPr>
        <p:spPr>
          <a:xfrm>
            <a:off x="5366797" y="6156012"/>
            <a:ext cx="1005403"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leader=0</a:t>
            </a:r>
            <a:endParaRPr lang="en-US" dirty="0">
              <a:latin typeface="Calibri Light" panose="020F0302020204030204" pitchFamily="34" charset="0"/>
              <a:cs typeface="Calibri Light" panose="020F0302020204030204" pitchFamily="34" charset="0"/>
            </a:endParaRPr>
          </a:p>
        </p:txBody>
      </p:sp>
      <p:sp>
        <p:nvSpPr>
          <p:cNvPr id="69" name="TextBox 68">
            <a:extLst>
              <a:ext uri="{FF2B5EF4-FFF2-40B4-BE49-F238E27FC236}">
                <a16:creationId xmlns:a16="http://schemas.microsoft.com/office/drawing/2014/main" id="{104602B9-5F8A-288F-7C62-CE330969FA39}"/>
              </a:ext>
            </a:extLst>
          </p:cNvPr>
          <p:cNvSpPr txBox="1"/>
          <p:nvPr/>
        </p:nvSpPr>
        <p:spPr>
          <a:xfrm>
            <a:off x="5796136" y="3356992"/>
            <a:ext cx="1005403" cy="369332"/>
          </a:xfrm>
          <a:prstGeom prst="rect">
            <a:avLst/>
          </a:prstGeom>
          <a:noFill/>
        </p:spPr>
        <p:txBody>
          <a:bodyPr wrap="none" rtlCol="0">
            <a:spAutoFit/>
          </a:bodyPr>
          <a:lstStyle/>
          <a:p>
            <a:r>
              <a:rPr lang="sv-SE" dirty="0">
                <a:latin typeface="Calibri Light" panose="020F0302020204030204" pitchFamily="34" charset="0"/>
                <a:cs typeface="Calibri Light" panose="020F0302020204030204" pitchFamily="34" charset="0"/>
              </a:rPr>
              <a:t>leader=0</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7860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2265C4B8-2E21-45D5-84CC-1C3FCEDD40A3}" type="slidenum">
              <a:rPr lang="en-US" altLang="en-US">
                <a:latin typeface="Calibri Light" panose="020F0302020204030204" pitchFamily="34" charset="0"/>
                <a:cs typeface="Calibri Light" panose="020F0302020204030204" pitchFamily="34" charset="0"/>
              </a:rPr>
              <a:pPr/>
              <a:t>8</a:t>
            </a:fld>
            <a:endParaRPr lang="en-US" altLang="en-US">
              <a:latin typeface="Calibri Light" panose="020F0302020204030204" pitchFamily="34" charset="0"/>
              <a:cs typeface="Calibri Light" panose="020F0302020204030204" pitchFamily="34" charset="0"/>
            </a:endParaRPr>
          </a:p>
        </p:txBody>
      </p:sp>
      <p:sp>
        <p:nvSpPr>
          <p:cNvPr id="161795" name="Rectangle 3"/>
          <p:cNvSpPr>
            <a:spLocks noChangeArrowheads="1"/>
          </p:cNvSpPr>
          <p:nvPr/>
        </p:nvSpPr>
        <p:spPr bwMode="auto">
          <a:xfrm>
            <a:off x="533400" y="558800"/>
            <a:ext cx="82200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alibri Light" panose="020F0302020204030204" pitchFamily="34" charset="0"/>
              <a:cs typeface="Calibri Light" panose="020F0302020204030204" pitchFamily="34" charset="0"/>
            </a:endParaRPr>
          </a:p>
        </p:txBody>
      </p:sp>
      <p:sp>
        <p:nvSpPr>
          <p:cNvPr id="161796" name="Rectangle 4"/>
          <p:cNvSpPr>
            <a:spLocks noChangeArrowheads="1"/>
          </p:cNvSpPr>
          <p:nvPr/>
        </p:nvSpPr>
        <p:spPr bwMode="auto">
          <a:xfrm>
            <a:off x="533400" y="1636713"/>
            <a:ext cx="8220075" cy="429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cs typeface="Calibri Light" panose="020F0302020204030204" pitchFamily="34" charset="0"/>
              </a:rPr>
              <a:t>We will use </a:t>
            </a:r>
            <a:r>
              <a:rPr lang="en-SE" altLang="he-IL" sz="2600" dirty="0">
                <a:solidFill>
                  <a:srgbClr val="0000B0"/>
                </a:solidFill>
                <a:latin typeface="Calibri Light" panose="020F0302020204030204" pitchFamily="34" charset="0"/>
                <a:cs typeface="Calibri Light" panose="020F0302020204030204" pitchFamily="34" charset="0"/>
              </a:rPr>
              <a:t>two</a:t>
            </a:r>
            <a:r>
              <a:rPr lang="en-US" altLang="he-IL" sz="2600" dirty="0">
                <a:solidFill>
                  <a:srgbClr val="0000B0"/>
                </a:solidFill>
                <a:latin typeface="Calibri Light" panose="020F0302020204030204" pitchFamily="34" charset="0"/>
                <a:cs typeface="Calibri Light" panose="020F0302020204030204" pitchFamily="34" charset="0"/>
              </a:rPr>
              <a:t> convergence stairs:</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cs typeface="Calibri Light" panose="020F0302020204030204" pitchFamily="34" charset="0"/>
            </a:endParaRPr>
          </a:p>
          <a:p>
            <a:pPr marL="742950" lvl="1" indent="-285750" algn="l">
              <a:spcBef>
                <a:spcPct val="20000"/>
              </a:spcBef>
              <a:buClr>
                <a:schemeClr val="accent2"/>
              </a:buClr>
              <a:buSzPct val="75000"/>
              <a:buFont typeface="ZapfDingbats" pitchFamily="82" charset="2"/>
              <a:buChar char="l"/>
            </a:pPr>
            <a:r>
              <a:rPr lang="en-US" altLang="he-IL" sz="2600" dirty="0">
                <a:solidFill>
                  <a:srgbClr val="C60000"/>
                </a:solidFill>
                <a:latin typeface="Calibri Light" panose="020F0302020204030204" pitchFamily="34" charset="0"/>
                <a:cs typeface="Calibri Light" panose="020F0302020204030204" pitchFamily="34" charset="0"/>
              </a:rPr>
              <a:t>A</a:t>
            </a:r>
            <a:r>
              <a:rPr lang="en-US" altLang="he-IL" sz="2600" baseline="-25000" dirty="0">
                <a:solidFill>
                  <a:srgbClr val="C60000"/>
                </a:solidFill>
                <a:latin typeface="Calibri Light" panose="020F0302020204030204" pitchFamily="34" charset="0"/>
                <a:cs typeface="Calibri Light" panose="020F0302020204030204" pitchFamily="34" charset="0"/>
              </a:rPr>
              <a:t>1</a:t>
            </a:r>
            <a:r>
              <a:rPr lang="en-US" altLang="he-IL" sz="2600" dirty="0">
                <a:solidFill>
                  <a:srgbClr val="0000B0"/>
                </a:solidFill>
                <a:latin typeface="Calibri Light" panose="020F0302020204030204" pitchFamily="34" charset="0"/>
                <a:cs typeface="Calibri Light" panose="020F0302020204030204" pitchFamily="34" charset="0"/>
              </a:rPr>
              <a:t> - no floating identifier exists</a:t>
            </a:r>
          </a:p>
          <a:p>
            <a:pPr marL="742950" lvl="1" indent="-285750" algn="l">
              <a:spcBef>
                <a:spcPct val="20000"/>
              </a:spcBef>
              <a:buClr>
                <a:schemeClr val="accent2"/>
              </a:buClr>
              <a:buSzPct val="75000"/>
              <a:buFont typeface="ZapfDingbats" pitchFamily="82" charset="2"/>
              <a:buChar char="l"/>
            </a:pPr>
            <a:endParaRPr lang="en-US" altLang="he-IL" sz="2600" dirty="0">
              <a:solidFill>
                <a:srgbClr val="C60000"/>
              </a:solidFill>
              <a:latin typeface="Calibri Light" panose="020F0302020204030204" pitchFamily="34" charset="0"/>
              <a:cs typeface="Calibri Light" panose="020F0302020204030204" pitchFamily="34" charset="0"/>
            </a:endParaRPr>
          </a:p>
          <a:p>
            <a:pPr marL="742950" lvl="1" indent="-285750" algn="l">
              <a:spcBef>
                <a:spcPct val="20000"/>
              </a:spcBef>
              <a:buClr>
                <a:schemeClr val="accent2"/>
              </a:buClr>
              <a:buSzPct val="75000"/>
              <a:buFont typeface="ZapfDingbats" pitchFamily="82" charset="2"/>
              <a:buChar char="l"/>
            </a:pPr>
            <a:r>
              <a:rPr lang="en-US" altLang="he-IL" sz="2600" dirty="0">
                <a:solidFill>
                  <a:srgbClr val="C60000"/>
                </a:solidFill>
                <a:latin typeface="Calibri Light" panose="020F0302020204030204" pitchFamily="34" charset="0"/>
                <a:cs typeface="Calibri Light" panose="020F0302020204030204" pitchFamily="34" charset="0"/>
              </a:rPr>
              <a:t>A</a:t>
            </a:r>
            <a:r>
              <a:rPr lang="en-US" altLang="he-IL" sz="2600" baseline="-25000" dirty="0">
                <a:solidFill>
                  <a:srgbClr val="C60000"/>
                </a:solidFill>
                <a:latin typeface="Calibri Light" panose="020F0302020204030204" pitchFamily="34" charset="0"/>
                <a:cs typeface="Calibri Light" panose="020F0302020204030204" pitchFamily="34" charset="0"/>
              </a:rPr>
              <a:t>2</a:t>
            </a:r>
            <a:r>
              <a:rPr lang="en-US" altLang="he-IL" sz="2600" dirty="0">
                <a:solidFill>
                  <a:srgbClr val="0000B0"/>
                </a:solidFill>
                <a:latin typeface="Calibri Light" panose="020F0302020204030204" pitchFamily="34" charset="0"/>
                <a:cs typeface="Calibri Light" panose="020F0302020204030204" pitchFamily="34" charset="0"/>
              </a:rPr>
              <a:t> (for a safe configuration) every processor chooses the </a:t>
            </a:r>
            <a:r>
              <a:rPr lang="en-SE" altLang="he-IL" sz="2600" dirty="0">
                <a:solidFill>
                  <a:srgbClr val="0000B0"/>
                </a:solidFill>
                <a:latin typeface="Calibri Light" panose="020F0302020204030204" pitchFamily="34" charset="0"/>
                <a:cs typeface="Calibri Light" panose="020F0302020204030204" pitchFamily="34" charset="0"/>
              </a:rPr>
              <a:t>minimum</a:t>
            </a:r>
            <a:r>
              <a:rPr lang="en-US" altLang="he-IL" sz="2600" dirty="0">
                <a:solidFill>
                  <a:srgbClr val="0000B0"/>
                </a:solidFill>
                <a:latin typeface="Calibri Light" panose="020F0302020204030204" pitchFamily="34" charset="0"/>
                <a:cs typeface="Calibri Light" panose="020F0302020204030204" pitchFamily="34" charset="0"/>
              </a:rPr>
              <a:t> identifier of a processor in the system as the identifier of the leader</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cs typeface="Calibri Light" panose="020F0302020204030204" pitchFamily="34" charset="0"/>
            </a:endParaRPr>
          </a:p>
          <a:p>
            <a:pPr marL="342900" indent="-342900">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cs typeface="Calibri Light" panose="020F0302020204030204" pitchFamily="34" charset="0"/>
              </a:rPr>
              <a:t>To show that A</a:t>
            </a:r>
            <a:r>
              <a:rPr lang="en-US" altLang="he-IL" sz="2600" baseline="-25000" dirty="0">
                <a:solidFill>
                  <a:srgbClr val="0000B0"/>
                </a:solidFill>
                <a:latin typeface="Calibri Light" panose="020F0302020204030204" pitchFamily="34" charset="0"/>
                <a:cs typeface="Calibri Light" panose="020F0302020204030204" pitchFamily="34" charset="0"/>
              </a:rPr>
              <a:t>1</a:t>
            </a:r>
            <a:r>
              <a:rPr lang="en-US" altLang="he-IL" sz="2600" dirty="0">
                <a:solidFill>
                  <a:srgbClr val="0000B0"/>
                </a:solidFill>
                <a:latin typeface="Calibri Light" panose="020F0302020204030204" pitchFamily="34" charset="0"/>
                <a:cs typeface="Calibri Light" panose="020F0302020204030204" pitchFamily="34" charset="0"/>
              </a:rPr>
              <a:t> holds, we argue that, if a floating identifier exists, then </a:t>
            </a:r>
            <a:r>
              <a:rPr lang="en-SE" altLang="he-IL" sz="2600" dirty="0">
                <a:solidFill>
                  <a:srgbClr val="0000B0"/>
                </a:solidFill>
                <a:latin typeface="Calibri Light" panose="020F0302020204030204" pitchFamily="34" charset="0"/>
                <a:cs typeface="Calibri Light" panose="020F0302020204030204" pitchFamily="34" charset="0"/>
              </a:rPr>
              <a:t>within</a:t>
            </a:r>
            <a:r>
              <a:rPr lang="en-US" altLang="he-IL" sz="2600" dirty="0">
                <a:solidFill>
                  <a:srgbClr val="0000B0"/>
                </a:solidFill>
                <a:latin typeface="Calibri Light" panose="020F0302020204030204" pitchFamily="34" charset="0"/>
                <a:cs typeface="Calibri Light" panose="020F0302020204030204" pitchFamily="34" charset="0"/>
              </a:rPr>
              <a:t> </a:t>
            </a:r>
            <a:r>
              <a:rPr lang="en-US" altLang="he-IL" sz="2600" i="1" dirty="0">
                <a:solidFill>
                  <a:srgbClr val="0000B0"/>
                </a:solidFill>
                <a:latin typeface="Calibri Light" panose="020F0302020204030204" pitchFamily="34" charset="0"/>
                <a:cs typeface="Calibri Light" panose="020F0302020204030204" pitchFamily="34" charset="0"/>
              </a:rPr>
              <a:t>O</a:t>
            </a:r>
            <a:r>
              <a:rPr lang="en-US" altLang="he-IL" sz="2600" dirty="0">
                <a:solidFill>
                  <a:srgbClr val="0000B0"/>
                </a:solidFill>
                <a:latin typeface="Calibri Light" panose="020F0302020204030204" pitchFamily="34" charset="0"/>
                <a:cs typeface="Calibri Light" panose="020F0302020204030204" pitchFamily="34" charset="0"/>
              </a:rPr>
              <a:t>(</a:t>
            </a:r>
            <a:r>
              <a:rPr lang="en-US" altLang="he-IL" sz="2600" dirty="0">
                <a:solidFill>
                  <a:srgbClr val="0000B0"/>
                </a:solidFill>
                <a:latin typeface="Calibri Light" panose="020F0302020204030204" pitchFamily="34" charset="0"/>
                <a:cs typeface="Calibri Light" panose="020F0302020204030204" pitchFamily="34" charset="0"/>
                <a:sym typeface="Symbol" pitchFamily="18" charset="2"/>
              </a:rPr>
              <a:t></a:t>
            </a:r>
            <a:r>
              <a:rPr lang="en-US" altLang="he-IL" sz="2600" dirty="0">
                <a:solidFill>
                  <a:srgbClr val="0000B0"/>
                </a:solidFill>
                <a:latin typeface="Calibri Light" panose="020F0302020204030204" pitchFamily="34" charset="0"/>
                <a:cs typeface="Calibri Light" panose="020F0302020204030204" pitchFamily="34" charset="0"/>
              </a:rPr>
              <a:t>) rounds, the </a:t>
            </a:r>
            <a:r>
              <a:rPr lang="en-SE" altLang="he-IL" sz="2600" dirty="0">
                <a:solidFill>
                  <a:srgbClr val="0000B0"/>
                </a:solidFill>
                <a:latin typeface="Calibri Light" panose="020F0302020204030204" pitchFamily="34" charset="0"/>
                <a:cs typeface="Calibri Light" panose="020F0302020204030204" pitchFamily="34" charset="0"/>
              </a:rPr>
              <a:t>minimum </a:t>
            </a:r>
            <a:r>
              <a:rPr lang="en-US" altLang="he-IL" sz="2600" dirty="0">
                <a:solidFill>
                  <a:srgbClr val="0000B0"/>
                </a:solidFill>
                <a:latin typeface="Calibri Light" panose="020F0302020204030204" pitchFamily="34" charset="0"/>
                <a:cs typeface="Calibri Light" panose="020F0302020204030204" pitchFamily="34" charset="0"/>
              </a:rPr>
              <a:t>distance of a floating identifier increases</a:t>
            </a:r>
          </a:p>
        </p:txBody>
      </p:sp>
      <p:sp>
        <p:nvSpPr>
          <p:cNvPr id="161797" name="Rectangle 5"/>
          <p:cNvSpPr>
            <a:spLocks noGrp="1" noChangeArrowheads="1"/>
          </p:cNvSpPr>
          <p:nvPr>
            <p:ph type="title"/>
          </p:nvPr>
        </p:nvSpPr>
        <p:spPr>
          <a:xfrm>
            <a:off x="739775" y="485800"/>
            <a:ext cx="7673975" cy="1143000"/>
          </a:xfrm>
        </p:spPr>
        <p:txBody>
          <a:bodyPr/>
          <a:lstStyle/>
          <a:p>
            <a:r>
              <a:rPr lang="en-US" altLang="he-IL" sz="3200" dirty="0">
                <a:latin typeface="Calibri Light" panose="020F0302020204030204" pitchFamily="34" charset="0"/>
                <a:cs typeface="Calibri Light" panose="020F0302020204030204" pitchFamily="34" charset="0"/>
              </a:rPr>
              <a:t>Convergence Stairs - Example: </a:t>
            </a:r>
            <a:br>
              <a:rPr lang="en-US" altLang="he-IL" sz="3200" dirty="0">
                <a:latin typeface="Calibri Light" panose="020F0302020204030204" pitchFamily="34" charset="0"/>
                <a:cs typeface="Calibri Light" panose="020F0302020204030204" pitchFamily="34" charset="0"/>
              </a:rPr>
            </a:br>
            <a:r>
              <a:rPr lang="en-US" altLang="he-IL" sz="3200" dirty="0">
                <a:latin typeface="Calibri Light" panose="020F0302020204030204" pitchFamily="34" charset="0"/>
                <a:cs typeface="Calibri Light" panose="020F0302020204030204" pitchFamily="34" charset="0"/>
              </a:rPr>
              <a:t>Leader election, proving correctness</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556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ltLang="en-US">
                <a:latin typeface="Calibri Light" panose="020F0302020204030204" pitchFamily="34" charset="0"/>
                <a:cs typeface="Calibri Light" panose="020F0302020204030204" pitchFamily="34" charset="0"/>
              </a:rPr>
              <a:t>2-</a:t>
            </a:r>
            <a:fld id="{7EAD7F5C-39C2-471A-B7E8-59CD015D7F8F}" type="slidenum">
              <a:rPr lang="en-US" altLang="en-US">
                <a:latin typeface="Calibri Light" panose="020F0302020204030204" pitchFamily="34" charset="0"/>
                <a:cs typeface="Calibri Light" panose="020F0302020204030204" pitchFamily="34" charset="0"/>
              </a:rPr>
              <a:pPr/>
              <a:t>9</a:t>
            </a:fld>
            <a:endParaRPr lang="en-US" altLang="en-US">
              <a:latin typeface="Calibri Light" panose="020F0302020204030204" pitchFamily="34" charset="0"/>
              <a:cs typeface="Calibri Light" panose="020F0302020204030204" pitchFamily="34" charset="0"/>
            </a:endParaRPr>
          </a:p>
        </p:txBody>
      </p:sp>
      <p:sp>
        <p:nvSpPr>
          <p:cNvPr id="162818" name="Rectangle 2"/>
          <p:cNvSpPr>
            <a:spLocks noChangeArrowheads="1"/>
          </p:cNvSpPr>
          <p:nvPr/>
        </p:nvSpPr>
        <p:spPr bwMode="auto">
          <a:xfrm>
            <a:off x="251520" y="2320925"/>
            <a:ext cx="8712968" cy="318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cs typeface="Calibri Light" panose="020F0302020204030204" pitchFamily="34" charset="0"/>
              </a:rPr>
              <a:t>After the first stair</a:t>
            </a:r>
            <a:r>
              <a:rPr lang="en-SE" altLang="he-IL" sz="2600" dirty="0">
                <a:solidFill>
                  <a:srgbClr val="0000B0"/>
                </a:solidFill>
                <a:latin typeface="Calibri Light" panose="020F0302020204030204" pitchFamily="34" charset="0"/>
                <a:cs typeface="Calibri Light" panose="020F0302020204030204" pitchFamily="34" charset="0"/>
              </a:rPr>
              <a:t>, </a:t>
            </a:r>
            <a:r>
              <a:rPr lang="en-US" altLang="he-IL" sz="2600" dirty="0">
                <a:solidFill>
                  <a:srgbClr val="0000B0"/>
                </a:solidFill>
                <a:latin typeface="Calibri Light" panose="020F0302020204030204" pitchFamily="34" charset="0"/>
                <a:cs typeface="Calibri Light" panose="020F0302020204030204" pitchFamily="34" charset="0"/>
              </a:rPr>
              <a:t>A</a:t>
            </a:r>
            <a:r>
              <a:rPr lang="en-US" altLang="he-IL" sz="2600" baseline="-25000" dirty="0">
                <a:solidFill>
                  <a:srgbClr val="0000B0"/>
                </a:solidFill>
                <a:latin typeface="Calibri Light" panose="020F0302020204030204" pitchFamily="34" charset="0"/>
                <a:cs typeface="Calibri Light" panose="020F0302020204030204" pitchFamily="34" charset="0"/>
              </a:rPr>
              <a:t>1</a:t>
            </a:r>
            <a:r>
              <a:rPr lang="en-SE" altLang="he-IL" sz="2600" dirty="0">
                <a:solidFill>
                  <a:srgbClr val="0000B0"/>
                </a:solidFill>
                <a:latin typeface="Calibri Light" panose="020F0302020204030204" pitchFamily="34" charset="0"/>
                <a:cs typeface="Calibri Light" panose="020F0302020204030204" pitchFamily="34" charset="0"/>
              </a:rPr>
              <a:t>,</a:t>
            </a:r>
            <a:r>
              <a:rPr lang="en-US" altLang="he-IL" sz="2600" dirty="0">
                <a:solidFill>
                  <a:srgbClr val="0000B0"/>
                </a:solidFill>
                <a:latin typeface="Calibri Light" panose="020F0302020204030204" pitchFamily="34" charset="0"/>
                <a:cs typeface="Calibri Light" panose="020F0302020204030204" pitchFamily="34" charset="0"/>
              </a:rPr>
              <a:t> only the correct </a:t>
            </a:r>
            <a:r>
              <a:rPr lang="en-SE" altLang="he-IL" sz="2600" dirty="0">
                <a:solidFill>
                  <a:srgbClr val="0000B0"/>
                </a:solidFill>
                <a:latin typeface="Calibri Light" panose="020F0302020204030204" pitchFamily="34" charset="0"/>
                <a:cs typeface="Calibri Light" panose="020F0302020204030204" pitchFamily="34" charset="0"/>
              </a:rPr>
              <a:t>identifier</a:t>
            </a:r>
            <a:r>
              <a:rPr lang="en-US" altLang="he-IL" sz="2600" dirty="0">
                <a:solidFill>
                  <a:srgbClr val="0000B0"/>
                </a:solidFill>
                <a:latin typeface="Calibri Light" panose="020F0302020204030204" pitchFamily="34" charset="0"/>
                <a:cs typeface="Calibri Light" panose="020F0302020204030204" pitchFamily="34" charset="0"/>
              </a:rPr>
              <a:t>s exist, so the </a:t>
            </a:r>
            <a:r>
              <a:rPr lang="en-SE" altLang="he-IL" sz="2600" dirty="0">
                <a:solidFill>
                  <a:srgbClr val="0000B0"/>
                </a:solidFill>
                <a:latin typeface="Calibri Light" panose="020F0302020204030204" pitchFamily="34" charset="0"/>
                <a:cs typeface="Calibri Light" panose="020F0302020204030204" pitchFamily="34" charset="0"/>
              </a:rPr>
              <a:t>minimum</a:t>
            </a:r>
            <a:r>
              <a:rPr lang="en-US" altLang="he-IL" sz="2600" dirty="0">
                <a:solidFill>
                  <a:srgbClr val="0000B0"/>
                </a:solidFill>
                <a:latin typeface="Calibri Light" panose="020F0302020204030204" pitchFamily="34" charset="0"/>
                <a:cs typeface="Calibri Light" panose="020F0302020204030204" pitchFamily="34" charset="0"/>
              </a:rPr>
              <a:t> </a:t>
            </a:r>
            <a:r>
              <a:rPr lang="en-SE" altLang="he-IL" sz="2600" dirty="0">
                <a:solidFill>
                  <a:srgbClr val="0000B0"/>
                </a:solidFill>
                <a:latin typeface="Calibri Light" panose="020F0302020204030204" pitchFamily="34" charset="0"/>
                <a:cs typeface="Calibri Light" panose="020F0302020204030204" pitchFamily="34" charset="0"/>
              </a:rPr>
              <a:t>idetifier </a:t>
            </a:r>
            <a:r>
              <a:rPr lang="en-US" altLang="he-IL" sz="2600" dirty="0">
                <a:solidFill>
                  <a:srgbClr val="0000B0"/>
                </a:solidFill>
                <a:latin typeface="Calibri Light" panose="020F0302020204030204" pitchFamily="34" charset="0"/>
                <a:cs typeface="Calibri Light" panose="020F0302020204030204" pitchFamily="34" charset="0"/>
              </a:rPr>
              <a:t>can be chosen</a:t>
            </a:r>
            <a:r>
              <a:rPr lang="en-SE" altLang="he-IL" sz="2600" dirty="0">
                <a:solidFill>
                  <a:srgbClr val="0000B0"/>
                </a:solidFill>
                <a:latin typeface="Calibri Light" panose="020F0302020204030204" pitchFamily="34" charset="0"/>
                <a:cs typeface="Calibri Light" panose="020F0302020204030204" pitchFamily="34" charset="0"/>
              </a:rPr>
              <a:t> correctly</a:t>
            </a:r>
            <a:endParaRPr lang="en-US" altLang="he-IL" sz="2600" dirty="0">
              <a:solidFill>
                <a:srgbClr val="0000B0"/>
              </a:solidFill>
              <a:latin typeface="Calibri Light" panose="020F0302020204030204" pitchFamily="34" charset="0"/>
              <a:cs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cs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cs typeface="Calibri Light" panose="020F0302020204030204" pitchFamily="34" charset="0"/>
              </a:rPr>
              <a:t>From that point</a:t>
            </a:r>
            <a:r>
              <a:rPr lang="en-SE" altLang="he-IL" sz="2600" dirty="0">
                <a:solidFill>
                  <a:srgbClr val="0000B0"/>
                </a:solidFill>
                <a:latin typeface="Calibri Light" panose="020F0302020204030204" pitchFamily="34" charset="0"/>
                <a:cs typeface="Calibri Light" panose="020F0302020204030204" pitchFamily="34" charset="0"/>
              </a:rPr>
              <a:t> on</a:t>
            </a:r>
            <a:r>
              <a:rPr lang="en-US" altLang="he-IL" sz="2600" dirty="0">
                <a:solidFill>
                  <a:srgbClr val="0000B0"/>
                </a:solidFill>
                <a:latin typeface="Calibri Light" panose="020F0302020204030204" pitchFamily="34" charset="0"/>
                <a:cs typeface="Calibri Light" panose="020F0302020204030204" pitchFamily="34" charset="0"/>
              </a:rPr>
              <a:t>, every fair execution that starts from an arbitrary configuration reaches </a:t>
            </a:r>
            <a:r>
              <a:rPr lang="en-SE" altLang="he-IL" sz="2600" dirty="0">
                <a:solidFill>
                  <a:srgbClr val="0000B0"/>
                </a:solidFill>
                <a:latin typeface="Calibri Light" panose="020F0302020204030204" pitchFamily="34" charset="0"/>
                <a:cs typeface="Calibri Light" panose="020F0302020204030204" pitchFamily="34" charset="0"/>
              </a:rPr>
              <a:t>a</a:t>
            </a:r>
            <a:r>
              <a:rPr lang="en-US" altLang="he-IL" sz="2600" dirty="0">
                <a:solidFill>
                  <a:srgbClr val="0000B0"/>
                </a:solidFill>
                <a:latin typeface="Calibri Light" panose="020F0302020204030204" pitchFamily="34" charset="0"/>
                <a:cs typeface="Calibri Light" panose="020F0302020204030204" pitchFamily="34" charset="0"/>
              </a:rPr>
              <a:t> safe configuration</a:t>
            </a:r>
          </a:p>
          <a:p>
            <a:pPr marL="800100" lvl="1" indent="-342900">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cs typeface="Calibri Light" panose="020F0302020204030204" pitchFamily="34" charset="0"/>
              </a:rPr>
              <a:t>due to the spanning tree algorithm learnt in class</a:t>
            </a:r>
          </a:p>
          <a:p>
            <a:pPr marL="342900" indent="-342900" algn="l">
              <a:spcBef>
                <a:spcPct val="20000"/>
              </a:spcBef>
              <a:buClr>
                <a:schemeClr val="accent2"/>
              </a:buClr>
              <a:buSzPct val="85000"/>
              <a:buFont typeface="ZapfDingbats" pitchFamily="82" charset="2"/>
              <a:buChar char="¦"/>
            </a:pPr>
            <a:endParaRPr lang="en-US" altLang="he-IL" sz="2600" dirty="0">
              <a:solidFill>
                <a:srgbClr val="0000B0"/>
              </a:solidFill>
              <a:latin typeface="Calibri Light" panose="020F0302020204030204" pitchFamily="34" charset="0"/>
              <a:cs typeface="Calibri Light" panose="020F0302020204030204" pitchFamily="34" charset="0"/>
            </a:endParaRPr>
          </a:p>
          <a:p>
            <a:pPr marL="342900" indent="-342900" algn="l">
              <a:spcBef>
                <a:spcPct val="20000"/>
              </a:spcBef>
              <a:buClr>
                <a:schemeClr val="accent2"/>
              </a:buClr>
              <a:buSzPct val="85000"/>
              <a:buFont typeface="ZapfDingbats" pitchFamily="82" charset="2"/>
              <a:buChar char="¦"/>
            </a:pPr>
            <a:r>
              <a:rPr lang="en-US" altLang="he-IL" sz="2600" dirty="0">
                <a:solidFill>
                  <a:srgbClr val="0000B0"/>
                </a:solidFill>
                <a:latin typeface="Calibri Light" panose="020F0302020204030204" pitchFamily="34" charset="0"/>
                <a:cs typeface="Calibri Light" panose="020F0302020204030204" pitchFamily="34" charset="0"/>
              </a:rPr>
              <a:t>Notice: if A</a:t>
            </a:r>
            <a:r>
              <a:rPr lang="en-US" altLang="he-IL" sz="2600" baseline="-25000" dirty="0">
                <a:solidFill>
                  <a:srgbClr val="0000B0"/>
                </a:solidFill>
                <a:latin typeface="Calibri Light" panose="020F0302020204030204" pitchFamily="34" charset="0"/>
                <a:cs typeface="Calibri Light" panose="020F0302020204030204" pitchFamily="34" charset="0"/>
              </a:rPr>
              <a:t>1</a:t>
            </a:r>
            <a:r>
              <a:rPr lang="en-US" altLang="he-IL" sz="2600" dirty="0">
                <a:solidFill>
                  <a:srgbClr val="0000B0"/>
                </a:solidFill>
                <a:latin typeface="Calibri Light" panose="020F0302020204030204" pitchFamily="34" charset="0"/>
                <a:cs typeface="Calibri Light" panose="020F0302020204030204" pitchFamily="34" charset="0"/>
              </a:rPr>
              <a:t> was not true, we could not prove the correctness</a:t>
            </a:r>
          </a:p>
        </p:txBody>
      </p:sp>
      <p:sp>
        <p:nvSpPr>
          <p:cNvPr id="162819" name="Rectangle 3"/>
          <p:cNvSpPr>
            <a:spLocks noChangeArrowheads="1"/>
          </p:cNvSpPr>
          <p:nvPr/>
        </p:nvSpPr>
        <p:spPr bwMode="auto">
          <a:xfrm>
            <a:off x="533400" y="558800"/>
            <a:ext cx="82200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en-US" altLang="he-IL" sz="2800" u="sng">
              <a:solidFill>
                <a:srgbClr val="009999"/>
              </a:solidFill>
              <a:latin typeface="Calibri Light" panose="020F0302020204030204" pitchFamily="34" charset="0"/>
              <a:cs typeface="Calibri Light" panose="020F0302020204030204" pitchFamily="34" charset="0"/>
            </a:endParaRPr>
          </a:p>
        </p:txBody>
      </p:sp>
      <p:sp>
        <p:nvSpPr>
          <p:cNvPr id="162820" name="Rectangle 4"/>
          <p:cNvSpPr>
            <a:spLocks noGrp="1" noChangeArrowheads="1"/>
          </p:cNvSpPr>
          <p:nvPr>
            <p:ph type="title"/>
          </p:nvPr>
        </p:nvSpPr>
        <p:spPr>
          <a:xfrm>
            <a:off x="533400" y="920750"/>
            <a:ext cx="7772400" cy="1143000"/>
          </a:xfrm>
        </p:spPr>
        <p:txBody>
          <a:bodyPr/>
          <a:lstStyle/>
          <a:p>
            <a:r>
              <a:rPr lang="en-US" altLang="he-IL" sz="3200" dirty="0">
                <a:latin typeface="Calibri Light" panose="020F0302020204030204" pitchFamily="34" charset="0"/>
                <a:cs typeface="Calibri Light" panose="020F0302020204030204" pitchFamily="34" charset="0"/>
              </a:rPr>
              <a:t>Convergence Stairs - Example: </a:t>
            </a:r>
            <a:br>
              <a:rPr lang="en-US" altLang="he-IL" sz="3200" dirty="0">
                <a:latin typeface="Calibri Light" panose="020F0302020204030204" pitchFamily="34" charset="0"/>
                <a:cs typeface="Calibri Light" panose="020F0302020204030204" pitchFamily="34" charset="0"/>
              </a:rPr>
            </a:br>
            <a:r>
              <a:rPr lang="en-US" altLang="he-IL" sz="3200" dirty="0">
                <a:latin typeface="Calibri Light" panose="020F0302020204030204" pitchFamily="34" charset="0"/>
                <a:cs typeface="Calibri Light" panose="020F0302020204030204" pitchFamily="34" charset="0"/>
              </a:rPr>
              <a:t>Leader election, proving correctness ...</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1031031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7.4|6|3.4|3.6|1|1.7|1.1|1.5|1"/>
</p:tagLst>
</file>

<file path=ppt/tags/tag2.xml><?xml version="1.0" encoding="utf-8"?>
<p:tagLst xmlns:a="http://schemas.openxmlformats.org/drawingml/2006/main" xmlns:r="http://schemas.openxmlformats.org/officeDocument/2006/relationships" xmlns:p="http://schemas.openxmlformats.org/presentationml/2006/main">
  <p:tag name="TIMING" val="|47.9"/>
</p:tagLst>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8206</TotalTime>
  <Words>8641</Words>
  <Application>Microsoft Office PowerPoint</Application>
  <PresentationFormat>全屏显示(4:3)</PresentationFormat>
  <Paragraphs>570</Paragraphs>
  <Slides>58</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58</vt:i4>
      </vt:variant>
    </vt:vector>
  </HeadingPairs>
  <TitlesOfParts>
    <vt:vector size="69" baseType="lpstr">
      <vt:lpstr>Söhne</vt:lpstr>
      <vt:lpstr>ZapfDingbats</vt:lpstr>
      <vt:lpstr>Arial</vt:lpstr>
      <vt:lpstr>Calibri</vt:lpstr>
      <vt:lpstr>Calibri Light</vt:lpstr>
      <vt:lpstr>Cambria Math</vt:lpstr>
      <vt:lpstr>Comic Sans MS</vt:lpstr>
      <vt:lpstr>Symbol</vt:lpstr>
      <vt:lpstr>Times New Roman</vt:lpstr>
      <vt:lpstr>Wingdings</vt:lpstr>
      <vt:lpstr>1_Default Design</vt:lpstr>
      <vt:lpstr>Computer Networks EDA387/DIT663</vt:lpstr>
      <vt:lpstr>Leader Election in Computer Networks</vt:lpstr>
      <vt:lpstr>Convergence Stairs</vt:lpstr>
      <vt:lpstr>PowerPoint 演示文稿</vt:lpstr>
      <vt:lpstr>Convergence Stairs - Example: Leader election in a General Communication Network</vt:lpstr>
      <vt:lpstr>Convergence Stairs - Example:  Leader election in a General Communication Networks</vt:lpstr>
      <vt:lpstr>Floating Identifier: an Example</vt:lpstr>
      <vt:lpstr>Convergence Stairs - Example:  Leader election, proving correctness</vt:lpstr>
      <vt:lpstr>Convergence Stairs - Example:  Leader election, proving correctness ...</vt:lpstr>
      <vt:lpstr>In Other Words</vt:lpstr>
      <vt:lpstr>In Other Words, cont.</vt:lpstr>
      <vt:lpstr>Proof Details</vt:lpstr>
      <vt:lpstr>Proof Details</vt:lpstr>
      <vt:lpstr>Proof Details</vt:lpstr>
      <vt:lpstr>Proof Details</vt:lpstr>
      <vt:lpstr>Proof Details</vt:lpstr>
      <vt:lpstr>PowerPoint 演示文稿</vt:lpstr>
      <vt:lpstr>Deterministic Leader Election  under Central Demon</vt:lpstr>
      <vt:lpstr>Deterministic Leader Election  under Central Demon</vt:lpstr>
      <vt:lpstr>Deterministic Leader Election  under Central Demon</vt:lpstr>
      <vt:lpstr>Deterministic Leader Election  under Central Demon</vt:lpstr>
      <vt:lpstr>Deterministic Leader Election  under Central Demon</vt:lpstr>
      <vt:lpstr>Deterministic Leader Election  under Central Demon</vt:lpstr>
      <vt:lpstr>Deterministic Leader Election  under Central Demon</vt:lpstr>
      <vt:lpstr>Deterministic Leader Election  under Distributed Demon</vt:lpstr>
      <vt:lpstr>Deterministic Leader Election  under Distributed Demon</vt:lpstr>
      <vt:lpstr>Deterministic Leader Election  under Distributed Demon</vt:lpstr>
      <vt:lpstr>Deterministic Leader Election  under Distributed Demon</vt:lpstr>
      <vt:lpstr>PowerPoint 演示文稿</vt:lpstr>
      <vt:lpstr>Randomized Self-Stabilization</vt:lpstr>
      <vt:lpstr>Coarse vs. Fine Atomicity</vt:lpstr>
      <vt:lpstr>Randomized Self-Stabilization - Assumptions and definitions  </vt:lpstr>
      <vt:lpstr>Scheduler-Luck Game</vt:lpstr>
      <vt:lpstr>Scheduler-Luck Game</vt:lpstr>
      <vt:lpstr>The SL-game</vt:lpstr>
      <vt:lpstr>The SL-game (2)</vt:lpstr>
      <vt:lpstr>Proof Sketch for Theorem 2.4: </vt:lpstr>
      <vt:lpstr>Proof Sketch for Theorem 2.4: </vt:lpstr>
      <vt:lpstr>SL-game, Example:</vt:lpstr>
      <vt:lpstr>SL-game, Example: Self Stabilizing Leader Election in Complete Graphs</vt:lpstr>
      <vt:lpstr>SL-game, Example: Self Stabilizing Leader election in Complete Graphs</vt:lpstr>
      <vt:lpstr>Self Stabilizing Leader election in Complete Graphs - proof</vt:lpstr>
      <vt:lpstr>Self Stabilizing Leader election in Complete Graphs - proof</vt:lpstr>
      <vt:lpstr>Observation 1</vt:lpstr>
      <vt:lpstr>Observation 2</vt:lpstr>
      <vt:lpstr>Observation 2</vt:lpstr>
      <vt:lpstr>Observation 2</vt:lpstr>
      <vt:lpstr>The Probability of Luck’s Strategy</vt:lpstr>
      <vt:lpstr>Putting Things Together</vt:lpstr>
      <vt:lpstr>Self Stabilizing Leader election in Complete Graphs - proof...</vt:lpstr>
      <vt:lpstr>Self Stabilizing Leader election in Complete Graphs - proof...</vt:lpstr>
      <vt:lpstr>Self Stabilizing Leader election in Complete Graphs - proof...</vt:lpstr>
      <vt:lpstr>Self Stabilizing Leader election in Complete Graphs - proof...</vt:lpstr>
      <vt:lpstr>Self Stabilizing Leader election in Complete Graphs - proof...</vt:lpstr>
      <vt:lpstr>Self Stabilizing Leader election in Complete Graphs - proof...</vt:lpstr>
      <vt:lpstr>Self Stabilizing Leader election in Complete Graphs - proof...</vt:lpstr>
      <vt:lpstr>Self Stabilizing Leader election in Complete Graphs - proof...</vt:lpstr>
      <vt:lpstr>Summary </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玄昊 刘</cp:lastModifiedBy>
  <cp:revision>846</cp:revision>
  <cp:lastPrinted>2012-10-13T22:41:48Z</cp:lastPrinted>
  <dcterms:created xsi:type="dcterms:W3CDTF">2008-09-02T19:14:38Z</dcterms:created>
  <dcterms:modified xsi:type="dcterms:W3CDTF">2024-10-01T18:04:16Z</dcterms:modified>
</cp:coreProperties>
</file>