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1"/>
  </p:notesMasterIdLst>
  <p:handoutMasterIdLst>
    <p:handoutMasterId r:id="rId22"/>
  </p:handoutMasterIdLst>
  <p:sldIdLst>
    <p:sldId id="273" r:id="rId2"/>
    <p:sldId id="746" r:id="rId3"/>
    <p:sldId id="747" r:id="rId4"/>
    <p:sldId id="762" r:id="rId5"/>
    <p:sldId id="748" r:id="rId6"/>
    <p:sldId id="749" r:id="rId7"/>
    <p:sldId id="750" r:id="rId8"/>
    <p:sldId id="751" r:id="rId9"/>
    <p:sldId id="764" r:id="rId10"/>
    <p:sldId id="763" r:id="rId11"/>
    <p:sldId id="752" r:id="rId12"/>
    <p:sldId id="753" r:id="rId13"/>
    <p:sldId id="754" r:id="rId14"/>
    <p:sldId id="755" r:id="rId15"/>
    <p:sldId id="756" r:id="rId16"/>
    <p:sldId id="757" r:id="rId17"/>
    <p:sldId id="758" r:id="rId18"/>
    <p:sldId id="759" r:id="rId19"/>
    <p:sldId id="760" r:id="rId20"/>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a:srgbClr val="FF9900"/>
    <a:srgbClr val="0099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2" autoAdjust="0"/>
    <p:restoredTop sz="83666" autoAdjust="0"/>
  </p:normalViewPr>
  <p:slideViewPr>
    <p:cSldViewPr>
      <p:cViewPr varScale="1">
        <p:scale>
          <a:sx n="105" d="100"/>
          <a:sy n="105" d="100"/>
        </p:scale>
        <p:origin x="2136" y="84"/>
      </p:cViewPr>
      <p:guideLst>
        <p:guide orient="horz" pos="2160"/>
        <p:guide pos="2880"/>
      </p:guideLst>
    </p:cSldViewPr>
  </p:slideViewPr>
  <p:outlineViewPr>
    <p:cViewPr>
      <p:scale>
        <a:sx n="33" d="100"/>
        <a:sy n="33" d="100"/>
      </p:scale>
      <p:origin x="48" y="30404"/>
    </p:cViewPr>
    <p:sldLst>
      <p:sld r:id="rId1" collapse="1"/>
      <p:sld r:id="rId2" collapse="1"/>
      <p:sld r:id="rId3" collapse="1"/>
    </p:sldLst>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9.xml"/><Relationship Id="rId1"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3976" tIns="46988" rIns="93976" bIns="46988" rtlCol="0"/>
          <a:lstStyle>
            <a:lvl1pPr algn="l">
              <a:defRPr sz="1200">
                <a:cs typeface="+mn-cs"/>
              </a:defRPr>
            </a:lvl1pPr>
          </a:lstStyle>
          <a:p>
            <a:pPr>
              <a:defRPr/>
            </a:pPr>
            <a:endParaRPr lang="sv-SE" dirty="0"/>
          </a:p>
        </p:txBody>
      </p:sp>
      <p:sp>
        <p:nvSpPr>
          <p:cNvPr id="3" name="Date Placeholder 2"/>
          <p:cNvSpPr>
            <a:spLocks noGrp="1"/>
          </p:cNvSpPr>
          <p:nvPr>
            <p:ph type="dt" sz="quarter" idx="1"/>
          </p:nvPr>
        </p:nvSpPr>
        <p:spPr>
          <a:xfrm>
            <a:off x="4020725" y="0"/>
            <a:ext cx="3076917" cy="511731"/>
          </a:xfrm>
          <a:prstGeom prst="rect">
            <a:avLst/>
          </a:prstGeom>
        </p:spPr>
        <p:txBody>
          <a:bodyPr vert="horz" lIns="93976" tIns="46988" rIns="93976" bIns="46988" rtlCol="0"/>
          <a:lstStyle>
            <a:lvl1pPr algn="r">
              <a:defRPr sz="1200">
                <a:cs typeface="+mn-cs"/>
              </a:defRPr>
            </a:lvl1pPr>
          </a:lstStyle>
          <a:p>
            <a:pPr>
              <a:defRPr/>
            </a:pPr>
            <a:fld id="{2EA99D6E-465B-4065-AA6E-EB546D7236BA}" type="datetimeFigureOut">
              <a:rPr lang="sv-SE"/>
              <a:pPr>
                <a:defRPr/>
              </a:pPr>
              <a:t>2023-09-22</a:t>
            </a:fld>
            <a:endParaRPr lang="sv-SE" dirty="0"/>
          </a:p>
        </p:txBody>
      </p:sp>
      <p:sp>
        <p:nvSpPr>
          <p:cNvPr id="4" name="Footer Placeholder 3"/>
          <p:cNvSpPr>
            <a:spLocks noGrp="1"/>
          </p:cNvSpPr>
          <p:nvPr>
            <p:ph type="ftr" sz="quarter" idx="2"/>
          </p:nvPr>
        </p:nvSpPr>
        <p:spPr>
          <a:xfrm>
            <a:off x="0" y="9721243"/>
            <a:ext cx="3076917" cy="511731"/>
          </a:xfrm>
          <a:prstGeom prst="rect">
            <a:avLst/>
          </a:prstGeom>
        </p:spPr>
        <p:txBody>
          <a:bodyPr vert="horz" lIns="93976" tIns="46988" rIns="93976" bIns="46988" rtlCol="0" anchor="b"/>
          <a:lstStyle>
            <a:lvl1pPr algn="l">
              <a:defRPr sz="1200">
                <a:cs typeface="+mn-cs"/>
              </a:defRPr>
            </a:lvl1pPr>
          </a:lstStyle>
          <a:p>
            <a:pPr>
              <a:defRPr/>
            </a:pPr>
            <a:endParaRPr lang="sv-SE" dirty="0"/>
          </a:p>
        </p:txBody>
      </p:sp>
      <p:sp>
        <p:nvSpPr>
          <p:cNvPr id="5" name="Slide Number Placeholder 4"/>
          <p:cNvSpPr>
            <a:spLocks noGrp="1"/>
          </p:cNvSpPr>
          <p:nvPr>
            <p:ph type="sldNum" sz="quarter" idx="3"/>
          </p:nvPr>
        </p:nvSpPr>
        <p:spPr>
          <a:xfrm>
            <a:off x="4020725" y="9721243"/>
            <a:ext cx="3076917" cy="511731"/>
          </a:xfrm>
          <a:prstGeom prst="rect">
            <a:avLst/>
          </a:prstGeom>
        </p:spPr>
        <p:txBody>
          <a:bodyPr vert="horz" lIns="93976" tIns="46988" rIns="93976" bIns="46988" rtlCol="0" anchor="b"/>
          <a:lstStyle>
            <a:lvl1pPr algn="r">
              <a:defRPr sz="1200">
                <a:cs typeface="+mn-cs"/>
              </a:defRPr>
            </a:lvl1pPr>
          </a:lstStyle>
          <a:p>
            <a:pPr>
              <a:defRPr/>
            </a:pPr>
            <a:fld id="{D5285945-0CC5-425E-95AD-C9CDED6746FF}" type="slidenum">
              <a:rPr lang="sv-SE"/>
              <a:pPr>
                <a:defRPr/>
              </a:pPr>
              <a:t>‹#›</a:t>
            </a:fld>
            <a:endParaRPr lang="sv-SE" dirty="0"/>
          </a:p>
        </p:txBody>
      </p:sp>
    </p:spTree>
    <p:extLst>
      <p:ext uri="{BB962C8B-B14F-4D97-AF65-F5344CB8AC3E}">
        <p14:creationId xmlns:p14="http://schemas.microsoft.com/office/powerpoint/2010/main" val="3065751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defRPr sz="1200">
                <a:cs typeface="+mn-cs"/>
              </a:defRPr>
            </a:lvl1pPr>
          </a:lstStyle>
          <a:p>
            <a:pPr>
              <a:defRPr/>
            </a:pPr>
            <a:endParaRPr lang="en-US" dirty="0"/>
          </a:p>
        </p:txBody>
      </p:sp>
      <p:sp>
        <p:nvSpPr>
          <p:cNvPr id="3075" name="Rectangle 3"/>
          <p:cNvSpPr>
            <a:spLocks noGrp="1" noChangeArrowheads="1"/>
          </p:cNvSpPr>
          <p:nvPr>
            <p:ph type="dt" idx="1"/>
          </p:nvPr>
        </p:nvSpPr>
        <p:spPr bwMode="auto">
          <a:xfrm>
            <a:off x="4020725"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lgn="r">
              <a:defRPr sz="1200">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defRPr sz="1200">
                <a:cs typeface="+mn-cs"/>
              </a:defRPr>
            </a:lvl1pPr>
          </a:lstStyle>
          <a:p>
            <a:pPr>
              <a:defRPr/>
            </a:pPr>
            <a:endParaRPr lang="en-US" dirty="0"/>
          </a:p>
        </p:txBody>
      </p:sp>
      <p:sp>
        <p:nvSpPr>
          <p:cNvPr id="3079" name="Rectangle 7"/>
          <p:cNvSpPr>
            <a:spLocks noGrp="1" noChangeArrowheads="1"/>
          </p:cNvSpPr>
          <p:nvPr>
            <p:ph type="sldNum" sz="quarter" idx="5"/>
          </p:nvPr>
        </p:nvSpPr>
        <p:spPr bwMode="auto">
          <a:xfrm>
            <a:off x="4020725"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lgn="r">
              <a:defRPr sz="1200">
                <a:cs typeface="+mn-cs"/>
              </a:defRPr>
            </a:lvl1pPr>
          </a:lstStyle>
          <a:p>
            <a:pPr>
              <a:defRPr/>
            </a:pPr>
            <a:fld id="{02FD8E17-38E8-4A7F-BD6A-56586DF41199}" type="slidenum">
              <a:rPr lang="en-US"/>
              <a:pPr>
                <a:defRPr/>
              </a:pPr>
              <a:t>‹#›</a:t>
            </a:fld>
            <a:endParaRPr lang="en-US" dirty="0"/>
          </a:p>
        </p:txBody>
      </p:sp>
    </p:spTree>
    <p:extLst>
      <p:ext uri="{BB962C8B-B14F-4D97-AF65-F5344CB8AC3E}">
        <p14:creationId xmlns:p14="http://schemas.microsoft.com/office/powerpoint/2010/main" val="1078459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1</a:t>
            </a:fld>
            <a:endParaRPr lang="en-US" dirty="0"/>
          </a:p>
        </p:txBody>
      </p:sp>
    </p:spTree>
    <p:extLst>
      <p:ext uri="{BB962C8B-B14F-4D97-AF65-F5344CB8AC3E}">
        <p14:creationId xmlns:p14="http://schemas.microsoft.com/office/powerpoint/2010/main" val="971959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fld id="{D5D485AF-D142-4271-A2B5-4B1E36D4BBD6}" type="slidenum">
              <a:rPr lang="en-US" altLang="en-US" sz="1200" b="0">
                <a:latin typeface="Times New Roman" panose="02020603050405020304" pitchFamily="18" charset="0"/>
              </a:rPr>
              <a:pPr>
                <a:spcBef>
                  <a:spcPct val="0"/>
                </a:spcBef>
                <a:buClrTx/>
                <a:buSzTx/>
                <a:buFontTx/>
                <a:buNone/>
              </a:pPr>
              <a:t>3</a:t>
            </a:fld>
            <a:endParaRPr lang="en-US" altLang="en-US" sz="1200" b="0">
              <a:latin typeface="Times New Roman" panose="02020603050405020304" pitchFamily="18" charset="0"/>
            </a:endParaRPr>
          </a:p>
        </p:txBody>
      </p:sp>
      <p:sp>
        <p:nvSpPr>
          <p:cNvPr id="8195" name="Rectangle 2"/>
          <p:cNvSpPr>
            <a:spLocks noGrp="1" noRot="1" noChangeAspect="1" noChangeArrowheads="1" noTextEdit="1"/>
          </p:cNvSpPr>
          <p:nvPr>
            <p:ph type="sldImg"/>
          </p:nvPr>
        </p:nvSpPr>
        <p:spPr>
          <a:solidFill>
            <a:srgbClr val="FFFFFF"/>
          </a:solidFill>
          <a:ln/>
        </p:spPr>
      </p:sp>
      <p:sp>
        <p:nvSpPr>
          <p:cNvPr id="8196" name="Rectangle 3"/>
          <p:cNvSpPr>
            <a:spLocks noGrp="1" noChangeArrowheads="1"/>
          </p:cNvSpPr>
          <p:nvPr>
            <p:ph type="body" idx="1"/>
          </p:nvPr>
        </p:nvSpPr>
        <p:spPr>
          <a:solidFill>
            <a:srgbClr val="FFFFFF"/>
          </a:solidFill>
          <a:ln>
            <a:solidFill>
              <a:srgbClr val="000000"/>
            </a:solidFill>
            <a:miter lim="800000"/>
            <a:headEnd/>
            <a:tailEnd/>
          </a:ln>
        </p:spPr>
        <p:txBody>
          <a:bodyPr/>
          <a:lstStyle/>
          <a:p>
            <a:r>
              <a:rPr lang="en-US" altLang="sv-SE" sz="1000"/>
              <a:t>The task of delivering a message from one processor in the network to another remote processor is sophisticated, and may cause message corruption or even loss</a:t>
            </a:r>
          </a:p>
          <a:p>
            <a:r>
              <a:rPr lang="en-US" altLang="sv-SE" sz="1000"/>
              <a:t>There are several layers involved </a:t>
            </a:r>
          </a:p>
          <a:p>
            <a:pPr lvl="1"/>
            <a:r>
              <a:rPr lang="en-US" altLang="sv-SE"/>
              <a:t>Physical Layer</a:t>
            </a:r>
          </a:p>
          <a:p>
            <a:pPr lvl="1"/>
            <a:r>
              <a:rPr lang="en-US" altLang="sv-SE"/>
              <a:t>Data Link Layer (which concerns us)</a:t>
            </a:r>
          </a:p>
          <a:p>
            <a:pPr lvl="1"/>
            <a:r>
              <a:rPr lang="en-US" altLang="sv-SE"/>
              <a:t>Network Layer</a:t>
            </a:r>
          </a:p>
          <a:p>
            <a:endParaRPr lang="en-US" altLang="sv-SE"/>
          </a:p>
        </p:txBody>
      </p:sp>
    </p:spTree>
    <p:extLst>
      <p:ext uri="{BB962C8B-B14F-4D97-AF65-F5344CB8AC3E}">
        <p14:creationId xmlns:p14="http://schemas.microsoft.com/office/powerpoint/2010/main" val="2707421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fld id="{D5D485AF-D142-4271-A2B5-4B1E36D4BBD6}" type="slidenum">
              <a:rPr lang="en-US" altLang="en-US" sz="1200" b="0">
                <a:latin typeface="Times New Roman" panose="02020603050405020304" pitchFamily="18" charset="0"/>
              </a:rPr>
              <a:pPr>
                <a:spcBef>
                  <a:spcPct val="0"/>
                </a:spcBef>
                <a:buClrTx/>
                <a:buSzTx/>
                <a:buFontTx/>
                <a:buNone/>
              </a:pPr>
              <a:t>4</a:t>
            </a:fld>
            <a:endParaRPr lang="en-US" altLang="en-US" sz="1200" b="0">
              <a:latin typeface="Times New Roman" panose="02020603050405020304" pitchFamily="18" charset="0"/>
            </a:endParaRPr>
          </a:p>
        </p:txBody>
      </p:sp>
      <p:sp>
        <p:nvSpPr>
          <p:cNvPr id="8195" name="Rectangle 2"/>
          <p:cNvSpPr>
            <a:spLocks noGrp="1" noRot="1" noChangeAspect="1" noChangeArrowheads="1" noTextEdit="1"/>
          </p:cNvSpPr>
          <p:nvPr>
            <p:ph type="sldImg"/>
          </p:nvPr>
        </p:nvSpPr>
        <p:spPr>
          <a:solidFill>
            <a:srgbClr val="FFFFFF"/>
          </a:solidFill>
          <a:ln/>
        </p:spPr>
      </p:sp>
      <p:sp>
        <p:nvSpPr>
          <p:cNvPr id="8196" name="Rectangle 3"/>
          <p:cNvSpPr>
            <a:spLocks noGrp="1" noChangeArrowheads="1"/>
          </p:cNvSpPr>
          <p:nvPr>
            <p:ph type="body" idx="1"/>
          </p:nvPr>
        </p:nvSpPr>
        <p:spPr>
          <a:solidFill>
            <a:srgbClr val="FFFFFF"/>
          </a:solidFill>
          <a:ln>
            <a:solidFill>
              <a:srgbClr val="000000"/>
            </a:solidFill>
            <a:miter lim="800000"/>
            <a:headEnd/>
            <a:tailEnd/>
          </a:ln>
        </p:spPr>
        <p:txBody>
          <a:bodyPr/>
          <a:lstStyle/>
          <a:p>
            <a:r>
              <a:rPr lang="en-US" altLang="sv-SE" sz="1000"/>
              <a:t>The task of delivering a message from one processor in the network to another remote processor is sophisticated, and may cause message corruption or even loss</a:t>
            </a:r>
          </a:p>
          <a:p>
            <a:r>
              <a:rPr lang="en-US" altLang="sv-SE" sz="1000"/>
              <a:t>There are several layers involved </a:t>
            </a:r>
          </a:p>
          <a:p>
            <a:pPr lvl="1"/>
            <a:r>
              <a:rPr lang="en-US" altLang="sv-SE"/>
              <a:t>Physical Layer</a:t>
            </a:r>
          </a:p>
          <a:p>
            <a:pPr lvl="1"/>
            <a:r>
              <a:rPr lang="en-US" altLang="sv-SE"/>
              <a:t>Data Link Layer (which concerns us)</a:t>
            </a:r>
          </a:p>
          <a:p>
            <a:pPr lvl="1"/>
            <a:r>
              <a:rPr lang="en-US" altLang="sv-SE"/>
              <a:t>Network Layer</a:t>
            </a:r>
          </a:p>
          <a:p>
            <a:endParaRPr lang="en-US" altLang="sv-SE"/>
          </a:p>
        </p:txBody>
      </p:sp>
    </p:spTree>
    <p:extLst>
      <p:ext uri="{BB962C8B-B14F-4D97-AF65-F5344CB8AC3E}">
        <p14:creationId xmlns:p14="http://schemas.microsoft.com/office/powerpoint/2010/main" val="3626327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fld id="{1BA56C2D-9498-49C6-ACCE-8FAC51E11BFF}" type="slidenum">
              <a:rPr lang="en-US" altLang="en-US" sz="1200" b="0">
                <a:latin typeface="Times New Roman" panose="02020603050405020304" pitchFamily="18" charset="0"/>
              </a:rPr>
              <a:pPr>
                <a:spcBef>
                  <a:spcPct val="0"/>
                </a:spcBef>
                <a:buClrTx/>
                <a:buSzTx/>
                <a:buFontTx/>
                <a:buNone/>
              </a:pPr>
              <a:t>8</a:t>
            </a:fld>
            <a:endParaRPr lang="en-US" altLang="en-US" sz="1200" b="0">
              <a:latin typeface="Times New Roman" panose="02020603050405020304"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r>
              <a:rPr lang="en-US" altLang="sv-SE"/>
              <a:t>During the replay the sender fetches several messages that are identical to m. Note that it is possible for the network layer to use the services for the data link layer to use the services of the data-link layer</a:t>
            </a:r>
          </a:p>
        </p:txBody>
      </p:sp>
    </p:spTree>
    <p:extLst>
      <p:ext uri="{BB962C8B-B14F-4D97-AF65-F5344CB8AC3E}">
        <p14:creationId xmlns:p14="http://schemas.microsoft.com/office/powerpoint/2010/main" val="541841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fld id="{1BA56C2D-9498-49C6-ACCE-8FAC51E11BFF}" type="slidenum">
              <a:rPr lang="en-US" altLang="en-US" sz="1200" b="0">
                <a:latin typeface="Times New Roman" panose="02020603050405020304" pitchFamily="18" charset="0"/>
              </a:rPr>
              <a:pPr>
                <a:spcBef>
                  <a:spcPct val="0"/>
                </a:spcBef>
                <a:buClrTx/>
                <a:buSzTx/>
                <a:buFontTx/>
                <a:buNone/>
              </a:pPr>
              <a:t>9</a:t>
            </a:fld>
            <a:endParaRPr lang="en-US" altLang="en-US" sz="1200" b="0">
              <a:latin typeface="Times New Roman" panose="02020603050405020304"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r>
              <a:rPr lang="en-US" altLang="sv-SE"/>
              <a:t>During the replay the sender fetches several messages that are identical to m. Note that it is possible for the network layer to use the services for the data link layer to use the services of the data-link layer</a:t>
            </a:r>
          </a:p>
        </p:txBody>
      </p:sp>
    </p:spTree>
    <p:extLst>
      <p:ext uri="{BB962C8B-B14F-4D97-AF65-F5344CB8AC3E}">
        <p14:creationId xmlns:p14="http://schemas.microsoft.com/office/powerpoint/2010/main" val="1040951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fld id="{1BA56C2D-9498-49C6-ACCE-8FAC51E11BFF}" type="slidenum">
              <a:rPr lang="en-US" altLang="en-US" sz="1200" b="0">
                <a:latin typeface="Times New Roman" panose="02020603050405020304" pitchFamily="18" charset="0"/>
              </a:rPr>
              <a:pPr>
                <a:spcBef>
                  <a:spcPct val="0"/>
                </a:spcBef>
                <a:buClrTx/>
                <a:buSzTx/>
                <a:buFontTx/>
                <a:buNone/>
              </a:pPr>
              <a:t>10</a:t>
            </a:fld>
            <a:endParaRPr lang="en-US" altLang="en-US" sz="1200" b="0">
              <a:latin typeface="Times New Roman" panose="02020603050405020304"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r>
              <a:rPr lang="en-US" altLang="sv-SE"/>
              <a:t>During the replay the sender fetches several messages that are identical to m. Note that it is possible for the network layer to use the services for the data link layer to use the services of the data-link layer</a:t>
            </a:r>
          </a:p>
        </p:txBody>
      </p:sp>
    </p:spTree>
    <p:extLst>
      <p:ext uri="{BB962C8B-B14F-4D97-AF65-F5344CB8AC3E}">
        <p14:creationId xmlns:p14="http://schemas.microsoft.com/office/powerpoint/2010/main" val="1493840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20A27399-799B-476D-B06C-12E090493AC9}"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6C0C4EE6-F45A-4755-8CE4-964F56A6A34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14338"/>
            <a:ext cx="2057400" cy="5894387"/>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457200" y="414338"/>
            <a:ext cx="6019800" cy="5894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BC68FB7-C050-4719-936E-71CDD1063B7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B9A02D4-0E58-4D78-ADD4-278F3947489E}"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F5F25D7-6AD0-442E-A7AB-1698CB36ECC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48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FCDAFFAE-F9BE-43E4-B579-3FB87C3AE20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Rectangle 7"/>
          <p:cNvSpPr>
            <a:spLocks noGrp="1" noChangeArrowheads="1"/>
          </p:cNvSpPr>
          <p:nvPr>
            <p:ph type="dt" sz="half" idx="10"/>
          </p:nvPr>
        </p:nvSpPr>
        <p:spPr>
          <a:ln/>
        </p:spPr>
        <p:txBody>
          <a:bodyPr/>
          <a:lstStyle>
            <a:lvl1pPr>
              <a:defRPr/>
            </a:lvl1pPr>
          </a:lstStyle>
          <a:p>
            <a:pPr>
              <a:defRPr/>
            </a:pPr>
            <a:endParaRPr lang="en-US" dirty="0"/>
          </a:p>
        </p:txBody>
      </p:sp>
      <p:sp>
        <p:nvSpPr>
          <p:cNvPr id="8"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9"/>
          <p:cNvSpPr>
            <a:spLocks noGrp="1" noChangeArrowheads="1"/>
          </p:cNvSpPr>
          <p:nvPr>
            <p:ph type="sldNum" sz="quarter" idx="12"/>
          </p:nvPr>
        </p:nvSpPr>
        <p:spPr>
          <a:ln/>
        </p:spPr>
        <p:txBody>
          <a:bodyPr/>
          <a:lstStyle>
            <a:lvl1pPr>
              <a:defRPr/>
            </a:lvl1pPr>
          </a:lstStyle>
          <a:p>
            <a:pPr>
              <a:defRPr/>
            </a:pPr>
            <a:fld id="{C0E14FBC-E8F2-41D9-9422-5CC76AEEBCF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7"/>
          <p:cNvSpPr>
            <a:spLocks noGrp="1" noChangeArrowheads="1"/>
          </p:cNvSpPr>
          <p:nvPr>
            <p:ph type="dt" sz="half" idx="10"/>
          </p:nvPr>
        </p:nvSpPr>
        <p:spPr>
          <a:ln/>
        </p:spPr>
        <p:txBody>
          <a:bodyPr/>
          <a:lstStyle>
            <a:lvl1pPr>
              <a:defRPr/>
            </a:lvl1pPr>
          </a:lstStyle>
          <a:p>
            <a:pPr>
              <a:defRPr/>
            </a:pPr>
            <a:endParaRPr lang="en-US" dirty="0"/>
          </a:p>
        </p:txBody>
      </p:sp>
      <p:sp>
        <p:nvSpPr>
          <p:cNvPr id="4"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9"/>
          <p:cNvSpPr>
            <a:spLocks noGrp="1" noChangeArrowheads="1"/>
          </p:cNvSpPr>
          <p:nvPr>
            <p:ph type="sldNum" sz="quarter" idx="12"/>
          </p:nvPr>
        </p:nvSpPr>
        <p:spPr>
          <a:ln/>
        </p:spPr>
        <p:txBody>
          <a:bodyPr/>
          <a:lstStyle>
            <a:lvl1pPr>
              <a:defRPr/>
            </a:lvl1pPr>
          </a:lstStyle>
          <a:p>
            <a:pPr>
              <a:defRPr/>
            </a:pPr>
            <a:fld id="{6372A034-FADD-4B81-967A-A887644DD04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dirty="0"/>
          </a:p>
        </p:txBody>
      </p:sp>
      <p:sp>
        <p:nvSpPr>
          <p:cNvPr id="3"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9"/>
          <p:cNvSpPr>
            <a:spLocks noGrp="1" noChangeArrowheads="1"/>
          </p:cNvSpPr>
          <p:nvPr>
            <p:ph type="sldNum" sz="quarter" idx="12"/>
          </p:nvPr>
        </p:nvSpPr>
        <p:spPr>
          <a:ln/>
        </p:spPr>
        <p:txBody>
          <a:bodyPr/>
          <a:lstStyle>
            <a:lvl1pPr>
              <a:defRPr/>
            </a:lvl1pPr>
          </a:lstStyle>
          <a:p>
            <a:pPr>
              <a:defRPr/>
            </a:pPr>
            <a:fld id="{43FA3C86-E143-4574-B1CC-03D113D3A4C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7BCE2E8A-3A53-414F-933B-D68C3E20C03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CFDF1157-8F04-4893-93B4-38B7DAA3C68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8" name="Rectangle 5"/>
          <p:cNvSpPr>
            <a:spLocks noGrp="1" noChangeArrowheads="1"/>
          </p:cNvSpPr>
          <p:nvPr>
            <p:ph type="title"/>
          </p:nvPr>
        </p:nvSpPr>
        <p:spPr bwMode="auto">
          <a:xfrm>
            <a:off x="457200" y="4143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Rectangle 6"/>
          <p:cNvSpPr>
            <a:spLocks noGrp="1" noChangeArrowheads="1"/>
          </p:cNvSpPr>
          <p:nvPr>
            <p:ph type="body" idx="1"/>
          </p:nvPr>
        </p:nvSpPr>
        <p:spPr bwMode="auto">
          <a:xfrm>
            <a:off x="457200" y="1773238"/>
            <a:ext cx="8229600" cy="4535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27" name="Rectangle 7"/>
          <p:cNvSpPr>
            <a:spLocks noGrp="1" noChangeArrowheads="1"/>
          </p:cNvSpPr>
          <p:nvPr>
            <p:ph type="dt" sz="half" idx="2"/>
          </p:nvPr>
        </p:nvSpPr>
        <p:spPr bwMode="auto">
          <a:xfrm>
            <a:off x="457200" y="64817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FFFFFF"/>
                </a:solidFill>
                <a:latin typeface="+mn-lt"/>
                <a:cs typeface="+mn-cs"/>
              </a:defRPr>
            </a:lvl1pPr>
          </a:lstStyle>
          <a:p>
            <a:pPr>
              <a:defRPr/>
            </a:pPr>
            <a:endParaRPr lang="en-US" dirty="0"/>
          </a:p>
        </p:txBody>
      </p:sp>
      <p:sp>
        <p:nvSpPr>
          <p:cNvPr id="30728" name="Rectangle 8"/>
          <p:cNvSpPr>
            <a:spLocks noGrp="1" noChangeArrowheads="1"/>
          </p:cNvSpPr>
          <p:nvPr>
            <p:ph type="ftr" sz="quarter" idx="3"/>
          </p:nvPr>
        </p:nvSpPr>
        <p:spPr bwMode="auto">
          <a:xfrm>
            <a:off x="3124200" y="648176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mn-lt"/>
                <a:cs typeface="+mn-cs"/>
              </a:defRPr>
            </a:lvl1pPr>
          </a:lstStyle>
          <a:p>
            <a:pPr>
              <a:defRPr/>
            </a:pPr>
            <a:endParaRPr lang="en-US" dirty="0"/>
          </a:p>
        </p:txBody>
      </p:sp>
      <p:sp>
        <p:nvSpPr>
          <p:cNvPr id="30729" name="Rectangle 9"/>
          <p:cNvSpPr>
            <a:spLocks noGrp="1" noChangeArrowheads="1"/>
          </p:cNvSpPr>
          <p:nvPr>
            <p:ph type="sldNum" sz="quarter" idx="4"/>
          </p:nvPr>
        </p:nvSpPr>
        <p:spPr bwMode="auto">
          <a:xfrm>
            <a:off x="6553200" y="6453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FFFFFF"/>
                </a:solidFill>
                <a:latin typeface="+mn-lt"/>
                <a:cs typeface="+mn-cs"/>
              </a:defRPr>
            </a:lvl1pPr>
          </a:lstStyle>
          <a:p>
            <a:pPr>
              <a:defRPr/>
            </a:pPr>
            <a:fld id="{12506AF9-9034-4D25-9DFC-23A4A6FDF58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Arial" charset="0"/>
        </a:defRPr>
      </a:lvl2pPr>
      <a:lvl3pPr algn="ctr" defTabSz="762000" rtl="0" eaLnBrk="0" fontAlgn="base" hangingPunct="0">
        <a:spcBef>
          <a:spcPct val="0"/>
        </a:spcBef>
        <a:spcAft>
          <a:spcPct val="0"/>
        </a:spcAft>
        <a:defRPr sz="4400">
          <a:solidFill>
            <a:schemeClr val="tx2"/>
          </a:solidFill>
          <a:latin typeface="Arial" charset="0"/>
        </a:defRPr>
      </a:lvl3pPr>
      <a:lvl4pPr algn="ctr" defTabSz="762000" rtl="0" eaLnBrk="0" fontAlgn="base" hangingPunct="0">
        <a:spcBef>
          <a:spcPct val="0"/>
        </a:spcBef>
        <a:spcAft>
          <a:spcPct val="0"/>
        </a:spcAft>
        <a:defRPr sz="4400">
          <a:solidFill>
            <a:schemeClr val="tx2"/>
          </a:solidFill>
          <a:latin typeface="Arial" charset="0"/>
        </a:defRPr>
      </a:lvl4pPr>
      <a:lvl5pPr algn="ctr" defTabSz="762000" rtl="0" eaLnBrk="0" fontAlgn="base" hangingPunct="0">
        <a:spcBef>
          <a:spcPct val="0"/>
        </a:spcBef>
        <a:spcAft>
          <a:spcPct val="0"/>
        </a:spcAft>
        <a:defRPr sz="4400">
          <a:solidFill>
            <a:schemeClr val="tx2"/>
          </a:solidFill>
          <a:latin typeface="Arial" charset="0"/>
        </a:defRPr>
      </a:lvl5pPr>
      <a:lvl6pPr marL="457200" algn="ctr" defTabSz="762000" rtl="0" fontAlgn="base">
        <a:spcBef>
          <a:spcPct val="0"/>
        </a:spcBef>
        <a:spcAft>
          <a:spcPct val="0"/>
        </a:spcAft>
        <a:defRPr sz="4400">
          <a:solidFill>
            <a:schemeClr val="tx2"/>
          </a:solidFill>
          <a:latin typeface="Arial" charset="0"/>
        </a:defRPr>
      </a:lvl6pPr>
      <a:lvl7pPr marL="914400" algn="ctr" defTabSz="762000" rtl="0" fontAlgn="base">
        <a:spcBef>
          <a:spcPct val="0"/>
        </a:spcBef>
        <a:spcAft>
          <a:spcPct val="0"/>
        </a:spcAft>
        <a:defRPr sz="4400">
          <a:solidFill>
            <a:schemeClr val="tx2"/>
          </a:solidFill>
          <a:latin typeface="Arial" charset="0"/>
        </a:defRPr>
      </a:lvl7pPr>
      <a:lvl8pPr marL="1371600" algn="ctr" defTabSz="762000" rtl="0" fontAlgn="base">
        <a:spcBef>
          <a:spcPct val="0"/>
        </a:spcBef>
        <a:spcAft>
          <a:spcPct val="0"/>
        </a:spcAft>
        <a:defRPr sz="4400">
          <a:solidFill>
            <a:schemeClr val="tx2"/>
          </a:solidFill>
          <a:latin typeface="Arial" charset="0"/>
        </a:defRPr>
      </a:lvl8pPr>
      <a:lvl9pPr marL="1828800" algn="ctr" defTabSz="762000" rtl="0" fontAlgn="base">
        <a:spcBef>
          <a:spcPct val="0"/>
        </a:spcBef>
        <a:spcAft>
          <a:spcPct val="0"/>
        </a:spcAft>
        <a:defRPr sz="4400">
          <a:solidFill>
            <a:schemeClr val="tx2"/>
          </a:solidFill>
          <a:latin typeface="Arial" charset="0"/>
        </a:defRPr>
      </a:lvl9pPr>
    </p:titleStyle>
    <p:body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b="1" noProof="0" dirty="0"/>
              <a:t>Computer Networks</a:t>
            </a:r>
            <a:br>
              <a:rPr lang="en-US" b="1" noProof="0" dirty="0"/>
            </a:br>
            <a:r>
              <a:rPr lang="en-US" sz="2400" noProof="0" dirty="0">
                <a:latin typeface="Times" pitchFamily="18" charset="0"/>
              </a:rPr>
              <a:t>EDA387/DIT663</a:t>
            </a:r>
          </a:p>
        </p:txBody>
      </p:sp>
      <p:sp>
        <p:nvSpPr>
          <p:cNvPr id="2051" name="Rectangle 3"/>
          <p:cNvSpPr>
            <a:spLocks noGrp="1" noChangeArrowheads="1"/>
          </p:cNvSpPr>
          <p:nvPr>
            <p:ph type="subTitle" idx="1"/>
          </p:nvPr>
        </p:nvSpPr>
        <p:spPr>
          <a:xfrm>
            <a:off x="467544" y="3886200"/>
            <a:ext cx="7990656" cy="1752600"/>
          </a:xfrm>
        </p:spPr>
        <p:txBody>
          <a:bodyPr>
            <a:normAutofit/>
          </a:bodyPr>
          <a:lstStyle/>
          <a:p>
            <a:pPr eaLnBrk="1" hangingPunct="1">
              <a:defRPr/>
            </a:pPr>
            <a:r>
              <a:rPr lang="en-US" b="1" dirty="0"/>
              <a:t>Fault-tolerant Algorithms for Computer Networks</a:t>
            </a:r>
          </a:p>
          <a:p>
            <a:pPr eaLnBrk="1" hangingPunct="1">
              <a:defRPr/>
            </a:pPr>
            <a:r>
              <a:rPr lang="en-US" i="1" dirty="0">
                <a:latin typeface="Times" pitchFamily="18" charset="0"/>
              </a:rPr>
              <a:t>Self-Stabilizing Data-Link (Ch. 3)</a:t>
            </a:r>
            <a:endParaRPr lang="en-US" i="1" noProof="0" dirty="0">
              <a:latin typeface="Times" pitchFamily="18" charset="0"/>
            </a:endParaRPr>
          </a:p>
        </p:txBody>
      </p:sp>
      <p:sp>
        <p:nvSpPr>
          <p:cNvPr id="4" name="Text Box 4"/>
          <p:cNvSpPr txBox="1">
            <a:spLocks noChangeArrowheads="1"/>
          </p:cNvSpPr>
          <p:nvPr/>
        </p:nvSpPr>
        <p:spPr bwMode="auto">
          <a:xfrm>
            <a:off x="52388" y="-11113"/>
            <a:ext cx="8623300" cy="488951"/>
          </a:xfrm>
          <a:prstGeom prst="rect">
            <a:avLst/>
          </a:prstGeom>
          <a:noFill/>
          <a:ln w="12700">
            <a:noFill/>
            <a:miter lim="800000"/>
            <a:headEnd type="none" w="sm" len="sm"/>
            <a:tailEnd type="none" w="sm" len="sm"/>
          </a:ln>
          <a:effectLst/>
        </p:spPr>
        <p:txBody>
          <a:bodyPr>
            <a:spAutoFit/>
          </a:bodyPr>
          <a:lstStyle/>
          <a:p>
            <a:pPr>
              <a:defRPr/>
            </a:pPr>
            <a:r>
              <a:rPr lang="en-US" sz="1000" b="1" dirty="0">
                <a:latin typeface="Arial Black" pitchFamily="34" charset="0"/>
                <a:cs typeface="+mn-cs"/>
              </a:rPr>
              <a:t>CHALMERS and </a:t>
            </a:r>
            <a:r>
              <a:rPr lang="en-US" sz="1000" dirty="0">
                <a:latin typeface="Arial Black" pitchFamily="34" charset="0"/>
                <a:cs typeface="+mn-cs"/>
              </a:rPr>
              <a:t>University of Technology</a:t>
            </a:r>
          </a:p>
          <a:p>
            <a:pPr>
              <a:defRPr/>
            </a:pPr>
            <a:r>
              <a:rPr lang="en-US" sz="1600" dirty="0">
                <a:cs typeface="+mn-cs"/>
              </a:rPr>
              <a:t>Computer Science and Engineering                                                     Networks and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Slide Number Placeholder 5"/>
          <p:cNvSpPr>
            <a:spLocks noGrp="1"/>
          </p:cNvSpPr>
          <p:nvPr>
            <p:ph type="sldNum" sz="quarter" idx="12"/>
          </p:nvPr>
        </p:nvSpPr>
        <p:spPr>
          <a:noFill/>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en-US" sz="1400" b="0">
                <a:solidFill>
                  <a:srgbClr val="3333CC"/>
                </a:solidFill>
                <a:latin typeface="Calibri Light" panose="020F0302020204030204" pitchFamily="34" charset="0"/>
                <a:cs typeface="Calibri Light" panose="020F0302020204030204" pitchFamily="34" charset="0"/>
              </a:rPr>
              <a:t>3-</a:t>
            </a:r>
            <a:fld id="{55D14EAF-82B9-4C12-A88C-994832106734}" type="slidenum">
              <a:rPr lang="en-US" altLang="en-US" sz="1400" b="0">
                <a:solidFill>
                  <a:srgbClr val="3333CC"/>
                </a:solidFill>
                <a:latin typeface="Calibri Light" panose="020F0302020204030204" pitchFamily="34" charset="0"/>
                <a:cs typeface="Calibri Light" panose="020F0302020204030204" pitchFamily="34" charset="0"/>
              </a:rPr>
              <a:pPr>
                <a:spcBef>
                  <a:spcPct val="0"/>
                </a:spcBef>
                <a:buClrTx/>
                <a:buSzTx/>
                <a:buFontTx/>
                <a:buNone/>
              </a:pPr>
              <a:t>10</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12292" name="Rectangle 2"/>
          <p:cNvSpPr>
            <a:spLocks noGrp="1" noChangeArrowheads="1"/>
          </p:cNvSpPr>
          <p:nvPr>
            <p:ph type="title"/>
          </p:nvPr>
        </p:nvSpPr>
        <p:spPr>
          <a:xfrm>
            <a:off x="533400" y="228600"/>
            <a:ext cx="7772400" cy="747713"/>
          </a:xfrm>
        </p:spPr>
        <p:txBody>
          <a:bodyPr/>
          <a:lstStyle/>
          <a:p>
            <a:r>
              <a:rPr lang="en-US" altLang="sv-SE" sz="3200" dirty="0">
                <a:latin typeface="Calibri Light" panose="020F0302020204030204" pitchFamily="34" charset="0"/>
                <a:cs typeface="Calibri Light" panose="020F0302020204030204" pitchFamily="34" charset="0"/>
              </a:rPr>
              <a:t>The Pumping Technique</a:t>
            </a:r>
          </a:p>
        </p:txBody>
      </p:sp>
      <p:sp>
        <p:nvSpPr>
          <p:cNvPr id="399363" name="Rectangle 3"/>
          <p:cNvSpPr>
            <a:spLocks noGrp="1" noChangeArrowheads="1"/>
          </p:cNvSpPr>
          <p:nvPr>
            <p:ph type="body" idx="1"/>
          </p:nvPr>
        </p:nvSpPr>
        <p:spPr>
          <a:xfrm>
            <a:off x="533400" y="2163763"/>
            <a:ext cx="7772400" cy="1122362"/>
          </a:xfrm>
        </p:spPr>
        <p:txBody>
          <a:bodyPr/>
          <a:lstStyle/>
          <a:p>
            <a:pPr algn="ctr">
              <a:lnSpc>
                <a:spcPct val="90000"/>
              </a:lnSpc>
              <a:buFont typeface="Wingdings" panose="05000000000000000000" pitchFamily="2" charset="2"/>
              <a:buNone/>
            </a:pPr>
            <a:r>
              <a:rPr lang="en-US" altLang="sv-SE" dirty="0">
                <a:latin typeface="Calibri Light" panose="020F0302020204030204" pitchFamily="34" charset="0"/>
                <a:cs typeface="Calibri Light" panose="020F0302020204030204" pitchFamily="34" charset="0"/>
              </a:rPr>
              <a:t>The idea : repeatedly crash the sender and the receiver and to replay parts of the RE in order to construct a new execution E’</a:t>
            </a:r>
          </a:p>
        </p:txBody>
      </p:sp>
      <p:sp>
        <p:nvSpPr>
          <p:cNvPr id="12294" name="Text Box 4"/>
          <p:cNvSpPr txBox="1">
            <a:spLocks noChangeArrowheads="1"/>
          </p:cNvSpPr>
          <p:nvPr/>
        </p:nvSpPr>
        <p:spPr bwMode="auto">
          <a:xfrm>
            <a:off x="533400" y="976313"/>
            <a:ext cx="81295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a:solidFill>
                  <a:srgbClr val="CC3300"/>
                </a:solidFill>
                <a:latin typeface="Calibri Light" panose="020F0302020204030204" pitchFamily="34" charset="0"/>
                <a:cs typeface="Calibri Light" panose="020F0302020204030204" pitchFamily="34" charset="0"/>
              </a:rPr>
              <a:t>Reference Execution (RE)</a:t>
            </a:r>
            <a:r>
              <a:rPr lang="en-US" altLang="sv-SE" b="0" dirty="0">
                <a:solidFill>
                  <a:srgbClr val="E88A00"/>
                </a:solidFill>
                <a:latin typeface="Calibri Light" panose="020F0302020204030204" pitchFamily="34" charset="0"/>
                <a:cs typeface="Calibri Light" panose="020F0302020204030204" pitchFamily="34" charset="0"/>
              </a:rPr>
              <a:t> = </a:t>
            </a:r>
            <a:r>
              <a:rPr lang="en-US" altLang="sv-SE" b="0" dirty="0" err="1">
                <a:solidFill>
                  <a:srgbClr val="E88A00"/>
                </a:solidFill>
                <a:latin typeface="Calibri Light" panose="020F0302020204030204" pitchFamily="34" charset="0"/>
                <a:cs typeface="Calibri Light" panose="020F0302020204030204" pitchFamily="34" charset="0"/>
              </a:rPr>
              <a:t>Crash</a:t>
            </a:r>
            <a:r>
              <a:rPr lang="en-US" altLang="sv-SE" b="0" baseline="-25000" dirty="0" err="1">
                <a:solidFill>
                  <a:srgbClr val="E88A00"/>
                </a:solidFill>
                <a:latin typeface="Calibri Light" panose="020F0302020204030204" pitchFamily="34" charset="0"/>
                <a:cs typeface="Calibri Light" panose="020F0302020204030204" pitchFamily="34" charset="0"/>
              </a:rPr>
              <a:t>S</a:t>
            </a: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err="1">
                <a:solidFill>
                  <a:srgbClr val="E88A00"/>
                </a:solidFill>
                <a:latin typeface="Calibri Light" panose="020F0302020204030204" pitchFamily="34" charset="0"/>
                <a:cs typeface="Calibri Light" panose="020F0302020204030204" pitchFamily="34" charset="0"/>
              </a:rPr>
              <a:t>Crash</a:t>
            </a:r>
            <a:r>
              <a:rPr lang="en-US" altLang="sv-SE" b="0" baseline="-25000" dirty="0" err="1">
                <a:solidFill>
                  <a:srgbClr val="E88A00"/>
                </a:solidFill>
                <a:latin typeface="Calibri Light" panose="020F0302020204030204" pitchFamily="34" charset="0"/>
                <a:cs typeface="Calibri Light" panose="020F0302020204030204" pitchFamily="34" charset="0"/>
              </a:rPr>
              <a:t>R</a:t>
            </a: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err="1">
                <a:solidFill>
                  <a:srgbClr val="E88A00"/>
                </a:solidFill>
                <a:latin typeface="Calibri Light" panose="020F0302020204030204" pitchFamily="34" charset="0"/>
                <a:cs typeface="Calibri Light" panose="020F0302020204030204" pitchFamily="34" charset="0"/>
              </a:rPr>
              <a:t>send</a:t>
            </a:r>
            <a:r>
              <a:rPr lang="en-US" altLang="sv-SE" b="0" baseline="-25000" dirty="0" err="1">
                <a:solidFill>
                  <a:srgbClr val="E88A00"/>
                </a:solidFill>
                <a:latin typeface="Calibri Light" panose="020F0302020204030204" pitchFamily="34" charset="0"/>
                <a:cs typeface="Calibri Light" panose="020F0302020204030204" pitchFamily="34" charset="0"/>
              </a:rPr>
              <a:t>S</a:t>
            </a:r>
            <a:r>
              <a:rPr lang="en-US" altLang="sv-SE" b="0" dirty="0">
                <a:solidFill>
                  <a:srgbClr val="E88A00"/>
                </a:solidFill>
                <a:latin typeface="Calibri Light" panose="020F0302020204030204" pitchFamily="34" charset="0"/>
                <a:cs typeface="Calibri Light" panose="020F0302020204030204" pitchFamily="34" charset="0"/>
              </a:rPr>
              <a:t>(f</a:t>
            </a:r>
            <a:r>
              <a:rPr lang="en-US" altLang="sv-SE" b="0" baseline="-25000" dirty="0">
                <a:solidFill>
                  <a:srgbClr val="E88A00"/>
                </a:solidFill>
                <a:latin typeface="Calibri Light" panose="020F0302020204030204" pitchFamily="34" charset="0"/>
                <a:cs typeface="Calibri Light" panose="020F0302020204030204" pitchFamily="34" charset="0"/>
              </a:rPr>
              <a:t>s1</a:t>
            </a: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err="1">
                <a:solidFill>
                  <a:srgbClr val="E88A00"/>
                </a:solidFill>
                <a:latin typeface="Calibri Light" panose="020F0302020204030204" pitchFamily="34" charset="0"/>
                <a:cs typeface="Calibri Light" panose="020F0302020204030204" pitchFamily="34" charset="0"/>
              </a:rPr>
              <a:t>receive</a:t>
            </a:r>
            <a:r>
              <a:rPr lang="en-US" altLang="sv-SE" b="0" baseline="-25000" dirty="0" err="1">
                <a:solidFill>
                  <a:srgbClr val="E88A00"/>
                </a:solidFill>
                <a:latin typeface="Calibri Light" panose="020F0302020204030204" pitchFamily="34" charset="0"/>
                <a:cs typeface="Calibri Light" panose="020F0302020204030204" pitchFamily="34" charset="0"/>
              </a:rPr>
              <a:t>R</a:t>
            </a:r>
            <a:r>
              <a:rPr lang="en-US" altLang="sv-SE" b="0" dirty="0">
                <a:solidFill>
                  <a:srgbClr val="E88A00"/>
                </a:solidFill>
                <a:latin typeface="Calibri Light" panose="020F0302020204030204" pitchFamily="34" charset="0"/>
                <a:cs typeface="Calibri Light" panose="020F0302020204030204" pitchFamily="34" charset="0"/>
              </a:rPr>
              <a:t>(f</a:t>
            </a:r>
            <a:r>
              <a:rPr lang="en-US" altLang="sv-SE" b="0" baseline="-25000" dirty="0">
                <a:solidFill>
                  <a:srgbClr val="E88A00"/>
                </a:solidFill>
                <a:latin typeface="Calibri Light" panose="020F0302020204030204" pitchFamily="34" charset="0"/>
                <a:cs typeface="Calibri Light" panose="020F0302020204030204" pitchFamily="34" charset="0"/>
              </a:rPr>
              <a:t>s1</a:t>
            </a: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err="1">
                <a:solidFill>
                  <a:srgbClr val="E88A00"/>
                </a:solidFill>
                <a:latin typeface="Calibri Light" panose="020F0302020204030204" pitchFamily="34" charset="0"/>
                <a:cs typeface="Calibri Light" panose="020F0302020204030204" pitchFamily="34" charset="0"/>
              </a:rPr>
              <a:t>send</a:t>
            </a:r>
            <a:r>
              <a:rPr lang="en-US" altLang="sv-SE" b="0" baseline="-25000" dirty="0" err="1">
                <a:solidFill>
                  <a:srgbClr val="E88A00"/>
                </a:solidFill>
                <a:latin typeface="Calibri Light" panose="020F0302020204030204" pitchFamily="34" charset="0"/>
                <a:cs typeface="Calibri Light" panose="020F0302020204030204" pitchFamily="34" charset="0"/>
              </a:rPr>
              <a:t>R</a:t>
            </a:r>
            <a:r>
              <a:rPr lang="en-US" altLang="sv-SE" b="0" dirty="0">
                <a:solidFill>
                  <a:srgbClr val="E88A00"/>
                </a:solidFill>
                <a:latin typeface="Calibri Light" panose="020F0302020204030204" pitchFamily="34" charset="0"/>
                <a:cs typeface="Calibri Light" panose="020F0302020204030204" pitchFamily="34" charset="0"/>
              </a:rPr>
              <a:t>(f</a:t>
            </a:r>
            <a:r>
              <a:rPr lang="en-US" altLang="sv-SE" b="0" baseline="-25000" dirty="0">
                <a:solidFill>
                  <a:srgbClr val="E88A00"/>
                </a:solidFill>
                <a:latin typeface="Calibri Light" panose="020F0302020204030204" pitchFamily="34" charset="0"/>
                <a:cs typeface="Calibri Light" panose="020F0302020204030204" pitchFamily="34" charset="0"/>
              </a:rPr>
              <a:t>r1</a:t>
            </a: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err="1">
                <a:solidFill>
                  <a:srgbClr val="E88A00"/>
                </a:solidFill>
                <a:latin typeface="Calibri Light" panose="020F0302020204030204" pitchFamily="34" charset="0"/>
                <a:cs typeface="Calibri Light" panose="020F0302020204030204" pitchFamily="34" charset="0"/>
              </a:rPr>
              <a:t>receive</a:t>
            </a:r>
            <a:r>
              <a:rPr lang="en-US" altLang="sv-SE" b="0" baseline="-25000" dirty="0" err="1">
                <a:solidFill>
                  <a:srgbClr val="E88A00"/>
                </a:solidFill>
                <a:latin typeface="Calibri Light" panose="020F0302020204030204" pitchFamily="34" charset="0"/>
                <a:cs typeface="Calibri Light" panose="020F0302020204030204" pitchFamily="34" charset="0"/>
              </a:rPr>
              <a:t>S</a:t>
            </a:r>
            <a:r>
              <a:rPr lang="en-US" altLang="sv-SE" b="0" dirty="0">
                <a:solidFill>
                  <a:srgbClr val="E88A00"/>
                </a:solidFill>
                <a:latin typeface="Calibri Light" panose="020F0302020204030204" pitchFamily="34" charset="0"/>
                <a:cs typeface="Calibri Light" panose="020F0302020204030204" pitchFamily="34" charset="0"/>
              </a:rPr>
              <a:t>(f</a:t>
            </a:r>
            <a:r>
              <a:rPr lang="en-US" altLang="sv-SE" b="0" baseline="-25000" dirty="0">
                <a:solidFill>
                  <a:srgbClr val="E88A00"/>
                </a:solidFill>
                <a:latin typeface="Calibri Light" panose="020F0302020204030204" pitchFamily="34" charset="0"/>
                <a:cs typeface="Calibri Light" panose="020F0302020204030204" pitchFamily="34" charset="0"/>
              </a:rPr>
              <a:t>r1</a:t>
            </a: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err="1">
                <a:solidFill>
                  <a:srgbClr val="E88A00"/>
                </a:solidFill>
                <a:latin typeface="Calibri Light" panose="020F0302020204030204" pitchFamily="34" charset="0"/>
                <a:cs typeface="Calibri Light" panose="020F0302020204030204" pitchFamily="34" charset="0"/>
              </a:rPr>
              <a:t>send</a:t>
            </a:r>
            <a:r>
              <a:rPr lang="en-US" altLang="sv-SE" b="0" baseline="-25000" dirty="0" err="1">
                <a:solidFill>
                  <a:srgbClr val="E88A00"/>
                </a:solidFill>
                <a:latin typeface="Calibri Light" panose="020F0302020204030204" pitchFamily="34" charset="0"/>
                <a:cs typeface="Calibri Light" panose="020F0302020204030204" pitchFamily="34" charset="0"/>
              </a:rPr>
              <a:t>S</a:t>
            </a:r>
            <a:r>
              <a:rPr lang="en-US" altLang="sv-SE" b="0" dirty="0">
                <a:solidFill>
                  <a:srgbClr val="E88A00"/>
                </a:solidFill>
                <a:latin typeface="Calibri Light" panose="020F0302020204030204" pitchFamily="34" charset="0"/>
                <a:cs typeface="Calibri Light" panose="020F0302020204030204" pitchFamily="34" charset="0"/>
              </a:rPr>
              <a:t>(f</a:t>
            </a:r>
            <a:r>
              <a:rPr lang="en-US" altLang="sv-SE" b="0" baseline="-25000" dirty="0">
                <a:solidFill>
                  <a:srgbClr val="E88A00"/>
                </a:solidFill>
                <a:latin typeface="Calibri Light" panose="020F0302020204030204" pitchFamily="34" charset="0"/>
                <a:cs typeface="Calibri Light" panose="020F0302020204030204" pitchFamily="34" charset="0"/>
              </a:rPr>
              <a:t>s2</a:t>
            </a:r>
            <a:r>
              <a:rPr lang="en-US" altLang="sv-SE" b="0" dirty="0">
                <a:solidFill>
                  <a:srgbClr val="E88A00"/>
                </a:solidFill>
                <a:latin typeface="Calibri Light" panose="020F0302020204030204" pitchFamily="34" charset="0"/>
                <a:cs typeface="Calibri Light" panose="020F0302020204030204" pitchFamily="34" charset="0"/>
              </a:rPr>
              <a:t>), … , </a:t>
            </a:r>
            <a:r>
              <a:rPr lang="en-US" altLang="sv-SE" b="0" dirty="0" err="1">
                <a:solidFill>
                  <a:srgbClr val="E88A00"/>
                </a:solidFill>
                <a:latin typeface="Calibri Light" panose="020F0302020204030204" pitchFamily="34" charset="0"/>
                <a:cs typeface="Calibri Light" panose="020F0302020204030204" pitchFamily="34" charset="0"/>
              </a:rPr>
              <a:t>receive</a:t>
            </a:r>
            <a:r>
              <a:rPr lang="en-US" altLang="sv-SE" b="0" baseline="-25000" dirty="0" err="1">
                <a:solidFill>
                  <a:srgbClr val="E88A00"/>
                </a:solidFill>
                <a:latin typeface="Calibri Light" panose="020F0302020204030204" pitchFamily="34" charset="0"/>
                <a:cs typeface="Calibri Light" panose="020F0302020204030204" pitchFamily="34" charset="0"/>
              </a:rPr>
              <a:t>S</a:t>
            </a:r>
            <a:r>
              <a:rPr lang="en-US" altLang="sv-SE" b="0" dirty="0">
                <a:solidFill>
                  <a:srgbClr val="E88A00"/>
                </a:solidFill>
                <a:latin typeface="Calibri Light" panose="020F0302020204030204" pitchFamily="34" charset="0"/>
                <a:cs typeface="Calibri Light" panose="020F0302020204030204" pitchFamily="34" charset="0"/>
              </a:rPr>
              <a:t>(</a:t>
            </a:r>
            <a:r>
              <a:rPr lang="en-US" altLang="sv-SE" b="0" dirty="0" err="1">
                <a:solidFill>
                  <a:srgbClr val="E88A00"/>
                </a:solidFill>
                <a:latin typeface="Calibri Light" panose="020F0302020204030204" pitchFamily="34" charset="0"/>
                <a:cs typeface="Calibri Light" panose="020F0302020204030204" pitchFamily="34" charset="0"/>
              </a:rPr>
              <a:t>f</a:t>
            </a:r>
            <a:r>
              <a:rPr lang="en-US" altLang="sv-SE" b="0" baseline="-25000" dirty="0" err="1">
                <a:solidFill>
                  <a:srgbClr val="E88A00"/>
                </a:solidFill>
                <a:latin typeface="Calibri Light" panose="020F0302020204030204" pitchFamily="34" charset="0"/>
                <a:cs typeface="Calibri Light" panose="020F0302020204030204" pitchFamily="34" charset="0"/>
              </a:rPr>
              <a:t>rk</a:t>
            </a:r>
            <a:r>
              <a:rPr lang="en-US" altLang="sv-SE" b="0" dirty="0">
                <a:solidFill>
                  <a:srgbClr val="E88A00"/>
                </a:solidFill>
                <a:latin typeface="Calibri Light" panose="020F0302020204030204" pitchFamily="34" charset="0"/>
                <a:cs typeface="Calibri Light" panose="020F0302020204030204" pitchFamily="34" charset="0"/>
              </a:rPr>
              <a:t>)</a:t>
            </a:r>
          </a:p>
        </p:txBody>
      </p:sp>
      <p:grpSp>
        <p:nvGrpSpPr>
          <p:cNvPr id="399677" name="Group 317"/>
          <p:cNvGrpSpPr>
            <a:grpSpLocks/>
          </p:cNvGrpSpPr>
          <p:nvPr/>
        </p:nvGrpSpPr>
        <p:grpSpPr bwMode="auto">
          <a:xfrm>
            <a:off x="1046163" y="3840163"/>
            <a:ext cx="6797675" cy="1931987"/>
            <a:chOff x="677" y="2994"/>
            <a:chExt cx="4282" cy="1217"/>
          </a:xfrm>
        </p:grpSpPr>
        <p:grpSp>
          <p:nvGrpSpPr>
            <p:cNvPr id="12460" name="Group 318"/>
            <p:cNvGrpSpPr>
              <a:grpSpLocks/>
            </p:cNvGrpSpPr>
            <p:nvPr/>
          </p:nvGrpSpPr>
          <p:grpSpPr bwMode="auto">
            <a:xfrm>
              <a:off x="1330" y="3257"/>
              <a:ext cx="3156" cy="954"/>
              <a:chOff x="1650" y="1172"/>
              <a:chExt cx="3156" cy="954"/>
            </a:xfrm>
          </p:grpSpPr>
          <p:grpSp>
            <p:nvGrpSpPr>
              <p:cNvPr id="12462" name="Group 319"/>
              <p:cNvGrpSpPr>
                <a:grpSpLocks/>
              </p:cNvGrpSpPr>
              <p:nvPr/>
            </p:nvGrpSpPr>
            <p:grpSpPr bwMode="auto">
              <a:xfrm>
                <a:off x="2001" y="1447"/>
                <a:ext cx="2257" cy="534"/>
                <a:chOff x="1884" y="1348"/>
                <a:chExt cx="1482" cy="376"/>
              </a:xfrm>
            </p:grpSpPr>
            <p:sp>
              <p:nvSpPr>
                <p:cNvPr id="12467" name="Oval 320"/>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2468" name="Oval 321"/>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2469" name="Freeform 322"/>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470" name="Freeform 323"/>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463" name="Text Box 324"/>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2464" name="Text Box 325"/>
              <p:cNvSpPr txBox="1">
                <a:spLocks noChangeArrowheads="1"/>
              </p:cNvSpPr>
              <p:nvPr/>
            </p:nvSpPr>
            <p:spPr bwMode="auto">
              <a:xfrm>
                <a:off x="2309" y="1172"/>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s1</a:t>
                </a:r>
              </a:p>
            </p:txBody>
          </p:sp>
          <p:sp>
            <p:nvSpPr>
              <p:cNvPr id="12465" name="Text Box 326"/>
              <p:cNvSpPr txBox="1">
                <a:spLocks noChangeArrowheads="1"/>
              </p:cNvSpPr>
              <p:nvPr/>
            </p:nvSpPr>
            <p:spPr bwMode="auto">
              <a:xfrm>
                <a:off x="2278" y="1924"/>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50000"/>
                  </a:spcBef>
                  <a:buFont typeface="Wingdings" panose="05000000000000000000" pitchFamily="2" charset="2"/>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466" name="Text Box 327"/>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2461" name="Text Box 328"/>
            <p:cNvSpPr txBox="1">
              <a:spLocks noChangeArrowheads="1"/>
            </p:cNvSpPr>
            <p:nvPr/>
          </p:nvSpPr>
          <p:spPr bwMode="auto">
            <a:xfrm>
              <a:off x="677" y="2994"/>
              <a:ext cx="4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b="0">
                  <a:solidFill>
                    <a:srgbClr val="E88A00"/>
                  </a:solidFill>
                  <a:latin typeface="Calibri Light" panose="020F0302020204030204" pitchFamily="34" charset="0"/>
                  <a:cs typeface="Calibri Light" panose="020F0302020204030204" pitchFamily="34" charset="0"/>
                </a:rPr>
                <a:t>S sends f</a:t>
              </a:r>
              <a:r>
                <a:rPr lang="en-US" altLang="sv-SE" b="0" baseline="-25000">
                  <a:solidFill>
                    <a:srgbClr val="E88A00"/>
                  </a:solidFill>
                  <a:latin typeface="Calibri Light" panose="020F0302020204030204" pitchFamily="34" charset="0"/>
                  <a:cs typeface="Calibri Light" panose="020F0302020204030204" pitchFamily="34" charset="0"/>
                </a:rPr>
                <a:t>s1</a:t>
              </a:r>
              <a:endParaRPr lang="en-US" altLang="sv-SE" b="0">
                <a:solidFill>
                  <a:srgbClr val="E88A00"/>
                </a:solidFill>
                <a:latin typeface="Calibri Light" panose="020F0302020204030204" pitchFamily="34" charset="0"/>
                <a:cs typeface="Calibri Light" panose="020F0302020204030204" pitchFamily="34" charset="0"/>
              </a:endParaRPr>
            </a:p>
          </p:txBody>
        </p:sp>
      </p:grpSp>
      <p:grpSp>
        <p:nvGrpSpPr>
          <p:cNvPr id="399690" name="Group 330"/>
          <p:cNvGrpSpPr>
            <a:grpSpLocks/>
          </p:cNvGrpSpPr>
          <p:nvPr/>
        </p:nvGrpSpPr>
        <p:grpSpPr bwMode="auto">
          <a:xfrm>
            <a:off x="1193800" y="3813175"/>
            <a:ext cx="6797675" cy="2078038"/>
            <a:chOff x="727" y="2593"/>
            <a:chExt cx="4282" cy="1309"/>
          </a:xfrm>
        </p:grpSpPr>
        <p:grpSp>
          <p:nvGrpSpPr>
            <p:cNvPr id="12449" name="Group 331"/>
            <p:cNvGrpSpPr>
              <a:grpSpLocks/>
            </p:cNvGrpSpPr>
            <p:nvPr/>
          </p:nvGrpSpPr>
          <p:grpSpPr bwMode="auto">
            <a:xfrm>
              <a:off x="1290" y="2881"/>
              <a:ext cx="3156" cy="1021"/>
              <a:chOff x="1650" y="1172"/>
              <a:chExt cx="3156" cy="1021"/>
            </a:xfrm>
          </p:grpSpPr>
          <p:grpSp>
            <p:nvGrpSpPr>
              <p:cNvPr id="12451" name="Group 332"/>
              <p:cNvGrpSpPr>
                <a:grpSpLocks/>
              </p:cNvGrpSpPr>
              <p:nvPr/>
            </p:nvGrpSpPr>
            <p:grpSpPr bwMode="auto">
              <a:xfrm>
                <a:off x="2001" y="1447"/>
                <a:ext cx="2257" cy="534"/>
                <a:chOff x="1884" y="1348"/>
                <a:chExt cx="1482" cy="376"/>
              </a:xfrm>
            </p:grpSpPr>
            <p:sp>
              <p:nvSpPr>
                <p:cNvPr id="12456" name="Oval 333"/>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2457" name="Oval 334"/>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2458" name="Freeform 335"/>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459" name="Freeform 336"/>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452" name="Text Box 337"/>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2453" name="Text Box 338"/>
              <p:cNvSpPr txBox="1">
                <a:spLocks noChangeArrowheads="1"/>
              </p:cNvSpPr>
              <p:nvPr/>
            </p:nvSpPr>
            <p:spPr bwMode="auto">
              <a:xfrm>
                <a:off x="2309" y="1172"/>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454" name="Text Box 339"/>
              <p:cNvSpPr txBox="1">
                <a:spLocks noChangeArrowheads="1"/>
              </p:cNvSpPr>
              <p:nvPr/>
            </p:nvSpPr>
            <p:spPr bwMode="auto">
              <a:xfrm>
                <a:off x="2278" y="1924"/>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0"/>
                  </a:spcBef>
                  <a:buClrTx/>
                  <a:buSzTx/>
                  <a:buFontTx/>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r1</a:t>
                </a:r>
              </a:p>
            </p:txBody>
          </p:sp>
          <p:sp>
            <p:nvSpPr>
              <p:cNvPr id="12455" name="Text Box 340"/>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2450" name="Text Box 341"/>
            <p:cNvSpPr txBox="1">
              <a:spLocks noChangeArrowheads="1"/>
            </p:cNvSpPr>
            <p:nvPr/>
          </p:nvSpPr>
          <p:spPr bwMode="auto">
            <a:xfrm>
              <a:off x="727" y="2593"/>
              <a:ext cx="4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R receives f</a:t>
              </a:r>
              <a:r>
                <a:rPr lang="en-US" altLang="sv-SE" b="0" baseline="-25000">
                  <a:solidFill>
                    <a:srgbClr val="E88A00"/>
                  </a:solidFill>
                  <a:latin typeface="Calibri Light" panose="020F0302020204030204" pitchFamily="34" charset="0"/>
                  <a:cs typeface="Calibri Light" panose="020F0302020204030204" pitchFamily="34" charset="0"/>
                </a:rPr>
                <a:t>s1</a:t>
              </a:r>
              <a:r>
                <a:rPr lang="en-US" altLang="sv-SE" b="0">
                  <a:solidFill>
                    <a:srgbClr val="E88A00"/>
                  </a:solidFill>
                  <a:latin typeface="Calibri Light" panose="020F0302020204030204" pitchFamily="34" charset="0"/>
                  <a:cs typeface="Calibri Light" panose="020F0302020204030204" pitchFamily="34" charset="0"/>
                </a:rPr>
                <a:t> and sends f</a:t>
              </a:r>
              <a:r>
                <a:rPr lang="en-US" altLang="sv-SE" b="0" baseline="-25000">
                  <a:solidFill>
                    <a:srgbClr val="E88A00"/>
                  </a:solidFill>
                  <a:latin typeface="Calibri Light" panose="020F0302020204030204" pitchFamily="34" charset="0"/>
                  <a:cs typeface="Calibri Light" panose="020F0302020204030204" pitchFamily="34" charset="0"/>
                </a:rPr>
                <a:t>r1</a:t>
              </a:r>
              <a:endParaRPr lang="en-US" altLang="sv-SE" b="0">
                <a:solidFill>
                  <a:srgbClr val="E88A00"/>
                </a:solidFill>
                <a:latin typeface="Calibri Light" panose="020F0302020204030204" pitchFamily="34" charset="0"/>
                <a:cs typeface="Calibri Light" panose="020F0302020204030204" pitchFamily="34" charset="0"/>
              </a:endParaRPr>
            </a:p>
          </p:txBody>
        </p:sp>
      </p:grpSp>
      <p:grpSp>
        <p:nvGrpSpPr>
          <p:cNvPr id="399741" name="Group 381"/>
          <p:cNvGrpSpPr>
            <a:grpSpLocks/>
          </p:cNvGrpSpPr>
          <p:nvPr/>
        </p:nvGrpSpPr>
        <p:grpSpPr bwMode="auto">
          <a:xfrm>
            <a:off x="2082800" y="3895725"/>
            <a:ext cx="5010150" cy="1898650"/>
            <a:chOff x="-452" y="2951"/>
            <a:chExt cx="3156" cy="1196"/>
          </a:xfrm>
        </p:grpSpPr>
        <p:grpSp>
          <p:nvGrpSpPr>
            <p:cNvPr id="12436" name="Group 343"/>
            <p:cNvGrpSpPr>
              <a:grpSpLocks/>
            </p:cNvGrpSpPr>
            <p:nvPr/>
          </p:nvGrpSpPr>
          <p:grpSpPr bwMode="auto">
            <a:xfrm>
              <a:off x="-452" y="2951"/>
              <a:ext cx="3156" cy="1191"/>
              <a:chOff x="1325" y="2342"/>
              <a:chExt cx="3156" cy="1191"/>
            </a:xfrm>
          </p:grpSpPr>
          <p:grpSp>
            <p:nvGrpSpPr>
              <p:cNvPr id="12438" name="Group 344"/>
              <p:cNvGrpSpPr>
                <a:grpSpLocks/>
              </p:cNvGrpSpPr>
              <p:nvPr/>
            </p:nvGrpSpPr>
            <p:grpSpPr bwMode="auto">
              <a:xfrm>
                <a:off x="1325" y="2579"/>
                <a:ext cx="3156" cy="954"/>
                <a:chOff x="1650" y="1172"/>
                <a:chExt cx="3156" cy="954"/>
              </a:xfrm>
            </p:grpSpPr>
            <p:grpSp>
              <p:nvGrpSpPr>
                <p:cNvPr id="12440" name="Group 345"/>
                <p:cNvGrpSpPr>
                  <a:grpSpLocks/>
                </p:cNvGrpSpPr>
                <p:nvPr/>
              </p:nvGrpSpPr>
              <p:grpSpPr bwMode="auto">
                <a:xfrm>
                  <a:off x="2001" y="1447"/>
                  <a:ext cx="2257" cy="534"/>
                  <a:chOff x="1884" y="1348"/>
                  <a:chExt cx="1482" cy="376"/>
                </a:xfrm>
              </p:grpSpPr>
              <p:sp>
                <p:nvSpPr>
                  <p:cNvPr id="12445" name="Oval 346"/>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latin typeface="Calibri Light" panose="020F0302020204030204" pitchFamily="34" charset="0"/>
                        <a:cs typeface="Calibri Light" panose="020F0302020204030204" pitchFamily="34" charset="0"/>
                      </a:rPr>
                      <a:t>S</a:t>
                    </a:r>
                  </a:p>
                </p:txBody>
              </p:sp>
              <p:sp>
                <p:nvSpPr>
                  <p:cNvPr id="12446" name="Oval 347"/>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2447" name="Freeform 348"/>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448" name="Freeform 349"/>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441" name="Text Box 350"/>
                <p:cNvSpPr txBox="1">
                  <a:spLocks noChangeArrowheads="1"/>
                </p:cNvSpPr>
                <p:nvPr/>
              </p:nvSpPr>
              <p:spPr bwMode="auto">
                <a:xfrm>
                  <a:off x="1650" y="1223"/>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i="1">
                      <a:latin typeface="Calibri Light" panose="020F0302020204030204" pitchFamily="34" charset="0"/>
                      <a:cs typeface="Calibri Light" panose="020F0302020204030204" pitchFamily="34" charset="0"/>
                    </a:rPr>
                    <a:t>Crash</a:t>
                  </a:r>
                  <a:r>
                    <a:rPr lang="en-US" altLang="sv-SE" b="0" i="1" baseline="-25000">
                      <a:latin typeface="Calibri Light" panose="020F0302020204030204" pitchFamily="34" charset="0"/>
                      <a:cs typeface="Calibri Light" panose="020F0302020204030204" pitchFamily="34" charset="0"/>
                    </a:rPr>
                    <a:t>S</a:t>
                  </a:r>
                </a:p>
              </p:txBody>
            </p:sp>
            <p:sp>
              <p:nvSpPr>
                <p:cNvPr id="12442" name="Text Box 351"/>
                <p:cNvSpPr txBox="1">
                  <a:spLocks noChangeArrowheads="1"/>
                </p:cNvSpPr>
                <p:nvPr/>
              </p:nvSpPr>
              <p:spPr bwMode="auto">
                <a:xfrm>
                  <a:off x="2309" y="1172"/>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443" name="Text Box 352"/>
                <p:cNvSpPr txBox="1">
                  <a:spLocks noChangeArrowheads="1"/>
                </p:cNvSpPr>
                <p:nvPr/>
              </p:nvSpPr>
              <p:spPr bwMode="auto">
                <a:xfrm>
                  <a:off x="2278" y="1924"/>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50000"/>
                    </a:spcBef>
                    <a:buFont typeface="Wingdings" panose="05000000000000000000" pitchFamily="2" charset="2"/>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444" name="Text Box 353"/>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2439" name="Text Box 354"/>
              <p:cNvSpPr txBox="1">
                <a:spLocks noChangeArrowheads="1"/>
              </p:cNvSpPr>
              <p:nvPr/>
            </p:nvSpPr>
            <p:spPr bwMode="auto">
              <a:xfrm>
                <a:off x="2285" y="2342"/>
                <a:ext cx="83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S crashes</a:t>
                </a:r>
              </a:p>
            </p:txBody>
          </p:sp>
        </p:grpSp>
        <p:sp>
          <p:nvSpPr>
            <p:cNvPr id="12437" name="Text Box 355"/>
            <p:cNvSpPr txBox="1">
              <a:spLocks noChangeArrowheads="1"/>
            </p:cNvSpPr>
            <p:nvPr/>
          </p:nvSpPr>
          <p:spPr bwMode="auto">
            <a:xfrm>
              <a:off x="165" y="3878"/>
              <a:ext cx="499"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r1</a:t>
              </a:r>
              <a:endParaRPr lang="en-US" altLang="sv-SE" b="0">
                <a:latin typeface="Calibri Light" panose="020F0302020204030204" pitchFamily="34" charset="0"/>
                <a:cs typeface="Calibri Light" panose="020F0302020204030204" pitchFamily="34" charset="0"/>
              </a:endParaRPr>
            </a:p>
          </p:txBody>
        </p:sp>
      </p:grpSp>
      <p:grpSp>
        <p:nvGrpSpPr>
          <p:cNvPr id="399716" name="Group 356"/>
          <p:cNvGrpSpPr>
            <a:grpSpLocks/>
          </p:cNvGrpSpPr>
          <p:nvPr/>
        </p:nvGrpSpPr>
        <p:grpSpPr bwMode="auto">
          <a:xfrm>
            <a:off x="1903413" y="3889375"/>
            <a:ext cx="5192712" cy="1893888"/>
            <a:chOff x="1210" y="2709"/>
            <a:chExt cx="3271" cy="1193"/>
          </a:xfrm>
        </p:grpSpPr>
        <p:grpSp>
          <p:nvGrpSpPr>
            <p:cNvPr id="12425" name="Group 357"/>
            <p:cNvGrpSpPr>
              <a:grpSpLocks/>
            </p:cNvGrpSpPr>
            <p:nvPr/>
          </p:nvGrpSpPr>
          <p:grpSpPr bwMode="auto">
            <a:xfrm>
              <a:off x="1325" y="2948"/>
              <a:ext cx="3156" cy="954"/>
              <a:chOff x="1650" y="1172"/>
              <a:chExt cx="3156" cy="954"/>
            </a:xfrm>
          </p:grpSpPr>
          <p:grpSp>
            <p:nvGrpSpPr>
              <p:cNvPr id="12427" name="Group 358"/>
              <p:cNvGrpSpPr>
                <a:grpSpLocks/>
              </p:cNvGrpSpPr>
              <p:nvPr/>
            </p:nvGrpSpPr>
            <p:grpSpPr bwMode="auto">
              <a:xfrm>
                <a:off x="2001" y="1447"/>
                <a:ext cx="2257" cy="534"/>
                <a:chOff x="1884" y="1348"/>
                <a:chExt cx="1482" cy="376"/>
              </a:xfrm>
            </p:grpSpPr>
            <p:sp>
              <p:nvSpPr>
                <p:cNvPr id="12432" name="Oval 359"/>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2433" name="Oval 360"/>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2434" name="Freeform 361"/>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435" name="Freeform 362"/>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428" name="Text Box 363"/>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2429" name="Text Box 364"/>
              <p:cNvSpPr txBox="1">
                <a:spLocks noChangeArrowheads="1"/>
              </p:cNvSpPr>
              <p:nvPr/>
            </p:nvSpPr>
            <p:spPr bwMode="auto">
              <a:xfrm>
                <a:off x="2309" y="1172"/>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s2 </a:t>
                </a: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s1</a:t>
                </a:r>
              </a:p>
            </p:txBody>
          </p:sp>
          <p:sp>
            <p:nvSpPr>
              <p:cNvPr id="12430" name="Text Box 365"/>
              <p:cNvSpPr txBox="1">
                <a:spLocks noChangeArrowheads="1"/>
              </p:cNvSpPr>
              <p:nvPr/>
            </p:nvSpPr>
            <p:spPr bwMode="auto">
              <a:xfrm>
                <a:off x="2278" y="1924"/>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50000"/>
                  </a:spcBef>
                  <a:buFont typeface="Wingdings" panose="05000000000000000000" pitchFamily="2" charset="2"/>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431" name="Text Box 366"/>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2426" name="Text Box 367"/>
            <p:cNvSpPr txBox="1">
              <a:spLocks noChangeArrowheads="1"/>
            </p:cNvSpPr>
            <p:nvPr/>
          </p:nvSpPr>
          <p:spPr bwMode="auto">
            <a:xfrm>
              <a:off x="1210" y="2709"/>
              <a:ext cx="28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S sends f</a:t>
              </a:r>
              <a:r>
                <a:rPr lang="en-US" altLang="sv-SE" b="0" baseline="-25000">
                  <a:solidFill>
                    <a:srgbClr val="E88A00"/>
                  </a:solidFill>
                  <a:latin typeface="Calibri Light" panose="020F0302020204030204" pitchFamily="34" charset="0"/>
                  <a:cs typeface="Calibri Light" panose="020F0302020204030204" pitchFamily="34" charset="0"/>
                </a:rPr>
                <a:t>s1</a:t>
              </a:r>
              <a:r>
                <a:rPr lang="en-US" altLang="sv-SE" b="0">
                  <a:solidFill>
                    <a:srgbClr val="E88A00"/>
                  </a:solidFill>
                  <a:latin typeface="Calibri Light" panose="020F0302020204030204" pitchFamily="34" charset="0"/>
                  <a:cs typeface="Calibri Light" panose="020F0302020204030204" pitchFamily="34" charset="0"/>
                </a:rPr>
                <a:t> receives f</a:t>
              </a:r>
              <a:r>
                <a:rPr lang="en-US" altLang="sv-SE" b="0" baseline="-25000">
                  <a:solidFill>
                    <a:srgbClr val="E88A00"/>
                  </a:solidFill>
                  <a:latin typeface="Calibri Light" panose="020F0302020204030204" pitchFamily="34" charset="0"/>
                  <a:cs typeface="Calibri Light" panose="020F0302020204030204" pitchFamily="34" charset="0"/>
                </a:rPr>
                <a:t>r1</a:t>
              </a:r>
              <a:r>
                <a:rPr lang="en-US" altLang="sv-SE" b="0">
                  <a:solidFill>
                    <a:srgbClr val="E88A00"/>
                  </a:solidFill>
                  <a:latin typeface="Calibri Light" panose="020F0302020204030204" pitchFamily="34" charset="0"/>
                  <a:cs typeface="Calibri Light" panose="020F0302020204030204" pitchFamily="34" charset="0"/>
                </a:rPr>
                <a:t> and sends f</a:t>
              </a:r>
              <a:r>
                <a:rPr lang="en-US" altLang="sv-SE" b="0" baseline="-25000">
                  <a:solidFill>
                    <a:srgbClr val="E88A00"/>
                  </a:solidFill>
                  <a:latin typeface="Calibri Light" panose="020F0302020204030204" pitchFamily="34" charset="0"/>
                  <a:cs typeface="Calibri Light" panose="020F0302020204030204" pitchFamily="34" charset="0"/>
                </a:rPr>
                <a:t>s2</a:t>
              </a:r>
              <a:r>
                <a:rPr lang="en-US" altLang="sv-SE" b="0">
                  <a:solidFill>
                    <a:srgbClr val="E88A00"/>
                  </a:solidFill>
                  <a:latin typeface="Calibri Light" panose="020F0302020204030204" pitchFamily="34" charset="0"/>
                  <a:cs typeface="Calibri Light" panose="020F0302020204030204" pitchFamily="34" charset="0"/>
                </a:rPr>
                <a:t> </a:t>
              </a:r>
            </a:p>
          </p:txBody>
        </p:sp>
      </p:grpSp>
      <p:grpSp>
        <p:nvGrpSpPr>
          <p:cNvPr id="399740" name="Group 380"/>
          <p:cNvGrpSpPr>
            <a:grpSpLocks/>
          </p:cNvGrpSpPr>
          <p:nvPr/>
        </p:nvGrpSpPr>
        <p:grpSpPr bwMode="auto">
          <a:xfrm>
            <a:off x="2643188" y="4035425"/>
            <a:ext cx="4452937" cy="1512888"/>
            <a:chOff x="-1490" y="1699"/>
            <a:chExt cx="2805" cy="953"/>
          </a:xfrm>
        </p:grpSpPr>
        <p:sp>
          <p:nvSpPr>
            <p:cNvPr id="12418" name="Oval 370"/>
            <p:cNvSpPr>
              <a:spLocks noChangeArrowheads="1"/>
            </p:cNvSpPr>
            <p:nvPr/>
          </p:nvSpPr>
          <p:spPr bwMode="auto">
            <a:xfrm>
              <a:off x="-1490" y="2237"/>
              <a:ext cx="334" cy="296"/>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2419" name="Oval 371"/>
            <p:cNvSpPr>
              <a:spLocks noChangeArrowheads="1"/>
            </p:cNvSpPr>
            <p:nvPr/>
          </p:nvSpPr>
          <p:spPr bwMode="auto">
            <a:xfrm>
              <a:off x="433" y="2237"/>
              <a:ext cx="334" cy="296"/>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latin typeface="Calibri Light" panose="020F0302020204030204" pitchFamily="34" charset="0"/>
                  <a:cs typeface="Calibri Light" panose="020F0302020204030204" pitchFamily="34" charset="0"/>
                </a:rPr>
                <a:t>R</a:t>
              </a:r>
            </a:p>
          </p:txBody>
        </p:sp>
        <p:sp>
          <p:nvSpPr>
            <p:cNvPr id="12420" name="Freeform 372"/>
            <p:cNvSpPr>
              <a:spLocks/>
            </p:cNvSpPr>
            <p:nvPr/>
          </p:nvSpPr>
          <p:spPr bwMode="auto">
            <a:xfrm>
              <a:off x="-1240" y="2118"/>
              <a:ext cx="1765" cy="119"/>
            </a:xfrm>
            <a:custGeom>
              <a:avLst/>
              <a:gdLst>
                <a:gd name="T0" fmla="*/ 1765 w 888"/>
                <a:gd name="T1" fmla="*/ 119 h 84"/>
                <a:gd name="T2" fmla="*/ 855 w 888"/>
                <a:gd name="T3" fmla="*/ 0 h 84"/>
                <a:gd name="T4" fmla="*/ 0 w 888"/>
                <a:gd name="T5" fmla="*/ 119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421" name="Freeform 373"/>
            <p:cNvSpPr>
              <a:spLocks/>
            </p:cNvSpPr>
            <p:nvPr/>
          </p:nvSpPr>
          <p:spPr bwMode="auto">
            <a:xfrm>
              <a:off x="-1236" y="2523"/>
              <a:ext cx="1730" cy="129"/>
            </a:xfrm>
            <a:custGeom>
              <a:avLst/>
              <a:gdLst>
                <a:gd name="T0" fmla="*/ 0 w 860"/>
                <a:gd name="T1" fmla="*/ 0 h 91"/>
                <a:gd name="T2" fmla="*/ 893 w 860"/>
                <a:gd name="T3" fmla="*/ 128 h 91"/>
                <a:gd name="T4" fmla="*/ 1730 w 860"/>
                <a:gd name="T5" fmla="*/ 10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422" name="Text Box 376"/>
            <p:cNvSpPr txBox="1">
              <a:spLocks noChangeArrowheads="1"/>
            </p:cNvSpPr>
            <p:nvPr/>
          </p:nvSpPr>
          <p:spPr bwMode="auto">
            <a:xfrm>
              <a:off x="-356" y="1855"/>
              <a:ext cx="569"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s2</a:t>
              </a: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s1</a:t>
              </a:r>
            </a:p>
          </p:txBody>
        </p:sp>
        <p:sp>
          <p:nvSpPr>
            <p:cNvPr id="12423" name="Text Box 377"/>
            <p:cNvSpPr txBox="1">
              <a:spLocks noChangeArrowheads="1"/>
            </p:cNvSpPr>
            <p:nvPr/>
          </p:nvSpPr>
          <p:spPr bwMode="auto">
            <a:xfrm>
              <a:off x="438" y="1892"/>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i="1">
                  <a:latin typeface="Calibri Light" panose="020F0302020204030204" pitchFamily="34" charset="0"/>
                  <a:cs typeface="Calibri Light" panose="020F0302020204030204" pitchFamily="34" charset="0"/>
                </a:rPr>
                <a:t>Crash</a:t>
              </a:r>
              <a:r>
                <a:rPr lang="en-US" altLang="sv-SE" b="0" i="1" baseline="-25000">
                  <a:latin typeface="Calibri Light" panose="020F0302020204030204" pitchFamily="34" charset="0"/>
                  <a:cs typeface="Calibri Light" panose="020F0302020204030204" pitchFamily="34" charset="0"/>
                </a:rPr>
                <a:t>R</a:t>
              </a:r>
            </a:p>
          </p:txBody>
        </p:sp>
        <p:sp>
          <p:nvSpPr>
            <p:cNvPr id="12424" name="Rectangle 378"/>
            <p:cNvSpPr>
              <a:spLocks noChangeArrowheads="1"/>
            </p:cNvSpPr>
            <p:nvPr/>
          </p:nvSpPr>
          <p:spPr bwMode="auto">
            <a:xfrm>
              <a:off x="-1091" y="1699"/>
              <a:ext cx="14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R crashes</a:t>
              </a:r>
            </a:p>
          </p:txBody>
        </p:sp>
      </p:grpSp>
      <p:grpSp>
        <p:nvGrpSpPr>
          <p:cNvPr id="399742" name="Group 382"/>
          <p:cNvGrpSpPr>
            <a:grpSpLocks/>
          </p:cNvGrpSpPr>
          <p:nvPr/>
        </p:nvGrpSpPr>
        <p:grpSpPr bwMode="auto">
          <a:xfrm>
            <a:off x="420688" y="4000500"/>
            <a:ext cx="7891462" cy="1882775"/>
            <a:chOff x="261" y="2476"/>
            <a:chExt cx="4971" cy="1186"/>
          </a:xfrm>
        </p:grpSpPr>
        <p:grpSp>
          <p:nvGrpSpPr>
            <p:cNvPr id="12407" name="Group 383"/>
            <p:cNvGrpSpPr>
              <a:grpSpLocks/>
            </p:cNvGrpSpPr>
            <p:nvPr/>
          </p:nvGrpSpPr>
          <p:grpSpPr bwMode="auto">
            <a:xfrm>
              <a:off x="1315" y="2641"/>
              <a:ext cx="3156" cy="1021"/>
              <a:chOff x="1650" y="1172"/>
              <a:chExt cx="3156" cy="1021"/>
            </a:xfrm>
          </p:grpSpPr>
          <p:grpSp>
            <p:nvGrpSpPr>
              <p:cNvPr id="12409" name="Group 384"/>
              <p:cNvGrpSpPr>
                <a:grpSpLocks/>
              </p:cNvGrpSpPr>
              <p:nvPr/>
            </p:nvGrpSpPr>
            <p:grpSpPr bwMode="auto">
              <a:xfrm>
                <a:off x="2001" y="1447"/>
                <a:ext cx="2257" cy="534"/>
                <a:chOff x="1884" y="1348"/>
                <a:chExt cx="1482" cy="376"/>
              </a:xfrm>
            </p:grpSpPr>
            <p:sp>
              <p:nvSpPr>
                <p:cNvPr id="12414" name="Oval 385"/>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2415" name="Oval 386"/>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2416" name="Freeform 387"/>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417" name="Freeform 388"/>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410" name="Text Box 389"/>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2411" name="Text Box 390"/>
              <p:cNvSpPr txBox="1">
                <a:spLocks noChangeArrowheads="1"/>
              </p:cNvSpPr>
              <p:nvPr/>
            </p:nvSpPr>
            <p:spPr bwMode="auto">
              <a:xfrm>
                <a:off x="2309" y="1172"/>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412" name="Text Box 391"/>
              <p:cNvSpPr txBox="1">
                <a:spLocks noChangeArrowheads="1"/>
              </p:cNvSpPr>
              <p:nvPr/>
            </p:nvSpPr>
            <p:spPr bwMode="auto">
              <a:xfrm>
                <a:off x="2278" y="1924"/>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r1</a:t>
                </a: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r2</a:t>
                </a:r>
              </a:p>
            </p:txBody>
          </p:sp>
          <p:sp>
            <p:nvSpPr>
              <p:cNvPr id="12413" name="Text Box 392"/>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2408" name="Rectangle 393"/>
            <p:cNvSpPr>
              <a:spLocks noChangeArrowheads="1"/>
            </p:cNvSpPr>
            <p:nvPr/>
          </p:nvSpPr>
          <p:spPr bwMode="auto">
            <a:xfrm>
              <a:off x="261" y="2476"/>
              <a:ext cx="49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R receives f</a:t>
              </a:r>
              <a:r>
                <a:rPr lang="en-US" altLang="sv-SE" b="0" baseline="-25000">
                  <a:solidFill>
                    <a:srgbClr val="E88A00"/>
                  </a:solidFill>
                  <a:latin typeface="Calibri Light" panose="020F0302020204030204" pitchFamily="34" charset="0"/>
                  <a:cs typeface="Calibri Light" panose="020F0302020204030204" pitchFamily="34" charset="0"/>
                </a:rPr>
                <a:t>s1</a:t>
              </a:r>
              <a:r>
                <a:rPr lang="en-US" altLang="sv-SE" b="0">
                  <a:solidFill>
                    <a:srgbClr val="E88A00"/>
                  </a:solidFill>
                  <a:latin typeface="Calibri Light" panose="020F0302020204030204" pitchFamily="34" charset="0"/>
                  <a:cs typeface="Calibri Light" panose="020F0302020204030204" pitchFamily="34" charset="0"/>
                </a:rPr>
                <a:t>, sends f</a:t>
              </a:r>
              <a:r>
                <a:rPr lang="en-US" altLang="sv-SE" b="0" baseline="-25000">
                  <a:solidFill>
                    <a:srgbClr val="E88A00"/>
                  </a:solidFill>
                  <a:latin typeface="Calibri Light" panose="020F0302020204030204" pitchFamily="34" charset="0"/>
                  <a:cs typeface="Calibri Light" panose="020F0302020204030204" pitchFamily="34" charset="0"/>
                </a:rPr>
                <a:t>r1</a:t>
              </a:r>
              <a:r>
                <a:rPr lang="en-US" altLang="sv-SE" b="0">
                  <a:solidFill>
                    <a:srgbClr val="E88A00"/>
                  </a:solidFill>
                  <a:latin typeface="Calibri Light" panose="020F0302020204030204" pitchFamily="34" charset="0"/>
                  <a:cs typeface="Calibri Light" panose="020F0302020204030204" pitchFamily="34" charset="0"/>
                </a:rPr>
                <a:t>, receives f</a:t>
              </a:r>
              <a:r>
                <a:rPr lang="en-US" altLang="sv-SE" b="0" baseline="-25000">
                  <a:solidFill>
                    <a:srgbClr val="E88A00"/>
                  </a:solidFill>
                  <a:latin typeface="Calibri Light" panose="020F0302020204030204" pitchFamily="34" charset="0"/>
                  <a:cs typeface="Calibri Light" panose="020F0302020204030204" pitchFamily="34" charset="0"/>
                </a:rPr>
                <a:t>s2</a:t>
              </a:r>
              <a:r>
                <a:rPr lang="en-US" altLang="sv-SE" b="0">
                  <a:solidFill>
                    <a:srgbClr val="E88A00"/>
                  </a:solidFill>
                  <a:latin typeface="Calibri Light" panose="020F0302020204030204" pitchFamily="34" charset="0"/>
                  <a:cs typeface="Calibri Light" panose="020F0302020204030204" pitchFamily="34" charset="0"/>
                </a:rPr>
                <a:t> and sends f</a:t>
              </a:r>
              <a:r>
                <a:rPr lang="en-US" altLang="sv-SE" b="0" baseline="-25000">
                  <a:solidFill>
                    <a:srgbClr val="E88A00"/>
                  </a:solidFill>
                  <a:latin typeface="Calibri Light" panose="020F0302020204030204" pitchFamily="34" charset="0"/>
                  <a:cs typeface="Calibri Light" panose="020F0302020204030204" pitchFamily="34" charset="0"/>
                </a:rPr>
                <a:t>r2</a:t>
              </a:r>
              <a:endParaRPr lang="en-US" altLang="sv-SE" b="0">
                <a:solidFill>
                  <a:srgbClr val="E88A00"/>
                </a:solidFill>
                <a:latin typeface="Calibri Light" panose="020F0302020204030204" pitchFamily="34" charset="0"/>
                <a:cs typeface="Calibri Light" panose="020F0302020204030204" pitchFamily="34" charset="0"/>
              </a:endParaRPr>
            </a:p>
          </p:txBody>
        </p:sp>
      </p:grpSp>
      <p:grpSp>
        <p:nvGrpSpPr>
          <p:cNvPr id="399781" name="Group 421"/>
          <p:cNvGrpSpPr>
            <a:grpSpLocks/>
          </p:cNvGrpSpPr>
          <p:nvPr/>
        </p:nvGrpSpPr>
        <p:grpSpPr bwMode="auto">
          <a:xfrm>
            <a:off x="765175" y="3717925"/>
            <a:ext cx="8020050" cy="2173288"/>
            <a:chOff x="462" y="2533"/>
            <a:chExt cx="5052" cy="1369"/>
          </a:xfrm>
        </p:grpSpPr>
        <p:grpSp>
          <p:nvGrpSpPr>
            <p:cNvPr id="12396" name="Group 422"/>
            <p:cNvGrpSpPr>
              <a:grpSpLocks/>
            </p:cNvGrpSpPr>
            <p:nvPr/>
          </p:nvGrpSpPr>
          <p:grpSpPr bwMode="auto">
            <a:xfrm>
              <a:off x="1290" y="2881"/>
              <a:ext cx="3156" cy="1021"/>
              <a:chOff x="1650" y="1172"/>
              <a:chExt cx="3156" cy="1021"/>
            </a:xfrm>
          </p:grpSpPr>
          <p:grpSp>
            <p:nvGrpSpPr>
              <p:cNvPr id="12398" name="Group 423"/>
              <p:cNvGrpSpPr>
                <a:grpSpLocks/>
              </p:cNvGrpSpPr>
              <p:nvPr/>
            </p:nvGrpSpPr>
            <p:grpSpPr bwMode="auto">
              <a:xfrm>
                <a:off x="2001" y="1447"/>
                <a:ext cx="2257" cy="534"/>
                <a:chOff x="1884" y="1348"/>
                <a:chExt cx="1482" cy="376"/>
              </a:xfrm>
            </p:grpSpPr>
            <p:sp>
              <p:nvSpPr>
                <p:cNvPr id="12403" name="Oval 424"/>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2404" name="Oval 425"/>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2405" name="Freeform 426"/>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406" name="Freeform 427"/>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399" name="Text Box 428"/>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2400" name="Text Box 429"/>
              <p:cNvSpPr txBox="1">
                <a:spLocks noChangeArrowheads="1"/>
              </p:cNvSpPr>
              <p:nvPr/>
            </p:nvSpPr>
            <p:spPr bwMode="auto">
              <a:xfrm>
                <a:off x="2309" y="1172"/>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401" name="Text Box 430"/>
              <p:cNvSpPr txBox="1">
                <a:spLocks noChangeArrowheads="1"/>
              </p:cNvSpPr>
              <p:nvPr/>
            </p:nvSpPr>
            <p:spPr bwMode="auto">
              <a:xfrm>
                <a:off x="2278" y="1924"/>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r1</a:t>
                </a: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r2</a:t>
                </a:r>
                <a:r>
                  <a:rPr lang="en-US" altLang="sv-SE" sz="2200" b="0" i="1">
                    <a:solidFill>
                      <a:schemeClr val="accent2"/>
                    </a:solidFill>
                    <a:latin typeface="Calibri Light" panose="020F0302020204030204" pitchFamily="34" charset="0"/>
                    <a:cs typeface="Calibri Light" panose="020F0302020204030204" pitchFamily="34" charset="0"/>
                  </a:rPr>
                  <a:t>  ...   f</a:t>
                </a:r>
                <a:r>
                  <a:rPr lang="en-US" altLang="sv-SE" sz="2200" b="0" i="1" baseline="-25000">
                    <a:solidFill>
                      <a:schemeClr val="accent2"/>
                    </a:solidFill>
                    <a:latin typeface="Calibri Light" panose="020F0302020204030204" pitchFamily="34" charset="0"/>
                    <a:cs typeface="Calibri Light" panose="020F0302020204030204" pitchFamily="34" charset="0"/>
                  </a:rPr>
                  <a:t>rk</a:t>
                </a:r>
                <a:r>
                  <a:rPr lang="en-US" altLang="sv-SE" sz="2200" b="0" i="1">
                    <a:solidFill>
                      <a:schemeClr val="accent2"/>
                    </a:solidFill>
                    <a:latin typeface="Calibri Light" panose="020F0302020204030204" pitchFamily="34" charset="0"/>
                    <a:cs typeface="Calibri Light" panose="020F0302020204030204" pitchFamily="34" charset="0"/>
                  </a:rPr>
                  <a:t> </a:t>
                </a:r>
                <a:endParaRPr lang="en-US"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402" name="Text Box 431"/>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2397" name="Rectangle 432"/>
            <p:cNvSpPr>
              <a:spLocks noChangeArrowheads="1"/>
            </p:cNvSpPr>
            <p:nvPr/>
          </p:nvSpPr>
          <p:spPr bwMode="auto">
            <a:xfrm>
              <a:off x="462" y="2533"/>
              <a:ext cx="505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R receives f</a:t>
              </a:r>
              <a:r>
                <a:rPr lang="en-US" altLang="sv-SE" b="0" baseline="-25000">
                  <a:solidFill>
                    <a:srgbClr val="E88A00"/>
                  </a:solidFill>
                  <a:latin typeface="Calibri Light" panose="020F0302020204030204" pitchFamily="34" charset="0"/>
                  <a:cs typeface="Calibri Light" panose="020F0302020204030204" pitchFamily="34" charset="0"/>
                </a:rPr>
                <a:t>s1</a:t>
              </a:r>
              <a:r>
                <a:rPr lang="en-US" altLang="sv-SE" b="0">
                  <a:solidFill>
                    <a:srgbClr val="E88A00"/>
                  </a:solidFill>
                  <a:latin typeface="Calibri Light" panose="020F0302020204030204" pitchFamily="34" charset="0"/>
                  <a:cs typeface="Calibri Light" panose="020F0302020204030204" pitchFamily="34" charset="0"/>
                </a:rPr>
                <a:t>, sends f</a:t>
              </a:r>
              <a:r>
                <a:rPr lang="en-US" altLang="sv-SE" b="0" baseline="-25000">
                  <a:solidFill>
                    <a:srgbClr val="E88A00"/>
                  </a:solidFill>
                  <a:latin typeface="Calibri Light" panose="020F0302020204030204" pitchFamily="34" charset="0"/>
                  <a:cs typeface="Calibri Light" panose="020F0302020204030204" pitchFamily="34" charset="0"/>
                </a:rPr>
                <a:t>r1</a:t>
              </a:r>
              <a:r>
                <a:rPr lang="en-US" altLang="sv-SE" b="0">
                  <a:solidFill>
                    <a:srgbClr val="E88A00"/>
                  </a:solidFill>
                  <a:latin typeface="Calibri Light" panose="020F0302020204030204" pitchFamily="34" charset="0"/>
                  <a:cs typeface="Calibri Light" panose="020F0302020204030204" pitchFamily="34" charset="0"/>
                </a:rPr>
                <a:t>, receives f</a:t>
              </a:r>
              <a:r>
                <a:rPr lang="en-US" altLang="sv-SE" b="0" baseline="-25000">
                  <a:solidFill>
                    <a:srgbClr val="E88A00"/>
                  </a:solidFill>
                  <a:latin typeface="Calibri Light" panose="020F0302020204030204" pitchFamily="34" charset="0"/>
                  <a:cs typeface="Calibri Light" panose="020F0302020204030204" pitchFamily="34" charset="0"/>
                </a:rPr>
                <a:t>s2</a:t>
              </a:r>
              <a:r>
                <a:rPr lang="en-US" altLang="sv-SE" b="0">
                  <a:solidFill>
                    <a:srgbClr val="E88A00"/>
                  </a:solidFill>
                  <a:latin typeface="Calibri Light" panose="020F0302020204030204" pitchFamily="34" charset="0"/>
                  <a:cs typeface="Calibri Light" panose="020F0302020204030204" pitchFamily="34" charset="0"/>
                </a:rPr>
                <a:t>, sends f</a:t>
              </a:r>
              <a:r>
                <a:rPr lang="en-US" altLang="sv-SE" b="0" baseline="-25000">
                  <a:solidFill>
                    <a:srgbClr val="E88A00"/>
                  </a:solidFill>
                  <a:latin typeface="Calibri Light" panose="020F0302020204030204" pitchFamily="34" charset="0"/>
                  <a:cs typeface="Calibri Light" panose="020F0302020204030204" pitchFamily="34" charset="0"/>
                </a:rPr>
                <a:t>r2 </a:t>
              </a:r>
              <a:r>
                <a:rPr lang="en-US" altLang="sv-SE" b="0">
                  <a:solidFill>
                    <a:srgbClr val="E88A00"/>
                  </a:solidFill>
                  <a:latin typeface="Calibri Light" panose="020F0302020204030204" pitchFamily="34" charset="0"/>
                  <a:cs typeface="Calibri Light" panose="020F0302020204030204" pitchFamily="34" charset="0"/>
                </a:rPr>
                <a:t>, … , receives f</a:t>
              </a:r>
              <a:r>
                <a:rPr lang="en-US" altLang="sv-SE" b="0" baseline="-25000">
                  <a:solidFill>
                    <a:srgbClr val="E88A00"/>
                  </a:solidFill>
                  <a:latin typeface="Calibri Light" panose="020F0302020204030204" pitchFamily="34" charset="0"/>
                  <a:cs typeface="Calibri Light" panose="020F0302020204030204" pitchFamily="34" charset="0"/>
                </a:rPr>
                <a:t>sk</a:t>
              </a:r>
              <a:r>
                <a:rPr lang="en-US" altLang="sv-SE" b="0">
                  <a:solidFill>
                    <a:srgbClr val="E88A00"/>
                  </a:solidFill>
                  <a:latin typeface="Calibri Light" panose="020F0302020204030204" pitchFamily="34" charset="0"/>
                  <a:cs typeface="Calibri Light" panose="020F0302020204030204" pitchFamily="34" charset="0"/>
                </a:rPr>
                <a:t> and sends f</a:t>
              </a:r>
              <a:r>
                <a:rPr lang="en-US" altLang="sv-SE" b="0" baseline="-25000">
                  <a:solidFill>
                    <a:srgbClr val="E88A00"/>
                  </a:solidFill>
                  <a:latin typeface="Calibri Light" panose="020F0302020204030204" pitchFamily="34" charset="0"/>
                  <a:cs typeface="Calibri Light" panose="020F0302020204030204" pitchFamily="34" charset="0"/>
                </a:rPr>
                <a:t>rk</a:t>
              </a:r>
              <a:endParaRPr lang="en-US" altLang="sv-SE" b="0">
                <a:solidFill>
                  <a:srgbClr val="E88A00"/>
                </a:solidFill>
                <a:latin typeface="Calibri Light" panose="020F0302020204030204" pitchFamily="34" charset="0"/>
                <a:cs typeface="Calibri Light" panose="020F0302020204030204" pitchFamily="34" charset="0"/>
              </a:endParaRPr>
            </a:p>
          </p:txBody>
        </p:sp>
      </p:grpSp>
      <p:grpSp>
        <p:nvGrpSpPr>
          <p:cNvPr id="399793" name="Group 433"/>
          <p:cNvGrpSpPr>
            <a:grpSpLocks/>
          </p:cNvGrpSpPr>
          <p:nvPr/>
        </p:nvGrpSpPr>
        <p:grpSpPr bwMode="auto">
          <a:xfrm>
            <a:off x="2093913" y="4113213"/>
            <a:ext cx="5010150" cy="1771650"/>
            <a:chOff x="864" y="288"/>
            <a:chExt cx="3156" cy="1116"/>
          </a:xfrm>
        </p:grpSpPr>
        <p:grpSp>
          <p:nvGrpSpPr>
            <p:cNvPr id="12385" name="Group 434"/>
            <p:cNvGrpSpPr>
              <a:grpSpLocks/>
            </p:cNvGrpSpPr>
            <p:nvPr/>
          </p:nvGrpSpPr>
          <p:grpSpPr bwMode="auto">
            <a:xfrm>
              <a:off x="1215" y="658"/>
              <a:ext cx="2257" cy="534"/>
              <a:chOff x="1884" y="1348"/>
              <a:chExt cx="1482" cy="376"/>
            </a:xfrm>
          </p:grpSpPr>
          <p:sp>
            <p:nvSpPr>
              <p:cNvPr id="12392" name="Oval 435"/>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latin typeface="Calibri Light" panose="020F0302020204030204" pitchFamily="34" charset="0"/>
                    <a:cs typeface="Calibri Light" panose="020F0302020204030204" pitchFamily="34" charset="0"/>
                  </a:rPr>
                  <a:t>S</a:t>
                </a:r>
              </a:p>
            </p:txBody>
          </p:sp>
          <p:sp>
            <p:nvSpPr>
              <p:cNvPr id="12393" name="Oval 436"/>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latin typeface="Calibri Light" panose="020F0302020204030204" pitchFamily="34" charset="0"/>
                    <a:cs typeface="Calibri Light" panose="020F0302020204030204" pitchFamily="34" charset="0"/>
                  </a:rPr>
                  <a:t>R</a:t>
                </a:r>
              </a:p>
            </p:txBody>
          </p:sp>
          <p:sp>
            <p:nvSpPr>
              <p:cNvPr id="12394" name="Freeform 437"/>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95" name="Freeform 438"/>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386" name="Text Box 439"/>
            <p:cNvSpPr txBox="1">
              <a:spLocks noChangeArrowheads="1"/>
            </p:cNvSpPr>
            <p:nvPr/>
          </p:nvSpPr>
          <p:spPr bwMode="auto">
            <a:xfrm>
              <a:off x="864" y="434"/>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2387" name="Text Box 440"/>
            <p:cNvSpPr txBox="1">
              <a:spLocks noChangeArrowheads="1"/>
            </p:cNvSpPr>
            <p:nvPr/>
          </p:nvSpPr>
          <p:spPr bwMode="auto">
            <a:xfrm>
              <a:off x="1523" y="383"/>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388" name="Text Box 441"/>
            <p:cNvSpPr txBox="1">
              <a:spLocks noChangeArrowheads="1"/>
            </p:cNvSpPr>
            <p:nvPr/>
          </p:nvSpPr>
          <p:spPr bwMode="auto">
            <a:xfrm>
              <a:off x="1492" y="1135"/>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r1</a:t>
              </a: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r2</a:t>
              </a:r>
              <a:r>
                <a:rPr lang="en-US" altLang="sv-SE" sz="2200" b="0" i="1">
                  <a:solidFill>
                    <a:schemeClr val="accent2"/>
                  </a:solidFill>
                  <a:latin typeface="Calibri Light" panose="020F0302020204030204" pitchFamily="34" charset="0"/>
                  <a:cs typeface="Calibri Light" panose="020F0302020204030204" pitchFamily="34" charset="0"/>
                </a:rPr>
                <a:t>  ...   f</a:t>
              </a:r>
              <a:r>
                <a:rPr lang="en-US" altLang="sv-SE" sz="2200" b="0" i="1" baseline="-25000">
                  <a:solidFill>
                    <a:schemeClr val="accent2"/>
                  </a:solidFill>
                  <a:latin typeface="Calibri Light" panose="020F0302020204030204" pitchFamily="34" charset="0"/>
                  <a:cs typeface="Calibri Light" panose="020F0302020204030204" pitchFamily="34" charset="0"/>
                </a:rPr>
                <a:t>rk</a:t>
              </a:r>
              <a:r>
                <a:rPr lang="en-US" altLang="sv-SE" sz="2200" b="0" i="1">
                  <a:solidFill>
                    <a:schemeClr val="accent2"/>
                  </a:solidFill>
                  <a:latin typeface="Calibri Light" panose="020F0302020204030204" pitchFamily="34" charset="0"/>
                  <a:cs typeface="Calibri Light" panose="020F0302020204030204" pitchFamily="34" charset="0"/>
                </a:rPr>
                <a:t> </a:t>
              </a:r>
              <a:endParaRPr lang="en-US"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389" name="Text Box 442"/>
            <p:cNvSpPr txBox="1">
              <a:spLocks noChangeArrowheads="1"/>
            </p:cNvSpPr>
            <p:nvPr/>
          </p:nvSpPr>
          <p:spPr bwMode="auto">
            <a:xfrm>
              <a:off x="3143" y="432"/>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b="0" i="1">
                  <a:latin typeface="Calibri Light" panose="020F0302020204030204" pitchFamily="34" charset="0"/>
                  <a:cs typeface="Calibri Light" panose="020F0302020204030204" pitchFamily="34" charset="0"/>
                </a:rPr>
                <a:t>Crash</a:t>
              </a:r>
              <a:r>
                <a:rPr lang="en-US" altLang="sv-SE" b="0" i="1" baseline="-25000">
                  <a:latin typeface="Calibri Light" panose="020F0302020204030204" pitchFamily="34" charset="0"/>
                  <a:cs typeface="Calibri Light" panose="020F0302020204030204" pitchFamily="34" charset="0"/>
                </a:rPr>
                <a:t>R</a:t>
              </a:r>
            </a:p>
          </p:txBody>
        </p:sp>
        <p:sp>
          <p:nvSpPr>
            <p:cNvPr id="12390" name="Rectangle 443"/>
            <p:cNvSpPr>
              <a:spLocks noChangeArrowheads="1"/>
            </p:cNvSpPr>
            <p:nvPr/>
          </p:nvSpPr>
          <p:spPr bwMode="auto">
            <a:xfrm>
              <a:off x="1296" y="288"/>
              <a:ext cx="21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Now S and R crash</a:t>
              </a:r>
            </a:p>
          </p:txBody>
        </p:sp>
        <p:sp>
          <p:nvSpPr>
            <p:cNvPr id="12391" name="Text Box 444"/>
            <p:cNvSpPr txBox="1">
              <a:spLocks noChangeArrowheads="1"/>
            </p:cNvSpPr>
            <p:nvPr/>
          </p:nvSpPr>
          <p:spPr bwMode="auto">
            <a:xfrm>
              <a:off x="1008" y="432"/>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b="0" i="1">
                  <a:latin typeface="Calibri Light" panose="020F0302020204030204" pitchFamily="34" charset="0"/>
                  <a:cs typeface="Calibri Light" panose="020F0302020204030204" pitchFamily="34" charset="0"/>
                </a:rPr>
                <a:t>Crash</a:t>
              </a:r>
              <a:r>
                <a:rPr lang="en-US" altLang="sv-SE" b="0" i="1" baseline="-25000">
                  <a:latin typeface="Calibri Light" panose="020F0302020204030204" pitchFamily="34" charset="0"/>
                  <a:cs typeface="Calibri Light" panose="020F0302020204030204" pitchFamily="34" charset="0"/>
                </a:rPr>
                <a:t>S</a:t>
              </a:r>
            </a:p>
          </p:txBody>
        </p:sp>
      </p:grpSp>
      <p:sp>
        <p:nvSpPr>
          <p:cNvPr id="399824" name="Text Box 464"/>
          <p:cNvSpPr txBox="1">
            <a:spLocks noChangeArrowheads="1"/>
          </p:cNvSpPr>
          <p:nvPr/>
        </p:nvSpPr>
        <p:spPr bwMode="auto">
          <a:xfrm>
            <a:off x="3049588" y="4254500"/>
            <a:ext cx="27320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sk  </a:t>
            </a:r>
            <a:r>
              <a:rPr lang="en-US" altLang="sv-SE" sz="2200" b="0" i="1">
                <a:solidFill>
                  <a:schemeClr val="accent2"/>
                </a:solidFill>
                <a:latin typeface="Calibri Light" panose="020F0302020204030204" pitchFamily="34" charset="0"/>
                <a:cs typeface="Calibri Light" panose="020F0302020204030204" pitchFamily="34" charset="0"/>
              </a:rPr>
              <a:t> ...   f</a:t>
            </a:r>
            <a:r>
              <a:rPr lang="en-US" altLang="sv-SE" sz="2200" b="0" i="1" baseline="-25000">
                <a:solidFill>
                  <a:schemeClr val="accent2"/>
                </a:solidFill>
                <a:latin typeface="Calibri Light" panose="020F0302020204030204" pitchFamily="34" charset="0"/>
                <a:cs typeface="Calibri Light" panose="020F0302020204030204" pitchFamily="34" charset="0"/>
              </a:rPr>
              <a:t>s2 </a:t>
            </a: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s1</a:t>
            </a:r>
          </a:p>
        </p:txBody>
      </p:sp>
      <p:grpSp>
        <p:nvGrpSpPr>
          <p:cNvPr id="399852" name="Group 492"/>
          <p:cNvGrpSpPr>
            <a:grpSpLocks/>
          </p:cNvGrpSpPr>
          <p:nvPr/>
        </p:nvGrpSpPr>
        <p:grpSpPr bwMode="auto">
          <a:xfrm>
            <a:off x="882650" y="3759200"/>
            <a:ext cx="7413625" cy="1803400"/>
            <a:chOff x="-1540" y="2392"/>
            <a:chExt cx="4670" cy="1136"/>
          </a:xfrm>
        </p:grpSpPr>
        <p:sp>
          <p:nvSpPr>
            <p:cNvPr id="12379" name="Rectangle 467"/>
            <p:cNvSpPr>
              <a:spLocks noChangeArrowheads="1"/>
            </p:cNvSpPr>
            <p:nvPr/>
          </p:nvSpPr>
          <p:spPr bwMode="auto">
            <a:xfrm>
              <a:off x="-1540" y="2392"/>
              <a:ext cx="46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We let S send f</a:t>
              </a:r>
              <a:r>
                <a:rPr lang="en-US" altLang="sv-SE" b="0" baseline="-25000">
                  <a:solidFill>
                    <a:srgbClr val="E88A00"/>
                  </a:solidFill>
                  <a:latin typeface="Calibri Light" panose="020F0302020204030204" pitchFamily="34" charset="0"/>
                  <a:cs typeface="Calibri Light" panose="020F0302020204030204" pitchFamily="34" charset="0"/>
                </a:rPr>
                <a:t>si</a:t>
              </a:r>
              <a:r>
                <a:rPr lang="en-US" altLang="sv-SE" b="0">
                  <a:solidFill>
                    <a:srgbClr val="E88A00"/>
                  </a:solidFill>
                  <a:latin typeface="Calibri Light" panose="020F0302020204030204" pitchFamily="34" charset="0"/>
                  <a:cs typeface="Calibri Light" panose="020F0302020204030204" pitchFamily="34" charset="0"/>
                </a:rPr>
                <a:t> and receive f</a:t>
              </a:r>
              <a:r>
                <a:rPr lang="en-US" altLang="sv-SE" b="0" baseline="-25000">
                  <a:solidFill>
                    <a:srgbClr val="E88A00"/>
                  </a:solidFill>
                  <a:latin typeface="Calibri Light" panose="020F0302020204030204" pitchFamily="34" charset="0"/>
                  <a:cs typeface="Calibri Light" panose="020F0302020204030204" pitchFamily="34" charset="0"/>
                </a:rPr>
                <a:t>ri</a:t>
              </a:r>
              <a:r>
                <a:rPr lang="en-US" altLang="sv-SE" b="0">
                  <a:solidFill>
                    <a:srgbClr val="E88A00"/>
                  </a:solidFill>
                  <a:latin typeface="Calibri Light" panose="020F0302020204030204" pitchFamily="34" charset="0"/>
                  <a:cs typeface="Calibri Light" panose="020F0302020204030204" pitchFamily="34" charset="0"/>
                </a:rPr>
                <a:t> (i from 1 to k)</a:t>
              </a:r>
              <a:endParaRPr lang="en-US" altLang="sv-SE" b="0">
                <a:solidFill>
                  <a:srgbClr val="CC3300"/>
                </a:solidFill>
                <a:latin typeface="Calibri Light" panose="020F0302020204030204" pitchFamily="34" charset="0"/>
                <a:cs typeface="Calibri Light" panose="020F0302020204030204" pitchFamily="34" charset="0"/>
              </a:endParaRPr>
            </a:p>
          </p:txBody>
        </p:sp>
        <p:grpSp>
          <p:nvGrpSpPr>
            <p:cNvPr id="12380" name="Group 490"/>
            <p:cNvGrpSpPr>
              <a:grpSpLocks/>
            </p:cNvGrpSpPr>
            <p:nvPr/>
          </p:nvGrpSpPr>
          <p:grpSpPr bwMode="auto">
            <a:xfrm>
              <a:off x="-433" y="2996"/>
              <a:ext cx="2257" cy="532"/>
              <a:chOff x="-483" y="3656"/>
              <a:chExt cx="2257" cy="532"/>
            </a:xfrm>
          </p:grpSpPr>
          <p:sp>
            <p:nvSpPr>
              <p:cNvPr id="12381" name="Oval 460"/>
              <p:cNvSpPr>
                <a:spLocks noChangeArrowheads="1"/>
              </p:cNvSpPr>
              <p:nvPr/>
            </p:nvSpPr>
            <p:spPr bwMode="auto">
              <a:xfrm>
                <a:off x="-483" y="3773"/>
                <a:ext cx="334" cy="296"/>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2382" name="Oval 461"/>
              <p:cNvSpPr>
                <a:spLocks noChangeArrowheads="1"/>
              </p:cNvSpPr>
              <p:nvPr/>
            </p:nvSpPr>
            <p:spPr bwMode="auto">
              <a:xfrm>
                <a:off x="1440" y="3773"/>
                <a:ext cx="334" cy="296"/>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2383" name="Freeform 462"/>
              <p:cNvSpPr>
                <a:spLocks/>
              </p:cNvSpPr>
              <p:nvPr/>
            </p:nvSpPr>
            <p:spPr bwMode="auto">
              <a:xfrm>
                <a:off x="-229" y="4059"/>
                <a:ext cx="1730" cy="129"/>
              </a:xfrm>
              <a:custGeom>
                <a:avLst/>
                <a:gdLst>
                  <a:gd name="T0" fmla="*/ 0 w 860"/>
                  <a:gd name="T1" fmla="*/ 0 h 91"/>
                  <a:gd name="T2" fmla="*/ 893 w 860"/>
                  <a:gd name="T3" fmla="*/ 128 h 91"/>
                  <a:gd name="T4" fmla="*/ 1730 w 860"/>
                  <a:gd name="T5" fmla="*/ 10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84" name="Freeform 468"/>
              <p:cNvSpPr>
                <a:spLocks/>
              </p:cNvSpPr>
              <p:nvPr/>
            </p:nvSpPr>
            <p:spPr bwMode="auto">
              <a:xfrm>
                <a:off x="-251" y="3656"/>
                <a:ext cx="1765" cy="119"/>
              </a:xfrm>
              <a:custGeom>
                <a:avLst/>
                <a:gdLst>
                  <a:gd name="T0" fmla="*/ 1765 w 888"/>
                  <a:gd name="T1" fmla="*/ 119 h 84"/>
                  <a:gd name="T2" fmla="*/ 855 w 888"/>
                  <a:gd name="T3" fmla="*/ 0 h 84"/>
                  <a:gd name="T4" fmla="*/ 0 w 888"/>
                  <a:gd name="T5" fmla="*/ 119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grpSp>
      <p:sp>
        <p:nvSpPr>
          <p:cNvPr id="399853" name="Text Box 493"/>
          <p:cNvSpPr txBox="1">
            <a:spLocks noChangeArrowheads="1"/>
          </p:cNvSpPr>
          <p:nvPr/>
        </p:nvSpPr>
        <p:spPr bwMode="auto">
          <a:xfrm>
            <a:off x="1219200" y="3436938"/>
            <a:ext cx="6781800" cy="830997"/>
          </a:xfrm>
          <a:prstGeom prst="rect">
            <a:avLst/>
          </a:prstGeom>
          <a:noFill/>
          <a:ln>
            <a:noFill/>
          </a:ln>
          <a:effec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eaLnBrk="1" hangingPunct="1">
              <a:spcBef>
                <a:spcPct val="5000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If these k frames are lost, </a:t>
            </a:r>
            <a:r>
              <a:rPr lang="en-US" altLang="sv-SE" b="0">
                <a:solidFill>
                  <a:srgbClr val="CC3300"/>
                </a:solidFill>
                <a:latin typeface="Calibri Light" panose="020F0302020204030204" pitchFamily="34" charset="0"/>
                <a:cs typeface="Calibri Light" panose="020F0302020204030204" pitchFamily="34" charset="0"/>
              </a:rPr>
              <a:t>no information about the message exists in the system</a:t>
            </a:r>
          </a:p>
        </p:txBody>
      </p:sp>
      <p:grpSp>
        <p:nvGrpSpPr>
          <p:cNvPr id="399858" name="Group 498"/>
          <p:cNvGrpSpPr>
            <a:grpSpLocks/>
          </p:cNvGrpSpPr>
          <p:nvPr/>
        </p:nvGrpSpPr>
        <p:grpSpPr bwMode="auto">
          <a:xfrm>
            <a:off x="3433763" y="4337050"/>
            <a:ext cx="1189037" cy="327025"/>
            <a:chOff x="336" y="3824"/>
            <a:chExt cx="749" cy="206"/>
          </a:xfrm>
        </p:grpSpPr>
        <p:sp>
          <p:nvSpPr>
            <p:cNvPr id="12377" name="Line 496"/>
            <p:cNvSpPr>
              <a:spLocks noChangeShapeType="1"/>
            </p:cNvSpPr>
            <p:nvPr/>
          </p:nvSpPr>
          <p:spPr bwMode="auto">
            <a:xfrm flipV="1">
              <a:off x="336" y="3845"/>
              <a:ext cx="749" cy="180"/>
            </a:xfrm>
            <a:prstGeom prst="line">
              <a:avLst/>
            </a:prstGeom>
            <a:noFill/>
            <a:ln w="952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12378" name="Line 497"/>
            <p:cNvSpPr>
              <a:spLocks noChangeShapeType="1"/>
            </p:cNvSpPr>
            <p:nvPr/>
          </p:nvSpPr>
          <p:spPr bwMode="auto">
            <a:xfrm>
              <a:off x="336" y="3824"/>
              <a:ext cx="724" cy="206"/>
            </a:xfrm>
            <a:prstGeom prst="line">
              <a:avLst/>
            </a:prstGeom>
            <a:noFill/>
            <a:ln w="952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grpSp>
      <p:sp>
        <p:nvSpPr>
          <p:cNvPr id="399855" name="Text Box 495"/>
          <p:cNvSpPr txBox="1">
            <a:spLocks noChangeArrowheads="1"/>
          </p:cNvSpPr>
          <p:nvPr/>
        </p:nvSpPr>
        <p:spPr bwMode="auto">
          <a:xfrm>
            <a:off x="3127375" y="4237038"/>
            <a:ext cx="2732088" cy="427037"/>
          </a:xfrm>
          <a:prstGeom prst="rect">
            <a:avLst/>
          </a:prstGeom>
          <a:noFill/>
          <a:ln>
            <a:noFill/>
          </a:ln>
          <a:effec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chemeClr val="accent2"/>
                </a:solidFill>
                <a:latin typeface="Calibri Light" panose="020F0302020204030204" pitchFamily="34" charset="0"/>
                <a:cs typeface="Calibri Light" panose="020F0302020204030204" pitchFamily="34" charset="0"/>
              </a:rPr>
              <a:t> </a:t>
            </a:r>
            <a:endParaRPr lang="en-US" altLang="sv-SE" sz="2200" b="0" i="1" baseline="-25000">
              <a:solidFill>
                <a:schemeClr val="accent2"/>
              </a:solidFill>
              <a:latin typeface="Calibri Light" panose="020F0302020204030204" pitchFamily="34" charset="0"/>
              <a:cs typeface="Calibri Light" panose="020F0302020204030204" pitchFamily="34" charset="0"/>
            </a:endParaRPr>
          </a:p>
        </p:txBody>
      </p:sp>
      <p:grpSp>
        <p:nvGrpSpPr>
          <p:cNvPr id="399808" name="Group 448"/>
          <p:cNvGrpSpPr>
            <a:grpSpLocks/>
          </p:cNvGrpSpPr>
          <p:nvPr/>
        </p:nvGrpSpPr>
        <p:grpSpPr bwMode="auto">
          <a:xfrm>
            <a:off x="2082800" y="4279900"/>
            <a:ext cx="5010150" cy="1514475"/>
            <a:chOff x="1650" y="1172"/>
            <a:chExt cx="3156" cy="954"/>
          </a:xfrm>
        </p:grpSpPr>
        <p:grpSp>
          <p:nvGrpSpPr>
            <p:cNvPr id="12368" name="Group 449"/>
            <p:cNvGrpSpPr>
              <a:grpSpLocks/>
            </p:cNvGrpSpPr>
            <p:nvPr/>
          </p:nvGrpSpPr>
          <p:grpSpPr bwMode="auto">
            <a:xfrm>
              <a:off x="2001" y="1447"/>
              <a:ext cx="2257" cy="534"/>
              <a:chOff x="1884" y="1348"/>
              <a:chExt cx="1482" cy="376"/>
            </a:xfrm>
          </p:grpSpPr>
          <p:sp>
            <p:nvSpPr>
              <p:cNvPr id="12373" name="Oval 450"/>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2374" name="Oval 451"/>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2375" name="Freeform 452"/>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76" name="Freeform 453"/>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369" name="Text Box 454"/>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2370" name="Text Box 455"/>
            <p:cNvSpPr txBox="1">
              <a:spLocks noChangeArrowheads="1"/>
            </p:cNvSpPr>
            <p:nvPr/>
          </p:nvSpPr>
          <p:spPr bwMode="auto">
            <a:xfrm>
              <a:off x="2309" y="1172"/>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	</a:t>
              </a:r>
              <a:endParaRPr lang="en-US"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371" name="Text Box 456"/>
            <p:cNvSpPr txBox="1">
              <a:spLocks noChangeArrowheads="1"/>
            </p:cNvSpPr>
            <p:nvPr/>
          </p:nvSpPr>
          <p:spPr bwMode="auto">
            <a:xfrm>
              <a:off x="2278" y="1924"/>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50000"/>
                </a:spcBef>
                <a:buFont typeface="Wingdings" panose="05000000000000000000" pitchFamily="2" charset="2"/>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372" name="Text Box 457"/>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grpSp>
        <p:nvGrpSpPr>
          <p:cNvPr id="399689" name="Group 329"/>
          <p:cNvGrpSpPr>
            <a:grpSpLocks/>
          </p:cNvGrpSpPr>
          <p:nvPr/>
        </p:nvGrpSpPr>
        <p:grpSpPr bwMode="auto">
          <a:xfrm>
            <a:off x="1203325" y="3795713"/>
            <a:ext cx="6797675" cy="1782762"/>
            <a:chOff x="758" y="2377"/>
            <a:chExt cx="4282" cy="1123"/>
          </a:xfrm>
        </p:grpSpPr>
        <p:grpSp>
          <p:nvGrpSpPr>
            <p:cNvPr id="12360" name="Group 309"/>
            <p:cNvGrpSpPr>
              <a:grpSpLocks/>
            </p:cNvGrpSpPr>
            <p:nvPr/>
          </p:nvGrpSpPr>
          <p:grpSpPr bwMode="auto">
            <a:xfrm>
              <a:off x="1666" y="2966"/>
              <a:ext cx="2257" cy="534"/>
              <a:chOff x="1884" y="1348"/>
              <a:chExt cx="1482" cy="376"/>
            </a:xfrm>
          </p:grpSpPr>
          <p:sp>
            <p:nvSpPr>
              <p:cNvPr id="12364" name="Oval 310"/>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latin typeface="Calibri Light" panose="020F0302020204030204" pitchFamily="34" charset="0"/>
                    <a:cs typeface="Calibri Light" panose="020F0302020204030204" pitchFamily="34" charset="0"/>
                  </a:rPr>
                  <a:t>S</a:t>
                </a:r>
              </a:p>
            </p:txBody>
          </p:sp>
          <p:sp>
            <p:nvSpPr>
              <p:cNvPr id="12365" name="Oval 311"/>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latin typeface="Calibri Light" panose="020F0302020204030204" pitchFamily="34" charset="0"/>
                    <a:cs typeface="Calibri Light" panose="020F0302020204030204" pitchFamily="34" charset="0"/>
                  </a:rPr>
                  <a:t>R</a:t>
                </a:r>
              </a:p>
            </p:txBody>
          </p:sp>
          <p:sp>
            <p:nvSpPr>
              <p:cNvPr id="12366" name="Freeform 312"/>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67" name="Freeform 313"/>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361" name="Text Box 314"/>
            <p:cNvSpPr txBox="1">
              <a:spLocks noChangeArrowheads="1"/>
            </p:cNvSpPr>
            <p:nvPr/>
          </p:nvSpPr>
          <p:spPr bwMode="auto">
            <a:xfrm>
              <a:off x="1315" y="2742"/>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i="1">
                  <a:latin typeface="Calibri Light" panose="020F0302020204030204" pitchFamily="34" charset="0"/>
                  <a:cs typeface="Calibri Light" panose="020F0302020204030204" pitchFamily="34" charset="0"/>
                </a:rPr>
                <a:t>Crash</a:t>
              </a:r>
              <a:r>
                <a:rPr lang="en-US" altLang="sv-SE" b="0" i="1" baseline="-25000">
                  <a:latin typeface="Calibri Light" panose="020F0302020204030204" pitchFamily="34" charset="0"/>
                  <a:cs typeface="Calibri Light" panose="020F0302020204030204" pitchFamily="34" charset="0"/>
                </a:rPr>
                <a:t>S</a:t>
              </a:r>
            </a:p>
          </p:txBody>
        </p:sp>
        <p:sp>
          <p:nvSpPr>
            <p:cNvPr id="12362" name="Text Box 315"/>
            <p:cNvSpPr txBox="1">
              <a:spLocks noChangeArrowheads="1"/>
            </p:cNvSpPr>
            <p:nvPr/>
          </p:nvSpPr>
          <p:spPr bwMode="auto">
            <a:xfrm>
              <a:off x="758" y="2377"/>
              <a:ext cx="4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b="0">
                  <a:solidFill>
                    <a:srgbClr val="E88A00"/>
                  </a:solidFill>
                  <a:latin typeface="Calibri Light" panose="020F0302020204030204" pitchFamily="34" charset="0"/>
                  <a:cs typeface="Calibri Light" panose="020F0302020204030204" pitchFamily="34" charset="0"/>
                </a:rPr>
                <a:t>Suppose Crash</a:t>
              </a:r>
              <a:r>
                <a:rPr lang="en-US" altLang="sv-SE" b="0" baseline="-25000">
                  <a:solidFill>
                    <a:srgbClr val="E88A00"/>
                  </a:solidFill>
                  <a:latin typeface="Calibri Light" panose="020F0302020204030204" pitchFamily="34" charset="0"/>
                  <a:cs typeface="Calibri Light" panose="020F0302020204030204" pitchFamily="34" charset="0"/>
                </a:rPr>
                <a:t>S</a:t>
              </a:r>
              <a:r>
                <a:rPr lang="en-US" altLang="sv-SE" b="0">
                  <a:solidFill>
                    <a:srgbClr val="E88A00"/>
                  </a:solidFill>
                  <a:latin typeface="Calibri Light" panose="020F0302020204030204" pitchFamily="34" charset="0"/>
                  <a:cs typeface="Calibri Light" panose="020F0302020204030204" pitchFamily="34" charset="0"/>
                </a:rPr>
                <a:t> and Crash</a:t>
              </a:r>
              <a:r>
                <a:rPr lang="en-US" altLang="sv-SE" b="0" baseline="-25000">
                  <a:solidFill>
                    <a:srgbClr val="E88A00"/>
                  </a:solidFill>
                  <a:latin typeface="Calibri Light" panose="020F0302020204030204" pitchFamily="34" charset="0"/>
                  <a:cs typeface="Calibri Light" panose="020F0302020204030204" pitchFamily="34" charset="0"/>
                </a:rPr>
                <a:t>R</a:t>
              </a:r>
              <a:r>
                <a:rPr lang="en-US" altLang="sv-SE" b="0">
                  <a:solidFill>
                    <a:srgbClr val="E88A00"/>
                  </a:solidFill>
                  <a:latin typeface="Calibri Light" panose="020F0302020204030204" pitchFamily="34" charset="0"/>
                  <a:cs typeface="Calibri Light" panose="020F0302020204030204" pitchFamily="34" charset="0"/>
                </a:rPr>
                <a:t> occurred</a:t>
              </a:r>
            </a:p>
          </p:txBody>
        </p:sp>
        <p:sp>
          <p:nvSpPr>
            <p:cNvPr id="12363" name="Text Box 316"/>
            <p:cNvSpPr txBox="1">
              <a:spLocks noChangeArrowheads="1"/>
            </p:cNvSpPr>
            <p:nvPr/>
          </p:nvSpPr>
          <p:spPr bwMode="auto">
            <a:xfrm>
              <a:off x="3481" y="2760"/>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i="1">
                  <a:latin typeface="Calibri Light" panose="020F0302020204030204" pitchFamily="34" charset="0"/>
                  <a:cs typeface="Calibri Light" panose="020F0302020204030204" pitchFamily="34" charset="0"/>
                </a:rPr>
                <a:t>Crash</a:t>
              </a:r>
              <a:r>
                <a:rPr lang="en-US" altLang="sv-SE" b="0" i="1" baseline="-25000">
                  <a:latin typeface="Calibri Light" panose="020F0302020204030204" pitchFamily="34" charset="0"/>
                  <a:cs typeface="Calibri Light" panose="020F0302020204030204" pitchFamily="34" charset="0"/>
                </a:rPr>
                <a:t>R</a:t>
              </a:r>
            </a:p>
          </p:txBody>
        </p:sp>
      </p:grpSp>
      <p:grpSp>
        <p:nvGrpSpPr>
          <p:cNvPr id="399900" name="Group 540"/>
          <p:cNvGrpSpPr>
            <a:grpSpLocks/>
          </p:cNvGrpSpPr>
          <p:nvPr/>
        </p:nvGrpSpPr>
        <p:grpSpPr bwMode="auto">
          <a:xfrm>
            <a:off x="2074863" y="3832225"/>
            <a:ext cx="5010150" cy="2058988"/>
            <a:chOff x="943" y="3044"/>
            <a:chExt cx="3156" cy="1297"/>
          </a:xfrm>
        </p:grpSpPr>
        <p:grpSp>
          <p:nvGrpSpPr>
            <p:cNvPr id="12342" name="Group 397"/>
            <p:cNvGrpSpPr>
              <a:grpSpLocks/>
            </p:cNvGrpSpPr>
            <p:nvPr/>
          </p:nvGrpSpPr>
          <p:grpSpPr bwMode="auto">
            <a:xfrm>
              <a:off x="943" y="3044"/>
              <a:ext cx="3156" cy="1297"/>
              <a:chOff x="1325" y="2612"/>
              <a:chExt cx="3156" cy="1297"/>
            </a:xfrm>
          </p:grpSpPr>
          <p:grpSp>
            <p:nvGrpSpPr>
              <p:cNvPr id="12349" name="Group 398"/>
              <p:cNvGrpSpPr>
                <a:grpSpLocks/>
              </p:cNvGrpSpPr>
              <p:nvPr/>
            </p:nvGrpSpPr>
            <p:grpSpPr bwMode="auto">
              <a:xfrm>
                <a:off x="1325" y="2888"/>
                <a:ext cx="3156" cy="1021"/>
                <a:chOff x="1325" y="2888"/>
                <a:chExt cx="3156" cy="1021"/>
              </a:xfrm>
            </p:grpSpPr>
            <p:grpSp>
              <p:nvGrpSpPr>
                <p:cNvPr id="12351" name="Group 399"/>
                <p:cNvGrpSpPr>
                  <a:grpSpLocks/>
                </p:cNvGrpSpPr>
                <p:nvPr/>
              </p:nvGrpSpPr>
              <p:grpSpPr bwMode="auto">
                <a:xfrm>
                  <a:off x="1676" y="3163"/>
                  <a:ext cx="2257" cy="534"/>
                  <a:chOff x="1884" y="1348"/>
                  <a:chExt cx="1482" cy="376"/>
                </a:xfrm>
              </p:grpSpPr>
              <p:sp>
                <p:nvSpPr>
                  <p:cNvPr id="12356" name="Oval 400"/>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latin typeface="Calibri Light" panose="020F0302020204030204" pitchFamily="34" charset="0"/>
                        <a:cs typeface="Calibri Light" panose="020F0302020204030204" pitchFamily="34" charset="0"/>
                      </a:rPr>
                      <a:t>S</a:t>
                    </a:r>
                  </a:p>
                </p:txBody>
              </p:sp>
              <p:sp>
                <p:nvSpPr>
                  <p:cNvPr id="12357" name="Oval 401"/>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2358" name="Freeform 402"/>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59" name="Freeform 403"/>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352" name="Text Box 404"/>
                <p:cNvSpPr txBox="1">
                  <a:spLocks noChangeArrowheads="1"/>
                </p:cNvSpPr>
                <p:nvPr/>
              </p:nvSpPr>
              <p:spPr bwMode="auto">
                <a:xfrm>
                  <a:off x="1325" y="2939"/>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i="1">
                      <a:latin typeface="Calibri Light" panose="020F0302020204030204" pitchFamily="34" charset="0"/>
                      <a:cs typeface="Calibri Light" panose="020F0302020204030204" pitchFamily="34" charset="0"/>
                    </a:rPr>
                    <a:t>Crash</a:t>
                  </a:r>
                  <a:r>
                    <a:rPr lang="en-US" altLang="sv-SE" b="0" i="1" baseline="-25000">
                      <a:latin typeface="Calibri Light" panose="020F0302020204030204" pitchFamily="34" charset="0"/>
                      <a:cs typeface="Calibri Light" panose="020F0302020204030204" pitchFamily="34" charset="0"/>
                    </a:rPr>
                    <a:t>S</a:t>
                  </a:r>
                </a:p>
              </p:txBody>
            </p:sp>
            <p:sp>
              <p:nvSpPr>
                <p:cNvPr id="12353" name="Text Box 405"/>
                <p:cNvSpPr txBox="1">
                  <a:spLocks noChangeArrowheads="1"/>
                </p:cNvSpPr>
                <p:nvPr/>
              </p:nvSpPr>
              <p:spPr bwMode="auto">
                <a:xfrm>
                  <a:off x="1984" y="2888"/>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354" name="Text Box 406"/>
                <p:cNvSpPr txBox="1">
                  <a:spLocks noChangeArrowheads="1"/>
                </p:cNvSpPr>
                <p:nvPr/>
              </p:nvSpPr>
              <p:spPr bwMode="auto">
                <a:xfrm>
                  <a:off x="1953" y="3640"/>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r1   </a:t>
                  </a: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r2 </a:t>
                  </a: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r(k-1)</a:t>
                  </a:r>
                </a:p>
              </p:txBody>
            </p:sp>
            <p:sp>
              <p:nvSpPr>
                <p:cNvPr id="12355" name="Text Box 407"/>
                <p:cNvSpPr txBox="1">
                  <a:spLocks noChangeArrowheads="1"/>
                </p:cNvSpPr>
                <p:nvPr/>
              </p:nvSpPr>
              <p:spPr bwMode="auto">
                <a:xfrm>
                  <a:off x="3604" y="2937"/>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2350" name="Rectangle 408"/>
              <p:cNvSpPr>
                <a:spLocks noChangeArrowheads="1"/>
              </p:cNvSpPr>
              <p:nvPr/>
            </p:nvSpPr>
            <p:spPr bwMode="auto">
              <a:xfrm>
                <a:off x="2076" y="2612"/>
                <a:ext cx="14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S crashes</a:t>
                </a:r>
              </a:p>
            </p:txBody>
          </p:sp>
        </p:grpSp>
        <p:grpSp>
          <p:nvGrpSpPr>
            <p:cNvPr id="12343" name="Group 512"/>
            <p:cNvGrpSpPr>
              <a:grpSpLocks/>
            </p:cNvGrpSpPr>
            <p:nvPr/>
          </p:nvGrpSpPr>
          <p:grpSpPr bwMode="auto">
            <a:xfrm>
              <a:off x="997" y="3587"/>
              <a:ext cx="166" cy="654"/>
              <a:chOff x="1116" y="3062"/>
              <a:chExt cx="166" cy="654"/>
            </a:xfrm>
          </p:grpSpPr>
          <p:grpSp>
            <p:nvGrpSpPr>
              <p:cNvPr id="12344" name="Group 507"/>
              <p:cNvGrpSpPr>
                <a:grpSpLocks/>
              </p:cNvGrpSpPr>
              <p:nvPr/>
            </p:nvGrpSpPr>
            <p:grpSpPr bwMode="auto">
              <a:xfrm>
                <a:off x="1116" y="3153"/>
                <a:ext cx="166" cy="563"/>
                <a:chOff x="336" y="747"/>
                <a:chExt cx="166" cy="377"/>
              </a:xfrm>
            </p:grpSpPr>
            <p:sp>
              <p:nvSpPr>
                <p:cNvPr id="12346" name="Line 508"/>
                <p:cNvSpPr>
                  <a:spLocks noChangeShapeType="1"/>
                </p:cNvSpPr>
                <p:nvPr/>
              </p:nvSpPr>
              <p:spPr bwMode="auto">
                <a:xfrm>
                  <a:off x="336" y="749"/>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47" name="Line 509"/>
                <p:cNvSpPr>
                  <a:spLocks noChangeShapeType="1"/>
                </p:cNvSpPr>
                <p:nvPr/>
              </p:nvSpPr>
              <p:spPr bwMode="auto">
                <a:xfrm>
                  <a:off x="502" y="747"/>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48" name="Line 510"/>
                <p:cNvSpPr>
                  <a:spLocks noChangeShapeType="1"/>
                </p:cNvSpPr>
                <p:nvPr/>
              </p:nvSpPr>
              <p:spPr bwMode="auto">
                <a:xfrm>
                  <a:off x="336" y="1122"/>
                  <a:ext cx="16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345" name="Rectangle 511"/>
              <p:cNvSpPr>
                <a:spLocks noChangeArrowheads="1"/>
              </p:cNvSpPr>
              <p:nvPr/>
            </p:nvSpPr>
            <p:spPr bwMode="auto">
              <a:xfrm>
                <a:off x="1116" y="3062"/>
                <a:ext cx="166"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1400" b="0" i="1" dirty="0">
                    <a:latin typeface="Calibri Light" panose="020F0302020204030204" pitchFamily="34" charset="0"/>
                    <a:cs typeface="Calibri Light" panose="020F0302020204030204" pitchFamily="34" charset="0"/>
                  </a:rPr>
                  <a:t>.</a:t>
                </a:r>
              </a:p>
              <a:p>
                <a:pPr algn="ctr">
                  <a:spcBef>
                    <a:spcPct val="0"/>
                  </a:spcBef>
                  <a:buClrTx/>
                  <a:buSzTx/>
                  <a:buFontTx/>
                  <a:buNone/>
                </a:pPr>
                <a:r>
                  <a:rPr lang="en-US" altLang="sv-SE" sz="1400" b="0" i="1" dirty="0">
                    <a:latin typeface="Calibri Light" panose="020F0302020204030204" pitchFamily="34" charset="0"/>
                    <a:cs typeface="Calibri Light" panose="020F0302020204030204" pitchFamily="34" charset="0"/>
                  </a:rPr>
                  <a:t>.</a:t>
                </a:r>
              </a:p>
              <a:p>
                <a:pPr algn="ctr">
                  <a:spcBef>
                    <a:spcPct val="0"/>
                  </a:spcBef>
                  <a:buClrTx/>
                  <a:buSzTx/>
                  <a:buFontTx/>
                  <a:buNone/>
                </a:pPr>
                <a:r>
                  <a:rPr lang="en-US" altLang="sv-SE" sz="1400" b="0" i="1" dirty="0">
                    <a:latin typeface="Calibri Light" panose="020F0302020204030204" pitchFamily="34" charset="0"/>
                    <a:cs typeface="Calibri Light" panose="020F0302020204030204" pitchFamily="34" charset="0"/>
                  </a:rPr>
                  <a:t>m</a:t>
                </a:r>
                <a:r>
                  <a:rPr lang="en-US" altLang="sv-SE" sz="1400" b="0" i="1" baseline="-25000" dirty="0">
                    <a:latin typeface="Calibri Light" panose="020F0302020204030204" pitchFamily="34" charset="0"/>
                    <a:cs typeface="Calibri Light" panose="020F0302020204030204" pitchFamily="34" charset="0"/>
                  </a:rPr>
                  <a:t>2</a:t>
                </a:r>
              </a:p>
              <a:p>
                <a:pPr algn="ctr">
                  <a:spcBef>
                    <a:spcPct val="0"/>
                  </a:spcBef>
                  <a:buClrTx/>
                  <a:buSzTx/>
                  <a:buFontTx/>
                  <a:buNone/>
                </a:pPr>
                <a:r>
                  <a:rPr lang="en-US" altLang="sv-SE" sz="1400" b="0" i="1" dirty="0">
                    <a:latin typeface="Calibri Light" panose="020F0302020204030204" pitchFamily="34" charset="0"/>
                    <a:cs typeface="Calibri Light" panose="020F0302020204030204" pitchFamily="34" charset="0"/>
                  </a:rPr>
                  <a:t>m</a:t>
                </a:r>
                <a:r>
                  <a:rPr lang="en-US" altLang="sv-SE" sz="1400" b="0" i="1" baseline="-25000" dirty="0">
                    <a:latin typeface="Calibri Light" panose="020F0302020204030204" pitchFamily="34" charset="0"/>
                    <a:cs typeface="Calibri Light" panose="020F0302020204030204" pitchFamily="34" charset="0"/>
                  </a:rPr>
                  <a:t>1</a:t>
                </a:r>
              </a:p>
            </p:txBody>
          </p:sp>
        </p:grpSp>
      </p:grpSp>
      <p:grpSp>
        <p:nvGrpSpPr>
          <p:cNvPr id="399769" name="Group 409"/>
          <p:cNvGrpSpPr>
            <a:grpSpLocks/>
          </p:cNvGrpSpPr>
          <p:nvPr/>
        </p:nvGrpSpPr>
        <p:grpSpPr bwMode="auto">
          <a:xfrm>
            <a:off x="841375" y="3468688"/>
            <a:ext cx="7508875" cy="2303462"/>
            <a:chOff x="502" y="2384"/>
            <a:chExt cx="4730" cy="1451"/>
          </a:xfrm>
        </p:grpSpPr>
        <p:grpSp>
          <p:nvGrpSpPr>
            <p:cNvPr id="12331" name="Group 410"/>
            <p:cNvGrpSpPr>
              <a:grpSpLocks/>
            </p:cNvGrpSpPr>
            <p:nvPr/>
          </p:nvGrpSpPr>
          <p:grpSpPr bwMode="auto">
            <a:xfrm>
              <a:off x="1290" y="2881"/>
              <a:ext cx="3156" cy="954"/>
              <a:chOff x="1650" y="1172"/>
              <a:chExt cx="3156" cy="954"/>
            </a:xfrm>
          </p:grpSpPr>
          <p:grpSp>
            <p:nvGrpSpPr>
              <p:cNvPr id="12333" name="Group 411"/>
              <p:cNvGrpSpPr>
                <a:grpSpLocks/>
              </p:cNvGrpSpPr>
              <p:nvPr/>
            </p:nvGrpSpPr>
            <p:grpSpPr bwMode="auto">
              <a:xfrm>
                <a:off x="2001" y="1447"/>
                <a:ext cx="2257" cy="534"/>
                <a:chOff x="1884" y="1348"/>
                <a:chExt cx="1482" cy="376"/>
              </a:xfrm>
            </p:grpSpPr>
            <p:sp>
              <p:nvSpPr>
                <p:cNvPr id="12338" name="Oval 412"/>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2339" name="Oval 413"/>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2340" name="Freeform 414"/>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41" name="Freeform 415"/>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334" name="Text Box 416"/>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2335" name="Text Box 417"/>
              <p:cNvSpPr txBox="1">
                <a:spLocks noChangeArrowheads="1"/>
              </p:cNvSpPr>
              <p:nvPr/>
            </p:nvSpPr>
            <p:spPr bwMode="auto">
              <a:xfrm>
                <a:off x="2309" y="1172"/>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sk   </a:t>
                </a:r>
                <a:r>
                  <a:rPr lang="en-US" altLang="sv-SE" sz="2200" b="0" i="1">
                    <a:solidFill>
                      <a:schemeClr val="accent2"/>
                    </a:solidFill>
                    <a:latin typeface="Calibri Light" panose="020F0302020204030204" pitchFamily="34" charset="0"/>
                    <a:cs typeface="Calibri Light" panose="020F0302020204030204" pitchFamily="34" charset="0"/>
                  </a:rPr>
                  <a:t> ...   f</a:t>
                </a:r>
                <a:r>
                  <a:rPr lang="en-US" altLang="sv-SE" sz="2200" b="0" i="1" baseline="-25000">
                    <a:solidFill>
                      <a:schemeClr val="accent2"/>
                    </a:solidFill>
                    <a:latin typeface="Calibri Light" panose="020F0302020204030204" pitchFamily="34" charset="0"/>
                    <a:cs typeface="Calibri Light" panose="020F0302020204030204" pitchFamily="34" charset="0"/>
                  </a:rPr>
                  <a:t>s2 </a:t>
                </a: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s1</a:t>
                </a:r>
              </a:p>
            </p:txBody>
          </p:sp>
          <p:sp>
            <p:nvSpPr>
              <p:cNvPr id="12336" name="Text Box 418"/>
              <p:cNvSpPr txBox="1">
                <a:spLocks noChangeArrowheads="1"/>
              </p:cNvSpPr>
              <p:nvPr/>
            </p:nvSpPr>
            <p:spPr bwMode="auto">
              <a:xfrm>
                <a:off x="2278" y="1924"/>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50000"/>
                  </a:spcBef>
                  <a:buFont typeface="Wingdings" panose="05000000000000000000" pitchFamily="2" charset="2"/>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337" name="Text Box 419"/>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2332" name="Rectangle 420"/>
            <p:cNvSpPr>
              <a:spLocks noChangeArrowheads="1"/>
            </p:cNvSpPr>
            <p:nvPr/>
          </p:nvSpPr>
          <p:spPr bwMode="auto">
            <a:xfrm>
              <a:off x="502" y="2384"/>
              <a:ext cx="473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dirty="0">
                  <a:solidFill>
                    <a:srgbClr val="E88A00"/>
                  </a:solidFill>
                  <a:latin typeface="Calibri Light" panose="020F0302020204030204" pitchFamily="34" charset="0"/>
                  <a:cs typeface="Calibri Light" panose="020F0302020204030204" pitchFamily="34" charset="0"/>
                </a:rPr>
                <a:t>S sends f</a:t>
              </a:r>
              <a:r>
                <a:rPr lang="en-US" altLang="sv-SE" b="0" baseline="-25000" dirty="0">
                  <a:solidFill>
                    <a:srgbClr val="E88A00"/>
                  </a:solidFill>
                  <a:latin typeface="Calibri Light" panose="020F0302020204030204" pitchFamily="34" charset="0"/>
                  <a:cs typeface="Calibri Light" panose="020F0302020204030204" pitchFamily="34" charset="0"/>
                </a:rPr>
                <a:t>s1</a:t>
              </a:r>
              <a:r>
                <a:rPr lang="en-US" altLang="sv-SE" b="0" dirty="0">
                  <a:solidFill>
                    <a:srgbClr val="E88A00"/>
                  </a:solidFill>
                  <a:latin typeface="Calibri Light" panose="020F0302020204030204" pitchFamily="34" charset="0"/>
                  <a:cs typeface="Calibri Light" panose="020F0302020204030204" pitchFamily="34" charset="0"/>
                </a:rPr>
                <a:t> receives f</a:t>
              </a:r>
              <a:r>
                <a:rPr lang="en-US" altLang="sv-SE" b="0" baseline="-25000" dirty="0">
                  <a:solidFill>
                    <a:srgbClr val="E88A00"/>
                  </a:solidFill>
                  <a:latin typeface="Calibri Light" panose="020F0302020204030204" pitchFamily="34" charset="0"/>
                  <a:cs typeface="Calibri Light" panose="020F0302020204030204" pitchFamily="34" charset="0"/>
                </a:rPr>
                <a:t>r1 </a:t>
              </a:r>
              <a:r>
                <a:rPr lang="en-US" altLang="sv-SE" b="0" dirty="0">
                  <a:solidFill>
                    <a:srgbClr val="E88A00"/>
                  </a:solidFill>
                  <a:latin typeface="Calibri Light" panose="020F0302020204030204" pitchFamily="34" charset="0"/>
                  <a:cs typeface="Calibri Light" panose="020F0302020204030204" pitchFamily="34" charset="0"/>
                </a:rPr>
                <a:t>, sends f</a:t>
              </a:r>
              <a:r>
                <a:rPr lang="en-US" altLang="sv-SE" b="0" baseline="-25000" dirty="0">
                  <a:solidFill>
                    <a:srgbClr val="E88A00"/>
                  </a:solidFill>
                  <a:latin typeface="Calibri Light" panose="020F0302020204030204" pitchFamily="34" charset="0"/>
                  <a:cs typeface="Calibri Light" panose="020F0302020204030204" pitchFamily="34" charset="0"/>
                </a:rPr>
                <a:t>s2</a:t>
              </a:r>
              <a:r>
                <a:rPr lang="en-US" altLang="sv-SE" b="0" dirty="0">
                  <a:solidFill>
                    <a:srgbClr val="E88A00"/>
                  </a:solidFill>
                  <a:latin typeface="Calibri Light" panose="020F0302020204030204" pitchFamily="34" charset="0"/>
                  <a:cs typeface="Calibri Light" panose="020F0302020204030204" pitchFamily="34" charset="0"/>
                </a:rPr>
                <a:t> receives f</a:t>
              </a:r>
              <a:r>
                <a:rPr lang="en-US" altLang="sv-SE" b="0" baseline="-25000" dirty="0">
                  <a:solidFill>
                    <a:srgbClr val="E88A00"/>
                  </a:solidFill>
                  <a:latin typeface="Calibri Light" panose="020F0302020204030204" pitchFamily="34" charset="0"/>
                  <a:cs typeface="Calibri Light" panose="020F0302020204030204" pitchFamily="34" charset="0"/>
                </a:rPr>
                <a:t>r2</a:t>
              </a:r>
              <a:r>
                <a:rPr lang="en-US" altLang="sv-SE" b="0" dirty="0">
                  <a:solidFill>
                    <a:srgbClr val="E88A00"/>
                  </a:solidFill>
                  <a:latin typeface="Calibri Light" panose="020F0302020204030204" pitchFamily="34" charset="0"/>
                  <a:cs typeface="Calibri Light" panose="020F0302020204030204" pitchFamily="34" charset="0"/>
                </a:rPr>
                <a:t>, … , receives </a:t>
              </a:r>
              <a:r>
                <a:rPr lang="en-US" altLang="sv-SE" b="0" dirty="0" err="1">
                  <a:solidFill>
                    <a:srgbClr val="E88A00"/>
                  </a:solidFill>
                  <a:latin typeface="Calibri Light" panose="020F0302020204030204" pitchFamily="34" charset="0"/>
                  <a:cs typeface="Calibri Light" panose="020F0302020204030204" pitchFamily="34" charset="0"/>
                </a:rPr>
                <a:t>f</a:t>
              </a:r>
              <a:r>
                <a:rPr lang="en-US" altLang="sv-SE" b="0" baseline="-25000" dirty="0" err="1">
                  <a:solidFill>
                    <a:srgbClr val="E88A00"/>
                  </a:solidFill>
                  <a:latin typeface="Calibri Light" panose="020F0302020204030204" pitchFamily="34" charset="0"/>
                  <a:cs typeface="Calibri Light" panose="020F0302020204030204" pitchFamily="34" charset="0"/>
                </a:rPr>
                <a:t>r</a:t>
              </a:r>
              <a:r>
                <a:rPr lang="en-US" altLang="sv-SE" b="0" baseline="-25000" dirty="0">
                  <a:solidFill>
                    <a:srgbClr val="E88A00"/>
                  </a:solidFill>
                  <a:latin typeface="Calibri Light" panose="020F0302020204030204" pitchFamily="34" charset="0"/>
                  <a:cs typeface="Calibri Light" panose="020F0302020204030204" pitchFamily="34" charset="0"/>
                </a:rPr>
                <a:t>(k-1)</a:t>
              </a:r>
              <a:r>
                <a:rPr lang="en-US" altLang="sv-SE" b="0" dirty="0">
                  <a:solidFill>
                    <a:srgbClr val="E88A00"/>
                  </a:solidFill>
                  <a:latin typeface="Calibri Light" panose="020F0302020204030204" pitchFamily="34" charset="0"/>
                  <a:cs typeface="Calibri Light" panose="020F0302020204030204" pitchFamily="34" charset="0"/>
                </a:rPr>
                <a:t> and sends </a:t>
              </a:r>
              <a:r>
                <a:rPr lang="en-US" altLang="sv-SE" b="0" dirty="0" err="1">
                  <a:solidFill>
                    <a:srgbClr val="E88A00"/>
                  </a:solidFill>
                  <a:latin typeface="Calibri Light" panose="020F0302020204030204" pitchFamily="34" charset="0"/>
                  <a:cs typeface="Calibri Light" panose="020F0302020204030204" pitchFamily="34" charset="0"/>
                </a:rPr>
                <a:t>f</a:t>
              </a:r>
              <a:r>
                <a:rPr lang="en-US" altLang="sv-SE" b="0" baseline="-25000" dirty="0" err="1">
                  <a:solidFill>
                    <a:srgbClr val="E88A00"/>
                  </a:solidFill>
                  <a:latin typeface="Calibri Light" panose="020F0302020204030204" pitchFamily="34" charset="0"/>
                  <a:cs typeface="Calibri Light" panose="020F0302020204030204" pitchFamily="34" charset="0"/>
                </a:rPr>
                <a:t>sk</a:t>
              </a:r>
              <a:r>
                <a:rPr lang="en-US" altLang="sv-SE" b="0" dirty="0">
                  <a:solidFill>
                    <a:srgbClr val="E88A00"/>
                  </a:solidFill>
                  <a:latin typeface="Calibri Light" panose="020F0302020204030204" pitchFamily="34" charset="0"/>
                  <a:cs typeface="Calibri Light" panose="020F0302020204030204" pitchFamily="34" charset="0"/>
                </a:rPr>
                <a:t> </a:t>
              </a:r>
            </a:p>
          </p:txBody>
        </p:sp>
      </p:grpSp>
      <p:grpSp>
        <p:nvGrpSpPr>
          <p:cNvPr id="399886" name="Group 526"/>
          <p:cNvGrpSpPr>
            <a:grpSpLocks/>
          </p:cNvGrpSpPr>
          <p:nvPr/>
        </p:nvGrpSpPr>
        <p:grpSpPr bwMode="auto">
          <a:xfrm>
            <a:off x="2105029" y="4899025"/>
            <a:ext cx="977902" cy="1041400"/>
            <a:chOff x="1319" y="3037"/>
            <a:chExt cx="616" cy="656"/>
          </a:xfrm>
        </p:grpSpPr>
        <p:grpSp>
          <p:nvGrpSpPr>
            <p:cNvPr id="12324" name="Group 524"/>
            <p:cNvGrpSpPr>
              <a:grpSpLocks/>
            </p:cNvGrpSpPr>
            <p:nvPr/>
          </p:nvGrpSpPr>
          <p:grpSpPr bwMode="auto">
            <a:xfrm>
              <a:off x="1319" y="3037"/>
              <a:ext cx="241" cy="656"/>
              <a:chOff x="819" y="3079"/>
              <a:chExt cx="241" cy="656"/>
            </a:xfrm>
          </p:grpSpPr>
          <p:grpSp>
            <p:nvGrpSpPr>
              <p:cNvPr id="12326" name="Group 519"/>
              <p:cNvGrpSpPr>
                <a:grpSpLocks/>
              </p:cNvGrpSpPr>
              <p:nvPr/>
            </p:nvGrpSpPr>
            <p:grpSpPr bwMode="auto">
              <a:xfrm>
                <a:off x="851" y="3079"/>
                <a:ext cx="166" cy="563"/>
                <a:chOff x="336" y="747"/>
                <a:chExt cx="166" cy="377"/>
              </a:xfrm>
            </p:grpSpPr>
            <p:sp>
              <p:nvSpPr>
                <p:cNvPr id="12328" name="Line 520"/>
                <p:cNvSpPr>
                  <a:spLocks noChangeShapeType="1"/>
                </p:cNvSpPr>
                <p:nvPr/>
              </p:nvSpPr>
              <p:spPr bwMode="auto">
                <a:xfrm>
                  <a:off x="336" y="749"/>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29" name="Line 521"/>
                <p:cNvSpPr>
                  <a:spLocks noChangeShapeType="1"/>
                </p:cNvSpPr>
                <p:nvPr/>
              </p:nvSpPr>
              <p:spPr bwMode="auto">
                <a:xfrm>
                  <a:off x="502" y="747"/>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30" name="Line 522"/>
                <p:cNvSpPr>
                  <a:spLocks noChangeShapeType="1"/>
                </p:cNvSpPr>
                <p:nvPr/>
              </p:nvSpPr>
              <p:spPr bwMode="auto">
                <a:xfrm>
                  <a:off x="336" y="1122"/>
                  <a:ext cx="16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327" name="Text Box 523"/>
              <p:cNvSpPr txBox="1">
                <a:spLocks noChangeArrowheads="1"/>
              </p:cNvSpPr>
              <p:nvPr/>
            </p:nvSpPr>
            <p:spPr bwMode="auto">
              <a:xfrm>
                <a:off x="819" y="3451"/>
                <a:ext cx="241"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ClrTx/>
                  <a:buSzTx/>
                  <a:buFontTx/>
                  <a:buNone/>
                </a:pPr>
                <a:r>
                  <a:rPr lang="en-US" altLang="sv-SE" sz="1400" b="0" i="1" dirty="0">
                    <a:latin typeface="Calibri Light" panose="020F0302020204030204" pitchFamily="34" charset="0"/>
                    <a:cs typeface="Calibri Light" panose="020F0302020204030204" pitchFamily="34" charset="0"/>
                  </a:rPr>
                  <a:t>m</a:t>
                </a:r>
                <a:r>
                  <a:rPr lang="en-US" altLang="sv-SE" sz="1400" b="0" i="1" baseline="-25000" dirty="0">
                    <a:latin typeface="Calibri Light" panose="020F0302020204030204" pitchFamily="34" charset="0"/>
                    <a:cs typeface="Calibri Light" panose="020F0302020204030204" pitchFamily="34" charset="0"/>
                  </a:rPr>
                  <a:t>2</a:t>
                </a:r>
              </a:p>
            </p:txBody>
          </p:sp>
        </p:grpSp>
        <p:sp>
          <p:nvSpPr>
            <p:cNvPr id="12325" name="Text Box 525"/>
            <p:cNvSpPr txBox="1">
              <a:spLocks noChangeArrowheads="1"/>
            </p:cNvSpPr>
            <p:nvPr/>
          </p:nvSpPr>
          <p:spPr bwMode="auto">
            <a:xfrm>
              <a:off x="1680" y="3360"/>
              <a:ext cx="25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ClrTx/>
                <a:buSzTx/>
                <a:buFontTx/>
                <a:buNone/>
              </a:pPr>
              <a:r>
                <a:rPr lang="en-US" altLang="sv-SE" sz="1400" b="0" i="1" dirty="0">
                  <a:latin typeface="Calibri Light" panose="020F0302020204030204" pitchFamily="34" charset="0"/>
                  <a:cs typeface="Calibri Light" panose="020F0302020204030204" pitchFamily="34" charset="0"/>
                </a:rPr>
                <a:t>m</a:t>
              </a:r>
              <a:r>
                <a:rPr lang="en-US" altLang="sv-SE" sz="1400" b="0" i="1" baseline="-25000" dirty="0">
                  <a:latin typeface="Calibri Light" panose="020F0302020204030204" pitchFamily="34" charset="0"/>
                  <a:cs typeface="Calibri Light" panose="020F0302020204030204" pitchFamily="34" charset="0"/>
                </a:rPr>
                <a:t>1</a:t>
              </a:r>
            </a:p>
          </p:txBody>
        </p:sp>
      </p:grpSp>
      <p:grpSp>
        <p:nvGrpSpPr>
          <p:cNvPr id="399897" name="Group 537"/>
          <p:cNvGrpSpPr>
            <a:grpSpLocks/>
          </p:cNvGrpSpPr>
          <p:nvPr/>
        </p:nvGrpSpPr>
        <p:grpSpPr bwMode="auto">
          <a:xfrm>
            <a:off x="1903422" y="4773613"/>
            <a:ext cx="1176341" cy="1165225"/>
            <a:chOff x="1199" y="3007"/>
            <a:chExt cx="741" cy="734"/>
          </a:xfrm>
        </p:grpSpPr>
        <p:sp>
          <p:nvSpPr>
            <p:cNvPr id="12317" name="Rectangle 536"/>
            <p:cNvSpPr>
              <a:spLocks noChangeArrowheads="1"/>
            </p:cNvSpPr>
            <p:nvPr/>
          </p:nvSpPr>
          <p:spPr bwMode="auto">
            <a:xfrm>
              <a:off x="1199" y="3007"/>
              <a:ext cx="361" cy="734"/>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grpSp>
          <p:nvGrpSpPr>
            <p:cNvPr id="12318" name="Group 535"/>
            <p:cNvGrpSpPr>
              <a:grpSpLocks/>
            </p:cNvGrpSpPr>
            <p:nvPr/>
          </p:nvGrpSpPr>
          <p:grpSpPr bwMode="auto">
            <a:xfrm>
              <a:off x="1356" y="3108"/>
              <a:ext cx="584" cy="542"/>
              <a:chOff x="600" y="3049"/>
              <a:chExt cx="584" cy="563"/>
            </a:xfrm>
          </p:grpSpPr>
          <p:grpSp>
            <p:nvGrpSpPr>
              <p:cNvPr id="12319" name="Group 529"/>
              <p:cNvGrpSpPr>
                <a:grpSpLocks/>
              </p:cNvGrpSpPr>
              <p:nvPr/>
            </p:nvGrpSpPr>
            <p:grpSpPr bwMode="auto">
              <a:xfrm>
                <a:off x="600" y="3049"/>
                <a:ext cx="166" cy="563"/>
                <a:chOff x="336" y="747"/>
                <a:chExt cx="166" cy="377"/>
              </a:xfrm>
            </p:grpSpPr>
            <p:sp>
              <p:nvSpPr>
                <p:cNvPr id="12321" name="Line 530"/>
                <p:cNvSpPr>
                  <a:spLocks noChangeShapeType="1"/>
                </p:cNvSpPr>
                <p:nvPr/>
              </p:nvSpPr>
              <p:spPr bwMode="auto">
                <a:xfrm>
                  <a:off x="336" y="749"/>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22" name="Line 531"/>
                <p:cNvSpPr>
                  <a:spLocks noChangeShapeType="1"/>
                </p:cNvSpPr>
                <p:nvPr/>
              </p:nvSpPr>
              <p:spPr bwMode="auto">
                <a:xfrm>
                  <a:off x="502" y="747"/>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23" name="Line 532"/>
                <p:cNvSpPr>
                  <a:spLocks noChangeShapeType="1"/>
                </p:cNvSpPr>
                <p:nvPr/>
              </p:nvSpPr>
              <p:spPr bwMode="auto">
                <a:xfrm>
                  <a:off x="336" y="1122"/>
                  <a:ext cx="16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320" name="Text Box 534"/>
              <p:cNvSpPr txBox="1">
                <a:spLocks noChangeArrowheads="1"/>
              </p:cNvSpPr>
              <p:nvPr/>
            </p:nvSpPr>
            <p:spPr bwMode="auto">
              <a:xfrm>
                <a:off x="931" y="3367"/>
                <a:ext cx="253" cy="20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ClrTx/>
                  <a:buSzTx/>
                  <a:buFontTx/>
                  <a:buNone/>
                </a:pPr>
                <a:r>
                  <a:rPr lang="en-US" altLang="sv-SE" sz="1400" b="0" i="1" dirty="0">
                    <a:latin typeface="Calibri Light" panose="020F0302020204030204" pitchFamily="34" charset="0"/>
                    <a:cs typeface="Calibri Light" panose="020F0302020204030204" pitchFamily="34" charset="0"/>
                  </a:rPr>
                  <a:t>m</a:t>
                </a:r>
                <a:r>
                  <a:rPr lang="en-US" altLang="sv-SE" sz="1400" b="0" i="1" baseline="-25000" dirty="0">
                    <a:latin typeface="Calibri Light" panose="020F0302020204030204" pitchFamily="34" charset="0"/>
                    <a:cs typeface="Calibri Light" panose="020F0302020204030204" pitchFamily="34" charset="0"/>
                  </a:rPr>
                  <a:t>2</a:t>
                </a:r>
              </a:p>
            </p:txBody>
          </p:sp>
        </p:grpSp>
      </p:grpSp>
      <p:grpSp>
        <p:nvGrpSpPr>
          <p:cNvPr id="399754" name="Group 394"/>
          <p:cNvGrpSpPr>
            <a:grpSpLocks/>
          </p:cNvGrpSpPr>
          <p:nvPr/>
        </p:nvGrpSpPr>
        <p:grpSpPr bwMode="auto">
          <a:xfrm>
            <a:off x="2085975" y="4449763"/>
            <a:ext cx="4443413" cy="1189037"/>
            <a:chOff x="1290" y="2843"/>
            <a:chExt cx="2799" cy="749"/>
          </a:xfrm>
        </p:grpSpPr>
        <p:sp>
          <p:nvSpPr>
            <p:cNvPr id="12315" name="Text Box 395"/>
            <p:cNvSpPr txBox="1">
              <a:spLocks noChangeArrowheads="1"/>
            </p:cNvSpPr>
            <p:nvPr/>
          </p:nvSpPr>
          <p:spPr bwMode="auto">
            <a:xfrm>
              <a:off x="1964" y="2843"/>
              <a:ext cx="1705"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sz="7200">
                  <a:solidFill>
                    <a:schemeClr val="hlink"/>
                  </a:solidFill>
                  <a:latin typeface="Calibri Light" panose="020F0302020204030204" pitchFamily="34" charset="0"/>
                  <a:cs typeface="Calibri Light" panose="020F0302020204030204" pitchFamily="34" charset="0"/>
                </a:rPr>
                <a:t>.....</a:t>
              </a:r>
            </a:p>
          </p:txBody>
        </p:sp>
        <p:sp>
          <p:nvSpPr>
            <p:cNvPr id="12316" name="Rectangle 396"/>
            <p:cNvSpPr>
              <a:spLocks noChangeArrowheads="1"/>
            </p:cNvSpPr>
            <p:nvPr/>
          </p:nvSpPr>
          <p:spPr bwMode="auto">
            <a:xfrm>
              <a:off x="1290" y="2881"/>
              <a:ext cx="27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buFont typeface="Wingdings" panose="05000000000000000000" pitchFamily="2" charset="2"/>
                <a:buNone/>
              </a:pPr>
              <a:r>
                <a:rPr lang="en-US" altLang="sv-SE" b="0">
                  <a:solidFill>
                    <a:schemeClr val="hlink"/>
                  </a:solidFill>
                  <a:latin typeface="Calibri Light" panose="020F0302020204030204" pitchFamily="34" charset="0"/>
                  <a:cs typeface="Calibri Light" panose="020F0302020204030204" pitchFamily="34" charset="0"/>
                </a:rPr>
                <a:t>Continue with the same technique</a:t>
              </a:r>
            </a:p>
          </p:txBody>
        </p:sp>
      </p:grpSp>
      <p:sp>
        <p:nvSpPr>
          <p:cNvPr id="3" name="Explosion: 14 Points 2">
            <a:extLst>
              <a:ext uri="{FF2B5EF4-FFF2-40B4-BE49-F238E27FC236}">
                <a16:creationId xmlns:a16="http://schemas.microsoft.com/office/drawing/2014/main" id="{2CC8AAE1-7111-B81B-3EC5-B3BC4FA58DB6}"/>
              </a:ext>
            </a:extLst>
          </p:cNvPr>
          <p:cNvSpPr/>
          <p:nvPr/>
        </p:nvSpPr>
        <p:spPr>
          <a:xfrm>
            <a:off x="6300192" y="4674840"/>
            <a:ext cx="2736304" cy="1778496"/>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Skipped this year</a:t>
            </a:r>
          </a:p>
        </p:txBody>
      </p:sp>
    </p:spTree>
    <p:extLst>
      <p:ext uri="{BB962C8B-B14F-4D97-AF65-F5344CB8AC3E}">
        <p14:creationId xmlns:p14="http://schemas.microsoft.com/office/powerpoint/2010/main" val="1888703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99808"/>
                                        </p:tgtEl>
                                        <p:attrNameLst>
                                          <p:attrName>style.visibility</p:attrName>
                                        </p:attrNameLst>
                                      </p:cBhvr>
                                      <p:to>
                                        <p:strVal val="visible"/>
                                      </p:to>
                                    </p:set>
                                  </p:childTnLst>
                                  <p:subTnLst>
                                    <p:set>
                                      <p:cBhvr override="childStyle">
                                        <p:cTn dur="1" fill="hold" display="0" masterRel="nextClick" afterEffect="1"/>
                                        <p:tgtEl>
                                          <p:spTgt spid="39980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99689"/>
                                        </p:tgtEl>
                                        <p:attrNameLst>
                                          <p:attrName>style.visibility</p:attrName>
                                        </p:attrNameLst>
                                      </p:cBhvr>
                                      <p:to>
                                        <p:strVal val="visible"/>
                                      </p:to>
                                    </p:set>
                                  </p:childTnLst>
                                  <p:subTnLst>
                                    <p:set>
                                      <p:cBhvr override="childStyle">
                                        <p:cTn dur="1" fill="hold" display="0" masterRel="nextClick" afterEffect="1"/>
                                        <p:tgtEl>
                                          <p:spTgt spid="39968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99677"/>
                                        </p:tgtEl>
                                        <p:attrNameLst>
                                          <p:attrName>style.visibility</p:attrName>
                                        </p:attrNameLst>
                                      </p:cBhvr>
                                      <p:to>
                                        <p:strVal val="visible"/>
                                      </p:to>
                                    </p:set>
                                  </p:childTnLst>
                                  <p:subTnLst>
                                    <p:set>
                                      <p:cBhvr override="childStyle">
                                        <p:cTn dur="1" fill="hold" display="0" masterRel="nextClick" afterEffect="1"/>
                                        <p:tgtEl>
                                          <p:spTgt spid="399677"/>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99690"/>
                                        </p:tgtEl>
                                        <p:attrNameLst>
                                          <p:attrName>style.visibility</p:attrName>
                                        </p:attrNameLst>
                                      </p:cBhvr>
                                      <p:to>
                                        <p:strVal val="visible"/>
                                      </p:to>
                                    </p:set>
                                  </p:childTnLst>
                                  <p:subTnLst>
                                    <p:set>
                                      <p:cBhvr override="childStyle">
                                        <p:cTn dur="1" fill="hold" display="0" masterRel="nextClick" afterEffect="1"/>
                                        <p:tgtEl>
                                          <p:spTgt spid="39969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99741"/>
                                        </p:tgtEl>
                                        <p:attrNameLst>
                                          <p:attrName>style.visibility</p:attrName>
                                        </p:attrNameLst>
                                      </p:cBhvr>
                                      <p:to>
                                        <p:strVal val="visible"/>
                                      </p:to>
                                    </p:set>
                                  </p:childTnLst>
                                  <p:subTnLst>
                                    <p:set>
                                      <p:cBhvr override="childStyle">
                                        <p:cTn dur="1" fill="hold" display="0" masterRel="nextClick" afterEffect="1"/>
                                        <p:tgtEl>
                                          <p:spTgt spid="399741"/>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99716"/>
                                        </p:tgtEl>
                                        <p:attrNameLst>
                                          <p:attrName>style.visibility</p:attrName>
                                        </p:attrNameLst>
                                      </p:cBhvr>
                                      <p:to>
                                        <p:strVal val="visible"/>
                                      </p:to>
                                    </p:set>
                                  </p:childTnLst>
                                  <p:subTnLst>
                                    <p:set>
                                      <p:cBhvr override="childStyle">
                                        <p:cTn dur="1" fill="hold" display="0" masterRel="nextClick" afterEffect="1"/>
                                        <p:tgtEl>
                                          <p:spTgt spid="399716"/>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99740"/>
                                        </p:tgtEl>
                                        <p:attrNameLst>
                                          <p:attrName>style.visibility</p:attrName>
                                        </p:attrNameLst>
                                      </p:cBhvr>
                                      <p:to>
                                        <p:strVal val="visible"/>
                                      </p:to>
                                    </p:set>
                                  </p:childTnLst>
                                  <p:subTnLst>
                                    <p:set>
                                      <p:cBhvr override="childStyle">
                                        <p:cTn dur="1" fill="hold" display="0" masterRel="nextClick" afterEffect="1"/>
                                        <p:tgtEl>
                                          <p:spTgt spid="399740"/>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399742"/>
                                        </p:tgtEl>
                                        <p:attrNameLst>
                                          <p:attrName>style.visibility</p:attrName>
                                        </p:attrNameLst>
                                      </p:cBhvr>
                                      <p:to>
                                        <p:strVal val="visible"/>
                                      </p:to>
                                    </p:set>
                                  </p:childTnLst>
                                  <p:subTnLst>
                                    <p:set>
                                      <p:cBhvr override="childStyle">
                                        <p:cTn dur="1" fill="hold" display="0" masterRel="nextClick" afterEffect="1"/>
                                        <p:tgtEl>
                                          <p:spTgt spid="399742"/>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99754"/>
                                        </p:tgtEl>
                                        <p:attrNameLst>
                                          <p:attrName>style.visibility</p:attrName>
                                        </p:attrNameLst>
                                      </p:cBhvr>
                                      <p:to>
                                        <p:strVal val="visible"/>
                                      </p:to>
                                    </p:set>
                                  </p:childTnLst>
                                  <p:subTnLst>
                                    <p:set>
                                      <p:cBhvr override="childStyle">
                                        <p:cTn dur="1" fill="hold" display="0" masterRel="nextClick" afterEffect="1"/>
                                        <p:tgtEl>
                                          <p:spTgt spid="399754"/>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399900"/>
                                        </p:tgtEl>
                                        <p:attrNameLst>
                                          <p:attrName>style.visibility</p:attrName>
                                        </p:attrNameLst>
                                      </p:cBhvr>
                                      <p:to>
                                        <p:strVal val="visible"/>
                                      </p:to>
                                    </p:set>
                                  </p:childTnLst>
                                  <p:subTnLst>
                                    <p:set>
                                      <p:cBhvr override="childStyle">
                                        <p:cTn dur="1" fill="hold" display="0" masterRel="nextClick" afterEffect="1"/>
                                        <p:tgtEl>
                                          <p:spTgt spid="399900"/>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399886"/>
                                        </p:tgtEl>
                                        <p:attrNameLst>
                                          <p:attrName>style.visibility</p:attrName>
                                        </p:attrNameLst>
                                      </p:cBhvr>
                                      <p:to>
                                        <p:strVal val="visible"/>
                                      </p:to>
                                    </p:set>
                                  </p:childTnLst>
                                </p:cTn>
                              </p:par>
                            </p:childTnLst>
                          </p:cTn>
                        </p:par>
                        <p:par>
                          <p:cTn id="51" fill="hold" nodeType="afterGroup">
                            <p:stCondLst>
                              <p:cond delay="500"/>
                            </p:stCondLst>
                            <p:childTnLst>
                              <p:par>
                                <p:cTn id="52" presetID="1" presetClass="entr" presetSubtype="0" fill="hold" nodeType="afterEffect">
                                  <p:stCondLst>
                                    <p:cond delay="0"/>
                                  </p:stCondLst>
                                  <p:childTnLst>
                                    <p:set>
                                      <p:cBhvr>
                                        <p:cTn id="53" dur="1" fill="hold">
                                          <p:stCondLst>
                                            <p:cond delay="499"/>
                                          </p:stCondLst>
                                        </p:cTn>
                                        <p:tgtEl>
                                          <p:spTgt spid="399769"/>
                                        </p:tgtEl>
                                        <p:attrNameLst>
                                          <p:attrName>style.visibility</p:attrName>
                                        </p:attrNameLst>
                                      </p:cBhvr>
                                      <p:to>
                                        <p:strVal val="visible"/>
                                      </p:to>
                                    </p:set>
                                  </p:childTnLst>
                                  <p:subTnLst>
                                    <p:set>
                                      <p:cBhvr override="childStyle">
                                        <p:cTn dur="1" fill="hold" display="0" masterRel="nextClick" afterEffect="1"/>
                                        <p:tgtEl>
                                          <p:spTgt spid="399769"/>
                                        </p:tgtEl>
                                        <p:attrNameLst>
                                          <p:attrName>style.visibility</p:attrName>
                                        </p:attrNameLst>
                                      </p:cBhvr>
                                      <p:to>
                                        <p:strVal val="hidden"/>
                                      </p:to>
                                    </p:set>
                                  </p:sub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499"/>
                                          </p:stCondLst>
                                        </p:cTn>
                                        <p:tgtEl>
                                          <p:spTgt spid="399781"/>
                                        </p:tgtEl>
                                        <p:attrNameLst>
                                          <p:attrName>style.visibility</p:attrName>
                                        </p:attrNameLst>
                                      </p:cBhvr>
                                      <p:to>
                                        <p:strVal val="visible"/>
                                      </p:to>
                                    </p:set>
                                  </p:childTnLst>
                                  <p:subTnLst>
                                    <p:set>
                                      <p:cBhvr override="childStyle">
                                        <p:cTn dur="1" fill="hold" display="0" masterRel="nextClick" afterEffect="1"/>
                                        <p:tgtEl>
                                          <p:spTgt spid="399781"/>
                                        </p:tgtEl>
                                        <p:attrNameLst>
                                          <p:attrName>style.visibility</p:attrName>
                                        </p:attrNameLst>
                                      </p:cBhvr>
                                      <p:to>
                                        <p:strVal val="hidden"/>
                                      </p:to>
                                    </p:set>
                                  </p:sub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499"/>
                                          </p:stCondLst>
                                        </p:cTn>
                                        <p:tgtEl>
                                          <p:spTgt spid="399793"/>
                                        </p:tgtEl>
                                        <p:attrNameLst>
                                          <p:attrName>style.visibility</p:attrName>
                                        </p:attrNameLst>
                                      </p:cBhvr>
                                      <p:to>
                                        <p:strVal val="visible"/>
                                      </p:to>
                                    </p:set>
                                  </p:childTnLst>
                                  <p:subTnLst>
                                    <p:set>
                                      <p:cBhvr override="childStyle">
                                        <p:cTn dur="1" fill="hold" display="0" masterRel="nextClick" afterEffect="1"/>
                                        <p:tgtEl>
                                          <p:spTgt spid="399793"/>
                                        </p:tgtEl>
                                        <p:attrNameLst>
                                          <p:attrName>style.visibility</p:attrName>
                                        </p:attrNameLst>
                                      </p:cBhvr>
                                      <p:to>
                                        <p:strVal val="hidden"/>
                                      </p:to>
                                    </p:set>
                                  </p:sub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499"/>
                                          </p:stCondLst>
                                        </p:cTn>
                                        <p:tgtEl>
                                          <p:spTgt spid="399852"/>
                                        </p:tgtEl>
                                        <p:attrNameLst>
                                          <p:attrName>style.visibility</p:attrName>
                                        </p:attrNameLst>
                                      </p:cBhvr>
                                      <p:to>
                                        <p:strVal val="visible"/>
                                      </p:to>
                                    </p:set>
                                  </p:childTnLst>
                                </p:cTn>
                              </p:par>
                            </p:childTnLst>
                          </p:cTn>
                        </p:par>
                        <p:par>
                          <p:cTn id="66" fill="hold" nodeType="afterGroup">
                            <p:stCondLst>
                              <p:cond delay="500"/>
                            </p:stCondLst>
                            <p:childTnLst>
                              <p:par>
                                <p:cTn id="67" presetID="1" presetClass="entr" presetSubtype="0" fill="hold" grpId="0" nodeType="afterEffect">
                                  <p:stCondLst>
                                    <p:cond delay="0"/>
                                  </p:stCondLst>
                                  <p:childTnLst>
                                    <p:set>
                                      <p:cBhvr>
                                        <p:cTn id="68" dur="1" fill="hold">
                                          <p:stCondLst>
                                            <p:cond delay="499"/>
                                          </p:stCondLst>
                                        </p:cTn>
                                        <p:tgtEl>
                                          <p:spTgt spid="399824"/>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399897"/>
                                        </p:tgtEl>
                                        <p:attrNameLst>
                                          <p:attrName>style.visibility</p:attrName>
                                        </p:attrNameLst>
                                      </p:cBhvr>
                                      <p:to>
                                        <p:strVal val="visible"/>
                                      </p:to>
                                    </p:set>
                                  </p:childTnLst>
                                </p:cTn>
                              </p:par>
                            </p:childTnLst>
                          </p:cTn>
                        </p:par>
                        <p:par>
                          <p:cTn id="73" fill="hold" nodeType="afterGroup">
                            <p:stCondLst>
                              <p:cond delay="500"/>
                            </p:stCondLst>
                            <p:childTnLst>
                              <p:par>
                                <p:cTn id="74" presetID="1" presetClass="entr" presetSubtype="0" fill="hold" grpId="0" nodeType="afterEffect">
                                  <p:stCondLst>
                                    <p:cond delay="0"/>
                                  </p:stCondLst>
                                  <p:childTnLst>
                                    <p:set>
                                      <p:cBhvr>
                                        <p:cTn id="75" dur="1" fill="hold">
                                          <p:stCondLst>
                                            <p:cond delay="499"/>
                                          </p:stCondLst>
                                        </p:cTn>
                                        <p:tgtEl>
                                          <p:spTgt spid="399853"/>
                                        </p:tgtEl>
                                        <p:attrNameLst>
                                          <p:attrName>style.visibility</p:attrName>
                                        </p:attrNameLst>
                                      </p:cBhvr>
                                      <p:to>
                                        <p:strVal val="visible"/>
                                      </p:to>
                                    </p:set>
                                  </p:childTnLst>
                                </p:cTn>
                              </p:par>
                            </p:childTnLst>
                          </p:cTn>
                        </p:par>
                        <p:par>
                          <p:cTn id="76" fill="hold" nodeType="afterGroup">
                            <p:stCondLst>
                              <p:cond delay="1000"/>
                            </p:stCondLst>
                            <p:childTnLst>
                              <p:par>
                                <p:cTn id="77" presetID="1" presetClass="entr" presetSubtype="0" fill="hold" nodeType="afterEffect">
                                  <p:stCondLst>
                                    <p:cond delay="1000"/>
                                  </p:stCondLst>
                                  <p:childTnLst>
                                    <p:set>
                                      <p:cBhvr>
                                        <p:cTn id="78" dur="1" fill="hold">
                                          <p:stCondLst>
                                            <p:cond delay="499"/>
                                          </p:stCondLst>
                                        </p:cTn>
                                        <p:tgtEl>
                                          <p:spTgt spid="399858"/>
                                        </p:tgtEl>
                                        <p:attrNameLst>
                                          <p:attrName>style.visibility</p:attrName>
                                        </p:attrNameLst>
                                      </p:cBhvr>
                                      <p:to>
                                        <p:strVal val="visible"/>
                                      </p:to>
                                    </p:set>
                                  </p:childTnLst>
                                  <p:subTnLst>
                                    <p:set>
                                      <p:cBhvr override="childStyle">
                                        <p:cTn dur="1" fill="hold" display="0" masterRel="nextClick" afterEffect="1"/>
                                        <p:tgtEl>
                                          <p:spTgt spid="399858"/>
                                        </p:tgtEl>
                                        <p:attrNameLst>
                                          <p:attrName>style.visibility</p:attrName>
                                        </p:attrNameLst>
                                      </p:cBhvr>
                                      <p:to>
                                        <p:strVal val="hidden"/>
                                      </p:to>
                                    </p:set>
                                  </p:subTnLst>
                                </p:cTn>
                              </p:par>
                            </p:childTnLst>
                          </p:cTn>
                        </p:par>
                        <p:par>
                          <p:cTn id="79" fill="hold" nodeType="afterGroup">
                            <p:stCondLst>
                              <p:cond delay="2500"/>
                            </p:stCondLst>
                            <p:childTnLst>
                              <p:par>
                                <p:cTn id="80" presetID="1" presetClass="entr" presetSubtype="0" fill="hold" grpId="0" nodeType="afterEffect">
                                  <p:stCondLst>
                                    <p:cond delay="2000"/>
                                  </p:stCondLst>
                                  <p:childTnLst>
                                    <p:set>
                                      <p:cBhvr>
                                        <p:cTn id="81" dur="1" fill="hold">
                                          <p:stCondLst>
                                            <p:cond delay="499"/>
                                          </p:stCondLst>
                                        </p:cTn>
                                        <p:tgtEl>
                                          <p:spTgt spid="3998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autoUpdateAnimBg="0"/>
      <p:bldP spid="399824" grpId="0" autoUpdateAnimBg="0"/>
      <p:bldP spid="399853" grpId="0"/>
      <p:bldP spid="3998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5"/>
          <p:cNvSpPr>
            <a:spLocks noGrp="1"/>
          </p:cNvSpPr>
          <p:nvPr>
            <p:ph type="sldNum" sz="quarter" idx="12"/>
          </p:nvPr>
        </p:nvSpPr>
        <p:spPr>
          <a:noFill/>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en-US" sz="1400" b="0">
                <a:solidFill>
                  <a:srgbClr val="3333CC"/>
                </a:solidFill>
                <a:latin typeface="Calibri Light" panose="020F0302020204030204" pitchFamily="34" charset="0"/>
                <a:cs typeface="Calibri Light" panose="020F0302020204030204" pitchFamily="34" charset="0"/>
              </a:rPr>
              <a:t>3-</a:t>
            </a:r>
            <a:fld id="{3AB3FA42-563D-4CFC-BA5A-2C83478C7826}" type="slidenum">
              <a:rPr lang="en-US" altLang="en-US" sz="1400" b="0">
                <a:solidFill>
                  <a:srgbClr val="3333CC"/>
                </a:solidFill>
                <a:latin typeface="Calibri Light" panose="020F0302020204030204" pitchFamily="34" charset="0"/>
                <a:cs typeface="Calibri Light" panose="020F0302020204030204" pitchFamily="34" charset="0"/>
              </a:rPr>
              <a:pPr>
                <a:spcBef>
                  <a:spcPct val="0"/>
                </a:spcBef>
                <a:buClrTx/>
                <a:buSzTx/>
                <a:buFontTx/>
                <a:buNone/>
              </a:pPr>
              <a:t>11</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14340" name="Rectangle 2"/>
          <p:cNvSpPr>
            <a:spLocks noGrp="1" noChangeArrowheads="1"/>
          </p:cNvSpPr>
          <p:nvPr>
            <p:ph type="title"/>
          </p:nvPr>
        </p:nvSpPr>
        <p:spPr>
          <a:xfrm>
            <a:off x="533400" y="800100"/>
            <a:ext cx="7772400" cy="1143000"/>
          </a:xfrm>
        </p:spPr>
        <p:txBody>
          <a:bodyPr/>
          <a:lstStyle/>
          <a:p>
            <a:r>
              <a:rPr lang="en-US" altLang="sv-SE" sz="3200" dirty="0">
                <a:latin typeface="Calibri Light" panose="020F0302020204030204" pitchFamily="34" charset="0"/>
                <a:cs typeface="Calibri Light" panose="020F0302020204030204" pitchFamily="34" charset="0"/>
              </a:rPr>
              <a:t>Conclusion</a:t>
            </a:r>
            <a:r>
              <a:rPr lang="en-SE" altLang="sv-SE" sz="3200" dirty="0">
                <a:latin typeface="Calibri Light" panose="020F0302020204030204" pitchFamily="34" charset="0"/>
                <a:cs typeface="Calibri Light" panose="020F0302020204030204" pitchFamily="34" charset="0"/>
              </a:rPr>
              <a:t>s</a:t>
            </a:r>
            <a:endParaRPr lang="en-US" altLang="sv-SE" sz="3200" dirty="0">
              <a:latin typeface="Calibri Light" panose="020F0302020204030204" pitchFamily="34" charset="0"/>
              <a:cs typeface="Calibri Light" panose="020F0302020204030204" pitchFamily="34" charset="0"/>
            </a:endParaRPr>
          </a:p>
        </p:txBody>
      </p:sp>
      <p:sp>
        <p:nvSpPr>
          <p:cNvPr id="14341" name="Rectangle 3"/>
          <p:cNvSpPr>
            <a:spLocks noGrp="1" noChangeArrowheads="1"/>
          </p:cNvSpPr>
          <p:nvPr>
            <p:ph type="body" idx="1"/>
          </p:nvPr>
        </p:nvSpPr>
        <p:spPr>
          <a:xfrm>
            <a:off x="533400" y="1968500"/>
            <a:ext cx="7772400" cy="2509838"/>
          </a:xfrm>
        </p:spPr>
        <p:txBody>
          <a:bodyPr/>
          <a:lstStyle/>
          <a:p>
            <a:r>
              <a:rPr lang="en-US" altLang="sv-SE" dirty="0">
                <a:latin typeface="Calibri Light" panose="020F0302020204030204" pitchFamily="34" charset="0"/>
                <a:cs typeface="Calibri Light" panose="020F0302020204030204" pitchFamily="34" charset="0"/>
              </a:rPr>
              <a:t>It is possible to show that there is no guarantee that the k</a:t>
            </a:r>
            <a:r>
              <a:rPr lang="en-US" altLang="sv-SE" baseline="30000" dirty="0">
                <a:latin typeface="Calibri Light" panose="020F0302020204030204" pitchFamily="34" charset="0"/>
                <a:cs typeface="Calibri Light" panose="020F0302020204030204" pitchFamily="34" charset="0"/>
              </a:rPr>
              <a:t>th</a:t>
            </a:r>
            <a:r>
              <a:rPr lang="en-US" altLang="sv-SE" dirty="0">
                <a:latin typeface="Calibri Light" panose="020F0302020204030204" pitchFamily="34" charset="0"/>
                <a:cs typeface="Calibri Light" panose="020F0302020204030204" pitchFamily="34" charset="0"/>
              </a:rPr>
              <a:t> message will be received</a:t>
            </a:r>
          </a:p>
          <a:p>
            <a:r>
              <a:rPr lang="en-US" altLang="sv-SE" dirty="0">
                <a:latin typeface="Calibri Light" panose="020F0302020204030204" pitchFamily="34" charset="0"/>
                <a:cs typeface="Calibri Light" panose="020F0302020204030204" pitchFamily="34" charset="0"/>
              </a:rPr>
              <a:t>We want to require that eventually every message fetched by the sender reaches the receiver, thus </a:t>
            </a:r>
            <a:r>
              <a:rPr lang="en-US" altLang="sv-SE" dirty="0">
                <a:solidFill>
                  <a:srgbClr val="CC3300"/>
                </a:solidFill>
                <a:latin typeface="Calibri Light" panose="020F0302020204030204" pitchFamily="34" charset="0"/>
                <a:cs typeface="Calibri Light" panose="020F0302020204030204" pitchFamily="34" charset="0"/>
              </a:rPr>
              <a:t>requiring</a:t>
            </a:r>
            <a:r>
              <a:rPr lang="en-US" altLang="sv-SE" dirty="0">
                <a:latin typeface="Calibri Light" panose="020F0302020204030204" pitchFamily="34" charset="0"/>
                <a:cs typeface="Calibri Light" panose="020F0302020204030204" pitchFamily="34" charset="0"/>
              </a:rPr>
              <a:t> </a:t>
            </a:r>
            <a:r>
              <a:rPr lang="en-US" altLang="sv-SE" dirty="0">
                <a:solidFill>
                  <a:srgbClr val="CC3300"/>
                </a:solidFill>
                <a:latin typeface="Calibri Light" panose="020F0302020204030204" pitchFamily="34" charset="0"/>
                <a:cs typeface="Calibri Light" panose="020F0302020204030204" pitchFamily="34" charset="0"/>
              </a:rPr>
              <a:t>a</a:t>
            </a:r>
            <a:r>
              <a:rPr lang="en-US" altLang="sv-SE" dirty="0">
                <a:latin typeface="Calibri Light" panose="020F0302020204030204" pitchFamily="34" charset="0"/>
                <a:cs typeface="Calibri Light" panose="020F0302020204030204" pitchFamily="34" charset="0"/>
              </a:rPr>
              <a:t> </a:t>
            </a:r>
            <a:r>
              <a:rPr lang="en-US" altLang="sv-SE" dirty="0">
                <a:solidFill>
                  <a:srgbClr val="CC3300"/>
                </a:solidFill>
                <a:latin typeface="Calibri Light" panose="020F0302020204030204" pitchFamily="34" charset="0"/>
                <a:cs typeface="Calibri Light" panose="020F0302020204030204" pitchFamily="34" charset="0"/>
              </a:rPr>
              <a:t>Self-Stabilizing Data-Link Algorithm</a:t>
            </a:r>
          </a:p>
        </p:txBody>
      </p:sp>
      <p:sp>
        <p:nvSpPr>
          <p:cNvPr id="2" name="Explosion: 14 Points 1">
            <a:extLst>
              <a:ext uri="{FF2B5EF4-FFF2-40B4-BE49-F238E27FC236}">
                <a16:creationId xmlns:a16="http://schemas.microsoft.com/office/drawing/2014/main" id="{377B2B82-74EF-895B-0CD3-8BE642355CF7}"/>
              </a:ext>
            </a:extLst>
          </p:cNvPr>
          <p:cNvSpPr/>
          <p:nvPr/>
        </p:nvSpPr>
        <p:spPr>
          <a:xfrm>
            <a:off x="6300192" y="4674840"/>
            <a:ext cx="2736304" cy="1778496"/>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Skipped this year</a:t>
            </a:r>
          </a:p>
        </p:txBody>
      </p:sp>
    </p:spTree>
    <p:extLst>
      <p:ext uri="{BB962C8B-B14F-4D97-AF65-F5344CB8AC3E}">
        <p14:creationId xmlns:p14="http://schemas.microsoft.com/office/powerpoint/2010/main" val="3985738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a:noFill/>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en-US" sz="1400" b="0">
                <a:solidFill>
                  <a:srgbClr val="3333CC"/>
                </a:solidFill>
                <a:latin typeface="Calibri Light" panose="020F0302020204030204" pitchFamily="34" charset="0"/>
                <a:cs typeface="Calibri Light" panose="020F0302020204030204" pitchFamily="34" charset="0"/>
              </a:rPr>
              <a:t>3-</a:t>
            </a:r>
            <a:fld id="{82A20BB4-1A89-498B-9B6A-3EE39351EE12}" type="slidenum">
              <a:rPr lang="en-US" altLang="en-US" sz="1400" b="0">
                <a:solidFill>
                  <a:srgbClr val="3333CC"/>
                </a:solidFill>
                <a:latin typeface="Calibri Light" panose="020F0302020204030204" pitchFamily="34" charset="0"/>
                <a:cs typeface="Calibri Light" panose="020F0302020204030204" pitchFamily="34" charset="0"/>
              </a:rPr>
              <a:pPr>
                <a:spcBef>
                  <a:spcPct val="0"/>
                </a:spcBef>
                <a:buClrTx/>
                <a:buSzTx/>
                <a:buFontTx/>
                <a:buNone/>
              </a:pPr>
              <a:t>12</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15364" name="Rectangle 2"/>
          <p:cNvSpPr>
            <a:spLocks noGrp="1" noChangeArrowheads="1"/>
          </p:cNvSpPr>
          <p:nvPr>
            <p:ph type="title"/>
          </p:nvPr>
        </p:nvSpPr>
        <p:spPr>
          <a:xfrm>
            <a:off x="533400" y="1357313"/>
            <a:ext cx="7772400" cy="1143000"/>
          </a:xfrm>
        </p:spPr>
        <p:txBody>
          <a:bodyPr/>
          <a:lstStyle/>
          <a:p>
            <a:r>
              <a:rPr lang="en-US" altLang="he-IL">
                <a:latin typeface="Calibri Light" panose="020F0302020204030204" pitchFamily="34" charset="0"/>
                <a:cs typeface="Calibri Light" panose="020F0302020204030204" pitchFamily="34" charset="0"/>
              </a:rPr>
              <a:t>Chapter 3: roadmap</a:t>
            </a:r>
            <a:endParaRPr lang="en-US" altLang="sv-SE">
              <a:latin typeface="Calibri Light" panose="020F0302020204030204" pitchFamily="34" charset="0"/>
              <a:cs typeface="Calibri Light" panose="020F0302020204030204" pitchFamily="34" charset="0"/>
            </a:endParaRPr>
          </a:p>
        </p:txBody>
      </p:sp>
      <p:sp>
        <p:nvSpPr>
          <p:cNvPr id="15365" name="Rectangle 3"/>
          <p:cNvSpPr>
            <a:spLocks noGrp="1" noChangeArrowheads="1"/>
          </p:cNvSpPr>
          <p:nvPr>
            <p:ph type="body" idx="1"/>
          </p:nvPr>
        </p:nvSpPr>
        <p:spPr>
          <a:xfrm>
            <a:off x="533400" y="2728913"/>
            <a:ext cx="7772400" cy="1857375"/>
          </a:xfrm>
        </p:spPr>
        <p:txBody>
          <a:bodyPr/>
          <a:lstStyle/>
          <a:p>
            <a:pPr lvl="1">
              <a:lnSpc>
                <a:spcPct val="90000"/>
              </a:lnSpc>
              <a:buFont typeface="Wingdings" panose="05000000000000000000" pitchFamily="2" charset="2"/>
              <a:buNone/>
            </a:pPr>
            <a:r>
              <a:rPr lang="en-US" altLang="en-US" dirty="0">
                <a:solidFill>
                  <a:srgbClr val="003399"/>
                </a:solidFill>
                <a:latin typeface="Calibri Light" panose="020F0302020204030204" pitchFamily="34" charset="0"/>
                <a:cs typeface="Calibri Light" panose="020F0302020204030204" pitchFamily="34" charset="0"/>
              </a:rPr>
              <a:t>3.1 </a:t>
            </a:r>
            <a:r>
              <a:rPr lang="en-US" altLang="he-IL" dirty="0">
                <a:solidFill>
                  <a:srgbClr val="003399"/>
                </a:solidFill>
                <a:latin typeface="Calibri Light" panose="020F0302020204030204" pitchFamily="34" charset="0"/>
                <a:cs typeface="Calibri Light" panose="020F0302020204030204" pitchFamily="34" charset="0"/>
              </a:rPr>
              <a:t>Initialization of a Data-Link Algorithm in the Presence of Faults</a:t>
            </a:r>
          </a:p>
          <a:p>
            <a:pPr lvl="1">
              <a:lnSpc>
                <a:spcPct val="90000"/>
              </a:lnSpc>
              <a:buFont typeface="Wingdings" panose="05000000000000000000" pitchFamily="2" charset="2"/>
              <a:buNone/>
            </a:pPr>
            <a:r>
              <a:rPr lang="en-US" altLang="he-IL" dirty="0">
                <a:solidFill>
                  <a:srgbClr val="CC3300"/>
                </a:solidFill>
                <a:latin typeface="Calibri Light" panose="020F0302020204030204" pitchFamily="34" charset="0"/>
                <a:cs typeface="Calibri Light" panose="020F0302020204030204" pitchFamily="34" charset="0"/>
              </a:rPr>
              <a:t>3.2 Arbitrary Configuration Because of Crashes</a:t>
            </a:r>
          </a:p>
        </p:txBody>
      </p:sp>
    </p:spTree>
    <p:extLst>
      <p:ext uri="{BB962C8B-B14F-4D97-AF65-F5344CB8AC3E}">
        <p14:creationId xmlns:p14="http://schemas.microsoft.com/office/powerpoint/2010/main" val="61290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ltLang="sv-SE" sz="3200" dirty="0">
                <a:latin typeface="Calibri Light" panose="020F0302020204030204" pitchFamily="34" charset="0"/>
                <a:cs typeface="Calibri Light" panose="020F0302020204030204" pitchFamily="34" charset="0"/>
              </a:rPr>
              <a:t>Arbitrary configuration because of crashes</a:t>
            </a:r>
          </a:p>
        </p:txBody>
      </p:sp>
      <p:sp>
        <p:nvSpPr>
          <p:cNvPr id="16389" name="Rectangle 3"/>
          <p:cNvSpPr>
            <a:spLocks noGrp="1" noChangeArrowheads="1"/>
          </p:cNvSpPr>
          <p:nvPr>
            <p:ph idx="1"/>
          </p:nvPr>
        </p:nvSpPr>
        <p:spPr/>
        <p:txBody>
          <a:bodyPr/>
          <a:lstStyle/>
          <a:p>
            <a:pPr marL="0" indent="0">
              <a:buNone/>
            </a:pPr>
            <a:r>
              <a:rPr lang="en-US" altLang="sv-SE" dirty="0">
                <a:latin typeface="Calibri Light" panose="020F0302020204030204" pitchFamily="34" charset="0"/>
                <a:cs typeface="Calibri Light" panose="020F0302020204030204" pitchFamily="34" charset="0"/>
              </a:rPr>
              <a:t>A combination of: </a:t>
            </a:r>
          </a:p>
          <a:p>
            <a:r>
              <a:rPr lang="en-US" altLang="sv-SE" dirty="0">
                <a:latin typeface="Calibri Light" panose="020F0302020204030204" pitchFamily="34" charset="0"/>
                <a:cs typeface="Calibri Light" panose="020F0302020204030204" pitchFamily="34" charset="0"/>
              </a:rPr>
              <a:t>asynchrony, </a:t>
            </a:r>
          </a:p>
          <a:p>
            <a:r>
              <a:rPr lang="en-US" altLang="sv-SE" dirty="0">
                <a:latin typeface="Calibri Light" panose="020F0302020204030204" pitchFamily="34" charset="0"/>
                <a:cs typeface="Calibri Light" panose="020F0302020204030204" pitchFamily="34" charset="0"/>
              </a:rPr>
              <a:t>unlimited channel capacity, and </a:t>
            </a:r>
          </a:p>
          <a:p>
            <a:r>
              <a:rPr lang="en-US" altLang="sv-SE" dirty="0">
                <a:latin typeface="Calibri Light" panose="020F0302020204030204" pitchFamily="34" charset="0"/>
                <a:cs typeface="Calibri Light" panose="020F0302020204030204" pitchFamily="34" charset="0"/>
              </a:rPr>
              <a:t>undetectable crash-resume fault model with </a:t>
            </a:r>
          </a:p>
          <a:p>
            <a:r>
              <a:rPr lang="en-US" altLang="sv-SE" dirty="0">
                <a:latin typeface="Calibri Light" panose="020F0302020204030204" pitchFamily="34" charset="0"/>
                <a:cs typeface="Calibri Light" panose="020F0302020204030204" pitchFamily="34" charset="0"/>
              </a:rPr>
              <a:t>frame losses</a:t>
            </a:r>
          </a:p>
          <a:p>
            <a:pPr marL="0" indent="0">
              <a:buNone/>
            </a:pPr>
            <a:r>
              <a:rPr lang="en-US" altLang="sv-SE" dirty="0">
                <a:latin typeface="Calibri Light" panose="020F0302020204030204" pitchFamily="34" charset="0"/>
                <a:cs typeface="Calibri Light" panose="020F0302020204030204" pitchFamily="34" charset="0"/>
              </a:rPr>
              <a:t>can bring a system to any arbitrary states of processors and an arbitrary configuration</a:t>
            </a:r>
          </a:p>
          <a:p>
            <a:pPr>
              <a:buFont typeface="Wingdings" panose="05000000000000000000" pitchFamily="2" charset="2"/>
              <a:buNone/>
            </a:pPr>
            <a:endParaRPr lang="en-US" altLang="sv-SE" dirty="0">
              <a:latin typeface="Calibri Light" panose="020F0302020204030204" pitchFamily="34" charset="0"/>
              <a:cs typeface="Calibri Light" panose="020F0302020204030204" pitchFamily="34" charset="0"/>
            </a:endParaRPr>
          </a:p>
          <a:p>
            <a:endParaRPr lang="en-US" altLang="sv-SE" dirty="0">
              <a:latin typeface="Calibri Light" panose="020F0302020204030204" pitchFamily="34" charset="0"/>
              <a:cs typeface="Calibri Light" panose="020F0302020204030204" pitchFamily="34" charset="0"/>
            </a:endParaRPr>
          </a:p>
          <a:p>
            <a:endParaRPr lang="en-US" altLang="sv-SE" dirty="0">
              <a:latin typeface="Calibri Light" panose="020F0302020204030204" pitchFamily="34" charset="0"/>
              <a:cs typeface="Calibri Light" panose="020F0302020204030204" pitchFamily="34" charset="0"/>
            </a:endParaRPr>
          </a:p>
        </p:txBody>
      </p:sp>
      <p:sp>
        <p:nvSpPr>
          <p:cNvPr id="16387" name="Slide Number Placeholder 5"/>
          <p:cNvSpPr>
            <a:spLocks noGrp="1"/>
          </p:cNvSpPr>
          <p:nvPr>
            <p:ph type="sldNum" sz="quarter" idx="12"/>
          </p:nvPr>
        </p:nvSpPr>
        <p:spPr>
          <a:noFill/>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en-US" sz="1400" b="0">
                <a:solidFill>
                  <a:srgbClr val="3333CC"/>
                </a:solidFill>
                <a:latin typeface="Calibri Light" panose="020F0302020204030204" pitchFamily="34" charset="0"/>
                <a:cs typeface="Calibri Light" panose="020F0302020204030204" pitchFamily="34" charset="0"/>
              </a:rPr>
              <a:t>3-</a:t>
            </a:r>
            <a:fld id="{B3C29DA8-F61A-4DF3-A718-CA5FAB759789}" type="slidenum">
              <a:rPr lang="en-US" altLang="en-US" sz="1400" b="0">
                <a:solidFill>
                  <a:srgbClr val="3333CC"/>
                </a:solidFill>
                <a:latin typeface="Calibri Light" panose="020F0302020204030204" pitchFamily="34" charset="0"/>
                <a:cs typeface="Calibri Light" panose="020F0302020204030204" pitchFamily="34" charset="0"/>
              </a:rPr>
              <a:pPr>
                <a:spcBef>
                  <a:spcPct val="0"/>
                </a:spcBef>
                <a:buClrTx/>
                <a:buSzTx/>
                <a:buFontTx/>
                <a:buNone/>
              </a:pPr>
              <a:t>13</a:t>
            </a:fld>
            <a:endParaRPr lang="en-US" altLang="en-US" sz="1400" b="0">
              <a:solidFill>
                <a:srgbClr val="3333CC"/>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94854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en-US" sz="1400" b="0">
                <a:solidFill>
                  <a:srgbClr val="3333CC"/>
                </a:solidFill>
                <a:latin typeface="Calibri Light" panose="020F0302020204030204" pitchFamily="34" charset="0"/>
                <a:cs typeface="Calibri Light" panose="020F0302020204030204" pitchFamily="34" charset="0"/>
              </a:rPr>
              <a:t>3-</a:t>
            </a:r>
            <a:fld id="{42712081-4C7B-4B40-B514-EBB0FF848282}" type="slidenum">
              <a:rPr lang="en-US" altLang="en-US" sz="1400" b="0">
                <a:solidFill>
                  <a:srgbClr val="3333CC"/>
                </a:solidFill>
                <a:latin typeface="Calibri Light" panose="020F0302020204030204" pitchFamily="34" charset="0"/>
                <a:cs typeface="Calibri Light" panose="020F0302020204030204" pitchFamily="34" charset="0"/>
              </a:rPr>
              <a:pPr>
                <a:spcBef>
                  <a:spcPct val="0"/>
                </a:spcBef>
                <a:buClrTx/>
                <a:buSzTx/>
                <a:buFontTx/>
                <a:buNone/>
              </a:pPr>
              <a:t>14</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17412" name="Rectangle 2"/>
          <p:cNvSpPr>
            <a:spLocks noGrp="1" noChangeArrowheads="1"/>
          </p:cNvSpPr>
          <p:nvPr>
            <p:ph type="title"/>
          </p:nvPr>
        </p:nvSpPr>
        <p:spPr/>
        <p:txBody>
          <a:bodyPr/>
          <a:lstStyle/>
          <a:p>
            <a:r>
              <a:rPr lang="en-US" altLang="sv-SE" sz="3200" dirty="0">
                <a:latin typeface="Calibri Light" panose="020F0302020204030204" pitchFamily="34" charset="0"/>
                <a:cs typeface="Calibri Light" panose="020F0302020204030204" pitchFamily="34" charset="0"/>
              </a:rPr>
              <a:t>Any Configuration Can be Reached by a Sequence of Crashes</a:t>
            </a:r>
          </a:p>
        </p:txBody>
      </p:sp>
      <p:sp>
        <p:nvSpPr>
          <p:cNvPr id="17413" name="Rectangle 3"/>
          <p:cNvSpPr>
            <a:spLocks noGrp="1" noChangeArrowheads="1"/>
          </p:cNvSpPr>
          <p:nvPr>
            <p:ph type="body" idx="1"/>
          </p:nvPr>
        </p:nvSpPr>
        <p:spPr/>
        <p:txBody>
          <a:bodyPr/>
          <a:lstStyle/>
          <a:p>
            <a:r>
              <a:rPr lang="en-US" altLang="sv-SE" dirty="0">
                <a:latin typeface="Calibri Light" panose="020F0302020204030204" pitchFamily="34" charset="0"/>
                <a:cs typeface="Calibri Light" panose="020F0302020204030204" pitchFamily="34" charset="0"/>
              </a:rPr>
              <a:t>The pumping technique is used to reach any arbitrary configuration starting with the reference execution</a:t>
            </a:r>
          </a:p>
          <a:p>
            <a:pPr lvl="1">
              <a:buFont typeface="Wingdings" panose="05000000000000000000" pitchFamily="2" charset="2"/>
              <a:buNone/>
            </a:pPr>
            <a:r>
              <a:rPr lang="en-US" altLang="sv-SE" sz="2000" dirty="0">
                <a:solidFill>
                  <a:srgbClr val="CC3300"/>
                </a:solidFill>
                <a:latin typeface="Calibri Light" panose="020F0302020204030204" pitchFamily="34" charset="0"/>
                <a:cs typeface="Calibri Light" panose="020F0302020204030204" pitchFamily="34" charset="0"/>
              </a:rPr>
              <a:t>Reference Execution (RE)</a:t>
            </a:r>
            <a:r>
              <a:rPr lang="en-US" altLang="sv-SE" sz="2000" dirty="0">
                <a:solidFill>
                  <a:srgbClr val="E88A00"/>
                </a:solidFill>
                <a:latin typeface="Calibri Light" panose="020F0302020204030204" pitchFamily="34" charset="0"/>
                <a:cs typeface="Calibri Light" panose="020F0302020204030204" pitchFamily="34" charset="0"/>
              </a:rPr>
              <a:t> = </a:t>
            </a:r>
            <a:r>
              <a:rPr lang="en-US" altLang="sv-SE" sz="2000" dirty="0" err="1">
                <a:solidFill>
                  <a:srgbClr val="E88A00"/>
                </a:solidFill>
                <a:latin typeface="Calibri Light" panose="020F0302020204030204" pitchFamily="34" charset="0"/>
                <a:cs typeface="Calibri Light" panose="020F0302020204030204" pitchFamily="34" charset="0"/>
              </a:rPr>
              <a:t>Crash</a:t>
            </a:r>
            <a:r>
              <a:rPr lang="en-US" altLang="sv-SE" sz="2000" baseline="-25000" dirty="0" err="1">
                <a:solidFill>
                  <a:srgbClr val="E88A00"/>
                </a:solidFill>
                <a:latin typeface="Calibri Light" panose="020F0302020204030204" pitchFamily="34" charset="0"/>
                <a:cs typeface="Calibri Light" panose="020F0302020204030204" pitchFamily="34" charset="0"/>
              </a:rPr>
              <a:t>S</a:t>
            </a:r>
            <a:r>
              <a:rPr lang="en-US" altLang="sv-SE" sz="2000" dirty="0">
                <a:solidFill>
                  <a:srgbClr val="E88A00"/>
                </a:solidFill>
                <a:latin typeface="Calibri Light" panose="020F0302020204030204" pitchFamily="34" charset="0"/>
                <a:cs typeface="Calibri Light" panose="020F0302020204030204" pitchFamily="34" charset="0"/>
              </a:rPr>
              <a:t>, </a:t>
            </a:r>
            <a:r>
              <a:rPr lang="en-US" altLang="sv-SE" sz="2000" dirty="0" err="1">
                <a:solidFill>
                  <a:srgbClr val="E88A00"/>
                </a:solidFill>
                <a:latin typeface="Calibri Light" panose="020F0302020204030204" pitchFamily="34" charset="0"/>
                <a:cs typeface="Calibri Light" panose="020F0302020204030204" pitchFamily="34" charset="0"/>
              </a:rPr>
              <a:t>Crash</a:t>
            </a:r>
            <a:r>
              <a:rPr lang="en-US" altLang="sv-SE" sz="2000" baseline="-25000" dirty="0" err="1">
                <a:solidFill>
                  <a:srgbClr val="E88A00"/>
                </a:solidFill>
                <a:latin typeface="Calibri Light" panose="020F0302020204030204" pitchFamily="34" charset="0"/>
                <a:cs typeface="Calibri Light" panose="020F0302020204030204" pitchFamily="34" charset="0"/>
              </a:rPr>
              <a:t>R</a:t>
            </a:r>
            <a:r>
              <a:rPr lang="en-US" altLang="sv-SE" sz="2000" dirty="0">
                <a:solidFill>
                  <a:srgbClr val="E88A00"/>
                </a:solidFill>
                <a:latin typeface="Calibri Light" panose="020F0302020204030204" pitchFamily="34" charset="0"/>
                <a:cs typeface="Calibri Light" panose="020F0302020204030204" pitchFamily="34" charset="0"/>
              </a:rPr>
              <a:t>, </a:t>
            </a:r>
            <a:r>
              <a:rPr lang="en-US" altLang="sv-SE" sz="2000" dirty="0" err="1">
                <a:solidFill>
                  <a:srgbClr val="E88A00"/>
                </a:solidFill>
                <a:latin typeface="Calibri Light" panose="020F0302020204030204" pitchFamily="34" charset="0"/>
                <a:cs typeface="Calibri Light" panose="020F0302020204030204" pitchFamily="34" charset="0"/>
              </a:rPr>
              <a:t>send</a:t>
            </a:r>
            <a:r>
              <a:rPr lang="en-US" altLang="sv-SE" sz="2000" baseline="-25000" dirty="0" err="1">
                <a:solidFill>
                  <a:srgbClr val="E88A00"/>
                </a:solidFill>
                <a:latin typeface="Calibri Light" panose="020F0302020204030204" pitchFamily="34" charset="0"/>
                <a:cs typeface="Calibri Light" panose="020F0302020204030204" pitchFamily="34" charset="0"/>
              </a:rPr>
              <a:t>S</a:t>
            </a:r>
            <a:r>
              <a:rPr lang="en-US" altLang="sv-SE" sz="2000" dirty="0">
                <a:solidFill>
                  <a:srgbClr val="E88A00"/>
                </a:solidFill>
                <a:latin typeface="Calibri Light" panose="020F0302020204030204" pitchFamily="34" charset="0"/>
                <a:cs typeface="Calibri Light" panose="020F0302020204030204" pitchFamily="34" charset="0"/>
              </a:rPr>
              <a:t>(f</a:t>
            </a:r>
            <a:r>
              <a:rPr lang="en-US" altLang="sv-SE" sz="2000" baseline="-25000" dirty="0">
                <a:solidFill>
                  <a:srgbClr val="E88A00"/>
                </a:solidFill>
                <a:latin typeface="Calibri Light" panose="020F0302020204030204" pitchFamily="34" charset="0"/>
                <a:cs typeface="Calibri Light" panose="020F0302020204030204" pitchFamily="34" charset="0"/>
              </a:rPr>
              <a:t>s1</a:t>
            </a:r>
            <a:r>
              <a:rPr lang="en-US" altLang="sv-SE" sz="2000" dirty="0">
                <a:solidFill>
                  <a:srgbClr val="E88A00"/>
                </a:solidFill>
                <a:latin typeface="Calibri Light" panose="020F0302020204030204" pitchFamily="34" charset="0"/>
                <a:cs typeface="Calibri Light" panose="020F0302020204030204" pitchFamily="34" charset="0"/>
              </a:rPr>
              <a:t>), </a:t>
            </a:r>
            <a:r>
              <a:rPr lang="en-US" altLang="sv-SE" sz="2000" dirty="0" err="1">
                <a:solidFill>
                  <a:srgbClr val="E88A00"/>
                </a:solidFill>
                <a:latin typeface="Calibri Light" panose="020F0302020204030204" pitchFamily="34" charset="0"/>
                <a:cs typeface="Calibri Light" panose="020F0302020204030204" pitchFamily="34" charset="0"/>
              </a:rPr>
              <a:t>receive</a:t>
            </a:r>
            <a:r>
              <a:rPr lang="en-US" altLang="sv-SE" sz="2000" baseline="-25000" dirty="0" err="1">
                <a:solidFill>
                  <a:srgbClr val="E88A00"/>
                </a:solidFill>
                <a:latin typeface="Calibri Light" panose="020F0302020204030204" pitchFamily="34" charset="0"/>
                <a:cs typeface="Calibri Light" panose="020F0302020204030204" pitchFamily="34" charset="0"/>
              </a:rPr>
              <a:t>R</a:t>
            </a:r>
            <a:r>
              <a:rPr lang="en-US" altLang="sv-SE" sz="2000" dirty="0">
                <a:solidFill>
                  <a:srgbClr val="E88A00"/>
                </a:solidFill>
                <a:latin typeface="Calibri Light" panose="020F0302020204030204" pitchFamily="34" charset="0"/>
                <a:cs typeface="Calibri Light" panose="020F0302020204030204" pitchFamily="34" charset="0"/>
              </a:rPr>
              <a:t>(f</a:t>
            </a:r>
            <a:r>
              <a:rPr lang="en-US" altLang="sv-SE" sz="2000" baseline="-25000" dirty="0">
                <a:solidFill>
                  <a:srgbClr val="E88A00"/>
                </a:solidFill>
                <a:latin typeface="Calibri Light" panose="020F0302020204030204" pitchFamily="34" charset="0"/>
                <a:cs typeface="Calibri Light" panose="020F0302020204030204" pitchFamily="34" charset="0"/>
              </a:rPr>
              <a:t>s1</a:t>
            </a:r>
            <a:r>
              <a:rPr lang="en-US" altLang="sv-SE" sz="2000" dirty="0">
                <a:solidFill>
                  <a:srgbClr val="E88A00"/>
                </a:solidFill>
                <a:latin typeface="Calibri Light" panose="020F0302020204030204" pitchFamily="34" charset="0"/>
                <a:cs typeface="Calibri Light" panose="020F0302020204030204" pitchFamily="34" charset="0"/>
              </a:rPr>
              <a:t>), </a:t>
            </a:r>
            <a:r>
              <a:rPr lang="en-US" altLang="sv-SE" sz="2000" dirty="0" err="1">
                <a:solidFill>
                  <a:srgbClr val="E88A00"/>
                </a:solidFill>
                <a:latin typeface="Calibri Light" panose="020F0302020204030204" pitchFamily="34" charset="0"/>
                <a:cs typeface="Calibri Light" panose="020F0302020204030204" pitchFamily="34" charset="0"/>
              </a:rPr>
              <a:t>send</a:t>
            </a:r>
            <a:r>
              <a:rPr lang="en-US" altLang="sv-SE" sz="2000" baseline="-25000" dirty="0" err="1">
                <a:solidFill>
                  <a:srgbClr val="E88A00"/>
                </a:solidFill>
                <a:latin typeface="Calibri Light" panose="020F0302020204030204" pitchFamily="34" charset="0"/>
                <a:cs typeface="Calibri Light" panose="020F0302020204030204" pitchFamily="34" charset="0"/>
              </a:rPr>
              <a:t>R</a:t>
            </a:r>
            <a:r>
              <a:rPr lang="en-US" altLang="sv-SE" sz="2000" dirty="0">
                <a:solidFill>
                  <a:srgbClr val="E88A00"/>
                </a:solidFill>
                <a:latin typeface="Calibri Light" panose="020F0302020204030204" pitchFamily="34" charset="0"/>
                <a:cs typeface="Calibri Light" panose="020F0302020204030204" pitchFamily="34" charset="0"/>
              </a:rPr>
              <a:t>(f</a:t>
            </a:r>
            <a:r>
              <a:rPr lang="en-US" altLang="sv-SE" sz="2000" baseline="-25000" dirty="0">
                <a:solidFill>
                  <a:srgbClr val="E88A00"/>
                </a:solidFill>
                <a:latin typeface="Calibri Light" panose="020F0302020204030204" pitchFamily="34" charset="0"/>
                <a:cs typeface="Calibri Light" panose="020F0302020204030204" pitchFamily="34" charset="0"/>
              </a:rPr>
              <a:t>r1</a:t>
            </a:r>
            <a:r>
              <a:rPr lang="en-US" altLang="sv-SE" sz="2000" dirty="0">
                <a:solidFill>
                  <a:srgbClr val="E88A00"/>
                </a:solidFill>
                <a:latin typeface="Calibri Light" panose="020F0302020204030204" pitchFamily="34" charset="0"/>
                <a:cs typeface="Calibri Light" panose="020F0302020204030204" pitchFamily="34" charset="0"/>
              </a:rPr>
              <a:t>), </a:t>
            </a:r>
            <a:r>
              <a:rPr lang="en-US" altLang="sv-SE" sz="2000" dirty="0" err="1">
                <a:solidFill>
                  <a:srgbClr val="E88A00"/>
                </a:solidFill>
                <a:latin typeface="Calibri Light" panose="020F0302020204030204" pitchFamily="34" charset="0"/>
                <a:cs typeface="Calibri Light" panose="020F0302020204030204" pitchFamily="34" charset="0"/>
              </a:rPr>
              <a:t>receive</a:t>
            </a:r>
            <a:r>
              <a:rPr lang="en-US" altLang="sv-SE" sz="2000" baseline="-25000" dirty="0" err="1">
                <a:solidFill>
                  <a:srgbClr val="E88A00"/>
                </a:solidFill>
                <a:latin typeface="Calibri Light" panose="020F0302020204030204" pitchFamily="34" charset="0"/>
                <a:cs typeface="Calibri Light" panose="020F0302020204030204" pitchFamily="34" charset="0"/>
              </a:rPr>
              <a:t>S</a:t>
            </a:r>
            <a:r>
              <a:rPr lang="en-US" altLang="sv-SE" sz="2000" dirty="0">
                <a:solidFill>
                  <a:srgbClr val="E88A00"/>
                </a:solidFill>
                <a:latin typeface="Calibri Light" panose="020F0302020204030204" pitchFamily="34" charset="0"/>
                <a:cs typeface="Calibri Light" panose="020F0302020204030204" pitchFamily="34" charset="0"/>
              </a:rPr>
              <a:t>(f</a:t>
            </a:r>
            <a:r>
              <a:rPr lang="en-US" altLang="sv-SE" sz="2000" baseline="-25000" dirty="0">
                <a:solidFill>
                  <a:srgbClr val="E88A00"/>
                </a:solidFill>
                <a:latin typeface="Calibri Light" panose="020F0302020204030204" pitchFamily="34" charset="0"/>
                <a:cs typeface="Calibri Light" panose="020F0302020204030204" pitchFamily="34" charset="0"/>
              </a:rPr>
              <a:t>r1</a:t>
            </a:r>
            <a:r>
              <a:rPr lang="en-US" altLang="sv-SE" sz="2000" dirty="0">
                <a:solidFill>
                  <a:srgbClr val="E88A00"/>
                </a:solidFill>
                <a:latin typeface="Calibri Light" panose="020F0302020204030204" pitchFamily="34" charset="0"/>
                <a:cs typeface="Calibri Light" panose="020F0302020204030204" pitchFamily="34" charset="0"/>
              </a:rPr>
              <a:t>), </a:t>
            </a:r>
            <a:r>
              <a:rPr lang="en-US" altLang="sv-SE" sz="2000" dirty="0" err="1">
                <a:solidFill>
                  <a:srgbClr val="E88A00"/>
                </a:solidFill>
                <a:latin typeface="Calibri Light" panose="020F0302020204030204" pitchFamily="34" charset="0"/>
                <a:cs typeface="Calibri Light" panose="020F0302020204030204" pitchFamily="34" charset="0"/>
              </a:rPr>
              <a:t>send</a:t>
            </a:r>
            <a:r>
              <a:rPr lang="en-US" altLang="sv-SE" sz="2000" baseline="-25000" dirty="0" err="1">
                <a:solidFill>
                  <a:srgbClr val="E88A00"/>
                </a:solidFill>
                <a:latin typeface="Calibri Light" panose="020F0302020204030204" pitchFamily="34" charset="0"/>
                <a:cs typeface="Calibri Light" panose="020F0302020204030204" pitchFamily="34" charset="0"/>
              </a:rPr>
              <a:t>S</a:t>
            </a:r>
            <a:r>
              <a:rPr lang="en-US" altLang="sv-SE" sz="2000" dirty="0">
                <a:solidFill>
                  <a:srgbClr val="E88A00"/>
                </a:solidFill>
                <a:latin typeface="Calibri Light" panose="020F0302020204030204" pitchFamily="34" charset="0"/>
                <a:cs typeface="Calibri Light" panose="020F0302020204030204" pitchFamily="34" charset="0"/>
              </a:rPr>
              <a:t>(f</a:t>
            </a:r>
            <a:r>
              <a:rPr lang="en-US" altLang="sv-SE" sz="2000" baseline="-25000" dirty="0">
                <a:solidFill>
                  <a:srgbClr val="E88A00"/>
                </a:solidFill>
                <a:latin typeface="Calibri Light" panose="020F0302020204030204" pitchFamily="34" charset="0"/>
                <a:cs typeface="Calibri Light" panose="020F0302020204030204" pitchFamily="34" charset="0"/>
              </a:rPr>
              <a:t>s2</a:t>
            </a:r>
            <a:r>
              <a:rPr lang="en-US" altLang="sv-SE" sz="2000" dirty="0">
                <a:solidFill>
                  <a:srgbClr val="E88A00"/>
                </a:solidFill>
                <a:latin typeface="Calibri Light" panose="020F0302020204030204" pitchFamily="34" charset="0"/>
                <a:cs typeface="Calibri Light" panose="020F0302020204030204" pitchFamily="34" charset="0"/>
              </a:rPr>
              <a:t>), … , </a:t>
            </a:r>
            <a:r>
              <a:rPr lang="en-US" altLang="sv-SE" sz="2000" dirty="0" err="1">
                <a:solidFill>
                  <a:srgbClr val="E88A00"/>
                </a:solidFill>
                <a:latin typeface="Calibri Light" panose="020F0302020204030204" pitchFamily="34" charset="0"/>
                <a:cs typeface="Calibri Light" panose="020F0302020204030204" pitchFamily="34" charset="0"/>
              </a:rPr>
              <a:t>receive</a:t>
            </a:r>
            <a:r>
              <a:rPr lang="en-US" altLang="sv-SE" sz="2000" baseline="-25000" dirty="0" err="1">
                <a:solidFill>
                  <a:srgbClr val="E88A00"/>
                </a:solidFill>
                <a:latin typeface="Calibri Light" panose="020F0302020204030204" pitchFamily="34" charset="0"/>
                <a:cs typeface="Calibri Light" panose="020F0302020204030204" pitchFamily="34" charset="0"/>
              </a:rPr>
              <a:t>S</a:t>
            </a:r>
            <a:r>
              <a:rPr lang="en-US" altLang="sv-SE" sz="2000" dirty="0">
                <a:solidFill>
                  <a:srgbClr val="E88A00"/>
                </a:solidFill>
                <a:latin typeface="Calibri Light" panose="020F0302020204030204" pitchFamily="34" charset="0"/>
                <a:cs typeface="Calibri Light" panose="020F0302020204030204" pitchFamily="34" charset="0"/>
              </a:rPr>
              <a:t>(</a:t>
            </a:r>
            <a:r>
              <a:rPr lang="en-US" altLang="sv-SE" sz="2000" dirty="0" err="1">
                <a:solidFill>
                  <a:srgbClr val="E88A00"/>
                </a:solidFill>
                <a:latin typeface="Calibri Light" panose="020F0302020204030204" pitchFamily="34" charset="0"/>
                <a:cs typeface="Calibri Light" panose="020F0302020204030204" pitchFamily="34" charset="0"/>
              </a:rPr>
              <a:t>f</a:t>
            </a:r>
            <a:r>
              <a:rPr lang="en-US" altLang="sv-SE" sz="2000" baseline="-25000" dirty="0" err="1">
                <a:solidFill>
                  <a:srgbClr val="E88A00"/>
                </a:solidFill>
                <a:latin typeface="Calibri Light" panose="020F0302020204030204" pitchFamily="34" charset="0"/>
                <a:cs typeface="Calibri Light" panose="020F0302020204030204" pitchFamily="34" charset="0"/>
              </a:rPr>
              <a:t>rk</a:t>
            </a:r>
            <a:r>
              <a:rPr lang="en-US" altLang="sv-SE" sz="2000" dirty="0">
                <a:solidFill>
                  <a:srgbClr val="E88A00"/>
                </a:solidFill>
                <a:latin typeface="Calibri Light" panose="020F0302020204030204" pitchFamily="34" charset="0"/>
                <a:cs typeface="Calibri Light" panose="020F0302020204030204" pitchFamily="34" charset="0"/>
              </a:rPr>
              <a:t>)</a:t>
            </a:r>
            <a:endParaRPr lang="en-US" altLang="sv-SE" sz="2000" dirty="0">
              <a:latin typeface="Calibri Light" panose="020F0302020204030204" pitchFamily="34" charset="0"/>
              <a:cs typeface="Calibri Light" panose="020F0302020204030204" pitchFamily="34" charset="0"/>
            </a:endParaRPr>
          </a:p>
          <a:p>
            <a:r>
              <a:rPr lang="en-US" altLang="sv-SE" dirty="0">
                <a:latin typeface="Calibri Light" panose="020F0302020204030204" pitchFamily="34" charset="0"/>
                <a:cs typeface="Calibri Light" panose="020F0302020204030204" pitchFamily="34" charset="0"/>
              </a:rPr>
              <a:t>The technique is used to accumulate a long sequence of frames</a:t>
            </a:r>
          </a:p>
        </p:txBody>
      </p:sp>
      <p:sp>
        <p:nvSpPr>
          <p:cNvPr id="2" name="Explosion: 14 Points 1">
            <a:extLst>
              <a:ext uri="{FF2B5EF4-FFF2-40B4-BE49-F238E27FC236}">
                <a16:creationId xmlns:a16="http://schemas.microsoft.com/office/drawing/2014/main" id="{E7D3ECD4-810D-EAFA-C8FB-9D835C7FEA7B}"/>
              </a:ext>
            </a:extLst>
          </p:cNvPr>
          <p:cNvSpPr/>
          <p:nvPr/>
        </p:nvSpPr>
        <p:spPr>
          <a:xfrm>
            <a:off x="6300192" y="4674840"/>
            <a:ext cx="2736304" cy="1778496"/>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Skipped this year</a:t>
            </a:r>
          </a:p>
        </p:txBody>
      </p:sp>
    </p:spTree>
    <p:extLst>
      <p:ext uri="{BB962C8B-B14F-4D97-AF65-F5344CB8AC3E}">
        <p14:creationId xmlns:p14="http://schemas.microsoft.com/office/powerpoint/2010/main" val="181438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a:noFill/>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en-US" sz="1400" b="0">
                <a:solidFill>
                  <a:srgbClr val="3333CC"/>
                </a:solidFill>
                <a:latin typeface="Calibri Light" panose="020F0302020204030204" pitchFamily="34" charset="0"/>
                <a:cs typeface="Calibri Light" panose="020F0302020204030204" pitchFamily="34" charset="0"/>
              </a:rPr>
              <a:t>3-</a:t>
            </a:r>
            <a:fld id="{B50D6F09-DDE5-4B57-951A-88CFEB6F59E3}" type="slidenum">
              <a:rPr lang="en-US" altLang="en-US" sz="1400" b="0">
                <a:solidFill>
                  <a:srgbClr val="3333CC"/>
                </a:solidFill>
                <a:latin typeface="Calibri Light" panose="020F0302020204030204" pitchFamily="34" charset="0"/>
                <a:cs typeface="Calibri Light" panose="020F0302020204030204" pitchFamily="34" charset="0"/>
              </a:rPr>
              <a:pPr>
                <a:spcBef>
                  <a:spcPct val="0"/>
                </a:spcBef>
                <a:buClrTx/>
                <a:buSzTx/>
                <a:buFontTx/>
                <a:buNone/>
              </a:pPr>
              <a:t>15</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18436" name="Rectangle 2"/>
          <p:cNvSpPr>
            <a:spLocks noGrp="1" noChangeArrowheads="1"/>
          </p:cNvSpPr>
          <p:nvPr>
            <p:ph type="title"/>
          </p:nvPr>
        </p:nvSpPr>
        <p:spPr/>
        <p:txBody>
          <a:bodyPr/>
          <a:lstStyle/>
          <a:p>
            <a:r>
              <a:rPr lang="en-US" altLang="sv-SE" sz="3200">
                <a:latin typeface="Calibri Light" panose="020F0302020204030204" pitchFamily="34" charset="0"/>
                <a:cs typeface="Calibri Light" panose="020F0302020204030204" pitchFamily="34" charset="0"/>
              </a:rPr>
              <a:t>Reaching an Arbitrary Configuration</a:t>
            </a:r>
          </a:p>
        </p:txBody>
      </p:sp>
      <p:sp>
        <p:nvSpPr>
          <p:cNvPr id="18437" name="Rectangle 3"/>
          <p:cNvSpPr>
            <a:spLocks noGrp="1" noChangeArrowheads="1"/>
          </p:cNvSpPr>
          <p:nvPr>
            <p:ph type="body" idx="1"/>
          </p:nvPr>
        </p:nvSpPr>
        <p:spPr>
          <a:xfrm>
            <a:off x="533400" y="1371600"/>
            <a:ext cx="7772400" cy="801688"/>
          </a:xfrm>
        </p:spPr>
        <p:txBody>
          <a:bodyPr/>
          <a:lstStyle/>
          <a:p>
            <a:pPr>
              <a:lnSpc>
                <a:spcPct val="90000"/>
              </a:lnSpc>
            </a:pPr>
            <a:r>
              <a:rPr lang="en-US" altLang="sv-SE" dirty="0">
                <a:latin typeface="Calibri Light" panose="020F0302020204030204" pitchFamily="34" charset="0"/>
                <a:cs typeface="Calibri Light" panose="020F0302020204030204" pitchFamily="34" charset="0"/>
              </a:rPr>
              <a:t>Our first goal – creating an execution in which RE appears i times in a row (RE)</a:t>
            </a:r>
            <a:r>
              <a:rPr lang="en-US" altLang="sv-SE" baseline="30000" dirty="0">
                <a:latin typeface="Calibri Light" panose="020F0302020204030204" pitchFamily="34" charset="0"/>
                <a:cs typeface="Calibri Light" panose="020F0302020204030204" pitchFamily="34" charset="0"/>
              </a:rPr>
              <a:t>i</a:t>
            </a:r>
            <a:r>
              <a:rPr lang="en-US" altLang="sv-SE" dirty="0">
                <a:latin typeface="Calibri Light" panose="020F0302020204030204" pitchFamily="34" charset="0"/>
                <a:cs typeface="Calibri Light" panose="020F0302020204030204" pitchFamily="34" charset="0"/>
              </a:rPr>
              <a:t> </a:t>
            </a:r>
          </a:p>
        </p:txBody>
      </p:sp>
      <p:grpSp>
        <p:nvGrpSpPr>
          <p:cNvPr id="404507" name="Group 27"/>
          <p:cNvGrpSpPr>
            <a:grpSpLocks/>
          </p:cNvGrpSpPr>
          <p:nvPr/>
        </p:nvGrpSpPr>
        <p:grpSpPr bwMode="auto">
          <a:xfrm>
            <a:off x="1749425" y="3898900"/>
            <a:ext cx="5691188" cy="2443163"/>
            <a:chOff x="1004" y="2165"/>
            <a:chExt cx="3585" cy="1539"/>
          </a:xfrm>
        </p:grpSpPr>
        <p:grpSp>
          <p:nvGrpSpPr>
            <p:cNvPr id="18588" name="Group 16"/>
            <p:cNvGrpSpPr>
              <a:grpSpLocks/>
            </p:cNvGrpSpPr>
            <p:nvPr/>
          </p:nvGrpSpPr>
          <p:grpSpPr bwMode="auto">
            <a:xfrm>
              <a:off x="1306" y="2683"/>
              <a:ext cx="3156" cy="1021"/>
              <a:chOff x="1650" y="1172"/>
              <a:chExt cx="3156" cy="1021"/>
            </a:xfrm>
          </p:grpSpPr>
          <p:grpSp>
            <p:nvGrpSpPr>
              <p:cNvPr id="18590" name="Group 17"/>
              <p:cNvGrpSpPr>
                <a:grpSpLocks/>
              </p:cNvGrpSpPr>
              <p:nvPr/>
            </p:nvGrpSpPr>
            <p:grpSpPr bwMode="auto">
              <a:xfrm>
                <a:off x="2001" y="1447"/>
                <a:ext cx="2257" cy="534"/>
                <a:chOff x="1884" y="1348"/>
                <a:chExt cx="1482" cy="376"/>
              </a:xfrm>
            </p:grpSpPr>
            <p:sp>
              <p:nvSpPr>
                <p:cNvPr id="18595" name="Oval 18"/>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latin typeface="Calibri Light" panose="020F0302020204030204" pitchFamily="34" charset="0"/>
                      <a:cs typeface="Calibri Light" panose="020F0302020204030204" pitchFamily="34" charset="0"/>
                    </a:rPr>
                    <a:t>S</a:t>
                  </a:r>
                </a:p>
              </p:txBody>
            </p:sp>
            <p:sp>
              <p:nvSpPr>
                <p:cNvPr id="18596" name="Oval 19"/>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latin typeface="Calibri Light" panose="020F0302020204030204" pitchFamily="34" charset="0"/>
                      <a:cs typeface="Calibri Light" panose="020F0302020204030204" pitchFamily="34" charset="0"/>
                    </a:rPr>
                    <a:t>R</a:t>
                  </a:r>
                </a:p>
              </p:txBody>
            </p:sp>
            <p:sp>
              <p:nvSpPr>
                <p:cNvPr id="18597" name="Freeform 20"/>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8598" name="Freeform 21"/>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8591" name="Text Box 22"/>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latin typeface="Calibri Light" panose="020F0302020204030204" pitchFamily="34" charset="0"/>
                  <a:cs typeface="Calibri Light" panose="020F0302020204030204" pitchFamily="34" charset="0"/>
                </a:endParaRPr>
              </a:p>
            </p:txBody>
          </p:sp>
          <p:sp>
            <p:nvSpPr>
              <p:cNvPr id="18592" name="Text Box 23"/>
              <p:cNvSpPr txBox="1">
                <a:spLocks noChangeArrowheads="1"/>
              </p:cNvSpPr>
              <p:nvPr/>
            </p:nvSpPr>
            <p:spPr bwMode="auto">
              <a:xfrm>
                <a:off x="2309" y="1172"/>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8593" name="Text Box 24"/>
              <p:cNvSpPr txBox="1">
                <a:spLocks noChangeArrowheads="1"/>
              </p:cNvSpPr>
              <p:nvPr/>
            </p:nvSpPr>
            <p:spPr bwMode="auto">
              <a:xfrm>
                <a:off x="2278" y="1924"/>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r1</a:t>
                </a: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r2</a:t>
                </a:r>
                <a:r>
                  <a:rPr lang="en-US" altLang="sv-SE" sz="2200" b="0" i="1">
                    <a:solidFill>
                      <a:schemeClr val="accent2"/>
                    </a:solidFill>
                    <a:latin typeface="Calibri Light" panose="020F0302020204030204" pitchFamily="34" charset="0"/>
                    <a:cs typeface="Calibri Light" panose="020F0302020204030204" pitchFamily="34" charset="0"/>
                  </a:rPr>
                  <a:t>   ...   f</a:t>
                </a:r>
                <a:r>
                  <a:rPr lang="en-US" altLang="sv-SE" sz="2200" b="0" i="1" baseline="-25000">
                    <a:solidFill>
                      <a:schemeClr val="accent2"/>
                    </a:solidFill>
                    <a:latin typeface="Calibri Light" panose="020F0302020204030204" pitchFamily="34" charset="0"/>
                    <a:cs typeface="Calibri Light" panose="020F0302020204030204" pitchFamily="34" charset="0"/>
                  </a:rPr>
                  <a:t>rk</a:t>
                </a:r>
                <a:r>
                  <a:rPr lang="en-US" altLang="sv-SE" sz="2200" b="0" i="1">
                    <a:solidFill>
                      <a:schemeClr val="accent2"/>
                    </a:solidFill>
                    <a:latin typeface="Calibri Light" panose="020F0302020204030204" pitchFamily="34" charset="0"/>
                    <a:cs typeface="Calibri Light" panose="020F0302020204030204" pitchFamily="34" charset="0"/>
                  </a:rPr>
                  <a:t> </a:t>
                </a:r>
                <a:endParaRPr lang="en-US"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8594" name="Text Box 25"/>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8589" name="Rectangle 26"/>
            <p:cNvSpPr>
              <a:spLocks noChangeArrowheads="1"/>
            </p:cNvSpPr>
            <p:nvPr/>
          </p:nvSpPr>
          <p:spPr bwMode="auto">
            <a:xfrm>
              <a:off x="1004" y="2165"/>
              <a:ext cx="3585"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First we use the Pumping Technique to receive RE</a:t>
              </a:r>
              <a:endParaRPr lang="en-US" altLang="sv-SE" b="0">
                <a:latin typeface="Calibri Light" panose="020F0302020204030204" pitchFamily="34" charset="0"/>
                <a:cs typeface="Calibri Light" panose="020F0302020204030204" pitchFamily="34" charset="0"/>
              </a:endParaRPr>
            </a:p>
          </p:txBody>
        </p:sp>
      </p:grpSp>
      <p:grpSp>
        <p:nvGrpSpPr>
          <p:cNvPr id="404520" name="Group 40"/>
          <p:cNvGrpSpPr>
            <a:grpSpLocks/>
          </p:cNvGrpSpPr>
          <p:nvPr/>
        </p:nvGrpSpPr>
        <p:grpSpPr bwMode="auto">
          <a:xfrm>
            <a:off x="2203450" y="4224338"/>
            <a:ext cx="5035550" cy="2117725"/>
            <a:chOff x="1290" y="2568"/>
            <a:chExt cx="3172" cy="1334"/>
          </a:xfrm>
        </p:grpSpPr>
        <p:grpSp>
          <p:nvGrpSpPr>
            <p:cNvPr id="18577" name="Group 28"/>
            <p:cNvGrpSpPr>
              <a:grpSpLocks/>
            </p:cNvGrpSpPr>
            <p:nvPr/>
          </p:nvGrpSpPr>
          <p:grpSpPr bwMode="auto">
            <a:xfrm>
              <a:off x="1290" y="2881"/>
              <a:ext cx="3156" cy="1021"/>
              <a:chOff x="1650" y="1172"/>
              <a:chExt cx="3156" cy="1021"/>
            </a:xfrm>
          </p:grpSpPr>
          <p:grpSp>
            <p:nvGrpSpPr>
              <p:cNvPr id="18579" name="Group 29"/>
              <p:cNvGrpSpPr>
                <a:grpSpLocks/>
              </p:cNvGrpSpPr>
              <p:nvPr/>
            </p:nvGrpSpPr>
            <p:grpSpPr bwMode="auto">
              <a:xfrm>
                <a:off x="2001" y="1447"/>
                <a:ext cx="2257" cy="534"/>
                <a:chOff x="1884" y="1348"/>
                <a:chExt cx="1482" cy="376"/>
              </a:xfrm>
            </p:grpSpPr>
            <p:sp>
              <p:nvSpPr>
                <p:cNvPr id="18584" name="Oval 30"/>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8585" name="Oval 31"/>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8586" name="Freeform 32"/>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8587" name="Freeform 33"/>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8580" name="Text Box 34"/>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8581" name="Text Box 35"/>
              <p:cNvSpPr txBox="1">
                <a:spLocks noChangeArrowheads="1"/>
              </p:cNvSpPr>
              <p:nvPr/>
            </p:nvSpPr>
            <p:spPr bwMode="auto">
              <a:xfrm>
                <a:off x="2309" y="1172"/>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s1</a:t>
                </a:r>
              </a:p>
            </p:txBody>
          </p:sp>
          <p:sp>
            <p:nvSpPr>
              <p:cNvPr id="18582" name="Text Box 36"/>
              <p:cNvSpPr txBox="1">
                <a:spLocks noChangeArrowheads="1"/>
              </p:cNvSpPr>
              <p:nvPr/>
            </p:nvSpPr>
            <p:spPr bwMode="auto">
              <a:xfrm>
                <a:off x="2278" y="1924"/>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r1</a:t>
                </a: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r2</a:t>
                </a:r>
                <a:r>
                  <a:rPr lang="en-US" altLang="sv-SE" sz="2200" b="0" i="1">
                    <a:solidFill>
                      <a:schemeClr val="accent2"/>
                    </a:solidFill>
                    <a:latin typeface="Calibri Light" panose="020F0302020204030204" pitchFamily="34" charset="0"/>
                    <a:cs typeface="Calibri Light" panose="020F0302020204030204" pitchFamily="34" charset="0"/>
                  </a:rPr>
                  <a:t>   ...   f</a:t>
                </a:r>
                <a:r>
                  <a:rPr lang="en-US" altLang="sv-SE" sz="2200" b="0" i="1" baseline="-25000">
                    <a:solidFill>
                      <a:schemeClr val="accent2"/>
                    </a:solidFill>
                    <a:latin typeface="Calibri Light" panose="020F0302020204030204" pitchFamily="34" charset="0"/>
                    <a:cs typeface="Calibri Light" panose="020F0302020204030204" pitchFamily="34" charset="0"/>
                  </a:rPr>
                  <a:t>rk</a:t>
                </a:r>
                <a:r>
                  <a:rPr lang="en-US" altLang="sv-SE" sz="2200" b="0" i="1">
                    <a:solidFill>
                      <a:schemeClr val="accent2"/>
                    </a:solidFill>
                    <a:latin typeface="Calibri Light" panose="020F0302020204030204" pitchFamily="34" charset="0"/>
                    <a:cs typeface="Calibri Light" panose="020F0302020204030204" pitchFamily="34" charset="0"/>
                  </a:rPr>
                  <a:t> </a:t>
                </a:r>
                <a:endParaRPr lang="en-US"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8583" name="Text Box 37"/>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8578" name="Text Box 38"/>
            <p:cNvSpPr txBox="1">
              <a:spLocks noChangeArrowheads="1"/>
            </p:cNvSpPr>
            <p:nvPr/>
          </p:nvSpPr>
          <p:spPr bwMode="auto">
            <a:xfrm>
              <a:off x="1290" y="2568"/>
              <a:ext cx="31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b="0">
                  <a:solidFill>
                    <a:srgbClr val="E88A00"/>
                  </a:solidFill>
                  <a:latin typeface="Calibri Light" panose="020F0302020204030204" pitchFamily="34" charset="0"/>
                  <a:cs typeface="Calibri Light" panose="020F0302020204030204" pitchFamily="34" charset="0"/>
                </a:rPr>
                <a:t>S sends fs1</a:t>
              </a:r>
            </a:p>
          </p:txBody>
        </p:sp>
      </p:grpSp>
      <p:grpSp>
        <p:nvGrpSpPr>
          <p:cNvPr id="404534" name="Group 54"/>
          <p:cNvGrpSpPr>
            <a:grpSpLocks/>
          </p:cNvGrpSpPr>
          <p:nvPr/>
        </p:nvGrpSpPr>
        <p:grpSpPr bwMode="auto">
          <a:xfrm>
            <a:off x="2219325" y="4230688"/>
            <a:ext cx="5035550" cy="2117725"/>
            <a:chOff x="1216" y="2515"/>
            <a:chExt cx="3172" cy="1334"/>
          </a:xfrm>
        </p:grpSpPr>
        <p:grpSp>
          <p:nvGrpSpPr>
            <p:cNvPr id="18566" name="Group 53"/>
            <p:cNvGrpSpPr>
              <a:grpSpLocks/>
            </p:cNvGrpSpPr>
            <p:nvPr/>
          </p:nvGrpSpPr>
          <p:grpSpPr bwMode="auto">
            <a:xfrm>
              <a:off x="1216" y="2828"/>
              <a:ext cx="3156" cy="1021"/>
              <a:chOff x="1216" y="2828"/>
              <a:chExt cx="3156" cy="1021"/>
            </a:xfrm>
          </p:grpSpPr>
          <p:grpSp>
            <p:nvGrpSpPr>
              <p:cNvPr id="18568" name="Group 43"/>
              <p:cNvGrpSpPr>
                <a:grpSpLocks/>
              </p:cNvGrpSpPr>
              <p:nvPr/>
            </p:nvGrpSpPr>
            <p:grpSpPr bwMode="auto">
              <a:xfrm>
                <a:off x="1567" y="3103"/>
                <a:ext cx="2257" cy="534"/>
                <a:chOff x="1884" y="1348"/>
                <a:chExt cx="1482" cy="376"/>
              </a:xfrm>
            </p:grpSpPr>
            <p:sp>
              <p:nvSpPr>
                <p:cNvPr id="18573" name="Oval 44"/>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latin typeface="Calibri Light" panose="020F0302020204030204" pitchFamily="34" charset="0"/>
                      <a:cs typeface="Calibri Light" panose="020F0302020204030204" pitchFamily="34" charset="0"/>
                    </a:rPr>
                    <a:t>S</a:t>
                  </a:r>
                </a:p>
              </p:txBody>
            </p:sp>
            <p:sp>
              <p:nvSpPr>
                <p:cNvPr id="18574" name="Oval 45"/>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8575" name="Freeform 46"/>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8576" name="Freeform 47"/>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8569" name="Text Box 48"/>
              <p:cNvSpPr txBox="1">
                <a:spLocks noChangeArrowheads="1"/>
              </p:cNvSpPr>
              <p:nvPr/>
            </p:nvSpPr>
            <p:spPr bwMode="auto">
              <a:xfrm>
                <a:off x="1216" y="2879"/>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i="1">
                    <a:latin typeface="Calibri Light" panose="020F0302020204030204" pitchFamily="34" charset="0"/>
                    <a:cs typeface="Calibri Light" panose="020F0302020204030204" pitchFamily="34" charset="0"/>
                  </a:rPr>
                  <a:t>Crash</a:t>
                </a:r>
                <a:r>
                  <a:rPr lang="en-US" altLang="sv-SE" b="0" i="1" baseline="-25000">
                    <a:latin typeface="Calibri Light" panose="020F0302020204030204" pitchFamily="34" charset="0"/>
                    <a:cs typeface="Calibri Light" panose="020F0302020204030204" pitchFamily="34" charset="0"/>
                  </a:rPr>
                  <a:t>S</a:t>
                </a:r>
              </a:p>
            </p:txBody>
          </p:sp>
          <p:sp>
            <p:nvSpPr>
              <p:cNvPr id="18570" name="Text Box 49"/>
              <p:cNvSpPr txBox="1">
                <a:spLocks noChangeArrowheads="1"/>
              </p:cNvSpPr>
              <p:nvPr/>
            </p:nvSpPr>
            <p:spPr bwMode="auto">
              <a:xfrm>
                <a:off x="1875" y="2828"/>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s1</a:t>
                </a:r>
              </a:p>
            </p:txBody>
          </p:sp>
          <p:sp>
            <p:nvSpPr>
              <p:cNvPr id="18571" name="Text Box 50"/>
              <p:cNvSpPr txBox="1">
                <a:spLocks noChangeArrowheads="1"/>
              </p:cNvSpPr>
              <p:nvPr/>
            </p:nvSpPr>
            <p:spPr bwMode="auto">
              <a:xfrm>
                <a:off x="1844" y="3580"/>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r1</a:t>
                </a: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r2</a:t>
                </a:r>
                <a:r>
                  <a:rPr lang="en-US" altLang="sv-SE" sz="2200" b="0" i="1">
                    <a:solidFill>
                      <a:schemeClr val="accent2"/>
                    </a:solidFill>
                    <a:latin typeface="Calibri Light" panose="020F0302020204030204" pitchFamily="34" charset="0"/>
                    <a:cs typeface="Calibri Light" panose="020F0302020204030204" pitchFamily="34" charset="0"/>
                  </a:rPr>
                  <a:t>   ...   f</a:t>
                </a:r>
                <a:r>
                  <a:rPr lang="en-US" altLang="sv-SE" sz="2200" b="0" i="1" baseline="-25000">
                    <a:solidFill>
                      <a:schemeClr val="accent2"/>
                    </a:solidFill>
                    <a:latin typeface="Calibri Light" panose="020F0302020204030204" pitchFamily="34" charset="0"/>
                    <a:cs typeface="Calibri Light" panose="020F0302020204030204" pitchFamily="34" charset="0"/>
                  </a:rPr>
                  <a:t>rk</a:t>
                </a:r>
                <a:r>
                  <a:rPr lang="en-US" altLang="sv-SE" sz="2200" b="0" i="1">
                    <a:solidFill>
                      <a:schemeClr val="accent2"/>
                    </a:solidFill>
                    <a:latin typeface="Calibri Light" panose="020F0302020204030204" pitchFamily="34" charset="0"/>
                    <a:cs typeface="Calibri Light" panose="020F0302020204030204" pitchFamily="34" charset="0"/>
                  </a:rPr>
                  <a:t> </a:t>
                </a:r>
                <a:endParaRPr lang="en-US"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8572" name="Text Box 51"/>
              <p:cNvSpPr txBox="1">
                <a:spLocks noChangeArrowheads="1"/>
              </p:cNvSpPr>
              <p:nvPr/>
            </p:nvSpPr>
            <p:spPr bwMode="auto">
              <a:xfrm>
                <a:off x="3495" y="2877"/>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8567" name="Text Box 52"/>
            <p:cNvSpPr txBox="1">
              <a:spLocks noChangeArrowheads="1"/>
            </p:cNvSpPr>
            <p:nvPr/>
          </p:nvSpPr>
          <p:spPr bwMode="auto">
            <a:xfrm>
              <a:off x="1216" y="2515"/>
              <a:ext cx="31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b="0">
                  <a:solidFill>
                    <a:srgbClr val="E88A00"/>
                  </a:solidFill>
                  <a:latin typeface="Calibri Light" panose="020F0302020204030204" pitchFamily="34" charset="0"/>
                  <a:cs typeface="Calibri Light" panose="020F0302020204030204" pitchFamily="34" charset="0"/>
                </a:rPr>
                <a:t>S crashes</a:t>
              </a:r>
            </a:p>
          </p:txBody>
        </p:sp>
      </p:grpSp>
      <p:grpSp>
        <p:nvGrpSpPr>
          <p:cNvPr id="404548" name="Group 68"/>
          <p:cNvGrpSpPr>
            <a:grpSpLocks/>
          </p:cNvGrpSpPr>
          <p:nvPr/>
        </p:nvGrpSpPr>
        <p:grpSpPr bwMode="auto">
          <a:xfrm>
            <a:off x="1504950" y="3976688"/>
            <a:ext cx="6807200" cy="2265362"/>
            <a:chOff x="703" y="2340"/>
            <a:chExt cx="4288" cy="1427"/>
          </a:xfrm>
        </p:grpSpPr>
        <p:grpSp>
          <p:nvGrpSpPr>
            <p:cNvPr id="18555" name="Group 56"/>
            <p:cNvGrpSpPr>
              <a:grpSpLocks/>
            </p:cNvGrpSpPr>
            <p:nvPr/>
          </p:nvGrpSpPr>
          <p:grpSpPr bwMode="auto">
            <a:xfrm>
              <a:off x="1163" y="2813"/>
              <a:ext cx="3156" cy="954"/>
              <a:chOff x="1216" y="2828"/>
              <a:chExt cx="3156" cy="954"/>
            </a:xfrm>
          </p:grpSpPr>
          <p:grpSp>
            <p:nvGrpSpPr>
              <p:cNvPr id="18557" name="Group 57"/>
              <p:cNvGrpSpPr>
                <a:grpSpLocks/>
              </p:cNvGrpSpPr>
              <p:nvPr/>
            </p:nvGrpSpPr>
            <p:grpSpPr bwMode="auto">
              <a:xfrm>
                <a:off x="1567" y="3103"/>
                <a:ext cx="2257" cy="534"/>
                <a:chOff x="1884" y="1348"/>
                <a:chExt cx="1482" cy="376"/>
              </a:xfrm>
            </p:grpSpPr>
            <p:sp>
              <p:nvSpPr>
                <p:cNvPr id="18562" name="Oval 58"/>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8563" name="Oval 59"/>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8564" name="Freeform 60"/>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8565" name="Freeform 61"/>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8558" name="Text Box 62"/>
              <p:cNvSpPr txBox="1">
                <a:spLocks noChangeArrowheads="1"/>
              </p:cNvSpPr>
              <p:nvPr/>
            </p:nvSpPr>
            <p:spPr bwMode="auto">
              <a:xfrm>
                <a:off x="1216" y="2879"/>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latin typeface="Calibri Light" panose="020F0302020204030204" pitchFamily="34" charset="0"/>
                  <a:cs typeface="Calibri Light" panose="020F0302020204030204" pitchFamily="34" charset="0"/>
                </a:endParaRPr>
              </a:p>
            </p:txBody>
          </p:sp>
          <p:sp>
            <p:nvSpPr>
              <p:cNvPr id="18559" name="Text Box 63"/>
              <p:cNvSpPr txBox="1">
                <a:spLocks noChangeArrowheads="1"/>
              </p:cNvSpPr>
              <p:nvPr/>
            </p:nvSpPr>
            <p:spPr bwMode="auto">
              <a:xfrm>
                <a:off x="1875" y="2828"/>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sk</a:t>
                </a:r>
                <a:r>
                  <a:rPr lang="en-US" altLang="sv-SE" sz="2200" b="0" i="1">
                    <a:solidFill>
                      <a:schemeClr val="accent2"/>
                    </a:solidFill>
                    <a:latin typeface="Calibri Light" panose="020F0302020204030204" pitchFamily="34" charset="0"/>
                    <a:cs typeface="Calibri Light" panose="020F0302020204030204" pitchFamily="34" charset="0"/>
                  </a:rPr>
                  <a:t>, … ,</a:t>
                </a:r>
                <a:r>
                  <a:rPr lang="en-US" altLang="sv-SE" sz="2200" b="0" i="1" baseline="-25000">
                    <a:solidFill>
                      <a:schemeClr val="accent2"/>
                    </a:solidFill>
                    <a:latin typeface="Calibri Light" panose="020F0302020204030204" pitchFamily="34" charset="0"/>
                    <a:cs typeface="Calibri Light" panose="020F0302020204030204" pitchFamily="34" charset="0"/>
                  </a:rPr>
                  <a:t> </a:t>
                </a: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s2</a:t>
                </a:r>
                <a:r>
                  <a:rPr lang="en-US" altLang="sv-SE" sz="2200" b="0" i="1">
                    <a:solidFill>
                      <a:schemeClr val="accent2"/>
                    </a:solidFill>
                    <a:latin typeface="Calibri Light" panose="020F0302020204030204" pitchFamily="34" charset="0"/>
                    <a:cs typeface="Calibri Light" panose="020F0302020204030204" pitchFamily="34" charset="0"/>
                  </a:rPr>
                  <a:t>, </a:t>
                </a:r>
                <a:r>
                  <a:rPr lang="en-US" altLang="sv-SE" sz="2200" b="0" i="1" baseline="-25000">
                    <a:solidFill>
                      <a:schemeClr val="accent2"/>
                    </a:solidFill>
                    <a:latin typeface="Calibri Light" panose="020F0302020204030204" pitchFamily="34" charset="0"/>
                    <a:cs typeface="Calibri Light" panose="020F0302020204030204" pitchFamily="34" charset="0"/>
                  </a:rPr>
                  <a:t> </a:t>
                </a: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s1</a:t>
                </a: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s1,</a:t>
                </a:r>
              </a:p>
            </p:txBody>
          </p:sp>
          <p:sp>
            <p:nvSpPr>
              <p:cNvPr id="18560" name="Text Box 64"/>
              <p:cNvSpPr txBox="1">
                <a:spLocks noChangeArrowheads="1"/>
              </p:cNvSpPr>
              <p:nvPr/>
            </p:nvSpPr>
            <p:spPr bwMode="auto">
              <a:xfrm>
                <a:off x="1844" y="3580"/>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8561" name="Text Box 65"/>
              <p:cNvSpPr txBox="1">
                <a:spLocks noChangeArrowheads="1"/>
              </p:cNvSpPr>
              <p:nvPr/>
            </p:nvSpPr>
            <p:spPr bwMode="auto">
              <a:xfrm>
                <a:off x="3495" y="2877"/>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8556" name="Text Box 66"/>
            <p:cNvSpPr txBox="1">
              <a:spLocks noChangeArrowheads="1"/>
            </p:cNvSpPr>
            <p:nvPr/>
          </p:nvSpPr>
          <p:spPr bwMode="auto">
            <a:xfrm>
              <a:off x="703" y="2340"/>
              <a:ext cx="428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b="0">
                  <a:solidFill>
                    <a:srgbClr val="E88A00"/>
                  </a:solidFill>
                  <a:latin typeface="Calibri Light" panose="020F0302020204030204" pitchFamily="34" charset="0"/>
                  <a:cs typeface="Calibri Light" panose="020F0302020204030204" pitchFamily="34" charset="0"/>
                </a:rPr>
                <a:t>S sends f</a:t>
              </a:r>
              <a:r>
                <a:rPr lang="en-US" altLang="sv-SE" b="0" baseline="-25000">
                  <a:solidFill>
                    <a:srgbClr val="E88A00"/>
                  </a:solidFill>
                  <a:latin typeface="Calibri Light" panose="020F0302020204030204" pitchFamily="34" charset="0"/>
                  <a:cs typeface="Calibri Light" panose="020F0302020204030204" pitchFamily="34" charset="0"/>
                </a:rPr>
                <a:t>s1</a:t>
              </a:r>
              <a:r>
                <a:rPr lang="en-US" altLang="sv-SE" b="0">
                  <a:solidFill>
                    <a:srgbClr val="E88A00"/>
                  </a:solidFill>
                  <a:latin typeface="Calibri Light" panose="020F0302020204030204" pitchFamily="34" charset="0"/>
                  <a:cs typeface="Calibri Light" panose="020F0302020204030204" pitchFamily="34" charset="0"/>
                </a:rPr>
                <a:t>, receives f</a:t>
              </a:r>
              <a:r>
                <a:rPr lang="en-US" altLang="sv-SE" b="0" baseline="-25000">
                  <a:solidFill>
                    <a:srgbClr val="E88A00"/>
                  </a:solidFill>
                  <a:latin typeface="Calibri Light" panose="020F0302020204030204" pitchFamily="34" charset="0"/>
                  <a:cs typeface="Calibri Light" panose="020F0302020204030204" pitchFamily="34" charset="0"/>
                </a:rPr>
                <a:t>r1</a:t>
              </a:r>
              <a:r>
                <a:rPr lang="en-US" altLang="sv-SE" b="0">
                  <a:solidFill>
                    <a:srgbClr val="E88A00"/>
                  </a:solidFill>
                  <a:latin typeface="Calibri Light" panose="020F0302020204030204" pitchFamily="34" charset="0"/>
                  <a:cs typeface="Calibri Light" panose="020F0302020204030204" pitchFamily="34" charset="0"/>
                </a:rPr>
                <a:t>, sends f</a:t>
              </a:r>
              <a:r>
                <a:rPr lang="en-US" altLang="sv-SE" b="0" baseline="-25000">
                  <a:solidFill>
                    <a:srgbClr val="E88A00"/>
                  </a:solidFill>
                  <a:latin typeface="Calibri Light" panose="020F0302020204030204" pitchFamily="34" charset="0"/>
                  <a:cs typeface="Calibri Light" panose="020F0302020204030204" pitchFamily="34" charset="0"/>
                </a:rPr>
                <a:t>s2</a:t>
              </a:r>
              <a:r>
                <a:rPr lang="en-US" altLang="sv-SE" b="0">
                  <a:solidFill>
                    <a:srgbClr val="E88A00"/>
                  </a:solidFill>
                  <a:latin typeface="Calibri Light" panose="020F0302020204030204" pitchFamily="34" charset="0"/>
                  <a:cs typeface="Calibri Light" panose="020F0302020204030204" pitchFamily="34" charset="0"/>
                </a:rPr>
                <a:t>, receives f</a:t>
              </a:r>
              <a:r>
                <a:rPr lang="en-US" altLang="sv-SE" b="0" baseline="-25000">
                  <a:solidFill>
                    <a:srgbClr val="E88A00"/>
                  </a:solidFill>
                  <a:latin typeface="Calibri Light" panose="020F0302020204030204" pitchFamily="34" charset="0"/>
                  <a:cs typeface="Calibri Light" panose="020F0302020204030204" pitchFamily="34" charset="0"/>
                </a:rPr>
                <a:t>r2</a:t>
              </a:r>
              <a:r>
                <a:rPr lang="en-US" altLang="sv-SE" b="0">
                  <a:solidFill>
                    <a:srgbClr val="E88A00"/>
                  </a:solidFill>
                  <a:latin typeface="Calibri Light" panose="020F0302020204030204" pitchFamily="34" charset="0"/>
                  <a:cs typeface="Calibri Light" panose="020F0302020204030204" pitchFamily="34" charset="0"/>
                </a:rPr>
                <a:t>, … , sends f</a:t>
              </a:r>
              <a:r>
                <a:rPr lang="en-US" altLang="sv-SE" b="0" baseline="-25000">
                  <a:solidFill>
                    <a:srgbClr val="E88A00"/>
                  </a:solidFill>
                  <a:latin typeface="Calibri Light" panose="020F0302020204030204" pitchFamily="34" charset="0"/>
                  <a:cs typeface="Calibri Light" panose="020F0302020204030204" pitchFamily="34" charset="0"/>
                </a:rPr>
                <a:t>sk</a:t>
              </a:r>
              <a:r>
                <a:rPr lang="en-US" altLang="sv-SE" b="0">
                  <a:solidFill>
                    <a:srgbClr val="E88A00"/>
                  </a:solidFill>
                  <a:latin typeface="Calibri Light" panose="020F0302020204030204" pitchFamily="34" charset="0"/>
                  <a:cs typeface="Calibri Light" panose="020F0302020204030204" pitchFamily="34" charset="0"/>
                </a:rPr>
                <a:t>, receives f</a:t>
              </a:r>
              <a:r>
                <a:rPr lang="en-US" altLang="sv-SE" b="0" baseline="-25000">
                  <a:solidFill>
                    <a:srgbClr val="E88A00"/>
                  </a:solidFill>
                  <a:latin typeface="Calibri Light" panose="020F0302020204030204" pitchFamily="34" charset="0"/>
                  <a:cs typeface="Calibri Light" panose="020F0302020204030204" pitchFamily="34" charset="0"/>
                </a:rPr>
                <a:t>rk</a:t>
              </a:r>
              <a:r>
                <a:rPr lang="en-US" altLang="sv-SE" b="0">
                  <a:solidFill>
                    <a:srgbClr val="E88A00"/>
                  </a:solidFill>
                  <a:latin typeface="Calibri Light" panose="020F0302020204030204" pitchFamily="34" charset="0"/>
                  <a:cs typeface="Calibri Light" panose="020F0302020204030204" pitchFamily="34" charset="0"/>
                </a:rPr>
                <a:t>, </a:t>
              </a:r>
            </a:p>
          </p:txBody>
        </p:sp>
      </p:grpSp>
      <p:grpSp>
        <p:nvGrpSpPr>
          <p:cNvPr id="404562" name="Group 82"/>
          <p:cNvGrpSpPr>
            <a:grpSpLocks/>
          </p:cNvGrpSpPr>
          <p:nvPr/>
        </p:nvGrpSpPr>
        <p:grpSpPr bwMode="auto">
          <a:xfrm>
            <a:off x="2235200" y="4264025"/>
            <a:ext cx="5010150" cy="2078038"/>
            <a:chOff x="1290" y="2593"/>
            <a:chExt cx="3156" cy="1309"/>
          </a:xfrm>
        </p:grpSpPr>
        <p:grpSp>
          <p:nvGrpSpPr>
            <p:cNvPr id="18544" name="Group 70"/>
            <p:cNvGrpSpPr>
              <a:grpSpLocks/>
            </p:cNvGrpSpPr>
            <p:nvPr/>
          </p:nvGrpSpPr>
          <p:grpSpPr bwMode="auto">
            <a:xfrm>
              <a:off x="1290" y="2881"/>
              <a:ext cx="3156" cy="1021"/>
              <a:chOff x="1290" y="2881"/>
              <a:chExt cx="3156" cy="1021"/>
            </a:xfrm>
          </p:grpSpPr>
          <p:grpSp>
            <p:nvGrpSpPr>
              <p:cNvPr id="18546" name="Group 71"/>
              <p:cNvGrpSpPr>
                <a:grpSpLocks/>
              </p:cNvGrpSpPr>
              <p:nvPr/>
            </p:nvGrpSpPr>
            <p:grpSpPr bwMode="auto">
              <a:xfrm>
                <a:off x="1641" y="3156"/>
                <a:ext cx="2257" cy="534"/>
                <a:chOff x="1884" y="1348"/>
                <a:chExt cx="1482" cy="376"/>
              </a:xfrm>
            </p:grpSpPr>
            <p:sp>
              <p:nvSpPr>
                <p:cNvPr id="18551" name="Oval 72"/>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8552" name="Oval 73"/>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8553" name="Freeform 74"/>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8554" name="Freeform 75"/>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8547" name="Text Box 76"/>
              <p:cNvSpPr txBox="1">
                <a:spLocks noChangeArrowheads="1"/>
              </p:cNvSpPr>
              <p:nvPr/>
            </p:nvSpPr>
            <p:spPr bwMode="auto">
              <a:xfrm>
                <a:off x="1290" y="293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8548" name="Text Box 77"/>
              <p:cNvSpPr txBox="1">
                <a:spLocks noChangeArrowheads="1"/>
              </p:cNvSpPr>
              <p:nvPr/>
            </p:nvSpPr>
            <p:spPr bwMode="auto">
              <a:xfrm>
                <a:off x="1949" y="288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 </a:t>
                </a:r>
                <a:r>
                  <a:rPr lang="en-US" altLang="sv-SE" sz="2200" b="0" i="1">
                    <a:solidFill>
                      <a:srgbClr val="009999"/>
                    </a:solidFill>
                    <a:latin typeface="Calibri Light" panose="020F0302020204030204" pitchFamily="34" charset="0"/>
                    <a:cs typeface="Calibri Light" panose="020F0302020204030204" pitchFamily="34" charset="0"/>
                  </a:rPr>
                  <a:t>F</a:t>
                </a:r>
                <a:r>
                  <a:rPr lang="en-US" altLang="sv-SE" sz="2200" b="0" i="1" baseline="-25000">
                    <a:solidFill>
                      <a:srgbClr val="009999"/>
                    </a:solidFill>
                    <a:latin typeface="Calibri Light" panose="020F0302020204030204" pitchFamily="34" charset="0"/>
                    <a:cs typeface="Calibri Light" panose="020F0302020204030204" pitchFamily="34" charset="0"/>
                  </a:rPr>
                  <a:t>sE</a:t>
                </a:r>
                <a:endParaRPr lang="en-US"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8549" name="Text Box 78"/>
              <p:cNvSpPr txBox="1">
                <a:spLocks noChangeArrowheads="1"/>
              </p:cNvSpPr>
              <p:nvPr/>
            </p:nvSpPr>
            <p:spPr bwMode="auto">
              <a:xfrm>
                <a:off x="1918" y="363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r1</a:t>
                </a:r>
              </a:p>
            </p:txBody>
          </p:sp>
          <p:sp>
            <p:nvSpPr>
              <p:cNvPr id="18550" name="Text Box 79"/>
              <p:cNvSpPr txBox="1">
                <a:spLocks noChangeArrowheads="1"/>
              </p:cNvSpPr>
              <p:nvPr/>
            </p:nvSpPr>
            <p:spPr bwMode="auto">
              <a:xfrm>
                <a:off x="3569" y="293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8545" name="Text Box 80"/>
            <p:cNvSpPr txBox="1">
              <a:spLocks noChangeArrowheads="1"/>
            </p:cNvSpPr>
            <p:nvPr/>
          </p:nvSpPr>
          <p:spPr bwMode="auto">
            <a:xfrm>
              <a:off x="1290" y="2593"/>
              <a:ext cx="31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b="0">
                  <a:solidFill>
                    <a:srgbClr val="E88A00"/>
                  </a:solidFill>
                  <a:latin typeface="Calibri Light" panose="020F0302020204030204" pitchFamily="34" charset="0"/>
                  <a:cs typeface="Calibri Light" panose="020F0302020204030204" pitchFamily="34" charset="0"/>
                </a:rPr>
                <a:t>R receives f</a:t>
              </a:r>
              <a:r>
                <a:rPr lang="en-US" altLang="sv-SE" b="0" baseline="-25000">
                  <a:solidFill>
                    <a:srgbClr val="E88A00"/>
                  </a:solidFill>
                  <a:latin typeface="Calibri Light" panose="020F0302020204030204" pitchFamily="34" charset="0"/>
                  <a:cs typeface="Calibri Light" panose="020F0302020204030204" pitchFamily="34" charset="0"/>
                </a:rPr>
                <a:t>s1</a:t>
              </a:r>
              <a:r>
                <a:rPr lang="en-US" altLang="sv-SE" b="0">
                  <a:solidFill>
                    <a:srgbClr val="E88A00"/>
                  </a:solidFill>
                  <a:latin typeface="Calibri Light" panose="020F0302020204030204" pitchFamily="34" charset="0"/>
                  <a:cs typeface="Calibri Light" panose="020F0302020204030204" pitchFamily="34" charset="0"/>
                </a:rPr>
                <a:t> and sends f</a:t>
              </a:r>
              <a:r>
                <a:rPr lang="en-US" altLang="sv-SE" b="0" baseline="-25000">
                  <a:solidFill>
                    <a:srgbClr val="E88A00"/>
                  </a:solidFill>
                  <a:latin typeface="Calibri Light" panose="020F0302020204030204" pitchFamily="34" charset="0"/>
                  <a:cs typeface="Calibri Light" panose="020F0302020204030204" pitchFamily="34" charset="0"/>
                </a:rPr>
                <a:t>r1</a:t>
              </a:r>
            </a:p>
          </p:txBody>
        </p:sp>
      </p:grpSp>
      <p:sp>
        <p:nvSpPr>
          <p:cNvPr id="404561" name="Text Box 81"/>
          <p:cNvSpPr txBox="1">
            <a:spLocks noChangeArrowheads="1"/>
          </p:cNvSpPr>
          <p:nvPr/>
        </p:nvSpPr>
        <p:spPr bwMode="auto">
          <a:xfrm>
            <a:off x="1265238" y="2173288"/>
            <a:ext cx="67976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u="sng" dirty="0">
                <a:solidFill>
                  <a:schemeClr val="accent2"/>
                </a:solidFill>
                <a:latin typeface="Calibri Light" panose="020F0302020204030204" pitchFamily="34" charset="0"/>
                <a:cs typeface="Calibri Light" panose="020F0302020204030204" pitchFamily="34" charset="0"/>
              </a:rPr>
              <a:t>Denote</a:t>
            </a:r>
            <a:r>
              <a:rPr lang="en-US" altLang="sv-SE" b="0" dirty="0">
                <a:solidFill>
                  <a:schemeClr val="accent2"/>
                </a:solidFill>
                <a:latin typeface="Calibri Light" panose="020F0302020204030204" pitchFamily="34" charset="0"/>
                <a:cs typeface="Calibri Light" panose="020F0302020204030204" pitchFamily="34" charset="0"/>
              </a:rPr>
              <a:t> : </a:t>
            </a:r>
            <a:r>
              <a:rPr lang="en-US" altLang="sv-SE" b="0" dirty="0" err="1">
                <a:solidFill>
                  <a:srgbClr val="009999"/>
                </a:solidFill>
                <a:latin typeface="Calibri Light" panose="020F0302020204030204" pitchFamily="34" charset="0"/>
                <a:cs typeface="Calibri Light" panose="020F0302020204030204" pitchFamily="34" charset="0"/>
              </a:rPr>
              <a:t>F</a:t>
            </a:r>
            <a:r>
              <a:rPr lang="en-US" altLang="sv-SE" b="0" baseline="-25000" dirty="0" err="1">
                <a:solidFill>
                  <a:srgbClr val="009999"/>
                </a:solidFill>
                <a:latin typeface="Calibri Light" panose="020F0302020204030204" pitchFamily="34" charset="0"/>
                <a:cs typeface="Calibri Light" panose="020F0302020204030204" pitchFamily="34" charset="0"/>
              </a:rPr>
              <a:t>rE</a:t>
            </a:r>
            <a:r>
              <a:rPr lang="en-US" altLang="sv-SE" b="0" baseline="-25000" dirty="0">
                <a:solidFill>
                  <a:srgbClr val="009999"/>
                </a:solidFill>
                <a:latin typeface="Calibri Light" panose="020F0302020204030204" pitchFamily="34" charset="0"/>
                <a:cs typeface="Calibri Light" panose="020F0302020204030204" pitchFamily="34" charset="0"/>
              </a:rPr>
              <a:t> </a:t>
            </a:r>
            <a:r>
              <a:rPr lang="en-US" altLang="sv-SE" b="0" dirty="0">
                <a:solidFill>
                  <a:schemeClr val="accent2"/>
                </a:solidFill>
                <a:latin typeface="Calibri Light" panose="020F0302020204030204" pitchFamily="34" charset="0"/>
                <a:cs typeface="Calibri Light" panose="020F0302020204030204" pitchFamily="34" charset="0"/>
              </a:rPr>
              <a:t>(</a:t>
            </a:r>
            <a:r>
              <a:rPr lang="en-US" altLang="sv-SE" b="0" dirty="0" err="1">
                <a:solidFill>
                  <a:srgbClr val="009999"/>
                </a:solidFill>
                <a:latin typeface="Calibri Light" panose="020F0302020204030204" pitchFamily="34" charset="0"/>
                <a:cs typeface="Calibri Light" panose="020F0302020204030204" pitchFamily="34" charset="0"/>
              </a:rPr>
              <a:t>F</a:t>
            </a:r>
            <a:r>
              <a:rPr lang="en-US" altLang="sv-SE" b="0" baseline="-25000" dirty="0" err="1">
                <a:solidFill>
                  <a:srgbClr val="009999"/>
                </a:solidFill>
                <a:latin typeface="Calibri Light" panose="020F0302020204030204" pitchFamily="34" charset="0"/>
                <a:cs typeface="Calibri Light" panose="020F0302020204030204" pitchFamily="34" charset="0"/>
              </a:rPr>
              <a:t>sE</a:t>
            </a:r>
            <a:r>
              <a:rPr lang="en-US" altLang="sv-SE" b="0" dirty="0">
                <a:solidFill>
                  <a:schemeClr val="accent2"/>
                </a:solidFill>
                <a:latin typeface="Calibri Light" panose="020F0302020204030204" pitchFamily="34" charset="0"/>
                <a:cs typeface="Calibri Light" panose="020F0302020204030204" pitchFamily="34" charset="0"/>
              </a:rPr>
              <a:t>) – the sequence of frames sent by the receiver (sender, resp.) in RE</a:t>
            </a:r>
          </a:p>
        </p:txBody>
      </p:sp>
      <p:grpSp>
        <p:nvGrpSpPr>
          <p:cNvPr id="404575" name="Group 95"/>
          <p:cNvGrpSpPr>
            <a:grpSpLocks/>
          </p:cNvGrpSpPr>
          <p:nvPr/>
        </p:nvGrpSpPr>
        <p:grpSpPr bwMode="auto">
          <a:xfrm>
            <a:off x="2228850" y="4352925"/>
            <a:ext cx="5010150" cy="2000250"/>
            <a:chOff x="1290" y="2642"/>
            <a:chExt cx="3156" cy="1260"/>
          </a:xfrm>
        </p:grpSpPr>
        <p:grpSp>
          <p:nvGrpSpPr>
            <p:cNvPr id="18533" name="Group 84"/>
            <p:cNvGrpSpPr>
              <a:grpSpLocks/>
            </p:cNvGrpSpPr>
            <p:nvPr/>
          </p:nvGrpSpPr>
          <p:grpSpPr bwMode="auto">
            <a:xfrm>
              <a:off x="1290" y="2881"/>
              <a:ext cx="3156" cy="1021"/>
              <a:chOff x="1290" y="2881"/>
              <a:chExt cx="3156" cy="1021"/>
            </a:xfrm>
          </p:grpSpPr>
          <p:grpSp>
            <p:nvGrpSpPr>
              <p:cNvPr id="18535" name="Group 85"/>
              <p:cNvGrpSpPr>
                <a:grpSpLocks/>
              </p:cNvGrpSpPr>
              <p:nvPr/>
            </p:nvGrpSpPr>
            <p:grpSpPr bwMode="auto">
              <a:xfrm>
                <a:off x="1641" y="3156"/>
                <a:ext cx="2257" cy="534"/>
                <a:chOff x="1884" y="1348"/>
                <a:chExt cx="1482" cy="376"/>
              </a:xfrm>
            </p:grpSpPr>
            <p:sp>
              <p:nvSpPr>
                <p:cNvPr id="18540" name="Oval 86"/>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8541" name="Oval 87"/>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latin typeface="Calibri Light" panose="020F0302020204030204" pitchFamily="34" charset="0"/>
                      <a:cs typeface="Calibri Light" panose="020F0302020204030204" pitchFamily="34" charset="0"/>
                    </a:rPr>
                    <a:t>R</a:t>
                  </a:r>
                </a:p>
              </p:txBody>
            </p:sp>
            <p:sp>
              <p:nvSpPr>
                <p:cNvPr id="18542" name="Freeform 88"/>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8543" name="Freeform 89"/>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8536" name="Text Box 90"/>
              <p:cNvSpPr txBox="1">
                <a:spLocks noChangeArrowheads="1"/>
              </p:cNvSpPr>
              <p:nvPr/>
            </p:nvSpPr>
            <p:spPr bwMode="auto">
              <a:xfrm>
                <a:off x="1290" y="293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8537" name="Text Box 91"/>
              <p:cNvSpPr txBox="1">
                <a:spLocks noChangeArrowheads="1"/>
              </p:cNvSpPr>
              <p:nvPr/>
            </p:nvSpPr>
            <p:spPr bwMode="auto">
              <a:xfrm>
                <a:off x="1949" y="288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 </a:t>
                </a:r>
                <a:r>
                  <a:rPr lang="en-US" altLang="sv-SE" sz="2200" b="0" i="1">
                    <a:solidFill>
                      <a:srgbClr val="009999"/>
                    </a:solidFill>
                    <a:latin typeface="Calibri Light" panose="020F0302020204030204" pitchFamily="34" charset="0"/>
                    <a:cs typeface="Calibri Light" panose="020F0302020204030204" pitchFamily="34" charset="0"/>
                  </a:rPr>
                  <a:t>F</a:t>
                </a:r>
                <a:r>
                  <a:rPr lang="en-US" altLang="sv-SE" sz="2200" b="0" i="1" baseline="-25000">
                    <a:solidFill>
                      <a:srgbClr val="009999"/>
                    </a:solidFill>
                    <a:latin typeface="Calibri Light" panose="020F0302020204030204" pitchFamily="34" charset="0"/>
                    <a:cs typeface="Calibri Light" panose="020F0302020204030204" pitchFamily="34" charset="0"/>
                  </a:rPr>
                  <a:t>sE</a:t>
                </a:r>
              </a:p>
            </p:txBody>
          </p:sp>
          <p:sp>
            <p:nvSpPr>
              <p:cNvPr id="18538" name="Text Box 92"/>
              <p:cNvSpPr txBox="1">
                <a:spLocks noChangeArrowheads="1"/>
              </p:cNvSpPr>
              <p:nvPr/>
            </p:nvSpPr>
            <p:spPr bwMode="auto">
              <a:xfrm>
                <a:off x="1918" y="363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r1</a:t>
                </a:r>
              </a:p>
            </p:txBody>
          </p:sp>
          <p:sp>
            <p:nvSpPr>
              <p:cNvPr id="18539" name="Text Box 93"/>
              <p:cNvSpPr txBox="1">
                <a:spLocks noChangeArrowheads="1"/>
              </p:cNvSpPr>
              <p:nvPr/>
            </p:nvSpPr>
            <p:spPr bwMode="auto">
              <a:xfrm>
                <a:off x="3569" y="2930"/>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i="1">
                    <a:latin typeface="Calibri Light" panose="020F0302020204030204" pitchFamily="34" charset="0"/>
                    <a:cs typeface="Calibri Light" panose="020F0302020204030204" pitchFamily="34" charset="0"/>
                  </a:rPr>
                  <a:t>Crash</a:t>
                </a:r>
                <a:r>
                  <a:rPr lang="en-US" altLang="sv-SE" b="0" i="1" baseline="-25000">
                    <a:latin typeface="Calibri Light" panose="020F0302020204030204" pitchFamily="34" charset="0"/>
                    <a:cs typeface="Calibri Light" panose="020F0302020204030204" pitchFamily="34" charset="0"/>
                  </a:rPr>
                  <a:t>R</a:t>
                </a:r>
              </a:p>
            </p:txBody>
          </p:sp>
        </p:grpSp>
        <p:sp>
          <p:nvSpPr>
            <p:cNvPr id="18534" name="Text Box 94"/>
            <p:cNvSpPr txBox="1">
              <a:spLocks noChangeArrowheads="1"/>
            </p:cNvSpPr>
            <p:nvPr/>
          </p:nvSpPr>
          <p:spPr bwMode="auto">
            <a:xfrm>
              <a:off x="1290" y="2642"/>
              <a:ext cx="31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b="0">
                  <a:solidFill>
                    <a:srgbClr val="E88A00"/>
                  </a:solidFill>
                  <a:latin typeface="Calibri Light" panose="020F0302020204030204" pitchFamily="34" charset="0"/>
                  <a:cs typeface="Calibri Light" panose="020F0302020204030204" pitchFamily="34" charset="0"/>
                </a:rPr>
                <a:t>R crashes</a:t>
              </a:r>
            </a:p>
          </p:txBody>
        </p:sp>
      </p:grpSp>
      <p:grpSp>
        <p:nvGrpSpPr>
          <p:cNvPr id="404576" name="Group 96"/>
          <p:cNvGrpSpPr>
            <a:grpSpLocks/>
          </p:cNvGrpSpPr>
          <p:nvPr/>
        </p:nvGrpSpPr>
        <p:grpSpPr bwMode="auto">
          <a:xfrm>
            <a:off x="2244725" y="3957638"/>
            <a:ext cx="5010150" cy="2373312"/>
            <a:chOff x="1290" y="2407"/>
            <a:chExt cx="3156" cy="1495"/>
          </a:xfrm>
        </p:grpSpPr>
        <p:grpSp>
          <p:nvGrpSpPr>
            <p:cNvPr id="18522" name="Group 97"/>
            <p:cNvGrpSpPr>
              <a:grpSpLocks/>
            </p:cNvGrpSpPr>
            <p:nvPr/>
          </p:nvGrpSpPr>
          <p:grpSpPr bwMode="auto">
            <a:xfrm>
              <a:off x="1290" y="2881"/>
              <a:ext cx="3156" cy="1021"/>
              <a:chOff x="1290" y="2881"/>
              <a:chExt cx="3156" cy="1021"/>
            </a:xfrm>
          </p:grpSpPr>
          <p:grpSp>
            <p:nvGrpSpPr>
              <p:cNvPr id="18524" name="Group 98"/>
              <p:cNvGrpSpPr>
                <a:grpSpLocks/>
              </p:cNvGrpSpPr>
              <p:nvPr/>
            </p:nvGrpSpPr>
            <p:grpSpPr bwMode="auto">
              <a:xfrm>
                <a:off x="1641" y="3156"/>
                <a:ext cx="2257" cy="534"/>
                <a:chOff x="1884" y="1348"/>
                <a:chExt cx="1482" cy="376"/>
              </a:xfrm>
            </p:grpSpPr>
            <p:sp>
              <p:nvSpPr>
                <p:cNvPr id="18529" name="Oval 99"/>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8530" name="Oval 100"/>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8531" name="Freeform 101"/>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8532" name="Freeform 102"/>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8525" name="Text Box 103"/>
              <p:cNvSpPr txBox="1">
                <a:spLocks noChangeArrowheads="1"/>
              </p:cNvSpPr>
              <p:nvPr/>
            </p:nvSpPr>
            <p:spPr bwMode="auto">
              <a:xfrm>
                <a:off x="1290" y="293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8526" name="Text Box 104"/>
              <p:cNvSpPr txBox="1">
                <a:spLocks noChangeArrowheads="1"/>
              </p:cNvSpPr>
              <p:nvPr/>
            </p:nvSpPr>
            <p:spPr bwMode="auto">
              <a:xfrm>
                <a:off x="1949" y="2881"/>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8527" name="Text Box 105"/>
              <p:cNvSpPr txBox="1">
                <a:spLocks noChangeArrowheads="1"/>
              </p:cNvSpPr>
              <p:nvPr/>
            </p:nvSpPr>
            <p:spPr bwMode="auto">
              <a:xfrm>
                <a:off x="1918" y="363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r1</a:t>
                </a:r>
                <a:r>
                  <a:rPr lang="en-US" altLang="sv-SE" sz="2200" b="0" i="1">
                    <a:solidFill>
                      <a:schemeClr val="accent2"/>
                    </a:solidFill>
                    <a:latin typeface="Calibri Light" panose="020F0302020204030204" pitchFamily="34" charset="0"/>
                    <a:cs typeface="Calibri Light" panose="020F0302020204030204" pitchFamily="34" charset="0"/>
                  </a:rPr>
                  <a:t> </a:t>
                </a:r>
                <a:r>
                  <a:rPr lang="en-US" altLang="sv-SE" sz="2200" b="0" i="1">
                    <a:solidFill>
                      <a:srgbClr val="009999"/>
                    </a:solidFill>
                    <a:latin typeface="Calibri Light" panose="020F0302020204030204" pitchFamily="34" charset="0"/>
                    <a:cs typeface="Calibri Light" panose="020F0302020204030204" pitchFamily="34" charset="0"/>
                  </a:rPr>
                  <a:t>F</a:t>
                </a:r>
                <a:r>
                  <a:rPr lang="en-US" altLang="sv-SE" sz="2200" b="0" i="1" baseline="-25000">
                    <a:solidFill>
                      <a:srgbClr val="009999"/>
                    </a:solidFill>
                    <a:latin typeface="Calibri Light" panose="020F0302020204030204" pitchFamily="34" charset="0"/>
                    <a:cs typeface="Calibri Light" panose="020F0302020204030204" pitchFamily="34" charset="0"/>
                  </a:rPr>
                  <a:t>rE</a:t>
                </a:r>
                <a:r>
                  <a:rPr lang="en-US" altLang="sv-SE" sz="2200" b="0" i="1">
                    <a:solidFill>
                      <a:schemeClr val="accent2"/>
                    </a:solidFill>
                    <a:latin typeface="Calibri Light" panose="020F0302020204030204" pitchFamily="34" charset="0"/>
                    <a:cs typeface="Calibri Light" panose="020F0302020204030204" pitchFamily="34" charset="0"/>
                  </a:rPr>
                  <a:t> </a:t>
                </a:r>
                <a:endParaRPr lang="en-US"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8528" name="Text Box 106"/>
              <p:cNvSpPr txBox="1">
                <a:spLocks noChangeArrowheads="1"/>
              </p:cNvSpPr>
              <p:nvPr/>
            </p:nvSpPr>
            <p:spPr bwMode="auto">
              <a:xfrm>
                <a:off x="3569" y="293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8523" name="Text Box 107"/>
            <p:cNvSpPr txBox="1">
              <a:spLocks noChangeArrowheads="1"/>
            </p:cNvSpPr>
            <p:nvPr/>
          </p:nvSpPr>
          <p:spPr bwMode="auto">
            <a:xfrm>
              <a:off x="1290" y="2407"/>
              <a:ext cx="315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b="0">
                  <a:solidFill>
                    <a:srgbClr val="E88A00"/>
                  </a:solidFill>
                  <a:latin typeface="Calibri Light" panose="020F0302020204030204" pitchFamily="34" charset="0"/>
                  <a:cs typeface="Calibri Light" panose="020F0302020204030204" pitchFamily="34" charset="0"/>
                </a:rPr>
                <a:t>R receives f</a:t>
              </a:r>
              <a:r>
                <a:rPr lang="en-US" altLang="sv-SE" b="0" baseline="-25000">
                  <a:solidFill>
                    <a:srgbClr val="E88A00"/>
                  </a:solidFill>
                  <a:latin typeface="Calibri Light" panose="020F0302020204030204" pitchFamily="34" charset="0"/>
                  <a:cs typeface="Calibri Light" panose="020F0302020204030204" pitchFamily="34" charset="0"/>
                </a:rPr>
                <a:t>s1</a:t>
              </a:r>
              <a:r>
                <a:rPr lang="en-US" altLang="sv-SE" b="0">
                  <a:solidFill>
                    <a:srgbClr val="E88A00"/>
                  </a:solidFill>
                  <a:latin typeface="Calibri Light" panose="020F0302020204030204" pitchFamily="34" charset="0"/>
                  <a:cs typeface="Calibri Light" panose="020F0302020204030204" pitchFamily="34" charset="0"/>
                </a:rPr>
                <a:t> sends f</a:t>
              </a:r>
              <a:r>
                <a:rPr lang="en-US" altLang="sv-SE" b="0" baseline="-25000">
                  <a:solidFill>
                    <a:srgbClr val="E88A00"/>
                  </a:solidFill>
                  <a:latin typeface="Calibri Light" panose="020F0302020204030204" pitchFamily="34" charset="0"/>
                  <a:cs typeface="Calibri Light" panose="020F0302020204030204" pitchFamily="34" charset="0"/>
                </a:rPr>
                <a:t>r1</a:t>
              </a:r>
              <a:r>
                <a:rPr lang="en-US" altLang="sv-SE" b="0">
                  <a:solidFill>
                    <a:srgbClr val="E88A00"/>
                  </a:solidFill>
                  <a:latin typeface="Calibri Light" panose="020F0302020204030204" pitchFamily="34" charset="0"/>
                  <a:cs typeface="Calibri Light" panose="020F0302020204030204" pitchFamily="34" charset="0"/>
                </a:rPr>
                <a:t> … receives f</a:t>
              </a:r>
              <a:r>
                <a:rPr lang="en-US" altLang="sv-SE" b="0" baseline="-25000">
                  <a:solidFill>
                    <a:srgbClr val="E88A00"/>
                  </a:solidFill>
                  <a:latin typeface="Calibri Light" panose="020F0302020204030204" pitchFamily="34" charset="0"/>
                  <a:cs typeface="Calibri Light" panose="020F0302020204030204" pitchFamily="34" charset="0"/>
                </a:rPr>
                <a:t>sk</a:t>
              </a:r>
              <a:r>
                <a:rPr lang="en-US" altLang="sv-SE" b="0">
                  <a:solidFill>
                    <a:srgbClr val="E88A00"/>
                  </a:solidFill>
                  <a:latin typeface="Calibri Light" panose="020F0302020204030204" pitchFamily="34" charset="0"/>
                  <a:cs typeface="Calibri Light" panose="020F0302020204030204" pitchFamily="34" charset="0"/>
                </a:rPr>
                <a:t> and sends f</a:t>
              </a:r>
              <a:r>
                <a:rPr lang="en-US" altLang="sv-SE" b="0" baseline="-25000">
                  <a:solidFill>
                    <a:srgbClr val="E88A00"/>
                  </a:solidFill>
                  <a:latin typeface="Calibri Light" panose="020F0302020204030204" pitchFamily="34" charset="0"/>
                  <a:cs typeface="Calibri Light" panose="020F0302020204030204" pitchFamily="34" charset="0"/>
                </a:rPr>
                <a:t>rk</a:t>
              </a:r>
            </a:p>
          </p:txBody>
        </p:sp>
      </p:grpSp>
      <p:grpSp>
        <p:nvGrpSpPr>
          <p:cNvPr id="404600" name="Group 120"/>
          <p:cNvGrpSpPr>
            <a:grpSpLocks/>
          </p:cNvGrpSpPr>
          <p:nvPr/>
        </p:nvGrpSpPr>
        <p:grpSpPr bwMode="auto">
          <a:xfrm>
            <a:off x="2219325" y="4344988"/>
            <a:ext cx="5010150" cy="1997075"/>
            <a:chOff x="1290" y="2644"/>
            <a:chExt cx="3156" cy="1258"/>
          </a:xfrm>
        </p:grpSpPr>
        <p:grpSp>
          <p:nvGrpSpPr>
            <p:cNvPr id="18511" name="Group 109"/>
            <p:cNvGrpSpPr>
              <a:grpSpLocks/>
            </p:cNvGrpSpPr>
            <p:nvPr/>
          </p:nvGrpSpPr>
          <p:grpSpPr bwMode="auto">
            <a:xfrm>
              <a:off x="1290" y="2881"/>
              <a:ext cx="3156" cy="1021"/>
              <a:chOff x="1290" y="2881"/>
              <a:chExt cx="3156" cy="1021"/>
            </a:xfrm>
          </p:grpSpPr>
          <p:grpSp>
            <p:nvGrpSpPr>
              <p:cNvPr id="18513" name="Group 110"/>
              <p:cNvGrpSpPr>
                <a:grpSpLocks/>
              </p:cNvGrpSpPr>
              <p:nvPr/>
            </p:nvGrpSpPr>
            <p:grpSpPr bwMode="auto">
              <a:xfrm>
                <a:off x="1641" y="3156"/>
                <a:ext cx="2257" cy="534"/>
                <a:chOff x="1884" y="1348"/>
                <a:chExt cx="1482" cy="376"/>
              </a:xfrm>
            </p:grpSpPr>
            <p:sp>
              <p:nvSpPr>
                <p:cNvPr id="18518" name="Oval 111"/>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latin typeface="Calibri Light" panose="020F0302020204030204" pitchFamily="34" charset="0"/>
                      <a:cs typeface="Calibri Light" panose="020F0302020204030204" pitchFamily="34" charset="0"/>
                    </a:rPr>
                    <a:t>S</a:t>
                  </a:r>
                </a:p>
              </p:txBody>
            </p:sp>
            <p:sp>
              <p:nvSpPr>
                <p:cNvPr id="18519" name="Oval 112"/>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8520" name="Freeform 113"/>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8521" name="Freeform 114"/>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8514" name="Text Box 115"/>
              <p:cNvSpPr txBox="1">
                <a:spLocks noChangeArrowheads="1"/>
              </p:cNvSpPr>
              <p:nvPr/>
            </p:nvSpPr>
            <p:spPr bwMode="auto">
              <a:xfrm>
                <a:off x="1290" y="2932"/>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i="1">
                    <a:latin typeface="Calibri Light" panose="020F0302020204030204" pitchFamily="34" charset="0"/>
                    <a:cs typeface="Calibri Light" panose="020F0302020204030204" pitchFamily="34" charset="0"/>
                  </a:rPr>
                  <a:t>Crash</a:t>
                </a:r>
                <a:r>
                  <a:rPr lang="en-US" altLang="sv-SE" b="0" i="1" baseline="-25000">
                    <a:latin typeface="Calibri Light" panose="020F0302020204030204" pitchFamily="34" charset="0"/>
                    <a:cs typeface="Calibri Light" panose="020F0302020204030204" pitchFamily="34" charset="0"/>
                  </a:rPr>
                  <a:t>S</a:t>
                </a:r>
              </a:p>
            </p:txBody>
          </p:sp>
          <p:sp>
            <p:nvSpPr>
              <p:cNvPr id="18515" name="Text Box 116"/>
              <p:cNvSpPr txBox="1">
                <a:spLocks noChangeArrowheads="1"/>
              </p:cNvSpPr>
              <p:nvPr/>
            </p:nvSpPr>
            <p:spPr bwMode="auto">
              <a:xfrm>
                <a:off x="1949" y="288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 </a:t>
                </a:r>
                <a:endParaRPr lang="en-US"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8516" name="Text Box 117"/>
              <p:cNvSpPr txBox="1">
                <a:spLocks noChangeArrowheads="1"/>
              </p:cNvSpPr>
              <p:nvPr/>
            </p:nvSpPr>
            <p:spPr bwMode="auto">
              <a:xfrm>
                <a:off x="1918" y="363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r1</a:t>
                </a:r>
                <a:r>
                  <a:rPr lang="en-US" altLang="sv-SE" sz="2200" b="0" i="1">
                    <a:solidFill>
                      <a:schemeClr val="accent2"/>
                    </a:solidFill>
                    <a:latin typeface="Calibri Light" panose="020F0302020204030204" pitchFamily="34" charset="0"/>
                    <a:cs typeface="Calibri Light" panose="020F0302020204030204" pitchFamily="34" charset="0"/>
                  </a:rPr>
                  <a:t>   </a:t>
                </a:r>
                <a:r>
                  <a:rPr lang="en-US" altLang="sv-SE" sz="2200" b="0" i="1">
                    <a:solidFill>
                      <a:srgbClr val="009999"/>
                    </a:solidFill>
                    <a:latin typeface="Calibri Light" panose="020F0302020204030204" pitchFamily="34" charset="0"/>
                    <a:cs typeface="Calibri Light" panose="020F0302020204030204" pitchFamily="34" charset="0"/>
                  </a:rPr>
                  <a:t>F</a:t>
                </a:r>
                <a:r>
                  <a:rPr lang="en-US" altLang="sv-SE" sz="2200" b="0" i="1" baseline="-25000">
                    <a:solidFill>
                      <a:srgbClr val="009999"/>
                    </a:solidFill>
                    <a:latin typeface="Calibri Light" panose="020F0302020204030204" pitchFamily="34" charset="0"/>
                    <a:cs typeface="Calibri Light" panose="020F0302020204030204" pitchFamily="34" charset="0"/>
                  </a:rPr>
                  <a:t>rE</a:t>
                </a:r>
                <a:r>
                  <a:rPr lang="en-US" altLang="sv-SE" sz="2200" b="0" i="1">
                    <a:solidFill>
                      <a:schemeClr val="accent2"/>
                    </a:solidFill>
                    <a:latin typeface="Calibri Light" panose="020F0302020204030204" pitchFamily="34" charset="0"/>
                    <a:cs typeface="Calibri Light" panose="020F0302020204030204" pitchFamily="34" charset="0"/>
                  </a:rPr>
                  <a:t> </a:t>
                </a:r>
                <a:endParaRPr lang="en-US"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8517" name="Text Box 118"/>
              <p:cNvSpPr txBox="1">
                <a:spLocks noChangeArrowheads="1"/>
              </p:cNvSpPr>
              <p:nvPr/>
            </p:nvSpPr>
            <p:spPr bwMode="auto">
              <a:xfrm>
                <a:off x="3569" y="293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8512" name="Text Box 119"/>
            <p:cNvSpPr txBox="1">
              <a:spLocks noChangeArrowheads="1"/>
            </p:cNvSpPr>
            <p:nvPr/>
          </p:nvSpPr>
          <p:spPr bwMode="auto">
            <a:xfrm>
              <a:off x="1290" y="2644"/>
              <a:ext cx="31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b="0">
                  <a:solidFill>
                    <a:srgbClr val="E88A00"/>
                  </a:solidFill>
                  <a:latin typeface="Calibri Light" panose="020F0302020204030204" pitchFamily="34" charset="0"/>
                  <a:cs typeface="Calibri Light" panose="020F0302020204030204" pitchFamily="34" charset="0"/>
                </a:rPr>
                <a:t>S crashes</a:t>
              </a:r>
            </a:p>
          </p:txBody>
        </p:sp>
      </p:grpSp>
      <p:grpSp>
        <p:nvGrpSpPr>
          <p:cNvPr id="404613" name="Group 133"/>
          <p:cNvGrpSpPr>
            <a:grpSpLocks/>
          </p:cNvGrpSpPr>
          <p:nvPr/>
        </p:nvGrpSpPr>
        <p:grpSpPr bwMode="auto">
          <a:xfrm>
            <a:off x="2203450" y="4264025"/>
            <a:ext cx="5013325" cy="2078038"/>
            <a:chOff x="1290" y="2593"/>
            <a:chExt cx="3158" cy="1309"/>
          </a:xfrm>
        </p:grpSpPr>
        <p:grpSp>
          <p:nvGrpSpPr>
            <p:cNvPr id="18500" name="Group 122"/>
            <p:cNvGrpSpPr>
              <a:grpSpLocks/>
            </p:cNvGrpSpPr>
            <p:nvPr/>
          </p:nvGrpSpPr>
          <p:grpSpPr bwMode="auto">
            <a:xfrm>
              <a:off x="1290" y="2881"/>
              <a:ext cx="3156" cy="1021"/>
              <a:chOff x="1290" y="2881"/>
              <a:chExt cx="3156" cy="1021"/>
            </a:xfrm>
          </p:grpSpPr>
          <p:grpSp>
            <p:nvGrpSpPr>
              <p:cNvPr id="18502" name="Group 123"/>
              <p:cNvGrpSpPr>
                <a:grpSpLocks/>
              </p:cNvGrpSpPr>
              <p:nvPr/>
            </p:nvGrpSpPr>
            <p:grpSpPr bwMode="auto">
              <a:xfrm>
                <a:off x="1641" y="3156"/>
                <a:ext cx="2257" cy="534"/>
                <a:chOff x="1884" y="1348"/>
                <a:chExt cx="1482" cy="376"/>
              </a:xfrm>
            </p:grpSpPr>
            <p:sp>
              <p:nvSpPr>
                <p:cNvPr id="18507" name="Oval 124"/>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8508" name="Oval 125"/>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8509" name="Freeform 126"/>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8510" name="Freeform 127"/>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8503" name="Text Box 128"/>
              <p:cNvSpPr txBox="1">
                <a:spLocks noChangeArrowheads="1"/>
              </p:cNvSpPr>
              <p:nvPr/>
            </p:nvSpPr>
            <p:spPr bwMode="auto">
              <a:xfrm>
                <a:off x="1290" y="293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8504" name="Text Box 129"/>
              <p:cNvSpPr txBox="1">
                <a:spLocks noChangeArrowheads="1"/>
              </p:cNvSpPr>
              <p:nvPr/>
            </p:nvSpPr>
            <p:spPr bwMode="auto">
              <a:xfrm>
                <a:off x="1949" y="288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s2 </a:t>
                </a: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s1</a:t>
                </a:r>
              </a:p>
            </p:txBody>
          </p:sp>
          <p:sp>
            <p:nvSpPr>
              <p:cNvPr id="18505" name="Text Box 130"/>
              <p:cNvSpPr txBox="1">
                <a:spLocks noChangeArrowheads="1"/>
              </p:cNvSpPr>
              <p:nvPr/>
            </p:nvSpPr>
            <p:spPr bwMode="auto">
              <a:xfrm>
                <a:off x="1918" y="363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rgbClr val="009999"/>
                    </a:solidFill>
                    <a:latin typeface="Calibri Light" panose="020F0302020204030204" pitchFamily="34" charset="0"/>
                    <a:cs typeface="Calibri Light" panose="020F0302020204030204" pitchFamily="34" charset="0"/>
                  </a:rPr>
                  <a:t>F</a:t>
                </a:r>
                <a:r>
                  <a:rPr lang="en-US" altLang="sv-SE" sz="2200" b="0" i="1" baseline="-25000">
                    <a:solidFill>
                      <a:srgbClr val="009999"/>
                    </a:solidFill>
                    <a:latin typeface="Calibri Light" panose="020F0302020204030204" pitchFamily="34" charset="0"/>
                    <a:cs typeface="Calibri Light" panose="020F0302020204030204" pitchFamily="34" charset="0"/>
                  </a:rPr>
                  <a:t>rE</a:t>
                </a:r>
              </a:p>
            </p:txBody>
          </p:sp>
          <p:sp>
            <p:nvSpPr>
              <p:cNvPr id="18506" name="Text Box 131"/>
              <p:cNvSpPr txBox="1">
                <a:spLocks noChangeArrowheads="1"/>
              </p:cNvSpPr>
              <p:nvPr/>
            </p:nvSpPr>
            <p:spPr bwMode="auto">
              <a:xfrm>
                <a:off x="3569" y="293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8501" name="Text Box 132"/>
            <p:cNvSpPr txBox="1">
              <a:spLocks noChangeArrowheads="1"/>
            </p:cNvSpPr>
            <p:nvPr/>
          </p:nvSpPr>
          <p:spPr bwMode="auto">
            <a:xfrm>
              <a:off x="1292" y="2593"/>
              <a:ext cx="31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S sends f</a:t>
              </a:r>
              <a:r>
                <a:rPr lang="en-US" altLang="sv-SE" b="0" baseline="-25000">
                  <a:solidFill>
                    <a:srgbClr val="E88A00"/>
                  </a:solidFill>
                  <a:latin typeface="Calibri Light" panose="020F0302020204030204" pitchFamily="34" charset="0"/>
                  <a:cs typeface="Calibri Light" panose="020F0302020204030204" pitchFamily="34" charset="0"/>
                </a:rPr>
                <a:t>s1</a:t>
              </a:r>
              <a:r>
                <a:rPr lang="en-US" altLang="sv-SE" b="0">
                  <a:solidFill>
                    <a:srgbClr val="E88A00"/>
                  </a:solidFill>
                  <a:latin typeface="Calibri Light" panose="020F0302020204030204" pitchFamily="34" charset="0"/>
                  <a:cs typeface="Calibri Light" panose="020F0302020204030204" pitchFamily="34" charset="0"/>
                </a:rPr>
                <a:t>, receives f</a:t>
              </a:r>
              <a:r>
                <a:rPr lang="en-US" altLang="sv-SE" b="0" baseline="-25000">
                  <a:solidFill>
                    <a:srgbClr val="E88A00"/>
                  </a:solidFill>
                  <a:latin typeface="Calibri Light" panose="020F0302020204030204" pitchFamily="34" charset="0"/>
                  <a:cs typeface="Calibri Light" panose="020F0302020204030204" pitchFamily="34" charset="0"/>
                </a:rPr>
                <a:t>r1</a:t>
              </a:r>
              <a:r>
                <a:rPr lang="en-US" altLang="sv-SE" b="0">
                  <a:solidFill>
                    <a:srgbClr val="E88A00"/>
                  </a:solidFill>
                  <a:latin typeface="Calibri Light" panose="020F0302020204030204" pitchFamily="34" charset="0"/>
                  <a:cs typeface="Calibri Light" panose="020F0302020204030204" pitchFamily="34" charset="0"/>
                </a:rPr>
                <a:t>, sends f</a:t>
              </a:r>
              <a:r>
                <a:rPr lang="en-US" altLang="sv-SE" b="0" baseline="-25000">
                  <a:solidFill>
                    <a:srgbClr val="E88A00"/>
                  </a:solidFill>
                  <a:latin typeface="Calibri Light" panose="020F0302020204030204" pitchFamily="34" charset="0"/>
                  <a:cs typeface="Calibri Light" panose="020F0302020204030204" pitchFamily="34" charset="0"/>
                </a:rPr>
                <a:t>s2</a:t>
              </a:r>
            </a:p>
          </p:txBody>
        </p:sp>
      </p:grpSp>
      <p:grpSp>
        <p:nvGrpSpPr>
          <p:cNvPr id="404626" name="Group 146"/>
          <p:cNvGrpSpPr>
            <a:grpSpLocks/>
          </p:cNvGrpSpPr>
          <p:nvPr/>
        </p:nvGrpSpPr>
        <p:grpSpPr bwMode="auto">
          <a:xfrm>
            <a:off x="2228850" y="4325938"/>
            <a:ext cx="5010150" cy="2017712"/>
            <a:chOff x="1290" y="2631"/>
            <a:chExt cx="3156" cy="1271"/>
          </a:xfrm>
        </p:grpSpPr>
        <p:grpSp>
          <p:nvGrpSpPr>
            <p:cNvPr id="18489" name="Group 135"/>
            <p:cNvGrpSpPr>
              <a:grpSpLocks/>
            </p:cNvGrpSpPr>
            <p:nvPr/>
          </p:nvGrpSpPr>
          <p:grpSpPr bwMode="auto">
            <a:xfrm>
              <a:off x="1290" y="2881"/>
              <a:ext cx="3156" cy="1021"/>
              <a:chOff x="1290" y="2881"/>
              <a:chExt cx="3156" cy="1021"/>
            </a:xfrm>
          </p:grpSpPr>
          <p:grpSp>
            <p:nvGrpSpPr>
              <p:cNvPr id="18491" name="Group 136"/>
              <p:cNvGrpSpPr>
                <a:grpSpLocks/>
              </p:cNvGrpSpPr>
              <p:nvPr/>
            </p:nvGrpSpPr>
            <p:grpSpPr bwMode="auto">
              <a:xfrm>
                <a:off x="1641" y="3156"/>
                <a:ext cx="2257" cy="534"/>
                <a:chOff x="1884" y="1348"/>
                <a:chExt cx="1482" cy="376"/>
              </a:xfrm>
            </p:grpSpPr>
            <p:sp>
              <p:nvSpPr>
                <p:cNvPr id="18496" name="Oval 137"/>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latin typeface="Calibri Light" panose="020F0302020204030204" pitchFamily="34" charset="0"/>
                      <a:cs typeface="Calibri Light" panose="020F0302020204030204" pitchFamily="34" charset="0"/>
                    </a:rPr>
                    <a:t>S</a:t>
                  </a:r>
                </a:p>
              </p:txBody>
            </p:sp>
            <p:sp>
              <p:nvSpPr>
                <p:cNvPr id="18497" name="Oval 138"/>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8498" name="Freeform 139"/>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8499" name="Freeform 140"/>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8492" name="Text Box 141"/>
              <p:cNvSpPr txBox="1">
                <a:spLocks noChangeArrowheads="1"/>
              </p:cNvSpPr>
              <p:nvPr/>
            </p:nvSpPr>
            <p:spPr bwMode="auto">
              <a:xfrm>
                <a:off x="1290" y="2932"/>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b="0" i="1">
                    <a:latin typeface="Calibri Light" panose="020F0302020204030204" pitchFamily="34" charset="0"/>
                    <a:cs typeface="Calibri Light" panose="020F0302020204030204" pitchFamily="34" charset="0"/>
                  </a:rPr>
                  <a:t>Crash</a:t>
                </a:r>
                <a:r>
                  <a:rPr lang="en-US" altLang="sv-SE" b="0" i="1" baseline="-25000">
                    <a:latin typeface="Calibri Light" panose="020F0302020204030204" pitchFamily="34" charset="0"/>
                    <a:cs typeface="Calibri Light" panose="020F0302020204030204" pitchFamily="34" charset="0"/>
                  </a:rPr>
                  <a:t>S</a:t>
                </a:r>
              </a:p>
            </p:txBody>
          </p:sp>
          <p:sp>
            <p:nvSpPr>
              <p:cNvPr id="18493" name="Text Box 142"/>
              <p:cNvSpPr txBox="1">
                <a:spLocks noChangeArrowheads="1"/>
              </p:cNvSpPr>
              <p:nvPr/>
            </p:nvSpPr>
            <p:spPr bwMode="auto">
              <a:xfrm>
                <a:off x="1949" y="288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s2 </a:t>
                </a: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s1</a:t>
                </a:r>
              </a:p>
            </p:txBody>
          </p:sp>
          <p:sp>
            <p:nvSpPr>
              <p:cNvPr id="18494" name="Text Box 143"/>
              <p:cNvSpPr txBox="1">
                <a:spLocks noChangeArrowheads="1"/>
              </p:cNvSpPr>
              <p:nvPr/>
            </p:nvSpPr>
            <p:spPr bwMode="auto">
              <a:xfrm>
                <a:off x="1918" y="363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rgbClr val="009999"/>
                    </a:solidFill>
                    <a:latin typeface="Calibri Light" panose="020F0302020204030204" pitchFamily="34" charset="0"/>
                    <a:cs typeface="Calibri Light" panose="020F0302020204030204" pitchFamily="34" charset="0"/>
                  </a:rPr>
                  <a:t>F</a:t>
                </a:r>
                <a:r>
                  <a:rPr lang="en-US" altLang="sv-SE" sz="2200" b="0" i="1" baseline="-25000">
                    <a:solidFill>
                      <a:srgbClr val="009999"/>
                    </a:solidFill>
                    <a:latin typeface="Calibri Light" panose="020F0302020204030204" pitchFamily="34" charset="0"/>
                    <a:cs typeface="Calibri Light" panose="020F0302020204030204" pitchFamily="34" charset="0"/>
                  </a:rPr>
                  <a:t>rE</a:t>
                </a:r>
              </a:p>
            </p:txBody>
          </p:sp>
          <p:sp>
            <p:nvSpPr>
              <p:cNvPr id="18495" name="Text Box 144"/>
              <p:cNvSpPr txBox="1">
                <a:spLocks noChangeArrowheads="1"/>
              </p:cNvSpPr>
              <p:nvPr/>
            </p:nvSpPr>
            <p:spPr bwMode="auto">
              <a:xfrm>
                <a:off x="3569" y="293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8490" name="Text Box 145"/>
            <p:cNvSpPr txBox="1">
              <a:spLocks noChangeArrowheads="1"/>
            </p:cNvSpPr>
            <p:nvPr/>
          </p:nvSpPr>
          <p:spPr bwMode="auto">
            <a:xfrm>
              <a:off x="1290" y="2631"/>
              <a:ext cx="31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S crashes</a:t>
              </a:r>
            </a:p>
          </p:txBody>
        </p:sp>
      </p:grpSp>
      <p:grpSp>
        <p:nvGrpSpPr>
          <p:cNvPr id="404627" name="Group 147"/>
          <p:cNvGrpSpPr>
            <a:grpSpLocks/>
          </p:cNvGrpSpPr>
          <p:nvPr/>
        </p:nvGrpSpPr>
        <p:grpSpPr bwMode="auto">
          <a:xfrm>
            <a:off x="2219325" y="3957638"/>
            <a:ext cx="5010150" cy="2266950"/>
            <a:chOff x="1290" y="2407"/>
            <a:chExt cx="3156" cy="1428"/>
          </a:xfrm>
        </p:grpSpPr>
        <p:grpSp>
          <p:nvGrpSpPr>
            <p:cNvPr id="18478" name="Group 148"/>
            <p:cNvGrpSpPr>
              <a:grpSpLocks/>
            </p:cNvGrpSpPr>
            <p:nvPr/>
          </p:nvGrpSpPr>
          <p:grpSpPr bwMode="auto">
            <a:xfrm>
              <a:off x="1290" y="2881"/>
              <a:ext cx="3156" cy="954"/>
              <a:chOff x="1290" y="2881"/>
              <a:chExt cx="3156" cy="954"/>
            </a:xfrm>
          </p:grpSpPr>
          <p:grpSp>
            <p:nvGrpSpPr>
              <p:cNvPr id="18480" name="Group 149"/>
              <p:cNvGrpSpPr>
                <a:grpSpLocks/>
              </p:cNvGrpSpPr>
              <p:nvPr/>
            </p:nvGrpSpPr>
            <p:grpSpPr bwMode="auto">
              <a:xfrm>
                <a:off x="1641" y="3156"/>
                <a:ext cx="2257" cy="534"/>
                <a:chOff x="1884" y="1348"/>
                <a:chExt cx="1482" cy="376"/>
              </a:xfrm>
            </p:grpSpPr>
            <p:sp>
              <p:nvSpPr>
                <p:cNvPr id="18485" name="Oval 150"/>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8486" name="Oval 151"/>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8487" name="Freeform 152"/>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8488" name="Freeform 153"/>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8481" name="Text Box 154"/>
              <p:cNvSpPr txBox="1">
                <a:spLocks noChangeArrowheads="1"/>
              </p:cNvSpPr>
              <p:nvPr/>
            </p:nvSpPr>
            <p:spPr bwMode="auto">
              <a:xfrm>
                <a:off x="1290" y="293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8482" name="Text Box 155"/>
              <p:cNvSpPr txBox="1">
                <a:spLocks noChangeArrowheads="1"/>
              </p:cNvSpPr>
              <p:nvPr/>
            </p:nvSpPr>
            <p:spPr bwMode="auto">
              <a:xfrm>
                <a:off x="1949" y="288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chemeClr val="accent2"/>
                    </a:solidFill>
                    <a:latin typeface="Calibri Light" panose="020F0302020204030204" pitchFamily="34" charset="0"/>
                    <a:cs typeface="Calibri Light" panose="020F0302020204030204" pitchFamily="34" charset="0"/>
                  </a:rPr>
                  <a:t> </a:t>
                </a:r>
                <a:r>
                  <a:rPr lang="en-US" altLang="sv-SE" sz="2200" b="0" i="1">
                    <a:solidFill>
                      <a:srgbClr val="009999"/>
                    </a:solidFill>
                    <a:latin typeface="Calibri Light" panose="020F0302020204030204" pitchFamily="34" charset="0"/>
                    <a:cs typeface="Calibri Light" panose="020F0302020204030204" pitchFamily="34" charset="0"/>
                  </a:rPr>
                  <a:t>F</a:t>
                </a:r>
                <a:r>
                  <a:rPr lang="en-US" altLang="sv-SE" sz="2200" b="0" i="1" baseline="-25000">
                    <a:solidFill>
                      <a:srgbClr val="009999"/>
                    </a:solidFill>
                    <a:latin typeface="Calibri Light" panose="020F0302020204030204" pitchFamily="34" charset="0"/>
                    <a:cs typeface="Calibri Light" panose="020F0302020204030204" pitchFamily="34" charset="0"/>
                  </a:rPr>
                  <a:t>sE</a:t>
                </a:r>
                <a:r>
                  <a:rPr lang="en-US" altLang="sv-SE" sz="2200" b="0" i="1" baseline="-25000">
                    <a:solidFill>
                      <a:schemeClr val="accent2"/>
                    </a:solidFill>
                    <a:latin typeface="Calibri Light" panose="020F0302020204030204" pitchFamily="34" charset="0"/>
                    <a:cs typeface="Calibri Light" panose="020F0302020204030204" pitchFamily="34" charset="0"/>
                  </a:rPr>
                  <a:t>  </a:t>
                </a: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s2 </a:t>
                </a: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s1</a:t>
                </a:r>
              </a:p>
            </p:txBody>
          </p:sp>
          <p:sp>
            <p:nvSpPr>
              <p:cNvPr id="18483" name="Text Box 156"/>
              <p:cNvSpPr txBox="1">
                <a:spLocks noChangeArrowheads="1"/>
              </p:cNvSpPr>
              <p:nvPr/>
            </p:nvSpPr>
            <p:spPr bwMode="auto">
              <a:xfrm>
                <a:off x="1918" y="3633"/>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0"/>
                  </a:spcBef>
                  <a:buClrTx/>
                  <a:buSzTx/>
                  <a:buFontTx/>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8484" name="Text Box 157"/>
              <p:cNvSpPr txBox="1">
                <a:spLocks noChangeArrowheads="1"/>
              </p:cNvSpPr>
              <p:nvPr/>
            </p:nvSpPr>
            <p:spPr bwMode="auto">
              <a:xfrm>
                <a:off x="3569" y="293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8479" name="Text Box 158"/>
            <p:cNvSpPr txBox="1">
              <a:spLocks noChangeArrowheads="1"/>
            </p:cNvSpPr>
            <p:nvPr/>
          </p:nvSpPr>
          <p:spPr bwMode="auto">
            <a:xfrm>
              <a:off x="1290" y="2407"/>
              <a:ext cx="315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S sends f</a:t>
              </a:r>
              <a:r>
                <a:rPr lang="en-US" altLang="sv-SE" b="0" baseline="-25000">
                  <a:solidFill>
                    <a:srgbClr val="E88A00"/>
                  </a:solidFill>
                  <a:latin typeface="Calibri Light" panose="020F0302020204030204" pitchFamily="34" charset="0"/>
                  <a:cs typeface="Calibri Light" panose="020F0302020204030204" pitchFamily="34" charset="0"/>
                </a:rPr>
                <a:t>s1</a:t>
              </a:r>
              <a:r>
                <a:rPr lang="en-US" altLang="sv-SE" b="0">
                  <a:solidFill>
                    <a:srgbClr val="E88A00"/>
                  </a:solidFill>
                  <a:latin typeface="Calibri Light" panose="020F0302020204030204" pitchFamily="34" charset="0"/>
                  <a:cs typeface="Calibri Light" panose="020F0302020204030204" pitchFamily="34" charset="0"/>
                </a:rPr>
                <a:t>, receives f</a:t>
              </a:r>
              <a:r>
                <a:rPr lang="en-US" altLang="sv-SE" b="0" baseline="-25000">
                  <a:solidFill>
                    <a:srgbClr val="E88A00"/>
                  </a:solidFill>
                  <a:latin typeface="Calibri Light" panose="020F0302020204030204" pitchFamily="34" charset="0"/>
                  <a:cs typeface="Calibri Light" panose="020F0302020204030204" pitchFamily="34" charset="0"/>
                </a:rPr>
                <a:t>r1</a:t>
              </a:r>
              <a:r>
                <a:rPr lang="en-US" altLang="sv-SE" b="0">
                  <a:solidFill>
                    <a:srgbClr val="E88A00"/>
                  </a:solidFill>
                  <a:latin typeface="Calibri Light" panose="020F0302020204030204" pitchFamily="34" charset="0"/>
                  <a:cs typeface="Calibri Light" panose="020F0302020204030204" pitchFamily="34" charset="0"/>
                </a:rPr>
                <a:t>, … , sends f</a:t>
              </a:r>
              <a:r>
                <a:rPr lang="en-US" altLang="sv-SE" b="0" baseline="-25000">
                  <a:solidFill>
                    <a:srgbClr val="E88A00"/>
                  </a:solidFill>
                  <a:latin typeface="Calibri Light" panose="020F0302020204030204" pitchFamily="34" charset="0"/>
                  <a:cs typeface="Calibri Light" panose="020F0302020204030204" pitchFamily="34" charset="0"/>
                </a:rPr>
                <a:t>sk</a:t>
              </a:r>
              <a:r>
                <a:rPr lang="en-US" altLang="sv-SE" b="0">
                  <a:solidFill>
                    <a:srgbClr val="E88A00"/>
                  </a:solidFill>
                  <a:latin typeface="Calibri Light" panose="020F0302020204030204" pitchFamily="34" charset="0"/>
                  <a:cs typeface="Calibri Light" panose="020F0302020204030204" pitchFamily="34" charset="0"/>
                </a:rPr>
                <a:t>, receives f</a:t>
              </a:r>
              <a:r>
                <a:rPr lang="en-US" altLang="sv-SE" b="0" baseline="-25000">
                  <a:solidFill>
                    <a:srgbClr val="E88A00"/>
                  </a:solidFill>
                  <a:latin typeface="Calibri Light" panose="020F0302020204030204" pitchFamily="34" charset="0"/>
                  <a:cs typeface="Calibri Light" panose="020F0302020204030204" pitchFamily="34" charset="0"/>
                </a:rPr>
                <a:t>rk</a:t>
              </a:r>
            </a:p>
          </p:txBody>
        </p:sp>
      </p:grpSp>
      <p:grpSp>
        <p:nvGrpSpPr>
          <p:cNvPr id="404639" name="Group 159"/>
          <p:cNvGrpSpPr>
            <a:grpSpLocks/>
          </p:cNvGrpSpPr>
          <p:nvPr/>
        </p:nvGrpSpPr>
        <p:grpSpPr bwMode="auto">
          <a:xfrm>
            <a:off x="2228850" y="3976688"/>
            <a:ext cx="5010150" cy="2266950"/>
            <a:chOff x="1290" y="2407"/>
            <a:chExt cx="3156" cy="1428"/>
          </a:xfrm>
        </p:grpSpPr>
        <p:grpSp>
          <p:nvGrpSpPr>
            <p:cNvPr id="18467" name="Group 160"/>
            <p:cNvGrpSpPr>
              <a:grpSpLocks/>
            </p:cNvGrpSpPr>
            <p:nvPr/>
          </p:nvGrpSpPr>
          <p:grpSpPr bwMode="auto">
            <a:xfrm>
              <a:off x="1290" y="2881"/>
              <a:ext cx="3156" cy="954"/>
              <a:chOff x="1290" y="2881"/>
              <a:chExt cx="3156" cy="954"/>
            </a:xfrm>
          </p:grpSpPr>
          <p:grpSp>
            <p:nvGrpSpPr>
              <p:cNvPr id="18469" name="Group 161"/>
              <p:cNvGrpSpPr>
                <a:grpSpLocks/>
              </p:cNvGrpSpPr>
              <p:nvPr/>
            </p:nvGrpSpPr>
            <p:grpSpPr bwMode="auto">
              <a:xfrm>
                <a:off x="1641" y="3156"/>
                <a:ext cx="2257" cy="534"/>
                <a:chOff x="1884" y="1348"/>
                <a:chExt cx="1482" cy="376"/>
              </a:xfrm>
            </p:grpSpPr>
            <p:sp>
              <p:nvSpPr>
                <p:cNvPr id="18474" name="Oval 162"/>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8475" name="Oval 163"/>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8476" name="Freeform 164"/>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8477" name="Freeform 165"/>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8470" name="Text Box 166"/>
              <p:cNvSpPr txBox="1">
                <a:spLocks noChangeArrowheads="1"/>
              </p:cNvSpPr>
              <p:nvPr/>
            </p:nvSpPr>
            <p:spPr bwMode="auto">
              <a:xfrm>
                <a:off x="1290" y="293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8471" name="Text Box 167"/>
              <p:cNvSpPr txBox="1">
                <a:spLocks noChangeArrowheads="1"/>
              </p:cNvSpPr>
              <p:nvPr/>
            </p:nvSpPr>
            <p:spPr bwMode="auto">
              <a:xfrm>
                <a:off x="1949" y="288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chemeClr val="accent2"/>
                    </a:solidFill>
                    <a:latin typeface="Calibri Light" panose="020F0302020204030204" pitchFamily="34" charset="0"/>
                    <a:cs typeface="Calibri Light" panose="020F0302020204030204" pitchFamily="34" charset="0"/>
                  </a:rPr>
                  <a:t> </a:t>
                </a:r>
                <a:r>
                  <a:rPr lang="en-US" altLang="sv-SE" sz="2200" b="0" i="1">
                    <a:solidFill>
                      <a:srgbClr val="009999"/>
                    </a:solidFill>
                    <a:latin typeface="Calibri Light" panose="020F0302020204030204" pitchFamily="34" charset="0"/>
                    <a:cs typeface="Calibri Light" panose="020F0302020204030204" pitchFamily="34" charset="0"/>
                  </a:rPr>
                  <a:t>F</a:t>
                </a:r>
                <a:r>
                  <a:rPr lang="en-US" altLang="sv-SE" sz="2200" b="0" i="1" baseline="-25000">
                    <a:solidFill>
                      <a:srgbClr val="009999"/>
                    </a:solidFill>
                    <a:latin typeface="Calibri Light" panose="020F0302020204030204" pitchFamily="34" charset="0"/>
                    <a:cs typeface="Calibri Light" panose="020F0302020204030204" pitchFamily="34" charset="0"/>
                  </a:rPr>
                  <a:t>sE</a:t>
                </a:r>
                <a:r>
                  <a:rPr lang="en-US" altLang="sv-SE" sz="2200" b="0" i="1">
                    <a:solidFill>
                      <a:schemeClr val="accent2"/>
                    </a:solidFill>
                    <a:latin typeface="Calibri Light" panose="020F0302020204030204" pitchFamily="34" charset="0"/>
                    <a:cs typeface="Calibri Light" panose="020F0302020204030204" pitchFamily="34" charset="0"/>
                  </a:rPr>
                  <a:t> </a:t>
                </a:r>
                <a:r>
                  <a:rPr lang="en-US" altLang="sv-SE" sz="2200" b="0" i="1">
                    <a:solidFill>
                      <a:srgbClr val="009999"/>
                    </a:solidFill>
                    <a:latin typeface="Calibri Light" panose="020F0302020204030204" pitchFamily="34" charset="0"/>
                    <a:cs typeface="Calibri Light" panose="020F0302020204030204" pitchFamily="34" charset="0"/>
                  </a:rPr>
                  <a:t>F</a:t>
                </a:r>
                <a:r>
                  <a:rPr lang="en-US" altLang="sv-SE" sz="2200" b="0" i="1" baseline="-25000">
                    <a:solidFill>
                      <a:srgbClr val="009999"/>
                    </a:solidFill>
                    <a:latin typeface="Calibri Light" panose="020F0302020204030204" pitchFamily="34" charset="0"/>
                    <a:cs typeface="Calibri Light" panose="020F0302020204030204" pitchFamily="34" charset="0"/>
                  </a:rPr>
                  <a:t>sE</a:t>
                </a:r>
              </a:p>
            </p:txBody>
          </p:sp>
          <p:sp>
            <p:nvSpPr>
              <p:cNvPr id="18472" name="Text Box 168"/>
              <p:cNvSpPr txBox="1">
                <a:spLocks noChangeArrowheads="1"/>
              </p:cNvSpPr>
              <p:nvPr/>
            </p:nvSpPr>
            <p:spPr bwMode="auto">
              <a:xfrm>
                <a:off x="1918" y="3633"/>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0"/>
                  </a:spcBef>
                  <a:buClrTx/>
                  <a:buSzTx/>
                  <a:buFontTx/>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8473" name="Text Box 169"/>
              <p:cNvSpPr txBox="1">
                <a:spLocks noChangeArrowheads="1"/>
              </p:cNvSpPr>
              <p:nvPr/>
            </p:nvSpPr>
            <p:spPr bwMode="auto">
              <a:xfrm>
                <a:off x="3569" y="293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8468" name="Text Box 170"/>
            <p:cNvSpPr txBox="1">
              <a:spLocks noChangeArrowheads="1"/>
            </p:cNvSpPr>
            <p:nvPr/>
          </p:nvSpPr>
          <p:spPr bwMode="auto">
            <a:xfrm>
              <a:off x="1290" y="2407"/>
              <a:ext cx="315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S received the first F</a:t>
              </a:r>
              <a:r>
                <a:rPr lang="en-US" altLang="sv-SE" b="0" baseline="-25000">
                  <a:solidFill>
                    <a:srgbClr val="E88A00"/>
                  </a:solidFill>
                  <a:latin typeface="Calibri Light" panose="020F0302020204030204" pitchFamily="34" charset="0"/>
                  <a:cs typeface="Calibri Light" panose="020F0302020204030204" pitchFamily="34" charset="0"/>
                </a:rPr>
                <a:t>rE</a:t>
              </a:r>
              <a:r>
                <a:rPr lang="en-US" altLang="sv-SE" b="0">
                  <a:solidFill>
                    <a:srgbClr val="E88A00"/>
                  </a:solidFill>
                  <a:latin typeface="Calibri Light" panose="020F0302020204030204" pitchFamily="34" charset="0"/>
                  <a:cs typeface="Calibri Light" panose="020F0302020204030204" pitchFamily="34" charset="0"/>
                </a:rPr>
                <a:t>, crashed and received the second</a:t>
              </a:r>
            </a:p>
          </p:txBody>
        </p:sp>
      </p:grpSp>
      <p:grpSp>
        <p:nvGrpSpPr>
          <p:cNvPr id="404651" name="Group 171"/>
          <p:cNvGrpSpPr>
            <a:grpSpLocks/>
          </p:cNvGrpSpPr>
          <p:nvPr/>
        </p:nvGrpSpPr>
        <p:grpSpPr bwMode="auto">
          <a:xfrm>
            <a:off x="2273300" y="4751388"/>
            <a:ext cx="4443413" cy="1189037"/>
            <a:chOff x="1290" y="2843"/>
            <a:chExt cx="2799" cy="749"/>
          </a:xfrm>
        </p:grpSpPr>
        <p:sp>
          <p:nvSpPr>
            <p:cNvPr id="18465" name="Text Box 172"/>
            <p:cNvSpPr txBox="1">
              <a:spLocks noChangeArrowheads="1"/>
            </p:cNvSpPr>
            <p:nvPr/>
          </p:nvSpPr>
          <p:spPr bwMode="auto">
            <a:xfrm>
              <a:off x="1964" y="2843"/>
              <a:ext cx="1705"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sz="7200">
                  <a:solidFill>
                    <a:schemeClr val="hlink"/>
                  </a:solidFill>
                  <a:latin typeface="Calibri Light" panose="020F0302020204030204" pitchFamily="34" charset="0"/>
                  <a:cs typeface="Calibri Light" panose="020F0302020204030204" pitchFamily="34" charset="0"/>
                </a:rPr>
                <a:t>.....</a:t>
              </a:r>
            </a:p>
          </p:txBody>
        </p:sp>
        <p:sp>
          <p:nvSpPr>
            <p:cNvPr id="18466" name="Rectangle 173"/>
            <p:cNvSpPr>
              <a:spLocks noChangeArrowheads="1"/>
            </p:cNvSpPr>
            <p:nvPr/>
          </p:nvSpPr>
          <p:spPr bwMode="auto">
            <a:xfrm>
              <a:off x="1290" y="2881"/>
              <a:ext cx="27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buFont typeface="Wingdings" panose="05000000000000000000" pitchFamily="2" charset="2"/>
                <a:buNone/>
              </a:pPr>
              <a:r>
                <a:rPr lang="en-US" altLang="sv-SE" b="0">
                  <a:solidFill>
                    <a:schemeClr val="hlink"/>
                  </a:solidFill>
                  <a:latin typeface="Calibri Light" panose="020F0302020204030204" pitchFamily="34" charset="0"/>
                  <a:cs typeface="Calibri Light" panose="020F0302020204030204" pitchFamily="34" charset="0"/>
                </a:rPr>
                <a:t>Continue with the same technique</a:t>
              </a:r>
            </a:p>
          </p:txBody>
        </p:sp>
      </p:grpSp>
      <p:sp>
        <p:nvSpPr>
          <p:cNvPr id="404654" name="Text Box 174"/>
          <p:cNvSpPr txBox="1">
            <a:spLocks noChangeArrowheads="1"/>
          </p:cNvSpPr>
          <p:nvPr/>
        </p:nvSpPr>
        <p:spPr bwMode="auto">
          <a:xfrm>
            <a:off x="801688" y="2995613"/>
            <a:ext cx="7504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dirty="0" err="1">
                <a:solidFill>
                  <a:srgbClr val="CC3300"/>
                </a:solidFill>
                <a:latin typeface="Calibri Light" panose="020F0302020204030204" pitchFamily="34" charset="0"/>
                <a:cs typeface="Calibri Light" panose="020F0302020204030204" pitchFamily="34" charset="0"/>
              </a:rPr>
              <a:t>F</a:t>
            </a:r>
            <a:r>
              <a:rPr lang="en-US" altLang="sv-SE" b="0" baseline="30000" dirty="0" err="1">
                <a:solidFill>
                  <a:srgbClr val="CC3300"/>
                </a:solidFill>
                <a:latin typeface="Calibri Light" panose="020F0302020204030204" pitchFamily="34" charset="0"/>
                <a:cs typeface="Calibri Light" panose="020F0302020204030204" pitchFamily="34" charset="0"/>
              </a:rPr>
              <a:t>i</a:t>
            </a:r>
            <a:r>
              <a:rPr lang="en-US" altLang="sv-SE" b="0" baseline="-25000" dirty="0" err="1">
                <a:solidFill>
                  <a:srgbClr val="CC3300"/>
                </a:solidFill>
                <a:latin typeface="Calibri Light" panose="020F0302020204030204" pitchFamily="34" charset="0"/>
                <a:cs typeface="Calibri Light" panose="020F0302020204030204" pitchFamily="34" charset="0"/>
              </a:rPr>
              <a:t>rE</a:t>
            </a:r>
            <a:r>
              <a:rPr lang="en-US" altLang="sv-SE" b="0" baseline="-25000" dirty="0">
                <a:solidFill>
                  <a:srgbClr val="009999"/>
                </a:solidFill>
                <a:latin typeface="Calibri Light" panose="020F0302020204030204" pitchFamily="34" charset="0"/>
                <a:cs typeface="Calibri Light" panose="020F0302020204030204" pitchFamily="34" charset="0"/>
              </a:rPr>
              <a:t> </a:t>
            </a:r>
            <a:r>
              <a:rPr lang="en-US" altLang="sv-SE" b="0" dirty="0">
                <a:solidFill>
                  <a:schemeClr val="accent2"/>
                </a:solidFill>
                <a:latin typeface="Calibri Light" panose="020F0302020204030204" pitchFamily="34" charset="0"/>
                <a:cs typeface="Calibri Light" panose="020F0302020204030204" pitchFamily="34" charset="0"/>
              </a:rPr>
              <a:t>(</a:t>
            </a:r>
            <a:r>
              <a:rPr lang="en-US" altLang="sv-SE" b="0" dirty="0" err="1">
                <a:solidFill>
                  <a:srgbClr val="CC3300"/>
                </a:solidFill>
                <a:latin typeface="Calibri Light" panose="020F0302020204030204" pitchFamily="34" charset="0"/>
                <a:cs typeface="Calibri Light" panose="020F0302020204030204" pitchFamily="34" charset="0"/>
              </a:rPr>
              <a:t>F</a:t>
            </a:r>
            <a:r>
              <a:rPr lang="en-US" altLang="sv-SE" b="0" baseline="30000" dirty="0" err="1">
                <a:solidFill>
                  <a:srgbClr val="CC3300"/>
                </a:solidFill>
                <a:latin typeface="Calibri Light" panose="020F0302020204030204" pitchFamily="34" charset="0"/>
                <a:cs typeface="Calibri Light" panose="020F0302020204030204" pitchFamily="34" charset="0"/>
              </a:rPr>
              <a:t>i</a:t>
            </a:r>
            <a:r>
              <a:rPr lang="en-US" altLang="sv-SE" b="0" baseline="-25000" dirty="0" err="1">
                <a:solidFill>
                  <a:srgbClr val="CC3300"/>
                </a:solidFill>
                <a:latin typeface="Calibri Light" panose="020F0302020204030204" pitchFamily="34" charset="0"/>
                <a:cs typeface="Calibri Light" panose="020F0302020204030204" pitchFamily="34" charset="0"/>
              </a:rPr>
              <a:t>sE</a:t>
            </a:r>
            <a:r>
              <a:rPr lang="en-US" altLang="sv-SE" b="0" dirty="0">
                <a:solidFill>
                  <a:schemeClr val="accent2"/>
                </a:solidFill>
                <a:latin typeface="Calibri Light" panose="020F0302020204030204" pitchFamily="34" charset="0"/>
                <a:cs typeface="Calibri Light" panose="020F0302020204030204" pitchFamily="34" charset="0"/>
              </a:rPr>
              <a:t>) = the sequence </a:t>
            </a:r>
            <a:r>
              <a:rPr lang="en-US" altLang="sv-SE" b="0" dirty="0">
                <a:solidFill>
                  <a:srgbClr val="009999"/>
                </a:solidFill>
                <a:latin typeface="Calibri Light" panose="020F0302020204030204" pitchFamily="34" charset="0"/>
                <a:cs typeface="Calibri Light" panose="020F0302020204030204" pitchFamily="34" charset="0"/>
              </a:rPr>
              <a:t>F</a:t>
            </a:r>
            <a:r>
              <a:rPr lang="en-US" altLang="sv-SE" b="0" baseline="-25000" dirty="0">
                <a:solidFill>
                  <a:srgbClr val="009999"/>
                </a:solidFill>
                <a:latin typeface="Calibri Light" panose="020F0302020204030204" pitchFamily="34" charset="0"/>
                <a:cs typeface="Calibri Light" panose="020F0302020204030204" pitchFamily="34" charset="0"/>
              </a:rPr>
              <a:t>r(s)E </a:t>
            </a:r>
            <a:r>
              <a:rPr lang="en-US" altLang="sv-SE" b="0" dirty="0">
                <a:solidFill>
                  <a:srgbClr val="009999"/>
                </a:solidFill>
                <a:latin typeface="Calibri Light" panose="020F0302020204030204" pitchFamily="34" charset="0"/>
                <a:cs typeface="Calibri Light" panose="020F0302020204030204" pitchFamily="34" charset="0"/>
              </a:rPr>
              <a:t>F</a:t>
            </a:r>
            <a:r>
              <a:rPr lang="en-US" altLang="sv-SE" b="0" baseline="-25000" dirty="0">
                <a:solidFill>
                  <a:srgbClr val="009999"/>
                </a:solidFill>
                <a:latin typeface="Calibri Light" panose="020F0302020204030204" pitchFamily="34" charset="0"/>
                <a:cs typeface="Calibri Light" panose="020F0302020204030204" pitchFamily="34" charset="0"/>
              </a:rPr>
              <a:t>r(s)E </a:t>
            </a:r>
            <a:r>
              <a:rPr lang="en-US" altLang="sv-SE" b="0" dirty="0">
                <a:solidFill>
                  <a:srgbClr val="009999"/>
                </a:solidFill>
                <a:latin typeface="Calibri Light" panose="020F0302020204030204" pitchFamily="34" charset="0"/>
                <a:cs typeface="Calibri Light" panose="020F0302020204030204" pitchFamily="34" charset="0"/>
              </a:rPr>
              <a:t>… F</a:t>
            </a:r>
            <a:r>
              <a:rPr lang="en-US" altLang="sv-SE" b="0" baseline="-25000" dirty="0">
                <a:solidFill>
                  <a:srgbClr val="009999"/>
                </a:solidFill>
                <a:latin typeface="Calibri Light" panose="020F0302020204030204" pitchFamily="34" charset="0"/>
                <a:cs typeface="Calibri Light" panose="020F0302020204030204" pitchFamily="34" charset="0"/>
              </a:rPr>
              <a:t>r(s)E</a:t>
            </a:r>
            <a:r>
              <a:rPr lang="en-US" altLang="sv-SE" b="0" dirty="0">
                <a:solidFill>
                  <a:srgbClr val="009999"/>
                </a:solidFill>
                <a:latin typeface="Calibri Light" panose="020F0302020204030204" pitchFamily="34" charset="0"/>
                <a:cs typeface="Calibri Light" panose="020F0302020204030204" pitchFamily="34" charset="0"/>
              </a:rPr>
              <a:t> (i times)</a:t>
            </a:r>
          </a:p>
        </p:txBody>
      </p:sp>
      <p:grpSp>
        <p:nvGrpSpPr>
          <p:cNvPr id="404667" name="Group 187"/>
          <p:cNvGrpSpPr>
            <a:grpSpLocks/>
          </p:cNvGrpSpPr>
          <p:nvPr/>
        </p:nvGrpSpPr>
        <p:grpSpPr bwMode="auto">
          <a:xfrm>
            <a:off x="812800" y="3979863"/>
            <a:ext cx="7504113" cy="2266950"/>
            <a:chOff x="505" y="2509"/>
            <a:chExt cx="4727" cy="1428"/>
          </a:xfrm>
        </p:grpSpPr>
        <p:grpSp>
          <p:nvGrpSpPr>
            <p:cNvPr id="18454" name="Group 176"/>
            <p:cNvGrpSpPr>
              <a:grpSpLocks/>
            </p:cNvGrpSpPr>
            <p:nvPr/>
          </p:nvGrpSpPr>
          <p:grpSpPr bwMode="auto">
            <a:xfrm>
              <a:off x="1400" y="2983"/>
              <a:ext cx="3156" cy="954"/>
              <a:chOff x="1290" y="2881"/>
              <a:chExt cx="3156" cy="954"/>
            </a:xfrm>
          </p:grpSpPr>
          <p:grpSp>
            <p:nvGrpSpPr>
              <p:cNvPr id="18456" name="Group 177"/>
              <p:cNvGrpSpPr>
                <a:grpSpLocks/>
              </p:cNvGrpSpPr>
              <p:nvPr/>
            </p:nvGrpSpPr>
            <p:grpSpPr bwMode="auto">
              <a:xfrm>
                <a:off x="1641" y="3156"/>
                <a:ext cx="2257" cy="534"/>
                <a:chOff x="1884" y="1348"/>
                <a:chExt cx="1482" cy="376"/>
              </a:xfrm>
            </p:grpSpPr>
            <p:sp>
              <p:nvSpPr>
                <p:cNvPr id="18461" name="Oval 178"/>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8462" name="Oval 179"/>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8463" name="Freeform 180"/>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8464" name="Freeform 181"/>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8457" name="Text Box 182"/>
              <p:cNvSpPr txBox="1">
                <a:spLocks noChangeArrowheads="1"/>
              </p:cNvSpPr>
              <p:nvPr/>
            </p:nvSpPr>
            <p:spPr bwMode="auto">
              <a:xfrm>
                <a:off x="1290" y="293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8458" name="Text Box 183"/>
              <p:cNvSpPr txBox="1">
                <a:spLocks noChangeArrowheads="1"/>
              </p:cNvSpPr>
              <p:nvPr/>
            </p:nvSpPr>
            <p:spPr bwMode="auto">
              <a:xfrm>
                <a:off x="1949" y="288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rgbClr val="CC3300"/>
                    </a:solidFill>
                    <a:latin typeface="Calibri Light" panose="020F0302020204030204" pitchFamily="34" charset="0"/>
                    <a:cs typeface="Calibri Light" panose="020F0302020204030204" pitchFamily="34" charset="0"/>
                  </a:rPr>
                  <a:t>F</a:t>
                </a:r>
                <a:r>
                  <a:rPr lang="en-US" altLang="sv-SE" sz="1000" b="0" i="1">
                    <a:solidFill>
                      <a:srgbClr val="CC3300"/>
                    </a:solidFill>
                    <a:latin typeface="Calibri Light" panose="020F0302020204030204" pitchFamily="34" charset="0"/>
                    <a:cs typeface="Calibri Light" panose="020F0302020204030204" pitchFamily="34" charset="0"/>
                  </a:rPr>
                  <a:t> </a:t>
                </a:r>
                <a:r>
                  <a:rPr lang="en-US" altLang="sv-SE" sz="2200" b="0" i="1" baseline="30000">
                    <a:solidFill>
                      <a:srgbClr val="CC3300"/>
                    </a:solidFill>
                    <a:latin typeface="Calibri Light" panose="020F0302020204030204" pitchFamily="34" charset="0"/>
                    <a:cs typeface="Calibri Light" panose="020F0302020204030204" pitchFamily="34" charset="0"/>
                  </a:rPr>
                  <a:t>i</a:t>
                </a:r>
                <a:r>
                  <a:rPr lang="en-US" altLang="sv-SE" sz="2200" b="0" i="1" baseline="-25000">
                    <a:solidFill>
                      <a:srgbClr val="CC3300"/>
                    </a:solidFill>
                    <a:latin typeface="Calibri Light" panose="020F0302020204030204" pitchFamily="34" charset="0"/>
                    <a:cs typeface="Calibri Light" panose="020F0302020204030204" pitchFamily="34" charset="0"/>
                  </a:rPr>
                  <a:t>sE</a:t>
                </a:r>
              </a:p>
            </p:txBody>
          </p:sp>
          <p:sp>
            <p:nvSpPr>
              <p:cNvPr id="18459" name="Text Box 184"/>
              <p:cNvSpPr txBox="1">
                <a:spLocks noChangeArrowheads="1"/>
              </p:cNvSpPr>
              <p:nvPr/>
            </p:nvSpPr>
            <p:spPr bwMode="auto">
              <a:xfrm>
                <a:off x="1918" y="3633"/>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0"/>
                  </a:spcBef>
                  <a:buClrTx/>
                  <a:buSzTx/>
                  <a:buFontTx/>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8460" name="Text Box 185"/>
              <p:cNvSpPr txBox="1">
                <a:spLocks noChangeArrowheads="1"/>
              </p:cNvSpPr>
              <p:nvPr/>
            </p:nvSpPr>
            <p:spPr bwMode="auto">
              <a:xfrm>
                <a:off x="3569" y="293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8455" name="Text Box 186"/>
            <p:cNvSpPr txBox="1">
              <a:spLocks noChangeArrowheads="1"/>
            </p:cNvSpPr>
            <p:nvPr/>
          </p:nvSpPr>
          <p:spPr bwMode="auto">
            <a:xfrm>
              <a:off x="505" y="2509"/>
              <a:ext cx="472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dirty="0">
                  <a:solidFill>
                    <a:srgbClr val="E88A00"/>
                  </a:solidFill>
                  <a:latin typeface="Calibri Light" panose="020F0302020204030204" pitchFamily="34" charset="0"/>
                  <a:cs typeface="Calibri Light" panose="020F0302020204030204" pitchFamily="34" charset="0"/>
                </a:rPr>
                <a:t>For any finite i, the technique can be extended to reach a configuration in which </a:t>
              </a:r>
              <a:r>
                <a:rPr lang="en-US" altLang="sv-SE" b="0" dirty="0" err="1">
                  <a:solidFill>
                    <a:srgbClr val="CC3300"/>
                  </a:solidFill>
                  <a:latin typeface="Calibri Light" panose="020F0302020204030204" pitchFamily="34" charset="0"/>
                  <a:cs typeface="Calibri Light" panose="020F0302020204030204" pitchFamily="34" charset="0"/>
                </a:rPr>
                <a:t>F</a:t>
              </a:r>
              <a:r>
                <a:rPr lang="en-US" altLang="sv-SE" b="0" baseline="30000" dirty="0" err="1">
                  <a:solidFill>
                    <a:srgbClr val="CC3300"/>
                  </a:solidFill>
                  <a:latin typeface="Calibri Light" panose="020F0302020204030204" pitchFamily="34" charset="0"/>
                  <a:cs typeface="Calibri Light" panose="020F0302020204030204" pitchFamily="34" charset="0"/>
                </a:rPr>
                <a:t>i</a:t>
              </a:r>
              <a:r>
                <a:rPr lang="en-US" altLang="sv-SE" b="0" baseline="-25000" dirty="0" err="1">
                  <a:solidFill>
                    <a:srgbClr val="CC3300"/>
                  </a:solidFill>
                  <a:latin typeface="Calibri Light" panose="020F0302020204030204" pitchFamily="34" charset="0"/>
                  <a:cs typeface="Calibri Light" panose="020F0302020204030204" pitchFamily="34" charset="0"/>
                </a:rPr>
                <a:t>sE</a:t>
              </a:r>
              <a:r>
                <a:rPr lang="en-US" altLang="sv-SE" b="0" dirty="0">
                  <a:solidFill>
                    <a:srgbClr val="E88A00"/>
                  </a:solidFill>
                  <a:latin typeface="Calibri Light" panose="020F0302020204030204" pitchFamily="34" charset="0"/>
                  <a:cs typeface="Calibri Light" panose="020F0302020204030204" pitchFamily="34" charset="0"/>
                </a:rPr>
                <a:t> appears in </a:t>
              </a:r>
              <a:r>
                <a:rPr lang="en-US" altLang="sv-SE" b="0" dirty="0" err="1">
                  <a:solidFill>
                    <a:srgbClr val="E88A00"/>
                  </a:solidFill>
                  <a:latin typeface="Calibri Light" panose="020F0302020204030204" pitchFamily="34" charset="0"/>
                  <a:cs typeface="Calibri Light" panose="020F0302020204030204" pitchFamily="34" charset="0"/>
                </a:rPr>
                <a:t>q</a:t>
              </a:r>
              <a:r>
                <a:rPr lang="en-US" altLang="sv-SE" b="0" baseline="-25000" dirty="0" err="1">
                  <a:solidFill>
                    <a:srgbClr val="E88A00"/>
                  </a:solidFill>
                  <a:latin typeface="Calibri Light" panose="020F0302020204030204" pitchFamily="34" charset="0"/>
                  <a:cs typeface="Calibri Light" panose="020F0302020204030204" pitchFamily="34" charset="0"/>
                </a:rPr>
                <a:t>s,r</a:t>
              </a:r>
              <a:endParaRPr lang="en-US" altLang="sv-SE" b="0" baseline="-25000" dirty="0">
                <a:solidFill>
                  <a:srgbClr val="E88A00"/>
                </a:solidFill>
                <a:latin typeface="Calibri Light" panose="020F0302020204030204" pitchFamily="34" charset="0"/>
                <a:cs typeface="Calibri Light" panose="020F0302020204030204" pitchFamily="34" charset="0"/>
              </a:endParaRPr>
            </a:p>
          </p:txBody>
        </p:sp>
      </p:grpSp>
      <p:sp>
        <p:nvSpPr>
          <p:cNvPr id="3" name="Explosion: 14 Points 2">
            <a:extLst>
              <a:ext uri="{FF2B5EF4-FFF2-40B4-BE49-F238E27FC236}">
                <a16:creationId xmlns:a16="http://schemas.microsoft.com/office/drawing/2014/main" id="{D4727A5A-F442-2DD0-1C8D-E204EC4CCA2E}"/>
              </a:ext>
            </a:extLst>
          </p:cNvPr>
          <p:cNvSpPr/>
          <p:nvPr/>
        </p:nvSpPr>
        <p:spPr>
          <a:xfrm>
            <a:off x="6300192" y="4674840"/>
            <a:ext cx="2736304" cy="1778496"/>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Skipped this year</a:t>
            </a:r>
          </a:p>
        </p:txBody>
      </p:sp>
    </p:spTree>
    <p:extLst>
      <p:ext uri="{BB962C8B-B14F-4D97-AF65-F5344CB8AC3E}">
        <p14:creationId xmlns:p14="http://schemas.microsoft.com/office/powerpoint/2010/main" val="3389977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04507"/>
                                        </p:tgtEl>
                                        <p:attrNameLst>
                                          <p:attrName>style.visibility</p:attrName>
                                        </p:attrNameLst>
                                      </p:cBhvr>
                                      <p:to>
                                        <p:strVal val="visible"/>
                                      </p:to>
                                    </p:set>
                                  </p:childTnLst>
                                  <p:subTnLst>
                                    <p:set>
                                      <p:cBhvr override="childStyle">
                                        <p:cTn dur="1" fill="hold" display="0" masterRel="nextClick" afterEffect="1"/>
                                        <p:tgtEl>
                                          <p:spTgt spid="40450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04520"/>
                                        </p:tgtEl>
                                        <p:attrNameLst>
                                          <p:attrName>style.visibility</p:attrName>
                                        </p:attrNameLst>
                                      </p:cBhvr>
                                      <p:to>
                                        <p:strVal val="visible"/>
                                      </p:to>
                                    </p:set>
                                  </p:childTnLst>
                                  <p:subTnLst>
                                    <p:set>
                                      <p:cBhvr override="childStyle">
                                        <p:cTn dur="1" fill="hold" display="0" masterRel="nextClick" afterEffect="1"/>
                                        <p:tgtEl>
                                          <p:spTgt spid="404520"/>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04534"/>
                                        </p:tgtEl>
                                        <p:attrNameLst>
                                          <p:attrName>style.visibility</p:attrName>
                                        </p:attrNameLst>
                                      </p:cBhvr>
                                      <p:to>
                                        <p:strVal val="visible"/>
                                      </p:to>
                                    </p:set>
                                  </p:childTnLst>
                                  <p:subTnLst>
                                    <p:set>
                                      <p:cBhvr override="childStyle">
                                        <p:cTn dur="1" fill="hold" display="0" masterRel="nextClick" afterEffect="1"/>
                                        <p:tgtEl>
                                          <p:spTgt spid="40453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04548"/>
                                        </p:tgtEl>
                                        <p:attrNameLst>
                                          <p:attrName>style.visibility</p:attrName>
                                        </p:attrNameLst>
                                      </p:cBhvr>
                                      <p:to>
                                        <p:strVal val="visible"/>
                                      </p:to>
                                    </p:set>
                                  </p:childTnLst>
                                  <p:subTnLst>
                                    <p:set>
                                      <p:cBhvr override="childStyle">
                                        <p:cTn dur="1" fill="hold" display="0" masterRel="nextClick" afterEffect="1"/>
                                        <p:tgtEl>
                                          <p:spTgt spid="404548"/>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4561"/>
                                        </p:tgtEl>
                                        <p:attrNameLst>
                                          <p:attrName>style.visibility</p:attrName>
                                        </p:attrNameLst>
                                      </p:cBhvr>
                                      <p:to>
                                        <p:strVal val="visible"/>
                                      </p:to>
                                    </p:se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404562"/>
                                        </p:tgtEl>
                                        <p:attrNameLst>
                                          <p:attrName>style.visibility</p:attrName>
                                        </p:attrNameLst>
                                      </p:cBhvr>
                                      <p:to>
                                        <p:strVal val="visible"/>
                                      </p:to>
                                    </p:set>
                                  </p:childTnLst>
                                  <p:subTnLst>
                                    <p:set>
                                      <p:cBhvr override="childStyle">
                                        <p:cTn dur="1" fill="hold" display="0" masterRel="nextClick" afterEffect="1"/>
                                        <p:tgtEl>
                                          <p:spTgt spid="404562"/>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404575"/>
                                        </p:tgtEl>
                                        <p:attrNameLst>
                                          <p:attrName>style.visibility</p:attrName>
                                        </p:attrNameLst>
                                      </p:cBhvr>
                                      <p:to>
                                        <p:strVal val="visible"/>
                                      </p:to>
                                    </p:set>
                                  </p:childTnLst>
                                  <p:subTnLst>
                                    <p:set>
                                      <p:cBhvr override="childStyle">
                                        <p:cTn dur="1" fill="hold" display="0" masterRel="nextClick" afterEffect="1"/>
                                        <p:tgtEl>
                                          <p:spTgt spid="404575"/>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404576"/>
                                        </p:tgtEl>
                                        <p:attrNameLst>
                                          <p:attrName>style.visibility</p:attrName>
                                        </p:attrNameLst>
                                      </p:cBhvr>
                                      <p:to>
                                        <p:strVal val="visible"/>
                                      </p:to>
                                    </p:set>
                                  </p:childTnLst>
                                  <p:subTnLst>
                                    <p:set>
                                      <p:cBhvr override="childStyle">
                                        <p:cTn dur="1" fill="hold" display="0" masterRel="nextClick" afterEffect="1"/>
                                        <p:tgtEl>
                                          <p:spTgt spid="404576"/>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404600"/>
                                        </p:tgtEl>
                                        <p:attrNameLst>
                                          <p:attrName>style.visibility</p:attrName>
                                        </p:attrNameLst>
                                      </p:cBhvr>
                                      <p:to>
                                        <p:strVal val="visible"/>
                                      </p:to>
                                    </p:set>
                                  </p:childTnLst>
                                  <p:subTnLst>
                                    <p:set>
                                      <p:cBhvr override="childStyle">
                                        <p:cTn dur="1" fill="hold" display="0" masterRel="nextClick" afterEffect="1"/>
                                        <p:tgtEl>
                                          <p:spTgt spid="404600"/>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404613"/>
                                        </p:tgtEl>
                                        <p:attrNameLst>
                                          <p:attrName>style.visibility</p:attrName>
                                        </p:attrNameLst>
                                      </p:cBhvr>
                                      <p:to>
                                        <p:strVal val="visible"/>
                                      </p:to>
                                    </p:set>
                                  </p:childTnLst>
                                  <p:subTnLst>
                                    <p:set>
                                      <p:cBhvr override="childStyle">
                                        <p:cTn dur="1" fill="hold" display="0" masterRel="nextClick" afterEffect="1"/>
                                        <p:tgtEl>
                                          <p:spTgt spid="404613"/>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404626"/>
                                        </p:tgtEl>
                                        <p:attrNameLst>
                                          <p:attrName>style.visibility</p:attrName>
                                        </p:attrNameLst>
                                      </p:cBhvr>
                                      <p:to>
                                        <p:strVal val="visible"/>
                                      </p:to>
                                    </p:set>
                                  </p:childTnLst>
                                  <p:subTnLst>
                                    <p:set>
                                      <p:cBhvr override="childStyle">
                                        <p:cTn dur="1" fill="hold" display="0" masterRel="nextClick" afterEffect="1"/>
                                        <p:tgtEl>
                                          <p:spTgt spid="404626"/>
                                        </p:tgtEl>
                                        <p:attrNameLst>
                                          <p:attrName>style.visibility</p:attrName>
                                        </p:attrNameLst>
                                      </p:cBhvr>
                                      <p:to>
                                        <p:strVal val="hidden"/>
                                      </p:to>
                                    </p:set>
                                  </p:sub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404627"/>
                                        </p:tgtEl>
                                        <p:attrNameLst>
                                          <p:attrName>style.visibility</p:attrName>
                                        </p:attrNameLst>
                                      </p:cBhvr>
                                      <p:to>
                                        <p:strVal val="visible"/>
                                      </p:to>
                                    </p:set>
                                  </p:childTnLst>
                                  <p:subTnLst>
                                    <p:set>
                                      <p:cBhvr override="childStyle">
                                        <p:cTn dur="1" fill="hold" display="0" masterRel="nextClick" afterEffect="1"/>
                                        <p:tgtEl>
                                          <p:spTgt spid="404627"/>
                                        </p:tgtEl>
                                        <p:attrNameLst>
                                          <p:attrName>style.visibility</p:attrName>
                                        </p:attrNameLst>
                                      </p:cBhvr>
                                      <p:to>
                                        <p:strVal val="hidden"/>
                                      </p:to>
                                    </p:set>
                                  </p:sub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499"/>
                                          </p:stCondLst>
                                        </p:cTn>
                                        <p:tgtEl>
                                          <p:spTgt spid="404651"/>
                                        </p:tgtEl>
                                        <p:attrNameLst>
                                          <p:attrName>style.visibility</p:attrName>
                                        </p:attrNameLst>
                                      </p:cBhvr>
                                      <p:to>
                                        <p:strVal val="visible"/>
                                      </p:to>
                                    </p:set>
                                  </p:childTnLst>
                                  <p:subTnLst>
                                    <p:set>
                                      <p:cBhvr override="childStyle">
                                        <p:cTn dur="1" fill="hold" display="0" masterRel="nextClick" afterEffect="1"/>
                                        <p:tgtEl>
                                          <p:spTgt spid="404651"/>
                                        </p:tgtEl>
                                        <p:attrNameLst>
                                          <p:attrName>style.visibility</p:attrName>
                                        </p:attrNameLst>
                                      </p:cBhvr>
                                      <p:to>
                                        <p:strVal val="hidden"/>
                                      </p:to>
                                    </p:set>
                                  </p:sub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499"/>
                                          </p:stCondLst>
                                        </p:cTn>
                                        <p:tgtEl>
                                          <p:spTgt spid="404639"/>
                                        </p:tgtEl>
                                        <p:attrNameLst>
                                          <p:attrName>style.visibility</p:attrName>
                                        </p:attrNameLst>
                                      </p:cBhvr>
                                      <p:to>
                                        <p:strVal val="visible"/>
                                      </p:to>
                                    </p:set>
                                  </p:childTnLst>
                                  <p:subTnLst>
                                    <p:set>
                                      <p:cBhvr override="childStyle">
                                        <p:cTn dur="1" fill="hold" display="0" masterRel="nextClick" afterEffect="1"/>
                                        <p:tgtEl>
                                          <p:spTgt spid="404639"/>
                                        </p:tgtEl>
                                        <p:attrNameLst>
                                          <p:attrName>style.visibility</p:attrName>
                                        </p:attrNameLst>
                                      </p:cBhvr>
                                      <p:to>
                                        <p:strVal val="hidden"/>
                                      </p:to>
                                    </p:set>
                                  </p:sub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404654"/>
                                        </p:tgtEl>
                                        <p:attrNameLst>
                                          <p:attrName>style.visibility</p:attrName>
                                        </p:attrNameLst>
                                      </p:cBhvr>
                                      <p:to>
                                        <p:strVal val="visible"/>
                                      </p:to>
                                    </p:set>
                                  </p:childTnLst>
                                </p:cTn>
                              </p:par>
                            </p:childTnLst>
                          </p:cTn>
                        </p:par>
                        <p:par>
                          <p:cTn id="62" fill="hold" nodeType="afterGroup">
                            <p:stCondLst>
                              <p:cond delay="500"/>
                            </p:stCondLst>
                            <p:childTnLst>
                              <p:par>
                                <p:cTn id="63" presetID="1" presetClass="entr" presetSubtype="0" fill="hold" nodeType="afterEffect">
                                  <p:stCondLst>
                                    <p:cond delay="0"/>
                                  </p:stCondLst>
                                  <p:childTnLst>
                                    <p:set>
                                      <p:cBhvr>
                                        <p:cTn id="64" dur="1" fill="hold">
                                          <p:stCondLst>
                                            <p:cond delay="499"/>
                                          </p:stCondLst>
                                        </p:cTn>
                                        <p:tgtEl>
                                          <p:spTgt spid="404667"/>
                                        </p:tgtEl>
                                        <p:attrNameLst>
                                          <p:attrName>style.visibility</p:attrName>
                                        </p:attrNameLst>
                                      </p:cBhvr>
                                      <p:to>
                                        <p:strVal val="visible"/>
                                      </p:to>
                                    </p:set>
                                  </p:childTnLst>
                                  <p:subTnLst>
                                    <p:set>
                                      <p:cBhvr override="childStyle">
                                        <p:cTn dur="1" fill="hold" display="0" masterRel="nextClick" afterEffect="1"/>
                                        <p:tgtEl>
                                          <p:spTgt spid="40466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561" grpId="0" autoUpdateAnimBg="0"/>
      <p:bldP spid="40465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2"/>
          </p:nvPr>
        </p:nvSpPr>
        <p:spPr>
          <a:noFill/>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en-US" sz="1400" b="0">
                <a:solidFill>
                  <a:srgbClr val="3333CC"/>
                </a:solidFill>
                <a:latin typeface="Calibri Light" panose="020F0302020204030204" pitchFamily="34" charset="0"/>
                <a:cs typeface="Calibri Light" panose="020F0302020204030204" pitchFamily="34" charset="0"/>
              </a:rPr>
              <a:t>3-</a:t>
            </a:r>
            <a:fld id="{9369E67D-70DD-4327-AEC2-BE3736035779}" type="slidenum">
              <a:rPr lang="en-US" altLang="en-US" sz="1400" b="0">
                <a:solidFill>
                  <a:srgbClr val="3333CC"/>
                </a:solidFill>
                <a:latin typeface="Calibri Light" panose="020F0302020204030204" pitchFamily="34" charset="0"/>
                <a:cs typeface="Calibri Light" panose="020F0302020204030204" pitchFamily="34" charset="0"/>
              </a:rPr>
              <a:pPr>
                <a:spcBef>
                  <a:spcPct val="0"/>
                </a:spcBef>
                <a:buClrTx/>
                <a:buSzTx/>
                <a:buFontTx/>
                <a:buNone/>
              </a:pPr>
              <a:t>16</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19460" name="Rectangle 2"/>
          <p:cNvSpPr>
            <a:spLocks noGrp="1" noChangeArrowheads="1"/>
          </p:cNvSpPr>
          <p:nvPr>
            <p:ph type="title"/>
          </p:nvPr>
        </p:nvSpPr>
        <p:spPr/>
        <p:txBody>
          <a:bodyPr/>
          <a:lstStyle/>
          <a:p>
            <a:r>
              <a:rPr lang="en-US" altLang="sv-SE" sz="3200" dirty="0">
                <a:latin typeface="Calibri Light" panose="020F0302020204030204" pitchFamily="34" charset="0"/>
                <a:cs typeface="Calibri Light" panose="020F0302020204030204" pitchFamily="34" charset="0"/>
              </a:rPr>
              <a:t>Reaching an Arbitrary Configuration</a:t>
            </a:r>
          </a:p>
        </p:txBody>
      </p:sp>
      <p:sp>
        <p:nvSpPr>
          <p:cNvPr id="19461" name="Rectangle 3"/>
          <p:cNvSpPr>
            <a:spLocks noGrp="1" noChangeArrowheads="1"/>
          </p:cNvSpPr>
          <p:nvPr>
            <p:ph type="body" idx="1"/>
          </p:nvPr>
        </p:nvSpPr>
        <p:spPr>
          <a:xfrm>
            <a:off x="179512" y="1322388"/>
            <a:ext cx="8784976" cy="1544637"/>
          </a:xfrm>
        </p:spPr>
        <p:txBody>
          <a:bodyPr/>
          <a:lstStyle/>
          <a:p>
            <a:pPr>
              <a:lnSpc>
                <a:spcPct val="90000"/>
              </a:lnSpc>
            </a:pPr>
            <a:r>
              <a:rPr lang="en-US" altLang="sv-SE" sz="2400" dirty="0">
                <a:latin typeface="Calibri Light" panose="020F0302020204030204" pitchFamily="34" charset="0"/>
                <a:cs typeface="Calibri Light" panose="020F0302020204030204" pitchFamily="34" charset="0"/>
              </a:rPr>
              <a:t>Our second goal – achieving </a:t>
            </a:r>
            <a:r>
              <a:rPr lang="en-US" altLang="sv-SE" sz="2400" dirty="0">
                <a:solidFill>
                  <a:srgbClr val="9900CC"/>
                </a:solidFill>
                <a:latin typeface="Calibri Light" panose="020F0302020204030204" pitchFamily="34" charset="0"/>
                <a:cs typeface="Calibri Light" panose="020F0302020204030204" pitchFamily="34" charset="0"/>
              </a:rPr>
              <a:t>c</a:t>
            </a:r>
            <a:r>
              <a:rPr lang="en-US" altLang="sv-SE" sz="2400" baseline="-25000" dirty="0">
                <a:solidFill>
                  <a:srgbClr val="9900CC"/>
                </a:solidFill>
                <a:latin typeface="Calibri Light" panose="020F0302020204030204" pitchFamily="34" charset="0"/>
                <a:cs typeface="Calibri Light" panose="020F0302020204030204" pitchFamily="34" charset="0"/>
              </a:rPr>
              <a:t>a</a:t>
            </a:r>
            <a:r>
              <a:rPr lang="en-US" altLang="sv-SE" sz="2400" dirty="0">
                <a:latin typeface="Calibri Light" panose="020F0302020204030204" pitchFamily="34" charset="0"/>
                <a:cs typeface="Calibri Light" panose="020F0302020204030204" pitchFamily="34" charset="0"/>
              </a:rPr>
              <a:t> (an arbitrary configuration)</a:t>
            </a:r>
          </a:p>
          <a:p>
            <a:pPr>
              <a:lnSpc>
                <a:spcPct val="90000"/>
              </a:lnSpc>
            </a:pPr>
            <a:r>
              <a:rPr lang="en-US" altLang="sv-SE" sz="2400" dirty="0">
                <a:latin typeface="Calibri Light" panose="020F0302020204030204" pitchFamily="34" charset="0"/>
                <a:cs typeface="Calibri Light" panose="020F0302020204030204" pitchFamily="34" charset="0"/>
              </a:rPr>
              <a:t>Denote </a:t>
            </a:r>
            <a:r>
              <a:rPr lang="en-US" altLang="sv-SE" sz="2400" dirty="0">
                <a:solidFill>
                  <a:srgbClr val="CC3300"/>
                </a:solidFill>
                <a:latin typeface="Calibri Light" panose="020F0302020204030204" pitchFamily="34" charset="0"/>
                <a:cs typeface="Calibri Light" panose="020F0302020204030204" pitchFamily="34" charset="0"/>
              </a:rPr>
              <a:t>k</a:t>
            </a:r>
            <a:r>
              <a:rPr lang="en-US" altLang="sv-SE" sz="2400" baseline="-25000" dirty="0">
                <a:solidFill>
                  <a:srgbClr val="CC3300"/>
                </a:solidFill>
                <a:latin typeface="Calibri Light" panose="020F0302020204030204" pitchFamily="34" charset="0"/>
                <a:cs typeface="Calibri Light" panose="020F0302020204030204" pitchFamily="34" charset="0"/>
              </a:rPr>
              <a:t>1</a:t>
            </a:r>
            <a:r>
              <a:rPr lang="en-US" altLang="sv-SE" sz="2400" dirty="0">
                <a:latin typeface="Calibri Light" panose="020F0302020204030204" pitchFamily="34" charset="0"/>
                <a:cs typeface="Calibri Light" panose="020F0302020204030204" pitchFamily="34" charset="0"/>
              </a:rPr>
              <a:t> (</a:t>
            </a:r>
            <a:r>
              <a:rPr lang="en-US" altLang="sv-SE" sz="2400" dirty="0">
                <a:solidFill>
                  <a:srgbClr val="CC3300"/>
                </a:solidFill>
                <a:latin typeface="Calibri Light" panose="020F0302020204030204" pitchFamily="34" charset="0"/>
                <a:cs typeface="Calibri Light" panose="020F0302020204030204" pitchFamily="34" charset="0"/>
              </a:rPr>
              <a:t>k</a:t>
            </a:r>
            <a:r>
              <a:rPr lang="en-US" altLang="sv-SE" sz="2400" baseline="-25000" dirty="0">
                <a:solidFill>
                  <a:srgbClr val="CC3300"/>
                </a:solidFill>
                <a:latin typeface="Calibri Light" panose="020F0302020204030204" pitchFamily="34" charset="0"/>
                <a:cs typeface="Calibri Light" panose="020F0302020204030204" pitchFamily="34" charset="0"/>
              </a:rPr>
              <a:t>2</a:t>
            </a:r>
            <a:r>
              <a:rPr lang="en-US" altLang="sv-SE" sz="2400" dirty="0">
                <a:latin typeface="Calibri Light" panose="020F0302020204030204" pitchFamily="34" charset="0"/>
                <a:cs typeface="Calibri Light" panose="020F0302020204030204" pitchFamily="34" charset="0"/>
              </a:rPr>
              <a:t>)- the number of frames in </a:t>
            </a:r>
            <a:r>
              <a:rPr lang="en-US" altLang="sv-SE" sz="2400" dirty="0" err="1">
                <a:solidFill>
                  <a:srgbClr val="9900CC"/>
                </a:solidFill>
                <a:latin typeface="Calibri Light" panose="020F0302020204030204" pitchFamily="34" charset="0"/>
                <a:cs typeface="Calibri Light" panose="020F0302020204030204" pitchFamily="34" charset="0"/>
              </a:rPr>
              <a:t>q</a:t>
            </a:r>
            <a:r>
              <a:rPr lang="en-US" altLang="sv-SE" sz="2400" baseline="-25000" dirty="0" err="1">
                <a:solidFill>
                  <a:srgbClr val="9900CC"/>
                </a:solidFill>
                <a:latin typeface="Calibri Light" panose="020F0302020204030204" pitchFamily="34" charset="0"/>
                <a:cs typeface="Calibri Light" panose="020F0302020204030204" pitchFamily="34" charset="0"/>
              </a:rPr>
              <a:t>s,r</a:t>
            </a:r>
            <a:r>
              <a:rPr lang="en-US" altLang="sv-SE" sz="2400" dirty="0">
                <a:latin typeface="Calibri Light" panose="020F0302020204030204" pitchFamily="34" charset="0"/>
                <a:cs typeface="Calibri Light" panose="020F0302020204030204" pitchFamily="34" charset="0"/>
              </a:rPr>
              <a:t> (</a:t>
            </a:r>
            <a:r>
              <a:rPr lang="en-US" altLang="sv-SE" sz="2400" dirty="0" err="1">
                <a:solidFill>
                  <a:srgbClr val="9900CC"/>
                </a:solidFill>
                <a:latin typeface="Calibri Light" panose="020F0302020204030204" pitchFamily="34" charset="0"/>
                <a:cs typeface="Calibri Light" panose="020F0302020204030204" pitchFamily="34" charset="0"/>
              </a:rPr>
              <a:t>q</a:t>
            </a:r>
            <a:r>
              <a:rPr lang="en-US" altLang="sv-SE" sz="2400" baseline="-25000" dirty="0" err="1">
                <a:solidFill>
                  <a:srgbClr val="9900CC"/>
                </a:solidFill>
                <a:latin typeface="Calibri Light" panose="020F0302020204030204" pitchFamily="34" charset="0"/>
                <a:cs typeface="Calibri Light" panose="020F0302020204030204" pitchFamily="34" charset="0"/>
              </a:rPr>
              <a:t>r,s</a:t>
            </a:r>
            <a:r>
              <a:rPr lang="en-US" altLang="sv-SE" sz="2400" dirty="0">
                <a:latin typeface="Calibri Light" panose="020F0302020204030204" pitchFamily="34" charset="0"/>
                <a:cs typeface="Calibri Light" panose="020F0302020204030204" pitchFamily="34" charset="0"/>
              </a:rPr>
              <a:t>) in</a:t>
            </a:r>
            <a:r>
              <a:rPr lang="en-US" altLang="sv-SE" sz="2400" dirty="0">
                <a:solidFill>
                  <a:srgbClr val="9900CC"/>
                </a:solidFill>
                <a:latin typeface="Calibri Light" panose="020F0302020204030204" pitchFamily="34" charset="0"/>
                <a:cs typeface="Calibri Light" panose="020F0302020204030204" pitchFamily="34" charset="0"/>
              </a:rPr>
              <a:t> c</a:t>
            </a:r>
            <a:r>
              <a:rPr lang="en-US" altLang="sv-SE" sz="2400" baseline="-25000" dirty="0">
                <a:solidFill>
                  <a:srgbClr val="9900CC"/>
                </a:solidFill>
                <a:latin typeface="Calibri Light" panose="020F0302020204030204" pitchFamily="34" charset="0"/>
                <a:cs typeface="Calibri Light" panose="020F0302020204030204" pitchFamily="34" charset="0"/>
              </a:rPr>
              <a:t>a</a:t>
            </a:r>
            <a:r>
              <a:rPr lang="en-US" altLang="sv-SE" sz="2400" dirty="0">
                <a:latin typeface="Calibri Light" panose="020F0302020204030204" pitchFamily="34" charset="0"/>
                <a:cs typeface="Calibri Light" panose="020F0302020204030204" pitchFamily="34" charset="0"/>
              </a:rPr>
              <a:t> </a:t>
            </a:r>
          </a:p>
          <a:p>
            <a:pPr>
              <a:lnSpc>
                <a:spcPct val="90000"/>
              </a:lnSpc>
            </a:pPr>
            <a:r>
              <a:rPr lang="en-US" altLang="sv-SE" sz="2400" dirty="0">
                <a:latin typeface="Calibri Light" panose="020F0302020204030204" pitchFamily="34" charset="0"/>
                <a:cs typeface="Calibri Light" panose="020F0302020204030204" pitchFamily="34" charset="0"/>
              </a:rPr>
              <a:t>i = </a:t>
            </a:r>
            <a:r>
              <a:rPr lang="en-US" altLang="sv-SE" sz="2400" dirty="0">
                <a:solidFill>
                  <a:srgbClr val="CC3300"/>
                </a:solidFill>
                <a:latin typeface="Calibri Light" panose="020F0302020204030204" pitchFamily="34" charset="0"/>
                <a:cs typeface="Calibri Light" panose="020F0302020204030204" pitchFamily="34" charset="0"/>
              </a:rPr>
              <a:t>k</a:t>
            </a:r>
            <a:r>
              <a:rPr lang="en-US" altLang="sv-SE" sz="2400" baseline="-25000" dirty="0">
                <a:solidFill>
                  <a:srgbClr val="CC3300"/>
                </a:solidFill>
                <a:latin typeface="Calibri Light" panose="020F0302020204030204" pitchFamily="34" charset="0"/>
                <a:cs typeface="Calibri Light" panose="020F0302020204030204" pitchFamily="34" charset="0"/>
              </a:rPr>
              <a:t>1</a:t>
            </a:r>
            <a:r>
              <a:rPr lang="en-US" altLang="sv-SE" sz="2400" dirty="0">
                <a:latin typeface="Calibri Light" panose="020F0302020204030204" pitchFamily="34" charset="0"/>
                <a:cs typeface="Calibri Light" panose="020F0302020204030204" pitchFamily="34" charset="0"/>
              </a:rPr>
              <a:t>+</a:t>
            </a:r>
            <a:r>
              <a:rPr lang="en-US" altLang="sv-SE" sz="2400" dirty="0">
                <a:solidFill>
                  <a:srgbClr val="CC3300"/>
                </a:solidFill>
                <a:latin typeface="Calibri Light" panose="020F0302020204030204" pitchFamily="34" charset="0"/>
                <a:cs typeface="Calibri Light" panose="020F0302020204030204" pitchFamily="34" charset="0"/>
              </a:rPr>
              <a:t>k</a:t>
            </a:r>
            <a:r>
              <a:rPr lang="en-US" altLang="sv-SE" sz="2400" baseline="-25000" dirty="0">
                <a:solidFill>
                  <a:srgbClr val="CC3300"/>
                </a:solidFill>
                <a:latin typeface="Calibri Light" panose="020F0302020204030204" pitchFamily="34" charset="0"/>
                <a:cs typeface="Calibri Light" panose="020F0302020204030204" pitchFamily="34" charset="0"/>
              </a:rPr>
              <a:t>2</a:t>
            </a:r>
            <a:r>
              <a:rPr lang="en-US" altLang="sv-SE" sz="2400" dirty="0">
                <a:latin typeface="Calibri Light" panose="020F0302020204030204" pitchFamily="34" charset="0"/>
                <a:cs typeface="Calibri Light" panose="020F0302020204030204" pitchFamily="34" charset="0"/>
              </a:rPr>
              <a:t>+2  </a:t>
            </a:r>
          </a:p>
        </p:txBody>
      </p:sp>
      <p:grpSp>
        <p:nvGrpSpPr>
          <p:cNvPr id="418820" name="Group 4"/>
          <p:cNvGrpSpPr>
            <a:grpSpLocks/>
          </p:cNvGrpSpPr>
          <p:nvPr/>
        </p:nvGrpSpPr>
        <p:grpSpPr bwMode="auto">
          <a:xfrm>
            <a:off x="801688" y="3471863"/>
            <a:ext cx="7504112" cy="2266950"/>
            <a:chOff x="505" y="2509"/>
            <a:chExt cx="4727" cy="1428"/>
          </a:xfrm>
        </p:grpSpPr>
        <p:grpSp>
          <p:nvGrpSpPr>
            <p:cNvPr id="19499" name="Group 5"/>
            <p:cNvGrpSpPr>
              <a:grpSpLocks/>
            </p:cNvGrpSpPr>
            <p:nvPr/>
          </p:nvGrpSpPr>
          <p:grpSpPr bwMode="auto">
            <a:xfrm>
              <a:off x="1400" y="2983"/>
              <a:ext cx="3156" cy="954"/>
              <a:chOff x="1290" y="2881"/>
              <a:chExt cx="3156" cy="954"/>
            </a:xfrm>
          </p:grpSpPr>
          <p:grpSp>
            <p:nvGrpSpPr>
              <p:cNvPr id="19501" name="Group 6"/>
              <p:cNvGrpSpPr>
                <a:grpSpLocks/>
              </p:cNvGrpSpPr>
              <p:nvPr/>
            </p:nvGrpSpPr>
            <p:grpSpPr bwMode="auto">
              <a:xfrm>
                <a:off x="1641" y="3156"/>
                <a:ext cx="2257" cy="534"/>
                <a:chOff x="1884" y="1348"/>
                <a:chExt cx="1482" cy="376"/>
              </a:xfrm>
            </p:grpSpPr>
            <p:sp>
              <p:nvSpPr>
                <p:cNvPr id="19506" name="Oval 7"/>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9507" name="Oval 8"/>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9508" name="Freeform 9"/>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9509" name="Freeform 10"/>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9502" name="Text Box 11"/>
              <p:cNvSpPr txBox="1">
                <a:spLocks noChangeArrowheads="1"/>
              </p:cNvSpPr>
              <p:nvPr/>
            </p:nvSpPr>
            <p:spPr bwMode="auto">
              <a:xfrm>
                <a:off x="1290" y="293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9503" name="Text Box 12"/>
              <p:cNvSpPr txBox="1">
                <a:spLocks noChangeArrowheads="1"/>
              </p:cNvSpPr>
              <p:nvPr/>
            </p:nvSpPr>
            <p:spPr bwMode="auto">
              <a:xfrm>
                <a:off x="1949" y="288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rgbClr val="CC3300"/>
                    </a:solidFill>
                    <a:latin typeface="Calibri Light" panose="020F0302020204030204" pitchFamily="34" charset="0"/>
                    <a:cs typeface="Calibri Light" panose="020F0302020204030204" pitchFamily="34" charset="0"/>
                  </a:rPr>
                  <a:t>F</a:t>
                </a:r>
                <a:r>
                  <a:rPr lang="en-US" altLang="sv-SE" sz="1000" b="0" i="1">
                    <a:solidFill>
                      <a:srgbClr val="CC3300"/>
                    </a:solidFill>
                    <a:latin typeface="Calibri Light" panose="020F0302020204030204" pitchFamily="34" charset="0"/>
                    <a:cs typeface="Calibri Light" panose="020F0302020204030204" pitchFamily="34" charset="0"/>
                  </a:rPr>
                  <a:t> </a:t>
                </a:r>
                <a:r>
                  <a:rPr lang="en-US" altLang="sv-SE" sz="2200" b="0" i="1" baseline="30000">
                    <a:solidFill>
                      <a:srgbClr val="CC3300"/>
                    </a:solidFill>
                    <a:latin typeface="Calibri Light" panose="020F0302020204030204" pitchFamily="34" charset="0"/>
                    <a:cs typeface="Calibri Light" panose="020F0302020204030204" pitchFamily="34" charset="0"/>
                  </a:rPr>
                  <a:t>i</a:t>
                </a:r>
                <a:r>
                  <a:rPr lang="en-US" altLang="sv-SE" sz="2200" b="0" i="1" baseline="-25000">
                    <a:solidFill>
                      <a:srgbClr val="CC3300"/>
                    </a:solidFill>
                    <a:latin typeface="Calibri Light" panose="020F0302020204030204" pitchFamily="34" charset="0"/>
                    <a:cs typeface="Calibri Light" panose="020F0302020204030204" pitchFamily="34" charset="0"/>
                  </a:rPr>
                  <a:t>sE</a:t>
                </a:r>
              </a:p>
            </p:txBody>
          </p:sp>
          <p:sp>
            <p:nvSpPr>
              <p:cNvPr id="19504" name="Text Box 13"/>
              <p:cNvSpPr txBox="1">
                <a:spLocks noChangeArrowheads="1"/>
              </p:cNvSpPr>
              <p:nvPr/>
            </p:nvSpPr>
            <p:spPr bwMode="auto">
              <a:xfrm>
                <a:off x="1918" y="3633"/>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0"/>
                  </a:spcBef>
                  <a:buClrTx/>
                  <a:buSzTx/>
                  <a:buFontTx/>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9505" name="Text Box 14"/>
              <p:cNvSpPr txBox="1">
                <a:spLocks noChangeArrowheads="1"/>
              </p:cNvSpPr>
              <p:nvPr/>
            </p:nvSpPr>
            <p:spPr bwMode="auto">
              <a:xfrm>
                <a:off x="3569" y="293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9500" name="Text Box 15"/>
            <p:cNvSpPr txBox="1">
              <a:spLocks noChangeArrowheads="1"/>
            </p:cNvSpPr>
            <p:nvPr/>
          </p:nvSpPr>
          <p:spPr bwMode="auto">
            <a:xfrm>
              <a:off x="505" y="2509"/>
              <a:ext cx="47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Using the previous technique we accumulate </a:t>
              </a:r>
              <a:r>
                <a:rPr lang="en-US" altLang="sv-SE" b="0">
                  <a:solidFill>
                    <a:srgbClr val="CC3300"/>
                  </a:solidFill>
                  <a:latin typeface="Calibri Light" panose="020F0302020204030204" pitchFamily="34" charset="0"/>
                  <a:cs typeface="Calibri Light" panose="020F0302020204030204" pitchFamily="34" charset="0"/>
                </a:rPr>
                <a:t>F</a:t>
              </a:r>
              <a:r>
                <a:rPr lang="en-US" altLang="sv-SE" b="0" baseline="30000">
                  <a:solidFill>
                    <a:srgbClr val="CC3300"/>
                  </a:solidFill>
                  <a:latin typeface="Calibri Light" panose="020F0302020204030204" pitchFamily="34" charset="0"/>
                  <a:cs typeface="Calibri Light" panose="020F0302020204030204" pitchFamily="34" charset="0"/>
                </a:rPr>
                <a:t>i</a:t>
              </a:r>
              <a:r>
                <a:rPr lang="en-US" altLang="sv-SE" b="0" baseline="-25000">
                  <a:solidFill>
                    <a:srgbClr val="CC3300"/>
                  </a:solidFill>
                  <a:latin typeface="Calibri Light" panose="020F0302020204030204" pitchFamily="34" charset="0"/>
                  <a:cs typeface="Calibri Light" panose="020F0302020204030204" pitchFamily="34" charset="0"/>
                </a:rPr>
                <a:t>sE</a:t>
              </a:r>
            </a:p>
          </p:txBody>
        </p:sp>
      </p:grpSp>
      <p:grpSp>
        <p:nvGrpSpPr>
          <p:cNvPr id="418845" name="Group 29"/>
          <p:cNvGrpSpPr>
            <a:grpSpLocks/>
          </p:cNvGrpSpPr>
          <p:nvPr/>
        </p:nvGrpSpPr>
        <p:grpSpPr bwMode="auto">
          <a:xfrm>
            <a:off x="790575" y="3470275"/>
            <a:ext cx="7504113" cy="2373313"/>
            <a:chOff x="505" y="2355"/>
            <a:chExt cx="4727" cy="1495"/>
          </a:xfrm>
        </p:grpSpPr>
        <p:grpSp>
          <p:nvGrpSpPr>
            <p:cNvPr id="19488" name="Group 28"/>
            <p:cNvGrpSpPr>
              <a:grpSpLocks/>
            </p:cNvGrpSpPr>
            <p:nvPr/>
          </p:nvGrpSpPr>
          <p:grpSpPr bwMode="auto">
            <a:xfrm>
              <a:off x="1400" y="2829"/>
              <a:ext cx="3156" cy="1021"/>
              <a:chOff x="1400" y="2829"/>
              <a:chExt cx="3156" cy="1021"/>
            </a:xfrm>
          </p:grpSpPr>
          <p:grpSp>
            <p:nvGrpSpPr>
              <p:cNvPr id="19490" name="Group 18"/>
              <p:cNvGrpSpPr>
                <a:grpSpLocks/>
              </p:cNvGrpSpPr>
              <p:nvPr/>
            </p:nvGrpSpPr>
            <p:grpSpPr bwMode="auto">
              <a:xfrm>
                <a:off x="1751" y="3104"/>
                <a:ext cx="2257" cy="534"/>
                <a:chOff x="1884" y="1348"/>
                <a:chExt cx="1482" cy="376"/>
              </a:xfrm>
            </p:grpSpPr>
            <p:sp>
              <p:nvSpPr>
                <p:cNvPr id="19495" name="Oval 19"/>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9496" name="Oval 20"/>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9497" name="Freeform 21"/>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9498" name="Freeform 22"/>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9491" name="Text Box 23"/>
              <p:cNvSpPr txBox="1">
                <a:spLocks noChangeArrowheads="1"/>
              </p:cNvSpPr>
              <p:nvPr/>
            </p:nvSpPr>
            <p:spPr bwMode="auto">
              <a:xfrm>
                <a:off x="1400" y="288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9492" name="Text Box 24"/>
              <p:cNvSpPr txBox="1">
                <a:spLocks noChangeArrowheads="1"/>
              </p:cNvSpPr>
              <p:nvPr/>
            </p:nvSpPr>
            <p:spPr bwMode="auto">
              <a:xfrm>
                <a:off x="2059" y="2829"/>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rgbClr val="CC3300"/>
                    </a:solidFill>
                    <a:latin typeface="Calibri Light" panose="020F0302020204030204" pitchFamily="34" charset="0"/>
                    <a:cs typeface="Calibri Light" panose="020F0302020204030204" pitchFamily="34" charset="0"/>
                  </a:rPr>
                  <a:t>F</a:t>
                </a:r>
                <a:r>
                  <a:rPr lang="en-US" altLang="sv-SE" sz="1000" b="0" i="1">
                    <a:solidFill>
                      <a:srgbClr val="CC3300"/>
                    </a:solidFill>
                    <a:latin typeface="Calibri Light" panose="020F0302020204030204" pitchFamily="34" charset="0"/>
                    <a:cs typeface="Calibri Light" panose="020F0302020204030204" pitchFamily="34" charset="0"/>
                  </a:rPr>
                  <a:t> </a:t>
                </a:r>
                <a:r>
                  <a:rPr lang="en-US" altLang="sv-SE" sz="2200" b="0" i="1" baseline="30000">
                    <a:solidFill>
                      <a:srgbClr val="CC3300"/>
                    </a:solidFill>
                    <a:latin typeface="Calibri Light" panose="020F0302020204030204" pitchFamily="34" charset="0"/>
                    <a:cs typeface="Calibri Light" panose="020F0302020204030204" pitchFamily="34" charset="0"/>
                  </a:rPr>
                  <a:t>k1+1</a:t>
                </a:r>
                <a:r>
                  <a:rPr lang="en-US" altLang="sv-SE" sz="2200" b="0" i="1" baseline="-25000">
                    <a:solidFill>
                      <a:srgbClr val="CC3300"/>
                    </a:solidFill>
                    <a:latin typeface="Calibri Light" panose="020F0302020204030204" pitchFamily="34" charset="0"/>
                    <a:cs typeface="Calibri Light" panose="020F0302020204030204" pitchFamily="34" charset="0"/>
                  </a:rPr>
                  <a:t>sE</a:t>
                </a:r>
              </a:p>
            </p:txBody>
          </p:sp>
          <p:sp>
            <p:nvSpPr>
              <p:cNvPr id="19493" name="Text Box 25"/>
              <p:cNvSpPr txBox="1">
                <a:spLocks noChangeArrowheads="1"/>
              </p:cNvSpPr>
              <p:nvPr/>
            </p:nvSpPr>
            <p:spPr bwMode="auto">
              <a:xfrm>
                <a:off x="2028" y="358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0"/>
                  </a:spcBef>
                  <a:buClrTx/>
                  <a:buSzTx/>
                  <a:buFontTx/>
                  <a:buNone/>
                </a:pPr>
                <a:r>
                  <a:rPr lang="en-US" altLang="sv-SE" sz="2200" b="0" i="1">
                    <a:solidFill>
                      <a:srgbClr val="CC3300"/>
                    </a:solidFill>
                    <a:latin typeface="Calibri Light" panose="020F0302020204030204" pitchFamily="34" charset="0"/>
                    <a:cs typeface="Calibri Light" panose="020F0302020204030204" pitchFamily="34" charset="0"/>
                  </a:rPr>
                  <a:t>F</a:t>
                </a:r>
                <a:r>
                  <a:rPr lang="en-US" altLang="sv-SE" sz="1000" b="0" i="1">
                    <a:solidFill>
                      <a:srgbClr val="CC3300"/>
                    </a:solidFill>
                    <a:latin typeface="Calibri Light" panose="020F0302020204030204" pitchFamily="34" charset="0"/>
                    <a:cs typeface="Calibri Light" panose="020F0302020204030204" pitchFamily="34" charset="0"/>
                  </a:rPr>
                  <a:t> </a:t>
                </a:r>
                <a:r>
                  <a:rPr lang="en-US" altLang="sv-SE" sz="2200" b="0" i="1" baseline="30000">
                    <a:solidFill>
                      <a:srgbClr val="CC3300"/>
                    </a:solidFill>
                    <a:latin typeface="Calibri Light" panose="020F0302020204030204" pitchFamily="34" charset="0"/>
                    <a:cs typeface="Calibri Light" panose="020F0302020204030204" pitchFamily="34" charset="0"/>
                  </a:rPr>
                  <a:t>k2+1</a:t>
                </a:r>
                <a:r>
                  <a:rPr lang="en-US" altLang="sv-SE" sz="2200" b="0" i="1" baseline="-25000">
                    <a:solidFill>
                      <a:srgbClr val="CC3300"/>
                    </a:solidFill>
                    <a:latin typeface="Calibri Light" panose="020F0302020204030204" pitchFamily="34" charset="0"/>
                    <a:cs typeface="Calibri Light" panose="020F0302020204030204" pitchFamily="34" charset="0"/>
                  </a:rPr>
                  <a:t>rE</a:t>
                </a:r>
              </a:p>
            </p:txBody>
          </p:sp>
          <p:sp>
            <p:nvSpPr>
              <p:cNvPr id="19494" name="Text Box 26"/>
              <p:cNvSpPr txBox="1">
                <a:spLocks noChangeArrowheads="1"/>
              </p:cNvSpPr>
              <p:nvPr/>
            </p:nvSpPr>
            <p:spPr bwMode="auto">
              <a:xfrm>
                <a:off x="3679" y="2878"/>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9489" name="Text Box 27"/>
            <p:cNvSpPr txBox="1">
              <a:spLocks noChangeArrowheads="1"/>
            </p:cNvSpPr>
            <p:nvPr/>
          </p:nvSpPr>
          <p:spPr bwMode="auto">
            <a:xfrm>
              <a:off x="505" y="2355"/>
              <a:ext cx="47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R replays RE k</a:t>
              </a:r>
              <a:r>
                <a:rPr lang="en-US" altLang="sv-SE" b="0" baseline="-25000">
                  <a:solidFill>
                    <a:srgbClr val="E88A00"/>
                  </a:solidFill>
                  <a:latin typeface="Calibri Light" panose="020F0302020204030204" pitchFamily="34" charset="0"/>
                  <a:cs typeface="Calibri Light" panose="020F0302020204030204" pitchFamily="34" charset="0"/>
                </a:rPr>
                <a:t>2</a:t>
              </a:r>
              <a:r>
                <a:rPr lang="en-US" altLang="sv-SE" b="0">
                  <a:solidFill>
                    <a:srgbClr val="E88A00"/>
                  </a:solidFill>
                  <a:latin typeface="Calibri Light" panose="020F0302020204030204" pitchFamily="34" charset="0"/>
                  <a:cs typeface="Calibri Light" panose="020F0302020204030204" pitchFamily="34" charset="0"/>
                </a:rPr>
                <a:t>+1 times </a:t>
              </a:r>
              <a:endParaRPr lang="en-US" altLang="sv-SE" b="0" baseline="-25000">
                <a:solidFill>
                  <a:srgbClr val="CC3300"/>
                </a:solidFill>
                <a:latin typeface="Calibri Light" panose="020F0302020204030204" pitchFamily="34" charset="0"/>
                <a:cs typeface="Calibri Light" panose="020F0302020204030204" pitchFamily="34" charset="0"/>
              </a:endParaRPr>
            </a:p>
          </p:txBody>
        </p:sp>
      </p:grpSp>
      <p:grpSp>
        <p:nvGrpSpPr>
          <p:cNvPr id="418858" name="Group 42"/>
          <p:cNvGrpSpPr>
            <a:grpSpLocks/>
          </p:cNvGrpSpPr>
          <p:nvPr/>
        </p:nvGrpSpPr>
        <p:grpSpPr bwMode="auto">
          <a:xfrm>
            <a:off x="801688" y="3144838"/>
            <a:ext cx="7504112" cy="2720975"/>
            <a:chOff x="505" y="2155"/>
            <a:chExt cx="4727" cy="1714"/>
          </a:xfrm>
        </p:grpSpPr>
        <p:grpSp>
          <p:nvGrpSpPr>
            <p:cNvPr id="19477" name="Group 31"/>
            <p:cNvGrpSpPr>
              <a:grpSpLocks/>
            </p:cNvGrpSpPr>
            <p:nvPr/>
          </p:nvGrpSpPr>
          <p:grpSpPr bwMode="auto">
            <a:xfrm>
              <a:off x="1400" y="2829"/>
              <a:ext cx="3156" cy="1040"/>
              <a:chOff x="1400" y="2829"/>
              <a:chExt cx="3156" cy="1040"/>
            </a:xfrm>
          </p:grpSpPr>
          <p:grpSp>
            <p:nvGrpSpPr>
              <p:cNvPr id="19479" name="Group 32"/>
              <p:cNvGrpSpPr>
                <a:grpSpLocks/>
              </p:cNvGrpSpPr>
              <p:nvPr/>
            </p:nvGrpSpPr>
            <p:grpSpPr bwMode="auto">
              <a:xfrm>
                <a:off x="1751" y="3104"/>
                <a:ext cx="2257" cy="534"/>
                <a:chOff x="1884" y="1348"/>
                <a:chExt cx="1482" cy="376"/>
              </a:xfrm>
            </p:grpSpPr>
            <p:sp>
              <p:nvSpPr>
                <p:cNvPr id="19484" name="Oval 33"/>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9900CC"/>
                      </a:solidFill>
                      <a:latin typeface="Calibri Light" panose="020F0302020204030204" pitchFamily="34" charset="0"/>
                      <a:cs typeface="Calibri Light" panose="020F0302020204030204" pitchFamily="34" charset="0"/>
                    </a:rPr>
                    <a:t>S'</a:t>
                  </a:r>
                </a:p>
              </p:txBody>
            </p:sp>
            <p:sp>
              <p:nvSpPr>
                <p:cNvPr id="19485" name="Oval 34"/>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9486" name="Freeform 35"/>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9487" name="Freeform 36"/>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9480" name="Text Box 37"/>
              <p:cNvSpPr txBox="1">
                <a:spLocks noChangeArrowheads="1"/>
              </p:cNvSpPr>
              <p:nvPr/>
            </p:nvSpPr>
            <p:spPr bwMode="auto">
              <a:xfrm>
                <a:off x="1400" y="288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9481" name="Text Box 38"/>
              <p:cNvSpPr txBox="1">
                <a:spLocks noChangeArrowheads="1"/>
              </p:cNvSpPr>
              <p:nvPr/>
            </p:nvSpPr>
            <p:spPr bwMode="auto">
              <a:xfrm>
                <a:off x="2059" y="2829"/>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rgbClr val="CC3300"/>
                    </a:solidFill>
                    <a:latin typeface="Calibri Light" panose="020F0302020204030204" pitchFamily="34" charset="0"/>
                    <a:cs typeface="Calibri Light" panose="020F0302020204030204" pitchFamily="34" charset="0"/>
                  </a:rPr>
                  <a:t>F</a:t>
                </a:r>
                <a:r>
                  <a:rPr lang="en-US" altLang="sv-SE" sz="1000" b="0" i="1">
                    <a:solidFill>
                      <a:srgbClr val="CC3300"/>
                    </a:solidFill>
                    <a:latin typeface="Calibri Light" panose="020F0302020204030204" pitchFamily="34" charset="0"/>
                    <a:cs typeface="Calibri Light" panose="020F0302020204030204" pitchFamily="34" charset="0"/>
                  </a:rPr>
                  <a:t> </a:t>
                </a:r>
                <a:r>
                  <a:rPr lang="en-US" altLang="sv-SE" sz="2200" b="0" i="1" baseline="30000">
                    <a:solidFill>
                      <a:srgbClr val="CC3300"/>
                    </a:solidFill>
                    <a:latin typeface="Calibri Light" panose="020F0302020204030204" pitchFamily="34" charset="0"/>
                    <a:cs typeface="Calibri Light" panose="020F0302020204030204" pitchFamily="34" charset="0"/>
                  </a:rPr>
                  <a:t>k1+1</a:t>
                </a:r>
                <a:r>
                  <a:rPr lang="en-US" altLang="sv-SE" sz="2200" b="0" i="1" baseline="-25000">
                    <a:solidFill>
                      <a:srgbClr val="CC3300"/>
                    </a:solidFill>
                    <a:latin typeface="Calibri Light" panose="020F0302020204030204" pitchFamily="34" charset="0"/>
                    <a:cs typeface="Calibri Light" panose="020F0302020204030204" pitchFamily="34" charset="0"/>
                  </a:rPr>
                  <a:t>sE</a:t>
                </a:r>
              </a:p>
            </p:txBody>
          </p:sp>
          <p:sp>
            <p:nvSpPr>
              <p:cNvPr id="19482" name="Text Box 39"/>
              <p:cNvSpPr txBox="1">
                <a:spLocks noChangeArrowheads="1"/>
              </p:cNvSpPr>
              <p:nvPr/>
            </p:nvSpPr>
            <p:spPr bwMode="auto">
              <a:xfrm>
                <a:off x="2028" y="3581"/>
                <a:ext cx="17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9900CC"/>
                    </a:solidFill>
                    <a:latin typeface="Calibri Light" panose="020F0302020204030204" pitchFamily="34" charset="0"/>
                    <a:cs typeface="Calibri Light" panose="020F0302020204030204" pitchFamily="34" charset="0"/>
                  </a:rPr>
                  <a:t>q</a:t>
                </a:r>
                <a:r>
                  <a:rPr lang="en-US" altLang="sv-SE" b="0" baseline="-25000">
                    <a:solidFill>
                      <a:srgbClr val="9900CC"/>
                    </a:solidFill>
                    <a:latin typeface="Calibri Light" panose="020F0302020204030204" pitchFamily="34" charset="0"/>
                    <a:cs typeface="Calibri Light" panose="020F0302020204030204" pitchFamily="34" charset="0"/>
                  </a:rPr>
                  <a:t>r,s</a:t>
                </a:r>
              </a:p>
            </p:txBody>
          </p:sp>
          <p:sp>
            <p:nvSpPr>
              <p:cNvPr id="19483" name="Text Box 40"/>
              <p:cNvSpPr txBox="1">
                <a:spLocks noChangeArrowheads="1"/>
              </p:cNvSpPr>
              <p:nvPr/>
            </p:nvSpPr>
            <p:spPr bwMode="auto">
              <a:xfrm>
                <a:off x="3679" y="2878"/>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9478" name="Text Box 41"/>
            <p:cNvSpPr txBox="1">
              <a:spLocks noChangeArrowheads="1"/>
            </p:cNvSpPr>
            <p:nvPr/>
          </p:nvSpPr>
          <p:spPr bwMode="auto">
            <a:xfrm>
              <a:off x="505" y="2155"/>
              <a:ext cx="4727"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dirty="0">
                  <a:solidFill>
                    <a:srgbClr val="E88A00"/>
                  </a:solidFill>
                  <a:latin typeface="Calibri Light" panose="020F0302020204030204" pitchFamily="34" charset="0"/>
                  <a:cs typeface="Calibri Light" panose="020F0302020204030204" pitchFamily="34" charset="0"/>
                </a:rPr>
                <a:t>S replays RE using the first </a:t>
              </a:r>
              <a:r>
                <a:rPr lang="en-US" altLang="sv-SE" b="0" dirty="0" err="1">
                  <a:solidFill>
                    <a:srgbClr val="E88A00"/>
                  </a:solidFill>
                  <a:latin typeface="Calibri Light" panose="020F0302020204030204" pitchFamily="34" charset="0"/>
                  <a:cs typeface="Calibri Light" panose="020F0302020204030204" pitchFamily="34" charset="0"/>
                </a:rPr>
                <a:t>F</a:t>
              </a:r>
              <a:r>
                <a:rPr lang="en-US" altLang="sv-SE" b="0" baseline="-25000" dirty="0" err="1">
                  <a:solidFill>
                    <a:srgbClr val="E88A00"/>
                  </a:solidFill>
                  <a:latin typeface="Calibri Light" panose="020F0302020204030204" pitchFamily="34" charset="0"/>
                  <a:cs typeface="Calibri Light" panose="020F0302020204030204" pitchFamily="34" charset="0"/>
                </a:rPr>
                <a:t>rE</a:t>
              </a:r>
              <a:r>
                <a:rPr lang="en-US" altLang="sv-SE" b="0" dirty="0">
                  <a:solidFill>
                    <a:srgbClr val="E88A00"/>
                  </a:solidFill>
                  <a:latin typeface="Calibri Light" panose="020F0302020204030204" pitchFamily="34" charset="0"/>
                  <a:cs typeface="Calibri Light" panose="020F0302020204030204" pitchFamily="34" charset="0"/>
                </a:rPr>
                <a:t> until it reaches its desired state </a:t>
              </a:r>
              <a:r>
                <a:rPr lang="en-US" altLang="sv-SE" b="0" dirty="0">
                  <a:solidFill>
                    <a:schemeClr val="hlink"/>
                  </a:solidFill>
                  <a:latin typeface="Calibri Light" panose="020F0302020204030204" pitchFamily="34" charset="0"/>
                  <a:cs typeface="Calibri Light" panose="020F0302020204030204" pitchFamily="34" charset="0"/>
                </a:rPr>
                <a:t>(loosing the frames sent by it and the leftovers of</a:t>
              </a: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a:solidFill>
                    <a:srgbClr val="CC3300"/>
                  </a:solidFill>
                  <a:latin typeface="Calibri Light" panose="020F0302020204030204" pitchFamily="34" charset="0"/>
                  <a:cs typeface="Calibri Light" panose="020F0302020204030204" pitchFamily="34" charset="0"/>
                </a:rPr>
                <a:t>F</a:t>
              </a:r>
              <a:r>
                <a:rPr lang="en-US" altLang="sv-SE" b="0" baseline="30000" dirty="0">
                  <a:solidFill>
                    <a:srgbClr val="CC3300"/>
                  </a:solidFill>
                  <a:latin typeface="Calibri Light" panose="020F0302020204030204" pitchFamily="34" charset="0"/>
                  <a:cs typeface="Calibri Light" panose="020F0302020204030204" pitchFamily="34" charset="0"/>
                </a:rPr>
                <a:t>k2</a:t>
              </a:r>
              <a:r>
                <a:rPr lang="en-US" altLang="sv-SE" b="0" baseline="-25000" dirty="0">
                  <a:solidFill>
                    <a:srgbClr val="CC3300"/>
                  </a:solidFill>
                  <a:latin typeface="Calibri Light" panose="020F0302020204030204" pitchFamily="34" charset="0"/>
                  <a:cs typeface="Calibri Light" panose="020F0302020204030204" pitchFamily="34" charset="0"/>
                </a:rPr>
                <a:t>rE</a:t>
              </a: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a:solidFill>
                    <a:schemeClr val="hlink"/>
                  </a:solidFill>
                  <a:latin typeface="Calibri Light" panose="020F0302020204030204" pitchFamily="34" charset="0"/>
                  <a:cs typeface="Calibri Light" panose="020F0302020204030204" pitchFamily="34" charset="0"/>
                </a:rPr>
                <a:t>that are not in</a:t>
              </a: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err="1">
                  <a:solidFill>
                    <a:srgbClr val="9900CC"/>
                  </a:solidFill>
                  <a:latin typeface="Calibri Light" panose="020F0302020204030204" pitchFamily="34" charset="0"/>
                  <a:cs typeface="Calibri Light" panose="020F0302020204030204" pitchFamily="34" charset="0"/>
                </a:rPr>
                <a:t>q</a:t>
              </a:r>
              <a:r>
                <a:rPr lang="en-US" altLang="sv-SE" b="0" baseline="-25000" dirty="0" err="1">
                  <a:solidFill>
                    <a:srgbClr val="9900CC"/>
                  </a:solidFill>
                  <a:latin typeface="Calibri Light" panose="020F0302020204030204" pitchFamily="34" charset="0"/>
                  <a:cs typeface="Calibri Light" panose="020F0302020204030204" pitchFamily="34" charset="0"/>
                </a:rPr>
                <a:t>r,s</a:t>
              </a:r>
              <a:r>
                <a:rPr lang="en-US" altLang="sv-SE" b="0" dirty="0">
                  <a:solidFill>
                    <a:schemeClr val="hlink"/>
                  </a:solidFill>
                  <a:latin typeface="Calibri Light" panose="020F0302020204030204" pitchFamily="34" charset="0"/>
                  <a:cs typeface="Calibri Light" panose="020F0302020204030204" pitchFamily="34" charset="0"/>
                </a:rPr>
                <a:t>)</a:t>
              </a:r>
              <a:endParaRPr lang="en-US" altLang="sv-SE" b="0" baseline="-25000" dirty="0">
                <a:solidFill>
                  <a:schemeClr val="hlink"/>
                </a:solidFill>
                <a:latin typeface="Calibri Light" panose="020F0302020204030204" pitchFamily="34" charset="0"/>
                <a:cs typeface="Calibri Light" panose="020F0302020204030204" pitchFamily="34" charset="0"/>
              </a:endParaRPr>
            </a:p>
          </p:txBody>
        </p:sp>
      </p:grpSp>
      <p:grpSp>
        <p:nvGrpSpPr>
          <p:cNvPr id="418859" name="Group 43"/>
          <p:cNvGrpSpPr>
            <a:grpSpLocks/>
          </p:cNvGrpSpPr>
          <p:nvPr/>
        </p:nvGrpSpPr>
        <p:grpSpPr bwMode="auto">
          <a:xfrm>
            <a:off x="798513" y="3144838"/>
            <a:ext cx="7504112" cy="2720975"/>
            <a:chOff x="505" y="2155"/>
            <a:chExt cx="4727" cy="1714"/>
          </a:xfrm>
        </p:grpSpPr>
        <p:grpSp>
          <p:nvGrpSpPr>
            <p:cNvPr id="19466" name="Group 44"/>
            <p:cNvGrpSpPr>
              <a:grpSpLocks/>
            </p:cNvGrpSpPr>
            <p:nvPr/>
          </p:nvGrpSpPr>
          <p:grpSpPr bwMode="auto">
            <a:xfrm>
              <a:off x="1400" y="2829"/>
              <a:ext cx="3156" cy="1040"/>
              <a:chOff x="1400" y="2829"/>
              <a:chExt cx="3156" cy="1040"/>
            </a:xfrm>
          </p:grpSpPr>
          <p:grpSp>
            <p:nvGrpSpPr>
              <p:cNvPr id="19468" name="Group 45"/>
              <p:cNvGrpSpPr>
                <a:grpSpLocks/>
              </p:cNvGrpSpPr>
              <p:nvPr/>
            </p:nvGrpSpPr>
            <p:grpSpPr bwMode="auto">
              <a:xfrm>
                <a:off x="1751" y="3104"/>
                <a:ext cx="2257" cy="534"/>
                <a:chOff x="1884" y="1348"/>
                <a:chExt cx="1482" cy="376"/>
              </a:xfrm>
            </p:grpSpPr>
            <p:sp>
              <p:nvSpPr>
                <p:cNvPr id="19473" name="Oval 46"/>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9900CC"/>
                      </a:solidFill>
                      <a:latin typeface="Calibri Light" panose="020F0302020204030204" pitchFamily="34" charset="0"/>
                      <a:cs typeface="Calibri Light" panose="020F0302020204030204" pitchFamily="34" charset="0"/>
                    </a:rPr>
                    <a:t>S'</a:t>
                  </a:r>
                </a:p>
              </p:txBody>
            </p:sp>
            <p:sp>
              <p:nvSpPr>
                <p:cNvPr id="19474" name="Oval 47"/>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dirty="0">
                      <a:solidFill>
                        <a:srgbClr val="9900CC"/>
                      </a:solidFill>
                      <a:latin typeface="Calibri Light" panose="020F0302020204030204" pitchFamily="34" charset="0"/>
                      <a:cs typeface="Calibri Light" panose="020F0302020204030204" pitchFamily="34" charset="0"/>
                    </a:rPr>
                    <a:t>R'</a:t>
                  </a:r>
                </a:p>
              </p:txBody>
            </p:sp>
            <p:sp>
              <p:nvSpPr>
                <p:cNvPr id="19475" name="Freeform 48"/>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9476" name="Freeform 49"/>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9469" name="Text Box 50"/>
              <p:cNvSpPr txBox="1">
                <a:spLocks noChangeArrowheads="1"/>
              </p:cNvSpPr>
              <p:nvPr/>
            </p:nvSpPr>
            <p:spPr bwMode="auto">
              <a:xfrm>
                <a:off x="1400" y="288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9470" name="Text Box 51"/>
              <p:cNvSpPr txBox="1">
                <a:spLocks noChangeArrowheads="1"/>
              </p:cNvSpPr>
              <p:nvPr/>
            </p:nvSpPr>
            <p:spPr bwMode="auto">
              <a:xfrm>
                <a:off x="2059" y="2829"/>
                <a:ext cx="17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9900CC"/>
                    </a:solidFill>
                    <a:latin typeface="Calibri Light" panose="020F0302020204030204" pitchFamily="34" charset="0"/>
                    <a:cs typeface="Calibri Light" panose="020F0302020204030204" pitchFamily="34" charset="0"/>
                  </a:rPr>
                  <a:t>q</a:t>
                </a:r>
                <a:r>
                  <a:rPr lang="en-US" altLang="sv-SE" b="0" baseline="-25000">
                    <a:solidFill>
                      <a:srgbClr val="9900CC"/>
                    </a:solidFill>
                    <a:latin typeface="Calibri Light" panose="020F0302020204030204" pitchFamily="34" charset="0"/>
                    <a:cs typeface="Calibri Light" panose="020F0302020204030204" pitchFamily="34" charset="0"/>
                  </a:rPr>
                  <a:t>s,r</a:t>
                </a:r>
              </a:p>
            </p:txBody>
          </p:sp>
          <p:sp>
            <p:nvSpPr>
              <p:cNvPr id="19471" name="Text Box 52"/>
              <p:cNvSpPr txBox="1">
                <a:spLocks noChangeArrowheads="1"/>
              </p:cNvSpPr>
              <p:nvPr/>
            </p:nvSpPr>
            <p:spPr bwMode="auto">
              <a:xfrm>
                <a:off x="2028" y="3581"/>
                <a:ext cx="17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9900CC"/>
                    </a:solidFill>
                    <a:latin typeface="Calibri Light" panose="020F0302020204030204" pitchFamily="34" charset="0"/>
                    <a:cs typeface="Calibri Light" panose="020F0302020204030204" pitchFamily="34" charset="0"/>
                  </a:rPr>
                  <a:t>q</a:t>
                </a:r>
                <a:r>
                  <a:rPr lang="en-US" altLang="sv-SE" b="0" baseline="-25000">
                    <a:solidFill>
                      <a:srgbClr val="9900CC"/>
                    </a:solidFill>
                    <a:latin typeface="Calibri Light" panose="020F0302020204030204" pitchFamily="34" charset="0"/>
                    <a:cs typeface="Calibri Light" panose="020F0302020204030204" pitchFamily="34" charset="0"/>
                  </a:rPr>
                  <a:t>r,s</a:t>
                </a:r>
              </a:p>
            </p:txBody>
          </p:sp>
          <p:sp>
            <p:nvSpPr>
              <p:cNvPr id="19472" name="Text Box 53"/>
              <p:cNvSpPr txBox="1">
                <a:spLocks noChangeArrowheads="1"/>
              </p:cNvSpPr>
              <p:nvPr/>
            </p:nvSpPr>
            <p:spPr bwMode="auto">
              <a:xfrm>
                <a:off x="3679" y="2878"/>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9467" name="Text Box 54"/>
            <p:cNvSpPr txBox="1">
              <a:spLocks noChangeArrowheads="1"/>
            </p:cNvSpPr>
            <p:nvPr/>
          </p:nvSpPr>
          <p:spPr bwMode="auto">
            <a:xfrm>
              <a:off x="505" y="2155"/>
              <a:ext cx="472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dirty="0">
                  <a:solidFill>
                    <a:srgbClr val="E88A00"/>
                  </a:solidFill>
                  <a:latin typeface="Calibri Light" panose="020F0302020204030204" pitchFamily="34" charset="0"/>
                  <a:cs typeface="Calibri Light" panose="020F0302020204030204" pitchFamily="34" charset="0"/>
                </a:rPr>
                <a:t>We do the same with R, reaching the arbitrary configuration </a:t>
              </a:r>
              <a:r>
                <a:rPr lang="en-US" altLang="sv-SE" b="0" dirty="0">
                  <a:solidFill>
                    <a:srgbClr val="9900CC"/>
                  </a:solidFill>
                  <a:latin typeface="Calibri Light" panose="020F0302020204030204" pitchFamily="34" charset="0"/>
                  <a:cs typeface="Calibri Light" panose="020F0302020204030204" pitchFamily="34" charset="0"/>
                </a:rPr>
                <a:t>c</a:t>
              </a:r>
              <a:r>
                <a:rPr lang="en-US" altLang="sv-SE" b="0" baseline="-25000" dirty="0">
                  <a:solidFill>
                    <a:srgbClr val="9900CC"/>
                  </a:solidFill>
                  <a:latin typeface="Calibri Light" panose="020F0302020204030204" pitchFamily="34" charset="0"/>
                  <a:cs typeface="Calibri Light" panose="020F0302020204030204" pitchFamily="34" charset="0"/>
                </a:rPr>
                <a:t>a</a:t>
              </a:r>
              <a:r>
                <a:rPr lang="en-US" altLang="sv-SE" b="0" dirty="0">
                  <a:solidFill>
                    <a:srgbClr val="E88A00"/>
                  </a:solidFill>
                  <a:latin typeface="Calibri Light" panose="020F0302020204030204" pitchFamily="34" charset="0"/>
                  <a:cs typeface="Calibri Light" panose="020F0302020204030204" pitchFamily="34" charset="0"/>
                </a:rPr>
                <a:t> </a:t>
              </a:r>
              <a:endParaRPr lang="en-US" altLang="sv-SE" b="0" baseline="-25000" dirty="0">
                <a:solidFill>
                  <a:srgbClr val="CC3300"/>
                </a:solidFill>
                <a:latin typeface="Calibri Light" panose="020F0302020204030204" pitchFamily="34" charset="0"/>
                <a:cs typeface="Calibri Light" panose="020F0302020204030204" pitchFamily="34" charset="0"/>
              </a:endParaRPr>
            </a:p>
          </p:txBody>
        </p:sp>
      </p:grpSp>
      <p:sp>
        <p:nvSpPr>
          <p:cNvPr id="2" name="Explosion: 14 Points 1">
            <a:extLst>
              <a:ext uri="{FF2B5EF4-FFF2-40B4-BE49-F238E27FC236}">
                <a16:creationId xmlns:a16="http://schemas.microsoft.com/office/drawing/2014/main" id="{46A60DAA-5771-4591-C07C-0BAD40F5A7DB}"/>
              </a:ext>
            </a:extLst>
          </p:cNvPr>
          <p:cNvSpPr/>
          <p:nvPr/>
        </p:nvSpPr>
        <p:spPr>
          <a:xfrm>
            <a:off x="6300192" y="4674840"/>
            <a:ext cx="2736304" cy="1778496"/>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Skipped this year</a:t>
            </a:r>
          </a:p>
        </p:txBody>
      </p:sp>
    </p:spTree>
    <p:extLst>
      <p:ext uri="{BB962C8B-B14F-4D97-AF65-F5344CB8AC3E}">
        <p14:creationId xmlns:p14="http://schemas.microsoft.com/office/powerpoint/2010/main" val="4067209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418820"/>
                                        </p:tgtEl>
                                        <p:attrNameLst>
                                          <p:attrName>style.visibility</p:attrName>
                                        </p:attrNameLst>
                                      </p:cBhvr>
                                      <p:to>
                                        <p:strVal val="visible"/>
                                      </p:to>
                                    </p:set>
                                  </p:childTnLst>
                                  <p:subTnLst>
                                    <p:set>
                                      <p:cBhvr override="childStyle">
                                        <p:cTn dur="1" fill="hold" display="0" masterRel="nextClick" afterEffect="1"/>
                                        <p:tgtEl>
                                          <p:spTgt spid="41882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18845"/>
                                        </p:tgtEl>
                                        <p:attrNameLst>
                                          <p:attrName>style.visibility</p:attrName>
                                        </p:attrNameLst>
                                      </p:cBhvr>
                                      <p:to>
                                        <p:strVal val="visible"/>
                                      </p:to>
                                    </p:set>
                                  </p:childTnLst>
                                  <p:subTnLst>
                                    <p:set>
                                      <p:cBhvr override="childStyle">
                                        <p:cTn dur="1" fill="hold" display="0" masterRel="nextClick" afterEffect="1"/>
                                        <p:tgtEl>
                                          <p:spTgt spid="41884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18858"/>
                                        </p:tgtEl>
                                        <p:attrNameLst>
                                          <p:attrName>style.visibility</p:attrName>
                                        </p:attrNameLst>
                                      </p:cBhvr>
                                      <p:to>
                                        <p:strVal val="visible"/>
                                      </p:to>
                                    </p:set>
                                  </p:childTnLst>
                                  <p:subTnLst>
                                    <p:set>
                                      <p:cBhvr override="childStyle">
                                        <p:cTn dur="1" fill="hold" display="0" masterRel="nextClick" afterEffect="1"/>
                                        <p:tgtEl>
                                          <p:spTgt spid="41885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18859"/>
                                        </p:tgtEl>
                                        <p:attrNameLst>
                                          <p:attrName>style.visibility</p:attrName>
                                        </p:attrNameLst>
                                      </p:cBhvr>
                                      <p:to>
                                        <p:strVal val="visible"/>
                                      </p:to>
                                    </p:set>
                                  </p:childTnLst>
                                  <p:subTnLst>
                                    <p:set>
                                      <p:cBhvr override="childStyle">
                                        <p:cTn dur="1" fill="hold" display="0" masterRel="nextClick" afterEffect="1"/>
                                        <p:tgtEl>
                                          <p:spTgt spid="41885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a:noFill/>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en-US" sz="1400" b="0">
                <a:solidFill>
                  <a:srgbClr val="3333CC"/>
                </a:solidFill>
                <a:latin typeface="Calibri Light" panose="020F0302020204030204" pitchFamily="34" charset="0"/>
                <a:cs typeface="Calibri Light" panose="020F0302020204030204" pitchFamily="34" charset="0"/>
              </a:rPr>
              <a:t>3-</a:t>
            </a:r>
            <a:fld id="{CB4E9B5B-4688-4FF5-BED9-B7D60FFFD796}" type="slidenum">
              <a:rPr lang="en-US" altLang="en-US" sz="1400" b="0">
                <a:solidFill>
                  <a:srgbClr val="3333CC"/>
                </a:solidFill>
                <a:latin typeface="Calibri Light" panose="020F0302020204030204" pitchFamily="34" charset="0"/>
                <a:cs typeface="Calibri Light" panose="020F0302020204030204" pitchFamily="34" charset="0"/>
              </a:rPr>
              <a:pPr>
                <a:spcBef>
                  <a:spcPct val="0"/>
                </a:spcBef>
                <a:buClrTx/>
                <a:buSzTx/>
                <a:buFontTx/>
                <a:buNone/>
              </a:pPr>
              <a:t>17</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20484" name="Rectangle 2"/>
          <p:cNvSpPr>
            <a:spLocks noGrp="1" noChangeArrowheads="1"/>
          </p:cNvSpPr>
          <p:nvPr>
            <p:ph type="title"/>
          </p:nvPr>
        </p:nvSpPr>
        <p:spPr>
          <a:xfrm>
            <a:off x="185738" y="228600"/>
            <a:ext cx="8524875" cy="1143000"/>
          </a:xfrm>
        </p:spPr>
        <p:txBody>
          <a:bodyPr/>
          <a:lstStyle/>
          <a:p>
            <a:r>
              <a:rPr lang="en-US" altLang="sv-SE" sz="3200" dirty="0">
                <a:latin typeface="Calibri Light" panose="020F0302020204030204" pitchFamily="34" charset="0"/>
                <a:cs typeface="Calibri Light" panose="020F0302020204030204" pitchFamily="34" charset="0"/>
              </a:rPr>
              <a:t>Crash-Resilient Data-Link Algorithm, with a Bound on the Number of Frames in Transit</a:t>
            </a:r>
          </a:p>
        </p:txBody>
      </p:sp>
      <p:sp>
        <p:nvSpPr>
          <p:cNvPr id="20485" name="Rectangle 3"/>
          <p:cNvSpPr>
            <a:spLocks noGrp="1" noChangeArrowheads="1"/>
          </p:cNvSpPr>
          <p:nvPr>
            <p:ph type="body" idx="1"/>
          </p:nvPr>
        </p:nvSpPr>
        <p:spPr>
          <a:xfrm>
            <a:off x="185738" y="1330325"/>
            <a:ext cx="8634734" cy="2568575"/>
          </a:xfrm>
        </p:spPr>
        <p:txBody>
          <a:bodyPr/>
          <a:lstStyle/>
          <a:p>
            <a:pPr>
              <a:buClr>
                <a:srgbClr val="CC3300"/>
              </a:buClr>
            </a:pPr>
            <a:r>
              <a:rPr lang="en-US" altLang="sv-SE" sz="2400" dirty="0">
                <a:solidFill>
                  <a:srgbClr val="CC3300"/>
                </a:solidFill>
                <a:latin typeface="Calibri Light" panose="020F0302020204030204" pitchFamily="34" charset="0"/>
                <a:cs typeface="Calibri Light" panose="020F0302020204030204" pitchFamily="34" charset="0"/>
              </a:rPr>
              <a:t>Crashes are not considered severe type of faults</a:t>
            </a:r>
          </a:p>
          <a:p>
            <a:r>
              <a:rPr lang="en-US" altLang="sv-SE" sz="2400" dirty="0">
                <a:latin typeface="Calibri Light" panose="020F0302020204030204" pitchFamily="34" charset="0"/>
                <a:cs typeface="Calibri Light" panose="020F0302020204030204" pitchFamily="34" charset="0"/>
              </a:rPr>
              <a:t>The algorithm uses the initialization procedure, following the crashes of S and R</a:t>
            </a:r>
          </a:p>
          <a:p>
            <a:r>
              <a:rPr lang="en-US" altLang="sv-SE" sz="2400" dirty="0">
                <a:solidFill>
                  <a:srgbClr val="0066FF"/>
                </a:solidFill>
                <a:latin typeface="Calibri Light" panose="020F0302020204030204" pitchFamily="34" charset="0"/>
                <a:cs typeface="Calibri Light" panose="020F0302020204030204" pitchFamily="34" charset="0"/>
              </a:rPr>
              <a:t>bound</a:t>
            </a:r>
            <a:r>
              <a:rPr lang="en-US" altLang="sv-SE" sz="2400" dirty="0">
                <a:latin typeface="Calibri Light" panose="020F0302020204030204" pitchFamily="34" charset="0"/>
                <a:cs typeface="Calibri Light" panose="020F0302020204030204" pitchFamily="34" charset="0"/>
              </a:rPr>
              <a:t> – the maximal number of frames that can be in transit</a:t>
            </a:r>
          </a:p>
        </p:txBody>
      </p:sp>
      <p:grpSp>
        <p:nvGrpSpPr>
          <p:cNvPr id="419875" name="Group 35"/>
          <p:cNvGrpSpPr>
            <a:grpSpLocks/>
          </p:cNvGrpSpPr>
          <p:nvPr/>
        </p:nvGrpSpPr>
        <p:grpSpPr bwMode="auto">
          <a:xfrm>
            <a:off x="1089025" y="4371975"/>
            <a:ext cx="7450138" cy="2000250"/>
            <a:chOff x="539" y="2754"/>
            <a:chExt cx="4693" cy="1260"/>
          </a:xfrm>
        </p:grpSpPr>
        <p:grpSp>
          <p:nvGrpSpPr>
            <p:cNvPr id="20587" name="Group 21"/>
            <p:cNvGrpSpPr>
              <a:grpSpLocks/>
            </p:cNvGrpSpPr>
            <p:nvPr/>
          </p:nvGrpSpPr>
          <p:grpSpPr bwMode="auto">
            <a:xfrm>
              <a:off x="1172" y="3012"/>
              <a:ext cx="3156" cy="1002"/>
              <a:chOff x="1873" y="2852"/>
              <a:chExt cx="3156" cy="1002"/>
            </a:xfrm>
          </p:grpSpPr>
          <p:grpSp>
            <p:nvGrpSpPr>
              <p:cNvPr id="20589" name="Group 22"/>
              <p:cNvGrpSpPr>
                <a:grpSpLocks/>
              </p:cNvGrpSpPr>
              <p:nvPr/>
            </p:nvGrpSpPr>
            <p:grpSpPr bwMode="auto">
              <a:xfrm>
                <a:off x="1873" y="2852"/>
                <a:ext cx="3156" cy="1002"/>
                <a:chOff x="1873" y="2852"/>
                <a:chExt cx="3156" cy="1002"/>
              </a:xfrm>
            </p:grpSpPr>
            <p:grpSp>
              <p:nvGrpSpPr>
                <p:cNvPr id="20592" name="Group 23"/>
                <p:cNvGrpSpPr>
                  <a:grpSpLocks/>
                </p:cNvGrpSpPr>
                <p:nvPr/>
              </p:nvGrpSpPr>
              <p:grpSpPr bwMode="auto">
                <a:xfrm>
                  <a:off x="2224" y="3108"/>
                  <a:ext cx="2257" cy="534"/>
                  <a:chOff x="1884" y="1348"/>
                  <a:chExt cx="1482" cy="376"/>
                </a:xfrm>
              </p:grpSpPr>
              <p:sp>
                <p:nvSpPr>
                  <p:cNvPr id="20597" name="Oval 24"/>
                  <p:cNvSpPr>
                    <a:spLocks noChangeArrowheads="1"/>
                  </p:cNvSpPr>
                  <p:nvPr/>
                </p:nvSpPr>
                <p:spPr bwMode="auto">
                  <a:xfrm>
                    <a:off x="1884"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20598" name="Oval 25"/>
                  <p:cNvSpPr>
                    <a:spLocks noChangeArrowheads="1"/>
                  </p:cNvSpPr>
                  <p:nvPr/>
                </p:nvSpPr>
                <p:spPr bwMode="auto">
                  <a:xfrm>
                    <a:off x="3147"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20599" name="Freeform 26"/>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sp>
                <p:nvSpPr>
                  <p:cNvPr id="20600" name="Freeform 27"/>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grpSp>
            <p:sp>
              <p:nvSpPr>
                <p:cNvPr id="20593" name="Text Box 28"/>
                <p:cNvSpPr txBox="1">
                  <a:spLocks noChangeArrowheads="1"/>
                </p:cNvSpPr>
                <p:nvPr/>
              </p:nvSpPr>
              <p:spPr bwMode="auto">
                <a:xfrm>
                  <a:off x="1873" y="2884"/>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latin typeface="Calibri Light" panose="020F0302020204030204" pitchFamily="34" charset="0"/>
                    <a:cs typeface="Calibri Light" panose="020F0302020204030204" pitchFamily="34" charset="0"/>
                  </a:endParaRPr>
                </a:p>
              </p:txBody>
            </p:sp>
            <p:sp>
              <p:nvSpPr>
                <p:cNvPr id="20594" name="Text Box 29"/>
                <p:cNvSpPr txBox="1">
                  <a:spLocks noChangeArrowheads="1"/>
                </p:cNvSpPr>
                <p:nvPr/>
              </p:nvSpPr>
              <p:spPr bwMode="auto">
                <a:xfrm>
                  <a:off x="2532" y="2852"/>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000" b="0">
                      <a:solidFill>
                        <a:schemeClr val="accent2"/>
                      </a:solidFill>
                      <a:latin typeface="Calibri Light" panose="020F0302020204030204" pitchFamily="34" charset="0"/>
                      <a:cs typeface="Calibri Light" panose="020F0302020204030204" pitchFamily="34" charset="0"/>
                    </a:rPr>
                    <a:t>&lt;</a:t>
                  </a:r>
                  <a:r>
                    <a:rPr lang="en-US" altLang="sv-SE" sz="2000" b="0" i="1">
                      <a:solidFill>
                        <a:schemeClr val="accent2"/>
                      </a:solidFill>
                      <a:latin typeface="Calibri Light" panose="020F0302020204030204" pitchFamily="34" charset="0"/>
                      <a:cs typeface="Calibri Light" panose="020F0302020204030204" pitchFamily="34" charset="0"/>
                    </a:rPr>
                    <a:t>clean</a:t>
                  </a:r>
                  <a:r>
                    <a:rPr lang="en-US" altLang="sv-SE" sz="2000" b="0" i="1" baseline="-25000">
                      <a:solidFill>
                        <a:schemeClr val="accent2"/>
                      </a:solidFill>
                      <a:latin typeface="Calibri Light" panose="020F0302020204030204" pitchFamily="34" charset="0"/>
                      <a:cs typeface="Calibri Light" panose="020F0302020204030204" pitchFamily="34" charset="0"/>
                    </a:rPr>
                    <a:t> </a:t>
                  </a:r>
                  <a:r>
                    <a:rPr lang="en-US" altLang="sv-SE" sz="2000" b="0" i="1">
                      <a:solidFill>
                        <a:schemeClr val="accent2"/>
                      </a:solidFill>
                      <a:latin typeface="Calibri Light" panose="020F0302020204030204" pitchFamily="34" charset="0"/>
                      <a:cs typeface="Calibri Light" panose="020F0302020204030204" pitchFamily="34" charset="0"/>
                    </a:rPr>
                    <a:t>,1</a:t>
                  </a:r>
                  <a:r>
                    <a:rPr lang="en-US" altLang="sv-SE" sz="2000" b="0">
                      <a:solidFill>
                        <a:schemeClr val="accent2"/>
                      </a:solidFill>
                      <a:latin typeface="Calibri Light" panose="020F0302020204030204" pitchFamily="34" charset="0"/>
                      <a:cs typeface="Calibri Light" panose="020F0302020204030204" pitchFamily="34" charset="0"/>
                    </a:rPr>
                    <a:t>&gt;</a:t>
                  </a:r>
                </a:p>
              </p:txBody>
            </p:sp>
            <p:sp>
              <p:nvSpPr>
                <p:cNvPr id="20595" name="Text Box 30"/>
                <p:cNvSpPr txBox="1">
                  <a:spLocks noChangeArrowheads="1"/>
                </p:cNvSpPr>
                <p:nvPr/>
              </p:nvSpPr>
              <p:spPr bwMode="auto">
                <a:xfrm>
                  <a:off x="2501" y="3652"/>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baseline="-25000">
                    <a:solidFill>
                      <a:schemeClr val="accent2"/>
                    </a:solidFill>
                    <a:latin typeface="Calibri Light" panose="020F0302020204030204" pitchFamily="34" charset="0"/>
                    <a:cs typeface="Calibri Light" panose="020F0302020204030204" pitchFamily="34" charset="0"/>
                  </a:endParaRPr>
                </a:p>
              </p:txBody>
            </p:sp>
            <p:sp>
              <p:nvSpPr>
                <p:cNvPr id="20596" name="Text Box 31"/>
                <p:cNvSpPr txBox="1">
                  <a:spLocks noChangeArrowheads="1"/>
                </p:cNvSpPr>
                <p:nvPr/>
              </p:nvSpPr>
              <p:spPr bwMode="auto">
                <a:xfrm>
                  <a:off x="4152" y="288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20590" name="Text Box 32"/>
              <p:cNvSpPr txBox="1">
                <a:spLocks noChangeArrowheads="1"/>
              </p:cNvSpPr>
              <p:nvPr/>
            </p:nvSpPr>
            <p:spPr bwMode="auto">
              <a:xfrm>
                <a:off x="1873" y="353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a:solidFill>
                    <a:srgbClr val="0033CC"/>
                  </a:solidFill>
                  <a:latin typeface="Calibri Light" panose="020F0302020204030204" pitchFamily="34" charset="0"/>
                  <a:cs typeface="Calibri Light" panose="020F0302020204030204" pitchFamily="34" charset="0"/>
                </a:endParaRPr>
              </a:p>
            </p:txBody>
          </p:sp>
          <p:sp>
            <p:nvSpPr>
              <p:cNvPr id="20591" name="Text Box 33"/>
              <p:cNvSpPr txBox="1">
                <a:spLocks noChangeArrowheads="1"/>
              </p:cNvSpPr>
              <p:nvPr/>
            </p:nvSpPr>
            <p:spPr bwMode="auto">
              <a:xfrm>
                <a:off x="4082" y="352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a:solidFill>
                    <a:srgbClr val="0033CC"/>
                  </a:solidFill>
                  <a:latin typeface="Calibri Light" panose="020F0302020204030204" pitchFamily="34" charset="0"/>
                  <a:cs typeface="Calibri Light" panose="020F0302020204030204" pitchFamily="34" charset="0"/>
                </a:endParaRPr>
              </a:p>
            </p:txBody>
          </p:sp>
        </p:grpSp>
        <p:sp>
          <p:nvSpPr>
            <p:cNvPr id="20588" name="Text Box 34"/>
            <p:cNvSpPr txBox="1">
              <a:spLocks noChangeArrowheads="1"/>
            </p:cNvSpPr>
            <p:nvPr/>
          </p:nvSpPr>
          <p:spPr bwMode="auto">
            <a:xfrm>
              <a:off x="539" y="2754"/>
              <a:ext cx="46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a:solidFill>
                    <a:srgbClr val="E88A00"/>
                  </a:solidFill>
                  <a:latin typeface="Calibri Light" panose="020F0302020204030204" pitchFamily="34" charset="0"/>
                  <a:cs typeface="Calibri Light" panose="020F0302020204030204" pitchFamily="34" charset="0"/>
                </a:rPr>
                <a:t>S ,in after-crash state, invokes a clean procedure</a:t>
              </a:r>
            </a:p>
          </p:txBody>
        </p:sp>
      </p:grpSp>
      <p:grpSp>
        <p:nvGrpSpPr>
          <p:cNvPr id="419877" name="Group 37"/>
          <p:cNvGrpSpPr>
            <a:grpSpLocks/>
          </p:cNvGrpSpPr>
          <p:nvPr/>
        </p:nvGrpSpPr>
        <p:grpSpPr bwMode="auto">
          <a:xfrm>
            <a:off x="2093913" y="4359275"/>
            <a:ext cx="5010150" cy="2012950"/>
            <a:chOff x="1334" y="2754"/>
            <a:chExt cx="3156" cy="1268"/>
          </a:xfrm>
        </p:grpSpPr>
        <p:grpSp>
          <p:nvGrpSpPr>
            <p:cNvPr id="20573" name="Group 20"/>
            <p:cNvGrpSpPr>
              <a:grpSpLocks/>
            </p:cNvGrpSpPr>
            <p:nvPr/>
          </p:nvGrpSpPr>
          <p:grpSpPr bwMode="auto">
            <a:xfrm>
              <a:off x="1334" y="2976"/>
              <a:ext cx="3156" cy="1046"/>
              <a:chOff x="1873" y="2808"/>
              <a:chExt cx="3156" cy="1046"/>
            </a:xfrm>
          </p:grpSpPr>
          <p:grpSp>
            <p:nvGrpSpPr>
              <p:cNvPr id="20575" name="Group 19"/>
              <p:cNvGrpSpPr>
                <a:grpSpLocks/>
              </p:cNvGrpSpPr>
              <p:nvPr/>
            </p:nvGrpSpPr>
            <p:grpSpPr bwMode="auto">
              <a:xfrm>
                <a:off x="1873" y="2808"/>
                <a:ext cx="3156" cy="1046"/>
                <a:chOff x="1873" y="2808"/>
                <a:chExt cx="3156" cy="1046"/>
              </a:xfrm>
            </p:grpSpPr>
            <p:grpSp>
              <p:nvGrpSpPr>
                <p:cNvPr id="20578" name="Group 6"/>
                <p:cNvGrpSpPr>
                  <a:grpSpLocks/>
                </p:cNvGrpSpPr>
                <p:nvPr/>
              </p:nvGrpSpPr>
              <p:grpSpPr bwMode="auto">
                <a:xfrm>
                  <a:off x="2224" y="3108"/>
                  <a:ext cx="2257" cy="534"/>
                  <a:chOff x="1884" y="1348"/>
                  <a:chExt cx="1482" cy="376"/>
                </a:xfrm>
              </p:grpSpPr>
              <p:sp>
                <p:nvSpPr>
                  <p:cNvPr id="20583" name="Oval 7"/>
                  <p:cNvSpPr>
                    <a:spLocks noChangeArrowheads="1"/>
                  </p:cNvSpPr>
                  <p:nvPr/>
                </p:nvSpPr>
                <p:spPr bwMode="auto">
                  <a:xfrm>
                    <a:off x="1884"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latin typeface="Calibri Light" panose="020F0302020204030204" pitchFamily="34" charset="0"/>
                        <a:cs typeface="Calibri Light" panose="020F0302020204030204" pitchFamily="34" charset="0"/>
                      </a:rPr>
                      <a:t>S</a:t>
                    </a:r>
                  </a:p>
                </p:txBody>
              </p:sp>
              <p:sp>
                <p:nvSpPr>
                  <p:cNvPr id="20584" name="Oval 8"/>
                  <p:cNvSpPr>
                    <a:spLocks noChangeArrowheads="1"/>
                  </p:cNvSpPr>
                  <p:nvPr/>
                </p:nvSpPr>
                <p:spPr bwMode="auto">
                  <a:xfrm>
                    <a:off x="3147"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20585" name="Freeform 9"/>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sp>
                <p:nvSpPr>
                  <p:cNvPr id="20586" name="Freeform 10"/>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grpSp>
            <p:sp>
              <p:nvSpPr>
                <p:cNvPr id="20579" name="Text Box 11"/>
                <p:cNvSpPr txBox="1">
                  <a:spLocks noChangeArrowheads="1"/>
                </p:cNvSpPr>
                <p:nvPr/>
              </p:nvSpPr>
              <p:spPr bwMode="auto">
                <a:xfrm>
                  <a:off x="1873" y="2808"/>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b="0" i="1">
                      <a:latin typeface="Calibri Light" panose="020F0302020204030204" pitchFamily="34" charset="0"/>
                      <a:cs typeface="Calibri Light" panose="020F0302020204030204" pitchFamily="34" charset="0"/>
                    </a:rPr>
                    <a:t>Crash</a:t>
                  </a:r>
                  <a:r>
                    <a:rPr lang="en-US" altLang="sv-SE" b="0" i="1" baseline="-25000">
                      <a:latin typeface="Calibri Light" panose="020F0302020204030204" pitchFamily="34" charset="0"/>
                      <a:cs typeface="Calibri Light" panose="020F0302020204030204" pitchFamily="34" charset="0"/>
                    </a:rPr>
                    <a:t>S</a:t>
                  </a:r>
                </a:p>
              </p:txBody>
            </p:sp>
            <p:sp>
              <p:nvSpPr>
                <p:cNvPr id="20580" name="Text Box 12"/>
                <p:cNvSpPr txBox="1">
                  <a:spLocks noChangeArrowheads="1"/>
                </p:cNvSpPr>
                <p:nvPr/>
              </p:nvSpPr>
              <p:spPr bwMode="auto">
                <a:xfrm>
                  <a:off x="2532" y="2852"/>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endParaRPr lang="sv-SE" altLang="sv-SE" sz="2000" b="0">
                    <a:solidFill>
                      <a:schemeClr val="accent2"/>
                    </a:solidFill>
                    <a:latin typeface="Calibri Light" panose="020F0302020204030204" pitchFamily="34" charset="0"/>
                    <a:cs typeface="Calibri Light" panose="020F0302020204030204" pitchFamily="34" charset="0"/>
                  </a:endParaRPr>
                </a:p>
              </p:txBody>
            </p:sp>
            <p:sp>
              <p:nvSpPr>
                <p:cNvPr id="20581" name="Text Box 13"/>
                <p:cNvSpPr txBox="1">
                  <a:spLocks noChangeArrowheads="1"/>
                </p:cNvSpPr>
                <p:nvPr/>
              </p:nvSpPr>
              <p:spPr bwMode="auto">
                <a:xfrm>
                  <a:off x="2501" y="3652"/>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baseline="-25000">
                    <a:solidFill>
                      <a:schemeClr val="accent2"/>
                    </a:solidFill>
                    <a:latin typeface="Calibri Light" panose="020F0302020204030204" pitchFamily="34" charset="0"/>
                    <a:cs typeface="Calibri Light" panose="020F0302020204030204" pitchFamily="34" charset="0"/>
                  </a:endParaRPr>
                </a:p>
              </p:txBody>
            </p:sp>
            <p:sp>
              <p:nvSpPr>
                <p:cNvPr id="20582" name="Text Box 14"/>
                <p:cNvSpPr txBox="1">
                  <a:spLocks noChangeArrowheads="1"/>
                </p:cNvSpPr>
                <p:nvPr/>
              </p:nvSpPr>
              <p:spPr bwMode="auto">
                <a:xfrm>
                  <a:off x="4152" y="288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20576" name="Text Box 15"/>
              <p:cNvSpPr txBox="1">
                <a:spLocks noChangeArrowheads="1"/>
              </p:cNvSpPr>
              <p:nvPr/>
            </p:nvSpPr>
            <p:spPr bwMode="auto">
              <a:xfrm>
                <a:off x="1873" y="353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a:solidFill>
                    <a:srgbClr val="0033CC"/>
                  </a:solidFill>
                  <a:latin typeface="Calibri Light" panose="020F0302020204030204" pitchFamily="34" charset="0"/>
                  <a:cs typeface="Calibri Light" panose="020F0302020204030204" pitchFamily="34" charset="0"/>
                </a:endParaRPr>
              </a:p>
            </p:txBody>
          </p:sp>
          <p:sp>
            <p:nvSpPr>
              <p:cNvPr id="20577" name="Text Box 16"/>
              <p:cNvSpPr txBox="1">
                <a:spLocks noChangeArrowheads="1"/>
              </p:cNvSpPr>
              <p:nvPr/>
            </p:nvSpPr>
            <p:spPr bwMode="auto">
              <a:xfrm>
                <a:off x="4082" y="352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a:solidFill>
                    <a:srgbClr val="0033CC"/>
                  </a:solidFill>
                  <a:latin typeface="Calibri Light" panose="020F0302020204030204" pitchFamily="34" charset="0"/>
                  <a:cs typeface="Calibri Light" panose="020F0302020204030204" pitchFamily="34" charset="0"/>
                </a:endParaRPr>
              </a:p>
            </p:txBody>
          </p:sp>
        </p:grpSp>
        <p:sp>
          <p:nvSpPr>
            <p:cNvPr id="20574" name="Text Box 36"/>
            <p:cNvSpPr txBox="1">
              <a:spLocks noChangeArrowheads="1"/>
            </p:cNvSpPr>
            <p:nvPr/>
          </p:nvSpPr>
          <p:spPr bwMode="auto">
            <a:xfrm>
              <a:off x="1993" y="2754"/>
              <a:ext cx="17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b="0">
                  <a:solidFill>
                    <a:srgbClr val="E88A00"/>
                  </a:solidFill>
                  <a:latin typeface="Calibri Light" panose="020F0302020204030204" pitchFamily="34" charset="0"/>
                  <a:cs typeface="Calibri Light" panose="020F0302020204030204" pitchFamily="34" charset="0"/>
                </a:rPr>
                <a:t>S crashes</a:t>
              </a:r>
            </a:p>
          </p:txBody>
        </p:sp>
      </p:grpSp>
      <p:grpSp>
        <p:nvGrpSpPr>
          <p:cNvPr id="419892" name="Group 52"/>
          <p:cNvGrpSpPr>
            <a:grpSpLocks/>
          </p:cNvGrpSpPr>
          <p:nvPr/>
        </p:nvGrpSpPr>
        <p:grpSpPr bwMode="auto">
          <a:xfrm>
            <a:off x="2093913" y="4781550"/>
            <a:ext cx="5010150" cy="1590675"/>
            <a:chOff x="1325" y="2896"/>
            <a:chExt cx="3156" cy="1002"/>
          </a:xfrm>
        </p:grpSpPr>
        <p:grpSp>
          <p:nvGrpSpPr>
            <p:cNvPr id="20561" name="Group 51"/>
            <p:cNvGrpSpPr>
              <a:grpSpLocks/>
            </p:cNvGrpSpPr>
            <p:nvPr/>
          </p:nvGrpSpPr>
          <p:grpSpPr bwMode="auto">
            <a:xfrm>
              <a:off x="1325" y="2896"/>
              <a:ext cx="3156" cy="1002"/>
              <a:chOff x="1325" y="2896"/>
              <a:chExt cx="3156" cy="1002"/>
            </a:xfrm>
          </p:grpSpPr>
          <p:grpSp>
            <p:nvGrpSpPr>
              <p:cNvPr id="20564" name="Group 40"/>
              <p:cNvGrpSpPr>
                <a:grpSpLocks/>
              </p:cNvGrpSpPr>
              <p:nvPr/>
            </p:nvGrpSpPr>
            <p:grpSpPr bwMode="auto">
              <a:xfrm>
                <a:off x="1676" y="3152"/>
                <a:ext cx="2257" cy="534"/>
                <a:chOff x="1884" y="1348"/>
                <a:chExt cx="1482" cy="376"/>
              </a:xfrm>
            </p:grpSpPr>
            <p:sp>
              <p:nvSpPr>
                <p:cNvPr id="20569" name="Oval 41"/>
                <p:cNvSpPr>
                  <a:spLocks noChangeArrowheads="1"/>
                </p:cNvSpPr>
                <p:nvPr/>
              </p:nvSpPr>
              <p:spPr bwMode="auto">
                <a:xfrm>
                  <a:off x="1884"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20570" name="Oval 42"/>
                <p:cNvSpPr>
                  <a:spLocks noChangeArrowheads="1"/>
                </p:cNvSpPr>
                <p:nvPr/>
              </p:nvSpPr>
              <p:spPr bwMode="auto">
                <a:xfrm>
                  <a:off x="3147"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20571" name="Freeform 43"/>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sp>
              <p:nvSpPr>
                <p:cNvPr id="20572" name="Freeform 44"/>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grpSp>
          <p:sp>
            <p:nvSpPr>
              <p:cNvPr id="20565" name="Text Box 45"/>
              <p:cNvSpPr txBox="1">
                <a:spLocks noChangeArrowheads="1"/>
              </p:cNvSpPr>
              <p:nvPr/>
            </p:nvSpPr>
            <p:spPr bwMode="auto">
              <a:xfrm>
                <a:off x="1325" y="2928"/>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latin typeface="Calibri Light" panose="020F0302020204030204" pitchFamily="34" charset="0"/>
                  <a:cs typeface="Calibri Light" panose="020F0302020204030204" pitchFamily="34" charset="0"/>
                </a:endParaRPr>
              </a:p>
            </p:txBody>
          </p:sp>
          <p:sp>
            <p:nvSpPr>
              <p:cNvPr id="20566" name="Text Box 46"/>
              <p:cNvSpPr txBox="1">
                <a:spLocks noChangeArrowheads="1"/>
              </p:cNvSpPr>
              <p:nvPr/>
            </p:nvSpPr>
            <p:spPr bwMode="auto">
              <a:xfrm>
                <a:off x="1857" y="2896"/>
                <a:ext cx="20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000" b="0">
                    <a:solidFill>
                      <a:schemeClr val="accent2"/>
                    </a:solidFill>
                    <a:latin typeface="Calibri Light" panose="020F0302020204030204" pitchFamily="34" charset="0"/>
                    <a:cs typeface="Calibri Light" panose="020F0302020204030204" pitchFamily="34" charset="0"/>
                  </a:rPr>
                  <a:t>&lt;c</a:t>
                </a:r>
                <a:r>
                  <a:rPr lang="en-US" altLang="sv-SE" sz="2000" b="0" i="1">
                    <a:solidFill>
                      <a:schemeClr val="accent2"/>
                    </a:solidFill>
                    <a:latin typeface="Calibri Light" panose="020F0302020204030204" pitchFamily="34" charset="0"/>
                    <a:cs typeface="Calibri Light" panose="020F0302020204030204" pitchFamily="34" charset="0"/>
                  </a:rPr>
                  <a:t>lean</a:t>
                </a:r>
                <a:r>
                  <a:rPr lang="en-US" altLang="sv-SE" sz="2000" b="0" i="1" baseline="-25000">
                    <a:solidFill>
                      <a:schemeClr val="accent2"/>
                    </a:solidFill>
                    <a:latin typeface="Calibri Light" panose="020F0302020204030204" pitchFamily="34" charset="0"/>
                    <a:cs typeface="Calibri Light" panose="020F0302020204030204" pitchFamily="34" charset="0"/>
                  </a:rPr>
                  <a:t> </a:t>
                </a:r>
                <a:r>
                  <a:rPr lang="en-US" altLang="sv-SE" sz="2000" b="0" i="1">
                    <a:solidFill>
                      <a:schemeClr val="accent2"/>
                    </a:solidFill>
                    <a:latin typeface="Calibri Light" panose="020F0302020204030204" pitchFamily="34" charset="0"/>
                    <a:cs typeface="Calibri Light" panose="020F0302020204030204" pitchFamily="34" charset="0"/>
                  </a:rPr>
                  <a:t>,1</a:t>
                </a:r>
                <a:r>
                  <a:rPr lang="en-US" altLang="sv-SE" sz="2000" b="0">
                    <a:solidFill>
                      <a:schemeClr val="accent2"/>
                    </a:solidFill>
                    <a:latin typeface="Calibri Light" panose="020F0302020204030204" pitchFamily="34" charset="0"/>
                    <a:cs typeface="Calibri Light" panose="020F0302020204030204" pitchFamily="34" charset="0"/>
                  </a:rPr>
                  <a:t>&gt;</a:t>
                </a:r>
                <a:r>
                  <a:rPr lang="en-US" altLang="sv-SE" sz="2000" b="0" i="1">
                    <a:solidFill>
                      <a:schemeClr val="accent2"/>
                    </a:solidFill>
                    <a:latin typeface="Calibri Light" panose="020F0302020204030204" pitchFamily="34" charset="0"/>
                    <a:cs typeface="Calibri Light" panose="020F0302020204030204" pitchFamily="34" charset="0"/>
                  </a:rPr>
                  <a:t>. . . . </a:t>
                </a:r>
                <a:r>
                  <a:rPr lang="en-US" altLang="sv-SE" sz="2000" b="0">
                    <a:solidFill>
                      <a:schemeClr val="accent2"/>
                    </a:solidFill>
                    <a:latin typeface="Calibri Light" panose="020F0302020204030204" pitchFamily="34" charset="0"/>
                    <a:cs typeface="Calibri Light" panose="020F0302020204030204" pitchFamily="34" charset="0"/>
                  </a:rPr>
                  <a:t>&lt;c</a:t>
                </a:r>
                <a:r>
                  <a:rPr lang="en-US" altLang="sv-SE" sz="2000" b="0" i="1">
                    <a:solidFill>
                      <a:schemeClr val="accent2"/>
                    </a:solidFill>
                    <a:latin typeface="Calibri Light" panose="020F0302020204030204" pitchFamily="34" charset="0"/>
                    <a:cs typeface="Calibri Light" panose="020F0302020204030204" pitchFamily="34" charset="0"/>
                  </a:rPr>
                  <a:t>lean</a:t>
                </a:r>
                <a:r>
                  <a:rPr lang="en-US" altLang="sv-SE" sz="2000" b="0" i="1" baseline="-25000">
                    <a:solidFill>
                      <a:schemeClr val="accent2"/>
                    </a:solidFill>
                    <a:latin typeface="Calibri Light" panose="020F0302020204030204" pitchFamily="34" charset="0"/>
                    <a:cs typeface="Calibri Light" panose="020F0302020204030204" pitchFamily="34" charset="0"/>
                  </a:rPr>
                  <a:t> </a:t>
                </a:r>
                <a:r>
                  <a:rPr lang="en-US" altLang="sv-SE" sz="2000" b="0" i="1">
                    <a:solidFill>
                      <a:schemeClr val="accent2"/>
                    </a:solidFill>
                    <a:latin typeface="Calibri Light" panose="020F0302020204030204" pitchFamily="34" charset="0"/>
                    <a:cs typeface="Calibri Light" panose="020F0302020204030204" pitchFamily="34" charset="0"/>
                  </a:rPr>
                  <a:t>,1</a:t>
                </a:r>
                <a:r>
                  <a:rPr lang="en-US" altLang="sv-SE" sz="2000" b="0">
                    <a:solidFill>
                      <a:schemeClr val="accent2"/>
                    </a:solidFill>
                    <a:latin typeface="Calibri Light" panose="020F0302020204030204" pitchFamily="34" charset="0"/>
                    <a:cs typeface="Calibri Light" panose="020F0302020204030204" pitchFamily="34" charset="0"/>
                  </a:rPr>
                  <a:t>&gt;</a:t>
                </a:r>
              </a:p>
            </p:txBody>
          </p:sp>
          <p:sp>
            <p:nvSpPr>
              <p:cNvPr id="20567" name="Text Box 47"/>
              <p:cNvSpPr txBox="1">
                <a:spLocks noChangeArrowheads="1"/>
              </p:cNvSpPr>
              <p:nvPr/>
            </p:nvSpPr>
            <p:spPr bwMode="auto">
              <a:xfrm>
                <a:off x="1953" y="3696"/>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baseline="-25000">
                  <a:solidFill>
                    <a:schemeClr val="accent2"/>
                  </a:solidFill>
                  <a:latin typeface="Calibri Light" panose="020F0302020204030204" pitchFamily="34" charset="0"/>
                  <a:cs typeface="Calibri Light" panose="020F0302020204030204" pitchFamily="34" charset="0"/>
                </a:endParaRPr>
              </a:p>
            </p:txBody>
          </p:sp>
          <p:sp>
            <p:nvSpPr>
              <p:cNvPr id="20568" name="Text Box 48"/>
              <p:cNvSpPr txBox="1">
                <a:spLocks noChangeArrowheads="1"/>
              </p:cNvSpPr>
              <p:nvPr/>
            </p:nvSpPr>
            <p:spPr bwMode="auto">
              <a:xfrm>
                <a:off x="3604" y="2926"/>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20562" name="Text Box 49"/>
            <p:cNvSpPr txBox="1">
              <a:spLocks noChangeArrowheads="1"/>
            </p:cNvSpPr>
            <p:nvPr/>
          </p:nvSpPr>
          <p:spPr bwMode="auto">
            <a:xfrm>
              <a:off x="1325" y="3576"/>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a:solidFill>
                  <a:srgbClr val="0033CC"/>
                </a:solidFill>
                <a:latin typeface="Calibri Light" panose="020F0302020204030204" pitchFamily="34" charset="0"/>
                <a:cs typeface="Calibri Light" panose="020F0302020204030204" pitchFamily="34" charset="0"/>
              </a:endParaRPr>
            </a:p>
          </p:txBody>
        </p:sp>
        <p:sp>
          <p:nvSpPr>
            <p:cNvPr id="20563" name="Text Box 50"/>
            <p:cNvSpPr txBox="1">
              <a:spLocks noChangeArrowheads="1"/>
            </p:cNvSpPr>
            <p:nvPr/>
          </p:nvSpPr>
          <p:spPr bwMode="auto">
            <a:xfrm>
              <a:off x="3534" y="3566"/>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a:solidFill>
                  <a:srgbClr val="0033CC"/>
                </a:solidFill>
                <a:latin typeface="Calibri Light" panose="020F0302020204030204" pitchFamily="34" charset="0"/>
                <a:cs typeface="Calibri Light" panose="020F0302020204030204" pitchFamily="34" charset="0"/>
              </a:endParaRPr>
            </a:p>
          </p:txBody>
        </p:sp>
      </p:grpSp>
      <p:grpSp>
        <p:nvGrpSpPr>
          <p:cNvPr id="419894" name="Group 54"/>
          <p:cNvGrpSpPr>
            <a:grpSpLocks/>
          </p:cNvGrpSpPr>
          <p:nvPr/>
        </p:nvGrpSpPr>
        <p:grpSpPr bwMode="auto">
          <a:xfrm>
            <a:off x="2093913" y="4781550"/>
            <a:ext cx="5010150" cy="1590675"/>
            <a:chOff x="1873" y="2852"/>
            <a:chExt cx="3156" cy="1002"/>
          </a:xfrm>
        </p:grpSpPr>
        <p:grpSp>
          <p:nvGrpSpPr>
            <p:cNvPr id="20549" name="Group 55"/>
            <p:cNvGrpSpPr>
              <a:grpSpLocks/>
            </p:cNvGrpSpPr>
            <p:nvPr/>
          </p:nvGrpSpPr>
          <p:grpSpPr bwMode="auto">
            <a:xfrm>
              <a:off x="1873" y="2852"/>
              <a:ext cx="3156" cy="1002"/>
              <a:chOff x="1873" y="2852"/>
              <a:chExt cx="3156" cy="1002"/>
            </a:xfrm>
          </p:grpSpPr>
          <p:grpSp>
            <p:nvGrpSpPr>
              <p:cNvPr id="20552" name="Group 56"/>
              <p:cNvGrpSpPr>
                <a:grpSpLocks/>
              </p:cNvGrpSpPr>
              <p:nvPr/>
            </p:nvGrpSpPr>
            <p:grpSpPr bwMode="auto">
              <a:xfrm>
                <a:off x="2224" y="3108"/>
                <a:ext cx="2257" cy="534"/>
                <a:chOff x="1884" y="1348"/>
                <a:chExt cx="1482" cy="376"/>
              </a:xfrm>
            </p:grpSpPr>
            <p:sp>
              <p:nvSpPr>
                <p:cNvPr id="20557" name="Oval 57"/>
                <p:cNvSpPr>
                  <a:spLocks noChangeArrowheads="1"/>
                </p:cNvSpPr>
                <p:nvPr/>
              </p:nvSpPr>
              <p:spPr bwMode="auto">
                <a:xfrm>
                  <a:off x="1884"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20558" name="Oval 58"/>
                <p:cNvSpPr>
                  <a:spLocks noChangeArrowheads="1"/>
                </p:cNvSpPr>
                <p:nvPr/>
              </p:nvSpPr>
              <p:spPr bwMode="auto">
                <a:xfrm>
                  <a:off x="3147"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20559" name="Freeform 59"/>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sp>
              <p:nvSpPr>
                <p:cNvPr id="20560" name="Freeform 60"/>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grpSp>
          <p:sp>
            <p:nvSpPr>
              <p:cNvPr id="20553" name="Text Box 61"/>
              <p:cNvSpPr txBox="1">
                <a:spLocks noChangeArrowheads="1"/>
              </p:cNvSpPr>
              <p:nvPr/>
            </p:nvSpPr>
            <p:spPr bwMode="auto">
              <a:xfrm>
                <a:off x="1873" y="2884"/>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latin typeface="Calibri Light" panose="020F0302020204030204" pitchFamily="34" charset="0"/>
                  <a:cs typeface="Calibri Light" panose="020F0302020204030204" pitchFamily="34" charset="0"/>
                </a:endParaRPr>
              </a:p>
            </p:txBody>
          </p:sp>
          <p:sp>
            <p:nvSpPr>
              <p:cNvPr id="20554" name="Text Box 62"/>
              <p:cNvSpPr txBox="1">
                <a:spLocks noChangeArrowheads="1"/>
              </p:cNvSpPr>
              <p:nvPr/>
            </p:nvSpPr>
            <p:spPr bwMode="auto">
              <a:xfrm>
                <a:off x="2532" y="2852"/>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000" b="0" i="1">
                    <a:solidFill>
                      <a:schemeClr val="accent2"/>
                    </a:solidFill>
                    <a:latin typeface="Calibri Light" panose="020F0302020204030204" pitchFamily="34" charset="0"/>
                    <a:cs typeface="Calibri Light" panose="020F0302020204030204" pitchFamily="34" charset="0"/>
                  </a:rPr>
                  <a:t>. . . </a:t>
                </a:r>
                <a:r>
                  <a:rPr lang="en-US" altLang="sv-SE" sz="2000" b="0">
                    <a:solidFill>
                      <a:schemeClr val="accent2"/>
                    </a:solidFill>
                    <a:latin typeface="Calibri Light" panose="020F0302020204030204" pitchFamily="34" charset="0"/>
                    <a:cs typeface="Calibri Light" panose="020F0302020204030204" pitchFamily="34" charset="0"/>
                  </a:rPr>
                  <a:t>&lt;c</a:t>
                </a:r>
                <a:r>
                  <a:rPr lang="en-US" altLang="sv-SE" sz="2000" b="0" i="1">
                    <a:solidFill>
                      <a:schemeClr val="accent2"/>
                    </a:solidFill>
                    <a:latin typeface="Calibri Light" panose="020F0302020204030204" pitchFamily="34" charset="0"/>
                    <a:cs typeface="Calibri Light" panose="020F0302020204030204" pitchFamily="34" charset="0"/>
                  </a:rPr>
                  <a:t>lean</a:t>
                </a:r>
                <a:r>
                  <a:rPr lang="en-US" altLang="sv-SE" sz="2000" b="0" i="1" baseline="-25000">
                    <a:solidFill>
                      <a:schemeClr val="accent2"/>
                    </a:solidFill>
                    <a:latin typeface="Calibri Light" panose="020F0302020204030204" pitchFamily="34" charset="0"/>
                    <a:cs typeface="Calibri Light" panose="020F0302020204030204" pitchFamily="34" charset="0"/>
                  </a:rPr>
                  <a:t> </a:t>
                </a:r>
                <a:r>
                  <a:rPr lang="en-US" altLang="sv-SE" sz="2000" b="0" i="1">
                    <a:solidFill>
                      <a:schemeClr val="accent2"/>
                    </a:solidFill>
                    <a:latin typeface="Calibri Light" panose="020F0302020204030204" pitchFamily="34" charset="0"/>
                    <a:cs typeface="Calibri Light" panose="020F0302020204030204" pitchFamily="34" charset="0"/>
                  </a:rPr>
                  <a:t>,1</a:t>
                </a:r>
                <a:r>
                  <a:rPr lang="en-US" altLang="sv-SE" sz="2000" b="0">
                    <a:solidFill>
                      <a:schemeClr val="accent2"/>
                    </a:solidFill>
                    <a:latin typeface="Calibri Light" panose="020F0302020204030204" pitchFamily="34" charset="0"/>
                    <a:cs typeface="Calibri Light" panose="020F0302020204030204" pitchFamily="34" charset="0"/>
                  </a:rPr>
                  <a:t>&gt; </a:t>
                </a:r>
                <a:r>
                  <a:rPr lang="en-US" altLang="sv-SE" sz="2000">
                    <a:solidFill>
                      <a:schemeClr val="accent2"/>
                    </a:solidFill>
                    <a:latin typeface="Calibri Light" panose="020F0302020204030204" pitchFamily="34" charset="0"/>
                    <a:cs typeface="Calibri Light" panose="020F0302020204030204" pitchFamily="34" charset="0"/>
                  </a:rPr>
                  <a:t>. . .</a:t>
                </a:r>
              </a:p>
            </p:txBody>
          </p:sp>
          <p:sp>
            <p:nvSpPr>
              <p:cNvPr id="20555" name="Text Box 63"/>
              <p:cNvSpPr txBox="1">
                <a:spLocks noChangeArrowheads="1"/>
              </p:cNvSpPr>
              <p:nvPr/>
            </p:nvSpPr>
            <p:spPr bwMode="auto">
              <a:xfrm>
                <a:off x="2501" y="3585"/>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0"/>
                  </a:spcBef>
                  <a:buClrTx/>
                  <a:buSzTx/>
                  <a:buFontTx/>
                  <a:buNone/>
                </a:pPr>
                <a:r>
                  <a:rPr lang="en-US" altLang="sv-SE" sz="2200" b="0">
                    <a:solidFill>
                      <a:schemeClr val="accent2"/>
                    </a:solidFill>
                    <a:latin typeface="Calibri Light" panose="020F0302020204030204" pitchFamily="34" charset="0"/>
                    <a:cs typeface="Calibri Light" panose="020F0302020204030204" pitchFamily="34" charset="0"/>
                  </a:rPr>
                  <a:t>&lt;</a:t>
                </a:r>
                <a:r>
                  <a:rPr lang="en-US" altLang="sv-SE" sz="2200" b="0" i="1">
                    <a:solidFill>
                      <a:schemeClr val="accent2"/>
                    </a:solidFill>
                    <a:latin typeface="Calibri Light" panose="020F0302020204030204" pitchFamily="34" charset="0"/>
                    <a:cs typeface="Calibri Light" panose="020F0302020204030204" pitchFamily="34" charset="0"/>
                  </a:rPr>
                  <a:t>ackClean</a:t>
                </a:r>
                <a:r>
                  <a:rPr lang="en-US" altLang="sv-SE" sz="2200" b="0" i="1" baseline="-25000">
                    <a:solidFill>
                      <a:schemeClr val="accent2"/>
                    </a:solidFill>
                    <a:latin typeface="Calibri Light" panose="020F0302020204030204" pitchFamily="34" charset="0"/>
                    <a:cs typeface="Calibri Light" panose="020F0302020204030204" pitchFamily="34" charset="0"/>
                  </a:rPr>
                  <a:t> </a:t>
                </a:r>
                <a:r>
                  <a:rPr lang="en-US" altLang="sv-SE" sz="2200" b="0" i="1">
                    <a:solidFill>
                      <a:schemeClr val="accent2"/>
                    </a:solidFill>
                    <a:latin typeface="Calibri Light" panose="020F0302020204030204" pitchFamily="34" charset="0"/>
                    <a:cs typeface="Calibri Light" panose="020F0302020204030204" pitchFamily="34" charset="0"/>
                  </a:rPr>
                  <a:t>,1</a:t>
                </a:r>
                <a:r>
                  <a:rPr lang="en-US" altLang="sv-SE" sz="2200" b="0">
                    <a:solidFill>
                      <a:schemeClr val="accent2"/>
                    </a:solidFill>
                    <a:latin typeface="Calibri Light" panose="020F0302020204030204" pitchFamily="34" charset="0"/>
                    <a:cs typeface="Calibri Light" panose="020F0302020204030204" pitchFamily="34" charset="0"/>
                  </a:rPr>
                  <a:t>&gt;</a:t>
                </a:r>
              </a:p>
            </p:txBody>
          </p:sp>
          <p:sp>
            <p:nvSpPr>
              <p:cNvPr id="20556" name="Text Box 64"/>
              <p:cNvSpPr txBox="1">
                <a:spLocks noChangeArrowheads="1"/>
              </p:cNvSpPr>
              <p:nvPr/>
            </p:nvSpPr>
            <p:spPr bwMode="auto">
              <a:xfrm>
                <a:off x="4152" y="288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20550" name="Text Box 65"/>
            <p:cNvSpPr txBox="1">
              <a:spLocks noChangeArrowheads="1"/>
            </p:cNvSpPr>
            <p:nvPr/>
          </p:nvSpPr>
          <p:spPr bwMode="auto">
            <a:xfrm>
              <a:off x="1873" y="353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a:solidFill>
                  <a:srgbClr val="0033CC"/>
                </a:solidFill>
                <a:latin typeface="Calibri Light" panose="020F0302020204030204" pitchFamily="34" charset="0"/>
                <a:cs typeface="Calibri Light" panose="020F0302020204030204" pitchFamily="34" charset="0"/>
              </a:endParaRPr>
            </a:p>
          </p:txBody>
        </p:sp>
        <p:sp>
          <p:nvSpPr>
            <p:cNvPr id="20551" name="Text Box 66"/>
            <p:cNvSpPr txBox="1">
              <a:spLocks noChangeArrowheads="1"/>
            </p:cNvSpPr>
            <p:nvPr/>
          </p:nvSpPr>
          <p:spPr bwMode="auto">
            <a:xfrm>
              <a:off x="4082" y="352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a:solidFill>
                  <a:srgbClr val="0033CC"/>
                </a:solidFill>
                <a:latin typeface="Calibri Light" panose="020F0302020204030204" pitchFamily="34" charset="0"/>
                <a:cs typeface="Calibri Light" panose="020F0302020204030204" pitchFamily="34" charset="0"/>
              </a:endParaRPr>
            </a:p>
          </p:txBody>
        </p:sp>
      </p:grpSp>
      <p:grpSp>
        <p:nvGrpSpPr>
          <p:cNvPr id="419920" name="Group 80"/>
          <p:cNvGrpSpPr>
            <a:grpSpLocks/>
          </p:cNvGrpSpPr>
          <p:nvPr/>
        </p:nvGrpSpPr>
        <p:grpSpPr bwMode="auto">
          <a:xfrm>
            <a:off x="2093913" y="4781550"/>
            <a:ext cx="5010150" cy="1590675"/>
            <a:chOff x="1873" y="2852"/>
            <a:chExt cx="3156" cy="1002"/>
          </a:xfrm>
        </p:grpSpPr>
        <p:grpSp>
          <p:nvGrpSpPr>
            <p:cNvPr id="20537" name="Group 81"/>
            <p:cNvGrpSpPr>
              <a:grpSpLocks/>
            </p:cNvGrpSpPr>
            <p:nvPr/>
          </p:nvGrpSpPr>
          <p:grpSpPr bwMode="auto">
            <a:xfrm>
              <a:off x="1873" y="2852"/>
              <a:ext cx="3156" cy="1002"/>
              <a:chOff x="1873" y="2852"/>
              <a:chExt cx="3156" cy="1002"/>
            </a:xfrm>
          </p:grpSpPr>
          <p:grpSp>
            <p:nvGrpSpPr>
              <p:cNvPr id="20540" name="Group 82"/>
              <p:cNvGrpSpPr>
                <a:grpSpLocks/>
              </p:cNvGrpSpPr>
              <p:nvPr/>
            </p:nvGrpSpPr>
            <p:grpSpPr bwMode="auto">
              <a:xfrm>
                <a:off x="2224" y="3108"/>
                <a:ext cx="2257" cy="534"/>
                <a:chOff x="1884" y="1348"/>
                <a:chExt cx="1482" cy="376"/>
              </a:xfrm>
            </p:grpSpPr>
            <p:sp>
              <p:nvSpPr>
                <p:cNvPr id="20545" name="Oval 83"/>
                <p:cNvSpPr>
                  <a:spLocks noChangeArrowheads="1"/>
                </p:cNvSpPr>
                <p:nvPr/>
              </p:nvSpPr>
              <p:spPr bwMode="auto">
                <a:xfrm>
                  <a:off x="1884"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20546" name="Oval 84"/>
                <p:cNvSpPr>
                  <a:spLocks noChangeArrowheads="1"/>
                </p:cNvSpPr>
                <p:nvPr/>
              </p:nvSpPr>
              <p:spPr bwMode="auto">
                <a:xfrm>
                  <a:off x="3147"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20547" name="Freeform 85"/>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sp>
              <p:nvSpPr>
                <p:cNvPr id="20548" name="Freeform 86"/>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grpSp>
          <p:sp>
            <p:nvSpPr>
              <p:cNvPr id="20541" name="Text Box 87"/>
              <p:cNvSpPr txBox="1">
                <a:spLocks noChangeArrowheads="1"/>
              </p:cNvSpPr>
              <p:nvPr/>
            </p:nvSpPr>
            <p:spPr bwMode="auto">
              <a:xfrm>
                <a:off x="1873" y="2884"/>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latin typeface="Calibri Light" panose="020F0302020204030204" pitchFamily="34" charset="0"/>
                  <a:cs typeface="Calibri Light" panose="020F0302020204030204" pitchFamily="34" charset="0"/>
                </a:endParaRPr>
              </a:p>
            </p:txBody>
          </p:sp>
          <p:sp>
            <p:nvSpPr>
              <p:cNvPr id="20542" name="Text Box 88"/>
              <p:cNvSpPr txBox="1">
                <a:spLocks noChangeArrowheads="1"/>
              </p:cNvSpPr>
              <p:nvPr/>
            </p:nvSpPr>
            <p:spPr bwMode="auto">
              <a:xfrm>
                <a:off x="2532" y="2852"/>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000" b="0">
                    <a:solidFill>
                      <a:schemeClr val="accent2"/>
                    </a:solidFill>
                    <a:latin typeface="Calibri Light" panose="020F0302020204030204" pitchFamily="34" charset="0"/>
                    <a:cs typeface="Calibri Light" panose="020F0302020204030204" pitchFamily="34" charset="0"/>
                  </a:rPr>
                  <a:t>&lt;c</a:t>
                </a:r>
                <a:r>
                  <a:rPr lang="en-US" altLang="sv-SE" sz="2000" b="0" i="1">
                    <a:solidFill>
                      <a:schemeClr val="accent2"/>
                    </a:solidFill>
                    <a:latin typeface="Calibri Light" panose="020F0302020204030204" pitchFamily="34" charset="0"/>
                    <a:cs typeface="Calibri Light" panose="020F0302020204030204" pitchFamily="34" charset="0"/>
                  </a:rPr>
                  <a:t>lean</a:t>
                </a:r>
                <a:r>
                  <a:rPr lang="en-US" altLang="sv-SE" sz="2000" b="0" i="1" baseline="-25000">
                    <a:solidFill>
                      <a:schemeClr val="accent2"/>
                    </a:solidFill>
                    <a:latin typeface="Calibri Light" panose="020F0302020204030204" pitchFamily="34" charset="0"/>
                    <a:cs typeface="Calibri Light" panose="020F0302020204030204" pitchFamily="34" charset="0"/>
                  </a:rPr>
                  <a:t> </a:t>
                </a:r>
                <a:r>
                  <a:rPr lang="en-US" altLang="sv-SE" sz="2000" b="0" i="1">
                    <a:solidFill>
                      <a:schemeClr val="accent2"/>
                    </a:solidFill>
                    <a:latin typeface="Calibri Light" panose="020F0302020204030204" pitchFamily="34" charset="0"/>
                    <a:cs typeface="Calibri Light" panose="020F0302020204030204" pitchFamily="34" charset="0"/>
                  </a:rPr>
                  <a:t>,1</a:t>
                </a:r>
                <a:r>
                  <a:rPr lang="en-US" altLang="sv-SE" sz="2000" b="0">
                    <a:solidFill>
                      <a:schemeClr val="accent2"/>
                    </a:solidFill>
                    <a:latin typeface="Calibri Light" panose="020F0302020204030204" pitchFamily="34" charset="0"/>
                    <a:cs typeface="Calibri Light" panose="020F0302020204030204" pitchFamily="34" charset="0"/>
                  </a:rPr>
                  <a:t>&gt;</a:t>
                </a:r>
                <a:r>
                  <a:rPr lang="en-US" altLang="sv-SE" sz="2000" b="0" i="1">
                    <a:solidFill>
                      <a:schemeClr val="accent2"/>
                    </a:solidFill>
                    <a:latin typeface="Calibri Light" panose="020F0302020204030204" pitchFamily="34" charset="0"/>
                    <a:cs typeface="Calibri Light" panose="020F0302020204030204" pitchFamily="34" charset="0"/>
                  </a:rPr>
                  <a:t>. . . </a:t>
                </a:r>
                <a:r>
                  <a:rPr lang="en-US" altLang="sv-SE" sz="2000" b="0">
                    <a:solidFill>
                      <a:schemeClr val="accent2"/>
                    </a:solidFill>
                    <a:latin typeface="Calibri Light" panose="020F0302020204030204" pitchFamily="34" charset="0"/>
                    <a:cs typeface="Calibri Light" panose="020F0302020204030204" pitchFamily="34" charset="0"/>
                  </a:rPr>
                  <a:t>&lt;c</a:t>
                </a:r>
                <a:r>
                  <a:rPr lang="en-US" altLang="sv-SE" sz="2000" b="0" i="1">
                    <a:solidFill>
                      <a:schemeClr val="accent2"/>
                    </a:solidFill>
                    <a:latin typeface="Calibri Light" panose="020F0302020204030204" pitchFamily="34" charset="0"/>
                    <a:cs typeface="Calibri Light" panose="020F0302020204030204" pitchFamily="34" charset="0"/>
                  </a:rPr>
                  <a:t>lean</a:t>
                </a:r>
                <a:r>
                  <a:rPr lang="en-US" altLang="sv-SE" sz="2000" b="0" i="1" baseline="-25000">
                    <a:solidFill>
                      <a:schemeClr val="accent2"/>
                    </a:solidFill>
                    <a:latin typeface="Calibri Light" panose="020F0302020204030204" pitchFamily="34" charset="0"/>
                    <a:cs typeface="Calibri Light" panose="020F0302020204030204" pitchFamily="34" charset="0"/>
                  </a:rPr>
                  <a:t> </a:t>
                </a:r>
                <a:r>
                  <a:rPr lang="en-US" altLang="sv-SE" sz="2000" b="0" i="1">
                    <a:solidFill>
                      <a:schemeClr val="accent2"/>
                    </a:solidFill>
                    <a:latin typeface="Calibri Light" panose="020F0302020204030204" pitchFamily="34" charset="0"/>
                    <a:cs typeface="Calibri Light" panose="020F0302020204030204" pitchFamily="34" charset="0"/>
                  </a:rPr>
                  <a:t>,1</a:t>
                </a:r>
                <a:r>
                  <a:rPr lang="en-US" altLang="sv-SE" sz="2000" b="0">
                    <a:solidFill>
                      <a:schemeClr val="accent2"/>
                    </a:solidFill>
                    <a:latin typeface="Calibri Light" panose="020F0302020204030204" pitchFamily="34" charset="0"/>
                    <a:cs typeface="Calibri Light" panose="020F0302020204030204" pitchFamily="34" charset="0"/>
                  </a:rPr>
                  <a:t>&gt;</a:t>
                </a:r>
              </a:p>
            </p:txBody>
          </p:sp>
          <p:sp>
            <p:nvSpPr>
              <p:cNvPr id="20543" name="Text Box 89"/>
              <p:cNvSpPr txBox="1">
                <a:spLocks noChangeArrowheads="1"/>
              </p:cNvSpPr>
              <p:nvPr/>
            </p:nvSpPr>
            <p:spPr bwMode="auto">
              <a:xfrm>
                <a:off x="2501" y="3585"/>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a:solidFill>
                      <a:schemeClr val="accent2"/>
                    </a:solidFill>
                    <a:latin typeface="Calibri Light" panose="020F0302020204030204" pitchFamily="34" charset="0"/>
                    <a:cs typeface="Calibri Light" panose="020F0302020204030204" pitchFamily="34" charset="0"/>
                  </a:rPr>
                  <a:t>&lt;</a:t>
                </a:r>
                <a:r>
                  <a:rPr lang="en-US" altLang="sv-SE" sz="2200" b="0" i="1">
                    <a:solidFill>
                      <a:schemeClr val="accent2"/>
                    </a:solidFill>
                    <a:latin typeface="Calibri Light" panose="020F0302020204030204" pitchFamily="34" charset="0"/>
                    <a:cs typeface="Calibri Light" panose="020F0302020204030204" pitchFamily="34" charset="0"/>
                  </a:rPr>
                  <a:t>ackClean</a:t>
                </a:r>
                <a:r>
                  <a:rPr lang="en-US" altLang="sv-SE" sz="2200" b="0" i="1" baseline="-25000">
                    <a:solidFill>
                      <a:schemeClr val="accent2"/>
                    </a:solidFill>
                    <a:latin typeface="Calibri Light" panose="020F0302020204030204" pitchFamily="34" charset="0"/>
                    <a:cs typeface="Calibri Light" panose="020F0302020204030204" pitchFamily="34" charset="0"/>
                  </a:rPr>
                  <a:t> </a:t>
                </a:r>
                <a:r>
                  <a:rPr lang="en-US" altLang="sv-SE" sz="2200" b="0" i="1">
                    <a:solidFill>
                      <a:schemeClr val="accent2"/>
                    </a:solidFill>
                    <a:latin typeface="Calibri Light" panose="020F0302020204030204" pitchFamily="34" charset="0"/>
                    <a:cs typeface="Calibri Light" panose="020F0302020204030204" pitchFamily="34" charset="0"/>
                  </a:rPr>
                  <a:t>,1</a:t>
                </a:r>
                <a:r>
                  <a:rPr lang="en-US" altLang="sv-SE" sz="2200" b="0">
                    <a:solidFill>
                      <a:schemeClr val="accent2"/>
                    </a:solidFill>
                    <a:latin typeface="Calibri Light" panose="020F0302020204030204" pitchFamily="34" charset="0"/>
                    <a:cs typeface="Calibri Light" panose="020F0302020204030204" pitchFamily="34" charset="0"/>
                  </a:rPr>
                  <a:t>&gt;</a:t>
                </a:r>
              </a:p>
            </p:txBody>
          </p:sp>
          <p:sp>
            <p:nvSpPr>
              <p:cNvPr id="20544" name="Text Box 90"/>
              <p:cNvSpPr txBox="1">
                <a:spLocks noChangeArrowheads="1"/>
              </p:cNvSpPr>
              <p:nvPr/>
            </p:nvSpPr>
            <p:spPr bwMode="auto">
              <a:xfrm>
                <a:off x="4152" y="288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20538" name="Text Box 91"/>
            <p:cNvSpPr txBox="1">
              <a:spLocks noChangeArrowheads="1"/>
            </p:cNvSpPr>
            <p:nvPr/>
          </p:nvSpPr>
          <p:spPr bwMode="auto">
            <a:xfrm>
              <a:off x="1873" y="353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a:solidFill>
                  <a:srgbClr val="0033CC"/>
                </a:solidFill>
                <a:latin typeface="Calibri Light" panose="020F0302020204030204" pitchFamily="34" charset="0"/>
                <a:cs typeface="Calibri Light" panose="020F0302020204030204" pitchFamily="34" charset="0"/>
              </a:endParaRPr>
            </a:p>
          </p:txBody>
        </p:sp>
        <p:sp>
          <p:nvSpPr>
            <p:cNvPr id="20539" name="Text Box 92"/>
            <p:cNvSpPr txBox="1">
              <a:spLocks noChangeArrowheads="1"/>
            </p:cNvSpPr>
            <p:nvPr/>
          </p:nvSpPr>
          <p:spPr bwMode="auto">
            <a:xfrm>
              <a:off x="4082" y="352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a:solidFill>
                  <a:srgbClr val="0033CC"/>
                </a:solidFill>
                <a:latin typeface="Calibri Light" panose="020F0302020204030204" pitchFamily="34" charset="0"/>
                <a:cs typeface="Calibri Light" panose="020F0302020204030204" pitchFamily="34" charset="0"/>
              </a:endParaRPr>
            </a:p>
          </p:txBody>
        </p:sp>
      </p:grpSp>
      <p:grpSp>
        <p:nvGrpSpPr>
          <p:cNvPr id="419947" name="Group 107"/>
          <p:cNvGrpSpPr>
            <a:grpSpLocks/>
          </p:cNvGrpSpPr>
          <p:nvPr/>
        </p:nvGrpSpPr>
        <p:grpSpPr bwMode="auto">
          <a:xfrm>
            <a:off x="1303338" y="4141788"/>
            <a:ext cx="7235825" cy="2230437"/>
            <a:chOff x="674" y="2681"/>
            <a:chExt cx="4558" cy="1405"/>
          </a:xfrm>
        </p:grpSpPr>
        <p:grpSp>
          <p:nvGrpSpPr>
            <p:cNvPr id="20523" name="Group 93"/>
            <p:cNvGrpSpPr>
              <a:grpSpLocks/>
            </p:cNvGrpSpPr>
            <p:nvPr/>
          </p:nvGrpSpPr>
          <p:grpSpPr bwMode="auto">
            <a:xfrm>
              <a:off x="1172" y="3084"/>
              <a:ext cx="3156" cy="1002"/>
              <a:chOff x="1873" y="2852"/>
              <a:chExt cx="3156" cy="1002"/>
            </a:xfrm>
          </p:grpSpPr>
          <p:grpSp>
            <p:nvGrpSpPr>
              <p:cNvPr id="20525" name="Group 94"/>
              <p:cNvGrpSpPr>
                <a:grpSpLocks/>
              </p:cNvGrpSpPr>
              <p:nvPr/>
            </p:nvGrpSpPr>
            <p:grpSpPr bwMode="auto">
              <a:xfrm>
                <a:off x="1873" y="2852"/>
                <a:ext cx="3156" cy="1002"/>
                <a:chOff x="1873" y="2852"/>
                <a:chExt cx="3156" cy="1002"/>
              </a:xfrm>
            </p:grpSpPr>
            <p:grpSp>
              <p:nvGrpSpPr>
                <p:cNvPr id="20528" name="Group 95"/>
                <p:cNvGrpSpPr>
                  <a:grpSpLocks/>
                </p:cNvGrpSpPr>
                <p:nvPr/>
              </p:nvGrpSpPr>
              <p:grpSpPr bwMode="auto">
                <a:xfrm>
                  <a:off x="2224" y="3108"/>
                  <a:ext cx="2257" cy="534"/>
                  <a:chOff x="1884" y="1348"/>
                  <a:chExt cx="1482" cy="376"/>
                </a:xfrm>
              </p:grpSpPr>
              <p:sp>
                <p:nvSpPr>
                  <p:cNvPr id="20533" name="Oval 96"/>
                  <p:cNvSpPr>
                    <a:spLocks noChangeArrowheads="1"/>
                  </p:cNvSpPr>
                  <p:nvPr/>
                </p:nvSpPr>
                <p:spPr bwMode="auto">
                  <a:xfrm>
                    <a:off x="1884"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20534" name="Oval 97"/>
                  <p:cNvSpPr>
                    <a:spLocks noChangeArrowheads="1"/>
                  </p:cNvSpPr>
                  <p:nvPr/>
                </p:nvSpPr>
                <p:spPr bwMode="auto">
                  <a:xfrm>
                    <a:off x="3147"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20535" name="Freeform 98"/>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sp>
                <p:nvSpPr>
                  <p:cNvPr id="20536" name="Freeform 99"/>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grpSp>
            <p:sp>
              <p:nvSpPr>
                <p:cNvPr id="20529" name="Text Box 100"/>
                <p:cNvSpPr txBox="1">
                  <a:spLocks noChangeArrowheads="1"/>
                </p:cNvSpPr>
                <p:nvPr/>
              </p:nvSpPr>
              <p:spPr bwMode="auto">
                <a:xfrm>
                  <a:off x="1873" y="2884"/>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latin typeface="Calibri Light" panose="020F0302020204030204" pitchFamily="34" charset="0"/>
                    <a:cs typeface="Calibri Light" panose="020F0302020204030204" pitchFamily="34" charset="0"/>
                  </a:endParaRPr>
                </a:p>
              </p:txBody>
            </p:sp>
            <p:sp>
              <p:nvSpPr>
                <p:cNvPr id="20530" name="Text Box 101"/>
                <p:cNvSpPr txBox="1">
                  <a:spLocks noChangeArrowheads="1"/>
                </p:cNvSpPr>
                <p:nvPr/>
              </p:nvSpPr>
              <p:spPr bwMode="auto">
                <a:xfrm>
                  <a:off x="2532" y="2852"/>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000" b="0">
                      <a:solidFill>
                        <a:schemeClr val="accent2"/>
                      </a:solidFill>
                      <a:latin typeface="Calibri Light" panose="020F0302020204030204" pitchFamily="34" charset="0"/>
                      <a:cs typeface="Calibri Light" panose="020F0302020204030204" pitchFamily="34" charset="0"/>
                    </a:rPr>
                    <a:t>&lt;c</a:t>
                  </a:r>
                  <a:r>
                    <a:rPr lang="en-US" altLang="sv-SE" sz="2000" b="0" i="1">
                      <a:solidFill>
                        <a:schemeClr val="accent2"/>
                      </a:solidFill>
                      <a:latin typeface="Calibri Light" panose="020F0302020204030204" pitchFamily="34" charset="0"/>
                      <a:cs typeface="Calibri Light" panose="020F0302020204030204" pitchFamily="34" charset="0"/>
                    </a:rPr>
                    <a:t>lean</a:t>
                  </a:r>
                  <a:r>
                    <a:rPr lang="en-US" altLang="sv-SE" sz="2000" b="0" i="1" baseline="-25000">
                      <a:solidFill>
                        <a:schemeClr val="accent2"/>
                      </a:solidFill>
                      <a:latin typeface="Calibri Light" panose="020F0302020204030204" pitchFamily="34" charset="0"/>
                      <a:cs typeface="Calibri Light" panose="020F0302020204030204" pitchFamily="34" charset="0"/>
                    </a:rPr>
                    <a:t> </a:t>
                  </a:r>
                  <a:r>
                    <a:rPr lang="en-US" altLang="sv-SE" sz="2000" b="0" i="1">
                      <a:solidFill>
                        <a:schemeClr val="accent2"/>
                      </a:solidFill>
                      <a:latin typeface="Calibri Light" panose="020F0302020204030204" pitchFamily="34" charset="0"/>
                      <a:cs typeface="Calibri Light" panose="020F0302020204030204" pitchFamily="34" charset="0"/>
                    </a:rPr>
                    <a:t>,2</a:t>
                  </a:r>
                  <a:r>
                    <a:rPr lang="en-US" altLang="sv-SE" sz="2000" b="0">
                      <a:solidFill>
                        <a:schemeClr val="accent2"/>
                      </a:solidFill>
                      <a:latin typeface="Calibri Light" panose="020F0302020204030204" pitchFamily="34" charset="0"/>
                      <a:cs typeface="Calibri Light" panose="020F0302020204030204" pitchFamily="34" charset="0"/>
                    </a:rPr>
                    <a:t>&gt;</a:t>
                  </a:r>
                  <a:r>
                    <a:rPr lang="en-US" altLang="sv-SE" sz="2000" b="0" i="1">
                      <a:solidFill>
                        <a:schemeClr val="accent2"/>
                      </a:solidFill>
                      <a:latin typeface="Calibri Light" panose="020F0302020204030204" pitchFamily="34" charset="0"/>
                      <a:cs typeface="Calibri Light" panose="020F0302020204030204" pitchFamily="34" charset="0"/>
                    </a:rPr>
                    <a:t>. . .</a:t>
                  </a:r>
                  <a:r>
                    <a:rPr lang="en-US" altLang="sv-SE" sz="2000" b="0">
                      <a:solidFill>
                        <a:schemeClr val="accent2"/>
                      </a:solidFill>
                      <a:latin typeface="Calibri Light" panose="020F0302020204030204" pitchFamily="34" charset="0"/>
                      <a:cs typeface="Calibri Light" panose="020F0302020204030204" pitchFamily="34" charset="0"/>
                    </a:rPr>
                    <a:t>&lt;c</a:t>
                  </a:r>
                  <a:r>
                    <a:rPr lang="en-US" altLang="sv-SE" sz="2000" b="0" i="1">
                      <a:solidFill>
                        <a:schemeClr val="accent2"/>
                      </a:solidFill>
                      <a:latin typeface="Calibri Light" panose="020F0302020204030204" pitchFamily="34" charset="0"/>
                      <a:cs typeface="Calibri Light" panose="020F0302020204030204" pitchFamily="34" charset="0"/>
                    </a:rPr>
                    <a:t>lean</a:t>
                  </a:r>
                  <a:r>
                    <a:rPr lang="en-US" altLang="sv-SE" sz="2000" b="0" i="1" baseline="-25000">
                      <a:solidFill>
                        <a:schemeClr val="accent2"/>
                      </a:solidFill>
                      <a:latin typeface="Calibri Light" panose="020F0302020204030204" pitchFamily="34" charset="0"/>
                      <a:cs typeface="Calibri Light" panose="020F0302020204030204" pitchFamily="34" charset="0"/>
                    </a:rPr>
                    <a:t> </a:t>
                  </a:r>
                  <a:r>
                    <a:rPr lang="en-US" altLang="sv-SE" sz="2000" b="0" i="1">
                      <a:solidFill>
                        <a:schemeClr val="accent2"/>
                      </a:solidFill>
                      <a:latin typeface="Calibri Light" panose="020F0302020204030204" pitchFamily="34" charset="0"/>
                      <a:cs typeface="Calibri Light" panose="020F0302020204030204" pitchFamily="34" charset="0"/>
                    </a:rPr>
                    <a:t>,1</a:t>
                  </a:r>
                  <a:r>
                    <a:rPr lang="en-US" altLang="sv-SE" sz="2000" b="0">
                      <a:solidFill>
                        <a:schemeClr val="accent2"/>
                      </a:solidFill>
                      <a:latin typeface="Calibri Light" panose="020F0302020204030204" pitchFamily="34" charset="0"/>
                      <a:cs typeface="Calibri Light" panose="020F0302020204030204" pitchFamily="34" charset="0"/>
                    </a:rPr>
                    <a:t>&gt;</a:t>
                  </a:r>
                </a:p>
              </p:txBody>
            </p:sp>
            <p:sp>
              <p:nvSpPr>
                <p:cNvPr id="20531" name="Text Box 102"/>
                <p:cNvSpPr txBox="1">
                  <a:spLocks noChangeArrowheads="1"/>
                </p:cNvSpPr>
                <p:nvPr/>
              </p:nvSpPr>
              <p:spPr bwMode="auto">
                <a:xfrm>
                  <a:off x="2501" y="3585"/>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0"/>
                    </a:spcBef>
                    <a:buClrTx/>
                    <a:buSzTx/>
                    <a:buFontTx/>
                    <a:buNone/>
                  </a:pPr>
                  <a:r>
                    <a:rPr lang="en-US" altLang="sv-SE" sz="2200" b="0">
                      <a:solidFill>
                        <a:schemeClr val="accent2"/>
                      </a:solidFill>
                      <a:latin typeface="Calibri Light" panose="020F0302020204030204" pitchFamily="34" charset="0"/>
                      <a:cs typeface="Calibri Light" panose="020F0302020204030204" pitchFamily="34" charset="0"/>
                    </a:rPr>
                    <a:t>&lt;</a:t>
                  </a:r>
                  <a:r>
                    <a:rPr lang="en-US" altLang="sv-SE" sz="2200" b="0" i="1">
                      <a:solidFill>
                        <a:schemeClr val="accent2"/>
                      </a:solidFill>
                      <a:latin typeface="Calibri Light" panose="020F0302020204030204" pitchFamily="34" charset="0"/>
                      <a:cs typeface="Calibri Light" panose="020F0302020204030204" pitchFamily="34" charset="0"/>
                    </a:rPr>
                    <a:t>ackClean</a:t>
                  </a:r>
                  <a:r>
                    <a:rPr lang="en-US" altLang="sv-SE" sz="2200" b="0" i="1" baseline="-25000">
                      <a:solidFill>
                        <a:schemeClr val="accent2"/>
                      </a:solidFill>
                      <a:latin typeface="Calibri Light" panose="020F0302020204030204" pitchFamily="34" charset="0"/>
                      <a:cs typeface="Calibri Light" panose="020F0302020204030204" pitchFamily="34" charset="0"/>
                    </a:rPr>
                    <a:t> </a:t>
                  </a:r>
                  <a:r>
                    <a:rPr lang="en-US" altLang="sv-SE" sz="2200" b="0" i="1">
                      <a:solidFill>
                        <a:schemeClr val="accent2"/>
                      </a:solidFill>
                      <a:latin typeface="Calibri Light" panose="020F0302020204030204" pitchFamily="34" charset="0"/>
                      <a:cs typeface="Calibri Light" panose="020F0302020204030204" pitchFamily="34" charset="0"/>
                    </a:rPr>
                    <a:t>,1</a:t>
                  </a:r>
                  <a:r>
                    <a:rPr lang="en-US" altLang="sv-SE" sz="2200" b="0">
                      <a:solidFill>
                        <a:schemeClr val="accent2"/>
                      </a:solidFill>
                      <a:latin typeface="Calibri Light" panose="020F0302020204030204" pitchFamily="34" charset="0"/>
                      <a:cs typeface="Calibri Light" panose="020F0302020204030204" pitchFamily="34" charset="0"/>
                    </a:rPr>
                    <a:t>&gt;</a:t>
                  </a:r>
                </a:p>
              </p:txBody>
            </p:sp>
            <p:sp>
              <p:nvSpPr>
                <p:cNvPr id="20532" name="Text Box 103"/>
                <p:cNvSpPr txBox="1">
                  <a:spLocks noChangeArrowheads="1"/>
                </p:cNvSpPr>
                <p:nvPr/>
              </p:nvSpPr>
              <p:spPr bwMode="auto">
                <a:xfrm>
                  <a:off x="4152" y="288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20526" name="Text Box 104"/>
              <p:cNvSpPr txBox="1">
                <a:spLocks noChangeArrowheads="1"/>
              </p:cNvSpPr>
              <p:nvPr/>
            </p:nvSpPr>
            <p:spPr bwMode="auto">
              <a:xfrm>
                <a:off x="1873" y="353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a:solidFill>
                    <a:srgbClr val="0033CC"/>
                  </a:solidFill>
                  <a:latin typeface="Calibri Light" panose="020F0302020204030204" pitchFamily="34" charset="0"/>
                  <a:cs typeface="Calibri Light" panose="020F0302020204030204" pitchFamily="34" charset="0"/>
                </a:endParaRPr>
              </a:p>
            </p:txBody>
          </p:sp>
          <p:sp>
            <p:nvSpPr>
              <p:cNvPr id="20527" name="Text Box 105"/>
              <p:cNvSpPr txBox="1">
                <a:spLocks noChangeArrowheads="1"/>
              </p:cNvSpPr>
              <p:nvPr/>
            </p:nvSpPr>
            <p:spPr bwMode="auto">
              <a:xfrm>
                <a:off x="4082" y="352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a:solidFill>
                    <a:srgbClr val="0033CC"/>
                  </a:solidFill>
                  <a:latin typeface="Calibri Light" panose="020F0302020204030204" pitchFamily="34" charset="0"/>
                  <a:cs typeface="Calibri Light" panose="020F0302020204030204" pitchFamily="34" charset="0"/>
                </a:endParaRPr>
              </a:p>
            </p:txBody>
          </p:sp>
        </p:grpSp>
        <p:sp>
          <p:nvSpPr>
            <p:cNvPr id="20524" name="Text Box 106"/>
            <p:cNvSpPr txBox="1">
              <a:spLocks noChangeArrowheads="1"/>
            </p:cNvSpPr>
            <p:nvPr/>
          </p:nvSpPr>
          <p:spPr bwMode="auto">
            <a:xfrm>
              <a:off x="674" y="2681"/>
              <a:ext cx="455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b="0" dirty="0">
                  <a:solidFill>
                    <a:srgbClr val="E88A00"/>
                  </a:solidFill>
                  <a:latin typeface="Calibri Light" panose="020F0302020204030204" pitchFamily="34" charset="0"/>
                  <a:cs typeface="Calibri Light" panose="020F0302020204030204" pitchFamily="34" charset="0"/>
                </a:rPr>
                <a:t>S received &lt;ackClean,1&gt;, then sends repeatedly &lt;clean,2&gt; until it will receive &lt;ackClean,2&gt;</a:t>
              </a:r>
            </a:p>
          </p:txBody>
        </p:sp>
      </p:grpSp>
      <p:grpSp>
        <p:nvGrpSpPr>
          <p:cNvPr id="419951" name="Group 111"/>
          <p:cNvGrpSpPr>
            <a:grpSpLocks/>
          </p:cNvGrpSpPr>
          <p:nvPr/>
        </p:nvGrpSpPr>
        <p:grpSpPr bwMode="auto">
          <a:xfrm>
            <a:off x="1573213" y="4711700"/>
            <a:ext cx="5880100" cy="1189038"/>
            <a:chOff x="844" y="3109"/>
            <a:chExt cx="3704" cy="749"/>
          </a:xfrm>
        </p:grpSpPr>
        <p:sp>
          <p:nvSpPr>
            <p:cNvPr id="20521" name="Text Box 109"/>
            <p:cNvSpPr txBox="1">
              <a:spLocks noChangeArrowheads="1"/>
            </p:cNvSpPr>
            <p:nvPr/>
          </p:nvSpPr>
          <p:spPr bwMode="auto">
            <a:xfrm>
              <a:off x="1888" y="3109"/>
              <a:ext cx="1705"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sz="7200">
                  <a:solidFill>
                    <a:schemeClr val="hlink"/>
                  </a:solidFill>
                  <a:latin typeface="Calibri Light" panose="020F0302020204030204" pitchFamily="34" charset="0"/>
                  <a:cs typeface="Calibri Light" panose="020F0302020204030204" pitchFamily="34" charset="0"/>
                </a:rPr>
                <a:t>.....</a:t>
              </a:r>
            </a:p>
          </p:txBody>
        </p:sp>
        <p:sp>
          <p:nvSpPr>
            <p:cNvPr id="20522" name="Rectangle 110"/>
            <p:cNvSpPr>
              <a:spLocks noChangeArrowheads="1"/>
            </p:cNvSpPr>
            <p:nvPr/>
          </p:nvSpPr>
          <p:spPr bwMode="auto">
            <a:xfrm>
              <a:off x="844" y="3147"/>
              <a:ext cx="37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buFont typeface="Wingdings" panose="05000000000000000000" pitchFamily="2" charset="2"/>
                <a:buNone/>
              </a:pPr>
              <a:r>
                <a:rPr lang="en-US" altLang="sv-SE" b="0" dirty="0">
                  <a:solidFill>
                    <a:schemeClr val="hlink"/>
                  </a:solidFill>
                  <a:latin typeface="Calibri Light" panose="020F0302020204030204" pitchFamily="34" charset="0"/>
                  <a:cs typeface="Calibri Light" panose="020F0302020204030204" pitchFamily="34" charset="0"/>
                </a:rPr>
                <a:t>Continue until S receives &lt;ackClean,bound+1&gt;</a:t>
              </a:r>
            </a:p>
          </p:txBody>
        </p:sp>
      </p:grpSp>
      <p:grpSp>
        <p:nvGrpSpPr>
          <p:cNvPr id="419997" name="Group 157"/>
          <p:cNvGrpSpPr>
            <a:grpSpLocks/>
          </p:cNvGrpSpPr>
          <p:nvPr/>
        </p:nvGrpSpPr>
        <p:grpSpPr bwMode="auto">
          <a:xfrm>
            <a:off x="185738" y="3624263"/>
            <a:ext cx="8818562" cy="2747962"/>
            <a:chOff x="117" y="2380"/>
            <a:chExt cx="5555" cy="1731"/>
          </a:xfrm>
        </p:grpSpPr>
        <p:grpSp>
          <p:nvGrpSpPr>
            <p:cNvPr id="20507" name="Group 141"/>
            <p:cNvGrpSpPr>
              <a:grpSpLocks/>
            </p:cNvGrpSpPr>
            <p:nvPr/>
          </p:nvGrpSpPr>
          <p:grpSpPr bwMode="auto">
            <a:xfrm>
              <a:off x="1314" y="3109"/>
              <a:ext cx="3156" cy="1002"/>
              <a:chOff x="1873" y="2852"/>
              <a:chExt cx="3156" cy="1002"/>
            </a:xfrm>
          </p:grpSpPr>
          <p:grpSp>
            <p:nvGrpSpPr>
              <p:cNvPr id="20509" name="Group 142"/>
              <p:cNvGrpSpPr>
                <a:grpSpLocks/>
              </p:cNvGrpSpPr>
              <p:nvPr/>
            </p:nvGrpSpPr>
            <p:grpSpPr bwMode="auto">
              <a:xfrm>
                <a:off x="1873" y="2852"/>
                <a:ext cx="3156" cy="1002"/>
                <a:chOff x="1873" y="2852"/>
                <a:chExt cx="3156" cy="1002"/>
              </a:xfrm>
            </p:grpSpPr>
            <p:grpSp>
              <p:nvGrpSpPr>
                <p:cNvPr id="20512" name="Group 143"/>
                <p:cNvGrpSpPr>
                  <a:grpSpLocks/>
                </p:cNvGrpSpPr>
                <p:nvPr/>
              </p:nvGrpSpPr>
              <p:grpSpPr bwMode="auto">
                <a:xfrm>
                  <a:off x="2224" y="3108"/>
                  <a:ext cx="2257" cy="534"/>
                  <a:chOff x="1884" y="1348"/>
                  <a:chExt cx="1482" cy="376"/>
                </a:xfrm>
              </p:grpSpPr>
              <p:sp>
                <p:nvSpPr>
                  <p:cNvPr id="20517" name="Oval 144"/>
                  <p:cNvSpPr>
                    <a:spLocks noChangeArrowheads="1"/>
                  </p:cNvSpPr>
                  <p:nvPr/>
                </p:nvSpPr>
                <p:spPr bwMode="auto">
                  <a:xfrm>
                    <a:off x="1884"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20518" name="Oval 145"/>
                  <p:cNvSpPr>
                    <a:spLocks noChangeArrowheads="1"/>
                  </p:cNvSpPr>
                  <p:nvPr/>
                </p:nvSpPr>
                <p:spPr bwMode="auto">
                  <a:xfrm>
                    <a:off x="3147"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20519" name="Freeform 146"/>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sp>
                <p:nvSpPr>
                  <p:cNvPr id="20520" name="Freeform 147"/>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grpSp>
            <p:sp>
              <p:nvSpPr>
                <p:cNvPr id="20513" name="Text Box 148"/>
                <p:cNvSpPr txBox="1">
                  <a:spLocks noChangeArrowheads="1"/>
                </p:cNvSpPr>
                <p:nvPr/>
              </p:nvSpPr>
              <p:spPr bwMode="auto">
                <a:xfrm>
                  <a:off x="1873" y="2884"/>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latin typeface="Calibri Light" panose="020F0302020204030204" pitchFamily="34" charset="0"/>
                    <a:cs typeface="Calibri Light" panose="020F0302020204030204" pitchFamily="34" charset="0"/>
                  </a:endParaRPr>
                </a:p>
              </p:txBody>
            </p:sp>
            <p:sp>
              <p:nvSpPr>
                <p:cNvPr id="20514" name="Text Box 149"/>
                <p:cNvSpPr txBox="1">
                  <a:spLocks noChangeArrowheads="1"/>
                </p:cNvSpPr>
                <p:nvPr/>
              </p:nvSpPr>
              <p:spPr bwMode="auto">
                <a:xfrm>
                  <a:off x="2532" y="2852"/>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000">
                      <a:solidFill>
                        <a:schemeClr val="accent2"/>
                      </a:solidFill>
                      <a:latin typeface="Calibri Light" panose="020F0302020204030204" pitchFamily="34" charset="0"/>
                      <a:cs typeface="Calibri Light" panose="020F0302020204030204" pitchFamily="34" charset="0"/>
                    </a:rPr>
                    <a:t>. . .</a:t>
                  </a:r>
                  <a:r>
                    <a:rPr lang="en-US" altLang="sv-SE" sz="2000" b="0">
                      <a:solidFill>
                        <a:schemeClr val="accent2"/>
                      </a:solidFill>
                      <a:latin typeface="Calibri Light" panose="020F0302020204030204" pitchFamily="34" charset="0"/>
                      <a:cs typeface="Calibri Light" panose="020F0302020204030204" pitchFamily="34" charset="0"/>
                    </a:rPr>
                    <a:t>&lt;c</a:t>
                  </a:r>
                  <a:r>
                    <a:rPr lang="en-US" altLang="sv-SE" sz="2000" b="0" i="1">
                      <a:solidFill>
                        <a:schemeClr val="accent2"/>
                      </a:solidFill>
                      <a:latin typeface="Calibri Light" panose="020F0302020204030204" pitchFamily="34" charset="0"/>
                      <a:cs typeface="Calibri Light" panose="020F0302020204030204" pitchFamily="34" charset="0"/>
                    </a:rPr>
                    <a:t>lean</a:t>
                  </a:r>
                  <a:r>
                    <a:rPr lang="en-US" altLang="sv-SE" sz="2000" b="0" i="1" baseline="-25000">
                      <a:solidFill>
                        <a:schemeClr val="accent2"/>
                      </a:solidFill>
                      <a:latin typeface="Calibri Light" panose="020F0302020204030204" pitchFamily="34" charset="0"/>
                      <a:cs typeface="Calibri Light" panose="020F0302020204030204" pitchFamily="34" charset="0"/>
                    </a:rPr>
                    <a:t> </a:t>
                  </a:r>
                  <a:r>
                    <a:rPr lang="en-US" altLang="sv-SE" sz="2000" b="0" i="1">
                      <a:solidFill>
                        <a:schemeClr val="accent2"/>
                      </a:solidFill>
                      <a:latin typeface="Calibri Light" panose="020F0302020204030204" pitchFamily="34" charset="0"/>
                      <a:cs typeface="Calibri Light" panose="020F0302020204030204" pitchFamily="34" charset="0"/>
                    </a:rPr>
                    <a:t>,bound+1</a:t>
                  </a:r>
                  <a:r>
                    <a:rPr lang="en-US" altLang="sv-SE" sz="2000" b="0">
                      <a:solidFill>
                        <a:schemeClr val="accent2"/>
                      </a:solidFill>
                      <a:latin typeface="Calibri Light" panose="020F0302020204030204" pitchFamily="34" charset="0"/>
                      <a:cs typeface="Calibri Light" panose="020F0302020204030204" pitchFamily="34" charset="0"/>
                    </a:rPr>
                    <a:t>&gt;</a:t>
                  </a:r>
                  <a:r>
                    <a:rPr lang="en-US" altLang="sv-SE" sz="2000" b="0" i="1">
                      <a:solidFill>
                        <a:schemeClr val="accent2"/>
                      </a:solidFill>
                      <a:latin typeface="Calibri Light" panose="020F0302020204030204" pitchFamily="34" charset="0"/>
                      <a:cs typeface="Calibri Light" panose="020F0302020204030204" pitchFamily="34" charset="0"/>
                    </a:rPr>
                    <a:t>. . . </a:t>
                  </a:r>
                  <a:endParaRPr lang="en-US" altLang="sv-SE" sz="2000" b="0">
                    <a:solidFill>
                      <a:schemeClr val="accent2"/>
                    </a:solidFill>
                    <a:latin typeface="Calibri Light" panose="020F0302020204030204" pitchFamily="34" charset="0"/>
                    <a:cs typeface="Calibri Light" panose="020F0302020204030204" pitchFamily="34" charset="0"/>
                  </a:endParaRPr>
                </a:p>
              </p:txBody>
            </p:sp>
            <p:sp>
              <p:nvSpPr>
                <p:cNvPr id="20515" name="Text Box 150"/>
                <p:cNvSpPr txBox="1">
                  <a:spLocks noChangeArrowheads="1"/>
                </p:cNvSpPr>
                <p:nvPr/>
              </p:nvSpPr>
              <p:spPr bwMode="auto">
                <a:xfrm>
                  <a:off x="2501" y="3604"/>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000" b="0">
                      <a:solidFill>
                        <a:schemeClr val="accent2"/>
                      </a:solidFill>
                      <a:latin typeface="Calibri Light" panose="020F0302020204030204" pitchFamily="34" charset="0"/>
                      <a:cs typeface="Calibri Light" panose="020F0302020204030204" pitchFamily="34" charset="0"/>
                    </a:rPr>
                    <a:t>&lt;</a:t>
                  </a:r>
                  <a:r>
                    <a:rPr lang="en-US" altLang="sv-SE" sz="2000" b="0" i="1">
                      <a:solidFill>
                        <a:schemeClr val="accent2"/>
                      </a:solidFill>
                      <a:latin typeface="Calibri Light" panose="020F0302020204030204" pitchFamily="34" charset="0"/>
                      <a:cs typeface="Calibri Light" panose="020F0302020204030204" pitchFamily="34" charset="0"/>
                    </a:rPr>
                    <a:t>ackClean</a:t>
                  </a:r>
                  <a:r>
                    <a:rPr lang="en-US" altLang="sv-SE" sz="2000" b="0" i="1" baseline="-25000">
                      <a:solidFill>
                        <a:schemeClr val="accent2"/>
                      </a:solidFill>
                      <a:latin typeface="Calibri Light" panose="020F0302020204030204" pitchFamily="34" charset="0"/>
                      <a:cs typeface="Calibri Light" panose="020F0302020204030204" pitchFamily="34" charset="0"/>
                    </a:rPr>
                    <a:t> </a:t>
                  </a:r>
                  <a:r>
                    <a:rPr lang="en-US" altLang="sv-SE" sz="2000" b="0" i="1">
                      <a:solidFill>
                        <a:schemeClr val="accent2"/>
                      </a:solidFill>
                      <a:latin typeface="Calibri Light" panose="020F0302020204030204" pitchFamily="34" charset="0"/>
                      <a:cs typeface="Calibri Light" panose="020F0302020204030204" pitchFamily="34" charset="0"/>
                    </a:rPr>
                    <a:t>,bound+1</a:t>
                  </a:r>
                  <a:r>
                    <a:rPr lang="en-US" altLang="sv-SE" sz="2000" b="0">
                      <a:solidFill>
                        <a:schemeClr val="accent2"/>
                      </a:solidFill>
                      <a:latin typeface="Calibri Light" panose="020F0302020204030204" pitchFamily="34" charset="0"/>
                      <a:cs typeface="Calibri Light" panose="020F0302020204030204" pitchFamily="34" charset="0"/>
                    </a:rPr>
                    <a:t>&gt;</a:t>
                  </a:r>
                </a:p>
              </p:txBody>
            </p:sp>
            <p:sp>
              <p:nvSpPr>
                <p:cNvPr id="20516" name="Text Box 151"/>
                <p:cNvSpPr txBox="1">
                  <a:spLocks noChangeArrowheads="1"/>
                </p:cNvSpPr>
                <p:nvPr/>
              </p:nvSpPr>
              <p:spPr bwMode="auto">
                <a:xfrm>
                  <a:off x="4152" y="288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20510" name="Text Box 152"/>
              <p:cNvSpPr txBox="1">
                <a:spLocks noChangeArrowheads="1"/>
              </p:cNvSpPr>
              <p:nvPr/>
            </p:nvSpPr>
            <p:spPr bwMode="auto">
              <a:xfrm>
                <a:off x="1873" y="353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a:solidFill>
                    <a:srgbClr val="0033CC"/>
                  </a:solidFill>
                  <a:latin typeface="Calibri Light" panose="020F0302020204030204" pitchFamily="34" charset="0"/>
                  <a:cs typeface="Calibri Light" panose="020F0302020204030204" pitchFamily="34" charset="0"/>
                </a:endParaRPr>
              </a:p>
            </p:txBody>
          </p:sp>
          <p:sp>
            <p:nvSpPr>
              <p:cNvPr id="20511" name="Text Box 153"/>
              <p:cNvSpPr txBox="1">
                <a:spLocks noChangeArrowheads="1"/>
              </p:cNvSpPr>
              <p:nvPr/>
            </p:nvSpPr>
            <p:spPr bwMode="auto">
              <a:xfrm>
                <a:off x="4082" y="352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a:solidFill>
                    <a:srgbClr val="0033CC"/>
                  </a:solidFill>
                  <a:latin typeface="Calibri Light" panose="020F0302020204030204" pitchFamily="34" charset="0"/>
                  <a:cs typeface="Calibri Light" panose="020F0302020204030204" pitchFamily="34" charset="0"/>
                </a:endParaRPr>
              </a:p>
            </p:txBody>
          </p:sp>
        </p:grpSp>
        <p:sp>
          <p:nvSpPr>
            <p:cNvPr id="20508" name="Rectangle 156"/>
            <p:cNvSpPr>
              <a:spLocks noChangeArrowheads="1"/>
            </p:cNvSpPr>
            <p:nvPr/>
          </p:nvSpPr>
          <p:spPr bwMode="auto">
            <a:xfrm>
              <a:off x="117" y="2380"/>
              <a:ext cx="5555"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sz="2200" b="0" dirty="0">
                  <a:solidFill>
                    <a:srgbClr val="E88A00"/>
                  </a:solidFill>
                  <a:latin typeface="Calibri Light" panose="020F0302020204030204" pitchFamily="34" charset="0"/>
                  <a:cs typeface="Calibri Light" panose="020F0302020204030204" pitchFamily="34" charset="0"/>
                </a:rPr>
                <a:t>When the sender receives the first &lt;ackClean,bound+1&gt; it can be sure that the only label in transit is bound+1, and can initialize the alternating bit algorithm (similarly R can initialize as well)</a:t>
              </a:r>
            </a:p>
          </p:txBody>
        </p:sp>
      </p:grpSp>
      <p:grpSp>
        <p:nvGrpSpPr>
          <p:cNvPr id="419998" name="Group 158"/>
          <p:cNvGrpSpPr>
            <a:grpSpLocks/>
          </p:cNvGrpSpPr>
          <p:nvPr/>
        </p:nvGrpSpPr>
        <p:grpSpPr bwMode="auto">
          <a:xfrm>
            <a:off x="2103438" y="4781550"/>
            <a:ext cx="5010150" cy="1590675"/>
            <a:chOff x="1873" y="2852"/>
            <a:chExt cx="3156" cy="1002"/>
          </a:xfrm>
        </p:grpSpPr>
        <p:grpSp>
          <p:nvGrpSpPr>
            <p:cNvPr id="20495" name="Group 159"/>
            <p:cNvGrpSpPr>
              <a:grpSpLocks/>
            </p:cNvGrpSpPr>
            <p:nvPr/>
          </p:nvGrpSpPr>
          <p:grpSpPr bwMode="auto">
            <a:xfrm>
              <a:off x="1873" y="2852"/>
              <a:ext cx="3156" cy="1002"/>
              <a:chOff x="1873" y="2852"/>
              <a:chExt cx="3156" cy="1002"/>
            </a:xfrm>
          </p:grpSpPr>
          <p:grpSp>
            <p:nvGrpSpPr>
              <p:cNvPr id="20498" name="Group 160"/>
              <p:cNvGrpSpPr>
                <a:grpSpLocks/>
              </p:cNvGrpSpPr>
              <p:nvPr/>
            </p:nvGrpSpPr>
            <p:grpSpPr bwMode="auto">
              <a:xfrm>
                <a:off x="2224" y="3108"/>
                <a:ext cx="2257" cy="534"/>
                <a:chOff x="1884" y="1348"/>
                <a:chExt cx="1482" cy="376"/>
              </a:xfrm>
            </p:grpSpPr>
            <p:sp>
              <p:nvSpPr>
                <p:cNvPr id="20503" name="Oval 161"/>
                <p:cNvSpPr>
                  <a:spLocks noChangeArrowheads="1"/>
                </p:cNvSpPr>
                <p:nvPr/>
              </p:nvSpPr>
              <p:spPr bwMode="auto">
                <a:xfrm>
                  <a:off x="1884"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20504" name="Oval 162"/>
                <p:cNvSpPr>
                  <a:spLocks noChangeArrowheads="1"/>
                </p:cNvSpPr>
                <p:nvPr/>
              </p:nvSpPr>
              <p:spPr bwMode="auto">
                <a:xfrm>
                  <a:off x="3147"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20505" name="Freeform 163"/>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sp>
              <p:nvSpPr>
                <p:cNvPr id="20506" name="Freeform 164"/>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grpSp>
          <p:sp>
            <p:nvSpPr>
              <p:cNvPr id="20499" name="Text Box 165"/>
              <p:cNvSpPr txBox="1">
                <a:spLocks noChangeArrowheads="1"/>
              </p:cNvSpPr>
              <p:nvPr/>
            </p:nvSpPr>
            <p:spPr bwMode="auto">
              <a:xfrm>
                <a:off x="1873" y="2884"/>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latin typeface="Calibri Light" panose="020F0302020204030204" pitchFamily="34" charset="0"/>
                  <a:cs typeface="Calibri Light" panose="020F0302020204030204" pitchFamily="34" charset="0"/>
                </a:endParaRPr>
              </a:p>
            </p:txBody>
          </p:sp>
          <p:sp>
            <p:nvSpPr>
              <p:cNvPr id="20500" name="Text Box 166"/>
              <p:cNvSpPr txBox="1">
                <a:spLocks noChangeArrowheads="1"/>
              </p:cNvSpPr>
              <p:nvPr/>
            </p:nvSpPr>
            <p:spPr bwMode="auto">
              <a:xfrm>
                <a:off x="2532" y="2852"/>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000" b="0">
                    <a:solidFill>
                      <a:schemeClr val="accent2"/>
                    </a:solidFill>
                    <a:latin typeface="Calibri Light" panose="020F0302020204030204" pitchFamily="34" charset="0"/>
                    <a:cs typeface="Calibri Light" panose="020F0302020204030204" pitchFamily="34" charset="0"/>
                  </a:rPr>
                  <a:t>&lt;</a:t>
                </a:r>
                <a:r>
                  <a:rPr lang="en-US" altLang="sv-SE" sz="2000" b="0" i="1">
                    <a:solidFill>
                      <a:schemeClr val="accent2"/>
                    </a:solidFill>
                    <a:latin typeface="Calibri Light" panose="020F0302020204030204" pitchFamily="34" charset="0"/>
                    <a:cs typeface="Calibri Light" panose="020F0302020204030204" pitchFamily="34" charset="0"/>
                  </a:rPr>
                  <a:t>m</a:t>
                </a:r>
                <a:r>
                  <a:rPr lang="en-US" altLang="sv-SE" sz="2000" b="0" i="1" baseline="-25000">
                    <a:solidFill>
                      <a:schemeClr val="accent2"/>
                    </a:solidFill>
                    <a:latin typeface="Calibri Light" panose="020F0302020204030204" pitchFamily="34" charset="0"/>
                    <a:cs typeface="Calibri Light" panose="020F0302020204030204" pitchFamily="34" charset="0"/>
                  </a:rPr>
                  <a:t>new </a:t>
                </a:r>
                <a:r>
                  <a:rPr lang="en-US" altLang="sv-SE" sz="2000" b="0" i="1">
                    <a:solidFill>
                      <a:schemeClr val="accent2"/>
                    </a:solidFill>
                    <a:latin typeface="Calibri Light" panose="020F0302020204030204" pitchFamily="34" charset="0"/>
                    <a:cs typeface="Calibri Light" panose="020F0302020204030204" pitchFamily="34" charset="0"/>
                  </a:rPr>
                  <a:t>,0</a:t>
                </a:r>
                <a:r>
                  <a:rPr lang="en-US" altLang="sv-SE" sz="2000" b="0">
                    <a:solidFill>
                      <a:schemeClr val="accent2"/>
                    </a:solidFill>
                    <a:latin typeface="Calibri Light" panose="020F0302020204030204" pitchFamily="34" charset="0"/>
                    <a:cs typeface="Calibri Light" panose="020F0302020204030204" pitchFamily="34" charset="0"/>
                  </a:rPr>
                  <a:t>&gt;</a:t>
                </a:r>
              </a:p>
            </p:txBody>
          </p:sp>
          <p:sp>
            <p:nvSpPr>
              <p:cNvPr id="20501" name="Text Box 167"/>
              <p:cNvSpPr txBox="1">
                <a:spLocks noChangeArrowheads="1"/>
              </p:cNvSpPr>
              <p:nvPr/>
            </p:nvSpPr>
            <p:spPr bwMode="auto">
              <a:xfrm>
                <a:off x="2501" y="3604"/>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000" b="0">
                    <a:solidFill>
                      <a:schemeClr val="accent2"/>
                    </a:solidFill>
                    <a:latin typeface="Calibri Light" panose="020F0302020204030204" pitchFamily="34" charset="0"/>
                    <a:cs typeface="Calibri Light" panose="020F0302020204030204" pitchFamily="34" charset="0"/>
                  </a:rPr>
                  <a:t>&lt;</a:t>
                </a:r>
                <a:r>
                  <a:rPr lang="en-US" altLang="sv-SE" sz="2000" b="0" i="1">
                    <a:solidFill>
                      <a:schemeClr val="accent2"/>
                    </a:solidFill>
                    <a:latin typeface="Calibri Light" panose="020F0302020204030204" pitchFamily="34" charset="0"/>
                    <a:cs typeface="Calibri Light" panose="020F0302020204030204" pitchFamily="34" charset="0"/>
                  </a:rPr>
                  <a:t>ackClean</a:t>
                </a:r>
                <a:r>
                  <a:rPr lang="en-US" altLang="sv-SE" sz="2000" b="0" i="1" baseline="-25000">
                    <a:solidFill>
                      <a:schemeClr val="accent2"/>
                    </a:solidFill>
                    <a:latin typeface="Calibri Light" panose="020F0302020204030204" pitchFamily="34" charset="0"/>
                    <a:cs typeface="Calibri Light" panose="020F0302020204030204" pitchFamily="34" charset="0"/>
                  </a:rPr>
                  <a:t> </a:t>
                </a:r>
                <a:r>
                  <a:rPr lang="en-US" altLang="sv-SE" sz="2000" b="0" i="1">
                    <a:solidFill>
                      <a:schemeClr val="accent2"/>
                    </a:solidFill>
                    <a:latin typeface="Calibri Light" panose="020F0302020204030204" pitchFamily="34" charset="0"/>
                    <a:cs typeface="Calibri Light" panose="020F0302020204030204" pitchFamily="34" charset="0"/>
                  </a:rPr>
                  <a:t>,1</a:t>
                </a:r>
                <a:r>
                  <a:rPr lang="en-US" altLang="sv-SE" sz="2000" b="0">
                    <a:solidFill>
                      <a:schemeClr val="accent2"/>
                    </a:solidFill>
                    <a:latin typeface="Calibri Light" panose="020F0302020204030204" pitchFamily="34" charset="0"/>
                    <a:cs typeface="Calibri Light" panose="020F0302020204030204" pitchFamily="34" charset="0"/>
                  </a:rPr>
                  <a:t>&gt;</a:t>
                </a:r>
              </a:p>
            </p:txBody>
          </p:sp>
          <p:sp>
            <p:nvSpPr>
              <p:cNvPr id="20502" name="Text Box 168"/>
              <p:cNvSpPr txBox="1">
                <a:spLocks noChangeArrowheads="1"/>
              </p:cNvSpPr>
              <p:nvPr/>
            </p:nvSpPr>
            <p:spPr bwMode="auto">
              <a:xfrm>
                <a:off x="4152" y="288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20496" name="Text Box 169"/>
            <p:cNvSpPr txBox="1">
              <a:spLocks noChangeArrowheads="1"/>
            </p:cNvSpPr>
            <p:nvPr/>
          </p:nvSpPr>
          <p:spPr bwMode="auto">
            <a:xfrm>
              <a:off x="1873" y="353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rgbClr val="0033CC"/>
                  </a:solidFill>
                  <a:latin typeface="Calibri Light" panose="020F0302020204030204" pitchFamily="34" charset="0"/>
                  <a:cs typeface="Calibri Light" panose="020F0302020204030204" pitchFamily="34" charset="0"/>
                </a:rPr>
                <a:t>bit</a:t>
              </a:r>
              <a:r>
                <a:rPr lang="en-US" altLang="sv-SE" sz="2200" b="0" i="1" baseline="-25000">
                  <a:solidFill>
                    <a:srgbClr val="0033CC"/>
                  </a:solidFill>
                  <a:latin typeface="Calibri Light" panose="020F0302020204030204" pitchFamily="34" charset="0"/>
                  <a:cs typeface="Calibri Light" panose="020F0302020204030204" pitchFamily="34" charset="0"/>
                </a:rPr>
                <a:t>s</a:t>
              </a:r>
              <a:r>
                <a:rPr lang="en-US" altLang="sv-SE" sz="2200" b="0" i="1">
                  <a:solidFill>
                    <a:srgbClr val="0033CC"/>
                  </a:solidFill>
                  <a:latin typeface="Calibri Light" panose="020F0302020204030204" pitchFamily="34" charset="0"/>
                  <a:cs typeface="Calibri Light" panose="020F0302020204030204" pitchFamily="34" charset="0"/>
                </a:rPr>
                <a:t> = 0</a:t>
              </a:r>
            </a:p>
          </p:txBody>
        </p:sp>
        <p:sp>
          <p:nvSpPr>
            <p:cNvPr id="20497" name="Text Box 170"/>
            <p:cNvSpPr txBox="1">
              <a:spLocks noChangeArrowheads="1"/>
            </p:cNvSpPr>
            <p:nvPr/>
          </p:nvSpPr>
          <p:spPr bwMode="auto">
            <a:xfrm>
              <a:off x="4082" y="352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rgbClr val="0033CC"/>
                  </a:solidFill>
                  <a:latin typeface="Calibri Light" panose="020F0302020204030204" pitchFamily="34" charset="0"/>
                  <a:cs typeface="Calibri Light" panose="020F0302020204030204" pitchFamily="34" charset="0"/>
                </a:rPr>
                <a:t>bit</a:t>
              </a:r>
              <a:r>
                <a:rPr lang="en-US" altLang="sv-SE" sz="2200" b="0" i="1" baseline="-25000">
                  <a:solidFill>
                    <a:srgbClr val="0033CC"/>
                  </a:solidFill>
                  <a:latin typeface="Calibri Light" panose="020F0302020204030204" pitchFamily="34" charset="0"/>
                  <a:cs typeface="Calibri Light" panose="020F0302020204030204" pitchFamily="34" charset="0"/>
                </a:rPr>
                <a:t>R</a:t>
              </a:r>
              <a:r>
                <a:rPr lang="en-US" altLang="sv-SE" sz="2200" b="0" i="1">
                  <a:solidFill>
                    <a:srgbClr val="0033CC"/>
                  </a:solidFill>
                  <a:latin typeface="Calibri Light" panose="020F0302020204030204" pitchFamily="34" charset="0"/>
                  <a:cs typeface="Calibri Light" panose="020F0302020204030204" pitchFamily="34" charset="0"/>
                </a:rPr>
                <a:t> = 1</a:t>
              </a:r>
            </a:p>
          </p:txBody>
        </p:sp>
      </p:grpSp>
    </p:spTree>
    <p:extLst>
      <p:ext uri="{BB962C8B-B14F-4D97-AF65-F5344CB8AC3E}">
        <p14:creationId xmlns:p14="http://schemas.microsoft.com/office/powerpoint/2010/main" val="718731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19877"/>
                                        </p:tgtEl>
                                        <p:attrNameLst>
                                          <p:attrName>style.visibility</p:attrName>
                                        </p:attrNameLst>
                                      </p:cBhvr>
                                      <p:to>
                                        <p:strVal val="visible"/>
                                      </p:to>
                                    </p:set>
                                  </p:childTnLst>
                                  <p:subTnLst>
                                    <p:set>
                                      <p:cBhvr override="childStyle">
                                        <p:cTn dur="1" fill="hold" display="0" masterRel="nextClick" afterEffect="1"/>
                                        <p:tgtEl>
                                          <p:spTgt spid="41987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19875"/>
                                        </p:tgtEl>
                                        <p:attrNameLst>
                                          <p:attrName>style.visibility</p:attrName>
                                        </p:attrNameLst>
                                      </p:cBhvr>
                                      <p:to>
                                        <p:strVal val="visible"/>
                                      </p:to>
                                    </p:set>
                                  </p:childTnLst>
                                  <p:subTnLst>
                                    <p:set>
                                      <p:cBhvr override="childStyle">
                                        <p:cTn dur="1" fill="hold" display="0" masterRel="nextClick" afterEffect="1"/>
                                        <p:tgtEl>
                                          <p:spTgt spid="41987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19892"/>
                                        </p:tgtEl>
                                        <p:attrNameLst>
                                          <p:attrName>style.visibility</p:attrName>
                                        </p:attrNameLst>
                                      </p:cBhvr>
                                      <p:to>
                                        <p:strVal val="visible"/>
                                      </p:to>
                                    </p:set>
                                  </p:childTnLst>
                                  <p:subTnLst>
                                    <p:set>
                                      <p:cBhvr override="childStyle">
                                        <p:cTn dur="1" fill="hold" display="0" masterRel="nextClick" afterEffect="1"/>
                                        <p:tgtEl>
                                          <p:spTgt spid="419892"/>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19894"/>
                                        </p:tgtEl>
                                        <p:attrNameLst>
                                          <p:attrName>style.visibility</p:attrName>
                                        </p:attrNameLst>
                                      </p:cBhvr>
                                      <p:to>
                                        <p:strVal val="visible"/>
                                      </p:to>
                                    </p:set>
                                  </p:childTnLst>
                                  <p:subTnLst>
                                    <p:set>
                                      <p:cBhvr override="childStyle">
                                        <p:cTn dur="1" fill="hold" display="0" masterRel="nextClick" afterEffect="1"/>
                                        <p:tgtEl>
                                          <p:spTgt spid="41989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19920"/>
                                        </p:tgtEl>
                                        <p:attrNameLst>
                                          <p:attrName>style.visibility</p:attrName>
                                        </p:attrNameLst>
                                      </p:cBhvr>
                                      <p:to>
                                        <p:strVal val="visible"/>
                                      </p:to>
                                    </p:set>
                                  </p:childTnLst>
                                  <p:subTnLst>
                                    <p:set>
                                      <p:cBhvr override="childStyle">
                                        <p:cTn dur="1" fill="hold" display="0" masterRel="nextClick" afterEffect="1"/>
                                        <p:tgtEl>
                                          <p:spTgt spid="41992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19947"/>
                                        </p:tgtEl>
                                        <p:attrNameLst>
                                          <p:attrName>style.visibility</p:attrName>
                                        </p:attrNameLst>
                                      </p:cBhvr>
                                      <p:to>
                                        <p:strVal val="visible"/>
                                      </p:to>
                                    </p:set>
                                  </p:childTnLst>
                                  <p:subTnLst>
                                    <p:set>
                                      <p:cBhvr override="childStyle">
                                        <p:cTn dur="1" fill="hold" display="0" masterRel="nextClick" afterEffect="1"/>
                                        <p:tgtEl>
                                          <p:spTgt spid="41994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419951"/>
                                        </p:tgtEl>
                                        <p:attrNameLst>
                                          <p:attrName>style.visibility</p:attrName>
                                        </p:attrNameLst>
                                      </p:cBhvr>
                                      <p:to>
                                        <p:strVal val="visible"/>
                                      </p:to>
                                    </p:set>
                                  </p:childTnLst>
                                  <p:subTnLst>
                                    <p:set>
                                      <p:cBhvr override="childStyle">
                                        <p:cTn dur="1" fill="hold" display="0" masterRel="nextClick" afterEffect="1"/>
                                        <p:tgtEl>
                                          <p:spTgt spid="419951"/>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419997"/>
                                        </p:tgtEl>
                                        <p:attrNameLst>
                                          <p:attrName>style.visibility</p:attrName>
                                        </p:attrNameLst>
                                      </p:cBhvr>
                                      <p:to>
                                        <p:strVal val="visible"/>
                                      </p:to>
                                    </p:set>
                                  </p:childTnLst>
                                  <p:subTnLst>
                                    <p:set>
                                      <p:cBhvr override="childStyle">
                                        <p:cTn dur="1" fill="hold" display="0" masterRel="nextClick" afterEffect="1"/>
                                        <p:tgtEl>
                                          <p:spTgt spid="419997"/>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419998"/>
                                        </p:tgtEl>
                                        <p:attrNameLst>
                                          <p:attrName>style.visibility</p:attrName>
                                        </p:attrNameLst>
                                      </p:cBhvr>
                                      <p:to>
                                        <p:strVal val="visible"/>
                                      </p:to>
                                    </p:set>
                                  </p:childTnLst>
                                  <p:subTnLst>
                                    <p:set>
                                      <p:cBhvr override="childStyle">
                                        <p:cTn dur="1" fill="hold" display="0" masterRel="nextClick" afterEffect="1"/>
                                        <p:tgtEl>
                                          <p:spTgt spid="41999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en-US" sz="1400" b="0">
                <a:solidFill>
                  <a:srgbClr val="3333CC"/>
                </a:solidFill>
                <a:latin typeface="Calibri Light" panose="020F0302020204030204" pitchFamily="34" charset="0"/>
                <a:cs typeface="Calibri Light" panose="020F0302020204030204" pitchFamily="34" charset="0"/>
              </a:rPr>
              <a:t>3-</a:t>
            </a:r>
            <a:fld id="{A87A9047-E60C-4DDE-8CB8-5BD554160870}" type="slidenum">
              <a:rPr lang="en-US" altLang="en-US" sz="1400" b="0">
                <a:solidFill>
                  <a:srgbClr val="3333CC"/>
                </a:solidFill>
                <a:latin typeface="Calibri Light" panose="020F0302020204030204" pitchFamily="34" charset="0"/>
                <a:cs typeface="Calibri Light" panose="020F0302020204030204" pitchFamily="34" charset="0"/>
              </a:rPr>
              <a:pPr>
                <a:spcBef>
                  <a:spcPct val="0"/>
                </a:spcBef>
                <a:buClrTx/>
                <a:buSzTx/>
                <a:buFontTx/>
                <a:buNone/>
              </a:pPr>
              <a:t>18</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21508" name="Rectangle 2"/>
          <p:cNvSpPr>
            <a:spLocks noGrp="1" noChangeArrowheads="1"/>
          </p:cNvSpPr>
          <p:nvPr>
            <p:ph type="title"/>
          </p:nvPr>
        </p:nvSpPr>
        <p:spPr>
          <a:xfrm>
            <a:off x="251520" y="833438"/>
            <a:ext cx="8640960" cy="1143000"/>
          </a:xfrm>
        </p:spPr>
        <p:txBody>
          <a:bodyPr/>
          <a:lstStyle/>
          <a:p>
            <a:r>
              <a:rPr lang="en-US" altLang="sv-SE" sz="3200" dirty="0">
                <a:latin typeface="Calibri Light" panose="020F0302020204030204" pitchFamily="34" charset="0"/>
                <a:cs typeface="Calibri Light" panose="020F0302020204030204" pitchFamily="34" charset="0"/>
              </a:rPr>
              <a:t>Crash-Resilient Data-Link Algorithm – R crashes</a:t>
            </a:r>
          </a:p>
        </p:txBody>
      </p:sp>
      <p:grpSp>
        <p:nvGrpSpPr>
          <p:cNvPr id="422009" name="Group 121"/>
          <p:cNvGrpSpPr>
            <a:grpSpLocks/>
          </p:cNvGrpSpPr>
          <p:nvPr/>
        </p:nvGrpSpPr>
        <p:grpSpPr bwMode="auto">
          <a:xfrm>
            <a:off x="1860550" y="3094038"/>
            <a:ext cx="5010150" cy="2012950"/>
            <a:chOff x="1303" y="2695"/>
            <a:chExt cx="3156" cy="1268"/>
          </a:xfrm>
        </p:grpSpPr>
        <p:grpSp>
          <p:nvGrpSpPr>
            <p:cNvPr id="21538" name="Group 120"/>
            <p:cNvGrpSpPr>
              <a:grpSpLocks/>
            </p:cNvGrpSpPr>
            <p:nvPr/>
          </p:nvGrpSpPr>
          <p:grpSpPr bwMode="auto">
            <a:xfrm>
              <a:off x="1303" y="2915"/>
              <a:ext cx="3156" cy="1048"/>
              <a:chOff x="1303" y="2915"/>
              <a:chExt cx="3156" cy="1048"/>
            </a:xfrm>
          </p:grpSpPr>
          <p:grpSp>
            <p:nvGrpSpPr>
              <p:cNvPr id="21540" name="Group 119"/>
              <p:cNvGrpSpPr>
                <a:grpSpLocks/>
              </p:cNvGrpSpPr>
              <p:nvPr/>
            </p:nvGrpSpPr>
            <p:grpSpPr bwMode="auto">
              <a:xfrm>
                <a:off x="1303" y="2915"/>
                <a:ext cx="3156" cy="1048"/>
                <a:chOff x="1303" y="2915"/>
                <a:chExt cx="3156" cy="1048"/>
              </a:xfrm>
            </p:grpSpPr>
            <p:grpSp>
              <p:nvGrpSpPr>
                <p:cNvPr id="21543" name="Group 22"/>
                <p:cNvGrpSpPr>
                  <a:grpSpLocks/>
                </p:cNvGrpSpPr>
                <p:nvPr/>
              </p:nvGrpSpPr>
              <p:grpSpPr bwMode="auto">
                <a:xfrm>
                  <a:off x="1654" y="3217"/>
                  <a:ext cx="2257" cy="534"/>
                  <a:chOff x="1884" y="1348"/>
                  <a:chExt cx="1482" cy="376"/>
                </a:xfrm>
              </p:grpSpPr>
              <p:sp>
                <p:nvSpPr>
                  <p:cNvPr id="21548" name="Oval 23"/>
                  <p:cNvSpPr>
                    <a:spLocks noChangeArrowheads="1"/>
                  </p:cNvSpPr>
                  <p:nvPr/>
                </p:nvSpPr>
                <p:spPr bwMode="auto">
                  <a:xfrm>
                    <a:off x="1884"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21549" name="Oval 24"/>
                  <p:cNvSpPr>
                    <a:spLocks noChangeArrowheads="1"/>
                  </p:cNvSpPr>
                  <p:nvPr/>
                </p:nvSpPr>
                <p:spPr bwMode="auto">
                  <a:xfrm>
                    <a:off x="3147"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latin typeface="Calibri Light" panose="020F0302020204030204" pitchFamily="34" charset="0"/>
                        <a:cs typeface="Calibri Light" panose="020F0302020204030204" pitchFamily="34" charset="0"/>
                      </a:rPr>
                      <a:t>R</a:t>
                    </a:r>
                  </a:p>
                </p:txBody>
              </p:sp>
              <p:sp>
                <p:nvSpPr>
                  <p:cNvPr id="21550" name="Freeform 25"/>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sp>
                <p:nvSpPr>
                  <p:cNvPr id="21551" name="Freeform 26"/>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grpSp>
            <p:sp>
              <p:nvSpPr>
                <p:cNvPr id="21544" name="Text Box 27"/>
                <p:cNvSpPr txBox="1">
                  <a:spLocks noChangeArrowheads="1"/>
                </p:cNvSpPr>
                <p:nvPr/>
              </p:nvSpPr>
              <p:spPr bwMode="auto">
                <a:xfrm>
                  <a:off x="1303" y="299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latin typeface="Calibri Light" panose="020F0302020204030204" pitchFamily="34" charset="0"/>
                    <a:cs typeface="Calibri Light" panose="020F0302020204030204" pitchFamily="34" charset="0"/>
                  </a:endParaRPr>
                </a:p>
              </p:txBody>
            </p:sp>
            <p:sp>
              <p:nvSpPr>
                <p:cNvPr id="21545" name="Text Box 28"/>
                <p:cNvSpPr txBox="1">
                  <a:spLocks noChangeArrowheads="1"/>
                </p:cNvSpPr>
                <p:nvPr/>
              </p:nvSpPr>
              <p:spPr bwMode="auto">
                <a:xfrm>
                  <a:off x="1962" y="2961"/>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endParaRPr lang="sv-SE" altLang="sv-SE" sz="2000" b="0">
                    <a:solidFill>
                      <a:schemeClr val="accent2"/>
                    </a:solidFill>
                    <a:latin typeface="Calibri Light" panose="020F0302020204030204" pitchFamily="34" charset="0"/>
                    <a:cs typeface="Calibri Light" panose="020F0302020204030204" pitchFamily="34" charset="0"/>
                  </a:endParaRPr>
                </a:p>
              </p:txBody>
            </p:sp>
            <p:sp>
              <p:nvSpPr>
                <p:cNvPr id="21546" name="Text Box 29"/>
                <p:cNvSpPr txBox="1">
                  <a:spLocks noChangeArrowheads="1"/>
                </p:cNvSpPr>
                <p:nvPr/>
              </p:nvSpPr>
              <p:spPr bwMode="auto">
                <a:xfrm>
                  <a:off x="1931" y="3761"/>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baseline="-25000">
                    <a:solidFill>
                      <a:schemeClr val="accent2"/>
                    </a:solidFill>
                    <a:latin typeface="Calibri Light" panose="020F0302020204030204" pitchFamily="34" charset="0"/>
                    <a:cs typeface="Calibri Light" panose="020F0302020204030204" pitchFamily="34" charset="0"/>
                  </a:endParaRPr>
                </a:p>
              </p:txBody>
            </p:sp>
            <p:sp>
              <p:nvSpPr>
                <p:cNvPr id="21547" name="Text Box 30"/>
                <p:cNvSpPr txBox="1">
                  <a:spLocks noChangeArrowheads="1"/>
                </p:cNvSpPr>
                <p:nvPr/>
              </p:nvSpPr>
              <p:spPr bwMode="auto">
                <a:xfrm>
                  <a:off x="3582" y="2915"/>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b="0" i="1">
                      <a:latin typeface="Calibri Light" panose="020F0302020204030204" pitchFamily="34" charset="0"/>
                      <a:cs typeface="Calibri Light" panose="020F0302020204030204" pitchFamily="34" charset="0"/>
                    </a:rPr>
                    <a:t>Crash</a:t>
                  </a:r>
                  <a:r>
                    <a:rPr lang="en-US" altLang="sv-SE" b="0" i="1" baseline="-25000">
                      <a:latin typeface="Calibri Light" panose="020F0302020204030204" pitchFamily="34" charset="0"/>
                      <a:cs typeface="Calibri Light" panose="020F0302020204030204" pitchFamily="34" charset="0"/>
                    </a:rPr>
                    <a:t>R</a:t>
                  </a:r>
                </a:p>
              </p:txBody>
            </p:sp>
          </p:grpSp>
          <p:sp>
            <p:nvSpPr>
              <p:cNvPr id="21541" name="Text Box 31"/>
              <p:cNvSpPr txBox="1">
                <a:spLocks noChangeArrowheads="1"/>
              </p:cNvSpPr>
              <p:nvPr/>
            </p:nvSpPr>
            <p:spPr bwMode="auto">
              <a:xfrm>
                <a:off x="1303" y="3641"/>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a:solidFill>
                    <a:srgbClr val="0033CC"/>
                  </a:solidFill>
                  <a:latin typeface="Calibri Light" panose="020F0302020204030204" pitchFamily="34" charset="0"/>
                  <a:cs typeface="Calibri Light" panose="020F0302020204030204" pitchFamily="34" charset="0"/>
                </a:endParaRPr>
              </a:p>
            </p:txBody>
          </p:sp>
          <p:sp>
            <p:nvSpPr>
              <p:cNvPr id="21542" name="Text Box 32"/>
              <p:cNvSpPr txBox="1">
                <a:spLocks noChangeArrowheads="1"/>
              </p:cNvSpPr>
              <p:nvPr/>
            </p:nvSpPr>
            <p:spPr bwMode="auto">
              <a:xfrm>
                <a:off x="3512" y="3631"/>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a:solidFill>
                    <a:srgbClr val="0033CC"/>
                  </a:solidFill>
                  <a:latin typeface="Calibri Light" panose="020F0302020204030204" pitchFamily="34" charset="0"/>
                  <a:cs typeface="Calibri Light" panose="020F0302020204030204" pitchFamily="34" charset="0"/>
                </a:endParaRPr>
              </a:p>
            </p:txBody>
          </p:sp>
        </p:grpSp>
        <p:sp>
          <p:nvSpPr>
            <p:cNvPr id="21539" name="Text Box 33"/>
            <p:cNvSpPr txBox="1">
              <a:spLocks noChangeArrowheads="1"/>
            </p:cNvSpPr>
            <p:nvPr/>
          </p:nvSpPr>
          <p:spPr bwMode="auto">
            <a:xfrm>
              <a:off x="1962" y="2695"/>
              <a:ext cx="17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b="0">
                  <a:solidFill>
                    <a:srgbClr val="E88A00"/>
                  </a:solidFill>
                  <a:latin typeface="Calibri Light" panose="020F0302020204030204" pitchFamily="34" charset="0"/>
                  <a:cs typeface="Calibri Light" panose="020F0302020204030204" pitchFamily="34" charset="0"/>
                </a:rPr>
                <a:t>R crashes</a:t>
              </a:r>
            </a:p>
          </p:txBody>
        </p:sp>
      </p:grpSp>
      <p:grpSp>
        <p:nvGrpSpPr>
          <p:cNvPr id="422010" name="Group 122"/>
          <p:cNvGrpSpPr>
            <a:grpSpLocks/>
          </p:cNvGrpSpPr>
          <p:nvPr/>
        </p:nvGrpSpPr>
        <p:grpSpPr bwMode="auto">
          <a:xfrm>
            <a:off x="1860550" y="3516313"/>
            <a:ext cx="5010150" cy="1590675"/>
            <a:chOff x="1873" y="2852"/>
            <a:chExt cx="3156" cy="1002"/>
          </a:xfrm>
        </p:grpSpPr>
        <p:grpSp>
          <p:nvGrpSpPr>
            <p:cNvPr id="21526" name="Group 123"/>
            <p:cNvGrpSpPr>
              <a:grpSpLocks/>
            </p:cNvGrpSpPr>
            <p:nvPr/>
          </p:nvGrpSpPr>
          <p:grpSpPr bwMode="auto">
            <a:xfrm>
              <a:off x="1873" y="2852"/>
              <a:ext cx="3156" cy="1002"/>
              <a:chOff x="1873" y="2852"/>
              <a:chExt cx="3156" cy="1002"/>
            </a:xfrm>
          </p:grpSpPr>
          <p:grpSp>
            <p:nvGrpSpPr>
              <p:cNvPr id="21529" name="Group 124"/>
              <p:cNvGrpSpPr>
                <a:grpSpLocks/>
              </p:cNvGrpSpPr>
              <p:nvPr/>
            </p:nvGrpSpPr>
            <p:grpSpPr bwMode="auto">
              <a:xfrm>
                <a:off x="2224" y="3108"/>
                <a:ext cx="2257" cy="534"/>
                <a:chOff x="1884" y="1348"/>
                <a:chExt cx="1482" cy="376"/>
              </a:xfrm>
            </p:grpSpPr>
            <p:sp>
              <p:nvSpPr>
                <p:cNvPr id="21534" name="Oval 125"/>
                <p:cNvSpPr>
                  <a:spLocks noChangeArrowheads="1"/>
                </p:cNvSpPr>
                <p:nvPr/>
              </p:nvSpPr>
              <p:spPr bwMode="auto">
                <a:xfrm>
                  <a:off x="1884"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21535" name="Oval 126"/>
                <p:cNvSpPr>
                  <a:spLocks noChangeArrowheads="1"/>
                </p:cNvSpPr>
                <p:nvPr/>
              </p:nvSpPr>
              <p:spPr bwMode="auto">
                <a:xfrm>
                  <a:off x="3147"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21536" name="Freeform 127"/>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sp>
              <p:nvSpPr>
                <p:cNvPr id="21537" name="Freeform 128"/>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grpSp>
          <p:sp>
            <p:nvSpPr>
              <p:cNvPr id="21530" name="Text Box 129"/>
              <p:cNvSpPr txBox="1">
                <a:spLocks noChangeArrowheads="1"/>
              </p:cNvSpPr>
              <p:nvPr/>
            </p:nvSpPr>
            <p:spPr bwMode="auto">
              <a:xfrm>
                <a:off x="1873" y="2884"/>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latin typeface="Calibri Light" panose="020F0302020204030204" pitchFamily="34" charset="0"/>
                  <a:cs typeface="Calibri Light" panose="020F0302020204030204" pitchFamily="34" charset="0"/>
                </a:endParaRPr>
              </a:p>
            </p:txBody>
          </p:sp>
          <p:sp>
            <p:nvSpPr>
              <p:cNvPr id="21531" name="Text Box 130"/>
              <p:cNvSpPr txBox="1">
                <a:spLocks noChangeArrowheads="1"/>
              </p:cNvSpPr>
              <p:nvPr/>
            </p:nvSpPr>
            <p:spPr bwMode="auto">
              <a:xfrm>
                <a:off x="2532" y="2852"/>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0"/>
                  </a:spcBef>
                  <a:buClrTx/>
                  <a:buSzTx/>
                  <a:buFontTx/>
                  <a:buNone/>
                </a:pPr>
                <a:r>
                  <a:rPr lang="en-US" altLang="sv-SE" sz="2000" b="0">
                    <a:solidFill>
                      <a:schemeClr val="accent2"/>
                    </a:solidFill>
                    <a:latin typeface="Calibri Light" panose="020F0302020204030204" pitchFamily="34" charset="0"/>
                    <a:cs typeface="Calibri Light" panose="020F0302020204030204" pitchFamily="34" charset="0"/>
                  </a:rPr>
                  <a:t>&lt;</a:t>
                </a:r>
                <a:r>
                  <a:rPr lang="en-US" altLang="sv-SE" sz="2000" b="0" i="1">
                    <a:solidFill>
                      <a:schemeClr val="accent2"/>
                    </a:solidFill>
                    <a:latin typeface="Calibri Light" panose="020F0302020204030204" pitchFamily="34" charset="0"/>
                    <a:cs typeface="Calibri Light" panose="020F0302020204030204" pitchFamily="34" charset="0"/>
                  </a:rPr>
                  <a:t>msg</a:t>
                </a:r>
                <a:r>
                  <a:rPr lang="en-US" altLang="sv-SE" sz="2000" b="0" i="1" baseline="-25000">
                    <a:solidFill>
                      <a:schemeClr val="accent2"/>
                    </a:solidFill>
                    <a:latin typeface="Calibri Light" panose="020F0302020204030204" pitchFamily="34" charset="0"/>
                    <a:cs typeface="Calibri Light" panose="020F0302020204030204" pitchFamily="34" charset="0"/>
                  </a:rPr>
                  <a:t> </a:t>
                </a:r>
                <a:r>
                  <a:rPr lang="en-US" altLang="sv-SE" sz="2000" b="0" i="1">
                    <a:solidFill>
                      <a:schemeClr val="accent2"/>
                    </a:solidFill>
                    <a:latin typeface="Calibri Light" panose="020F0302020204030204" pitchFamily="34" charset="0"/>
                    <a:cs typeface="Calibri Light" panose="020F0302020204030204" pitchFamily="34" charset="0"/>
                  </a:rPr>
                  <a:t>,FrameBit</a:t>
                </a:r>
                <a:r>
                  <a:rPr lang="en-US" altLang="sv-SE" sz="2000" b="0">
                    <a:solidFill>
                      <a:schemeClr val="accent2"/>
                    </a:solidFill>
                    <a:latin typeface="Calibri Light" panose="020F0302020204030204" pitchFamily="34" charset="0"/>
                    <a:cs typeface="Calibri Light" panose="020F0302020204030204" pitchFamily="34" charset="0"/>
                  </a:rPr>
                  <a:t>&gt;</a:t>
                </a:r>
              </a:p>
            </p:txBody>
          </p:sp>
          <p:sp>
            <p:nvSpPr>
              <p:cNvPr id="21532" name="Text Box 131"/>
              <p:cNvSpPr txBox="1">
                <a:spLocks noChangeArrowheads="1"/>
              </p:cNvSpPr>
              <p:nvPr/>
            </p:nvSpPr>
            <p:spPr bwMode="auto">
              <a:xfrm>
                <a:off x="2501" y="3652"/>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baseline="-25000">
                  <a:solidFill>
                    <a:schemeClr val="accent2"/>
                  </a:solidFill>
                  <a:latin typeface="Calibri Light" panose="020F0302020204030204" pitchFamily="34" charset="0"/>
                  <a:cs typeface="Calibri Light" panose="020F0302020204030204" pitchFamily="34" charset="0"/>
                </a:endParaRPr>
              </a:p>
            </p:txBody>
          </p:sp>
          <p:sp>
            <p:nvSpPr>
              <p:cNvPr id="21533" name="Text Box 132"/>
              <p:cNvSpPr txBox="1">
                <a:spLocks noChangeArrowheads="1"/>
              </p:cNvSpPr>
              <p:nvPr/>
            </p:nvSpPr>
            <p:spPr bwMode="auto">
              <a:xfrm>
                <a:off x="4152" y="288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21527" name="Text Box 133"/>
            <p:cNvSpPr txBox="1">
              <a:spLocks noChangeArrowheads="1"/>
            </p:cNvSpPr>
            <p:nvPr/>
          </p:nvSpPr>
          <p:spPr bwMode="auto">
            <a:xfrm>
              <a:off x="1873" y="3532"/>
              <a:ext cx="8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000" b="0" i="1">
                <a:solidFill>
                  <a:schemeClr val="accent2"/>
                </a:solidFill>
                <a:latin typeface="Calibri Light" panose="020F0302020204030204" pitchFamily="34" charset="0"/>
                <a:cs typeface="Calibri Light" panose="020F0302020204030204" pitchFamily="34" charset="0"/>
              </a:endParaRPr>
            </a:p>
          </p:txBody>
        </p:sp>
        <p:sp>
          <p:nvSpPr>
            <p:cNvPr id="21528" name="Text Box 134"/>
            <p:cNvSpPr txBox="1">
              <a:spLocks noChangeArrowheads="1"/>
            </p:cNvSpPr>
            <p:nvPr/>
          </p:nvSpPr>
          <p:spPr bwMode="auto">
            <a:xfrm>
              <a:off x="4082" y="352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rgbClr val="0033CC"/>
                  </a:solidFill>
                  <a:latin typeface="Calibri Light" panose="020F0302020204030204" pitchFamily="34" charset="0"/>
                  <a:cs typeface="Calibri Light" panose="020F0302020204030204" pitchFamily="34" charset="0"/>
                </a:rPr>
                <a:t>bit</a:t>
              </a:r>
              <a:r>
                <a:rPr lang="en-US" altLang="sv-SE" sz="2200" b="0" i="1" baseline="-25000">
                  <a:solidFill>
                    <a:srgbClr val="0033CC"/>
                  </a:solidFill>
                  <a:latin typeface="Calibri Light" panose="020F0302020204030204" pitchFamily="34" charset="0"/>
                  <a:cs typeface="Calibri Light" panose="020F0302020204030204" pitchFamily="34" charset="0"/>
                </a:rPr>
                <a:t>R</a:t>
              </a:r>
              <a:r>
                <a:rPr lang="en-US" altLang="sv-SE" sz="2200" b="0" i="1">
                  <a:solidFill>
                    <a:srgbClr val="0033CC"/>
                  </a:solidFill>
                  <a:latin typeface="Calibri Light" panose="020F0302020204030204" pitchFamily="34" charset="0"/>
                  <a:cs typeface="Calibri Light" panose="020F0302020204030204" pitchFamily="34" charset="0"/>
                </a:rPr>
                <a:t> = i</a:t>
              </a:r>
            </a:p>
          </p:txBody>
        </p:sp>
      </p:grpSp>
      <p:grpSp>
        <p:nvGrpSpPr>
          <p:cNvPr id="422038" name="Group 150"/>
          <p:cNvGrpSpPr>
            <a:grpSpLocks/>
          </p:cNvGrpSpPr>
          <p:nvPr/>
        </p:nvGrpSpPr>
        <p:grpSpPr bwMode="auto">
          <a:xfrm>
            <a:off x="831850" y="2322513"/>
            <a:ext cx="7667625" cy="2789237"/>
            <a:chOff x="657" y="2339"/>
            <a:chExt cx="4830" cy="1757"/>
          </a:xfrm>
        </p:grpSpPr>
        <p:grpSp>
          <p:nvGrpSpPr>
            <p:cNvPr id="21512" name="Group 148"/>
            <p:cNvGrpSpPr>
              <a:grpSpLocks/>
            </p:cNvGrpSpPr>
            <p:nvPr/>
          </p:nvGrpSpPr>
          <p:grpSpPr bwMode="auto">
            <a:xfrm>
              <a:off x="1314" y="3094"/>
              <a:ext cx="3505" cy="1002"/>
              <a:chOff x="1873" y="2852"/>
              <a:chExt cx="3505" cy="1002"/>
            </a:xfrm>
          </p:grpSpPr>
          <p:grpSp>
            <p:nvGrpSpPr>
              <p:cNvPr id="21514" name="Group 136"/>
              <p:cNvGrpSpPr>
                <a:grpSpLocks/>
              </p:cNvGrpSpPr>
              <p:nvPr/>
            </p:nvGrpSpPr>
            <p:grpSpPr bwMode="auto">
              <a:xfrm>
                <a:off x="1873" y="2852"/>
                <a:ext cx="3156" cy="1002"/>
                <a:chOff x="1873" y="2852"/>
                <a:chExt cx="3156" cy="1002"/>
              </a:xfrm>
            </p:grpSpPr>
            <p:grpSp>
              <p:nvGrpSpPr>
                <p:cNvPr id="21517" name="Group 137"/>
                <p:cNvGrpSpPr>
                  <a:grpSpLocks/>
                </p:cNvGrpSpPr>
                <p:nvPr/>
              </p:nvGrpSpPr>
              <p:grpSpPr bwMode="auto">
                <a:xfrm>
                  <a:off x="2224" y="3108"/>
                  <a:ext cx="2257" cy="534"/>
                  <a:chOff x="1884" y="1348"/>
                  <a:chExt cx="1482" cy="376"/>
                </a:xfrm>
              </p:grpSpPr>
              <p:sp>
                <p:nvSpPr>
                  <p:cNvPr id="21522" name="Oval 138"/>
                  <p:cNvSpPr>
                    <a:spLocks noChangeArrowheads="1"/>
                  </p:cNvSpPr>
                  <p:nvPr/>
                </p:nvSpPr>
                <p:spPr bwMode="auto">
                  <a:xfrm>
                    <a:off x="1884"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21523" name="Oval 139"/>
                  <p:cNvSpPr>
                    <a:spLocks noChangeArrowheads="1"/>
                  </p:cNvSpPr>
                  <p:nvPr/>
                </p:nvSpPr>
                <p:spPr bwMode="auto">
                  <a:xfrm>
                    <a:off x="3147"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21524" name="Freeform 140"/>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sp>
                <p:nvSpPr>
                  <p:cNvPr id="21525" name="Freeform 141"/>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grpSp>
            <p:sp>
              <p:nvSpPr>
                <p:cNvPr id="21518" name="Text Box 142"/>
                <p:cNvSpPr txBox="1">
                  <a:spLocks noChangeArrowheads="1"/>
                </p:cNvSpPr>
                <p:nvPr/>
              </p:nvSpPr>
              <p:spPr bwMode="auto">
                <a:xfrm>
                  <a:off x="1873" y="2884"/>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latin typeface="Calibri Light" panose="020F0302020204030204" pitchFamily="34" charset="0"/>
                    <a:cs typeface="Calibri Light" panose="020F0302020204030204" pitchFamily="34" charset="0"/>
                  </a:endParaRPr>
                </a:p>
              </p:txBody>
            </p:sp>
            <p:sp>
              <p:nvSpPr>
                <p:cNvPr id="21519" name="Text Box 143"/>
                <p:cNvSpPr txBox="1">
                  <a:spLocks noChangeArrowheads="1"/>
                </p:cNvSpPr>
                <p:nvPr/>
              </p:nvSpPr>
              <p:spPr bwMode="auto">
                <a:xfrm>
                  <a:off x="2532" y="2852"/>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000" b="0">
                      <a:solidFill>
                        <a:schemeClr val="accent2"/>
                      </a:solidFill>
                      <a:latin typeface="Calibri Light" panose="020F0302020204030204" pitchFamily="34" charset="0"/>
                      <a:cs typeface="Calibri Light" panose="020F0302020204030204" pitchFamily="34" charset="0"/>
                    </a:rPr>
                    <a:t>&lt;</a:t>
                  </a:r>
                  <a:r>
                    <a:rPr lang="en-US" altLang="sv-SE" sz="2000" b="0" i="1">
                      <a:solidFill>
                        <a:schemeClr val="accent2"/>
                      </a:solidFill>
                      <a:latin typeface="Calibri Light" panose="020F0302020204030204" pitchFamily="34" charset="0"/>
                      <a:cs typeface="Calibri Light" panose="020F0302020204030204" pitchFamily="34" charset="0"/>
                    </a:rPr>
                    <a:t>msg</a:t>
                  </a:r>
                  <a:r>
                    <a:rPr lang="en-US" altLang="sv-SE" sz="2000" b="0" i="1" baseline="-25000">
                      <a:solidFill>
                        <a:schemeClr val="accent2"/>
                      </a:solidFill>
                      <a:latin typeface="Calibri Light" panose="020F0302020204030204" pitchFamily="34" charset="0"/>
                      <a:cs typeface="Calibri Light" panose="020F0302020204030204" pitchFamily="34" charset="0"/>
                    </a:rPr>
                    <a:t> </a:t>
                  </a:r>
                  <a:r>
                    <a:rPr lang="en-US" altLang="sv-SE" sz="2000" b="0" i="1">
                      <a:solidFill>
                        <a:schemeClr val="accent2"/>
                      </a:solidFill>
                      <a:latin typeface="Calibri Light" panose="020F0302020204030204" pitchFamily="34" charset="0"/>
                      <a:cs typeface="Calibri Light" panose="020F0302020204030204" pitchFamily="34" charset="0"/>
                    </a:rPr>
                    <a:t>,FrameBit</a:t>
                  </a:r>
                  <a:r>
                    <a:rPr lang="en-US" altLang="sv-SE" sz="2000" b="0">
                      <a:solidFill>
                        <a:schemeClr val="accent2"/>
                      </a:solidFill>
                      <a:latin typeface="Calibri Light" panose="020F0302020204030204" pitchFamily="34" charset="0"/>
                      <a:cs typeface="Calibri Light" panose="020F0302020204030204" pitchFamily="34" charset="0"/>
                    </a:rPr>
                    <a:t>&gt;</a:t>
                  </a:r>
                </a:p>
              </p:txBody>
            </p:sp>
            <p:sp>
              <p:nvSpPr>
                <p:cNvPr id="21520" name="Text Box 144"/>
                <p:cNvSpPr txBox="1">
                  <a:spLocks noChangeArrowheads="1"/>
                </p:cNvSpPr>
                <p:nvPr/>
              </p:nvSpPr>
              <p:spPr bwMode="auto">
                <a:xfrm>
                  <a:off x="2501" y="3652"/>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baseline="-25000">
                    <a:solidFill>
                      <a:schemeClr val="accent2"/>
                    </a:solidFill>
                    <a:latin typeface="Calibri Light" panose="020F0302020204030204" pitchFamily="34" charset="0"/>
                    <a:cs typeface="Calibri Light" panose="020F0302020204030204" pitchFamily="34" charset="0"/>
                  </a:endParaRPr>
                </a:p>
              </p:txBody>
            </p:sp>
            <p:sp>
              <p:nvSpPr>
                <p:cNvPr id="21521" name="Text Box 145"/>
                <p:cNvSpPr txBox="1">
                  <a:spLocks noChangeArrowheads="1"/>
                </p:cNvSpPr>
                <p:nvPr/>
              </p:nvSpPr>
              <p:spPr bwMode="auto">
                <a:xfrm>
                  <a:off x="4152" y="288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21515" name="Text Box 146"/>
              <p:cNvSpPr txBox="1">
                <a:spLocks noChangeArrowheads="1"/>
              </p:cNvSpPr>
              <p:nvPr/>
            </p:nvSpPr>
            <p:spPr bwMode="auto">
              <a:xfrm>
                <a:off x="1873" y="353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a:solidFill>
                    <a:srgbClr val="0033CC"/>
                  </a:solidFill>
                  <a:latin typeface="Calibri Light" panose="020F0302020204030204" pitchFamily="34" charset="0"/>
                  <a:cs typeface="Calibri Light" panose="020F0302020204030204" pitchFamily="34" charset="0"/>
                </a:endParaRPr>
              </a:p>
            </p:txBody>
          </p:sp>
          <p:sp>
            <p:nvSpPr>
              <p:cNvPr id="21516" name="Text Box 147"/>
              <p:cNvSpPr txBox="1">
                <a:spLocks noChangeArrowheads="1"/>
              </p:cNvSpPr>
              <p:nvPr/>
            </p:nvSpPr>
            <p:spPr bwMode="auto">
              <a:xfrm>
                <a:off x="4082" y="3522"/>
                <a:ext cx="129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rgbClr val="0033CC"/>
                    </a:solidFill>
                    <a:latin typeface="Calibri Light" panose="020F0302020204030204" pitchFamily="34" charset="0"/>
                    <a:cs typeface="Calibri Light" panose="020F0302020204030204" pitchFamily="34" charset="0"/>
                  </a:rPr>
                  <a:t>bit</a:t>
                </a:r>
                <a:r>
                  <a:rPr lang="en-US" altLang="sv-SE" sz="2200" b="0" i="1" baseline="-25000">
                    <a:solidFill>
                      <a:srgbClr val="0033CC"/>
                    </a:solidFill>
                    <a:latin typeface="Calibri Light" panose="020F0302020204030204" pitchFamily="34" charset="0"/>
                    <a:cs typeface="Calibri Light" panose="020F0302020204030204" pitchFamily="34" charset="0"/>
                  </a:rPr>
                  <a:t>R</a:t>
                </a:r>
                <a:r>
                  <a:rPr lang="en-US" altLang="sv-SE" sz="2200" b="0" i="1">
                    <a:solidFill>
                      <a:srgbClr val="0033CC"/>
                    </a:solidFill>
                    <a:latin typeface="Calibri Light" panose="020F0302020204030204" pitchFamily="34" charset="0"/>
                    <a:cs typeface="Calibri Light" panose="020F0302020204030204" pitchFamily="34" charset="0"/>
                  </a:rPr>
                  <a:t> =</a:t>
                </a:r>
                <a:r>
                  <a:rPr lang="en-US" altLang="sv-SE" sz="2200" b="0" i="1">
                    <a:solidFill>
                      <a:schemeClr val="accent2"/>
                    </a:solidFill>
                    <a:latin typeface="Calibri Light" panose="020F0302020204030204" pitchFamily="34" charset="0"/>
                    <a:cs typeface="Calibri Light" panose="020F0302020204030204" pitchFamily="34" charset="0"/>
                  </a:rPr>
                  <a:t>FrameBit</a:t>
                </a:r>
              </a:p>
            </p:txBody>
          </p:sp>
        </p:grpSp>
        <p:sp>
          <p:nvSpPr>
            <p:cNvPr id="21513" name="Rectangle 149"/>
            <p:cNvSpPr>
              <a:spLocks noChangeArrowheads="1"/>
            </p:cNvSpPr>
            <p:nvPr/>
          </p:nvSpPr>
          <p:spPr bwMode="auto">
            <a:xfrm>
              <a:off x="657" y="2339"/>
              <a:ext cx="4830"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dirty="0">
                  <a:solidFill>
                    <a:srgbClr val="E88A00"/>
                  </a:solidFill>
                  <a:latin typeface="Calibri Light" panose="020F0302020204030204" pitchFamily="34" charset="0"/>
                  <a:cs typeface="Calibri Light" panose="020F0302020204030204" pitchFamily="34" charset="0"/>
                </a:rPr>
                <a:t>R received </a:t>
              </a:r>
              <a:r>
                <a:rPr lang="en-US" altLang="sv-SE" b="0" dirty="0" err="1">
                  <a:solidFill>
                    <a:srgbClr val="E88A00"/>
                  </a:solidFill>
                  <a:latin typeface="Calibri Light" panose="020F0302020204030204" pitchFamily="34" charset="0"/>
                  <a:cs typeface="Calibri Light" panose="020F0302020204030204" pitchFamily="34" charset="0"/>
                </a:rPr>
                <a:t>msg</a:t>
              </a:r>
              <a:r>
                <a:rPr lang="en-US" altLang="sv-SE" b="0" dirty="0">
                  <a:solidFill>
                    <a:srgbClr val="E88A00"/>
                  </a:solidFill>
                  <a:latin typeface="Calibri Light" panose="020F0302020204030204" pitchFamily="34" charset="0"/>
                  <a:cs typeface="Calibri Light" panose="020F0302020204030204" pitchFamily="34" charset="0"/>
                </a:rPr>
                <a:t> and assigned </a:t>
              </a:r>
              <a:r>
                <a:rPr lang="en-US" altLang="sv-SE" b="0" i="1" dirty="0" err="1">
                  <a:solidFill>
                    <a:schemeClr val="accent2"/>
                  </a:solidFill>
                  <a:latin typeface="Calibri Light" panose="020F0302020204030204" pitchFamily="34" charset="0"/>
                  <a:cs typeface="Calibri Light" panose="020F0302020204030204" pitchFamily="34" charset="0"/>
                </a:rPr>
                <a:t>FrameBit</a:t>
              </a:r>
              <a:r>
                <a:rPr lang="en-US" altLang="sv-SE" b="0" i="1" dirty="0">
                  <a:solidFill>
                    <a:schemeClr val="accent2"/>
                  </a:solidFill>
                  <a:latin typeface="Calibri Light" panose="020F0302020204030204" pitchFamily="34" charset="0"/>
                  <a:cs typeface="Calibri Light" panose="020F0302020204030204" pitchFamily="34" charset="0"/>
                </a:rPr>
                <a:t> </a:t>
              </a:r>
              <a:r>
                <a:rPr lang="en-US" altLang="sv-SE" b="0" dirty="0">
                  <a:solidFill>
                    <a:srgbClr val="E88A00"/>
                  </a:solidFill>
                  <a:latin typeface="Calibri Light" panose="020F0302020204030204" pitchFamily="34" charset="0"/>
                  <a:cs typeface="Calibri Light" panose="020F0302020204030204" pitchFamily="34" charset="0"/>
                </a:rPr>
                <a:t>to </a:t>
              </a:r>
              <a:r>
                <a:rPr lang="en-US" altLang="sv-SE" b="0" i="1" dirty="0" err="1">
                  <a:solidFill>
                    <a:srgbClr val="0033CC"/>
                  </a:solidFill>
                  <a:latin typeface="Calibri Light" panose="020F0302020204030204" pitchFamily="34" charset="0"/>
                  <a:cs typeface="Calibri Light" panose="020F0302020204030204" pitchFamily="34" charset="0"/>
                </a:rPr>
                <a:t>bit</a:t>
              </a:r>
              <a:r>
                <a:rPr lang="en-US" altLang="sv-SE" b="0" i="1" baseline="-25000" dirty="0" err="1">
                  <a:solidFill>
                    <a:srgbClr val="0033CC"/>
                  </a:solidFill>
                  <a:latin typeface="Calibri Light" panose="020F0302020204030204" pitchFamily="34" charset="0"/>
                  <a:cs typeface="Calibri Light" panose="020F0302020204030204" pitchFamily="34" charset="0"/>
                </a:rPr>
                <a:t>R</a:t>
              </a:r>
              <a:r>
                <a:rPr lang="en-US" altLang="sv-SE" sz="2200" b="0" i="1" dirty="0">
                  <a:solidFill>
                    <a:srgbClr val="0033CC"/>
                  </a:solidFill>
                  <a:latin typeface="Calibri Light" panose="020F0302020204030204" pitchFamily="34" charset="0"/>
                  <a:cs typeface="Calibri Light" panose="020F0302020204030204" pitchFamily="34" charset="0"/>
                </a:rPr>
                <a:t> </a:t>
              </a:r>
              <a:r>
                <a:rPr lang="en-US" altLang="sv-SE" b="0" dirty="0">
                  <a:solidFill>
                    <a:srgbClr val="E88A00"/>
                  </a:solidFill>
                  <a:latin typeface="Calibri Light" panose="020F0302020204030204" pitchFamily="34" charset="0"/>
                  <a:cs typeface="Calibri Light" panose="020F0302020204030204" pitchFamily="34" charset="0"/>
                </a:rPr>
                <a:t>it then delivers </a:t>
              </a:r>
              <a:r>
                <a:rPr lang="en-US" altLang="sv-SE" b="0" dirty="0" err="1">
                  <a:solidFill>
                    <a:srgbClr val="E88A00"/>
                  </a:solidFill>
                  <a:latin typeface="Calibri Light" panose="020F0302020204030204" pitchFamily="34" charset="0"/>
                  <a:cs typeface="Calibri Light" panose="020F0302020204030204" pitchFamily="34" charset="0"/>
                </a:rPr>
                <a:t>msg</a:t>
              </a:r>
              <a:r>
                <a:rPr lang="en-US" altLang="sv-SE" b="0" dirty="0">
                  <a:solidFill>
                    <a:srgbClr val="E88A00"/>
                  </a:solidFill>
                  <a:latin typeface="Calibri Light" panose="020F0302020204030204" pitchFamily="34" charset="0"/>
                  <a:cs typeface="Calibri Light" panose="020F0302020204030204" pitchFamily="34" charset="0"/>
                </a:rPr>
                <a:t> to the output queue – </a:t>
              </a:r>
              <a:r>
                <a:rPr lang="en-US" altLang="sv-SE" b="0" u="sng" dirty="0">
                  <a:solidFill>
                    <a:srgbClr val="CC3300"/>
                  </a:solidFill>
                  <a:latin typeface="Calibri Light" panose="020F0302020204030204" pitchFamily="34" charset="0"/>
                  <a:cs typeface="Calibri Light" panose="020F0302020204030204" pitchFamily="34" charset="0"/>
                </a:rPr>
                <a:t>The Problem</a:t>
              </a: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a:solidFill>
                    <a:srgbClr val="CC3300"/>
                  </a:solidFill>
                  <a:latin typeface="Calibri Light" panose="020F0302020204030204" pitchFamily="34" charset="0"/>
                  <a:cs typeface="Calibri Light" panose="020F0302020204030204" pitchFamily="34" charset="0"/>
                </a:rPr>
                <a:t>extra copy of </a:t>
              </a:r>
              <a:r>
                <a:rPr lang="en-US" altLang="sv-SE" b="0" dirty="0" err="1">
                  <a:solidFill>
                    <a:srgbClr val="CC3300"/>
                  </a:solidFill>
                  <a:latin typeface="Calibri Light" panose="020F0302020204030204" pitchFamily="34" charset="0"/>
                  <a:cs typeface="Calibri Light" panose="020F0302020204030204" pitchFamily="34" charset="0"/>
                </a:rPr>
                <a:t>msg</a:t>
              </a:r>
              <a:r>
                <a:rPr lang="en-US" altLang="sv-SE" b="0" dirty="0">
                  <a:solidFill>
                    <a:srgbClr val="CC3300"/>
                  </a:solidFill>
                  <a:latin typeface="Calibri Light" panose="020F0302020204030204" pitchFamily="34" charset="0"/>
                  <a:cs typeface="Calibri Light" panose="020F0302020204030204" pitchFamily="34" charset="0"/>
                </a:rPr>
                <a:t> in the output queue</a:t>
              </a:r>
            </a:p>
          </p:txBody>
        </p:sp>
      </p:grpSp>
    </p:spTree>
    <p:extLst>
      <p:ext uri="{BB962C8B-B14F-4D97-AF65-F5344CB8AC3E}">
        <p14:creationId xmlns:p14="http://schemas.microsoft.com/office/powerpoint/2010/main" val="3484619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22009"/>
                                        </p:tgtEl>
                                        <p:attrNameLst>
                                          <p:attrName>style.visibility</p:attrName>
                                        </p:attrNameLst>
                                      </p:cBhvr>
                                      <p:to>
                                        <p:strVal val="visible"/>
                                      </p:to>
                                    </p:set>
                                  </p:childTnLst>
                                  <p:subTnLst>
                                    <p:set>
                                      <p:cBhvr override="childStyle">
                                        <p:cTn dur="1" fill="hold" display="0" masterRel="nextClick" afterEffect="1"/>
                                        <p:tgtEl>
                                          <p:spTgt spid="422009"/>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22010"/>
                                        </p:tgtEl>
                                        <p:attrNameLst>
                                          <p:attrName>style.visibility</p:attrName>
                                        </p:attrNameLst>
                                      </p:cBhvr>
                                      <p:to>
                                        <p:strVal val="visible"/>
                                      </p:to>
                                    </p:set>
                                  </p:childTnLst>
                                  <p:subTnLst>
                                    <p:set>
                                      <p:cBhvr override="childStyle">
                                        <p:cTn dur="1" fill="hold" display="0" masterRel="nextClick" afterEffect="1"/>
                                        <p:tgtEl>
                                          <p:spTgt spid="422010"/>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22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en-US" sz="1400" b="0">
                <a:solidFill>
                  <a:srgbClr val="3333CC"/>
                </a:solidFill>
                <a:latin typeface="Calibri Light" panose="020F0302020204030204" pitchFamily="34" charset="0"/>
                <a:cs typeface="Calibri Light" panose="020F0302020204030204" pitchFamily="34" charset="0"/>
              </a:rPr>
              <a:t>3-</a:t>
            </a:r>
            <a:fld id="{50894808-7B79-4B1E-86AF-E2F4947C257B}" type="slidenum">
              <a:rPr lang="en-US" altLang="en-US" sz="1400" b="0">
                <a:solidFill>
                  <a:srgbClr val="3333CC"/>
                </a:solidFill>
                <a:latin typeface="Calibri Light" panose="020F0302020204030204" pitchFamily="34" charset="0"/>
                <a:cs typeface="Calibri Light" panose="020F0302020204030204" pitchFamily="34" charset="0"/>
              </a:rPr>
              <a:pPr>
                <a:spcBef>
                  <a:spcPct val="0"/>
                </a:spcBef>
                <a:buClrTx/>
                <a:buSzTx/>
                <a:buFontTx/>
                <a:buNone/>
              </a:pPr>
              <a:t>19</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22532" name="Rectangle 2"/>
          <p:cNvSpPr>
            <a:spLocks noGrp="1" noChangeArrowheads="1"/>
          </p:cNvSpPr>
          <p:nvPr>
            <p:ph type="title"/>
          </p:nvPr>
        </p:nvSpPr>
        <p:spPr>
          <a:xfrm>
            <a:off x="251520" y="457200"/>
            <a:ext cx="8640960" cy="1143000"/>
          </a:xfrm>
        </p:spPr>
        <p:txBody>
          <a:bodyPr/>
          <a:lstStyle/>
          <a:p>
            <a:r>
              <a:rPr lang="en-US" altLang="sv-SE" sz="3200" dirty="0">
                <a:latin typeface="Calibri Light" panose="020F0302020204030204" pitchFamily="34" charset="0"/>
                <a:cs typeface="Calibri Light" panose="020F0302020204030204" pitchFamily="34" charset="0"/>
              </a:rPr>
              <a:t>Crash-Resilient Data-Link Algorithm – R crashes</a:t>
            </a:r>
          </a:p>
        </p:txBody>
      </p:sp>
      <p:sp>
        <p:nvSpPr>
          <p:cNvPr id="22533" name="Rectangle 3"/>
          <p:cNvSpPr>
            <a:spLocks noGrp="1" noChangeArrowheads="1"/>
          </p:cNvSpPr>
          <p:nvPr>
            <p:ph type="body" idx="1"/>
          </p:nvPr>
        </p:nvSpPr>
        <p:spPr>
          <a:xfrm>
            <a:off x="533400" y="1785938"/>
            <a:ext cx="8359080" cy="4227512"/>
          </a:xfrm>
        </p:spPr>
        <p:txBody>
          <a:bodyPr/>
          <a:lstStyle/>
          <a:p>
            <a:pPr algn="ctr">
              <a:buFont typeface="Wingdings" panose="05000000000000000000" pitchFamily="2" charset="2"/>
              <a:buNone/>
            </a:pPr>
            <a:r>
              <a:rPr lang="en-US" altLang="sv-SE" dirty="0">
                <a:solidFill>
                  <a:srgbClr val="E88A00"/>
                </a:solidFill>
                <a:latin typeface="Calibri Light" panose="020F0302020204030204" pitchFamily="34" charset="0"/>
                <a:cs typeface="Calibri Light" panose="020F0302020204030204" pitchFamily="34" charset="0"/>
              </a:rPr>
              <a:t>Can we guarantee at most one delivery, and exactly-once delivery after the last crash?</a:t>
            </a:r>
          </a:p>
          <a:p>
            <a:r>
              <a:rPr lang="en-US" altLang="sv-SE" i="1" dirty="0" err="1">
                <a:solidFill>
                  <a:srgbClr val="0066FF"/>
                </a:solidFill>
                <a:latin typeface="Calibri Light" panose="020F0302020204030204" pitchFamily="34" charset="0"/>
                <a:cs typeface="Calibri Light" panose="020F0302020204030204" pitchFamily="34" charset="0"/>
              </a:rPr>
              <a:t>bit</a:t>
            </a:r>
            <a:r>
              <a:rPr lang="en-US" altLang="sv-SE" i="1" baseline="-25000" dirty="0" err="1">
                <a:solidFill>
                  <a:srgbClr val="0066FF"/>
                </a:solidFill>
                <a:latin typeface="Calibri Light" panose="020F0302020204030204" pitchFamily="34" charset="0"/>
                <a:cs typeface="Calibri Light" panose="020F0302020204030204" pitchFamily="34" charset="0"/>
              </a:rPr>
              <a:t>R</a:t>
            </a:r>
            <a:r>
              <a:rPr lang="en-US" altLang="sv-SE" i="1" dirty="0">
                <a:solidFill>
                  <a:srgbClr val="0066FF"/>
                </a:solidFill>
                <a:latin typeface="Calibri Light" panose="020F0302020204030204" pitchFamily="34" charset="0"/>
                <a:cs typeface="Calibri Light" panose="020F0302020204030204" pitchFamily="34" charset="0"/>
              </a:rPr>
              <a:t> </a:t>
            </a:r>
            <a:r>
              <a:rPr lang="en-US" altLang="sv-SE" dirty="0">
                <a:solidFill>
                  <a:srgbClr val="0066FF"/>
                </a:solidFill>
                <a:latin typeface="Calibri Light" panose="020F0302020204030204" pitchFamily="34" charset="0"/>
                <a:cs typeface="Calibri Light" panose="020F0302020204030204" pitchFamily="34" charset="0"/>
              </a:rPr>
              <a:t>initialization should assure that a message fetched after the crash will be delivered</a:t>
            </a:r>
          </a:p>
          <a:p>
            <a:r>
              <a:rPr lang="en-US" altLang="sv-SE" dirty="0">
                <a:latin typeface="Calibri Light" panose="020F0302020204030204" pitchFamily="34" charset="0"/>
                <a:cs typeface="Calibri Light" panose="020F0302020204030204" pitchFamily="34" charset="0"/>
              </a:rPr>
              <a:t>A solution:</a:t>
            </a:r>
          </a:p>
          <a:p>
            <a:pPr lvl="1"/>
            <a:r>
              <a:rPr lang="en-US" altLang="sv-SE" dirty="0">
                <a:solidFill>
                  <a:srgbClr val="0066FF"/>
                </a:solidFill>
                <a:latin typeface="Calibri Light" panose="020F0302020204030204" pitchFamily="34" charset="0"/>
                <a:cs typeface="Calibri Light" panose="020F0302020204030204" pitchFamily="34" charset="0"/>
              </a:rPr>
              <a:t>S sends each message in a </a:t>
            </a:r>
            <a:r>
              <a:rPr lang="en-US" altLang="sv-SE" dirty="0">
                <a:solidFill>
                  <a:srgbClr val="CC3300"/>
                </a:solidFill>
                <a:latin typeface="Calibri Light" panose="020F0302020204030204" pitchFamily="34" charset="0"/>
                <a:cs typeface="Calibri Light" panose="020F0302020204030204" pitchFamily="34" charset="0"/>
              </a:rPr>
              <a:t>frame with label 0</a:t>
            </a:r>
            <a:r>
              <a:rPr lang="en-US" altLang="sv-SE" dirty="0">
                <a:solidFill>
                  <a:srgbClr val="0066FF"/>
                </a:solidFill>
                <a:latin typeface="Calibri Light" panose="020F0302020204030204" pitchFamily="34" charset="0"/>
                <a:cs typeface="Calibri Light" panose="020F0302020204030204" pitchFamily="34" charset="0"/>
              </a:rPr>
              <a:t>, until Ack. arrives and then sends the </a:t>
            </a:r>
            <a:r>
              <a:rPr lang="en-US" altLang="sv-SE" dirty="0">
                <a:solidFill>
                  <a:srgbClr val="CC3300"/>
                </a:solidFill>
                <a:latin typeface="Calibri Light" panose="020F0302020204030204" pitchFamily="34" charset="0"/>
                <a:cs typeface="Calibri Light" panose="020F0302020204030204" pitchFamily="34" charset="0"/>
              </a:rPr>
              <a:t>same message with label 1</a:t>
            </a:r>
            <a:r>
              <a:rPr lang="en-US" altLang="sv-SE" dirty="0">
                <a:solidFill>
                  <a:srgbClr val="008080"/>
                </a:solidFill>
                <a:latin typeface="Calibri Light" panose="020F0302020204030204" pitchFamily="34" charset="0"/>
                <a:cs typeface="Calibri Light" panose="020F0302020204030204" pitchFamily="34" charset="0"/>
              </a:rPr>
              <a:t> </a:t>
            </a:r>
            <a:r>
              <a:rPr lang="en-US" altLang="sv-SE" dirty="0">
                <a:solidFill>
                  <a:srgbClr val="0066FF"/>
                </a:solidFill>
                <a:latin typeface="Calibri Light" panose="020F0302020204030204" pitchFamily="34" charset="0"/>
                <a:cs typeface="Calibri Light" panose="020F0302020204030204" pitchFamily="34" charset="0"/>
              </a:rPr>
              <a:t>until an Ack. arrives</a:t>
            </a:r>
          </a:p>
          <a:p>
            <a:pPr lvl="1"/>
            <a:r>
              <a:rPr lang="en-US" altLang="sv-SE" dirty="0">
                <a:solidFill>
                  <a:srgbClr val="0066FF"/>
                </a:solidFill>
                <a:latin typeface="Calibri Light" panose="020F0302020204030204" pitchFamily="34" charset="0"/>
                <a:cs typeface="Calibri Light" panose="020F0302020204030204" pitchFamily="34" charset="0"/>
              </a:rPr>
              <a:t>R delivers a message only with label 1 that arrives immediately after label 0</a:t>
            </a:r>
          </a:p>
        </p:txBody>
      </p:sp>
    </p:spTree>
    <p:extLst>
      <p:ext uri="{BB962C8B-B14F-4D97-AF65-F5344CB8AC3E}">
        <p14:creationId xmlns:p14="http://schemas.microsoft.com/office/powerpoint/2010/main" val="528840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a:spLocks noGrp="1"/>
          </p:cNvSpPr>
          <p:nvPr>
            <p:ph type="sldNum" sz="quarter" idx="12"/>
          </p:nvPr>
        </p:nvSpPr>
        <p:spPr>
          <a:noFill/>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en-US" sz="1400" b="0">
                <a:solidFill>
                  <a:srgbClr val="3333CC"/>
                </a:solidFill>
                <a:latin typeface="Times New Roman" panose="02020603050405020304" pitchFamily="18" charset="0"/>
              </a:rPr>
              <a:t>3-</a:t>
            </a:r>
            <a:fld id="{524E6531-1C4A-444F-8B9E-44F667CE8519}" type="slidenum">
              <a:rPr lang="en-US" altLang="en-US" sz="1400" b="0">
                <a:solidFill>
                  <a:srgbClr val="3333CC"/>
                </a:solidFill>
                <a:latin typeface="Times New Roman" panose="02020603050405020304" pitchFamily="18" charset="0"/>
              </a:rPr>
              <a:pPr>
                <a:spcBef>
                  <a:spcPct val="0"/>
                </a:spcBef>
                <a:buClrTx/>
                <a:buSzTx/>
                <a:buFontTx/>
                <a:buNone/>
              </a:pPr>
              <a:t>2</a:t>
            </a:fld>
            <a:endParaRPr lang="en-US" altLang="en-US" sz="1400" b="0">
              <a:solidFill>
                <a:srgbClr val="3333CC"/>
              </a:solidFill>
              <a:latin typeface="Times New Roman" panose="02020603050405020304" pitchFamily="18" charset="0"/>
            </a:endParaRPr>
          </a:p>
        </p:txBody>
      </p:sp>
      <p:sp>
        <p:nvSpPr>
          <p:cNvPr id="6148" name="Rectangle 2"/>
          <p:cNvSpPr>
            <a:spLocks noGrp="1" noChangeArrowheads="1"/>
          </p:cNvSpPr>
          <p:nvPr>
            <p:ph type="title"/>
          </p:nvPr>
        </p:nvSpPr>
        <p:spPr>
          <a:xfrm>
            <a:off x="533400" y="1357313"/>
            <a:ext cx="7772400" cy="1143000"/>
          </a:xfrm>
        </p:spPr>
        <p:txBody>
          <a:bodyPr/>
          <a:lstStyle/>
          <a:p>
            <a:r>
              <a:rPr lang="en-US" altLang="he-IL"/>
              <a:t>Chapter 3: roadmap</a:t>
            </a:r>
            <a:endParaRPr lang="en-US" altLang="sv-SE"/>
          </a:p>
        </p:txBody>
      </p:sp>
      <p:sp>
        <p:nvSpPr>
          <p:cNvPr id="6149" name="Rectangle 3"/>
          <p:cNvSpPr>
            <a:spLocks noGrp="1" noChangeArrowheads="1"/>
          </p:cNvSpPr>
          <p:nvPr>
            <p:ph type="body" idx="1"/>
          </p:nvPr>
        </p:nvSpPr>
        <p:spPr>
          <a:xfrm>
            <a:off x="533400" y="2728913"/>
            <a:ext cx="7772400" cy="1857375"/>
          </a:xfrm>
        </p:spPr>
        <p:txBody>
          <a:bodyPr/>
          <a:lstStyle/>
          <a:p>
            <a:pPr lvl="1">
              <a:lnSpc>
                <a:spcPct val="90000"/>
              </a:lnSpc>
              <a:buFont typeface="Wingdings" panose="05000000000000000000" pitchFamily="2" charset="2"/>
              <a:buNone/>
            </a:pPr>
            <a:r>
              <a:rPr lang="en-US" altLang="en-US" dirty="0">
                <a:solidFill>
                  <a:srgbClr val="C60000"/>
                </a:solidFill>
                <a:latin typeface="Calibri Light" panose="020F0302020204030204" pitchFamily="34" charset="0"/>
                <a:cs typeface="Calibri Light" panose="020F0302020204030204" pitchFamily="34" charset="0"/>
              </a:rPr>
              <a:t>3.1 </a:t>
            </a:r>
            <a:r>
              <a:rPr lang="en-US" altLang="he-IL" dirty="0">
                <a:solidFill>
                  <a:srgbClr val="C60000"/>
                </a:solidFill>
                <a:latin typeface="Calibri Light" panose="020F0302020204030204" pitchFamily="34" charset="0"/>
                <a:cs typeface="Calibri Light" panose="020F0302020204030204" pitchFamily="34" charset="0"/>
              </a:rPr>
              <a:t>Initialization of a Data-Link Algorithm in the Presence of Faults</a:t>
            </a:r>
          </a:p>
          <a:p>
            <a:pPr lvl="1">
              <a:lnSpc>
                <a:spcPct val="90000"/>
              </a:lnSpc>
              <a:buFont typeface="Wingdings" panose="05000000000000000000" pitchFamily="2" charset="2"/>
              <a:buNone/>
            </a:pPr>
            <a:r>
              <a:rPr lang="en-US" altLang="he-IL" dirty="0">
                <a:solidFill>
                  <a:srgbClr val="000099"/>
                </a:solidFill>
                <a:latin typeface="Calibri Light" panose="020F0302020204030204" pitchFamily="34" charset="0"/>
                <a:cs typeface="Calibri Light" panose="020F0302020204030204" pitchFamily="34" charset="0"/>
              </a:rPr>
              <a:t>3.2 Arbitrary Configuration Because of Crashes</a:t>
            </a:r>
          </a:p>
        </p:txBody>
      </p:sp>
    </p:spTree>
    <p:extLst>
      <p:ext uri="{BB962C8B-B14F-4D97-AF65-F5344CB8AC3E}">
        <p14:creationId xmlns:p14="http://schemas.microsoft.com/office/powerpoint/2010/main" val="4727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en-US" sz="1400" b="0">
                <a:solidFill>
                  <a:srgbClr val="3333CC"/>
                </a:solidFill>
                <a:latin typeface="Calibri Light" panose="020F0302020204030204" pitchFamily="34" charset="0"/>
                <a:cs typeface="Calibri Light" panose="020F0302020204030204" pitchFamily="34" charset="0"/>
              </a:rPr>
              <a:t>3-</a:t>
            </a:r>
            <a:fld id="{F71FBED0-8918-4478-B2B0-F3862065B729}" type="slidenum">
              <a:rPr lang="en-US" altLang="en-US" sz="1400" b="0">
                <a:solidFill>
                  <a:srgbClr val="3333CC"/>
                </a:solidFill>
                <a:latin typeface="Calibri Light" panose="020F0302020204030204" pitchFamily="34" charset="0"/>
                <a:cs typeface="Calibri Light" panose="020F0302020204030204" pitchFamily="34" charset="0"/>
              </a:rPr>
              <a:pPr>
                <a:spcBef>
                  <a:spcPct val="0"/>
                </a:spcBef>
                <a:buClrTx/>
                <a:buSzTx/>
                <a:buFontTx/>
                <a:buNone/>
              </a:pPr>
              <a:t>3</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7172" name="Rectangle 2"/>
          <p:cNvSpPr>
            <a:spLocks noGrp="1" noChangeArrowheads="1"/>
          </p:cNvSpPr>
          <p:nvPr>
            <p:ph type="title"/>
          </p:nvPr>
        </p:nvSpPr>
        <p:spPr>
          <a:xfrm>
            <a:off x="533400" y="433388"/>
            <a:ext cx="7772400" cy="1143000"/>
          </a:xfrm>
        </p:spPr>
        <p:txBody>
          <a:bodyPr/>
          <a:lstStyle/>
          <a:p>
            <a:r>
              <a:rPr lang="en-US" altLang="sv-SE" sz="3200">
                <a:latin typeface="Calibri Light" panose="020F0302020204030204" pitchFamily="34" charset="0"/>
                <a:cs typeface="Calibri Light" panose="020F0302020204030204" pitchFamily="34" charset="0"/>
              </a:rPr>
              <a:t>The Data Link Algorithm</a:t>
            </a:r>
          </a:p>
        </p:txBody>
      </p:sp>
      <p:sp>
        <p:nvSpPr>
          <p:cNvPr id="7173" name="Rectangle 3"/>
          <p:cNvSpPr>
            <a:spLocks noGrp="1" noChangeArrowheads="1"/>
          </p:cNvSpPr>
          <p:nvPr>
            <p:ph type="body" idx="1"/>
          </p:nvPr>
        </p:nvSpPr>
        <p:spPr>
          <a:xfrm>
            <a:off x="533400" y="1611313"/>
            <a:ext cx="7772400" cy="954107"/>
          </a:xfrm>
          <a:extLst>
            <a:ext uri="{91240B29-F687-4F45-9708-019B960494DF}">
              <a14:hiddenLine xmlns:a14="http://schemas.microsoft.com/office/drawing/2010/main" w="9525">
                <a:solidFill>
                  <a:srgbClr val="FF0000"/>
                </a:solidFill>
                <a:miter lim="800000"/>
                <a:headEnd/>
                <a:tailEnd/>
              </a14:hiddenLine>
            </a:ext>
          </a:extLst>
        </p:spPr>
        <p:txBody>
          <a:bodyPr>
            <a:spAutoFit/>
          </a:bodyPr>
          <a:lstStyle/>
          <a:p>
            <a:pPr marL="0" indent="0">
              <a:buNone/>
            </a:pPr>
            <a:r>
              <a:rPr lang="en-US" altLang="sv-SE" dirty="0">
                <a:latin typeface="Calibri Light" panose="020F0302020204030204" pitchFamily="34" charset="0"/>
                <a:cs typeface="Calibri Light" panose="020F0302020204030204" pitchFamily="34" charset="0"/>
              </a:rPr>
              <a:t>The task of delivering a message is sophisticated, and may cause message corruption or even loss</a:t>
            </a:r>
          </a:p>
        </p:txBody>
      </p:sp>
      <p:grpSp>
        <p:nvGrpSpPr>
          <p:cNvPr id="391204" name="Group 36"/>
          <p:cNvGrpSpPr>
            <a:grpSpLocks/>
          </p:cNvGrpSpPr>
          <p:nvPr/>
        </p:nvGrpSpPr>
        <p:grpSpPr bwMode="auto">
          <a:xfrm>
            <a:off x="955675" y="2759075"/>
            <a:ext cx="7350125" cy="3165475"/>
            <a:chOff x="602" y="1738"/>
            <a:chExt cx="4630" cy="1994"/>
          </a:xfrm>
        </p:grpSpPr>
        <p:grpSp>
          <p:nvGrpSpPr>
            <p:cNvPr id="7217" name="Group 4"/>
            <p:cNvGrpSpPr>
              <a:grpSpLocks/>
            </p:cNvGrpSpPr>
            <p:nvPr/>
          </p:nvGrpSpPr>
          <p:grpSpPr bwMode="auto">
            <a:xfrm>
              <a:off x="602" y="2047"/>
              <a:ext cx="4630" cy="1685"/>
              <a:chOff x="481" y="2209"/>
              <a:chExt cx="4630" cy="1685"/>
            </a:xfrm>
          </p:grpSpPr>
          <p:grpSp>
            <p:nvGrpSpPr>
              <p:cNvPr id="7219" name="Group 5"/>
              <p:cNvGrpSpPr>
                <a:grpSpLocks/>
              </p:cNvGrpSpPr>
              <p:nvPr/>
            </p:nvGrpSpPr>
            <p:grpSpPr bwMode="auto">
              <a:xfrm>
                <a:off x="481" y="2217"/>
                <a:ext cx="2153" cy="1677"/>
                <a:chOff x="481" y="2217"/>
                <a:chExt cx="2153" cy="1677"/>
              </a:xfrm>
            </p:grpSpPr>
            <p:sp>
              <p:nvSpPr>
                <p:cNvPr id="7235" name="Rectangle 6"/>
                <p:cNvSpPr>
                  <a:spLocks noChangeArrowheads="1"/>
                </p:cNvSpPr>
                <p:nvPr/>
              </p:nvSpPr>
              <p:spPr bwMode="auto">
                <a:xfrm>
                  <a:off x="526" y="2664"/>
                  <a:ext cx="2108" cy="817"/>
                </a:xfrm>
                <a:prstGeom prst="rect">
                  <a:avLst/>
                </a:prstGeom>
                <a:solidFill>
                  <a:srgbClr val="FFFFFF"/>
                </a:solidFill>
                <a:ln w="19050">
                  <a:solidFill>
                    <a:srgbClr val="99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sp>
              <p:nvSpPr>
                <p:cNvPr id="7236" name="Text Box 7"/>
                <p:cNvSpPr txBox="1">
                  <a:spLocks noChangeArrowheads="1"/>
                </p:cNvSpPr>
                <p:nvPr/>
              </p:nvSpPr>
              <p:spPr bwMode="auto">
                <a:xfrm>
                  <a:off x="1104" y="3709"/>
                  <a:ext cx="954" cy="18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Physical Layer</a:t>
                  </a:r>
                </a:p>
              </p:txBody>
            </p:sp>
            <p:sp>
              <p:nvSpPr>
                <p:cNvPr id="7237" name="Text Box 8"/>
                <p:cNvSpPr txBox="1">
                  <a:spLocks noChangeArrowheads="1"/>
                </p:cNvSpPr>
                <p:nvPr/>
              </p:nvSpPr>
              <p:spPr bwMode="auto">
                <a:xfrm>
                  <a:off x="481" y="2676"/>
                  <a:ext cx="10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rtl="1">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Data link Layer</a:t>
                  </a:r>
                </a:p>
              </p:txBody>
            </p:sp>
            <p:sp>
              <p:nvSpPr>
                <p:cNvPr id="7238" name="AutoShape 9"/>
                <p:cNvSpPr>
                  <a:spLocks noChangeArrowheads="1"/>
                </p:cNvSpPr>
                <p:nvPr/>
              </p:nvSpPr>
              <p:spPr bwMode="auto">
                <a:xfrm rot="10800000">
                  <a:off x="1491" y="3314"/>
                  <a:ext cx="175" cy="363"/>
                </a:xfrm>
                <a:prstGeom prst="upArrow">
                  <a:avLst>
                    <a:gd name="adj1" fmla="val 50000"/>
                    <a:gd name="adj2" fmla="val 51857"/>
                  </a:avLst>
                </a:prstGeom>
                <a:solidFill>
                  <a:srgbClr val="FFFFFF"/>
                </a:solidFill>
                <a:ln w="9525">
                  <a:solidFill>
                    <a:srgbClr val="990099"/>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sp>
              <p:nvSpPr>
                <p:cNvPr id="7239" name="AutoShape 10"/>
                <p:cNvSpPr>
                  <a:spLocks noChangeArrowheads="1"/>
                </p:cNvSpPr>
                <p:nvPr/>
              </p:nvSpPr>
              <p:spPr bwMode="auto">
                <a:xfrm rot="10800000">
                  <a:off x="1469" y="2425"/>
                  <a:ext cx="175" cy="362"/>
                </a:xfrm>
                <a:prstGeom prst="upArrow">
                  <a:avLst>
                    <a:gd name="adj1" fmla="val 50000"/>
                    <a:gd name="adj2" fmla="val 51714"/>
                  </a:avLst>
                </a:prstGeom>
                <a:solidFill>
                  <a:srgbClr val="FFFFFF"/>
                </a:solidFill>
                <a:ln w="9525">
                  <a:solidFill>
                    <a:srgbClr val="0000FF"/>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sp>
              <p:nvSpPr>
                <p:cNvPr id="7240" name="Rectangle 11"/>
                <p:cNvSpPr>
                  <a:spLocks noChangeArrowheads="1"/>
                </p:cNvSpPr>
                <p:nvPr/>
              </p:nvSpPr>
              <p:spPr bwMode="auto">
                <a:xfrm>
                  <a:off x="2019" y="2936"/>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990099"/>
                      </a:solidFill>
                      <a:latin typeface="Calibri Light" panose="020F0302020204030204" pitchFamily="34" charset="0"/>
                      <a:cs typeface="Calibri Light" panose="020F0302020204030204" pitchFamily="34" charset="0"/>
                    </a:rPr>
                    <a:t>Tail</a:t>
                  </a:r>
                </a:p>
              </p:txBody>
            </p:sp>
            <p:sp>
              <p:nvSpPr>
                <p:cNvPr id="7241" name="Rectangle 12" descr="Small confetti"/>
                <p:cNvSpPr>
                  <a:spLocks noChangeArrowheads="1"/>
                </p:cNvSpPr>
                <p:nvPr/>
              </p:nvSpPr>
              <p:spPr bwMode="auto">
                <a:xfrm>
                  <a:off x="1140" y="2936"/>
                  <a:ext cx="879" cy="182"/>
                </a:xfrm>
                <a:prstGeom prst="rect">
                  <a:avLst/>
                </a:prstGeom>
                <a:pattFill prst="smConfetti">
                  <a:fgClr>
                    <a:srgbClr val="0033CC"/>
                  </a:fgClr>
                  <a:bgClr>
                    <a:srgbClr val="FFFFFF"/>
                  </a:bgClr>
                </a:pattFill>
                <a:ln w="9525">
                  <a:solidFill>
                    <a:srgbClr val="990099"/>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1600">
                      <a:solidFill>
                        <a:srgbClr val="3333CC"/>
                      </a:solidFill>
                      <a:latin typeface="Calibri Light" panose="020F0302020204030204" pitchFamily="34" charset="0"/>
                      <a:cs typeface="Calibri Light" panose="020F0302020204030204" pitchFamily="34" charset="0"/>
                    </a:rPr>
                    <a:t>Packet</a:t>
                  </a:r>
                </a:p>
              </p:txBody>
            </p:sp>
            <p:sp>
              <p:nvSpPr>
                <p:cNvPr id="7242" name="Text Box 13"/>
                <p:cNvSpPr txBox="1">
                  <a:spLocks noChangeArrowheads="1"/>
                </p:cNvSpPr>
                <p:nvPr/>
              </p:nvSpPr>
              <p:spPr bwMode="auto">
                <a:xfrm>
                  <a:off x="491" y="3076"/>
                  <a:ext cx="51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dirty="0">
                      <a:solidFill>
                        <a:srgbClr val="000080"/>
                      </a:solidFill>
                      <a:latin typeface="Calibri Light" panose="020F0302020204030204" pitchFamily="34" charset="0"/>
                      <a:cs typeface="Calibri Light" panose="020F0302020204030204" pitchFamily="34" charset="0"/>
                    </a:rPr>
                    <a:t>Frame</a:t>
                  </a:r>
                </a:p>
              </p:txBody>
            </p:sp>
            <p:sp>
              <p:nvSpPr>
                <p:cNvPr id="7243" name="Text Box 14"/>
                <p:cNvSpPr txBox="1">
                  <a:spLocks noChangeArrowheads="1"/>
                </p:cNvSpPr>
                <p:nvPr/>
              </p:nvSpPr>
              <p:spPr bwMode="auto">
                <a:xfrm>
                  <a:off x="1186" y="2217"/>
                  <a:ext cx="953" cy="20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rtl="1">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Network Layer</a:t>
                  </a:r>
                </a:p>
              </p:txBody>
            </p:sp>
            <p:sp>
              <p:nvSpPr>
                <p:cNvPr id="7244" name="Line 15"/>
                <p:cNvSpPr>
                  <a:spLocks noChangeShapeType="1"/>
                </p:cNvSpPr>
                <p:nvPr/>
              </p:nvSpPr>
              <p:spPr bwMode="auto">
                <a:xfrm>
                  <a:off x="757" y="3118"/>
                  <a:ext cx="672" cy="241"/>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45" name="Line 16"/>
                <p:cNvSpPr>
                  <a:spLocks noChangeShapeType="1"/>
                </p:cNvSpPr>
                <p:nvPr/>
              </p:nvSpPr>
              <p:spPr bwMode="auto">
                <a:xfrm rot="7842980">
                  <a:off x="1757" y="3042"/>
                  <a:ext cx="585" cy="362"/>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46" name="Line 17"/>
                <p:cNvSpPr>
                  <a:spLocks noChangeShapeType="1"/>
                </p:cNvSpPr>
                <p:nvPr/>
              </p:nvSpPr>
              <p:spPr bwMode="auto">
                <a:xfrm flipV="1">
                  <a:off x="1140" y="2767"/>
                  <a:ext cx="289" cy="155"/>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47" name="Line 18"/>
                <p:cNvSpPr>
                  <a:spLocks noChangeShapeType="1"/>
                </p:cNvSpPr>
                <p:nvPr/>
              </p:nvSpPr>
              <p:spPr bwMode="auto">
                <a:xfrm rot="14900852" flipV="1">
                  <a:off x="1707" y="2728"/>
                  <a:ext cx="306" cy="224"/>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48" name="Rectangle 19"/>
                <p:cNvSpPr>
                  <a:spLocks noChangeArrowheads="1"/>
                </p:cNvSpPr>
                <p:nvPr/>
              </p:nvSpPr>
              <p:spPr bwMode="auto">
                <a:xfrm>
                  <a:off x="768" y="2933"/>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990099"/>
                      </a:solidFill>
                      <a:latin typeface="Calibri Light" panose="020F0302020204030204" pitchFamily="34" charset="0"/>
                      <a:cs typeface="Calibri Light" panose="020F0302020204030204" pitchFamily="34" charset="0"/>
                    </a:rPr>
                    <a:t>Head</a:t>
                  </a:r>
                </a:p>
              </p:txBody>
            </p:sp>
          </p:grpSp>
          <p:grpSp>
            <p:nvGrpSpPr>
              <p:cNvPr id="7220" name="Group 20"/>
              <p:cNvGrpSpPr>
                <a:grpSpLocks/>
              </p:cNvGrpSpPr>
              <p:nvPr/>
            </p:nvGrpSpPr>
            <p:grpSpPr bwMode="auto">
              <a:xfrm>
                <a:off x="2958" y="2209"/>
                <a:ext cx="2153" cy="1677"/>
                <a:chOff x="2958" y="2193"/>
                <a:chExt cx="2153" cy="1677"/>
              </a:xfrm>
            </p:grpSpPr>
            <p:sp>
              <p:nvSpPr>
                <p:cNvPr id="7221" name="Rectangle 21"/>
                <p:cNvSpPr>
                  <a:spLocks noChangeArrowheads="1"/>
                </p:cNvSpPr>
                <p:nvPr/>
              </p:nvSpPr>
              <p:spPr bwMode="auto">
                <a:xfrm>
                  <a:off x="3003" y="2640"/>
                  <a:ext cx="2108" cy="817"/>
                </a:xfrm>
                <a:prstGeom prst="rect">
                  <a:avLst/>
                </a:prstGeom>
                <a:solidFill>
                  <a:srgbClr val="FFFFFF"/>
                </a:solidFill>
                <a:ln w="19050">
                  <a:solidFill>
                    <a:srgbClr val="99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sp>
              <p:nvSpPr>
                <p:cNvPr id="7222" name="Text Box 22"/>
                <p:cNvSpPr txBox="1">
                  <a:spLocks noChangeArrowheads="1"/>
                </p:cNvSpPr>
                <p:nvPr/>
              </p:nvSpPr>
              <p:spPr bwMode="auto">
                <a:xfrm>
                  <a:off x="3581" y="3685"/>
                  <a:ext cx="954" cy="18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Physical Layer</a:t>
                  </a:r>
                </a:p>
              </p:txBody>
            </p:sp>
            <p:sp>
              <p:nvSpPr>
                <p:cNvPr id="7223" name="Text Box 23"/>
                <p:cNvSpPr txBox="1">
                  <a:spLocks noChangeArrowheads="1"/>
                </p:cNvSpPr>
                <p:nvPr/>
              </p:nvSpPr>
              <p:spPr bwMode="auto">
                <a:xfrm>
                  <a:off x="2958" y="2652"/>
                  <a:ext cx="10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rtl="1">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Data link Layer</a:t>
                  </a:r>
                </a:p>
              </p:txBody>
            </p:sp>
            <p:sp>
              <p:nvSpPr>
                <p:cNvPr id="7224" name="AutoShape 24"/>
                <p:cNvSpPr>
                  <a:spLocks noChangeArrowheads="1"/>
                </p:cNvSpPr>
                <p:nvPr/>
              </p:nvSpPr>
              <p:spPr bwMode="auto">
                <a:xfrm>
                  <a:off x="3968" y="3290"/>
                  <a:ext cx="175" cy="363"/>
                </a:xfrm>
                <a:prstGeom prst="upArrow">
                  <a:avLst>
                    <a:gd name="adj1" fmla="val 50000"/>
                    <a:gd name="adj2" fmla="val 51857"/>
                  </a:avLst>
                </a:prstGeom>
                <a:solidFill>
                  <a:srgbClr val="FFFFFF"/>
                </a:solidFill>
                <a:ln w="9525">
                  <a:solidFill>
                    <a:srgbClr val="990099"/>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sp>
              <p:nvSpPr>
                <p:cNvPr id="7225" name="Rectangle 25"/>
                <p:cNvSpPr>
                  <a:spLocks noChangeArrowheads="1"/>
                </p:cNvSpPr>
                <p:nvPr/>
              </p:nvSpPr>
              <p:spPr bwMode="auto">
                <a:xfrm>
                  <a:off x="4496" y="2912"/>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990099"/>
                      </a:solidFill>
                      <a:latin typeface="Calibri Light" panose="020F0302020204030204" pitchFamily="34" charset="0"/>
                      <a:cs typeface="Calibri Light" panose="020F0302020204030204" pitchFamily="34" charset="0"/>
                    </a:rPr>
                    <a:t>Tail</a:t>
                  </a:r>
                </a:p>
              </p:txBody>
            </p:sp>
            <p:sp>
              <p:nvSpPr>
                <p:cNvPr id="7226" name="Rectangle 26" descr="Small confetti"/>
                <p:cNvSpPr>
                  <a:spLocks noChangeArrowheads="1"/>
                </p:cNvSpPr>
                <p:nvPr/>
              </p:nvSpPr>
              <p:spPr bwMode="auto">
                <a:xfrm>
                  <a:off x="3617" y="2912"/>
                  <a:ext cx="879" cy="182"/>
                </a:xfrm>
                <a:prstGeom prst="rect">
                  <a:avLst/>
                </a:prstGeom>
                <a:pattFill prst="smConfetti">
                  <a:fgClr>
                    <a:srgbClr val="0033CC"/>
                  </a:fgClr>
                  <a:bgClr>
                    <a:srgbClr val="FFFFFF"/>
                  </a:bgClr>
                </a:pattFill>
                <a:ln w="9525">
                  <a:solidFill>
                    <a:srgbClr val="990099"/>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1600">
                      <a:solidFill>
                        <a:srgbClr val="3333CC"/>
                      </a:solidFill>
                      <a:latin typeface="Calibri Light" panose="020F0302020204030204" pitchFamily="34" charset="0"/>
                      <a:cs typeface="Calibri Light" panose="020F0302020204030204" pitchFamily="34" charset="0"/>
                    </a:rPr>
                    <a:t>Packet</a:t>
                  </a:r>
                </a:p>
              </p:txBody>
            </p:sp>
            <p:sp>
              <p:nvSpPr>
                <p:cNvPr id="7227" name="Text Box 27"/>
                <p:cNvSpPr txBox="1">
                  <a:spLocks noChangeArrowheads="1"/>
                </p:cNvSpPr>
                <p:nvPr/>
              </p:nvSpPr>
              <p:spPr bwMode="auto">
                <a:xfrm>
                  <a:off x="2969" y="3052"/>
                  <a:ext cx="51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dirty="0">
                      <a:solidFill>
                        <a:srgbClr val="000080"/>
                      </a:solidFill>
                      <a:latin typeface="Calibri Light" panose="020F0302020204030204" pitchFamily="34" charset="0"/>
                      <a:cs typeface="Calibri Light" panose="020F0302020204030204" pitchFamily="34" charset="0"/>
                    </a:rPr>
                    <a:t>Frame</a:t>
                  </a:r>
                </a:p>
              </p:txBody>
            </p:sp>
            <p:sp>
              <p:nvSpPr>
                <p:cNvPr id="7228" name="Text Box 28"/>
                <p:cNvSpPr txBox="1">
                  <a:spLocks noChangeArrowheads="1"/>
                </p:cNvSpPr>
                <p:nvPr/>
              </p:nvSpPr>
              <p:spPr bwMode="auto">
                <a:xfrm>
                  <a:off x="3663" y="2193"/>
                  <a:ext cx="953" cy="20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rtl="1">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Network Layer</a:t>
                  </a:r>
                </a:p>
              </p:txBody>
            </p:sp>
            <p:sp>
              <p:nvSpPr>
                <p:cNvPr id="7229" name="Line 29"/>
                <p:cNvSpPr>
                  <a:spLocks noChangeShapeType="1"/>
                </p:cNvSpPr>
                <p:nvPr/>
              </p:nvSpPr>
              <p:spPr bwMode="auto">
                <a:xfrm>
                  <a:off x="3234" y="3094"/>
                  <a:ext cx="672" cy="241"/>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30" name="Line 30"/>
                <p:cNvSpPr>
                  <a:spLocks noChangeShapeType="1"/>
                </p:cNvSpPr>
                <p:nvPr/>
              </p:nvSpPr>
              <p:spPr bwMode="auto">
                <a:xfrm rot="7842980">
                  <a:off x="4234" y="3018"/>
                  <a:ext cx="585" cy="362"/>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31" name="Line 31"/>
                <p:cNvSpPr>
                  <a:spLocks noChangeShapeType="1"/>
                </p:cNvSpPr>
                <p:nvPr/>
              </p:nvSpPr>
              <p:spPr bwMode="auto">
                <a:xfrm flipV="1">
                  <a:off x="3617" y="2743"/>
                  <a:ext cx="289" cy="155"/>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32" name="Line 32"/>
                <p:cNvSpPr>
                  <a:spLocks noChangeShapeType="1"/>
                </p:cNvSpPr>
                <p:nvPr/>
              </p:nvSpPr>
              <p:spPr bwMode="auto">
                <a:xfrm rot="14900852" flipV="1">
                  <a:off x="4184" y="2704"/>
                  <a:ext cx="306" cy="224"/>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33" name="Rectangle 33"/>
                <p:cNvSpPr>
                  <a:spLocks noChangeArrowheads="1"/>
                </p:cNvSpPr>
                <p:nvPr/>
              </p:nvSpPr>
              <p:spPr bwMode="auto">
                <a:xfrm>
                  <a:off x="3245" y="2909"/>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990099"/>
                      </a:solidFill>
                      <a:latin typeface="Calibri Light" panose="020F0302020204030204" pitchFamily="34" charset="0"/>
                      <a:cs typeface="Calibri Light" panose="020F0302020204030204" pitchFamily="34" charset="0"/>
                    </a:rPr>
                    <a:t>Head</a:t>
                  </a:r>
                </a:p>
              </p:txBody>
            </p:sp>
            <p:sp>
              <p:nvSpPr>
                <p:cNvPr id="7234" name="AutoShape 34"/>
                <p:cNvSpPr>
                  <a:spLocks noChangeArrowheads="1"/>
                </p:cNvSpPr>
                <p:nvPr/>
              </p:nvSpPr>
              <p:spPr bwMode="auto">
                <a:xfrm>
                  <a:off x="3968" y="2404"/>
                  <a:ext cx="175" cy="363"/>
                </a:xfrm>
                <a:prstGeom prst="upArrow">
                  <a:avLst>
                    <a:gd name="adj1" fmla="val 50000"/>
                    <a:gd name="adj2" fmla="val 51857"/>
                  </a:avLst>
                </a:prstGeom>
                <a:solidFill>
                  <a:srgbClr val="FFFFFF"/>
                </a:solidFill>
                <a:ln w="9525">
                  <a:solidFill>
                    <a:srgbClr val="0033CC"/>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grpSp>
        </p:grpSp>
        <p:sp>
          <p:nvSpPr>
            <p:cNvPr id="7218" name="Text Box 35"/>
            <p:cNvSpPr txBox="1">
              <a:spLocks noChangeArrowheads="1"/>
            </p:cNvSpPr>
            <p:nvPr/>
          </p:nvSpPr>
          <p:spPr bwMode="auto">
            <a:xfrm>
              <a:off x="1939" y="1738"/>
              <a:ext cx="19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a:solidFill>
                    <a:srgbClr val="0000B0"/>
                  </a:solidFill>
                  <a:latin typeface="Calibri Light" panose="020F0302020204030204" pitchFamily="34" charset="0"/>
                  <a:cs typeface="Calibri Light" panose="020F0302020204030204" pitchFamily="34" charset="0"/>
                </a:rPr>
                <a:t>The layers involved:</a:t>
              </a:r>
            </a:p>
          </p:txBody>
        </p:sp>
      </p:grpSp>
      <p:grpSp>
        <p:nvGrpSpPr>
          <p:cNvPr id="391239" name="Group 71"/>
          <p:cNvGrpSpPr>
            <a:grpSpLocks/>
          </p:cNvGrpSpPr>
          <p:nvPr/>
        </p:nvGrpSpPr>
        <p:grpSpPr bwMode="auto">
          <a:xfrm>
            <a:off x="949325" y="2752725"/>
            <a:ext cx="7350125" cy="3165475"/>
            <a:chOff x="698" y="1834"/>
            <a:chExt cx="4630" cy="1994"/>
          </a:xfrm>
        </p:grpSpPr>
        <p:grpSp>
          <p:nvGrpSpPr>
            <p:cNvPr id="7183" name="Group 37"/>
            <p:cNvGrpSpPr>
              <a:grpSpLocks/>
            </p:cNvGrpSpPr>
            <p:nvPr/>
          </p:nvGrpSpPr>
          <p:grpSpPr bwMode="auto">
            <a:xfrm>
              <a:off x="698" y="1834"/>
              <a:ext cx="4630" cy="1994"/>
              <a:chOff x="602" y="1738"/>
              <a:chExt cx="4630" cy="1994"/>
            </a:xfrm>
          </p:grpSpPr>
          <p:grpSp>
            <p:nvGrpSpPr>
              <p:cNvPr id="7185" name="Group 38"/>
              <p:cNvGrpSpPr>
                <a:grpSpLocks/>
              </p:cNvGrpSpPr>
              <p:nvPr/>
            </p:nvGrpSpPr>
            <p:grpSpPr bwMode="auto">
              <a:xfrm>
                <a:off x="602" y="2047"/>
                <a:ext cx="4630" cy="1685"/>
                <a:chOff x="481" y="2209"/>
                <a:chExt cx="4630" cy="1685"/>
              </a:xfrm>
            </p:grpSpPr>
            <p:grpSp>
              <p:nvGrpSpPr>
                <p:cNvPr id="7187" name="Group 39"/>
                <p:cNvGrpSpPr>
                  <a:grpSpLocks/>
                </p:cNvGrpSpPr>
                <p:nvPr/>
              </p:nvGrpSpPr>
              <p:grpSpPr bwMode="auto">
                <a:xfrm>
                  <a:off x="481" y="2217"/>
                  <a:ext cx="2153" cy="1677"/>
                  <a:chOff x="481" y="2217"/>
                  <a:chExt cx="2153" cy="1677"/>
                </a:xfrm>
              </p:grpSpPr>
              <p:sp>
                <p:nvSpPr>
                  <p:cNvPr id="7203" name="Rectangle 40"/>
                  <p:cNvSpPr>
                    <a:spLocks noChangeArrowheads="1"/>
                  </p:cNvSpPr>
                  <p:nvPr/>
                </p:nvSpPr>
                <p:spPr bwMode="auto">
                  <a:xfrm>
                    <a:off x="526" y="2664"/>
                    <a:ext cx="2108" cy="817"/>
                  </a:xfrm>
                  <a:prstGeom prst="rect">
                    <a:avLst/>
                  </a:prstGeom>
                  <a:solidFill>
                    <a:srgbClr val="FFFFFF"/>
                  </a:solidFill>
                  <a:ln w="19050">
                    <a:solidFill>
                      <a:srgbClr val="99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sp>
                <p:nvSpPr>
                  <p:cNvPr id="7204" name="Text Box 41"/>
                  <p:cNvSpPr txBox="1">
                    <a:spLocks noChangeArrowheads="1"/>
                  </p:cNvSpPr>
                  <p:nvPr/>
                </p:nvSpPr>
                <p:spPr bwMode="auto">
                  <a:xfrm>
                    <a:off x="1104" y="3709"/>
                    <a:ext cx="954" cy="18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Physical Layer</a:t>
                    </a:r>
                  </a:p>
                </p:txBody>
              </p:sp>
              <p:sp>
                <p:nvSpPr>
                  <p:cNvPr id="7205" name="Text Box 42"/>
                  <p:cNvSpPr txBox="1">
                    <a:spLocks noChangeArrowheads="1"/>
                  </p:cNvSpPr>
                  <p:nvPr/>
                </p:nvSpPr>
                <p:spPr bwMode="auto">
                  <a:xfrm>
                    <a:off x="481" y="2676"/>
                    <a:ext cx="10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rtl="1">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Data link Layer</a:t>
                    </a:r>
                  </a:p>
                </p:txBody>
              </p:sp>
              <p:sp>
                <p:nvSpPr>
                  <p:cNvPr id="7206" name="AutoShape 43"/>
                  <p:cNvSpPr>
                    <a:spLocks noChangeArrowheads="1"/>
                  </p:cNvSpPr>
                  <p:nvPr/>
                </p:nvSpPr>
                <p:spPr bwMode="auto">
                  <a:xfrm rot="10800000">
                    <a:off x="1491" y="3314"/>
                    <a:ext cx="175" cy="363"/>
                  </a:xfrm>
                  <a:prstGeom prst="upArrow">
                    <a:avLst>
                      <a:gd name="adj1" fmla="val 50000"/>
                      <a:gd name="adj2" fmla="val 51857"/>
                    </a:avLst>
                  </a:prstGeom>
                  <a:solidFill>
                    <a:srgbClr val="FFFFFF"/>
                  </a:solidFill>
                  <a:ln w="9525">
                    <a:solidFill>
                      <a:srgbClr val="990099"/>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sp>
                <p:nvSpPr>
                  <p:cNvPr id="7207" name="AutoShape 44"/>
                  <p:cNvSpPr>
                    <a:spLocks noChangeArrowheads="1"/>
                  </p:cNvSpPr>
                  <p:nvPr/>
                </p:nvSpPr>
                <p:spPr bwMode="auto">
                  <a:xfrm rot="10800000">
                    <a:off x="1469" y="2425"/>
                    <a:ext cx="175" cy="362"/>
                  </a:xfrm>
                  <a:prstGeom prst="upArrow">
                    <a:avLst>
                      <a:gd name="adj1" fmla="val 50000"/>
                      <a:gd name="adj2" fmla="val 51714"/>
                    </a:avLst>
                  </a:prstGeom>
                  <a:solidFill>
                    <a:srgbClr val="FFFFFF"/>
                  </a:solidFill>
                  <a:ln w="9525">
                    <a:solidFill>
                      <a:srgbClr val="0000FF"/>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sp>
                <p:nvSpPr>
                  <p:cNvPr id="7208" name="Rectangle 45"/>
                  <p:cNvSpPr>
                    <a:spLocks noChangeArrowheads="1"/>
                  </p:cNvSpPr>
                  <p:nvPr/>
                </p:nvSpPr>
                <p:spPr bwMode="auto">
                  <a:xfrm>
                    <a:off x="2019" y="2936"/>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990099"/>
                        </a:solidFill>
                        <a:latin typeface="Calibri Light" panose="020F0302020204030204" pitchFamily="34" charset="0"/>
                        <a:cs typeface="Calibri Light" panose="020F0302020204030204" pitchFamily="34" charset="0"/>
                      </a:rPr>
                      <a:t>Tail</a:t>
                    </a:r>
                  </a:p>
                </p:txBody>
              </p:sp>
              <p:sp>
                <p:nvSpPr>
                  <p:cNvPr id="7209" name="Rectangle 46" descr="Small confetti"/>
                  <p:cNvSpPr>
                    <a:spLocks noChangeArrowheads="1"/>
                  </p:cNvSpPr>
                  <p:nvPr/>
                </p:nvSpPr>
                <p:spPr bwMode="auto">
                  <a:xfrm>
                    <a:off x="1140" y="2936"/>
                    <a:ext cx="879" cy="182"/>
                  </a:xfrm>
                  <a:prstGeom prst="rect">
                    <a:avLst/>
                  </a:prstGeom>
                  <a:pattFill prst="smConfetti">
                    <a:fgClr>
                      <a:srgbClr val="0033CC"/>
                    </a:fgClr>
                    <a:bgClr>
                      <a:srgbClr val="FFFFFF"/>
                    </a:bgClr>
                  </a:pattFill>
                  <a:ln w="9525">
                    <a:solidFill>
                      <a:srgbClr val="990099"/>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1600">
                        <a:solidFill>
                          <a:srgbClr val="3333CC"/>
                        </a:solidFill>
                        <a:latin typeface="Calibri Light" panose="020F0302020204030204" pitchFamily="34" charset="0"/>
                        <a:cs typeface="Calibri Light" panose="020F0302020204030204" pitchFamily="34" charset="0"/>
                      </a:rPr>
                      <a:t>Packet</a:t>
                    </a:r>
                  </a:p>
                </p:txBody>
              </p:sp>
              <p:sp>
                <p:nvSpPr>
                  <p:cNvPr id="7210" name="Text Box 47"/>
                  <p:cNvSpPr txBox="1">
                    <a:spLocks noChangeArrowheads="1"/>
                  </p:cNvSpPr>
                  <p:nvPr/>
                </p:nvSpPr>
                <p:spPr bwMode="auto">
                  <a:xfrm>
                    <a:off x="495" y="3076"/>
                    <a:ext cx="51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dirty="0">
                        <a:solidFill>
                          <a:srgbClr val="000080"/>
                        </a:solidFill>
                        <a:latin typeface="Calibri Light" panose="020F0302020204030204" pitchFamily="34" charset="0"/>
                        <a:cs typeface="Calibri Light" panose="020F0302020204030204" pitchFamily="34" charset="0"/>
                      </a:rPr>
                      <a:t>Frame</a:t>
                    </a:r>
                  </a:p>
                </p:txBody>
              </p:sp>
              <p:sp>
                <p:nvSpPr>
                  <p:cNvPr id="7211" name="Text Box 48"/>
                  <p:cNvSpPr txBox="1">
                    <a:spLocks noChangeArrowheads="1"/>
                  </p:cNvSpPr>
                  <p:nvPr/>
                </p:nvSpPr>
                <p:spPr bwMode="auto">
                  <a:xfrm>
                    <a:off x="1186" y="2217"/>
                    <a:ext cx="953" cy="20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rtl="1">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Network Layer</a:t>
                    </a:r>
                  </a:p>
                </p:txBody>
              </p:sp>
              <p:sp>
                <p:nvSpPr>
                  <p:cNvPr id="7212" name="Line 49"/>
                  <p:cNvSpPr>
                    <a:spLocks noChangeShapeType="1"/>
                  </p:cNvSpPr>
                  <p:nvPr/>
                </p:nvSpPr>
                <p:spPr bwMode="auto">
                  <a:xfrm>
                    <a:off x="757" y="3118"/>
                    <a:ext cx="672" cy="241"/>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13" name="Line 50"/>
                  <p:cNvSpPr>
                    <a:spLocks noChangeShapeType="1"/>
                  </p:cNvSpPr>
                  <p:nvPr/>
                </p:nvSpPr>
                <p:spPr bwMode="auto">
                  <a:xfrm rot="7842980">
                    <a:off x="1757" y="3042"/>
                    <a:ext cx="585" cy="362"/>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14" name="Line 51"/>
                  <p:cNvSpPr>
                    <a:spLocks noChangeShapeType="1"/>
                  </p:cNvSpPr>
                  <p:nvPr/>
                </p:nvSpPr>
                <p:spPr bwMode="auto">
                  <a:xfrm flipV="1">
                    <a:off x="1140" y="2767"/>
                    <a:ext cx="289" cy="155"/>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15" name="Line 52"/>
                  <p:cNvSpPr>
                    <a:spLocks noChangeShapeType="1"/>
                  </p:cNvSpPr>
                  <p:nvPr/>
                </p:nvSpPr>
                <p:spPr bwMode="auto">
                  <a:xfrm rot="14900852" flipV="1">
                    <a:off x="1707" y="2728"/>
                    <a:ext cx="306" cy="224"/>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16" name="Rectangle 53"/>
                  <p:cNvSpPr>
                    <a:spLocks noChangeArrowheads="1"/>
                  </p:cNvSpPr>
                  <p:nvPr/>
                </p:nvSpPr>
                <p:spPr bwMode="auto">
                  <a:xfrm>
                    <a:off x="768" y="2933"/>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990099"/>
                        </a:solidFill>
                        <a:latin typeface="Calibri Light" panose="020F0302020204030204" pitchFamily="34" charset="0"/>
                        <a:cs typeface="Calibri Light" panose="020F0302020204030204" pitchFamily="34" charset="0"/>
                      </a:rPr>
                      <a:t>Head</a:t>
                    </a:r>
                  </a:p>
                </p:txBody>
              </p:sp>
            </p:grpSp>
            <p:grpSp>
              <p:nvGrpSpPr>
                <p:cNvPr id="7188" name="Group 54"/>
                <p:cNvGrpSpPr>
                  <a:grpSpLocks/>
                </p:cNvGrpSpPr>
                <p:nvPr/>
              </p:nvGrpSpPr>
              <p:grpSpPr bwMode="auto">
                <a:xfrm>
                  <a:off x="2958" y="2209"/>
                  <a:ext cx="2153" cy="1677"/>
                  <a:chOff x="2958" y="2193"/>
                  <a:chExt cx="2153" cy="1677"/>
                </a:xfrm>
              </p:grpSpPr>
              <p:sp>
                <p:nvSpPr>
                  <p:cNvPr id="7189" name="Rectangle 55"/>
                  <p:cNvSpPr>
                    <a:spLocks noChangeArrowheads="1"/>
                  </p:cNvSpPr>
                  <p:nvPr/>
                </p:nvSpPr>
                <p:spPr bwMode="auto">
                  <a:xfrm>
                    <a:off x="3003" y="2640"/>
                    <a:ext cx="2108" cy="817"/>
                  </a:xfrm>
                  <a:prstGeom prst="rect">
                    <a:avLst/>
                  </a:prstGeom>
                  <a:solidFill>
                    <a:srgbClr val="FFFFFF"/>
                  </a:solidFill>
                  <a:ln w="19050">
                    <a:solidFill>
                      <a:srgbClr val="99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sp>
                <p:nvSpPr>
                  <p:cNvPr id="7190" name="Text Box 56"/>
                  <p:cNvSpPr txBox="1">
                    <a:spLocks noChangeArrowheads="1"/>
                  </p:cNvSpPr>
                  <p:nvPr/>
                </p:nvSpPr>
                <p:spPr bwMode="auto">
                  <a:xfrm>
                    <a:off x="3581" y="3685"/>
                    <a:ext cx="954" cy="18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Physical Layer</a:t>
                    </a:r>
                  </a:p>
                </p:txBody>
              </p:sp>
              <p:sp>
                <p:nvSpPr>
                  <p:cNvPr id="7191" name="Text Box 57"/>
                  <p:cNvSpPr txBox="1">
                    <a:spLocks noChangeArrowheads="1"/>
                  </p:cNvSpPr>
                  <p:nvPr/>
                </p:nvSpPr>
                <p:spPr bwMode="auto">
                  <a:xfrm>
                    <a:off x="2958" y="2652"/>
                    <a:ext cx="10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rtl="1">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Data link Layer</a:t>
                    </a:r>
                  </a:p>
                </p:txBody>
              </p:sp>
              <p:sp>
                <p:nvSpPr>
                  <p:cNvPr id="7192" name="AutoShape 58"/>
                  <p:cNvSpPr>
                    <a:spLocks noChangeArrowheads="1"/>
                  </p:cNvSpPr>
                  <p:nvPr/>
                </p:nvSpPr>
                <p:spPr bwMode="auto">
                  <a:xfrm>
                    <a:off x="3968" y="3290"/>
                    <a:ext cx="175" cy="363"/>
                  </a:xfrm>
                  <a:prstGeom prst="upArrow">
                    <a:avLst>
                      <a:gd name="adj1" fmla="val 50000"/>
                      <a:gd name="adj2" fmla="val 51857"/>
                    </a:avLst>
                  </a:prstGeom>
                  <a:solidFill>
                    <a:srgbClr val="FFFFFF"/>
                  </a:solidFill>
                  <a:ln w="9525">
                    <a:solidFill>
                      <a:srgbClr val="990099"/>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sp>
                <p:nvSpPr>
                  <p:cNvPr id="7193" name="Rectangle 59"/>
                  <p:cNvSpPr>
                    <a:spLocks noChangeArrowheads="1"/>
                  </p:cNvSpPr>
                  <p:nvPr/>
                </p:nvSpPr>
                <p:spPr bwMode="auto">
                  <a:xfrm>
                    <a:off x="4496" y="2912"/>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990099"/>
                        </a:solidFill>
                        <a:latin typeface="Calibri Light" panose="020F0302020204030204" pitchFamily="34" charset="0"/>
                        <a:cs typeface="Calibri Light" panose="020F0302020204030204" pitchFamily="34" charset="0"/>
                      </a:rPr>
                      <a:t>Tail</a:t>
                    </a:r>
                  </a:p>
                </p:txBody>
              </p:sp>
              <p:sp>
                <p:nvSpPr>
                  <p:cNvPr id="7194" name="Rectangle 60" descr="Small confetti"/>
                  <p:cNvSpPr>
                    <a:spLocks noChangeArrowheads="1"/>
                  </p:cNvSpPr>
                  <p:nvPr/>
                </p:nvSpPr>
                <p:spPr bwMode="auto">
                  <a:xfrm>
                    <a:off x="3617" y="2912"/>
                    <a:ext cx="879" cy="182"/>
                  </a:xfrm>
                  <a:prstGeom prst="rect">
                    <a:avLst/>
                  </a:prstGeom>
                  <a:pattFill prst="smConfetti">
                    <a:fgClr>
                      <a:srgbClr val="0033CC"/>
                    </a:fgClr>
                    <a:bgClr>
                      <a:srgbClr val="FFFFFF"/>
                    </a:bgClr>
                  </a:pattFill>
                  <a:ln w="9525">
                    <a:solidFill>
                      <a:srgbClr val="990099"/>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1600">
                        <a:solidFill>
                          <a:srgbClr val="3333CC"/>
                        </a:solidFill>
                        <a:latin typeface="Calibri Light" panose="020F0302020204030204" pitchFamily="34" charset="0"/>
                        <a:cs typeface="Calibri Light" panose="020F0302020204030204" pitchFamily="34" charset="0"/>
                      </a:rPr>
                      <a:t>Packet</a:t>
                    </a:r>
                  </a:p>
                </p:txBody>
              </p:sp>
              <p:sp>
                <p:nvSpPr>
                  <p:cNvPr id="7195" name="Text Box 61"/>
                  <p:cNvSpPr txBox="1">
                    <a:spLocks noChangeArrowheads="1"/>
                  </p:cNvSpPr>
                  <p:nvPr/>
                </p:nvSpPr>
                <p:spPr bwMode="auto">
                  <a:xfrm>
                    <a:off x="2973" y="3052"/>
                    <a:ext cx="51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dirty="0">
                        <a:solidFill>
                          <a:srgbClr val="000080"/>
                        </a:solidFill>
                        <a:latin typeface="Calibri Light" panose="020F0302020204030204" pitchFamily="34" charset="0"/>
                        <a:cs typeface="Calibri Light" panose="020F0302020204030204" pitchFamily="34" charset="0"/>
                      </a:rPr>
                      <a:t>Frame</a:t>
                    </a:r>
                  </a:p>
                </p:txBody>
              </p:sp>
              <p:sp>
                <p:nvSpPr>
                  <p:cNvPr id="7196" name="Text Box 62"/>
                  <p:cNvSpPr txBox="1">
                    <a:spLocks noChangeArrowheads="1"/>
                  </p:cNvSpPr>
                  <p:nvPr/>
                </p:nvSpPr>
                <p:spPr bwMode="auto">
                  <a:xfrm>
                    <a:off x="3663" y="2193"/>
                    <a:ext cx="953" cy="20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rtl="1">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Network Layer</a:t>
                    </a:r>
                  </a:p>
                </p:txBody>
              </p:sp>
              <p:sp>
                <p:nvSpPr>
                  <p:cNvPr id="7197" name="Line 63"/>
                  <p:cNvSpPr>
                    <a:spLocks noChangeShapeType="1"/>
                  </p:cNvSpPr>
                  <p:nvPr/>
                </p:nvSpPr>
                <p:spPr bwMode="auto">
                  <a:xfrm>
                    <a:off x="3234" y="3094"/>
                    <a:ext cx="672" cy="241"/>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198" name="Line 64"/>
                  <p:cNvSpPr>
                    <a:spLocks noChangeShapeType="1"/>
                  </p:cNvSpPr>
                  <p:nvPr/>
                </p:nvSpPr>
                <p:spPr bwMode="auto">
                  <a:xfrm rot="7842980">
                    <a:off x="4234" y="3018"/>
                    <a:ext cx="585" cy="362"/>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199" name="Line 65"/>
                  <p:cNvSpPr>
                    <a:spLocks noChangeShapeType="1"/>
                  </p:cNvSpPr>
                  <p:nvPr/>
                </p:nvSpPr>
                <p:spPr bwMode="auto">
                  <a:xfrm flipV="1">
                    <a:off x="3617" y="2743"/>
                    <a:ext cx="289" cy="155"/>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00" name="Line 66"/>
                  <p:cNvSpPr>
                    <a:spLocks noChangeShapeType="1"/>
                  </p:cNvSpPr>
                  <p:nvPr/>
                </p:nvSpPr>
                <p:spPr bwMode="auto">
                  <a:xfrm rot="14900852" flipV="1">
                    <a:off x="4184" y="2704"/>
                    <a:ext cx="306" cy="224"/>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01" name="Rectangle 67"/>
                  <p:cNvSpPr>
                    <a:spLocks noChangeArrowheads="1"/>
                  </p:cNvSpPr>
                  <p:nvPr/>
                </p:nvSpPr>
                <p:spPr bwMode="auto">
                  <a:xfrm>
                    <a:off x="3245" y="2909"/>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990099"/>
                        </a:solidFill>
                        <a:latin typeface="Calibri Light" panose="020F0302020204030204" pitchFamily="34" charset="0"/>
                        <a:cs typeface="Calibri Light" panose="020F0302020204030204" pitchFamily="34" charset="0"/>
                      </a:rPr>
                      <a:t>Head</a:t>
                    </a:r>
                  </a:p>
                </p:txBody>
              </p:sp>
              <p:sp>
                <p:nvSpPr>
                  <p:cNvPr id="7202" name="AutoShape 68"/>
                  <p:cNvSpPr>
                    <a:spLocks noChangeArrowheads="1"/>
                  </p:cNvSpPr>
                  <p:nvPr/>
                </p:nvSpPr>
                <p:spPr bwMode="auto">
                  <a:xfrm>
                    <a:off x="3968" y="2404"/>
                    <a:ext cx="175" cy="363"/>
                  </a:xfrm>
                  <a:prstGeom prst="upArrow">
                    <a:avLst>
                      <a:gd name="adj1" fmla="val 50000"/>
                      <a:gd name="adj2" fmla="val 51857"/>
                    </a:avLst>
                  </a:prstGeom>
                  <a:solidFill>
                    <a:srgbClr val="FFFFFF"/>
                  </a:solidFill>
                  <a:ln w="9525">
                    <a:solidFill>
                      <a:srgbClr val="0033CC"/>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grpSp>
          </p:grpSp>
          <p:sp>
            <p:nvSpPr>
              <p:cNvPr id="7186" name="Text Box 69"/>
              <p:cNvSpPr txBox="1">
                <a:spLocks noChangeArrowheads="1"/>
              </p:cNvSpPr>
              <p:nvPr/>
            </p:nvSpPr>
            <p:spPr bwMode="auto">
              <a:xfrm>
                <a:off x="1939" y="1738"/>
                <a:ext cx="19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dirty="0">
                    <a:solidFill>
                      <a:srgbClr val="0000B0"/>
                    </a:solidFill>
                    <a:latin typeface="Calibri Light" panose="020F0302020204030204" pitchFamily="34" charset="0"/>
                    <a:cs typeface="Calibri Light" panose="020F0302020204030204" pitchFamily="34" charset="0"/>
                  </a:rPr>
                  <a:t>The layers involved:</a:t>
                </a:r>
              </a:p>
            </p:txBody>
          </p:sp>
        </p:grpSp>
        <p:sp>
          <p:nvSpPr>
            <p:cNvPr id="7184" name="Oval 70"/>
            <p:cNvSpPr>
              <a:spLocks noChangeArrowheads="1"/>
            </p:cNvSpPr>
            <p:nvPr/>
          </p:nvSpPr>
          <p:spPr bwMode="auto">
            <a:xfrm>
              <a:off x="818" y="2743"/>
              <a:ext cx="1973" cy="462"/>
            </a:xfrm>
            <a:prstGeom prst="ellipse">
              <a:avLst/>
            </a:prstGeom>
            <a:noFill/>
            <a:ln w="3810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grpSp>
      <p:grpSp>
        <p:nvGrpSpPr>
          <p:cNvPr id="391279" name="Group 111"/>
          <p:cNvGrpSpPr>
            <a:grpSpLocks/>
          </p:cNvGrpSpPr>
          <p:nvPr/>
        </p:nvGrpSpPr>
        <p:grpSpPr bwMode="auto">
          <a:xfrm>
            <a:off x="1331913" y="3009900"/>
            <a:ext cx="6480176" cy="2171700"/>
            <a:chOff x="839" y="1896"/>
            <a:chExt cx="4082" cy="1368"/>
          </a:xfrm>
        </p:grpSpPr>
        <p:grpSp>
          <p:nvGrpSpPr>
            <p:cNvPr id="7177" name="Group 105"/>
            <p:cNvGrpSpPr>
              <a:grpSpLocks/>
            </p:cNvGrpSpPr>
            <p:nvPr/>
          </p:nvGrpSpPr>
          <p:grpSpPr bwMode="auto">
            <a:xfrm>
              <a:off x="1048" y="2627"/>
              <a:ext cx="3026" cy="637"/>
              <a:chOff x="684" y="876"/>
              <a:chExt cx="3026" cy="637"/>
            </a:xfrm>
          </p:grpSpPr>
          <p:sp>
            <p:nvSpPr>
              <p:cNvPr id="7179" name="Rectangle 106"/>
              <p:cNvSpPr>
                <a:spLocks noChangeArrowheads="1"/>
              </p:cNvSpPr>
              <p:nvPr/>
            </p:nvSpPr>
            <p:spPr bwMode="auto">
              <a:xfrm>
                <a:off x="3140" y="881"/>
                <a:ext cx="570" cy="325"/>
              </a:xfrm>
              <a:prstGeom prst="rect">
                <a:avLst/>
              </a:prstGeom>
              <a:solidFill>
                <a:srgbClr val="FFFFFF"/>
              </a:solidFill>
              <a:ln w="9525">
                <a:solidFill>
                  <a:srgbClr val="800080"/>
                </a:solidFill>
                <a:miter lim="800000"/>
                <a:headEnd/>
                <a:tailEnd/>
              </a:ln>
            </p:spPr>
            <p:txBody>
              <a:bodyPr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dirty="0">
                    <a:solidFill>
                      <a:srgbClr val="990099"/>
                    </a:solidFill>
                    <a:latin typeface="Calibri Light" panose="020F0302020204030204" pitchFamily="34" charset="0"/>
                    <a:cs typeface="Calibri Light" panose="020F0302020204030204" pitchFamily="34" charset="0"/>
                  </a:rPr>
                  <a:t>Tail</a:t>
                </a:r>
              </a:p>
            </p:txBody>
          </p:sp>
          <p:sp>
            <p:nvSpPr>
              <p:cNvPr id="7180" name="Rectangle 107" descr="Small confetti"/>
              <p:cNvSpPr>
                <a:spLocks noChangeArrowheads="1"/>
              </p:cNvSpPr>
              <p:nvPr/>
            </p:nvSpPr>
            <p:spPr bwMode="auto">
              <a:xfrm>
                <a:off x="1813" y="881"/>
                <a:ext cx="1327" cy="325"/>
              </a:xfrm>
              <a:prstGeom prst="rect">
                <a:avLst/>
              </a:prstGeom>
              <a:pattFill prst="smConfetti">
                <a:fgClr>
                  <a:srgbClr val="0033CC"/>
                </a:fgClr>
                <a:bgClr>
                  <a:srgbClr val="FFFFFF"/>
                </a:bgClr>
              </a:pattFill>
              <a:ln w="9525">
                <a:solidFill>
                  <a:srgbClr val="990099"/>
                </a:solidFill>
                <a:miter lim="800000"/>
                <a:headEnd/>
                <a:tailEnd/>
              </a:ln>
            </p:spPr>
            <p:txBody>
              <a:bodyPr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dirty="0">
                    <a:solidFill>
                      <a:srgbClr val="3333CC"/>
                    </a:solidFill>
                    <a:latin typeface="Calibri Light" panose="020F0302020204030204" pitchFamily="34" charset="0"/>
                    <a:cs typeface="Calibri Light" panose="020F0302020204030204" pitchFamily="34" charset="0"/>
                  </a:rPr>
                  <a:t>Packet</a:t>
                </a:r>
              </a:p>
            </p:txBody>
          </p:sp>
          <p:sp>
            <p:nvSpPr>
              <p:cNvPr id="7181" name="Text Box 108"/>
              <p:cNvSpPr txBox="1">
                <a:spLocks noChangeArrowheads="1"/>
              </p:cNvSpPr>
              <p:nvPr/>
            </p:nvSpPr>
            <p:spPr bwMode="auto">
              <a:xfrm>
                <a:off x="684" y="1131"/>
                <a:ext cx="780"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000080"/>
                    </a:solidFill>
                    <a:latin typeface="Calibri Light" panose="020F0302020204030204" pitchFamily="34" charset="0"/>
                    <a:cs typeface="Calibri Light" panose="020F0302020204030204" pitchFamily="34" charset="0"/>
                  </a:rPr>
                  <a:t>Frame</a:t>
                </a:r>
              </a:p>
            </p:txBody>
          </p:sp>
          <p:sp>
            <p:nvSpPr>
              <p:cNvPr id="7182" name="Rectangle 109"/>
              <p:cNvSpPr>
                <a:spLocks noChangeArrowheads="1"/>
              </p:cNvSpPr>
              <p:nvPr/>
            </p:nvSpPr>
            <p:spPr bwMode="auto">
              <a:xfrm>
                <a:off x="1251" y="876"/>
                <a:ext cx="569" cy="330"/>
              </a:xfrm>
              <a:prstGeom prst="rect">
                <a:avLst/>
              </a:prstGeom>
              <a:solidFill>
                <a:srgbClr val="FFFFFF"/>
              </a:solidFill>
              <a:ln w="9525">
                <a:solidFill>
                  <a:srgbClr val="800080"/>
                </a:solidFill>
                <a:miter lim="800000"/>
                <a:headEnd/>
                <a:tailEnd/>
              </a:ln>
            </p:spPr>
            <p:txBody>
              <a:bodyPr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dirty="0">
                    <a:solidFill>
                      <a:srgbClr val="990099"/>
                    </a:solidFill>
                    <a:latin typeface="Calibri Light" panose="020F0302020204030204" pitchFamily="34" charset="0"/>
                    <a:cs typeface="Calibri Light" panose="020F0302020204030204" pitchFamily="34" charset="0"/>
                  </a:rPr>
                  <a:t>Head</a:t>
                </a:r>
              </a:p>
            </p:txBody>
          </p:sp>
        </p:grpSp>
        <p:sp>
          <p:nvSpPr>
            <p:cNvPr id="7178" name="Text Box 110"/>
            <p:cNvSpPr txBox="1">
              <a:spLocks noChangeArrowheads="1"/>
            </p:cNvSpPr>
            <p:nvPr/>
          </p:nvSpPr>
          <p:spPr bwMode="auto">
            <a:xfrm>
              <a:off x="839" y="1896"/>
              <a:ext cx="40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b="0" dirty="0">
                  <a:solidFill>
                    <a:srgbClr val="0000CC"/>
                  </a:solidFill>
                  <a:latin typeface="Calibri Light" panose="020F0302020204030204" pitchFamily="34" charset="0"/>
                  <a:cs typeface="Calibri Light" panose="020F0302020204030204" pitchFamily="34" charset="0"/>
                </a:rPr>
                <a:t>The sender sends sequences of bits to the receiver</a:t>
              </a:r>
            </a:p>
          </p:txBody>
        </p:sp>
      </p:grpSp>
    </p:spTree>
    <p:extLst>
      <p:ext uri="{BB962C8B-B14F-4D97-AF65-F5344CB8AC3E}">
        <p14:creationId xmlns:p14="http://schemas.microsoft.com/office/powerpoint/2010/main" val="3734770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499"/>
                                          </p:stCondLst>
                                        </p:cTn>
                                        <p:tgtEl>
                                          <p:spTgt spid="391204"/>
                                        </p:tgtEl>
                                        <p:attrNameLst>
                                          <p:attrName>style.visibility</p:attrName>
                                        </p:attrNameLst>
                                      </p:cBhvr>
                                      <p:to>
                                        <p:strVal val="visible"/>
                                      </p:to>
                                    </p:set>
                                  </p:childTnLst>
                                  <p:subTnLst>
                                    <p:set>
                                      <p:cBhvr override="childStyle">
                                        <p:cTn dur="1" fill="hold" display="0" masterRel="nextClick" afterEffect="1"/>
                                        <p:tgtEl>
                                          <p:spTgt spid="39120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91239"/>
                                        </p:tgtEl>
                                        <p:attrNameLst>
                                          <p:attrName>style.visibility</p:attrName>
                                        </p:attrNameLst>
                                      </p:cBhvr>
                                      <p:to>
                                        <p:strVal val="visible"/>
                                      </p:to>
                                    </p:set>
                                  </p:childTnLst>
                                  <p:subTnLst>
                                    <p:set>
                                      <p:cBhvr override="childStyle">
                                        <p:cTn dur="1" fill="hold" display="0" masterRel="nextClick" afterEffect="1"/>
                                        <p:tgtEl>
                                          <p:spTgt spid="391239"/>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91279"/>
                                        </p:tgtEl>
                                        <p:attrNameLst>
                                          <p:attrName>style.visibility</p:attrName>
                                        </p:attrNameLst>
                                      </p:cBhvr>
                                      <p:to>
                                        <p:strVal val="visible"/>
                                      </p:to>
                                    </p:set>
                                  </p:childTnLst>
                                  <p:subTnLst>
                                    <p:set>
                                      <p:cBhvr override="childStyle">
                                        <p:cTn dur="1" fill="hold" display="0" masterRel="nextClick" afterEffect="1"/>
                                        <p:tgtEl>
                                          <p:spTgt spid="39127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en-US" sz="1400" b="0">
                <a:solidFill>
                  <a:srgbClr val="3333CC"/>
                </a:solidFill>
                <a:latin typeface="Calibri Light" panose="020F0302020204030204" pitchFamily="34" charset="0"/>
                <a:cs typeface="Calibri Light" panose="020F0302020204030204" pitchFamily="34" charset="0"/>
              </a:rPr>
              <a:t>3-</a:t>
            </a:r>
            <a:fld id="{F71FBED0-8918-4478-B2B0-F3862065B729}" type="slidenum">
              <a:rPr lang="en-US" altLang="en-US" sz="1400" b="0">
                <a:solidFill>
                  <a:srgbClr val="3333CC"/>
                </a:solidFill>
                <a:latin typeface="Calibri Light" panose="020F0302020204030204" pitchFamily="34" charset="0"/>
                <a:cs typeface="Calibri Light" panose="020F0302020204030204" pitchFamily="34" charset="0"/>
              </a:rPr>
              <a:pPr>
                <a:spcBef>
                  <a:spcPct val="0"/>
                </a:spcBef>
                <a:buClrTx/>
                <a:buSzTx/>
                <a:buFontTx/>
                <a:buNone/>
              </a:pPr>
              <a:t>4</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7172" name="Rectangle 2"/>
          <p:cNvSpPr>
            <a:spLocks noGrp="1" noChangeArrowheads="1"/>
          </p:cNvSpPr>
          <p:nvPr>
            <p:ph type="title"/>
          </p:nvPr>
        </p:nvSpPr>
        <p:spPr>
          <a:xfrm>
            <a:off x="533400" y="433388"/>
            <a:ext cx="7772400" cy="1143000"/>
          </a:xfrm>
        </p:spPr>
        <p:txBody>
          <a:bodyPr/>
          <a:lstStyle/>
          <a:p>
            <a:r>
              <a:rPr lang="en-US" altLang="sv-SE" sz="3200">
                <a:latin typeface="Calibri Light" panose="020F0302020204030204" pitchFamily="34" charset="0"/>
                <a:cs typeface="Calibri Light" panose="020F0302020204030204" pitchFamily="34" charset="0"/>
              </a:rPr>
              <a:t>The Data Link Algorithm</a:t>
            </a:r>
          </a:p>
        </p:txBody>
      </p:sp>
      <p:sp>
        <p:nvSpPr>
          <p:cNvPr id="7173" name="Rectangle 3"/>
          <p:cNvSpPr>
            <a:spLocks noGrp="1" noChangeArrowheads="1"/>
          </p:cNvSpPr>
          <p:nvPr>
            <p:ph type="body" idx="1"/>
          </p:nvPr>
        </p:nvSpPr>
        <p:spPr>
          <a:xfrm>
            <a:off x="533400" y="1611313"/>
            <a:ext cx="7772400" cy="954107"/>
          </a:xfrm>
          <a:extLst>
            <a:ext uri="{91240B29-F687-4F45-9708-019B960494DF}">
              <a14:hiddenLine xmlns:a14="http://schemas.microsoft.com/office/drawing/2010/main" w="9525">
                <a:solidFill>
                  <a:srgbClr val="FF0000"/>
                </a:solidFill>
                <a:miter lim="800000"/>
                <a:headEnd/>
                <a:tailEnd/>
              </a14:hiddenLine>
            </a:ext>
          </a:extLst>
        </p:spPr>
        <p:txBody>
          <a:bodyPr>
            <a:spAutoFit/>
          </a:bodyPr>
          <a:lstStyle/>
          <a:p>
            <a:pPr marL="0" indent="0">
              <a:buNone/>
            </a:pPr>
            <a:r>
              <a:rPr lang="en-US" altLang="sv-SE" dirty="0">
                <a:latin typeface="Calibri Light" panose="020F0302020204030204" pitchFamily="34" charset="0"/>
                <a:cs typeface="Calibri Light" panose="020F0302020204030204" pitchFamily="34" charset="0"/>
              </a:rPr>
              <a:t>The task of delivering a message is sophisticated, and may cause message corruption or even loss</a:t>
            </a:r>
          </a:p>
        </p:txBody>
      </p:sp>
      <p:grpSp>
        <p:nvGrpSpPr>
          <p:cNvPr id="391204" name="Group 36"/>
          <p:cNvGrpSpPr>
            <a:grpSpLocks/>
          </p:cNvGrpSpPr>
          <p:nvPr/>
        </p:nvGrpSpPr>
        <p:grpSpPr bwMode="auto">
          <a:xfrm>
            <a:off x="955675" y="2759075"/>
            <a:ext cx="7350125" cy="3165475"/>
            <a:chOff x="602" y="1738"/>
            <a:chExt cx="4630" cy="1994"/>
          </a:xfrm>
        </p:grpSpPr>
        <p:grpSp>
          <p:nvGrpSpPr>
            <p:cNvPr id="7217" name="Group 4"/>
            <p:cNvGrpSpPr>
              <a:grpSpLocks/>
            </p:cNvGrpSpPr>
            <p:nvPr/>
          </p:nvGrpSpPr>
          <p:grpSpPr bwMode="auto">
            <a:xfrm>
              <a:off x="602" y="2047"/>
              <a:ext cx="4630" cy="1685"/>
              <a:chOff x="481" y="2209"/>
              <a:chExt cx="4630" cy="1685"/>
            </a:xfrm>
          </p:grpSpPr>
          <p:grpSp>
            <p:nvGrpSpPr>
              <p:cNvPr id="7219" name="Group 5"/>
              <p:cNvGrpSpPr>
                <a:grpSpLocks/>
              </p:cNvGrpSpPr>
              <p:nvPr/>
            </p:nvGrpSpPr>
            <p:grpSpPr bwMode="auto">
              <a:xfrm>
                <a:off x="481" y="2217"/>
                <a:ext cx="2153" cy="1677"/>
                <a:chOff x="481" y="2217"/>
                <a:chExt cx="2153" cy="1677"/>
              </a:xfrm>
            </p:grpSpPr>
            <p:sp>
              <p:nvSpPr>
                <p:cNvPr id="7235" name="Rectangle 6"/>
                <p:cNvSpPr>
                  <a:spLocks noChangeArrowheads="1"/>
                </p:cNvSpPr>
                <p:nvPr/>
              </p:nvSpPr>
              <p:spPr bwMode="auto">
                <a:xfrm>
                  <a:off x="526" y="2664"/>
                  <a:ext cx="2108" cy="817"/>
                </a:xfrm>
                <a:prstGeom prst="rect">
                  <a:avLst/>
                </a:prstGeom>
                <a:solidFill>
                  <a:srgbClr val="FFFFFF"/>
                </a:solidFill>
                <a:ln w="19050">
                  <a:solidFill>
                    <a:srgbClr val="99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sp>
              <p:nvSpPr>
                <p:cNvPr id="7236" name="Text Box 7"/>
                <p:cNvSpPr txBox="1">
                  <a:spLocks noChangeArrowheads="1"/>
                </p:cNvSpPr>
                <p:nvPr/>
              </p:nvSpPr>
              <p:spPr bwMode="auto">
                <a:xfrm>
                  <a:off x="1104" y="3709"/>
                  <a:ext cx="954" cy="18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Physical Layer</a:t>
                  </a:r>
                </a:p>
              </p:txBody>
            </p:sp>
            <p:sp>
              <p:nvSpPr>
                <p:cNvPr id="7237" name="Text Box 8"/>
                <p:cNvSpPr txBox="1">
                  <a:spLocks noChangeArrowheads="1"/>
                </p:cNvSpPr>
                <p:nvPr/>
              </p:nvSpPr>
              <p:spPr bwMode="auto">
                <a:xfrm>
                  <a:off x="481" y="2676"/>
                  <a:ext cx="10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rtl="1">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Data link Layer</a:t>
                  </a:r>
                </a:p>
              </p:txBody>
            </p:sp>
            <p:sp>
              <p:nvSpPr>
                <p:cNvPr id="7238" name="AutoShape 9"/>
                <p:cNvSpPr>
                  <a:spLocks noChangeArrowheads="1"/>
                </p:cNvSpPr>
                <p:nvPr/>
              </p:nvSpPr>
              <p:spPr bwMode="auto">
                <a:xfrm rot="10800000">
                  <a:off x="1491" y="3314"/>
                  <a:ext cx="175" cy="363"/>
                </a:xfrm>
                <a:prstGeom prst="upArrow">
                  <a:avLst>
                    <a:gd name="adj1" fmla="val 50000"/>
                    <a:gd name="adj2" fmla="val 51857"/>
                  </a:avLst>
                </a:prstGeom>
                <a:solidFill>
                  <a:srgbClr val="FFFFFF"/>
                </a:solidFill>
                <a:ln w="9525">
                  <a:solidFill>
                    <a:srgbClr val="990099"/>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sp>
              <p:nvSpPr>
                <p:cNvPr id="7239" name="AutoShape 10"/>
                <p:cNvSpPr>
                  <a:spLocks noChangeArrowheads="1"/>
                </p:cNvSpPr>
                <p:nvPr/>
              </p:nvSpPr>
              <p:spPr bwMode="auto">
                <a:xfrm rot="10800000">
                  <a:off x="1469" y="2425"/>
                  <a:ext cx="175" cy="362"/>
                </a:xfrm>
                <a:prstGeom prst="upArrow">
                  <a:avLst>
                    <a:gd name="adj1" fmla="val 50000"/>
                    <a:gd name="adj2" fmla="val 51714"/>
                  </a:avLst>
                </a:prstGeom>
                <a:solidFill>
                  <a:srgbClr val="FFFFFF"/>
                </a:solidFill>
                <a:ln w="9525">
                  <a:solidFill>
                    <a:srgbClr val="0000FF"/>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sp>
              <p:nvSpPr>
                <p:cNvPr id="7240" name="Rectangle 11"/>
                <p:cNvSpPr>
                  <a:spLocks noChangeArrowheads="1"/>
                </p:cNvSpPr>
                <p:nvPr/>
              </p:nvSpPr>
              <p:spPr bwMode="auto">
                <a:xfrm>
                  <a:off x="2019" y="2936"/>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990099"/>
                      </a:solidFill>
                      <a:latin typeface="Calibri Light" panose="020F0302020204030204" pitchFamily="34" charset="0"/>
                      <a:cs typeface="Calibri Light" panose="020F0302020204030204" pitchFamily="34" charset="0"/>
                    </a:rPr>
                    <a:t>Tail</a:t>
                  </a:r>
                </a:p>
              </p:txBody>
            </p:sp>
            <p:sp>
              <p:nvSpPr>
                <p:cNvPr id="7241" name="Rectangle 12" descr="Small confetti"/>
                <p:cNvSpPr>
                  <a:spLocks noChangeArrowheads="1"/>
                </p:cNvSpPr>
                <p:nvPr/>
              </p:nvSpPr>
              <p:spPr bwMode="auto">
                <a:xfrm>
                  <a:off x="1140" y="2936"/>
                  <a:ext cx="879" cy="182"/>
                </a:xfrm>
                <a:prstGeom prst="rect">
                  <a:avLst/>
                </a:prstGeom>
                <a:pattFill prst="smConfetti">
                  <a:fgClr>
                    <a:srgbClr val="0033CC"/>
                  </a:fgClr>
                  <a:bgClr>
                    <a:srgbClr val="FFFFFF"/>
                  </a:bgClr>
                </a:pattFill>
                <a:ln w="9525">
                  <a:solidFill>
                    <a:srgbClr val="990099"/>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1600">
                      <a:solidFill>
                        <a:srgbClr val="3333CC"/>
                      </a:solidFill>
                      <a:latin typeface="Calibri Light" panose="020F0302020204030204" pitchFamily="34" charset="0"/>
                      <a:cs typeface="Calibri Light" panose="020F0302020204030204" pitchFamily="34" charset="0"/>
                    </a:rPr>
                    <a:t>Packet</a:t>
                  </a:r>
                </a:p>
              </p:txBody>
            </p:sp>
            <p:sp>
              <p:nvSpPr>
                <p:cNvPr id="7242" name="Text Box 13"/>
                <p:cNvSpPr txBox="1">
                  <a:spLocks noChangeArrowheads="1"/>
                </p:cNvSpPr>
                <p:nvPr/>
              </p:nvSpPr>
              <p:spPr bwMode="auto">
                <a:xfrm>
                  <a:off x="491" y="3076"/>
                  <a:ext cx="51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dirty="0">
                      <a:solidFill>
                        <a:srgbClr val="000080"/>
                      </a:solidFill>
                      <a:latin typeface="Calibri Light" panose="020F0302020204030204" pitchFamily="34" charset="0"/>
                      <a:cs typeface="Calibri Light" panose="020F0302020204030204" pitchFamily="34" charset="0"/>
                    </a:rPr>
                    <a:t>Frame</a:t>
                  </a:r>
                </a:p>
              </p:txBody>
            </p:sp>
            <p:sp>
              <p:nvSpPr>
                <p:cNvPr id="7243" name="Text Box 14"/>
                <p:cNvSpPr txBox="1">
                  <a:spLocks noChangeArrowheads="1"/>
                </p:cNvSpPr>
                <p:nvPr/>
              </p:nvSpPr>
              <p:spPr bwMode="auto">
                <a:xfrm>
                  <a:off x="1186" y="2217"/>
                  <a:ext cx="953" cy="20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rtl="1">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Network Layer</a:t>
                  </a:r>
                </a:p>
              </p:txBody>
            </p:sp>
            <p:sp>
              <p:nvSpPr>
                <p:cNvPr id="7244" name="Line 15"/>
                <p:cNvSpPr>
                  <a:spLocks noChangeShapeType="1"/>
                </p:cNvSpPr>
                <p:nvPr/>
              </p:nvSpPr>
              <p:spPr bwMode="auto">
                <a:xfrm>
                  <a:off x="757" y="3118"/>
                  <a:ext cx="672" cy="241"/>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45" name="Line 16"/>
                <p:cNvSpPr>
                  <a:spLocks noChangeShapeType="1"/>
                </p:cNvSpPr>
                <p:nvPr/>
              </p:nvSpPr>
              <p:spPr bwMode="auto">
                <a:xfrm rot="7842980">
                  <a:off x="1757" y="3042"/>
                  <a:ext cx="585" cy="362"/>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46" name="Line 17"/>
                <p:cNvSpPr>
                  <a:spLocks noChangeShapeType="1"/>
                </p:cNvSpPr>
                <p:nvPr/>
              </p:nvSpPr>
              <p:spPr bwMode="auto">
                <a:xfrm flipV="1">
                  <a:off x="1140" y="2767"/>
                  <a:ext cx="289" cy="155"/>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47" name="Line 18"/>
                <p:cNvSpPr>
                  <a:spLocks noChangeShapeType="1"/>
                </p:cNvSpPr>
                <p:nvPr/>
              </p:nvSpPr>
              <p:spPr bwMode="auto">
                <a:xfrm rot="14900852" flipV="1">
                  <a:off x="1707" y="2728"/>
                  <a:ext cx="306" cy="224"/>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48" name="Rectangle 19"/>
                <p:cNvSpPr>
                  <a:spLocks noChangeArrowheads="1"/>
                </p:cNvSpPr>
                <p:nvPr/>
              </p:nvSpPr>
              <p:spPr bwMode="auto">
                <a:xfrm>
                  <a:off x="768" y="2933"/>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990099"/>
                      </a:solidFill>
                      <a:latin typeface="Calibri Light" panose="020F0302020204030204" pitchFamily="34" charset="0"/>
                      <a:cs typeface="Calibri Light" panose="020F0302020204030204" pitchFamily="34" charset="0"/>
                    </a:rPr>
                    <a:t>Head</a:t>
                  </a:r>
                </a:p>
              </p:txBody>
            </p:sp>
          </p:grpSp>
          <p:grpSp>
            <p:nvGrpSpPr>
              <p:cNvPr id="7220" name="Group 20"/>
              <p:cNvGrpSpPr>
                <a:grpSpLocks/>
              </p:cNvGrpSpPr>
              <p:nvPr/>
            </p:nvGrpSpPr>
            <p:grpSpPr bwMode="auto">
              <a:xfrm>
                <a:off x="2958" y="2209"/>
                <a:ext cx="2153" cy="1677"/>
                <a:chOff x="2958" y="2193"/>
                <a:chExt cx="2153" cy="1677"/>
              </a:xfrm>
            </p:grpSpPr>
            <p:sp>
              <p:nvSpPr>
                <p:cNvPr id="7221" name="Rectangle 21"/>
                <p:cNvSpPr>
                  <a:spLocks noChangeArrowheads="1"/>
                </p:cNvSpPr>
                <p:nvPr/>
              </p:nvSpPr>
              <p:spPr bwMode="auto">
                <a:xfrm>
                  <a:off x="3003" y="2640"/>
                  <a:ext cx="2108" cy="817"/>
                </a:xfrm>
                <a:prstGeom prst="rect">
                  <a:avLst/>
                </a:prstGeom>
                <a:solidFill>
                  <a:srgbClr val="FFFFFF"/>
                </a:solidFill>
                <a:ln w="19050">
                  <a:solidFill>
                    <a:srgbClr val="99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sp>
              <p:nvSpPr>
                <p:cNvPr id="7222" name="Text Box 22"/>
                <p:cNvSpPr txBox="1">
                  <a:spLocks noChangeArrowheads="1"/>
                </p:cNvSpPr>
                <p:nvPr/>
              </p:nvSpPr>
              <p:spPr bwMode="auto">
                <a:xfrm>
                  <a:off x="3581" y="3685"/>
                  <a:ext cx="954" cy="18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Physical Layer</a:t>
                  </a:r>
                </a:p>
              </p:txBody>
            </p:sp>
            <p:sp>
              <p:nvSpPr>
                <p:cNvPr id="7223" name="Text Box 23"/>
                <p:cNvSpPr txBox="1">
                  <a:spLocks noChangeArrowheads="1"/>
                </p:cNvSpPr>
                <p:nvPr/>
              </p:nvSpPr>
              <p:spPr bwMode="auto">
                <a:xfrm>
                  <a:off x="2958" y="2652"/>
                  <a:ext cx="10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rtl="1">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Data link Layer</a:t>
                  </a:r>
                </a:p>
              </p:txBody>
            </p:sp>
            <p:sp>
              <p:nvSpPr>
                <p:cNvPr id="7224" name="AutoShape 24"/>
                <p:cNvSpPr>
                  <a:spLocks noChangeArrowheads="1"/>
                </p:cNvSpPr>
                <p:nvPr/>
              </p:nvSpPr>
              <p:spPr bwMode="auto">
                <a:xfrm>
                  <a:off x="3968" y="3290"/>
                  <a:ext cx="175" cy="363"/>
                </a:xfrm>
                <a:prstGeom prst="upArrow">
                  <a:avLst>
                    <a:gd name="adj1" fmla="val 50000"/>
                    <a:gd name="adj2" fmla="val 51857"/>
                  </a:avLst>
                </a:prstGeom>
                <a:solidFill>
                  <a:srgbClr val="FFFFFF"/>
                </a:solidFill>
                <a:ln w="9525">
                  <a:solidFill>
                    <a:srgbClr val="990099"/>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sp>
              <p:nvSpPr>
                <p:cNvPr id="7225" name="Rectangle 25"/>
                <p:cNvSpPr>
                  <a:spLocks noChangeArrowheads="1"/>
                </p:cNvSpPr>
                <p:nvPr/>
              </p:nvSpPr>
              <p:spPr bwMode="auto">
                <a:xfrm>
                  <a:off x="4496" y="2912"/>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990099"/>
                      </a:solidFill>
                      <a:latin typeface="Calibri Light" panose="020F0302020204030204" pitchFamily="34" charset="0"/>
                      <a:cs typeface="Calibri Light" panose="020F0302020204030204" pitchFamily="34" charset="0"/>
                    </a:rPr>
                    <a:t>Tail</a:t>
                  </a:r>
                </a:p>
              </p:txBody>
            </p:sp>
            <p:sp>
              <p:nvSpPr>
                <p:cNvPr id="7226" name="Rectangle 26" descr="Small confetti"/>
                <p:cNvSpPr>
                  <a:spLocks noChangeArrowheads="1"/>
                </p:cNvSpPr>
                <p:nvPr/>
              </p:nvSpPr>
              <p:spPr bwMode="auto">
                <a:xfrm>
                  <a:off x="3617" y="2912"/>
                  <a:ext cx="879" cy="182"/>
                </a:xfrm>
                <a:prstGeom prst="rect">
                  <a:avLst/>
                </a:prstGeom>
                <a:pattFill prst="smConfetti">
                  <a:fgClr>
                    <a:srgbClr val="0033CC"/>
                  </a:fgClr>
                  <a:bgClr>
                    <a:srgbClr val="FFFFFF"/>
                  </a:bgClr>
                </a:pattFill>
                <a:ln w="9525">
                  <a:solidFill>
                    <a:srgbClr val="990099"/>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1600">
                      <a:solidFill>
                        <a:srgbClr val="3333CC"/>
                      </a:solidFill>
                      <a:latin typeface="Calibri Light" panose="020F0302020204030204" pitchFamily="34" charset="0"/>
                      <a:cs typeface="Calibri Light" panose="020F0302020204030204" pitchFamily="34" charset="0"/>
                    </a:rPr>
                    <a:t>Packet</a:t>
                  </a:r>
                </a:p>
              </p:txBody>
            </p:sp>
            <p:sp>
              <p:nvSpPr>
                <p:cNvPr id="7227" name="Text Box 27"/>
                <p:cNvSpPr txBox="1">
                  <a:spLocks noChangeArrowheads="1"/>
                </p:cNvSpPr>
                <p:nvPr/>
              </p:nvSpPr>
              <p:spPr bwMode="auto">
                <a:xfrm>
                  <a:off x="2969" y="3052"/>
                  <a:ext cx="51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dirty="0">
                      <a:solidFill>
                        <a:srgbClr val="000080"/>
                      </a:solidFill>
                      <a:latin typeface="Calibri Light" panose="020F0302020204030204" pitchFamily="34" charset="0"/>
                      <a:cs typeface="Calibri Light" panose="020F0302020204030204" pitchFamily="34" charset="0"/>
                    </a:rPr>
                    <a:t>Frame</a:t>
                  </a:r>
                </a:p>
              </p:txBody>
            </p:sp>
            <p:sp>
              <p:nvSpPr>
                <p:cNvPr id="7228" name="Text Box 28"/>
                <p:cNvSpPr txBox="1">
                  <a:spLocks noChangeArrowheads="1"/>
                </p:cNvSpPr>
                <p:nvPr/>
              </p:nvSpPr>
              <p:spPr bwMode="auto">
                <a:xfrm>
                  <a:off x="3663" y="2193"/>
                  <a:ext cx="953" cy="20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rtl="1">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Network Layer</a:t>
                  </a:r>
                </a:p>
              </p:txBody>
            </p:sp>
            <p:sp>
              <p:nvSpPr>
                <p:cNvPr id="7229" name="Line 29"/>
                <p:cNvSpPr>
                  <a:spLocks noChangeShapeType="1"/>
                </p:cNvSpPr>
                <p:nvPr/>
              </p:nvSpPr>
              <p:spPr bwMode="auto">
                <a:xfrm>
                  <a:off x="3234" y="3094"/>
                  <a:ext cx="672" cy="241"/>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30" name="Line 30"/>
                <p:cNvSpPr>
                  <a:spLocks noChangeShapeType="1"/>
                </p:cNvSpPr>
                <p:nvPr/>
              </p:nvSpPr>
              <p:spPr bwMode="auto">
                <a:xfrm rot="7842980">
                  <a:off x="4234" y="3018"/>
                  <a:ext cx="585" cy="362"/>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31" name="Line 31"/>
                <p:cNvSpPr>
                  <a:spLocks noChangeShapeType="1"/>
                </p:cNvSpPr>
                <p:nvPr/>
              </p:nvSpPr>
              <p:spPr bwMode="auto">
                <a:xfrm flipV="1">
                  <a:off x="3617" y="2743"/>
                  <a:ext cx="289" cy="155"/>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32" name="Line 32"/>
                <p:cNvSpPr>
                  <a:spLocks noChangeShapeType="1"/>
                </p:cNvSpPr>
                <p:nvPr/>
              </p:nvSpPr>
              <p:spPr bwMode="auto">
                <a:xfrm rot="14900852" flipV="1">
                  <a:off x="4184" y="2704"/>
                  <a:ext cx="306" cy="224"/>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33" name="Rectangle 33"/>
                <p:cNvSpPr>
                  <a:spLocks noChangeArrowheads="1"/>
                </p:cNvSpPr>
                <p:nvPr/>
              </p:nvSpPr>
              <p:spPr bwMode="auto">
                <a:xfrm>
                  <a:off x="3245" y="2909"/>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990099"/>
                      </a:solidFill>
                      <a:latin typeface="Calibri Light" panose="020F0302020204030204" pitchFamily="34" charset="0"/>
                      <a:cs typeface="Calibri Light" panose="020F0302020204030204" pitchFamily="34" charset="0"/>
                    </a:rPr>
                    <a:t>Head</a:t>
                  </a:r>
                </a:p>
              </p:txBody>
            </p:sp>
            <p:sp>
              <p:nvSpPr>
                <p:cNvPr id="7234" name="AutoShape 34"/>
                <p:cNvSpPr>
                  <a:spLocks noChangeArrowheads="1"/>
                </p:cNvSpPr>
                <p:nvPr/>
              </p:nvSpPr>
              <p:spPr bwMode="auto">
                <a:xfrm>
                  <a:off x="3968" y="2404"/>
                  <a:ext cx="175" cy="363"/>
                </a:xfrm>
                <a:prstGeom prst="upArrow">
                  <a:avLst>
                    <a:gd name="adj1" fmla="val 50000"/>
                    <a:gd name="adj2" fmla="val 51857"/>
                  </a:avLst>
                </a:prstGeom>
                <a:solidFill>
                  <a:srgbClr val="FFFFFF"/>
                </a:solidFill>
                <a:ln w="9525">
                  <a:solidFill>
                    <a:srgbClr val="0033CC"/>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grpSp>
        </p:grpSp>
        <p:sp>
          <p:nvSpPr>
            <p:cNvPr id="7218" name="Text Box 35"/>
            <p:cNvSpPr txBox="1">
              <a:spLocks noChangeArrowheads="1"/>
            </p:cNvSpPr>
            <p:nvPr/>
          </p:nvSpPr>
          <p:spPr bwMode="auto">
            <a:xfrm>
              <a:off x="1939" y="1738"/>
              <a:ext cx="19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a:solidFill>
                    <a:srgbClr val="0000B0"/>
                  </a:solidFill>
                  <a:latin typeface="Calibri Light" panose="020F0302020204030204" pitchFamily="34" charset="0"/>
                  <a:cs typeface="Calibri Light" panose="020F0302020204030204" pitchFamily="34" charset="0"/>
                </a:rPr>
                <a:t>The layers involved:</a:t>
              </a:r>
            </a:p>
          </p:txBody>
        </p:sp>
      </p:grpSp>
      <p:grpSp>
        <p:nvGrpSpPr>
          <p:cNvPr id="391239" name="Group 71"/>
          <p:cNvGrpSpPr>
            <a:grpSpLocks/>
          </p:cNvGrpSpPr>
          <p:nvPr/>
        </p:nvGrpSpPr>
        <p:grpSpPr bwMode="auto">
          <a:xfrm>
            <a:off x="949325" y="2752725"/>
            <a:ext cx="7350125" cy="3165475"/>
            <a:chOff x="698" y="1834"/>
            <a:chExt cx="4630" cy="1994"/>
          </a:xfrm>
        </p:grpSpPr>
        <p:grpSp>
          <p:nvGrpSpPr>
            <p:cNvPr id="7183" name="Group 37"/>
            <p:cNvGrpSpPr>
              <a:grpSpLocks/>
            </p:cNvGrpSpPr>
            <p:nvPr/>
          </p:nvGrpSpPr>
          <p:grpSpPr bwMode="auto">
            <a:xfrm>
              <a:off x="698" y="1834"/>
              <a:ext cx="4630" cy="1994"/>
              <a:chOff x="602" y="1738"/>
              <a:chExt cx="4630" cy="1994"/>
            </a:xfrm>
          </p:grpSpPr>
          <p:grpSp>
            <p:nvGrpSpPr>
              <p:cNvPr id="7185" name="Group 38"/>
              <p:cNvGrpSpPr>
                <a:grpSpLocks/>
              </p:cNvGrpSpPr>
              <p:nvPr/>
            </p:nvGrpSpPr>
            <p:grpSpPr bwMode="auto">
              <a:xfrm>
                <a:off x="602" y="2047"/>
                <a:ext cx="4630" cy="1685"/>
                <a:chOff x="481" y="2209"/>
                <a:chExt cx="4630" cy="1685"/>
              </a:xfrm>
            </p:grpSpPr>
            <p:grpSp>
              <p:nvGrpSpPr>
                <p:cNvPr id="7187" name="Group 39"/>
                <p:cNvGrpSpPr>
                  <a:grpSpLocks/>
                </p:cNvGrpSpPr>
                <p:nvPr/>
              </p:nvGrpSpPr>
              <p:grpSpPr bwMode="auto">
                <a:xfrm>
                  <a:off x="481" y="2217"/>
                  <a:ext cx="2153" cy="1677"/>
                  <a:chOff x="481" y="2217"/>
                  <a:chExt cx="2153" cy="1677"/>
                </a:xfrm>
              </p:grpSpPr>
              <p:sp>
                <p:nvSpPr>
                  <p:cNvPr id="7203" name="Rectangle 40"/>
                  <p:cNvSpPr>
                    <a:spLocks noChangeArrowheads="1"/>
                  </p:cNvSpPr>
                  <p:nvPr/>
                </p:nvSpPr>
                <p:spPr bwMode="auto">
                  <a:xfrm>
                    <a:off x="526" y="2664"/>
                    <a:ext cx="2108" cy="817"/>
                  </a:xfrm>
                  <a:prstGeom prst="rect">
                    <a:avLst/>
                  </a:prstGeom>
                  <a:solidFill>
                    <a:srgbClr val="FFFFFF"/>
                  </a:solidFill>
                  <a:ln w="19050">
                    <a:solidFill>
                      <a:srgbClr val="99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sp>
                <p:nvSpPr>
                  <p:cNvPr id="7204" name="Text Box 41"/>
                  <p:cNvSpPr txBox="1">
                    <a:spLocks noChangeArrowheads="1"/>
                  </p:cNvSpPr>
                  <p:nvPr/>
                </p:nvSpPr>
                <p:spPr bwMode="auto">
                  <a:xfrm>
                    <a:off x="1104" y="3709"/>
                    <a:ext cx="954" cy="18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Physical Layer</a:t>
                    </a:r>
                  </a:p>
                </p:txBody>
              </p:sp>
              <p:sp>
                <p:nvSpPr>
                  <p:cNvPr id="7205" name="Text Box 42"/>
                  <p:cNvSpPr txBox="1">
                    <a:spLocks noChangeArrowheads="1"/>
                  </p:cNvSpPr>
                  <p:nvPr/>
                </p:nvSpPr>
                <p:spPr bwMode="auto">
                  <a:xfrm>
                    <a:off x="481" y="2676"/>
                    <a:ext cx="10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rtl="1">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Data link Layer</a:t>
                    </a:r>
                  </a:p>
                </p:txBody>
              </p:sp>
              <p:sp>
                <p:nvSpPr>
                  <p:cNvPr id="7206" name="AutoShape 43"/>
                  <p:cNvSpPr>
                    <a:spLocks noChangeArrowheads="1"/>
                  </p:cNvSpPr>
                  <p:nvPr/>
                </p:nvSpPr>
                <p:spPr bwMode="auto">
                  <a:xfrm rot="10800000">
                    <a:off x="1491" y="3314"/>
                    <a:ext cx="175" cy="363"/>
                  </a:xfrm>
                  <a:prstGeom prst="upArrow">
                    <a:avLst>
                      <a:gd name="adj1" fmla="val 50000"/>
                      <a:gd name="adj2" fmla="val 51857"/>
                    </a:avLst>
                  </a:prstGeom>
                  <a:solidFill>
                    <a:srgbClr val="FFFFFF"/>
                  </a:solidFill>
                  <a:ln w="9525">
                    <a:solidFill>
                      <a:srgbClr val="990099"/>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sp>
                <p:nvSpPr>
                  <p:cNvPr id="7207" name="AutoShape 44"/>
                  <p:cNvSpPr>
                    <a:spLocks noChangeArrowheads="1"/>
                  </p:cNvSpPr>
                  <p:nvPr/>
                </p:nvSpPr>
                <p:spPr bwMode="auto">
                  <a:xfrm rot="10800000">
                    <a:off x="1469" y="2425"/>
                    <a:ext cx="175" cy="362"/>
                  </a:xfrm>
                  <a:prstGeom prst="upArrow">
                    <a:avLst>
                      <a:gd name="adj1" fmla="val 50000"/>
                      <a:gd name="adj2" fmla="val 51714"/>
                    </a:avLst>
                  </a:prstGeom>
                  <a:solidFill>
                    <a:srgbClr val="FFFFFF"/>
                  </a:solidFill>
                  <a:ln w="9525">
                    <a:solidFill>
                      <a:srgbClr val="0000FF"/>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sp>
                <p:nvSpPr>
                  <p:cNvPr id="7208" name="Rectangle 45"/>
                  <p:cNvSpPr>
                    <a:spLocks noChangeArrowheads="1"/>
                  </p:cNvSpPr>
                  <p:nvPr/>
                </p:nvSpPr>
                <p:spPr bwMode="auto">
                  <a:xfrm>
                    <a:off x="2019" y="2936"/>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990099"/>
                        </a:solidFill>
                        <a:latin typeface="Calibri Light" panose="020F0302020204030204" pitchFamily="34" charset="0"/>
                        <a:cs typeface="Calibri Light" panose="020F0302020204030204" pitchFamily="34" charset="0"/>
                      </a:rPr>
                      <a:t>Tail</a:t>
                    </a:r>
                  </a:p>
                </p:txBody>
              </p:sp>
              <p:sp>
                <p:nvSpPr>
                  <p:cNvPr id="7209" name="Rectangle 46" descr="Small confetti"/>
                  <p:cNvSpPr>
                    <a:spLocks noChangeArrowheads="1"/>
                  </p:cNvSpPr>
                  <p:nvPr/>
                </p:nvSpPr>
                <p:spPr bwMode="auto">
                  <a:xfrm>
                    <a:off x="1140" y="2936"/>
                    <a:ext cx="879" cy="182"/>
                  </a:xfrm>
                  <a:prstGeom prst="rect">
                    <a:avLst/>
                  </a:prstGeom>
                  <a:pattFill prst="smConfetti">
                    <a:fgClr>
                      <a:srgbClr val="0033CC"/>
                    </a:fgClr>
                    <a:bgClr>
                      <a:srgbClr val="FFFFFF"/>
                    </a:bgClr>
                  </a:pattFill>
                  <a:ln w="9525">
                    <a:solidFill>
                      <a:srgbClr val="990099"/>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1600">
                        <a:solidFill>
                          <a:srgbClr val="3333CC"/>
                        </a:solidFill>
                        <a:latin typeface="Calibri Light" panose="020F0302020204030204" pitchFamily="34" charset="0"/>
                        <a:cs typeface="Calibri Light" panose="020F0302020204030204" pitchFamily="34" charset="0"/>
                      </a:rPr>
                      <a:t>Packet</a:t>
                    </a:r>
                  </a:p>
                </p:txBody>
              </p:sp>
              <p:sp>
                <p:nvSpPr>
                  <p:cNvPr id="7210" name="Text Box 47"/>
                  <p:cNvSpPr txBox="1">
                    <a:spLocks noChangeArrowheads="1"/>
                  </p:cNvSpPr>
                  <p:nvPr/>
                </p:nvSpPr>
                <p:spPr bwMode="auto">
                  <a:xfrm>
                    <a:off x="495" y="3076"/>
                    <a:ext cx="51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dirty="0">
                        <a:solidFill>
                          <a:srgbClr val="000080"/>
                        </a:solidFill>
                        <a:latin typeface="Calibri Light" panose="020F0302020204030204" pitchFamily="34" charset="0"/>
                        <a:cs typeface="Calibri Light" panose="020F0302020204030204" pitchFamily="34" charset="0"/>
                      </a:rPr>
                      <a:t>Frame</a:t>
                    </a:r>
                  </a:p>
                </p:txBody>
              </p:sp>
              <p:sp>
                <p:nvSpPr>
                  <p:cNvPr id="7211" name="Text Box 48"/>
                  <p:cNvSpPr txBox="1">
                    <a:spLocks noChangeArrowheads="1"/>
                  </p:cNvSpPr>
                  <p:nvPr/>
                </p:nvSpPr>
                <p:spPr bwMode="auto">
                  <a:xfrm>
                    <a:off x="1186" y="2217"/>
                    <a:ext cx="953" cy="20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rtl="1">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Network Layer</a:t>
                    </a:r>
                  </a:p>
                </p:txBody>
              </p:sp>
              <p:sp>
                <p:nvSpPr>
                  <p:cNvPr id="7212" name="Line 49"/>
                  <p:cNvSpPr>
                    <a:spLocks noChangeShapeType="1"/>
                  </p:cNvSpPr>
                  <p:nvPr/>
                </p:nvSpPr>
                <p:spPr bwMode="auto">
                  <a:xfrm>
                    <a:off x="757" y="3118"/>
                    <a:ext cx="672" cy="241"/>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13" name="Line 50"/>
                  <p:cNvSpPr>
                    <a:spLocks noChangeShapeType="1"/>
                  </p:cNvSpPr>
                  <p:nvPr/>
                </p:nvSpPr>
                <p:spPr bwMode="auto">
                  <a:xfrm rot="7842980">
                    <a:off x="1757" y="3042"/>
                    <a:ext cx="585" cy="362"/>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14" name="Line 51"/>
                  <p:cNvSpPr>
                    <a:spLocks noChangeShapeType="1"/>
                  </p:cNvSpPr>
                  <p:nvPr/>
                </p:nvSpPr>
                <p:spPr bwMode="auto">
                  <a:xfrm flipV="1">
                    <a:off x="1140" y="2767"/>
                    <a:ext cx="289" cy="155"/>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15" name="Line 52"/>
                  <p:cNvSpPr>
                    <a:spLocks noChangeShapeType="1"/>
                  </p:cNvSpPr>
                  <p:nvPr/>
                </p:nvSpPr>
                <p:spPr bwMode="auto">
                  <a:xfrm rot="14900852" flipV="1">
                    <a:off x="1707" y="2728"/>
                    <a:ext cx="306" cy="224"/>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16" name="Rectangle 53"/>
                  <p:cNvSpPr>
                    <a:spLocks noChangeArrowheads="1"/>
                  </p:cNvSpPr>
                  <p:nvPr/>
                </p:nvSpPr>
                <p:spPr bwMode="auto">
                  <a:xfrm>
                    <a:off x="768" y="2933"/>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990099"/>
                        </a:solidFill>
                        <a:latin typeface="Calibri Light" panose="020F0302020204030204" pitchFamily="34" charset="0"/>
                        <a:cs typeface="Calibri Light" panose="020F0302020204030204" pitchFamily="34" charset="0"/>
                      </a:rPr>
                      <a:t>Head</a:t>
                    </a:r>
                  </a:p>
                </p:txBody>
              </p:sp>
            </p:grpSp>
            <p:grpSp>
              <p:nvGrpSpPr>
                <p:cNvPr id="7188" name="Group 54"/>
                <p:cNvGrpSpPr>
                  <a:grpSpLocks/>
                </p:cNvGrpSpPr>
                <p:nvPr/>
              </p:nvGrpSpPr>
              <p:grpSpPr bwMode="auto">
                <a:xfrm>
                  <a:off x="2958" y="2209"/>
                  <a:ext cx="2153" cy="1677"/>
                  <a:chOff x="2958" y="2193"/>
                  <a:chExt cx="2153" cy="1677"/>
                </a:xfrm>
              </p:grpSpPr>
              <p:sp>
                <p:nvSpPr>
                  <p:cNvPr id="7189" name="Rectangle 55"/>
                  <p:cNvSpPr>
                    <a:spLocks noChangeArrowheads="1"/>
                  </p:cNvSpPr>
                  <p:nvPr/>
                </p:nvSpPr>
                <p:spPr bwMode="auto">
                  <a:xfrm>
                    <a:off x="3003" y="2640"/>
                    <a:ext cx="2108" cy="817"/>
                  </a:xfrm>
                  <a:prstGeom prst="rect">
                    <a:avLst/>
                  </a:prstGeom>
                  <a:solidFill>
                    <a:srgbClr val="FFFFFF"/>
                  </a:solidFill>
                  <a:ln w="19050">
                    <a:solidFill>
                      <a:srgbClr val="99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sp>
                <p:nvSpPr>
                  <p:cNvPr id="7190" name="Text Box 56"/>
                  <p:cNvSpPr txBox="1">
                    <a:spLocks noChangeArrowheads="1"/>
                  </p:cNvSpPr>
                  <p:nvPr/>
                </p:nvSpPr>
                <p:spPr bwMode="auto">
                  <a:xfrm>
                    <a:off x="3581" y="3685"/>
                    <a:ext cx="954" cy="18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Physical Layer</a:t>
                    </a:r>
                  </a:p>
                </p:txBody>
              </p:sp>
              <p:sp>
                <p:nvSpPr>
                  <p:cNvPr id="7191" name="Text Box 57"/>
                  <p:cNvSpPr txBox="1">
                    <a:spLocks noChangeArrowheads="1"/>
                  </p:cNvSpPr>
                  <p:nvPr/>
                </p:nvSpPr>
                <p:spPr bwMode="auto">
                  <a:xfrm>
                    <a:off x="2958" y="2652"/>
                    <a:ext cx="10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rtl="1">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Data link Layer</a:t>
                    </a:r>
                  </a:p>
                </p:txBody>
              </p:sp>
              <p:sp>
                <p:nvSpPr>
                  <p:cNvPr id="7192" name="AutoShape 58"/>
                  <p:cNvSpPr>
                    <a:spLocks noChangeArrowheads="1"/>
                  </p:cNvSpPr>
                  <p:nvPr/>
                </p:nvSpPr>
                <p:spPr bwMode="auto">
                  <a:xfrm>
                    <a:off x="3968" y="3290"/>
                    <a:ext cx="175" cy="363"/>
                  </a:xfrm>
                  <a:prstGeom prst="upArrow">
                    <a:avLst>
                      <a:gd name="adj1" fmla="val 50000"/>
                      <a:gd name="adj2" fmla="val 51857"/>
                    </a:avLst>
                  </a:prstGeom>
                  <a:solidFill>
                    <a:srgbClr val="FFFFFF"/>
                  </a:solidFill>
                  <a:ln w="9525">
                    <a:solidFill>
                      <a:srgbClr val="990099"/>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sp>
                <p:nvSpPr>
                  <p:cNvPr id="7193" name="Rectangle 59"/>
                  <p:cNvSpPr>
                    <a:spLocks noChangeArrowheads="1"/>
                  </p:cNvSpPr>
                  <p:nvPr/>
                </p:nvSpPr>
                <p:spPr bwMode="auto">
                  <a:xfrm>
                    <a:off x="4496" y="2912"/>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990099"/>
                        </a:solidFill>
                        <a:latin typeface="Calibri Light" panose="020F0302020204030204" pitchFamily="34" charset="0"/>
                        <a:cs typeface="Calibri Light" panose="020F0302020204030204" pitchFamily="34" charset="0"/>
                      </a:rPr>
                      <a:t>Tail</a:t>
                    </a:r>
                  </a:p>
                </p:txBody>
              </p:sp>
              <p:sp>
                <p:nvSpPr>
                  <p:cNvPr id="7194" name="Rectangle 60" descr="Small confetti"/>
                  <p:cNvSpPr>
                    <a:spLocks noChangeArrowheads="1"/>
                  </p:cNvSpPr>
                  <p:nvPr/>
                </p:nvSpPr>
                <p:spPr bwMode="auto">
                  <a:xfrm>
                    <a:off x="3617" y="2912"/>
                    <a:ext cx="879" cy="182"/>
                  </a:xfrm>
                  <a:prstGeom prst="rect">
                    <a:avLst/>
                  </a:prstGeom>
                  <a:pattFill prst="smConfetti">
                    <a:fgClr>
                      <a:srgbClr val="0033CC"/>
                    </a:fgClr>
                    <a:bgClr>
                      <a:srgbClr val="FFFFFF"/>
                    </a:bgClr>
                  </a:pattFill>
                  <a:ln w="9525">
                    <a:solidFill>
                      <a:srgbClr val="990099"/>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1600">
                        <a:solidFill>
                          <a:srgbClr val="3333CC"/>
                        </a:solidFill>
                        <a:latin typeface="Calibri Light" panose="020F0302020204030204" pitchFamily="34" charset="0"/>
                        <a:cs typeface="Calibri Light" panose="020F0302020204030204" pitchFamily="34" charset="0"/>
                      </a:rPr>
                      <a:t>Packet</a:t>
                    </a:r>
                  </a:p>
                </p:txBody>
              </p:sp>
              <p:sp>
                <p:nvSpPr>
                  <p:cNvPr id="7195" name="Text Box 61"/>
                  <p:cNvSpPr txBox="1">
                    <a:spLocks noChangeArrowheads="1"/>
                  </p:cNvSpPr>
                  <p:nvPr/>
                </p:nvSpPr>
                <p:spPr bwMode="auto">
                  <a:xfrm>
                    <a:off x="2973" y="3052"/>
                    <a:ext cx="51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dirty="0">
                        <a:solidFill>
                          <a:srgbClr val="000080"/>
                        </a:solidFill>
                        <a:latin typeface="Calibri Light" panose="020F0302020204030204" pitchFamily="34" charset="0"/>
                        <a:cs typeface="Calibri Light" panose="020F0302020204030204" pitchFamily="34" charset="0"/>
                      </a:rPr>
                      <a:t>Frame</a:t>
                    </a:r>
                  </a:p>
                </p:txBody>
              </p:sp>
              <p:sp>
                <p:nvSpPr>
                  <p:cNvPr id="7196" name="Text Box 62"/>
                  <p:cNvSpPr txBox="1">
                    <a:spLocks noChangeArrowheads="1"/>
                  </p:cNvSpPr>
                  <p:nvPr/>
                </p:nvSpPr>
                <p:spPr bwMode="auto">
                  <a:xfrm>
                    <a:off x="3663" y="2193"/>
                    <a:ext cx="953" cy="20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rtl="1">
                      <a:spcBef>
                        <a:spcPct val="0"/>
                      </a:spcBef>
                      <a:buClrTx/>
                      <a:buSzTx/>
                      <a:buFontTx/>
                      <a:buNone/>
                    </a:pPr>
                    <a:r>
                      <a:rPr lang="en-US" altLang="sv-SE" sz="1400" b="0">
                        <a:solidFill>
                          <a:srgbClr val="000080"/>
                        </a:solidFill>
                        <a:latin typeface="Calibri Light" panose="020F0302020204030204" pitchFamily="34" charset="0"/>
                        <a:cs typeface="Calibri Light" panose="020F0302020204030204" pitchFamily="34" charset="0"/>
                      </a:rPr>
                      <a:t>Network Layer</a:t>
                    </a:r>
                  </a:p>
                </p:txBody>
              </p:sp>
              <p:sp>
                <p:nvSpPr>
                  <p:cNvPr id="7197" name="Line 63"/>
                  <p:cNvSpPr>
                    <a:spLocks noChangeShapeType="1"/>
                  </p:cNvSpPr>
                  <p:nvPr/>
                </p:nvSpPr>
                <p:spPr bwMode="auto">
                  <a:xfrm>
                    <a:off x="3234" y="3094"/>
                    <a:ext cx="672" cy="241"/>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198" name="Line 64"/>
                  <p:cNvSpPr>
                    <a:spLocks noChangeShapeType="1"/>
                  </p:cNvSpPr>
                  <p:nvPr/>
                </p:nvSpPr>
                <p:spPr bwMode="auto">
                  <a:xfrm rot="7842980">
                    <a:off x="4234" y="3018"/>
                    <a:ext cx="585" cy="362"/>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199" name="Line 65"/>
                  <p:cNvSpPr>
                    <a:spLocks noChangeShapeType="1"/>
                  </p:cNvSpPr>
                  <p:nvPr/>
                </p:nvSpPr>
                <p:spPr bwMode="auto">
                  <a:xfrm flipV="1">
                    <a:off x="3617" y="2743"/>
                    <a:ext cx="289" cy="155"/>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00" name="Line 66"/>
                  <p:cNvSpPr>
                    <a:spLocks noChangeShapeType="1"/>
                  </p:cNvSpPr>
                  <p:nvPr/>
                </p:nvSpPr>
                <p:spPr bwMode="auto">
                  <a:xfrm rot="14900852" flipV="1">
                    <a:off x="4184" y="2704"/>
                    <a:ext cx="306" cy="224"/>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7201" name="Rectangle 67"/>
                  <p:cNvSpPr>
                    <a:spLocks noChangeArrowheads="1"/>
                  </p:cNvSpPr>
                  <p:nvPr/>
                </p:nvSpPr>
                <p:spPr bwMode="auto">
                  <a:xfrm>
                    <a:off x="3245" y="2909"/>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1400" b="0">
                        <a:solidFill>
                          <a:srgbClr val="990099"/>
                        </a:solidFill>
                        <a:latin typeface="Calibri Light" panose="020F0302020204030204" pitchFamily="34" charset="0"/>
                        <a:cs typeface="Calibri Light" panose="020F0302020204030204" pitchFamily="34" charset="0"/>
                      </a:rPr>
                      <a:t>Head</a:t>
                    </a:r>
                  </a:p>
                </p:txBody>
              </p:sp>
              <p:sp>
                <p:nvSpPr>
                  <p:cNvPr id="7202" name="AutoShape 68"/>
                  <p:cNvSpPr>
                    <a:spLocks noChangeArrowheads="1"/>
                  </p:cNvSpPr>
                  <p:nvPr/>
                </p:nvSpPr>
                <p:spPr bwMode="auto">
                  <a:xfrm>
                    <a:off x="3968" y="2404"/>
                    <a:ext cx="175" cy="363"/>
                  </a:xfrm>
                  <a:prstGeom prst="upArrow">
                    <a:avLst>
                      <a:gd name="adj1" fmla="val 50000"/>
                      <a:gd name="adj2" fmla="val 51857"/>
                    </a:avLst>
                  </a:prstGeom>
                  <a:solidFill>
                    <a:srgbClr val="FFFFFF"/>
                  </a:solidFill>
                  <a:ln w="9525">
                    <a:solidFill>
                      <a:srgbClr val="0033CC"/>
                    </a:solidFill>
                    <a:miter lim="800000"/>
                    <a:headEnd/>
                    <a:tailEnd/>
                  </a:ln>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grpSp>
          </p:grpSp>
          <p:sp>
            <p:nvSpPr>
              <p:cNvPr id="7186" name="Text Box 69"/>
              <p:cNvSpPr txBox="1">
                <a:spLocks noChangeArrowheads="1"/>
              </p:cNvSpPr>
              <p:nvPr/>
            </p:nvSpPr>
            <p:spPr bwMode="auto">
              <a:xfrm>
                <a:off x="1939" y="1738"/>
                <a:ext cx="19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dirty="0">
                    <a:solidFill>
                      <a:srgbClr val="0000B0"/>
                    </a:solidFill>
                    <a:latin typeface="Calibri Light" panose="020F0302020204030204" pitchFamily="34" charset="0"/>
                    <a:cs typeface="Calibri Light" panose="020F0302020204030204" pitchFamily="34" charset="0"/>
                  </a:rPr>
                  <a:t>The layers involved:</a:t>
                </a:r>
              </a:p>
            </p:txBody>
          </p:sp>
        </p:grpSp>
        <p:sp>
          <p:nvSpPr>
            <p:cNvPr id="7184" name="Oval 70"/>
            <p:cNvSpPr>
              <a:spLocks noChangeArrowheads="1"/>
            </p:cNvSpPr>
            <p:nvPr/>
          </p:nvSpPr>
          <p:spPr bwMode="auto">
            <a:xfrm>
              <a:off x="818" y="2743"/>
              <a:ext cx="1973" cy="462"/>
            </a:xfrm>
            <a:prstGeom prst="ellipse">
              <a:avLst/>
            </a:prstGeom>
            <a:noFill/>
            <a:ln w="3810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grpSp>
      <p:grpSp>
        <p:nvGrpSpPr>
          <p:cNvPr id="391279" name="Group 111"/>
          <p:cNvGrpSpPr>
            <a:grpSpLocks/>
          </p:cNvGrpSpPr>
          <p:nvPr/>
        </p:nvGrpSpPr>
        <p:grpSpPr bwMode="auto">
          <a:xfrm>
            <a:off x="1331913" y="3009900"/>
            <a:ext cx="6480176" cy="2171700"/>
            <a:chOff x="839" y="1896"/>
            <a:chExt cx="4082" cy="1368"/>
          </a:xfrm>
        </p:grpSpPr>
        <p:grpSp>
          <p:nvGrpSpPr>
            <p:cNvPr id="7177" name="Group 105"/>
            <p:cNvGrpSpPr>
              <a:grpSpLocks/>
            </p:cNvGrpSpPr>
            <p:nvPr/>
          </p:nvGrpSpPr>
          <p:grpSpPr bwMode="auto">
            <a:xfrm>
              <a:off x="1048" y="2627"/>
              <a:ext cx="3026" cy="637"/>
              <a:chOff x="684" y="876"/>
              <a:chExt cx="3026" cy="637"/>
            </a:xfrm>
          </p:grpSpPr>
          <p:sp>
            <p:nvSpPr>
              <p:cNvPr id="7179" name="Rectangle 106"/>
              <p:cNvSpPr>
                <a:spLocks noChangeArrowheads="1"/>
              </p:cNvSpPr>
              <p:nvPr/>
            </p:nvSpPr>
            <p:spPr bwMode="auto">
              <a:xfrm>
                <a:off x="3140" y="881"/>
                <a:ext cx="570" cy="325"/>
              </a:xfrm>
              <a:prstGeom prst="rect">
                <a:avLst/>
              </a:prstGeom>
              <a:solidFill>
                <a:srgbClr val="FFFFFF"/>
              </a:solidFill>
              <a:ln w="9525">
                <a:solidFill>
                  <a:srgbClr val="800080"/>
                </a:solidFill>
                <a:miter lim="800000"/>
                <a:headEnd/>
                <a:tailEnd/>
              </a:ln>
            </p:spPr>
            <p:txBody>
              <a:bodyPr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dirty="0">
                    <a:solidFill>
                      <a:srgbClr val="990099"/>
                    </a:solidFill>
                    <a:latin typeface="Calibri Light" panose="020F0302020204030204" pitchFamily="34" charset="0"/>
                    <a:cs typeface="Calibri Light" panose="020F0302020204030204" pitchFamily="34" charset="0"/>
                  </a:rPr>
                  <a:t>Tail</a:t>
                </a:r>
              </a:p>
            </p:txBody>
          </p:sp>
          <p:sp>
            <p:nvSpPr>
              <p:cNvPr id="7180" name="Rectangle 107" descr="Small confetti"/>
              <p:cNvSpPr>
                <a:spLocks noChangeArrowheads="1"/>
              </p:cNvSpPr>
              <p:nvPr/>
            </p:nvSpPr>
            <p:spPr bwMode="auto">
              <a:xfrm>
                <a:off x="1813" y="881"/>
                <a:ext cx="1327" cy="325"/>
              </a:xfrm>
              <a:prstGeom prst="rect">
                <a:avLst/>
              </a:prstGeom>
              <a:pattFill prst="smConfetti">
                <a:fgClr>
                  <a:srgbClr val="0033CC"/>
                </a:fgClr>
                <a:bgClr>
                  <a:srgbClr val="FFFFFF"/>
                </a:bgClr>
              </a:pattFill>
              <a:ln w="9525">
                <a:solidFill>
                  <a:srgbClr val="990099"/>
                </a:solidFill>
                <a:miter lim="800000"/>
                <a:headEnd/>
                <a:tailEnd/>
              </a:ln>
            </p:spPr>
            <p:txBody>
              <a:bodyPr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dirty="0">
                    <a:solidFill>
                      <a:srgbClr val="3333CC"/>
                    </a:solidFill>
                    <a:latin typeface="Calibri Light" panose="020F0302020204030204" pitchFamily="34" charset="0"/>
                    <a:cs typeface="Calibri Light" panose="020F0302020204030204" pitchFamily="34" charset="0"/>
                  </a:rPr>
                  <a:t>Packet</a:t>
                </a:r>
              </a:p>
            </p:txBody>
          </p:sp>
          <p:sp>
            <p:nvSpPr>
              <p:cNvPr id="7181" name="Text Box 108"/>
              <p:cNvSpPr txBox="1">
                <a:spLocks noChangeArrowheads="1"/>
              </p:cNvSpPr>
              <p:nvPr/>
            </p:nvSpPr>
            <p:spPr bwMode="auto">
              <a:xfrm>
                <a:off x="684" y="1131"/>
                <a:ext cx="780"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000080"/>
                    </a:solidFill>
                    <a:latin typeface="Calibri Light" panose="020F0302020204030204" pitchFamily="34" charset="0"/>
                    <a:cs typeface="Calibri Light" panose="020F0302020204030204" pitchFamily="34" charset="0"/>
                  </a:rPr>
                  <a:t>Frame</a:t>
                </a:r>
              </a:p>
            </p:txBody>
          </p:sp>
          <p:sp>
            <p:nvSpPr>
              <p:cNvPr id="7182" name="Rectangle 109"/>
              <p:cNvSpPr>
                <a:spLocks noChangeArrowheads="1"/>
              </p:cNvSpPr>
              <p:nvPr/>
            </p:nvSpPr>
            <p:spPr bwMode="auto">
              <a:xfrm>
                <a:off x="1251" y="876"/>
                <a:ext cx="569" cy="330"/>
              </a:xfrm>
              <a:prstGeom prst="rect">
                <a:avLst/>
              </a:prstGeom>
              <a:solidFill>
                <a:srgbClr val="FFFFFF"/>
              </a:solidFill>
              <a:ln w="9525">
                <a:solidFill>
                  <a:srgbClr val="800080"/>
                </a:solidFill>
                <a:miter lim="800000"/>
                <a:headEnd/>
                <a:tailEnd/>
              </a:ln>
            </p:spPr>
            <p:txBody>
              <a:bodyPr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dirty="0">
                    <a:solidFill>
                      <a:srgbClr val="990099"/>
                    </a:solidFill>
                    <a:latin typeface="Calibri Light" panose="020F0302020204030204" pitchFamily="34" charset="0"/>
                    <a:cs typeface="Calibri Light" panose="020F0302020204030204" pitchFamily="34" charset="0"/>
                  </a:rPr>
                  <a:t>Head</a:t>
                </a:r>
              </a:p>
            </p:txBody>
          </p:sp>
        </p:grpSp>
        <p:sp>
          <p:nvSpPr>
            <p:cNvPr id="7178" name="Text Box 110"/>
            <p:cNvSpPr txBox="1">
              <a:spLocks noChangeArrowheads="1"/>
            </p:cNvSpPr>
            <p:nvPr/>
          </p:nvSpPr>
          <p:spPr bwMode="auto">
            <a:xfrm>
              <a:off x="839" y="1896"/>
              <a:ext cx="40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b="0" dirty="0">
                  <a:solidFill>
                    <a:srgbClr val="0000CC"/>
                  </a:solidFill>
                  <a:latin typeface="Calibri Light" panose="020F0302020204030204" pitchFamily="34" charset="0"/>
                  <a:cs typeface="Calibri Light" panose="020F0302020204030204" pitchFamily="34" charset="0"/>
                </a:rPr>
                <a:t>The sender sends sequences of bits to the receiver</a:t>
              </a:r>
            </a:p>
          </p:txBody>
        </p:sp>
      </p:grpSp>
    </p:spTree>
    <p:extLst>
      <p:ext uri="{BB962C8B-B14F-4D97-AF65-F5344CB8AC3E}">
        <p14:creationId xmlns:p14="http://schemas.microsoft.com/office/powerpoint/2010/main" val="3408226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91204"/>
                                        </p:tgtEl>
                                        <p:attrNameLst>
                                          <p:attrName>style.visibility</p:attrName>
                                        </p:attrNameLst>
                                      </p:cBhvr>
                                      <p:to>
                                        <p:strVal val="visible"/>
                                      </p:to>
                                    </p:set>
                                  </p:childTnLst>
                                  <p:subTnLst>
                                    <p:set>
                                      <p:cBhvr override="childStyle">
                                        <p:cTn dur="1" fill="hold" display="0" masterRel="nextClick" afterEffect="1"/>
                                        <p:tgtEl>
                                          <p:spTgt spid="39120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91239"/>
                                        </p:tgtEl>
                                        <p:attrNameLst>
                                          <p:attrName>style.visibility</p:attrName>
                                        </p:attrNameLst>
                                      </p:cBhvr>
                                      <p:to>
                                        <p:strVal val="visible"/>
                                      </p:to>
                                    </p:set>
                                  </p:childTnLst>
                                  <p:subTnLst>
                                    <p:set>
                                      <p:cBhvr override="childStyle">
                                        <p:cTn dur="1" fill="hold" display="0" masterRel="nextClick" afterEffect="1"/>
                                        <p:tgtEl>
                                          <p:spTgt spid="391239"/>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91279"/>
                                        </p:tgtEl>
                                        <p:attrNameLst>
                                          <p:attrName>style.visibility</p:attrName>
                                        </p:attrNameLst>
                                      </p:cBhvr>
                                      <p:to>
                                        <p:strVal val="visible"/>
                                      </p:to>
                                    </p:set>
                                  </p:childTnLst>
                                  <p:subTnLst>
                                    <p:set>
                                      <p:cBhvr override="childStyle">
                                        <p:cTn dur="1" fill="hold" display="0" masterRel="nextClick" afterEffect="1"/>
                                        <p:tgtEl>
                                          <p:spTgt spid="39127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5"/>
          <p:cNvSpPr>
            <a:spLocks noGrp="1"/>
          </p:cNvSpPr>
          <p:nvPr>
            <p:ph type="sldNum" sz="quarter" idx="12"/>
          </p:nvPr>
        </p:nvSpPr>
        <p:spPr>
          <a:noFill/>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en-US" sz="1400" b="0">
                <a:solidFill>
                  <a:srgbClr val="3333CC"/>
                </a:solidFill>
                <a:latin typeface="Calibri Light" panose="020F0302020204030204" pitchFamily="34" charset="0"/>
                <a:cs typeface="Calibri Light" panose="020F0302020204030204" pitchFamily="34" charset="0"/>
              </a:rPr>
              <a:t>3-</a:t>
            </a:r>
            <a:fld id="{49C64EFE-BF62-4737-B4F7-4C1D349A2315}" type="slidenum">
              <a:rPr lang="en-US" altLang="en-US" sz="1400" b="0">
                <a:solidFill>
                  <a:srgbClr val="3333CC"/>
                </a:solidFill>
                <a:latin typeface="Calibri Light" panose="020F0302020204030204" pitchFamily="34" charset="0"/>
                <a:cs typeface="Calibri Light" panose="020F0302020204030204" pitchFamily="34" charset="0"/>
              </a:rPr>
              <a:pPr>
                <a:spcBef>
                  <a:spcPct val="0"/>
                </a:spcBef>
                <a:buClrTx/>
                <a:buSzTx/>
                <a:buFontTx/>
                <a:buNone/>
              </a:pPr>
              <a:t>5</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9220" name="Rectangle 2"/>
          <p:cNvSpPr>
            <a:spLocks noGrp="1" noChangeArrowheads="1"/>
          </p:cNvSpPr>
          <p:nvPr>
            <p:ph type="title"/>
          </p:nvPr>
        </p:nvSpPr>
        <p:spPr>
          <a:xfrm>
            <a:off x="533400" y="149225"/>
            <a:ext cx="7772400" cy="871538"/>
          </a:xfrm>
        </p:spPr>
        <p:txBody>
          <a:bodyPr/>
          <a:lstStyle/>
          <a:p>
            <a:r>
              <a:rPr lang="en-US" altLang="sv-SE" sz="3200" dirty="0">
                <a:latin typeface="Calibri Light" panose="020F0302020204030204" pitchFamily="34" charset="0"/>
                <a:cs typeface="Calibri Light" panose="020F0302020204030204" pitchFamily="34" charset="0"/>
              </a:rPr>
              <a:t>The Alternating-bit Algorithm</a:t>
            </a:r>
          </a:p>
        </p:txBody>
      </p:sp>
      <p:sp>
        <p:nvSpPr>
          <p:cNvPr id="9221" name="Rectangle 3"/>
          <p:cNvSpPr>
            <a:spLocks noGrp="1" noChangeArrowheads="1"/>
          </p:cNvSpPr>
          <p:nvPr>
            <p:ph type="body" idx="1"/>
          </p:nvPr>
        </p:nvSpPr>
        <p:spPr>
          <a:xfrm>
            <a:off x="142875" y="1020763"/>
            <a:ext cx="8810625" cy="617537"/>
          </a:xfrm>
        </p:spPr>
        <p:txBody>
          <a:bodyPr/>
          <a:lstStyle/>
          <a:p>
            <a:pPr>
              <a:buFont typeface="Wingdings" panose="05000000000000000000" pitchFamily="2" charset="2"/>
              <a:buNone/>
            </a:pPr>
            <a:r>
              <a:rPr lang="en-US" altLang="sv-SE" dirty="0">
                <a:latin typeface="Calibri Light" panose="020F0302020204030204" pitchFamily="34" charset="0"/>
                <a:cs typeface="Calibri Light" panose="020F0302020204030204" pitchFamily="34" charset="0"/>
              </a:rPr>
              <a:t>Is used to cope with possibility of frame corruption or loss</a:t>
            </a:r>
          </a:p>
        </p:txBody>
      </p:sp>
      <p:grpSp>
        <p:nvGrpSpPr>
          <p:cNvPr id="396303" name="Group 15"/>
          <p:cNvGrpSpPr>
            <a:grpSpLocks/>
          </p:cNvGrpSpPr>
          <p:nvPr/>
        </p:nvGrpSpPr>
        <p:grpSpPr bwMode="auto">
          <a:xfrm>
            <a:off x="215900" y="1412777"/>
            <a:ext cx="8864600" cy="5095974"/>
            <a:chOff x="146" y="1032"/>
            <a:chExt cx="5356" cy="3178"/>
          </a:xfrm>
        </p:grpSpPr>
        <p:grpSp>
          <p:nvGrpSpPr>
            <p:cNvPr id="9230" name="Group 7"/>
            <p:cNvGrpSpPr>
              <a:grpSpLocks/>
            </p:cNvGrpSpPr>
            <p:nvPr/>
          </p:nvGrpSpPr>
          <p:grpSpPr bwMode="auto">
            <a:xfrm>
              <a:off x="146" y="1032"/>
              <a:ext cx="2755" cy="3178"/>
              <a:chOff x="76" y="997"/>
              <a:chExt cx="2755" cy="3178"/>
            </a:xfrm>
          </p:grpSpPr>
          <p:sp>
            <p:nvSpPr>
              <p:cNvPr id="9234" name="Text Box 4"/>
              <p:cNvSpPr txBox="1">
                <a:spLocks noChangeArrowheads="1"/>
              </p:cNvSpPr>
              <p:nvPr/>
            </p:nvSpPr>
            <p:spPr bwMode="auto">
              <a:xfrm>
                <a:off x="110" y="1083"/>
                <a:ext cx="2721" cy="3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nSpc>
                    <a:spcPct val="50000"/>
                  </a:lnSpc>
                  <a:spcBef>
                    <a:spcPct val="50000"/>
                  </a:spcBef>
                  <a:buClrTx/>
                  <a:buSzTx/>
                  <a:buFontTx/>
                  <a:buNone/>
                </a:pPr>
                <a:endParaRPr lang="en-US" altLang="he-IL" sz="1700" b="0" dirty="0">
                  <a:solidFill>
                    <a:srgbClr val="3333CC"/>
                  </a:solidFill>
                  <a:latin typeface="Calibri Light" panose="020F0302020204030204" pitchFamily="34" charset="0"/>
                  <a:cs typeface="Calibri Light" panose="020F0302020204030204" pitchFamily="34" charset="0"/>
                </a:endParaRP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01 </a:t>
                </a:r>
                <a:r>
                  <a:rPr lang="en-US" altLang="he-IL" sz="1700" dirty="0">
                    <a:solidFill>
                      <a:srgbClr val="3333CC"/>
                    </a:solidFill>
                    <a:latin typeface="Calibri Light" panose="020F0302020204030204" pitchFamily="34" charset="0"/>
                    <a:cs typeface="Calibri Light" panose="020F0302020204030204" pitchFamily="34" charset="0"/>
                  </a:rPr>
                  <a:t>initialization</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02 </a:t>
                </a:r>
                <a:r>
                  <a:rPr lang="en-US" altLang="he-IL" sz="1700" dirty="0">
                    <a:solidFill>
                      <a:srgbClr val="3333CC"/>
                    </a:solidFill>
                    <a:latin typeface="Calibri Light" panose="020F0302020204030204" pitchFamily="34" charset="0"/>
                    <a:cs typeface="Calibri Light" panose="020F0302020204030204" pitchFamily="34" charset="0"/>
                  </a:rPr>
                  <a:t>begin</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03     </a:t>
                </a:r>
                <a:r>
                  <a:rPr lang="en-US" altLang="he-IL" sz="1700" b="0" i="1" dirty="0" err="1">
                    <a:solidFill>
                      <a:srgbClr val="3333CC"/>
                    </a:solidFill>
                    <a:latin typeface="Calibri Light" panose="020F0302020204030204" pitchFamily="34" charset="0"/>
                    <a:cs typeface="Calibri Light" panose="020F0302020204030204" pitchFamily="34" charset="0"/>
                  </a:rPr>
                  <a:t>i</a:t>
                </a:r>
                <a:r>
                  <a:rPr lang="en-US" altLang="he-IL" sz="1700" b="0" dirty="0">
                    <a:solidFill>
                      <a:srgbClr val="3333CC"/>
                    </a:solidFill>
                    <a:latin typeface="Calibri Light" panose="020F0302020204030204" pitchFamily="34" charset="0"/>
                    <a:cs typeface="Calibri Light" panose="020F0302020204030204" pitchFamily="34" charset="0"/>
                  </a:rPr>
                  <a:t> := 1</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04     </a:t>
                </a:r>
                <a:r>
                  <a:rPr lang="en-US" altLang="he-IL" sz="1700" b="0" i="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bit</a:t>
                </a:r>
                <a:r>
                  <a:rPr lang="en-US" altLang="he-IL" sz="1700" b="0" i="1" baseline="-250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s</a:t>
                </a:r>
                <a:r>
                  <a:rPr lang="en-US" altLang="he-IL" sz="1700" b="0" dirty="0">
                    <a:solidFill>
                      <a:srgbClr val="3333CC"/>
                    </a:solidFill>
                    <a:latin typeface="Calibri Light" panose="020F0302020204030204" pitchFamily="34" charset="0"/>
                    <a:cs typeface="Calibri Light" panose="020F0302020204030204" pitchFamily="34" charset="0"/>
                  </a:rPr>
                  <a:t> := 0</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05     </a:t>
                </a:r>
                <a:r>
                  <a:rPr lang="en-US" altLang="he-IL" sz="1700" dirty="0">
                    <a:solidFill>
                      <a:srgbClr val="3333CC"/>
                    </a:solidFill>
                    <a:latin typeface="Calibri Light" panose="020F0302020204030204" pitchFamily="34" charset="0"/>
                    <a:cs typeface="Calibri Light" panose="020F0302020204030204" pitchFamily="34" charset="0"/>
                  </a:rPr>
                  <a:t>send</a:t>
                </a:r>
                <a:r>
                  <a:rPr lang="en-US" altLang="he-IL" sz="1700" b="0" dirty="0">
                    <a:solidFill>
                      <a:srgbClr val="3333CC"/>
                    </a:solidFill>
                    <a:latin typeface="Calibri Light" panose="020F0302020204030204" pitchFamily="34" charset="0"/>
                    <a:cs typeface="Calibri Light" panose="020F0302020204030204" pitchFamily="34" charset="0"/>
                  </a:rPr>
                  <a:t>(</a:t>
                </a: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1700" b="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bit</a:t>
                </a:r>
                <a:r>
                  <a:rPr lang="en-US" altLang="he-IL" sz="1700" b="0" i="1" baseline="-250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s</a:t>
                </a:r>
                <a:r>
                  <a:rPr lang="en-US" altLang="he-IL" sz="1700" b="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1700" b="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im</a:t>
                </a:r>
                <a:r>
                  <a:rPr lang="en-US" altLang="he-IL" sz="1700" b="0" i="1" baseline="-250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i</a:t>
                </a: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1700" b="0" dirty="0">
                    <a:solidFill>
                      <a:srgbClr val="3333CC"/>
                    </a:solidFill>
                    <a:latin typeface="Calibri Light" panose="020F0302020204030204" pitchFamily="34" charset="0"/>
                    <a:cs typeface="Calibri Light" panose="020F0302020204030204" pitchFamily="34" charset="0"/>
                  </a:rPr>
                  <a:t>) (* </a:t>
                </a:r>
                <a:r>
                  <a:rPr lang="en-US" altLang="he-IL" sz="1700" b="0" i="1" dirty="0" err="1">
                    <a:solidFill>
                      <a:srgbClr val="3333CC"/>
                    </a:solidFill>
                    <a:latin typeface="Calibri Light" panose="020F0302020204030204" pitchFamily="34" charset="0"/>
                    <a:cs typeface="Calibri Light" panose="020F0302020204030204" pitchFamily="34" charset="0"/>
                  </a:rPr>
                  <a:t>im</a:t>
                </a:r>
                <a:r>
                  <a:rPr lang="en-US" altLang="he-IL" sz="1700" b="0" i="1" baseline="-25000" dirty="0" err="1">
                    <a:solidFill>
                      <a:srgbClr val="3333CC"/>
                    </a:solidFill>
                    <a:latin typeface="Calibri Light" panose="020F0302020204030204" pitchFamily="34" charset="0"/>
                    <a:cs typeface="Calibri Light" panose="020F0302020204030204" pitchFamily="34" charset="0"/>
                  </a:rPr>
                  <a:t>i</a:t>
                </a:r>
                <a:r>
                  <a:rPr lang="en-US" altLang="he-IL" sz="1700" b="0" dirty="0">
                    <a:solidFill>
                      <a:srgbClr val="3333CC"/>
                    </a:solidFill>
                    <a:latin typeface="Calibri Light" panose="020F0302020204030204" pitchFamily="34" charset="0"/>
                    <a:cs typeface="Calibri Light" panose="020F0302020204030204" pitchFamily="34" charset="0"/>
                  </a:rPr>
                  <a:t> is fetched *)</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06 </a:t>
                </a:r>
                <a:r>
                  <a:rPr lang="en-US" altLang="he-IL" sz="1700" dirty="0">
                    <a:solidFill>
                      <a:srgbClr val="3333CC"/>
                    </a:solidFill>
                    <a:latin typeface="Calibri Light" panose="020F0302020204030204" pitchFamily="34" charset="0"/>
                    <a:cs typeface="Calibri Light" panose="020F0302020204030204" pitchFamily="34" charset="0"/>
                  </a:rPr>
                  <a:t>end</a:t>
                </a:r>
                <a:r>
                  <a:rPr lang="en-US" altLang="he-IL" sz="1700" b="0" dirty="0">
                    <a:solidFill>
                      <a:srgbClr val="3333CC"/>
                    </a:solidFill>
                    <a:latin typeface="Calibri Light" panose="020F0302020204030204" pitchFamily="34" charset="0"/>
                    <a:cs typeface="Calibri Light" panose="020F0302020204030204" pitchFamily="34" charset="0"/>
                  </a:rPr>
                  <a:t> (* end initialization *)</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07 </a:t>
                </a:r>
                <a:r>
                  <a:rPr lang="en-US" altLang="he-IL" sz="1700" dirty="0">
                    <a:solidFill>
                      <a:srgbClr val="3333CC"/>
                    </a:solidFill>
                    <a:latin typeface="Calibri Light" panose="020F0302020204030204" pitchFamily="34" charset="0"/>
                    <a:cs typeface="Calibri Light" panose="020F0302020204030204" pitchFamily="34" charset="0"/>
                  </a:rPr>
                  <a:t>upon a timeout</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08	 </a:t>
                </a:r>
                <a:r>
                  <a:rPr lang="en-US" altLang="he-IL" sz="1700" dirty="0">
                    <a:solidFill>
                      <a:srgbClr val="3333CC"/>
                    </a:solidFill>
                    <a:latin typeface="Calibri Light" panose="020F0302020204030204" pitchFamily="34" charset="0"/>
                    <a:cs typeface="Calibri Light" panose="020F0302020204030204" pitchFamily="34" charset="0"/>
                  </a:rPr>
                  <a:t>send</a:t>
                </a:r>
                <a:r>
                  <a:rPr lang="en-US" altLang="he-IL" sz="1700" b="0" dirty="0">
                    <a:solidFill>
                      <a:srgbClr val="3333CC"/>
                    </a:solidFill>
                    <a:latin typeface="Calibri Light" panose="020F0302020204030204" pitchFamily="34" charset="0"/>
                    <a:cs typeface="Calibri Light" panose="020F0302020204030204" pitchFamily="34" charset="0"/>
                  </a:rPr>
                  <a:t>(</a:t>
                </a: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1700" b="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bit</a:t>
                </a:r>
                <a:r>
                  <a:rPr lang="en-US" altLang="he-IL" sz="1700" b="0" i="1" baseline="-250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s</a:t>
                </a:r>
                <a:r>
                  <a:rPr lang="en-US" altLang="he-IL" sz="1700" b="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1700" b="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im</a:t>
                </a:r>
                <a:r>
                  <a:rPr lang="en-US" altLang="he-IL" sz="1700" b="0" i="1" baseline="-250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i</a:t>
                </a: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1700" b="0" dirty="0">
                    <a:solidFill>
                      <a:srgbClr val="3333CC"/>
                    </a:solidFill>
                    <a:latin typeface="Calibri Light" panose="020F0302020204030204" pitchFamily="34" charset="0"/>
                    <a:cs typeface="Calibri Light" panose="020F0302020204030204" pitchFamily="34" charset="0"/>
                  </a:rPr>
                  <a:t>) </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09 </a:t>
                </a:r>
                <a:r>
                  <a:rPr lang="en-US" altLang="he-IL" sz="1700" dirty="0">
                    <a:solidFill>
                      <a:srgbClr val="3333CC"/>
                    </a:solidFill>
                    <a:latin typeface="Calibri Light" panose="020F0302020204030204" pitchFamily="34" charset="0"/>
                    <a:cs typeface="Calibri Light" panose="020F0302020204030204" pitchFamily="34" charset="0"/>
                  </a:rPr>
                  <a:t>upon frame arrival</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10 </a:t>
                </a:r>
                <a:r>
                  <a:rPr lang="en-US" altLang="he-IL" sz="1700" dirty="0">
                    <a:solidFill>
                      <a:srgbClr val="3333CC"/>
                    </a:solidFill>
                    <a:latin typeface="Calibri Light" panose="020F0302020204030204" pitchFamily="34" charset="0"/>
                    <a:cs typeface="Calibri Light" panose="020F0302020204030204" pitchFamily="34" charset="0"/>
                  </a:rPr>
                  <a:t>begin</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11	</a:t>
                </a:r>
                <a:r>
                  <a:rPr lang="en-US" altLang="he-IL" sz="1700" dirty="0">
                    <a:solidFill>
                      <a:srgbClr val="3333CC"/>
                    </a:solidFill>
                    <a:latin typeface="Calibri Light" panose="020F0302020204030204" pitchFamily="34" charset="0"/>
                    <a:cs typeface="Calibri Light" panose="020F0302020204030204" pitchFamily="34" charset="0"/>
                  </a:rPr>
                  <a:t>receive</a:t>
                </a:r>
                <a:r>
                  <a:rPr lang="en-US" altLang="he-IL" sz="1700" b="0" dirty="0">
                    <a:solidFill>
                      <a:srgbClr val="3333CC"/>
                    </a:solidFill>
                    <a:latin typeface="Calibri Light" panose="020F0302020204030204" pitchFamily="34" charset="0"/>
                    <a:cs typeface="Calibri Light" panose="020F0302020204030204" pitchFamily="34" charset="0"/>
                  </a:rPr>
                  <a:t>(</a:t>
                </a:r>
                <a:r>
                  <a:rPr lang="en-US" altLang="he-IL" sz="1700" b="0" i="1" dirty="0" err="1">
                    <a:solidFill>
                      <a:srgbClr val="3333CC"/>
                    </a:solidFill>
                    <a:latin typeface="Calibri Light" panose="020F0302020204030204" pitchFamily="34" charset="0"/>
                    <a:cs typeface="Calibri Light" panose="020F0302020204030204" pitchFamily="34" charset="0"/>
                  </a:rPr>
                  <a:t>FrameBit</a:t>
                </a:r>
                <a:r>
                  <a:rPr lang="en-US" altLang="he-IL" sz="1700" b="0" dirty="0">
                    <a:solidFill>
                      <a:srgbClr val="3333CC"/>
                    </a:solidFill>
                    <a:latin typeface="Calibri Light" panose="020F0302020204030204" pitchFamily="34" charset="0"/>
                    <a:cs typeface="Calibri Light" panose="020F0302020204030204" pitchFamily="34" charset="0"/>
                  </a:rPr>
                  <a:t>)</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12	</a:t>
                </a:r>
                <a:r>
                  <a:rPr lang="en-US" altLang="he-IL" sz="1700" dirty="0">
                    <a:solidFill>
                      <a:srgbClr val="3333CC"/>
                    </a:solidFill>
                    <a:latin typeface="Calibri Light" panose="020F0302020204030204" pitchFamily="34" charset="0"/>
                    <a:cs typeface="Calibri Light" panose="020F0302020204030204" pitchFamily="34" charset="0"/>
                  </a:rPr>
                  <a:t>if</a:t>
                </a:r>
                <a:r>
                  <a:rPr lang="en-US" altLang="he-IL" sz="1700" b="0" dirty="0">
                    <a:solidFill>
                      <a:srgbClr val="3333CC"/>
                    </a:solidFill>
                    <a:latin typeface="Calibri Light" panose="020F0302020204030204" pitchFamily="34" charset="0"/>
                    <a:cs typeface="Calibri Light" panose="020F0302020204030204" pitchFamily="34" charset="0"/>
                  </a:rPr>
                  <a:t> </a:t>
                </a:r>
                <a:r>
                  <a:rPr lang="en-US" altLang="he-IL" sz="1700" b="0" i="1" dirty="0" err="1">
                    <a:solidFill>
                      <a:srgbClr val="3333CC"/>
                    </a:solidFill>
                    <a:latin typeface="Calibri Light" panose="020F0302020204030204" pitchFamily="34" charset="0"/>
                    <a:cs typeface="Calibri Light" panose="020F0302020204030204" pitchFamily="34" charset="0"/>
                  </a:rPr>
                  <a:t>FrameBit</a:t>
                </a:r>
                <a:r>
                  <a:rPr lang="en-US" altLang="he-IL" sz="1700" b="0" dirty="0">
                    <a:solidFill>
                      <a:srgbClr val="3333CC"/>
                    </a:solidFill>
                    <a:latin typeface="Calibri Light" panose="020F0302020204030204" pitchFamily="34" charset="0"/>
                    <a:cs typeface="Calibri Light" panose="020F0302020204030204" pitchFamily="34" charset="0"/>
                  </a:rPr>
                  <a:t> = </a:t>
                </a:r>
                <a:r>
                  <a:rPr lang="en-US" altLang="he-IL" sz="1700" b="0" i="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bit</a:t>
                </a:r>
                <a:r>
                  <a:rPr lang="en-US" altLang="he-IL" sz="1700" b="0" i="1" baseline="-250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s</a:t>
                </a: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7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then</a:t>
                </a:r>
                <a:endPar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endParaRP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13	    </a:t>
                </a:r>
                <a:r>
                  <a:rPr lang="en-US" altLang="he-IL" sz="1700" dirty="0">
                    <a:solidFill>
                      <a:srgbClr val="3333CC"/>
                    </a:solidFill>
                    <a:latin typeface="Calibri Light" panose="020F0302020204030204" pitchFamily="34" charset="0"/>
                    <a:cs typeface="Calibri Light" panose="020F0302020204030204" pitchFamily="34" charset="0"/>
                  </a:rPr>
                  <a:t>begin</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14		</a:t>
                </a:r>
                <a:r>
                  <a:rPr lang="en-US" altLang="he-IL" sz="1700" b="0" i="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bit</a:t>
                </a:r>
                <a:r>
                  <a:rPr lang="en-US" altLang="he-IL" sz="1700" b="0" i="1" baseline="-250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s</a:t>
                </a: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 (</a:t>
                </a:r>
                <a:r>
                  <a:rPr lang="en-US" altLang="he-IL" sz="1700" b="0" i="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bit</a:t>
                </a:r>
                <a:r>
                  <a:rPr lang="en-US" altLang="he-IL" sz="1700" b="0" i="1" baseline="-250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s</a:t>
                </a: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+ 1) mod 2</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15		</a:t>
                </a:r>
                <a:r>
                  <a:rPr lang="en-US" altLang="he-IL" sz="1700" b="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i</a:t>
                </a: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 </a:t>
                </a:r>
                <a:r>
                  <a:rPr lang="en-US" altLang="he-IL" sz="1700" b="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i</a:t>
                </a: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+ 1</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16	</a:t>
                </a:r>
                <a:r>
                  <a:rPr lang="en-US" altLang="he-IL" sz="17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end</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17	</a:t>
                </a:r>
                <a:r>
                  <a:rPr lang="en-US" altLang="he-IL" sz="1700" dirty="0">
                    <a:solidFill>
                      <a:srgbClr val="3333CC"/>
                    </a:solidFill>
                    <a:latin typeface="Calibri Light" panose="020F0302020204030204" pitchFamily="34" charset="0"/>
                    <a:cs typeface="Calibri Light" panose="020F0302020204030204" pitchFamily="34" charset="0"/>
                  </a:rPr>
                  <a:t>send</a:t>
                </a:r>
                <a:r>
                  <a:rPr lang="en-US" altLang="he-IL" sz="1700" b="0" dirty="0">
                    <a:solidFill>
                      <a:srgbClr val="3333CC"/>
                    </a:solidFill>
                    <a:latin typeface="Calibri Light" panose="020F0302020204030204" pitchFamily="34" charset="0"/>
                    <a:cs typeface="Calibri Light" panose="020F0302020204030204" pitchFamily="34" charset="0"/>
                  </a:rPr>
                  <a:t>(</a:t>
                </a: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1700" b="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bit</a:t>
                </a:r>
                <a:r>
                  <a:rPr lang="en-US" altLang="he-IL" sz="1700" b="0" i="1" baseline="-250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s</a:t>
                </a:r>
                <a:r>
                  <a:rPr lang="en-US" altLang="he-IL" sz="1700" b="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1700" b="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im</a:t>
                </a:r>
                <a:r>
                  <a:rPr lang="en-US" altLang="he-IL" sz="1700" b="0" i="1" baseline="-250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i</a:t>
                </a: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1700" b="0" dirty="0">
                    <a:solidFill>
                      <a:srgbClr val="3333CC"/>
                    </a:solidFill>
                    <a:latin typeface="Calibri Light" panose="020F0302020204030204" pitchFamily="34" charset="0"/>
                    <a:cs typeface="Calibri Light" panose="020F0302020204030204" pitchFamily="34" charset="0"/>
                  </a:rPr>
                  <a:t>) (* </a:t>
                </a:r>
                <a:r>
                  <a:rPr lang="en-US" altLang="he-IL" sz="1700" b="0" i="1" dirty="0" err="1">
                    <a:solidFill>
                      <a:srgbClr val="3333CC"/>
                    </a:solidFill>
                    <a:latin typeface="Calibri Light" panose="020F0302020204030204" pitchFamily="34" charset="0"/>
                    <a:cs typeface="Calibri Light" panose="020F0302020204030204" pitchFamily="34" charset="0"/>
                  </a:rPr>
                  <a:t>im</a:t>
                </a:r>
                <a:r>
                  <a:rPr lang="en-US" altLang="he-IL" sz="1700" b="0" i="1" baseline="-25000" dirty="0" err="1">
                    <a:solidFill>
                      <a:srgbClr val="3333CC"/>
                    </a:solidFill>
                    <a:latin typeface="Calibri Light" panose="020F0302020204030204" pitchFamily="34" charset="0"/>
                    <a:cs typeface="Calibri Light" panose="020F0302020204030204" pitchFamily="34" charset="0"/>
                  </a:rPr>
                  <a:t>i</a:t>
                </a:r>
                <a:r>
                  <a:rPr lang="en-US" altLang="he-IL" sz="1700" b="0" dirty="0">
                    <a:solidFill>
                      <a:srgbClr val="3333CC"/>
                    </a:solidFill>
                    <a:latin typeface="Calibri Light" panose="020F0302020204030204" pitchFamily="34" charset="0"/>
                    <a:cs typeface="Calibri Light" panose="020F0302020204030204" pitchFamily="34" charset="0"/>
                  </a:rPr>
                  <a:t> is fetched *)</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18 </a:t>
                </a:r>
                <a:r>
                  <a:rPr lang="en-US" altLang="he-IL" sz="1700" dirty="0">
                    <a:solidFill>
                      <a:srgbClr val="3333CC"/>
                    </a:solidFill>
                    <a:latin typeface="Calibri Light" panose="020F0302020204030204" pitchFamily="34" charset="0"/>
                    <a:cs typeface="Calibri Light" panose="020F0302020204030204" pitchFamily="34" charset="0"/>
                  </a:rPr>
                  <a:t>end</a:t>
                </a:r>
              </a:p>
            </p:txBody>
          </p:sp>
          <p:sp>
            <p:nvSpPr>
              <p:cNvPr id="9235" name="Text Box 5"/>
              <p:cNvSpPr txBox="1">
                <a:spLocks noChangeArrowheads="1"/>
              </p:cNvSpPr>
              <p:nvPr/>
            </p:nvSpPr>
            <p:spPr bwMode="auto">
              <a:xfrm>
                <a:off x="76" y="997"/>
                <a:ext cx="11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dirty="0">
                    <a:solidFill>
                      <a:srgbClr val="CC3300"/>
                    </a:solidFill>
                    <a:latin typeface="Calibri Light" panose="020F0302020204030204" pitchFamily="34" charset="0"/>
                    <a:cs typeface="Calibri Light" panose="020F0302020204030204" pitchFamily="34" charset="0"/>
                  </a:rPr>
                  <a:t>Sender</a:t>
                </a:r>
              </a:p>
            </p:txBody>
          </p:sp>
        </p:grpSp>
        <p:grpSp>
          <p:nvGrpSpPr>
            <p:cNvPr id="9231" name="Group 10"/>
            <p:cNvGrpSpPr>
              <a:grpSpLocks/>
            </p:cNvGrpSpPr>
            <p:nvPr/>
          </p:nvGrpSpPr>
          <p:grpSpPr bwMode="auto">
            <a:xfrm>
              <a:off x="3021" y="1048"/>
              <a:ext cx="2481" cy="2956"/>
              <a:chOff x="2961" y="1047"/>
              <a:chExt cx="2481" cy="2956"/>
            </a:xfrm>
          </p:grpSpPr>
          <p:sp>
            <p:nvSpPr>
              <p:cNvPr id="9232" name="Text Box 8"/>
              <p:cNvSpPr txBox="1">
                <a:spLocks noChangeArrowheads="1"/>
              </p:cNvSpPr>
              <p:nvPr/>
            </p:nvSpPr>
            <p:spPr bwMode="auto">
              <a:xfrm>
                <a:off x="2961" y="1335"/>
                <a:ext cx="2481" cy="2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01 </a:t>
                </a:r>
                <a:r>
                  <a:rPr lang="en-US" altLang="he-IL" sz="1700" dirty="0">
                    <a:solidFill>
                      <a:srgbClr val="3333CC"/>
                    </a:solidFill>
                    <a:latin typeface="Calibri Light" panose="020F0302020204030204" pitchFamily="34" charset="0"/>
                    <a:cs typeface="Calibri Light" panose="020F0302020204030204" pitchFamily="34" charset="0"/>
                  </a:rPr>
                  <a:t>initialization</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02 </a:t>
                </a:r>
                <a:r>
                  <a:rPr lang="en-US" altLang="he-IL" sz="1700" dirty="0">
                    <a:solidFill>
                      <a:srgbClr val="3333CC"/>
                    </a:solidFill>
                    <a:latin typeface="Calibri Light" panose="020F0302020204030204" pitchFamily="34" charset="0"/>
                    <a:cs typeface="Calibri Light" panose="020F0302020204030204" pitchFamily="34" charset="0"/>
                  </a:rPr>
                  <a:t>begin</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03     </a:t>
                </a:r>
                <a:r>
                  <a:rPr lang="en-US" altLang="he-IL" sz="1700" b="0" i="1" dirty="0">
                    <a:solidFill>
                      <a:srgbClr val="3333CC"/>
                    </a:solidFill>
                    <a:latin typeface="Calibri Light" panose="020F0302020204030204" pitchFamily="34" charset="0"/>
                    <a:cs typeface="Calibri Light" panose="020F0302020204030204" pitchFamily="34" charset="0"/>
                  </a:rPr>
                  <a:t>j</a:t>
                </a:r>
                <a:r>
                  <a:rPr lang="en-US" altLang="he-IL" sz="1700" b="0" dirty="0">
                    <a:solidFill>
                      <a:srgbClr val="3333CC"/>
                    </a:solidFill>
                    <a:latin typeface="Calibri Light" panose="020F0302020204030204" pitchFamily="34" charset="0"/>
                    <a:cs typeface="Calibri Light" panose="020F0302020204030204" pitchFamily="34" charset="0"/>
                  </a:rPr>
                  <a:t> := 1</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04     </a:t>
                </a:r>
                <a:r>
                  <a:rPr lang="en-US" altLang="he-IL" sz="1700" b="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bit</a:t>
                </a:r>
                <a:r>
                  <a:rPr lang="en-US" altLang="he-IL" sz="1700" b="0" i="1" baseline="-250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r</a:t>
                </a:r>
                <a:r>
                  <a:rPr lang="en-US" altLang="he-IL" sz="1700" b="0" dirty="0">
                    <a:solidFill>
                      <a:srgbClr val="3333CC"/>
                    </a:solidFill>
                    <a:latin typeface="Calibri Light" panose="020F0302020204030204" pitchFamily="34" charset="0"/>
                    <a:cs typeface="Calibri Light" panose="020F0302020204030204" pitchFamily="34" charset="0"/>
                  </a:rPr>
                  <a:t> := 1</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05 </a:t>
                </a:r>
                <a:r>
                  <a:rPr lang="en-US" altLang="he-IL" sz="1700" dirty="0">
                    <a:solidFill>
                      <a:srgbClr val="3333CC"/>
                    </a:solidFill>
                    <a:latin typeface="Calibri Light" panose="020F0302020204030204" pitchFamily="34" charset="0"/>
                    <a:cs typeface="Calibri Light" panose="020F0302020204030204" pitchFamily="34" charset="0"/>
                  </a:rPr>
                  <a:t>end</a:t>
                </a:r>
                <a:r>
                  <a:rPr lang="en-US" altLang="he-IL" sz="1700" b="0" dirty="0">
                    <a:solidFill>
                      <a:srgbClr val="3333CC"/>
                    </a:solidFill>
                    <a:latin typeface="Calibri Light" panose="020F0302020204030204" pitchFamily="34" charset="0"/>
                    <a:cs typeface="Calibri Light" panose="020F0302020204030204" pitchFamily="34" charset="0"/>
                  </a:rPr>
                  <a:t> (* end initialization *)</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06 </a:t>
                </a:r>
                <a:r>
                  <a:rPr lang="en-US" altLang="he-IL" sz="1700" dirty="0">
                    <a:solidFill>
                      <a:srgbClr val="3333CC"/>
                    </a:solidFill>
                    <a:latin typeface="Calibri Light" panose="020F0302020204030204" pitchFamily="34" charset="0"/>
                    <a:cs typeface="Calibri Light" panose="020F0302020204030204" pitchFamily="34" charset="0"/>
                  </a:rPr>
                  <a:t>upon frame arrival</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07 </a:t>
                </a:r>
                <a:r>
                  <a:rPr lang="en-US" altLang="he-IL" sz="1700" dirty="0">
                    <a:solidFill>
                      <a:srgbClr val="3333CC"/>
                    </a:solidFill>
                    <a:latin typeface="Calibri Light" panose="020F0302020204030204" pitchFamily="34" charset="0"/>
                    <a:cs typeface="Calibri Light" panose="020F0302020204030204" pitchFamily="34" charset="0"/>
                  </a:rPr>
                  <a:t>begin</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08	</a:t>
                </a:r>
                <a:r>
                  <a:rPr lang="en-US" altLang="he-IL" sz="1700" dirty="0">
                    <a:solidFill>
                      <a:srgbClr val="3333CC"/>
                    </a:solidFill>
                    <a:latin typeface="Calibri Light" panose="020F0302020204030204" pitchFamily="34" charset="0"/>
                    <a:cs typeface="Calibri Light" panose="020F0302020204030204" pitchFamily="34" charset="0"/>
                  </a:rPr>
                  <a:t>receive</a:t>
                </a:r>
                <a:r>
                  <a:rPr lang="en-US" altLang="he-IL" sz="1700" b="0" dirty="0">
                    <a:solidFill>
                      <a:srgbClr val="3333CC"/>
                    </a:solidFill>
                    <a:latin typeface="Calibri Light" panose="020F0302020204030204" pitchFamily="34" charset="0"/>
                    <a:cs typeface="Calibri Light" panose="020F0302020204030204" pitchFamily="34" charset="0"/>
                  </a:rPr>
                  <a:t>(</a:t>
                </a: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1700" b="0" i="1" dirty="0" err="1">
                    <a:solidFill>
                      <a:srgbClr val="3333CC"/>
                    </a:solidFill>
                    <a:latin typeface="Calibri Light" panose="020F0302020204030204" pitchFamily="34" charset="0"/>
                    <a:cs typeface="Calibri Light" panose="020F0302020204030204" pitchFamily="34" charset="0"/>
                  </a:rPr>
                  <a:t>FrameBit</a:t>
                </a:r>
                <a:r>
                  <a:rPr lang="en-US" altLang="he-IL" sz="1700" b="0" i="1" dirty="0">
                    <a:solidFill>
                      <a:srgbClr val="3333CC"/>
                    </a:solidFill>
                    <a:latin typeface="Calibri Light" panose="020F0302020204030204" pitchFamily="34" charset="0"/>
                    <a:cs typeface="Calibri Light" panose="020F0302020204030204" pitchFamily="34" charset="0"/>
                  </a:rPr>
                  <a:t> , </a:t>
                </a:r>
                <a:r>
                  <a:rPr lang="en-US" altLang="he-IL" sz="1700" b="0" i="1" dirty="0" err="1">
                    <a:solidFill>
                      <a:srgbClr val="3333CC"/>
                    </a:solidFill>
                    <a:latin typeface="Calibri Light" panose="020F0302020204030204" pitchFamily="34" charset="0"/>
                    <a:cs typeface="Calibri Light" panose="020F0302020204030204" pitchFamily="34" charset="0"/>
                  </a:rPr>
                  <a:t>msg</a:t>
                </a: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1700" b="0" dirty="0">
                    <a:solidFill>
                      <a:srgbClr val="3333CC"/>
                    </a:solidFill>
                    <a:latin typeface="Calibri Light" panose="020F0302020204030204" pitchFamily="34" charset="0"/>
                    <a:cs typeface="Calibri Light" panose="020F0302020204030204" pitchFamily="34" charset="0"/>
                  </a:rPr>
                  <a:t>)</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09	</a:t>
                </a:r>
                <a:r>
                  <a:rPr lang="en-US" altLang="he-IL" sz="1700" dirty="0">
                    <a:solidFill>
                      <a:srgbClr val="3333CC"/>
                    </a:solidFill>
                    <a:latin typeface="Calibri Light" panose="020F0302020204030204" pitchFamily="34" charset="0"/>
                    <a:cs typeface="Calibri Light" panose="020F0302020204030204" pitchFamily="34" charset="0"/>
                  </a:rPr>
                  <a:t>if</a:t>
                </a:r>
                <a:r>
                  <a:rPr lang="en-US" altLang="he-IL" sz="1700" b="0" dirty="0">
                    <a:solidFill>
                      <a:srgbClr val="3333CC"/>
                    </a:solidFill>
                    <a:latin typeface="Calibri Light" panose="020F0302020204030204" pitchFamily="34" charset="0"/>
                    <a:cs typeface="Calibri Light" panose="020F0302020204030204" pitchFamily="34" charset="0"/>
                  </a:rPr>
                  <a:t> </a:t>
                </a:r>
                <a:r>
                  <a:rPr lang="en-US" altLang="he-IL" sz="1700" b="0" i="1" dirty="0" err="1">
                    <a:solidFill>
                      <a:srgbClr val="3333CC"/>
                    </a:solidFill>
                    <a:latin typeface="Calibri Light" panose="020F0302020204030204" pitchFamily="34" charset="0"/>
                    <a:cs typeface="Calibri Light" panose="020F0302020204030204" pitchFamily="34" charset="0"/>
                  </a:rPr>
                  <a:t>FrameBit</a:t>
                </a:r>
                <a:r>
                  <a:rPr lang="en-US" altLang="he-IL" sz="1700" b="0" dirty="0">
                    <a:solidFill>
                      <a:srgbClr val="3333CC"/>
                    </a:solidFill>
                    <a:latin typeface="Calibri Light" panose="020F0302020204030204" pitchFamily="34" charset="0"/>
                    <a:cs typeface="Calibri Light" panose="020F0302020204030204" pitchFamily="34" charset="0"/>
                  </a:rPr>
                  <a:t> </a:t>
                </a: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1700" b="0" dirty="0">
                    <a:solidFill>
                      <a:srgbClr val="3333CC"/>
                    </a:solidFill>
                    <a:latin typeface="Calibri Light" panose="020F0302020204030204" pitchFamily="34" charset="0"/>
                    <a:cs typeface="Calibri Light" panose="020F0302020204030204" pitchFamily="34" charset="0"/>
                  </a:rPr>
                  <a:t> </a:t>
                </a:r>
                <a:r>
                  <a:rPr lang="en-US" altLang="he-IL" sz="1700" b="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bit</a:t>
                </a:r>
                <a:r>
                  <a:rPr lang="en-US" altLang="he-IL" sz="1700" b="0" i="1" baseline="-250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r</a:t>
                </a: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7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then</a:t>
                </a:r>
                <a:endPar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endParaRP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10	    </a:t>
                </a:r>
                <a:r>
                  <a:rPr lang="en-US" altLang="he-IL" sz="1700" dirty="0">
                    <a:solidFill>
                      <a:srgbClr val="3333CC"/>
                    </a:solidFill>
                    <a:latin typeface="Calibri Light" panose="020F0302020204030204" pitchFamily="34" charset="0"/>
                    <a:cs typeface="Calibri Light" panose="020F0302020204030204" pitchFamily="34" charset="0"/>
                  </a:rPr>
                  <a:t>begin</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11	          </a:t>
                </a:r>
                <a:r>
                  <a:rPr lang="en-US" altLang="he-IL" sz="1700" b="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bit</a:t>
                </a:r>
                <a:r>
                  <a:rPr lang="en-US" altLang="he-IL" sz="1700" b="0" i="1" baseline="-250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r</a:t>
                </a: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 </a:t>
                </a:r>
                <a:r>
                  <a:rPr lang="en-US" altLang="he-IL" sz="1700" b="0" i="1" dirty="0" err="1">
                    <a:solidFill>
                      <a:srgbClr val="3333CC"/>
                    </a:solidFill>
                    <a:latin typeface="Calibri Light" panose="020F0302020204030204" pitchFamily="34" charset="0"/>
                    <a:cs typeface="Calibri Light" panose="020F0302020204030204" pitchFamily="34" charset="0"/>
                  </a:rPr>
                  <a:t>FrameBit</a:t>
                </a:r>
                <a:r>
                  <a:rPr lang="en-US" altLang="he-IL" sz="1700" b="0" dirty="0">
                    <a:solidFill>
                      <a:srgbClr val="3333CC"/>
                    </a:solidFill>
                    <a:latin typeface="Calibri Light" panose="020F0302020204030204" pitchFamily="34" charset="0"/>
                    <a:cs typeface="Calibri Light" panose="020F0302020204030204" pitchFamily="34" charset="0"/>
                  </a:rPr>
                  <a:t> </a:t>
                </a:r>
                <a:endPar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endParaRP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12	          </a:t>
                </a:r>
                <a:r>
                  <a:rPr lang="en-US" altLang="he-IL" sz="1700" b="0" i="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j</a:t>
                </a: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 </a:t>
                </a:r>
                <a:r>
                  <a:rPr lang="en-US" altLang="he-IL" sz="1700" b="0" i="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j</a:t>
                </a: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+ 1</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13	          </a:t>
                </a:r>
                <a:r>
                  <a:rPr lang="en-US" altLang="he-IL" sz="1700" b="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om</a:t>
                </a:r>
                <a:r>
                  <a:rPr lang="en-US" altLang="he-IL" sz="1700" b="0" i="1" baseline="-250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j</a:t>
                </a: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 </a:t>
                </a:r>
                <a:r>
                  <a:rPr lang="en-US" altLang="he-IL" sz="1700" b="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msg</a:t>
                </a:r>
                <a:r>
                  <a:rPr lang="en-US" altLang="he-IL" sz="1700" b="0" i="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700" b="0" dirty="0">
                    <a:solidFill>
                      <a:srgbClr val="3333CC"/>
                    </a:solidFill>
                    <a:latin typeface="Calibri Light" panose="020F0302020204030204" pitchFamily="34" charset="0"/>
                    <a:cs typeface="Calibri Light" panose="020F0302020204030204" pitchFamily="34" charset="0"/>
                  </a:rPr>
                  <a:t>(* deliver </a:t>
                </a:r>
                <a:r>
                  <a:rPr lang="en-US" altLang="he-IL" sz="1700" b="0" i="1" dirty="0" err="1">
                    <a:solidFill>
                      <a:srgbClr val="3333CC"/>
                    </a:solidFill>
                    <a:latin typeface="Calibri Light" panose="020F0302020204030204" pitchFamily="34" charset="0"/>
                    <a:cs typeface="Calibri Light" panose="020F0302020204030204" pitchFamily="34" charset="0"/>
                  </a:rPr>
                  <a:t>om</a:t>
                </a:r>
                <a:r>
                  <a:rPr lang="en-US" altLang="he-IL" sz="1700" b="0" i="1" baseline="-25000" dirty="0" err="1">
                    <a:solidFill>
                      <a:srgbClr val="3333CC"/>
                    </a:solidFill>
                    <a:latin typeface="Calibri Light" panose="020F0302020204030204" pitchFamily="34" charset="0"/>
                    <a:cs typeface="Calibri Light" panose="020F0302020204030204" pitchFamily="34" charset="0"/>
                  </a:rPr>
                  <a:t>j</a:t>
                </a:r>
                <a:r>
                  <a:rPr lang="en-US" altLang="he-IL" sz="1700" b="0" dirty="0">
                    <a:solidFill>
                      <a:srgbClr val="3333CC"/>
                    </a:solidFill>
                    <a:latin typeface="Calibri Light" panose="020F0302020204030204" pitchFamily="34" charset="0"/>
                    <a:cs typeface="Calibri Light" panose="020F0302020204030204" pitchFamily="34" charset="0"/>
                  </a:rPr>
                  <a:t> *)</a:t>
                </a:r>
                <a:endPar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endParaRP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14	</a:t>
                </a:r>
                <a:r>
                  <a:rPr lang="en-US" altLang="he-IL" sz="17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end</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15	</a:t>
                </a:r>
                <a:r>
                  <a:rPr lang="en-US" altLang="he-IL" sz="1700" dirty="0">
                    <a:solidFill>
                      <a:srgbClr val="3333CC"/>
                    </a:solidFill>
                    <a:latin typeface="Calibri Light" panose="020F0302020204030204" pitchFamily="34" charset="0"/>
                    <a:cs typeface="Calibri Light" panose="020F0302020204030204" pitchFamily="34" charset="0"/>
                  </a:rPr>
                  <a:t>send</a:t>
                </a:r>
                <a:r>
                  <a:rPr lang="en-US" altLang="he-IL" sz="1700" b="0" dirty="0">
                    <a:solidFill>
                      <a:srgbClr val="3333CC"/>
                    </a:solidFill>
                    <a:latin typeface="Calibri Light" panose="020F0302020204030204" pitchFamily="34" charset="0"/>
                    <a:cs typeface="Calibri Light" panose="020F0302020204030204" pitchFamily="34" charset="0"/>
                  </a:rPr>
                  <a:t>(</a:t>
                </a:r>
                <a:r>
                  <a:rPr lang="en-US" altLang="he-IL" sz="1700" b="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bit</a:t>
                </a:r>
                <a:r>
                  <a:rPr lang="en-US" altLang="he-IL" sz="1700" b="0" i="1" baseline="-250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r</a:t>
                </a:r>
                <a:r>
                  <a:rPr lang="en-US" altLang="he-IL" sz="1700" b="0" dirty="0">
                    <a:solidFill>
                      <a:srgbClr val="3333CC"/>
                    </a:solidFill>
                    <a:latin typeface="Calibri Light" panose="020F0302020204030204" pitchFamily="34" charset="0"/>
                    <a:cs typeface="Calibri Light" panose="020F0302020204030204" pitchFamily="34" charset="0"/>
                  </a:rPr>
                  <a:t>) </a:t>
                </a:r>
              </a:p>
              <a:p>
                <a:pPr>
                  <a:lnSpc>
                    <a:spcPct val="50000"/>
                  </a:lnSpc>
                  <a:spcBef>
                    <a:spcPct val="50000"/>
                  </a:spcBef>
                  <a:buClrTx/>
                  <a:buSzTx/>
                  <a:buFontTx/>
                  <a:buNone/>
                </a:pPr>
                <a:r>
                  <a:rPr lang="en-US" altLang="he-IL" sz="1700" b="0" dirty="0">
                    <a:solidFill>
                      <a:srgbClr val="3333CC"/>
                    </a:solidFill>
                    <a:latin typeface="Calibri Light" panose="020F0302020204030204" pitchFamily="34" charset="0"/>
                    <a:cs typeface="Calibri Light" panose="020F0302020204030204" pitchFamily="34" charset="0"/>
                  </a:rPr>
                  <a:t>16 </a:t>
                </a:r>
                <a:r>
                  <a:rPr lang="en-US" altLang="he-IL" sz="1700" dirty="0">
                    <a:solidFill>
                      <a:srgbClr val="3333CC"/>
                    </a:solidFill>
                    <a:latin typeface="Calibri Light" panose="020F0302020204030204" pitchFamily="34" charset="0"/>
                    <a:cs typeface="Calibri Light" panose="020F0302020204030204" pitchFamily="34" charset="0"/>
                  </a:rPr>
                  <a:t>end</a:t>
                </a:r>
              </a:p>
            </p:txBody>
          </p:sp>
          <p:sp>
            <p:nvSpPr>
              <p:cNvPr id="9233" name="Text Box 9"/>
              <p:cNvSpPr txBox="1">
                <a:spLocks noChangeArrowheads="1"/>
              </p:cNvSpPr>
              <p:nvPr/>
            </p:nvSpPr>
            <p:spPr bwMode="auto">
              <a:xfrm>
                <a:off x="2961" y="1047"/>
                <a:ext cx="11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dirty="0">
                    <a:solidFill>
                      <a:srgbClr val="CC3300"/>
                    </a:solidFill>
                    <a:latin typeface="Calibri Light" panose="020F0302020204030204" pitchFamily="34" charset="0"/>
                    <a:cs typeface="Calibri Light" panose="020F0302020204030204" pitchFamily="34" charset="0"/>
                  </a:rPr>
                  <a:t>Receiver</a:t>
                </a:r>
              </a:p>
            </p:txBody>
          </p:sp>
        </p:grpSp>
      </p:grpSp>
      <p:sp>
        <p:nvSpPr>
          <p:cNvPr id="396300" name="Rectangle 12"/>
          <p:cNvSpPr>
            <a:spLocks noChangeArrowheads="1"/>
          </p:cNvSpPr>
          <p:nvPr/>
        </p:nvSpPr>
        <p:spPr bwMode="auto">
          <a:xfrm>
            <a:off x="723900" y="3036888"/>
            <a:ext cx="77724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Wingdings" panose="05000000000000000000" pitchFamily="2" charset="2"/>
              <a:buChar char="¦"/>
              <a:defRPr sz="2400">
                <a:solidFill>
                  <a:srgbClr val="0000B0"/>
                </a:solidFill>
                <a:latin typeface="Comic Sans MS" panose="030F0702030302020204" pitchFamily="66" charset="0"/>
                <a:cs typeface="Times New Roman (Hebrew)" charset="-79"/>
              </a:defRPr>
            </a:lvl1pPr>
            <a:lvl2pPr marL="742950" indent="-285750">
              <a:spcBef>
                <a:spcPct val="20000"/>
              </a:spcBef>
              <a:buClr>
                <a:srgbClr val="3366FF"/>
              </a:buClr>
              <a:buSzPct val="75000"/>
              <a:buFont typeface="Wingdings" panose="05000000000000000000" pitchFamily="2" charset="2"/>
              <a:buChar char="l"/>
              <a:defRPr sz="2400">
                <a:solidFill>
                  <a:srgbClr val="3366FF"/>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nSpc>
                <a:spcPct val="90000"/>
              </a:lnSpc>
              <a:buFont typeface="Wingdings" panose="05000000000000000000" pitchFamily="2" charset="2"/>
              <a:buNone/>
            </a:pPr>
            <a:r>
              <a:rPr lang="en-US" altLang="sv-SE" b="0" dirty="0">
                <a:solidFill>
                  <a:srgbClr val="E88A00"/>
                </a:solidFill>
                <a:latin typeface="Calibri Light" panose="020F0302020204030204" pitchFamily="34" charset="0"/>
                <a:cs typeface="Calibri Light" panose="020F0302020204030204" pitchFamily="34" charset="0"/>
              </a:rPr>
              <a:t>Every message from the sender is repeatedly sent in a frame to the receiver until acknowledges arrives</a:t>
            </a:r>
          </a:p>
        </p:txBody>
      </p:sp>
      <p:grpSp>
        <p:nvGrpSpPr>
          <p:cNvPr id="396305" name="Group 17"/>
          <p:cNvGrpSpPr>
            <a:grpSpLocks/>
          </p:cNvGrpSpPr>
          <p:nvPr/>
        </p:nvGrpSpPr>
        <p:grpSpPr bwMode="auto">
          <a:xfrm>
            <a:off x="1225550" y="4341814"/>
            <a:ext cx="3778251" cy="742950"/>
            <a:chOff x="782" y="2845"/>
            <a:chExt cx="2380" cy="468"/>
          </a:xfrm>
        </p:grpSpPr>
        <p:sp>
          <p:nvSpPr>
            <p:cNvPr id="9228" name="AutoShape 14"/>
            <p:cNvSpPr>
              <a:spLocks noChangeArrowheads="1"/>
            </p:cNvSpPr>
            <p:nvPr/>
          </p:nvSpPr>
          <p:spPr bwMode="auto">
            <a:xfrm>
              <a:off x="2127" y="2845"/>
              <a:ext cx="1035" cy="468"/>
            </a:xfrm>
            <a:prstGeom prst="leftArrow">
              <a:avLst>
                <a:gd name="adj1" fmla="val 50000"/>
                <a:gd name="adj2" fmla="val 55288"/>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buFont typeface="Wingdings" panose="05000000000000000000" pitchFamily="2" charset="2"/>
                <a:buNone/>
              </a:pPr>
              <a:r>
                <a:rPr lang="en-US" altLang="sv-SE" sz="1400" b="0" dirty="0">
                  <a:solidFill>
                    <a:srgbClr val="CC3300"/>
                  </a:solidFill>
                  <a:latin typeface="Calibri Light" panose="020F0302020204030204" pitchFamily="34" charset="0"/>
                  <a:cs typeface="Calibri Light" panose="020F0302020204030204" pitchFamily="34" charset="0"/>
                </a:rPr>
                <a:t>acknowledgement</a:t>
              </a:r>
            </a:p>
          </p:txBody>
        </p:sp>
        <p:sp>
          <p:nvSpPr>
            <p:cNvPr id="9229" name="Rectangle 16"/>
            <p:cNvSpPr>
              <a:spLocks noChangeArrowheads="1"/>
            </p:cNvSpPr>
            <p:nvPr/>
          </p:nvSpPr>
          <p:spPr bwMode="auto">
            <a:xfrm>
              <a:off x="782" y="2997"/>
              <a:ext cx="1314" cy="196"/>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grpSp>
      <p:grpSp>
        <p:nvGrpSpPr>
          <p:cNvPr id="396309" name="Group 21"/>
          <p:cNvGrpSpPr>
            <a:grpSpLocks/>
          </p:cNvGrpSpPr>
          <p:nvPr/>
        </p:nvGrpSpPr>
        <p:grpSpPr bwMode="auto">
          <a:xfrm>
            <a:off x="5868147" y="5206330"/>
            <a:ext cx="3095626" cy="742950"/>
            <a:chOff x="3611" y="3423"/>
            <a:chExt cx="1950" cy="468"/>
          </a:xfrm>
        </p:grpSpPr>
        <p:sp>
          <p:nvSpPr>
            <p:cNvPr id="9226" name="AutoShape 19"/>
            <p:cNvSpPr>
              <a:spLocks noChangeArrowheads="1"/>
            </p:cNvSpPr>
            <p:nvPr/>
          </p:nvSpPr>
          <p:spPr bwMode="auto">
            <a:xfrm>
              <a:off x="4246" y="3423"/>
              <a:ext cx="1315" cy="468"/>
            </a:xfrm>
            <a:prstGeom prst="leftArrow">
              <a:avLst>
                <a:gd name="adj1" fmla="val 50000"/>
                <a:gd name="adj2" fmla="val 81944"/>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buFont typeface="Wingdings" panose="05000000000000000000" pitchFamily="2" charset="2"/>
                <a:buNone/>
              </a:pPr>
              <a:r>
                <a:rPr lang="en-US" altLang="sv-SE" sz="1400" b="0" dirty="0">
                  <a:solidFill>
                    <a:srgbClr val="CC3300"/>
                  </a:solidFill>
                  <a:latin typeface="Calibri Light" panose="020F0302020204030204" pitchFamily="34" charset="0"/>
                  <a:cs typeface="Calibri Light" panose="020F0302020204030204" pitchFamily="34" charset="0"/>
                </a:rPr>
                <a:t> send acknowledgement</a:t>
              </a:r>
            </a:p>
          </p:txBody>
        </p:sp>
        <p:sp>
          <p:nvSpPr>
            <p:cNvPr id="9227" name="Rectangle 20"/>
            <p:cNvSpPr>
              <a:spLocks noChangeArrowheads="1"/>
            </p:cNvSpPr>
            <p:nvPr/>
          </p:nvSpPr>
          <p:spPr bwMode="auto">
            <a:xfrm>
              <a:off x="3611" y="3583"/>
              <a:ext cx="599" cy="196"/>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668064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6300"/>
                                        </p:tgtEl>
                                        <p:attrNameLst>
                                          <p:attrName>style.visibility</p:attrName>
                                        </p:attrNameLst>
                                      </p:cBhvr>
                                      <p:to>
                                        <p:strVal val="visible"/>
                                      </p:to>
                                    </p:set>
                                  </p:childTnLst>
                                  <p:subTnLst>
                                    <p:set>
                                      <p:cBhvr override="childStyle">
                                        <p:cTn dur="1" fill="hold" display="0" masterRel="nextClick" afterEffect="1"/>
                                        <p:tgtEl>
                                          <p:spTgt spid="39630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963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9630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96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30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p:cNvSpPr>
            <a:spLocks noGrp="1"/>
          </p:cNvSpPr>
          <p:nvPr>
            <p:ph type="sldNum" sz="quarter" idx="12"/>
          </p:nvPr>
        </p:nvSpPr>
        <p:spPr>
          <a:noFill/>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en-US" sz="1400" b="0">
                <a:solidFill>
                  <a:srgbClr val="3333CC"/>
                </a:solidFill>
                <a:latin typeface="Calibri Light" panose="020F0302020204030204" pitchFamily="34" charset="0"/>
                <a:cs typeface="Calibri Light" panose="020F0302020204030204" pitchFamily="34" charset="0"/>
              </a:rPr>
              <a:t>3-</a:t>
            </a:r>
            <a:fld id="{C1331D56-1E9E-4D01-8CE1-203CA5BF7073}" type="slidenum">
              <a:rPr lang="en-US" altLang="en-US" sz="1400" b="0">
                <a:solidFill>
                  <a:srgbClr val="3333CC"/>
                </a:solidFill>
                <a:latin typeface="Calibri Light" panose="020F0302020204030204" pitchFamily="34" charset="0"/>
                <a:cs typeface="Calibri Light" panose="020F0302020204030204" pitchFamily="34" charset="0"/>
              </a:rPr>
              <a:pPr>
                <a:spcBef>
                  <a:spcPct val="0"/>
                </a:spcBef>
                <a:buClrTx/>
                <a:buSzTx/>
                <a:buFontTx/>
                <a:buNone/>
              </a:pPr>
              <a:t>6</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10244" name="Rectangle 2"/>
          <p:cNvSpPr>
            <a:spLocks noGrp="1" noChangeArrowheads="1"/>
          </p:cNvSpPr>
          <p:nvPr>
            <p:ph type="title"/>
          </p:nvPr>
        </p:nvSpPr>
        <p:spPr>
          <a:xfrm>
            <a:off x="263525" y="585788"/>
            <a:ext cx="8302625" cy="1143000"/>
          </a:xfrm>
        </p:spPr>
        <p:txBody>
          <a:bodyPr/>
          <a:lstStyle/>
          <a:p>
            <a:r>
              <a:rPr lang="en-US" altLang="sv-SE" sz="3200" dirty="0">
                <a:latin typeface="Calibri Light" panose="020F0302020204030204" pitchFamily="34" charset="0"/>
                <a:cs typeface="Calibri Light" panose="020F0302020204030204" pitchFamily="34" charset="0"/>
              </a:rPr>
              <a:t>The Alternating-bit Algorithm – Run Example</a:t>
            </a:r>
          </a:p>
        </p:txBody>
      </p:sp>
      <p:grpSp>
        <p:nvGrpSpPr>
          <p:cNvPr id="397329" name="Group 17"/>
          <p:cNvGrpSpPr>
            <a:grpSpLocks/>
          </p:cNvGrpSpPr>
          <p:nvPr/>
        </p:nvGrpSpPr>
        <p:grpSpPr bwMode="auto">
          <a:xfrm>
            <a:off x="3295650" y="2352675"/>
            <a:ext cx="5010150" cy="1590675"/>
            <a:chOff x="1290" y="2480"/>
            <a:chExt cx="3156" cy="1002"/>
          </a:xfrm>
        </p:grpSpPr>
        <p:grpSp>
          <p:nvGrpSpPr>
            <p:cNvPr id="10365" name="Group 16"/>
            <p:cNvGrpSpPr>
              <a:grpSpLocks/>
            </p:cNvGrpSpPr>
            <p:nvPr/>
          </p:nvGrpSpPr>
          <p:grpSpPr bwMode="auto">
            <a:xfrm>
              <a:off x="1290" y="2480"/>
              <a:ext cx="3156" cy="1002"/>
              <a:chOff x="1290" y="2480"/>
              <a:chExt cx="3156" cy="1002"/>
            </a:xfrm>
          </p:grpSpPr>
          <p:grpSp>
            <p:nvGrpSpPr>
              <p:cNvPr id="10368" name="Group 5"/>
              <p:cNvGrpSpPr>
                <a:grpSpLocks/>
              </p:cNvGrpSpPr>
              <p:nvPr/>
            </p:nvGrpSpPr>
            <p:grpSpPr bwMode="auto">
              <a:xfrm>
                <a:off x="1641" y="2736"/>
                <a:ext cx="2257" cy="534"/>
                <a:chOff x="1884" y="1348"/>
                <a:chExt cx="1482" cy="376"/>
              </a:xfrm>
            </p:grpSpPr>
            <p:sp>
              <p:nvSpPr>
                <p:cNvPr id="10373" name="Oval 6"/>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0374" name="Oval 7"/>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0375" name="Freeform 8"/>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sp>
              <p:nvSpPr>
                <p:cNvPr id="10376" name="Freeform 9"/>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grpSp>
          <p:sp>
            <p:nvSpPr>
              <p:cNvPr id="10369" name="Text Box 10"/>
              <p:cNvSpPr txBox="1">
                <a:spLocks noChangeArrowheads="1"/>
              </p:cNvSpPr>
              <p:nvPr/>
            </p:nvSpPr>
            <p:spPr bwMode="auto">
              <a:xfrm>
                <a:off x="1290" y="251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0370" name="Text Box 11"/>
              <p:cNvSpPr txBox="1">
                <a:spLocks noChangeArrowheads="1"/>
              </p:cNvSpPr>
              <p:nvPr/>
            </p:nvSpPr>
            <p:spPr bwMode="auto">
              <a:xfrm>
                <a:off x="1949" y="2480"/>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000" b="0">
                    <a:solidFill>
                      <a:schemeClr val="accent2"/>
                    </a:solidFill>
                    <a:latin typeface="Calibri Light" panose="020F0302020204030204" pitchFamily="34" charset="0"/>
                    <a:cs typeface="Calibri Light" panose="020F0302020204030204" pitchFamily="34" charset="0"/>
                    <a:sym typeface="Symbol" panose="05050102010706020507" pitchFamily="18" charset="2"/>
                  </a:rPr>
                  <a:t>&lt;</a:t>
                </a:r>
                <a:r>
                  <a:rPr lang="en-US" altLang="sv-SE" sz="2000" b="0" i="1">
                    <a:solidFill>
                      <a:schemeClr val="accent2"/>
                    </a:solidFill>
                    <a:latin typeface="Calibri Light" panose="020F0302020204030204" pitchFamily="34" charset="0"/>
                    <a:cs typeface="Calibri Light" panose="020F0302020204030204" pitchFamily="34" charset="0"/>
                  </a:rPr>
                  <a:t>m</a:t>
                </a:r>
                <a:r>
                  <a:rPr lang="en-US" altLang="sv-SE" sz="2000" b="0" i="1" baseline="-25000">
                    <a:solidFill>
                      <a:schemeClr val="accent2"/>
                    </a:solidFill>
                    <a:latin typeface="Calibri Light" panose="020F0302020204030204" pitchFamily="34" charset="0"/>
                    <a:cs typeface="Calibri Light" panose="020F0302020204030204" pitchFamily="34" charset="0"/>
                  </a:rPr>
                  <a:t>1 </a:t>
                </a:r>
                <a:r>
                  <a:rPr lang="en-US" altLang="sv-SE" sz="2000" b="0" i="1">
                    <a:solidFill>
                      <a:schemeClr val="accent2"/>
                    </a:solidFill>
                    <a:latin typeface="Calibri Light" panose="020F0302020204030204" pitchFamily="34" charset="0"/>
                    <a:cs typeface="Calibri Light" panose="020F0302020204030204" pitchFamily="34" charset="0"/>
                  </a:rPr>
                  <a:t>,0</a:t>
                </a:r>
                <a:r>
                  <a:rPr lang="en-US" altLang="sv-SE" sz="2000" b="0">
                    <a:solidFill>
                      <a:schemeClr val="accent2"/>
                    </a:solidFill>
                    <a:latin typeface="Calibri Light" panose="020F0302020204030204" pitchFamily="34" charset="0"/>
                    <a:cs typeface="Calibri Light" panose="020F0302020204030204" pitchFamily="34" charset="0"/>
                  </a:rPr>
                  <a:t>&gt;</a:t>
                </a:r>
                <a:endParaRPr lang="en-US" altLang="sv-SE" sz="2000" b="0" i="1" baseline="-25000">
                  <a:solidFill>
                    <a:schemeClr val="accent2"/>
                  </a:solidFill>
                  <a:latin typeface="Calibri Light" panose="020F0302020204030204" pitchFamily="34" charset="0"/>
                  <a:cs typeface="Calibri Light" panose="020F0302020204030204" pitchFamily="34" charset="0"/>
                </a:endParaRPr>
              </a:p>
            </p:txBody>
          </p:sp>
          <p:sp>
            <p:nvSpPr>
              <p:cNvPr id="10371" name="Text Box 12"/>
              <p:cNvSpPr txBox="1">
                <a:spLocks noChangeArrowheads="1"/>
              </p:cNvSpPr>
              <p:nvPr/>
            </p:nvSpPr>
            <p:spPr bwMode="auto">
              <a:xfrm>
                <a:off x="1918" y="3280"/>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endParaRPr lang="sv-SE" altLang="sv-SE" sz="2200" b="0" baseline="-25000">
                  <a:solidFill>
                    <a:schemeClr val="accent2"/>
                  </a:solidFill>
                  <a:latin typeface="Calibri Light" panose="020F0302020204030204" pitchFamily="34" charset="0"/>
                  <a:cs typeface="Calibri Light" panose="020F0302020204030204" pitchFamily="34" charset="0"/>
                </a:endParaRPr>
              </a:p>
            </p:txBody>
          </p:sp>
          <p:sp>
            <p:nvSpPr>
              <p:cNvPr id="10372" name="Text Box 13"/>
              <p:cNvSpPr txBox="1">
                <a:spLocks noChangeArrowheads="1"/>
              </p:cNvSpPr>
              <p:nvPr/>
            </p:nvSpPr>
            <p:spPr bwMode="auto">
              <a:xfrm>
                <a:off x="3569" y="251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0366" name="Text Box 14"/>
            <p:cNvSpPr txBox="1">
              <a:spLocks noChangeArrowheads="1"/>
            </p:cNvSpPr>
            <p:nvPr/>
          </p:nvSpPr>
          <p:spPr bwMode="auto">
            <a:xfrm>
              <a:off x="1290" y="316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i="1">
                  <a:solidFill>
                    <a:srgbClr val="0033CC"/>
                  </a:solidFill>
                  <a:latin typeface="Calibri Light" panose="020F0302020204030204" pitchFamily="34" charset="0"/>
                  <a:cs typeface="Calibri Light" panose="020F0302020204030204" pitchFamily="34" charset="0"/>
                </a:rPr>
                <a:t>bit</a:t>
              </a:r>
              <a:r>
                <a:rPr lang="en-US" altLang="sv-SE" sz="2200" b="0" i="1" baseline="-25000">
                  <a:solidFill>
                    <a:srgbClr val="0033CC"/>
                  </a:solidFill>
                  <a:latin typeface="Calibri Light" panose="020F0302020204030204" pitchFamily="34" charset="0"/>
                  <a:cs typeface="Calibri Light" panose="020F0302020204030204" pitchFamily="34" charset="0"/>
                </a:rPr>
                <a:t>s</a:t>
              </a:r>
              <a:r>
                <a:rPr lang="en-US" altLang="sv-SE" sz="2200" b="0" i="1">
                  <a:solidFill>
                    <a:srgbClr val="0033CC"/>
                  </a:solidFill>
                  <a:latin typeface="Calibri Light" panose="020F0302020204030204" pitchFamily="34" charset="0"/>
                  <a:cs typeface="Calibri Light" panose="020F0302020204030204" pitchFamily="34" charset="0"/>
                </a:rPr>
                <a:t> = 0</a:t>
              </a:r>
            </a:p>
          </p:txBody>
        </p:sp>
        <p:sp>
          <p:nvSpPr>
            <p:cNvPr id="10367" name="Text Box 15"/>
            <p:cNvSpPr txBox="1">
              <a:spLocks noChangeArrowheads="1"/>
            </p:cNvSpPr>
            <p:nvPr/>
          </p:nvSpPr>
          <p:spPr bwMode="auto">
            <a:xfrm>
              <a:off x="3499" y="315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i="1">
                  <a:solidFill>
                    <a:srgbClr val="0033CC"/>
                  </a:solidFill>
                  <a:latin typeface="Calibri Light" panose="020F0302020204030204" pitchFamily="34" charset="0"/>
                  <a:cs typeface="Calibri Light" panose="020F0302020204030204" pitchFamily="34" charset="0"/>
                </a:rPr>
                <a:t>bit</a:t>
              </a:r>
              <a:r>
                <a:rPr lang="en-US" altLang="sv-SE" sz="2200" b="0" i="1" baseline="-25000">
                  <a:solidFill>
                    <a:srgbClr val="0033CC"/>
                  </a:solidFill>
                  <a:latin typeface="Calibri Light" panose="020F0302020204030204" pitchFamily="34" charset="0"/>
                  <a:cs typeface="Calibri Light" panose="020F0302020204030204" pitchFamily="34" charset="0"/>
                </a:rPr>
                <a:t>R</a:t>
              </a:r>
              <a:r>
                <a:rPr lang="en-US" altLang="sv-SE" sz="2200" b="0" i="1">
                  <a:solidFill>
                    <a:srgbClr val="0033CC"/>
                  </a:solidFill>
                  <a:latin typeface="Calibri Light" panose="020F0302020204030204" pitchFamily="34" charset="0"/>
                  <a:cs typeface="Calibri Light" panose="020F0302020204030204" pitchFamily="34" charset="0"/>
                </a:rPr>
                <a:t> = 1</a:t>
              </a:r>
            </a:p>
          </p:txBody>
        </p:sp>
      </p:grpSp>
      <p:grpSp>
        <p:nvGrpSpPr>
          <p:cNvPr id="397344" name="Group 32"/>
          <p:cNvGrpSpPr>
            <a:grpSpLocks/>
          </p:cNvGrpSpPr>
          <p:nvPr/>
        </p:nvGrpSpPr>
        <p:grpSpPr bwMode="auto">
          <a:xfrm>
            <a:off x="1339850" y="2352675"/>
            <a:ext cx="6965950" cy="1590675"/>
            <a:chOff x="84" y="2142"/>
            <a:chExt cx="4388" cy="1002"/>
          </a:xfrm>
        </p:grpSpPr>
        <p:grpSp>
          <p:nvGrpSpPr>
            <p:cNvPr id="10351" name="Group 18"/>
            <p:cNvGrpSpPr>
              <a:grpSpLocks/>
            </p:cNvGrpSpPr>
            <p:nvPr/>
          </p:nvGrpSpPr>
          <p:grpSpPr bwMode="auto">
            <a:xfrm>
              <a:off x="1316" y="2142"/>
              <a:ext cx="3156" cy="1002"/>
              <a:chOff x="1290" y="2480"/>
              <a:chExt cx="3156" cy="1002"/>
            </a:xfrm>
          </p:grpSpPr>
          <p:grpSp>
            <p:nvGrpSpPr>
              <p:cNvPr id="10353" name="Group 19"/>
              <p:cNvGrpSpPr>
                <a:grpSpLocks/>
              </p:cNvGrpSpPr>
              <p:nvPr/>
            </p:nvGrpSpPr>
            <p:grpSpPr bwMode="auto">
              <a:xfrm>
                <a:off x="1290" y="2480"/>
                <a:ext cx="3156" cy="1002"/>
                <a:chOff x="1290" y="2480"/>
                <a:chExt cx="3156" cy="1002"/>
              </a:xfrm>
            </p:grpSpPr>
            <p:grpSp>
              <p:nvGrpSpPr>
                <p:cNvPr id="10356" name="Group 20"/>
                <p:cNvGrpSpPr>
                  <a:grpSpLocks/>
                </p:cNvGrpSpPr>
                <p:nvPr/>
              </p:nvGrpSpPr>
              <p:grpSpPr bwMode="auto">
                <a:xfrm>
                  <a:off x="1641" y="2736"/>
                  <a:ext cx="2257" cy="534"/>
                  <a:chOff x="1884" y="1348"/>
                  <a:chExt cx="1482" cy="376"/>
                </a:xfrm>
              </p:grpSpPr>
              <p:sp>
                <p:nvSpPr>
                  <p:cNvPr id="10361" name="Oval 21"/>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0362" name="Oval 22"/>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0363" name="Freeform 23"/>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sp>
                <p:nvSpPr>
                  <p:cNvPr id="10364" name="Freeform 24"/>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grpSp>
            <p:sp>
              <p:nvSpPr>
                <p:cNvPr id="10357" name="Text Box 25"/>
                <p:cNvSpPr txBox="1">
                  <a:spLocks noChangeArrowheads="1"/>
                </p:cNvSpPr>
                <p:nvPr/>
              </p:nvSpPr>
              <p:spPr bwMode="auto">
                <a:xfrm>
                  <a:off x="1290" y="251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0358" name="Text Box 26"/>
                <p:cNvSpPr txBox="1">
                  <a:spLocks noChangeArrowheads="1"/>
                </p:cNvSpPr>
                <p:nvPr/>
              </p:nvSpPr>
              <p:spPr bwMode="auto">
                <a:xfrm>
                  <a:off x="1949" y="2480"/>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000" b="0">
                      <a:solidFill>
                        <a:schemeClr val="accent2"/>
                      </a:solidFill>
                      <a:latin typeface="Calibri Light" panose="020F0302020204030204" pitchFamily="34" charset="0"/>
                      <a:cs typeface="Calibri Light" panose="020F0302020204030204" pitchFamily="34" charset="0"/>
                      <a:sym typeface="Symbol" panose="05050102010706020507" pitchFamily="18" charset="2"/>
                    </a:rPr>
                    <a:t>&lt;</a:t>
                  </a:r>
                  <a:r>
                    <a:rPr lang="en-US" altLang="sv-SE" sz="2000" b="0" i="1">
                      <a:solidFill>
                        <a:schemeClr val="accent2"/>
                      </a:solidFill>
                      <a:latin typeface="Calibri Light" panose="020F0302020204030204" pitchFamily="34" charset="0"/>
                      <a:cs typeface="Calibri Light" panose="020F0302020204030204" pitchFamily="34" charset="0"/>
                    </a:rPr>
                    <a:t>m</a:t>
                  </a:r>
                  <a:r>
                    <a:rPr lang="en-US" altLang="sv-SE" sz="2000" b="0" i="1" baseline="-25000">
                      <a:solidFill>
                        <a:schemeClr val="accent2"/>
                      </a:solidFill>
                      <a:latin typeface="Calibri Light" panose="020F0302020204030204" pitchFamily="34" charset="0"/>
                      <a:cs typeface="Calibri Light" panose="020F0302020204030204" pitchFamily="34" charset="0"/>
                    </a:rPr>
                    <a:t>1 </a:t>
                  </a:r>
                  <a:r>
                    <a:rPr lang="en-US" altLang="sv-SE" sz="2000" b="0" i="1">
                      <a:solidFill>
                        <a:schemeClr val="accent2"/>
                      </a:solidFill>
                      <a:latin typeface="Calibri Light" panose="020F0302020204030204" pitchFamily="34" charset="0"/>
                      <a:cs typeface="Calibri Light" panose="020F0302020204030204" pitchFamily="34" charset="0"/>
                    </a:rPr>
                    <a:t>,0</a:t>
                  </a:r>
                  <a:r>
                    <a:rPr lang="en-US" altLang="sv-SE" sz="2000" b="0">
                      <a:solidFill>
                        <a:schemeClr val="accent2"/>
                      </a:solidFill>
                      <a:latin typeface="Calibri Light" panose="020F0302020204030204" pitchFamily="34" charset="0"/>
                      <a:cs typeface="Calibri Light" panose="020F0302020204030204" pitchFamily="34" charset="0"/>
                    </a:rPr>
                    <a:t>&gt;</a:t>
                  </a:r>
                  <a:r>
                    <a:rPr lang="en-US" altLang="sv-SE" sz="2000" b="0" i="1" baseline="-25000">
                      <a:solidFill>
                        <a:schemeClr val="accent2"/>
                      </a:solidFill>
                      <a:latin typeface="Calibri Light" panose="020F0302020204030204" pitchFamily="34" charset="0"/>
                      <a:cs typeface="Calibri Light" panose="020F0302020204030204" pitchFamily="34" charset="0"/>
                    </a:rPr>
                    <a:t> </a:t>
                  </a:r>
                  <a:r>
                    <a:rPr lang="en-US" altLang="sv-SE" sz="2000" b="0" i="1">
                      <a:solidFill>
                        <a:schemeClr val="accent2"/>
                      </a:solidFill>
                      <a:latin typeface="Calibri Light" panose="020F0302020204030204" pitchFamily="34" charset="0"/>
                      <a:cs typeface="Calibri Light" panose="020F0302020204030204" pitchFamily="34" charset="0"/>
                    </a:rPr>
                    <a:t>. . . . . . . </a:t>
                  </a:r>
                  <a:r>
                    <a:rPr lang="en-US" altLang="sv-SE" sz="2000" b="0">
                      <a:solidFill>
                        <a:schemeClr val="accent2"/>
                      </a:solidFill>
                      <a:latin typeface="Calibri Light" panose="020F0302020204030204" pitchFamily="34" charset="0"/>
                      <a:cs typeface="Calibri Light" panose="020F0302020204030204" pitchFamily="34" charset="0"/>
                      <a:sym typeface="Symbol" panose="05050102010706020507" pitchFamily="18" charset="2"/>
                    </a:rPr>
                    <a:t>&lt;</a:t>
                  </a:r>
                  <a:r>
                    <a:rPr lang="en-US" altLang="sv-SE" sz="2000" b="0" i="1">
                      <a:solidFill>
                        <a:schemeClr val="accent2"/>
                      </a:solidFill>
                      <a:latin typeface="Calibri Light" panose="020F0302020204030204" pitchFamily="34" charset="0"/>
                      <a:cs typeface="Calibri Light" panose="020F0302020204030204" pitchFamily="34" charset="0"/>
                    </a:rPr>
                    <a:t>m</a:t>
                  </a:r>
                  <a:r>
                    <a:rPr lang="en-US" altLang="sv-SE" sz="2000" b="0" i="1" baseline="-25000">
                      <a:solidFill>
                        <a:schemeClr val="accent2"/>
                      </a:solidFill>
                      <a:latin typeface="Calibri Light" panose="020F0302020204030204" pitchFamily="34" charset="0"/>
                      <a:cs typeface="Calibri Light" panose="020F0302020204030204" pitchFamily="34" charset="0"/>
                    </a:rPr>
                    <a:t>1 </a:t>
                  </a:r>
                  <a:r>
                    <a:rPr lang="en-US" altLang="sv-SE" sz="2000" b="0" i="1">
                      <a:solidFill>
                        <a:schemeClr val="accent2"/>
                      </a:solidFill>
                      <a:latin typeface="Calibri Light" panose="020F0302020204030204" pitchFamily="34" charset="0"/>
                      <a:cs typeface="Calibri Light" panose="020F0302020204030204" pitchFamily="34" charset="0"/>
                    </a:rPr>
                    <a:t>,0</a:t>
                  </a:r>
                  <a:r>
                    <a:rPr lang="en-US" altLang="sv-SE" sz="2000" b="0">
                      <a:solidFill>
                        <a:schemeClr val="accent2"/>
                      </a:solidFill>
                      <a:latin typeface="Calibri Light" panose="020F0302020204030204" pitchFamily="34" charset="0"/>
                      <a:cs typeface="Calibri Light" panose="020F0302020204030204" pitchFamily="34" charset="0"/>
                    </a:rPr>
                    <a:t>&gt;</a:t>
                  </a:r>
                  <a:endParaRPr lang="en-US" altLang="sv-SE" sz="2000" b="0" i="1" baseline="-25000">
                    <a:solidFill>
                      <a:schemeClr val="accent2"/>
                    </a:solidFill>
                    <a:latin typeface="Calibri Light" panose="020F0302020204030204" pitchFamily="34" charset="0"/>
                    <a:cs typeface="Calibri Light" panose="020F0302020204030204" pitchFamily="34" charset="0"/>
                  </a:endParaRPr>
                </a:p>
              </p:txBody>
            </p:sp>
            <p:sp>
              <p:nvSpPr>
                <p:cNvPr id="10359" name="Text Box 27"/>
                <p:cNvSpPr txBox="1">
                  <a:spLocks noChangeArrowheads="1"/>
                </p:cNvSpPr>
                <p:nvPr/>
              </p:nvSpPr>
              <p:spPr bwMode="auto">
                <a:xfrm>
                  <a:off x="1918" y="3280"/>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endParaRPr lang="sv-SE" altLang="sv-SE" sz="2200" b="0" baseline="-25000">
                    <a:solidFill>
                      <a:schemeClr val="accent2"/>
                    </a:solidFill>
                    <a:latin typeface="Calibri Light" panose="020F0302020204030204" pitchFamily="34" charset="0"/>
                    <a:cs typeface="Calibri Light" panose="020F0302020204030204" pitchFamily="34" charset="0"/>
                  </a:endParaRPr>
                </a:p>
              </p:txBody>
            </p:sp>
            <p:sp>
              <p:nvSpPr>
                <p:cNvPr id="10360" name="Text Box 28"/>
                <p:cNvSpPr txBox="1">
                  <a:spLocks noChangeArrowheads="1"/>
                </p:cNvSpPr>
                <p:nvPr/>
              </p:nvSpPr>
              <p:spPr bwMode="auto">
                <a:xfrm>
                  <a:off x="3569" y="251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0354" name="Text Box 29"/>
              <p:cNvSpPr txBox="1">
                <a:spLocks noChangeArrowheads="1"/>
              </p:cNvSpPr>
              <p:nvPr/>
            </p:nvSpPr>
            <p:spPr bwMode="auto">
              <a:xfrm>
                <a:off x="1290" y="316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i="1">
                    <a:solidFill>
                      <a:srgbClr val="0033CC"/>
                    </a:solidFill>
                    <a:latin typeface="Calibri Light" panose="020F0302020204030204" pitchFamily="34" charset="0"/>
                    <a:cs typeface="Calibri Light" panose="020F0302020204030204" pitchFamily="34" charset="0"/>
                  </a:rPr>
                  <a:t>bit</a:t>
                </a:r>
                <a:r>
                  <a:rPr lang="en-US" altLang="sv-SE" sz="2200" b="0" i="1" baseline="-25000">
                    <a:solidFill>
                      <a:srgbClr val="0033CC"/>
                    </a:solidFill>
                    <a:latin typeface="Calibri Light" panose="020F0302020204030204" pitchFamily="34" charset="0"/>
                    <a:cs typeface="Calibri Light" panose="020F0302020204030204" pitchFamily="34" charset="0"/>
                  </a:rPr>
                  <a:t>s</a:t>
                </a:r>
                <a:r>
                  <a:rPr lang="en-US" altLang="sv-SE" sz="2200" b="0" i="1">
                    <a:solidFill>
                      <a:srgbClr val="0033CC"/>
                    </a:solidFill>
                    <a:latin typeface="Calibri Light" panose="020F0302020204030204" pitchFamily="34" charset="0"/>
                    <a:cs typeface="Calibri Light" panose="020F0302020204030204" pitchFamily="34" charset="0"/>
                  </a:rPr>
                  <a:t> = 0</a:t>
                </a:r>
              </a:p>
            </p:txBody>
          </p:sp>
          <p:sp>
            <p:nvSpPr>
              <p:cNvPr id="10355" name="Text Box 30"/>
              <p:cNvSpPr txBox="1">
                <a:spLocks noChangeArrowheads="1"/>
              </p:cNvSpPr>
              <p:nvPr/>
            </p:nvSpPr>
            <p:spPr bwMode="auto">
              <a:xfrm>
                <a:off x="3499" y="315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i="1">
                    <a:solidFill>
                      <a:srgbClr val="0033CC"/>
                    </a:solidFill>
                    <a:latin typeface="Calibri Light" panose="020F0302020204030204" pitchFamily="34" charset="0"/>
                    <a:cs typeface="Calibri Light" panose="020F0302020204030204" pitchFamily="34" charset="0"/>
                  </a:rPr>
                  <a:t>bit</a:t>
                </a:r>
                <a:r>
                  <a:rPr lang="en-US" altLang="sv-SE" sz="2200" b="0" i="1" baseline="-25000">
                    <a:solidFill>
                      <a:srgbClr val="0033CC"/>
                    </a:solidFill>
                    <a:latin typeface="Calibri Light" panose="020F0302020204030204" pitchFamily="34" charset="0"/>
                    <a:cs typeface="Calibri Light" panose="020F0302020204030204" pitchFamily="34" charset="0"/>
                  </a:rPr>
                  <a:t>R</a:t>
                </a:r>
                <a:r>
                  <a:rPr lang="en-US" altLang="sv-SE" sz="2200" b="0" i="1">
                    <a:solidFill>
                      <a:srgbClr val="0033CC"/>
                    </a:solidFill>
                    <a:latin typeface="Calibri Light" panose="020F0302020204030204" pitchFamily="34" charset="0"/>
                    <a:cs typeface="Calibri Light" panose="020F0302020204030204" pitchFamily="34" charset="0"/>
                  </a:rPr>
                  <a:t> = 1</a:t>
                </a:r>
              </a:p>
            </p:txBody>
          </p:sp>
        </p:grpSp>
        <p:sp>
          <p:nvSpPr>
            <p:cNvPr id="10352" name="Text Box 31"/>
            <p:cNvSpPr txBox="1">
              <a:spLocks noChangeArrowheads="1"/>
            </p:cNvSpPr>
            <p:nvPr/>
          </p:nvSpPr>
          <p:spPr bwMode="auto">
            <a:xfrm>
              <a:off x="84" y="2545"/>
              <a:ext cx="17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a:solidFill>
                    <a:srgbClr val="E88A00"/>
                  </a:solidFill>
                  <a:latin typeface="Calibri Light" panose="020F0302020204030204" pitchFamily="34" charset="0"/>
                  <a:cs typeface="Calibri Light" panose="020F0302020204030204" pitchFamily="34" charset="0"/>
                </a:rPr>
                <a:t>Upon a timeout …</a:t>
              </a:r>
            </a:p>
          </p:txBody>
        </p:sp>
      </p:grpSp>
      <p:grpSp>
        <p:nvGrpSpPr>
          <p:cNvPr id="397387" name="Group 75"/>
          <p:cNvGrpSpPr>
            <a:grpSpLocks/>
          </p:cNvGrpSpPr>
          <p:nvPr/>
        </p:nvGrpSpPr>
        <p:grpSpPr bwMode="auto">
          <a:xfrm>
            <a:off x="1577975" y="2317750"/>
            <a:ext cx="6727825" cy="1620838"/>
            <a:chOff x="690" y="3072"/>
            <a:chExt cx="4238" cy="1021"/>
          </a:xfrm>
        </p:grpSpPr>
        <p:grpSp>
          <p:nvGrpSpPr>
            <p:cNvPr id="10337" name="Group 33"/>
            <p:cNvGrpSpPr>
              <a:grpSpLocks/>
            </p:cNvGrpSpPr>
            <p:nvPr/>
          </p:nvGrpSpPr>
          <p:grpSpPr bwMode="auto">
            <a:xfrm>
              <a:off x="1772" y="3072"/>
              <a:ext cx="3156" cy="1021"/>
              <a:chOff x="1290" y="2461"/>
              <a:chExt cx="3156" cy="1021"/>
            </a:xfrm>
          </p:grpSpPr>
          <p:grpSp>
            <p:nvGrpSpPr>
              <p:cNvPr id="10339" name="Group 34"/>
              <p:cNvGrpSpPr>
                <a:grpSpLocks/>
              </p:cNvGrpSpPr>
              <p:nvPr/>
            </p:nvGrpSpPr>
            <p:grpSpPr bwMode="auto">
              <a:xfrm>
                <a:off x="1290" y="2461"/>
                <a:ext cx="3156" cy="1021"/>
                <a:chOff x="1290" y="2461"/>
                <a:chExt cx="3156" cy="1021"/>
              </a:xfrm>
            </p:grpSpPr>
            <p:grpSp>
              <p:nvGrpSpPr>
                <p:cNvPr id="10342" name="Group 35"/>
                <p:cNvGrpSpPr>
                  <a:grpSpLocks/>
                </p:cNvGrpSpPr>
                <p:nvPr/>
              </p:nvGrpSpPr>
              <p:grpSpPr bwMode="auto">
                <a:xfrm>
                  <a:off x="1641" y="2736"/>
                  <a:ext cx="2257" cy="534"/>
                  <a:chOff x="1884" y="1348"/>
                  <a:chExt cx="1482" cy="376"/>
                </a:xfrm>
              </p:grpSpPr>
              <p:sp>
                <p:nvSpPr>
                  <p:cNvPr id="10347" name="Oval 36"/>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0348" name="Oval 37"/>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0349" name="Freeform 38"/>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sp>
                <p:nvSpPr>
                  <p:cNvPr id="10350" name="Freeform 39"/>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grpSp>
            <p:sp>
              <p:nvSpPr>
                <p:cNvPr id="10343" name="Text Box 40"/>
                <p:cNvSpPr txBox="1">
                  <a:spLocks noChangeArrowheads="1"/>
                </p:cNvSpPr>
                <p:nvPr/>
              </p:nvSpPr>
              <p:spPr bwMode="auto">
                <a:xfrm>
                  <a:off x="1290" y="251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0344" name="Text Box 41"/>
                <p:cNvSpPr txBox="1">
                  <a:spLocks noChangeArrowheads="1"/>
                </p:cNvSpPr>
                <p:nvPr/>
              </p:nvSpPr>
              <p:spPr bwMode="auto">
                <a:xfrm>
                  <a:off x="1949" y="246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sz="2200" b="0">
                      <a:solidFill>
                        <a:schemeClr val="accent2"/>
                      </a:solidFill>
                      <a:latin typeface="Calibri Light" panose="020F0302020204030204" pitchFamily="34" charset="0"/>
                      <a:cs typeface="Calibri Light" panose="020F0302020204030204" pitchFamily="34" charset="0"/>
                      <a:sym typeface="Symbol" panose="05050102010706020507" pitchFamily="18" charset="2"/>
                    </a:rPr>
                    <a:t>. . . .</a:t>
                  </a:r>
                  <a:r>
                    <a:rPr lang="en-US" altLang="sv-SE" sz="2000" b="0">
                      <a:solidFill>
                        <a:schemeClr val="accent2"/>
                      </a:solidFill>
                      <a:latin typeface="Calibri Light" panose="020F0302020204030204" pitchFamily="34" charset="0"/>
                      <a:cs typeface="Calibri Light" panose="020F0302020204030204" pitchFamily="34" charset="0"/>
                      <a:sym typeface="Symbol" panose="05050102010706020507" pitchFamily="18" charset="2"/>
                    </a:rPr>
                    <a:t> &lt;</a:t>
                  </a:r>
                  <a:r>
                    <a:rPr lang="en-US" altLang="sv-SE" sz="2000" b="0" i="1">
                      <a:solidFill>
                        <a:schemeClr val="accent2"/>
                      </a:solidFill>
                      <a:latin typeface="Calibri Light" panose="020F0302020204030204" pitchFamily="34" charset="0"/>
                      <a:cs typeface="Calibri Light" panose="020F0302020204030204" pitchFamily="34" charset="0"/>
                    </a:rPr>
                    <a:t>m</a:t>
                  </a:r>
                  <a:r>
                    <a:rPr lang="en-US" altLang="sv-SE" sz="2000" b="0" i="1" baseline="-25000">
                      <a:solidFill>
                        <a:schemeClr val="accent2"/>
                      </a:solidFill>
                      <a:latin typeface="Calibri Light" panose="020F0302020204030204" pitchFamily="34" charset="0"/>
                      <a:cs typeface="Calibri Light" panose="020F0302020204030204" pitchFamily="34" charset="0"/>
                    </a:rPr>
                    <a:t>1 </a:t>
                  </a:r>
                  <a:r>
                    <a:rPr lang="en-US" altLang="sv-SE" sz="2000" b="0" i="1">
                      <a:solidFill>
                        <a:schemeClr val="accent2"/>
                      </a:solidFill>
                      <a:latin typeface="Calibri Light" panose="020F0302020204030204" pitchFamily="34" charset="0"/>
                      <a:cs typeface="Calibri Light" panose="020F0302020204030204" pitchFamily="34" charset="0"/>
                    </a:rPr>
                    <a:t>,0</a:t>
                  </a:r>
                  <a:r>
                    <a:rPr lang="en-US" altLang="sv-SE" sz="2000" b="0">
                      <a:solidFill>
                        <a:schemeClr val="accent2"/>
                      </a:solidFill>
                      <a:latin typeface="Calibri Light" panose="020F0302020204030204" pitchFamily="34" charset="0"/>
                      <a:cs typeface="Calibri Light" panose="020F0302020204030204" pitchFamily="34" charset="0"/>
                    </a:rPr>
                    <a:t>&gt; </a:t>
                  </a:r>
                  <a:r>
                    <a:rPr lang="en-US" altLang="sv-SE" sz="2000" b="0" i="1" baseline="-25000">
                      <a:solidFill>
                        <a:schemeClr val="accent2"/>
                      </a:solidFill>
                      <a:latin typeface="Calibri Light" panose="020F0302020204030204" pitchFamily="34" charset="0"/>
                      <a:cs typeface="Calibri Light" panose="020F0302020204030204" pitchFamily="34" charset="0"/>
                    </a:rPr>
                    <a:t> </a:t>
                  </a:r>
                  <a:r>
                    <a:rPr lang="en-US" altLang="sv-SE" sz="2000" b="0" i="1">
                      <a:solidFill>
                        <a:schemeClr val="accent2"/>
                      </a:solidFill>
                      <a:latin typeface="Calibri Light" panose="020F0302020204030204" pitchFamily="34" charset="0"/>
                      <a:cs typeface="Calibri Light" panose="020F0302020204030204" pitchFamily="34" charset="0"/>
                    </a:rPr>
                    <a:t>. . . .</a:t>
                  </a:r>
                  <a:endParaRPr lang="en-US" altLang="sv-SE" sz="2000" b="0" i="1" baseline="-25000">
                    <a:solidFill>
                      <a:schemeClr val="accent2"/>
                    </a:solidFill>
                    <a:latin typeface="Calibri Light" panose="020F0302020204030204" pitchFamily="34" charset="0"/>
                    <a:cs typeface="Calibri Light" panose="020F0302020204030204" pitchFamily="34" charset="0"/>
                  </a:endParaRPr>
                </a:p>
              </p:txBody>
            </p:sp>
            <p:sp>
              <p:nvSpPr>
                <p:cNvPr id="10345" name="Text Box 42"/>
                <p:cNvSpPr txBox="1">
                  <a:spLocks noChangeArrowheads="1"/>
                </p:cNvSpPr>
                <p:nvPr/>
              </p:nvSpPr>
              <p:spPr bwMode="auto">
                <a:xfrm>
                  <a:off x="1918" y="321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50000"/>
                    </a:spcBef>
                    <a:buFont typeface="Wingdings" panose="05000000000000000000" pitchFamily="2" charset="2"/>
                    <a:buNone/>
                  </a:pPr>
                  <a:r>
                    <a:rPr lang="en-US" altLang="sv-SE" sz="2200" b="0">
                      <a:solidFill>
                        <a:schemeClr val="accent2"/>
                      </a:solidFill>
                      <a:latin typeface="Calibri Light" panose="020F0302020204030204" pitchFamily="34" charset="0"/>
                      <a:cs typeface="Calibri Light" panose="020F0302020204030204" pitchFamily="34" charset="0"/>
                    </a:rPr>
                    <a:t> &lt;0&gt;</a:t>
                  </a:r>
                  <a:endParaRPr lang="en-US" altLang="sv-SE" sz="2200" b="0" baseline="-25000">
                    <a:solidFill>
                      <a:schemeClr val="accent2"/>
                    </a:solidFill>
                    <a:latin typeface="Calibri Light" panose="020F0302020204030204" pitchFamily="34" charset="0"/>
                    <a:cs typeface="Calibri Light" panose="020F0302020204030204" pitchFamily="34" charset="0"/>
                  </a:endParaRPr>
                </a:p>
              </p:txBody>
            </p:sp>
            <p:sp>
              <p:nvSpPr>
                <p:cNvPr id="10346" name="Text Box 43"/>
                <p:cNvSpPr txBox="1">
                  <a:spLocks noChangeArrowheads="1"/>
                </p:cNvSpPr>
                <p:nvPr/>
              </p:nvSpPr>
              <p:spPr bwMode="auto">
                <a:xfrm>
                  <a:off x="3569" y="251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0340" name="Text Box 44"/>
              <p:cNvSpPr txBox="1">
                <a:spLocks noChangeArrowheads="1"/>
              </p:cNvSpPr>
              <p:nvPr/>
            </p:nvSpPr>
            <p:spPr bwMode="auto">
              <a:xfrm>
                <a:off x="1290" y="316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i="1">
                    <a:solidFill>
                      <a:srgbClr val="0033CC"/>
                    </a:solidFill>
                    <a:latin typeface="Calibri Light" panose="020F0302020204030204" pitchFamily="34" charset="0"/>
                    <a:cs typeface="Calibri Light" panose="020F0302020204030204" pitchFamily="34" charset="0"/>
                  </a:rPr>
                  <a:t>bit</a:t>
                </a:r>
                <a:r>
                  <a:rPr lang="en-US" altLang="sv-SE" sz="2200" b="0" i="1" baseline="-25000">
                    <a:solidFill>
                      <a:srgbClr val="0033CC"/>
                    </a:solidFill>
                    <a:latin typeface="Calibri Light" panose="020F0302020204030204" pitchFamily="34" charset="0"/>
                    <a:cs typeface="Calibri Light" panose="020F0302020204030204" pitchFamily="34" charset="0"/>
                  </a:rPr>
                  <a:t>s</a:t>
                </a:r>
                <a:r>
                  <a:rPr lang="en-US" altLang="sv-SE" sz="2200" b="0" i="1">
                    <a:solidFill>
                      <a:srgbClr val="0033CC"/>
                    </a:solidFill>
                    <a:latin typeface="Calibri Light" panose="020F0302020204030204" pitchFamily="34" charset="0"/>
                    <a:cs typeface="Calibri Light" panose="020F0302020204030204" pitchFamily="34" charset="0"/>
                  </a:rPr>
                  <a:t> = 0</a:t>
                </a:r>
              </a:p>
            </p:txBody>
          </p:sp>
          <p:sp>
            <p:nvSpPr>
              <p:cNvPr id="10341" name="Text Box 45"/>
              <p:cNvSpPr txBox="1">
                <a:spLocks noChangeArrowheads="1"/>
              </p:cNvSpPr>
              <p:nvPr/>
            </p:nvSpPr>
            <p:spPr bwMode="auto">
              <a:xfrm>
                <a:off x="3499" y="315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i="1">
                    <a:solidFill>
                      <a:srgbClr val="0033CC"/>
                    </a:solidFill>
                    <a:latin typeface="Calibri Light" panose="020F0302020204030204" pitchFamily="34" charset="0"/>
                    <a:cs typeface="Calibri Light" panose="020F0302020204030204" pitchFamily="34" charset="0"/>
                  </a:rPr>
                  <a:t> bit</a:t>
                </a:r>
                <a:r>
                  <a:rPr lang="en-US" altLang="sv-SE" sz="2200" b="0" i="1" baseline="-25000">
                    <a:solidFill>
                      <a:srgbClr val="0033CC"/>
                    </a:solidFill>
                    <a:latin typeface="Calibri Light" panose="020F0302020204030204" pitchFamily="34" charset="0"/>
                    <a:cs typeface="Calibri Light" panose="020F0302020204030204" pitchFamily="34" charset="0"/>
                  </a:rPr>
                  <a:t>R</a:t>
                </a:r>
                <a:r>
                  <a:rPr lang="en-US" altLang="sv-SE" sz="2200" b="0" i="1">
                    <a:solidFill>
                      <a:srgbClr val="0033CC"/>
                    </a:solidFill>
                    <a:latin typeface="Calibri Light" panose="020F0302020204030204" pitchFamily="34" charset="0"/>
                    <a:cs typeface="Calibri Light" panose="020F0302020204030204" pitchFamily="34" charset="0"/>
                  </a:rPr>
                  <a:t> = 0</a:t>
                </a:r>
              </a:p>
            </p:txBody>
          </p:sp>
        </p:grpSp>
        <p:sp>
          <p:nvSpPr>
            <p:cNvPr id="10338" name="Text Box 59"/>
            <p:cNvSpPr txBox="1">
              <a:spLocks noChangeArrowheads="1"/>
            </p:cNvSpPr>
            <p:nvPr/>
          </p:nvSpPr>
          <p:spPr bwMode="auto">
            <a:xfrm>
              <a:off x="690" y="3442"/>
              <a:ext cx="13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a:solidFill>
                    <a:srgbClr val="E88A00"/>
                  </a:solidFill>
                  <a:latin typeface="Calibri Light" panose="020F0302020204030204" pitchFamily="34" charset="0"/>
                  <a:cs typeface="Calibri Light" panose="020F0302020204030204" pitchFamily="34" charset="0"/>
                </a:rPr>
                <a:t>R received m</a:t>
              </a:r>
              <a:r>
                <a:rPr lang="en-US" altLang="sv-SE" b="0" baseline="-25000">
                  <a:solidFill>
                    <a:srgbClr val="E88A00"/>
                  </a:solidFill>
                  <a:latin typeface="Calibri Light" panose="020F0302020204030204" pitchFamily="34" charset="0"/>
                  <a:cs typeface="Calibri Light" panose="020F0302020204030204" pitchFamily="34" charset="0"/>
                </a:rPr>
                <a:t>1</a:t>
              </a:r>
            </a:p>
          </p:txBody>
        </p:sp>
      </p:grpSp>
      <p:grpSp>
        <p:nvGrpSpPr>
          <p:cNvPr id="397401" name="Group 89"/>
          <p:cNvGrpSpPr>
            <a:grpSpLocks/>
          </p:cNvGrpSpPr>
          <p:nvPr/>
        </p:nvGrpSpPr>
        <p:grpSpPr bwMode="auto">
          <a:xfrm>
            <a:off x="1292225" y="2359025"/>
            <a:ext cx="7013575" cy="1590675"/>
            <a:chOff x="54" y="3091"/>
            <a:chExt cx="4418" cy="1002"/>
          </a:xfrm>
        </p:grpSpPr>
        <p:sp>
          <p:nvSpPr>
            <p:cNvPr id="10323" name="Text Box 74"/>
            <p:cNvSpPr txBox="1">
              <a:spLocks noChangeArrowheads="1"/>
            </p:cNvSpPr>
            <p:nvPr/>
          </p:nvSpPr>
          <p:spPr bwMode="auto">
            <a:xfrm>
              <a:off x="54" y="3464"/>
              <a:ext cx="18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a:solidFill>
                    <a:srgbClr val="E88A00"/>
                  </a:solidFill>
                  <a:latin typeface="Calibri Light" panose="020F0302020204030204" pitchFamily="34" charset="0"/>
                  <a:cs typeface="Calibri Light" panose="020F0302020204030204" pitchFamily="34" charset="0"/>
                </a:rPr>
                <a:t>Upon a timeout …</a:t>
              </a:r>
            </a:p>
          </p:txBody>
        </p:sp>
        <p:grpSp>
          <p:nvGrpSpPr>
            <p:cNvPr id="10324" name="Group 76"/>
            <p:cNvGrpSpPr>
              <a:grpSpLocks/>
            </p:cNvGrpSpPr>
            <p:nvPr/>
          </p:nvGrpSpPr>
          <p:grpSpPr bwMode="auto">
            <a:xfrm>
              <a:off x="1316" y="3091"/>
              <a:ext cx="3156" cy="1002"/>
              <a:chOff x="1290" y="2480"/>
              <a:chExt cx="3156" cy="1002"/>
            </a:xfrm>
          </p:grpSpPr>
          <p:grpSp>
            <p:nvGrpSpPr>
              <p:cNvPr id="10325" name="Group 77"/>
              <p:cNvGrpSpPr>
                <a:grpSpLocks/>
              </p:cNvGrpSpPr>
              <p:nvPr/>
            </p:nvGrpSpPr>
            <p:grpSpPr bwMode="auto">
              <a:xfrm>
                <a:off x="1290" y="2480"/>
                <a:ext cx="3156" cy="1002"/>
                <a:chOff x="1290" y="2480"/>
                <a:chExt cx="3156" cy="1002"/>
              </a:xfrm>
            </p:grpSpPr>
            <p:grpSp>
              <p:nvGrpSpPr>
                <p:cNvPr id="10328" name="Group 78"/>
                <p:cNvGrpSpPr>
                  <a:grpSpLocks/>
                </p:cNvGrpSpPr>
                <p:nvPr/>
              </p:nvGrpSpPr>
              <p:grpSpPr bwMode="auto">
                <a:xfrm>
                  <a:off x="1641" y="2736"/>
                  <a:ext cx="2257" cy="534"/>
                  <a:chOff x="1884" y="1348"/>
                  <a:chExt cx="1482" cy="376"/>
                </a:xfrm>
              </p:grpSpPr>
              <p:sp>
                <p:nvSpPr>
                  <p:cNvPr id="10333" name="Oval 79"/>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0334" name="Oval 80"/>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0335" name="Freeform 81"/>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sp>
                <p:nvSpPr>
                  <p:cNvPr id="10336" name="Freeform 82"/>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grpSp>
            <p:sp>
              <p:nvSpPr>
                <p:cNvPr id="10329" name="Text Box 83"/>
                <p:cNvSpPr txBox="1">
                  <a:spLocks noChangeArrowheads="1"/>
                </p:cNvSpPr>
                <p:nvPr/>
              </p:nvSpPr>
              <p:spPr bwMode="auto">
                <a:xfrm>
                  <a:off x="1290" y="251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0330" name="Text Box 84"/>
                <p:cNvSpPr txBox="1">
                  <a:spLocks noChangeArrowheads="1"/>
                </p:cNvSpPr>
                <p:nvPr/>
              </p:nvSpPr>
              <p:spPr bwMode="auto">
                <a:xfrm>
                  <a:off x="1949" y="2480"/>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000" b="0">
                      <a:solidFill>
                        <a:schemeClr val="accent2"/>
                      </a:solidFill>
                      <a:latin typeface="Calibri Light" panose="020F0302020204030204" pitchFamily="34" charset="0"/>
                      <a:cs typeface="Calibri Light" panose="020F0302020204030204" pitchFamily="34" charset="0"/>
                      <a:sym typeface="Symbol" panose="05050102010706020507" pitchFamily="18" charset="2"/>
                    </a:rPr>
                    <a:t>&lt;</a:t>
                  </a:r>
                  <a:r>
                    <a:rPr lang="en-US" altLang="sv-SE" sz="2000" b="0" i="1">
                      <a:solidFill>
                        <a:schemeClr val="accent2"/>
                      </a:solidFill>
                      <a:latin typeface="Calibri Light" panose="020F0302020204030204" pitchFamily="34" charset="0"/>
                      <a:cs typeface="Calibri Light" panose="020F0302020204030204" pitchFamily="34" charset="0"/>
                    </a:rPr>
                    <a:t>m</a:t>
                  </a:r>
                  <a:r>
                    <a:rPr lang="en-US" altLang="sv-SE" sz="2000" b="0" i="1" baseline="-25000">
                      <a:solidFill>
                        <a:schemeClr val="accent2"/>
                      </a:solidFill>
                      <a:latin typeface="Calibri Light" panose="020F0302020204030204" pitchFamily="34" charset="0"/>
                      <a:cs typeface="Calibri Light" panose="020F0302020204030204" pitchFamily="34" charset="0"/>
                    </a:rPr>
                    <a:t>1 </a:t>
                  </a:r>
                  <a:r>
                    <a:rPr lang="en-US" altLang="sv-SE" sz="2000" b="0" i="1">
                      <a:solidFill>
                        <a:schemeClr val="accent2"/>
                      </a:solidFill>
                      <a:latin typeface="Calibri Light" panose="020F0302020204030204" pitchFamily="34" charset="0"/>
                      <a:cs typeface="Calibri Light" panose="020F0302020204030204" pitchFamily="34" charset="0"/>
                    </a:rPr>
                    <a:t>,0</a:t>
                  </a:r>
                  <a:r>
                    <a:rPr lang="en-US" altLang="sv-SE" sz="2000" b="0">
                      <a:solidFill>
                        <a:schemeClr val="accent2"/>
                      </a:solidFill>
                      <a:latin typeface="Calibri Light" panose="020F0302020204030204" pitchFamily="34" charset="0"/>
                      <a:cs typeface="Calibri Light" panose="020F0302020204030204" pitchFamily="34" charset="0"/>
                    </a:rPr>
                    <a:t>&gt;</a:t>
                  </a:r>
                  <a:r>
                    <a:rPr lang="en-US" altLang="sv-SE" sz="2000" b="0" i="1" baseline="-25000">
                      <a:solidFill>
                        <a:schemeClr val="accent2"/>
                      </a:solidFill>
                      <a:latin typeface="Calibri Light" panose="020F0302020204030204" pitchFamily="34" charset="0"/>
                      <a:cs typeface="Calibri Light" panose="020F0302020204030204" pitchFamily="34" charset="0"/>
                    </a:rPr>
                    <a:t> </a:t>
                  </a:r>
                  <a:r>
                    <a:rPr lang="en-US" altLang="sv-SE" sz="2000" b="0" i="1">
                      <a:solidFill>
                        <a:schemeClr val="accent2"/>
                      </a:solidFill>
                      <a:latin typeface="Calibri Light" panose="020F0302020204030204" pitchFamily="34" charset="0"/>
                      <a:cs typeface="Calibri Light" panose="020F0302020204030204" pitchFamily="34" charset="0"/>
                    </a:rPr>
                    <a:t>. . . . . . . </a:t>
                  </a:r>
                  <a:r>
                    <a:rPr lang="en-US" altLang="sv-SE" sz="2000" b="0">
                      <a:solidFill>
                        <a:schemeClr val="accent2"/>
                      </a:solidFill>
                      <a:latin typeface="Calibri Light" panose="020F0302020204030204" pitchFamily="34" charset="0"/>
                      <a:cs typeface="Calibri Light" panose="020F0302020204030204" pitchFamily="34" charset="0"/>
                      <a:sym typeface="Symbol" panose="05050102010706020507" pitchFamily="18" charset="2"/>
                    </a:rPr>
                    <a:t>&lt;</a:t>
                  </a:r>
                  <a:r>
                    <a:rPr lang="en-US" altLang="sv-SE" sz="2000" b="0" i="1">
                      <a:solidFill>
                        <a:schemeClr val="accent2"/>
                      </a:solidFill>
                      <a:latin typeface="Calibri Light" panose="020F0302020204030204" pitchFamily="34" charset="0"/>
                      <a:cs typeface="Calibri Light" panose="020F0302020204030204" pitchFamily="34" charset="0"/>
                    </a:rPr>
                    <a:t>m</a:t>
                  </a:r>
                  <a:r>
                    <a:rPr lang="en-US" altLang="sv-SE" sz="2000" b="0" i="1" baseline="-25000">
                      <a:solidFill>
                        <a:schemeClr val="accent2"/>
                      </a:solidFill>
                      <a:latin typeface="Calibri Light" panose="020F0302020204030204" pitchFamily="34" charset="0"/>
                      <a:cs typeface="Calibri Light" panose="020F0302020204030204" pitchFamily="34" charset="0"/>
                    </a:rPr>
                    <a:t>1 </a:t>
                  </a:r>
                  <a:r>
                    <a:rPr lang="en-US" altLang="sv-SE" sz="2000" b="0" i="1">
                      <a:solidFill>
                        <a:schemeClr val="accent2"/>
                      </a:solidFill>
                      <a:latin typeface="Calibri Light" panose="020F0302020204030204" pitchFamily="34" charset="0"/>
                      <a:cs typeface="Calibri Light" panose="020F0302020204030204" pitchFamily="34" charset="0"/>
                    </a:rPr>
                    <a:t>,0</a:t>
                  </a:r>
                  <a:r>
                    <a:rPr lang="en-US" altLang="sv-SE" sz="2000" b="0">
                      <a:solidFill>
                        <a:schemeClr val="accent2"/>
                      </a:solidFill>
                      <a:latin typeface="Calibri Light" panose="020F0302020204030204" pitchFamily="34" charset="0"/>
                      <a:cs typeface="Calibri Light" panose="020F0302020204030204" pitchFamily="34" charset="0"/>
                    </a:rPr>
                    <a:t>&gt;</a:t>
                  </a:r>
                  <a:endParaRPr lang="en-US" altLang="sv-SE" sz="2000" b="0" i="1" baseline="-25000">
                    <a:solidFill>
                      <a:schemeClr val="accent2"/>
                    </a:solidFill>
                    <a:latin typeface="Calibri Light" panose="020F0302020204030204" pitchFamily="34" charset="0"/>
                    <a:cs typeface="Calibri Light" panose="020F0302020204030204" pitchFamily="34" charset="0"/>
                  </a:endParaRPr>
                </a:p>
              </p:txBody>
            </p:sp>
            <p:sp>
              <p:nvSpPr>
                <p:cNvPr id="10331" name="Text Box 85"/>
                <p:cNvSpPr txBox="1">
                  <a:spLocks noChangeArrowheads="1"/>
                </p:cNvSpPr>
                <p:nvPr/>
              </p:nvSpPr>
              <p:spPr bwMode="auto">
                <a:xfrm>
                  <a:off x="1918" y="321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a:solidFill>
                        <a:schemeClr val="accent2"/>
                      </a:solidFill>
                      <a:latin typeface="Calibri Light" panose="020F0302020204030204" pitchFamily="34" charset="0"/>
                      <a:cs typeface="Calibri Light" panose="020F0302020204030204" pitchFamily="34" charset="0"/>
                    </a:rPr>
                    <a:t>&lt;0&gt;</a:t>
                  </a:r>
                  <a:endParaRPr lang="en-US" altLang="sv-SE" sz="2200" b="0" baseline="-25000">
                    <a:solidFill>
                      <a:schemeClr val="accent2"/>
                    </a:solidFill>
                    <a:latin typeface="Calibri Light" panose="020F0302020204030204" pitchFamily="34" charset="0"/>
                    <a:cs typeface="Calibri Light" panose="020F0302020204030204" pitchFamily="34" charset="0"/>
                  </a:endParaRPr>
                </a:p>
              </p:txBody>
            </p:sp>
            <p:sp>
              <p:nvSpPr>
                <p:cNvPr id="10332" name="Text Box 86"/>
                <p:cNvSpPr txBox="1">
                  <a:spLocks noChangeArrowheads="1"/>
                </p:cNvSpPr>
                <p:nvPr/>
              </p:nvSpPr>
              <p:spPr bwMode="auto">
                <a:xfrm>
                  <a:off x="3569" y="251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0326" name="Text Box 87"/>
              <p:cNvSpPr txBox="1">
                <a:spLocks noChangeArrowheads="1"/>
              </p:cNvSpPr>
              <p:nvPr/>
            </p:nvSpPr>
            <p:spPr bwMode="auto">
              <a:xfrm>
                <a:off x="1290" y="316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i="1">
                    <a:solidFill>
                      <a:srgbClr val="0033CC"/>
                    </a:solidFill>
                    <a:latin typeface="Calibri Light" panose="020F0302020204030204" pitchFamily="34" charset="0"/>
                    <a:cs typeface="Calibri Light" panose="020F0302020204030204" pitchFamily="34" charset="0"/>
                  </a:rPr>
                  <a:t>bit</a:t>
                </a:r>
                <a:r>
                  <a:rPr lang="en-US" altLang="sv-SE" sz="2200" b="0" i="1" baseline="-25000">
                    <a:solidFill>
                      <a:srgbClr val="0033CC"/>
                    </a:solidFill>
                    <a:latin typeface="Calibri Light" panose="020F0302020204030204" pitchFamily="34" charset="0"/>
                    <a:cs typeface="Calibri Light" panose="020F0302020204030204" pitchFamily="34" charset="0"/>
                  </a:rPr>
                  <a:t>s</a:t>
                </a:r>
                <a:r>
                  <a:rPr lang="en-US" altLang="sv-SE" sz="2200" b="0" i="1">
                    <a:solidFill>
                      <a:srgbClr val="0033CC"/>
                    </a:solidFill>
                    <a:latin typeface="Calibri Light" panose="020F0302020204030204" pitchFamily="34" charset="0"/>
                    <a:cs typeface="Calibri Light" panose="020F0302020204030204" pitchFamily="34" charset="0"/>
                  </a:rPr>
                  <a:t> = 0</a:t>
                </a:r>
              </a:p>
            </p:txBody>
          </p:sp>
          <p:sp>
            <p:nvSpPr>
              <p:cNvPr id="10327" name="Text Box 88"/>
              <p:cNvSpPr txBox="1">
                <a:spLocks noChangeArrowheads="1"/>
              </p:cNvSpPr>
              <p:nvPr/>
            </p:nvSpPr>
            <p:spPr bwMode="auto">
              <a:xfrm>
                <a:off x="3499" y="315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i="1">
                    <a:solidFill>
                      <a:srgbClr val="0033CC"/>
                    </a:solidFill>
                    <a:latin typeface="Calibri Light" panose="020F0302020204030204" pitchFamily="34" charset="0"/>
                    <a:cs typeface="Calibri Light" panose="020F0302020204030204" pitchFamily="34" charset="0"/>
                  </a:rPr>
                  <a:t>bit</a:t>
                </a:r>
                <a:r>
                  <a:rPr lang="en-US" altLang="sv-SE" sz="2200" b="0" i="1" baseline="-25000">
                    <a:solidFill>
                      <a:srgbClr val="0033CC"/>
                    </a:solidFill>
                    <a:latin typeface="Calibri Light" panose="020F0302020204030204" pitchFamily="34" charset="0"/>
                    <a:cs typeface="Calibri Light" panose="020F0302020204030204" pitchFamily="34" charset="0"/>
                  </a:rPr>
                  <a:t>R</a:t>
                </a:r>
                <a:r>
                  <a:rPr lang="en-US" altLang="sv-SE" sz="2200" b="0" i="1">
                    <a:solidFill>
                      <a:srgbClr val="0033CC"/>
                    </a:solidFill>
                    <a:latin typeface="Calibri Light" panose="020F0302020204030204" pitchFamily="34" charset="0"/>
                    <a:cs typeface="Calibri Light" panose="020F0302020204030204" pitchFamily="34" charset="0"/>
                  </a:rPr>
                  <a:t> = 0</a:t>
                </a:r>
              </a:p>
            </p:txBody>
          </p:sp>
        </p:grpSp>
      </p:grpSp>
      <p:grpSp>
        <p:nvGrpSpPr>
          <p:cNvPr id="397418" name="Group 106"/>
          <p:cNvGrpSpPr>
            <a:grpSpLocks/>
          </p:cNvGrpSpPr>
          <p:nvPr/>
        </p:nvGrpSpPr>
        <p:grpSpPr bwMode="auto">
          <a:xfrm>
            <a:off x="627063" y="2359025"/>
            <a:ext cx="7683500" cy="1590675"/>
            <a:chOff x="141" y="3081"/>
            <a:chExt cx="4840" cy="1002"/>
          </a:xfrm>
        </p:grpSpPr>
        <p:grpSp>
          <p:nvGrpSpPr>
            <p:cNvPr id="10309" name="Group 92"/>
            <p:cNvGrpSpPr>
              <a:grpSpLocks/>
            </p:cNvGrpSpPr>
            <p:nvPr/>
          </p:nvGrpSpPr>
          <p:grpSpPr bwMode="auto">
            <a:xfrm>
              <a:off x="1825" y="3081"/>
              <a:ext cx="3156" cy="1002"/>
              <a:chOff x="1290" y="2480"/>
              <a:chExt cx="3156" cy="1002"/>
            </a:xfrm>
          </p:grpSpPr>
          <p:grpSp>
            <p:nvGrpSpPr>
              <p:cNvPr id="10311" name="Group 93"/>
              <p:cNvGrpSpPr>
                <a:grpSpLocks/>
              </p:cNvGrpSpPr>
              <p:nvPr/>
            </p:nvGrpSpPr>
            <p:grpSpPr bwMode="auto">
              <a:xfrm>
                <a:off x="1290" y="2480"/>
                <a:ext cx="3156" cy="1002"/>
                <a:chOff x="1290" y="2480"/>
                <a:chExt cx="3156" cy="1002"/>
              </a:xfrm>
            </p:grpSpPr>
            <p:grpSp>
              <p:nvGrpSpPr>
                <p:cNvPr id="10314" name="Group 94"/>
                <p:cNvGrpSpPr>
                  <a:grpSpLocks/>
                </p:cNvGrpSpPr>
                <p:nvPr/>
              </p:nvGrpSpPr>
              <p:grpSpPr bwMode="auto">
                <a:xfrm>
                  <a:off x="1641" y="2736"/>
                  <a:ext cx="2257" cy="534"/>
                  <a:chOff x="1884" y="1348"/>
                  <a:chExt cx="1482" cy="376"/>
                </a:xfrm>
              </p:grpSpPr>
              <p:sp>
                <p:nvSpPr>
                  <p:cNvPr id="10319" name="Oval 95"/>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0320" name="Oval 96"/>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0321" name="Freeform 97"/>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sp>
                <p:nvSpPr>
                  <p:cNvPr id="10322" name="Freeform 98"/>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grpSp>
            <p:sp>
              <p:nvSpPr>
                <p:cNvPr id="10315" name="Text Box 99"/>
                <p:cNvSpPr txBox="1">
                  <a:spLocks noChangeArrowheads="1"/>
                </p:cNvSpPr>
                <p:nvPr/>
              </p:nvSpPr>
              <p:spPr bwMode="auto">
                <a:xfrm>
                  <a:off x="1290" y="251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0316" name="Text Box 100"/>
                <p:cNvSpPr txBox="1">
                  <a:spLocks noChangeArrowheads="1"/>
                </p:cNvSpPr>
                <p:nvPr/>
              </p:nvSpPr>
              <p:spPr bwMode="auto">
                <a:xfrm>
                  <a:off x="1949" y="2480"/>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000" b="0" dirty="0">
                      <a:solidFill>
                        <a:schemeClr val="accent2"/>
                      </a:solidFill>
                      <a:latin typeface="Calibri Light" panose="020F0302020204030204" pitchFamily="34" charset="0"/>
                      <a:cs typeface="Calibri Light" panose="020F0302020204030204" pitchFamily="34" charset="0"/>
                      <a:sym typeface="Symbol" panose="05050102010706020507" pitchFamily="18" charset="2"/>
                    </a:rPr>
                    <a:t>&lt;</a:t>
                  </a:r>
                  <a:r>
                    <a:rPr lang="en-US" altLang="sv-SE" sz="2000" b="0" i="1" dirty="0">
                      <a:solidFill>
                        <a:schemeClr val="accent2"/>
                      </a:solidFill>
                      <a:latin typeface="Calibri Light" panose="020F0302020204030204" pitchFamily="34" charset="0"/>
                      <a:cs typeface="Calibri Light" panose="020F0302020204030204" pitchFamily="34" charset="0"/>
                    </a:rPr>
                    <a:t>m</a:t>
                  </a:r>
                  <a:r>
                    <a:rPr lang="en-US" altLang="sv-SE" sz="2000" b="0" i="1" baseline="-25000" dirty="0">
                      <a:solidFill>
                        <a:schemeClr val="accent2"/>
                      </a:solidFill>
                      <a:latin typeface="Calibri Light" panose="020F0302020204030204" pitchFamily="34" charset="0"/>
                      <a:cs typeface="Calibri Light" panose="020F0302020204030204" pitchFamily="34" charset="0"/>
                    </a:rPr>
                    <a:t>2 </a:t>
                  </a:r>
                  <a:r>
                    <a:rPr lang="en-US" altLang="sv-SE" sz="2000" b="0" i="1" dirty="0">
                      <a:solidFill>
                        <a:schemeClr val="accent2"/>
                      </a:solidFill>
                      <a:latin typeface="Calibri Light" panose="020F0302020204030204" pitchFamily="34" charset="0"/>
                      <a:cs typeface="Calibri Light" panose="020F0302020204030204" pitchFamily="34" charset="0"/>
                    </a:rPr>
                    <a:t>,1</a:t>
                  </a:r>
                  <a:r>
                    <a:rPr lang="en-US" altLang="sv-SE" sz="2000" b="0" dirty="0">
                      <a:solidFill>
                        <a:schemeClr val="accent2"/>
                      </a:solidFill>
                      <a:latin typeface="Calibri Light" panose="020F0302020204030204" pitchFamily="34" charset="0"/>
                      <a:cs typeface="Calibri Light" panose="020F0302020204030204" pitchFamily="34" charset="0"/>
                    </a:rPr>
                    <a:t>&gt;</a:t>
                  </a:r>
                  <a:r>
                    <a:rPr lang="en-US" altLang="sv-SE" sz="2000" b="0" i="1" baseline="-25000" dirty="0">
                      <a:solidFill>
                        <a:schemeClr val="accent2"/>
                      </a:solidFill>
                      <a:latin typeface="Calibri Light" panose="020F0302020204030204" pitchFamily="34" charset="0"/>
                      <a:cs typeface="Calibri Light" panose="020F0302020204030204" pitchFamily="34" charset="0"/>
                    </a:rPr>
                    <a:t> </a:t>
                  </a:r>
                  <a:r>
                    <a:rPr lang="en-US" altLang="sv-SE" sz="2000" b="0" i="1" dirty="0">
                      <a:solidFill>
                        <a:schemeClr val="accent2"/>
                      </a:solidFill>
                      <a:latin typeface="Calibri Light" panose="020F0302020204030204" pitchFamily="34" charset="0"/>
                      <a:cs typeface="Calibri Light" panose="020F0302020204030204" pitchFamily="34" charset="0"/>
                    </a:rPr>
                    <a:t>. . . </a:t>
                  </a:r>
                  <a:r>
                    <a:rPr lang="en-US" altLang="sv-SE" sz="2000" b="0" dirty="0">
                      <a:solidFill>
                        <a:schemeClr val="accent2"/>
                      </a:solidFill>
                      <a:latin typeface="Calibri Light" panose="020F0302020204030204" pitchFamily="34" charset="0"/>
                      <a:cs typeface="Calibri Light" panose="020F0302020204030204" pitchFamily="34" charset="0"/>
                      <a:sym typeface="Symbol" panose="05050102010706020507" pitchFamily="18" charset="2"/>
                    </a:rPr>
                    <a:t>&lt;</a:t>
                  </a:r>
                  <a:r>
                    <a:rPr lang="en-US" altLang="sv-SE" sz="2000" b="0" i="1" dirty="0">
                      <a:solidFill>
                        <a:schemeClr val="accent2"/>
                      </a:solidFill>
                      <a:latin typeface="Calibri Light" panose="020F0302020204030204" pitchFamily="34" charset="0"/>
                      <a:cs typeface="Calibri Light" panose="020F0302020204030204" pitchFamily="34" charset="0"/>
                    </a:rPr>
                    <a:t>m</a:t>
                  </a:r>
                  <a:r>
                    <a:rPr lang="en-US" altLang="sv-SE" sz="2000" b="0" i="1" baseline="-25000" dirty="0">
                      <a:solidFill>
                        <a:schemeClr val="accent2"/>
                      </a:solidFill>
                      <a:latin typeface="Calibri Light" panose="020F0302020204030204" pitchFamily="34" charset="0"/>
                      <a:cs typeface="Calibri Light" panose="020F0302020204030204" pitchFamily="34" charset="0"/>
                    </a:rPr>
                    <a:t>1 </a:t>
                  </a:r>
                  <a:r>
                    <a:rPr lang="en-US" altLang="sv-SE" sz="2000" b="0" i="1" dirty="0">
                      <a:solidFill>
                        <a:schemeClr val="accent2"/>
                      </a:solidFill>
                      <a:latin typeface="Calibri Light" panose="020F0302020204030204" pitchFamily="34" charset="0"/>
                      <a:cs typeface="Calibri Light" panose="020F0302020204030204" pitchFamily="34" charset="0"/>
                    </a:rPr>
                    <a:t>,0</a:t>
                  </a:r>
                  <a:r>
                    <a:rPr lang="en-US" altLang="sv-SE" sz="2000" b="0" dirty="0">
                      <a:solidFill>
                        <a:schemeClr val="accent2"/>
                      </a:solidFill>
                      <a:latin typeface="Calibri Light" panose="020F0302020204030204" pitchFamily="34" charset="0"/>
                      <a:cs typeface="Calibri Light" panose="020F0302020204030204" pitchFamily="34" charset="0"/>
                    </a:rPr>
                    <a:t>&gt; </a:t>
                  </a:r>
                  <a:r>
                    <a:rPr lang="en-US" altLang="sv-SE" sz="2000" b="0" i="1" dirty="0">
                      <a:solidFill>
                        <a:schemeClr val="accent2"/>
                      </a:solidFill>
                      <a:latin typeface="Calibri Light" panose="020F0302020204030204" pitchFamily="34" charset="0"/>
                      <a:cs typeface="Calibri Light" panose="020F0302020204030204" pitchFamily="34" charset="0"/>
                    </a:rPr>
                    <a:t>. . . . </a:t>
                  </a:r>
                </a:p>
              </p:txBody>
            </p:sp>
            <p:sp>
              <p:nvSpPr>
                <p:cNvPr id="10317" name="Text Box 101"/>
                <p:cNvSpPr txBox="1">
                  <a:spLocks noChangeArrowheads="1"/>
                </p:cNvSpPr>
                <p:nvPr/>
              </p:nvSpPr>
              <p:spPr bwMode="auto">
                <a:xfrm>
                  <a:off x="1918" y="321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50000"/>
                    </a:spcBef>
                    <a:buFont typeface="Wingdings" panose="05000000000000000000" pitchFamily="2" charset="2"/>
                    <a:buNone/>
                  </a:pPr>
                  <a:r>
                    <a:rPr lang="en-US" altLang="sv-SE" sz="2200" b="0">
                      <a:solidFill>
                        <a:schemeClr val="accent2"/>
                      </a:solidFill>
                      <a:latin typeface="Calibri Light" panose="020F0302020204030204" pitchFamily="34" charset="0"/>
                      <a:cs typeface="Calibri Light" panose="020F0302020204030204" pitchFamily="34" charset="0"/>
                    </a:rPr>
                    <a:t>&lt;0&gt;</a:t>
                  </a:r>
                  <a:endParaRPr lang="en-US" altLang="sv-SE" sz="2200" b="0" baseline="-25000">
                    <a:solidFill>
                      <a:schemeClr val="accent2"/>
                    </a:solidFill>
                    <a:latin typeface="Calibri Light" panose="020F0302020204030204" pitchFamily="34" charset="0"/>
                    <a:cs typeface="Calibri Light" panose="020F0302020204030204" pitchFamily="34" charset="0"/>
                  </a:endParaRPr>
                </a:p>
              </p:txBody>
            </p:sp>
            <p:sp>
              <p:nvSpPr>
                <p:cNvPr id="10318" name="Text Box 102"/>
                <p:cNvSpPr txBox="1">
                  <a:spLocks noChangeArrowheads="1"/>
                </p:cNvSpPr>
                <p:nvPr/>
              </p:nvSpPr>
              <p:spPr bwMode="auto">
                <a:xfrm>
                  <a:off x="3569" y="251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0312" name="Text Box 103"/>
              <p:cNvSpPr txBox="1">
                <a:spLocks noChangeArrowheads="1"/>
              </p:cNvSpPr>
              <p:nvPr/>
            </p:nvSpPr>
            <p:spPr bwMode="auto">
              <a:xfrm>
                <a:off x="1290" y="316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i="1">
                    <a:solidFill>
                      <a:srgbClr val="0033CC"/>
                    </a:solidFill>
                    <a:latin typeface="Calibri Light" panose="020F0302020204030204" pitchFamily="34" charset="0"/>
                    <a:cs typeface="Calibri Light" panose="020F0302020204030204" pitchFamily="34" charset="0"/>
                  </a:rPr>
                  <a:t>bit</a:t>
                </a:r>
                <a:r>
                  <a:rPr lang="en-US" altLang="sv-SE" sz="2200" b="0" i="1" baseline="-25000">
                    <a:solidFill>
                      <a:srgbClr val="0033CC"/>
                    </a:solidFill>
                    <a:latin typeface="Calibri Light" panose="020F0302020204030204" pitchFamily="34" charset="0"/>
                    <a:cs typeface="Calibri Light" panose="020F0302020204030204" pitchFamily="34" charset="0"/>
                  </a:rPr>
                  <a:t>s</a:t>
                </a:r>
                <a:r>
                  <a:rPr lang="en-US" altLang="sv-SE" sz="2200" b="0" i="1">
                    <a:solidFill>
                      <a:srgbClr val="0033CC"/>
                    </a:solidFill>
                    <a:latin typeface="Calibri Light" panose="020F0302020204030204" pitchFamily="34" charset="0"/>
                    <a:cs typeface="Calibri Light" panose="020F0302020204030204" pitchFamily="34" charset="0"/>
                  </a:rPr>
                  <a:t> = 1</a:t>
                </a:r>
              </a:p>
            </p:txBody>
          </p:sp>
          <p:sp>
            <p:nvSpPr>
              <p:cNvPr id="10313" name="Text Box 104"/>
              <p:cNvSpPr txBox="1">
                <a:spLocks noChangeArrowheads="1"/>
              </p:cNvSpPr>
              <p:nvPr/>
            </p:nvSpPr>
            <p:spPr bwMode="auto">
              <a:xfrm>
                <a:off x="3499" y="315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i="1">
                    <a:solidFill>
                      <a:srgbClr val="0033CC"/>
                    </a:solidFill>
                    <a:latin typeface="Calibri Light" panose="020F0302020204030204" pitchFamily="34" charset="0"/>
                    <a:cs typeface="Calibri Light" panose="020F0302020204030204" pitchFamily="34" charset="0"/>
                  </a:rPr>
                  <a:t> bit</a:t>
                </a:r>
                <a:r>
                  <a:rPr lang="en-US" altLang="sv-SE" sz="2200" b="0" i="1" baseline="-25000">
                    <a:solidFill>
                      <a:srgbClr val="0033CC"/>
                    </a:solidFill>
                    <a:latin typeface="Calibri Light" panose="020F0302020204030204" pitchFamily="34" charset="0"/>
                    <a:cs typeface="Calibri Light" panose="020F0302020204030204" pitchFamily="34" charset="0"/>
                  </a:rPr>
                  <a:t>R</a:t>
                </a:r>
                <a:r>
                  <a:rPr lang="en-US" altLang="sv-SE" sz="2200" b="0" i="1">
                    <a:solidFill>
                      <a:srgbClr val="0033CC"/>
                    </a:solidFill>
                    <a:latin typeface="Calibri Light" panose="020F0302020204030204" pitchFamily="34" charset="0"/>
                    <a:cs typeface="Calibri Light" panose="020F0302020204030204" pitchFamily="34" charset="0"/>
                  </a:rPr>
                  <a:t> = 0</a:t>
                </a:r>
              </a:p>
            </p:txBody>
          </p:sp>
        </p:grpSp>
        <p:sp>
          <p:nvSpPr>
            <p:cNvPr id="10310" name="Rectangle 105"/>
            <p:cNvSpPr>
              <a:spLocks noChangeArrowheads="1"/>
            </p:cNvSpPr>
            <p:nvPr/>
          </p:nvSpPr>
          <p:spPr bwMode="auto">
            <a:xfrm>
              <a:off x="141" y="3307"/>
              <a:ext cx="1642"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buFont typeface="Wingdings" panose="05000000000000000000" pitchFamily="2" charset="2"/>
                <a:buNone/>
              </a:pPr>
              <a:r>
                <a:rPr lang="en-US" altLang="sv-SE" b="0" dirty="0">
                  <a:solidFill>
                    <a:srgbClr val="E88A00"/>
                  </a:solidFill>
                  <a:latin typeface="Calibri Light" panose="020F0302020204030204" pitchFamily="34" charset="0"/>
                  <a:cs typeface="Calibri Light" panose="020F0302020204030204" pitchFamily="34" charset="0"/>
                </a:rPr>
                <a:t>S received ack.</a:t>
              </a:r>
            </a:p>
            <a:p>
              <a:pPr>
                <a:buFont typeface="Wingdings" panose="05000000000000000000" pitchFamily="2" charset="2"/>
                <a:buNone/>
              </a:pPr>
              <a:r>
                <a:rPr lang="en-US" altLang="sv-SE" b="0" dirty="0">
                  <a:solidFill>
                    <a:srgbClr val="E88A00"/>
                  </a:solidFill>
                  <a:latin typeface="Calibri Light" panose="020F0302020204030204" pitchFamily="34" charset="0"/>
                  <a:cs typeface="Calibri Light" panose="020F0302020204030204" pitchFamily="34" charset="0"/>
                </a:rPr>
                <a:t>R received m</a:t>
              </a:r>
              <a:r>
                <a:rPr lang="en-US" altLang="sv-SE" b="0" baseline="-25000" dirty="0">
                  <a:solidFill>
                    <a:srgbClr val="E88A00"/>
                  </a:solidFill>
                  <a:latin typeface="Calibri Light" panose="020F0302020204030204" pitchFamily="34" charset="0"/>
                  <a:cs typeface="Calibri Light" panose="020F0302020204030204" pitchFamily="34" charset="0"/>
                </a:rPr>
                <a:t>1</a:t>
              </a:r>
              <a:r>
                <a:rPr lang="en-US" altLang="sv-SE" b="0" dirty="0">
                  <a:solidFill>
                    <a:srgbClr val="E88A00"/>
                  </a:solidFill>
                  <a:latin typeface="Calibri Light" panose="020F0302020204030204" pitchFamily="34" charset="0"/>
                  <a:cs typeface="Calibri Light" panose="020F0302020204030204" pitchFamily="34" charset="0"/>
                </a:rPr>
                <a:t> again</a:t>
              </a:r>
              <a:endParaRPr lang="en-US" altLang="sv-SE" b="0" baseline="-25000" dirty="0">
                <a:solidFill>
                  <a:srgbClr val="E88A00"/>
                </a:solidFill>
                <a:latin typeface="Calibri Light" panose="020F0302020204030204" pitchFamily="34" charset="0"/>
                <a:cs typeface="Calibri Light" panose="020F0302020204030204" pitchFamily="34" charset="0"/>
              </a:endParaRPr>
            </a:p>
          </p:txBody>
        </p:sp>
      </p:grpSp>
      <p:grpSp>
        <p:nvGrpSpPr>
          <p:cNvPr id="397433" name="Group 121"/>
          <p:cNvGrpSpPr>
            <a:grpSpLocks/>
          </p:cNvGrpSpPr>
          <p:nvPr/>
        </p:nvGrpSpPr>
        <p:grpSpPr bwMode="auto">
          <a:xfrm>
            <a:off x="962025" y="2357438"/>
            <a:ext cx="7343775" cy="1590675"/>
            <a:chOff x="431" y="3027"/>
            <a:chExt cx="4626" cy="1002"/>
          </a:xfrm>
        </p:grpSpPr>
        <p:grpSp>
          <p:nvGrpSpPr>
            <p:cNvPr id="10295" name="Group 107"/>
            <p:cNvGrpSpPr>
              <a:grpSpLocks/>
            </p:cNvGrpSpPr>
            <p:nvPr/>
          </p:nvGrpSpPr>
          <p:grpSpPr bwMode="auto">
            <a:xfrm>
              <a:off x="1901" y="3027"/>
              <a:ext cx="3156" cy="1002"/>
              <a:chOff x="1290" y="2480"/>
              <a:chExt cx="3156" cy="1002"/>
            </a:xfrm>
          </p:grpSpPr>
          <p:grpSp>
            <p:nvGrpSpPr>
              <p:cNvPr id="10297" name="Group 108"/>
              <p:cNvGrpSpPr>
                <a:grpSpLocks/>
              </p:cNvGrpSpPr>
              <p:nvPr/>
            </p:nvGrpSpPr>
            <p:grpSpPr bwMode="auto">
              <a:xfrm>
                <a:off x="1290" y="2480"/>
                <a:ext cx="3156" cy="1002"/>
                <a:chOff x="1290" y="2480"/>
                <a:chExt cx="3156" cy="1002"/>
              </a:xfrm>
            </p:grpSpPr>
            <p:grpSp>
              <p:nvGrpSpPr>
                <p:cNvPr id="10300" name="Group 109"/>
                <p:cNvGrpSpPr>
                  <a:grpSpLocks/>
                </p:cNvGrpSpPr>
                <p:nvPr/>
              </p:nvGrpSpPr>
              <p:grpSpPr bwMode="auto">
                <a:xfrm>
                  <a:off x="1641" y="2736"/>
                  <a:ext cx="2257" cy="534"/>
                  <a:chOff x="1884" y="1348"/>
                  <a:chExt cx="1482" cy="376"/>
                </a:xfrm>
              </p:grpSpPr>
              <p:sp>
                <p:nvSpPr>
                  <p:cNvPr id="10305" name="Oval 110"/>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0306" name="Oval 111"/>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0307" name="Freeform 112"/>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sp>
                <p:nvSpPr>
                  <p:cNvPr id="10308" name="Freeform 113"/>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grpSp>
            <p:sp>
              <p:nvSpPr>
                <p:cNvPr id="10301" name="Text Box 114"/>
                <p:cNvSpPr txBox="1">
                  <a:spLocks noChangeArrowheads="1"/>
                </p:cNvSpPr>
                <p:nvPr/>
              </p:nvSpPr>
              <p:spPr bwMode="auto">
                <a:xfrm>
                  <a:off x="1290" y="251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0302" name="Text Box 115"/>
                <p:cNvSpPr txBox="1">
                  <a:spLocks noChangeArrowheads="1"/>
                </p:cNvSpPr>
                <p:nvPr/>
              </p:nvSpPr>
              <p:spPr bwMode="auto">
                <a:xfrm>
                  <a:off x="1949" y="2480"/>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sz="2000" b="0" i="1">
                      <a:solidFill>
                        <a:schemeClr val="accent2"/>
                      </a:solidFill>
                      <a:latin typeface="Calibri Light" panose="020F0302020204030204" pitchFamily="34" charset="0"/>
                      <a:cs typeface="Calibri Light" panose="020F0302020204030204" pitchFamily="34" charset="0"/>
                    </a:rPr>
                    <a:t>. . . . </a:t>
                  </a:r>
                  <a:r>
                    <a:rPr lang="en-US" altLang="sv-SE" sz="2000" b="0">
                      <a:solidFill>
                        <a:schemeClr val="accent2"/>
                      </a:solidFill>
                      <a:latin typeface="Calibri Light" panose="020F0302020204030204" pitchFamily="34" charset="0"/>
                      <a:cs typeface="Calibri Light" panose="020F0302020204030204" pitchFamily="34" charset="0"/>
                      <a:sym typeface="Symbol" panose="05050102010706020507" pitchFamily="18" charset="2"/>
                    </a:rPr>
                    <a:t>&lt;</a:t>
                  </a:r>
                  <a:r>
                    <a:rPr lang="en-US" altLang="sv-SE" sz="2000" b="0" i="1">
                      <a:solidFill>
                        <a:schemeClr val="accent2"/>
                      </a:solidFill>
                      <a:latin typeface="Calibri Light" panose="020F0302020204030204" pitchFamily="34" charset="0"/>
                      <a:cs typeface="Calibri Light" panose="020F0302020204030204" pitchFamily="34" charset="0"/>
                    </a:rPr>
                    <a:t>m</a:t>
                  </a:r>
                  <a:r>
                    <a:rPr lang="en-US" altLang="sv-SE" sz="2000" b="0" i="1" baseline="-25000">
                      <a:solidFill>
                        <a:schemeClr val="accent2"/>
                      </a:solidFill>
                      <a:latin typeface="Calibri Light" panose="020F0302020204030204" pitchFamily="34" charset="0"/>
                      <a:cs typeface="Calibri Light" panose="020F0302020204030204" pitchFamily="34" charset="0"/>
                    </a:rPr>
                    <a:t>2 </a:t>
                  </a:r>
                  <a:r>
                    <a:rPr lang="en-US" altLang="sv-SE" sz="2000" b="0" i="1">
                      <a:solidFill>
                        <a:schemeClr val="accent2"/>
                      </a:solidFill>
                      <a:latin typeface="Calibri Light" panose="020F0302020204030204" pitchFamily="34" charset="0"/>
                      <a:cs typeface="Calibri Light" panose="020F0302020204030204" pitchFamily="34" charset="0"/>
                    </a:rPr>
                    <a:t>,1</a:t>
                  </a:r>
                  <a:r>
                    <a:rPr lang="en-US" altLang="sv-SE" sz="2000" b="0">
                      <a:solidFill>
                        <a:schemeClr val="accent2"/>
                      </a:solidFill>
                      <a:latin typeface="Calibri Light" panose="020F0302020204030204" pitchFamily="34" charset="0"/>
                      <a:cs typeface="Calibri Light" panose="020F0302020204030204" pitchFamily="34" charset="0"/>
                    </a:rPr>
                    <a:t>&gt; </a:t>
                  </a:r>
                  <a:r>
                    <a:rPr lang="en-US" altLang="sv-SE" sz="2000" b="0" i="1">
                      <a:solidFill>
                        <a:schemeClr val="accent2"/>
                      </a:solidFill>
                      <a:latin typeface="Calibri Light" panose="020F0302020204030204" pitchFamily="34" charset="0"/>
                      <a:cs typeface="Calibri Light" panose="020F0302020204030204" pitchFamily="34" charset="0"/>
                    </a:rPr>
                    <a:t>. . . </a:t>
                  </a:r>
                </a:p>
              </p:txBody>
            </p:sp>
            <p:sp>
              <p:nvSpPr>
                <p:cNvPr id="10303" name="Text Box 116"/>
                <p:cNvSpPr txBox="1">
                  <a:spLocks noChangeArrowheads="1"/>
                </p:cNvSpPr>
                <p:nvPr/>
              </p:nvSpPr>
              <p:spPr bwMode="auto">
                <a:xfrm>
                  <a:off x="1918" y="321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sz="2200" b="0">
                      <a:solidFill>
                        <a:schemeClr val="accent2"/>
                      </a:solidFill>
                      <a:latin typeface="Calibri Light" panose="020F0302020204030204" pitchFamily="34" charset="0"/>
                      <a:cs typeface="Calibri Light" panose="020F0302020204030204" pitchFamily="34" charset="0"/>
                    </a:rPr>
                    <a:t> &lt;0&gt;  . . . . . .  &lt;0&gt;</a:t>
                  </a:r>
                  <a:endParaRPr lang="en-US" altLang="sv-SE" sz="2200" b="0" baseline="-25000">
                    <a:solidFill>
                      <a:schemeClr val="accent2"/>
                    </a:solidFill>
                    <a:latin typeface="Calibri Light" panose="020F0302020204030204" pitchFamily="34" charset="0"/>
                    <a:cs typeface="Calibri Light" panose="020F0302020204030204" pitchFamily="34" charset="0"/>
                  </a:endParaRPr>
                </a:p>
              </p:txBody>
            </p:sp>
            <p:sp>
              <p:nvSpPr>
                <p:cNvPr id="10304" name="Text Box 117"/>
                <p:cNvSpPr txBox="1">
                  <a:spLocks noChangeArrowheads="1"/>
                </p:cNvSpPr>
                <p:nvPr/>
              </p:nvSpPr>
              <p:spPr bwMode="auto">
                <a:xfrm>
                  <a:off x="3569" y="251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0298" name="Text Box 118"/>
              <p:cNvSpPr txBox="1">
                <a:spLocks noChangeArrowheads="1"/>
              </p:cNvSpPr>
              <p:nvPr/>
            </p:nvSpPr>
            <p:spPr bwMode="auto">
              <a:xfrm>
                <a:off x="1290" y="316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i="1">
                    <a:solidFill>
                      <a:srgbClr val="0033CC"/>
                    </a:solidFill>
                    <a:latin typeface="Calibri Light" panose="020F0302020204030204" pitchFamily="34" charset="0"/>
                    <a:cs typeface="Calibri Light" panose="020F0302020204030204" pitchFamily="34" charset="0"/>
                  </a:rPr>
                  <a:t>bit</a:t>
                </a:r>
                <a:r>
                  <a:rPr lang="en-US" altLang="sv-SE" sz="2200" b="0" i="1" baseline="-25000">
                    <a:solidFill>
                      <a:srgbClr val="0033CC"/>
                    </a:solidFill>
                    <a:latin typeface="Calibri Light" panose="020F0302020204030204" pitchFamily="34" charset="0"/>
                    <a:cs typeface="Calibri Light" panose="020F0302020204030204" pitchFamily="34" charset="0"/>
                  </a:rPr>
                  <a:t>s</a:t>
                </a:r>
                <a:r>
                  <a:rPr lang="en-US" altLang="sv-SE" sz="2200" b="0" i="1">
                    <a:solidFill>
                      <a:srgbClr val="0033CC"/>
                    </a:solidFill>
                    <a:latin typeface="Calibri Light" panose="020F0302020204030204" pitchFamily="34" charset="0"/>
                    <a:cs typeface="Calibri Light" panose="020F0302020204030204" pitchFamily="34" charset="0"/>
                  </a:rPr>
                  <a:t> = 0</a:t>
                </a:r>
              </a:p>
            </p:txBody>
          </p:sp>
          <p:sp>
            <p:nvSpPr>
              <p:cNvPr id="10299" name="Text Box 119"/>
              <p:cNvSpPr txBox="1">
                <a:spLocks noChangeArrowheads="1"/>
              </p:cNvSpPr>
              <p:nvPr/>
            </p:nvSpPr>
            <p:spPr bwMode="auto">
              <a:xfrm>
                <a:off x="3499" y="315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i="1">
                    <a:solidFill>
                      <a:srgbClr val="0033CC"/>
                    </a:solidFill>
                    <a:latin typeface="Calibri Light" panose="020F0302020204030204" pitchFamily="34" charset="0"/>
                    <a:cs typeface="Calibri Light" panose="020F0302020204030204" pitchFamily="34" charset="0"/>
                  </a:rPr>
                  <a:t>bit</a:t>
                </a:r>
                <a:r>
                  <a:rPr lang="en-US" altLang="sv-SE" sz="2200" b="0" i="1" baseline="-25000">
                    <a:solidFill>
                      <a:srgbClr val="0033CC"/>
                    </a:solidFill>
                    <a:latin typeface="Calibri Light" panose="020F0302020204030204" pitchFamily="34" charset="0"/>
                    <a:cs typeface="Calibri Light" panose="020F0302020204030204" pitchFamily="34" charset="0"/>
                  </a:rPr>
                  <a:t>R</a:t>
                </a:r>
                <a:r>
                  <a:rPr lang="en-US" altLang="sv-SE" sz="2200" b="0" i="1">
                    <a:solidFill>
                      <a:srgbClr val="0033CC"/>
                    </a:solidFill>
                    <a:latin typeface="Calibri Light" panose="020F0302020204030204" pitchFamily="34" charset="0"/>
                    <a:cs typeface="Calibri Light" panose="020F0302020204030204" pitchFamily="34" charset="0"/>
                  </a:rPr>
                  <a:t> = 0</a:t>
                </a:r>
              </a:p>
            </p:txBody>
          </p:sp>
        </p:grpSp>
        <p:sp>
          <p:nvSpPr>
            <p:cNvPr id="10296" name="Rectangle 120"/>
            <p:cNvSpPr>
              <a:spLocks noChangeArrowheads="1"/>
            </p:cNvSpPr>
            <p:nvPr/>
          </p:nvSpPr>
          <p:spPr bwMode="auto">
            <a:xfrm>
              <a:off x="431" y="3380"/>
              <a:ext cx="16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buFont typeface="Wingdings" panose="05000000000000000000" pitchFamily="2" charset="2"/>
                <a:buNone/>
              </a:pPr>
              <a:r>
                <a:rPr lang="en-US" altLang="sv-SE" b="0" dirty="0">
                  <a:solidFill>
                    <a:srgbClr val="E88A00"/>
                  </a:solidFill>
                  <a:latin typeface="Calibri Light" panose="020F0302020204030204" pitchFamily="34" charset="0"/>
                  <a:cs typeface="Calibri Light" panose="020F0302020204030204" pitchFamily="34" charset="0"/>
                </a:rPr>
                <a:t>R received m</a:t>
              </a:r>
              <a:r>
                <a:rPr lang="en-US" altLang="sv-SE" b="0" baseline="-25000" dirty="0">
                  <a:solidFill>
                    <a:srgbClr val="E88A00"/>
                  </a:solidFill>
                  <a:latin typeface="Calibri Light" panose="020F0302020204030204" pitchFamily="34" charset="0"/>
                  <a:cs typeface="Calibri Light" panose="020F0302020204030204" pitchFamily="34" charset="0"/>
                </a:rPr>
                <a:t>1</a:t>
              </a:r>
              <a:r>
                <a:rPr lang="en-US" altLang="sv-SE" b="0" dirty="0">
                  <a:solidFill>
                    <a:srgbClr val="E88A00"/>
                  </a:solidFill>
                  <a:latin typeface="Calibri Light" panose="020F0302020204030204" pitchFamily="34" charset="0"/>
                  <a:cs typeface="Calibri Light" panose="020F0302020204030204" pitchFamily="34" charset="0"/>
                </a:rPr>
                <a:t> again</a:t>
              </a:r>
            </a:p>
          </p:txBody>
        </p:sp>
      </p:grpSp>
      <p:grpSp>
        <p:nvGrpSpPr>
          <p:cNvPr id="397466" name="Group 154"/>
          <p:cNvGrpSpPr>
            <a:grpSpLocks/>
          </p:cNvGrpSpPr>
          <p:nvPr/>
        </p:nvGrpSpPr>
        <p:grpSpPr bwMode="auto">
          <a:xfrm>
            <a:off x="1316038" y="2357438"/>
            <a:ext cx="6996112" cy="1590675"/>
            <a:chOff x="119" y="3092"/>
            <a:chExt cx="4407" cy="1002"/>
          </a:xfrm>
        </p:grpSpPr>
        <p:grpSp>
          <p:nvGrpSpPr>
            <p:cNvPr id="10281" name="Group 140"/>
            <p:cNvGrpSpPr>
              <a:grpSpLocks/>
            </p:cNvGrpSpPr>
            <p:nvPr/>
          </p:nvGrpSpPr>
          <p:grpSpPr bwMode="auto">
            <a:xfrm>
              <a:off x="1370" y="3092"/>
              <a:ext cx="3156" cy="1002"/>
              <a:chOff x="1290" y="2480"/>
              <a:chExt cx="3156" cy="1002"/>
            </a:xfrm>
          </p:grpSpPr>
          <p:grpSp>
            <p:nvGrpSpPr>
              <p:cNvPr id="10283" name="Group 141"/>
              <p:cNvGrpSpPr>
                <a:grpSpLocks/>
              </p:cNvGrpSpPr>
              <p:nvPr/>
            </p:nvGrpSpPr>
            <p:grpSpPr bwMode="auto">
              <a:xfrm>
                <a:off x="1290" y="2480"/>
                <a:ext cx="3156" cy="1002"/>
                <a:chOff x="1290" y="2480"/>
                <a:chExt cx="3156" cy="1002"/>
              </a:xfrm>
            </p:grpSpPr>
            <p:grpSp>
              <p:nvGrpSpPr>
                <p:cNvPr id="10286" name="Group 142"/>
                <p:cNvGrpSpPr>
                  <a:grpSpLocks/>
                </p:cNvGrpSpPr>
                <p:nvPr/>
              </p:nvGrpSpPr>
              <p:grpSpPr bwMode="auto">
                <a:xfrm>
                  <a:off x="1641" y="2736"/>
                  <a:ext cx="2257" cy="534"/>
                  <a:chOff x="1884" y="1348"/>
                  <a:chExt cx="1482" cy="376"/>
                </a:xfrm>
              </p:grpSpPr>
              <p:sp>
                <p:nvSpPr>
                  <p:cNvPr id="10291" name="Oval 143"/>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0292" name="Oval 144"/>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0293" name="Freeform 145"/>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sp>
                <p:nvSpPr>
                  <p:cNvPr id="10294" name="Freeform 146"/>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grpSp>
            <p:sp>
              <p:nvSpPr>
                <p:cNvPr id="10287" name="Text Box 147"/>
                <p:cNvSpPr txBox="1">
                  <a:spLocks noChangeArrowheads="1"/>
                </p:cNvSpPr>
                <p:nvPr/>
              </p:nvSpPr>
              <p:spPr bwMode="auto">
                <a:xfrm>
                  <a:off x="1290" y="251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0288" name="Text Box 148"/>
                <p:cNvSpPr txBox="1">
                  <a:spLocks noChangeArrowheads="1"/>
                </p:cNvSpPr>
                <p:nvPr/>
              </p:nvSpPr>
              <p:spPr bwMode="auto">
                <a:xfrm>
                  <a:off x="1949" y="2480"/>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000" b="0">
                      <a:solidFill>
                        <a:schemeClr val="accent2"/>
                      </a:solidFill>
                      <a:latin typeface="Calibri Light" panose="020F0302020204030204" pitchFamily="34" charset="0"/>
                      <a:cs typeface="Calibri Light" panose="020F0302020204030204" pitchFamily="34" charset="0"/>
                      <a:sym typeface="Symbol" panose="05050102010706020507" pitchFamily="18" charset="2"/>
                    </a:rPr>
                    <a:t>&lt;</a:t>
                  </a:r>
                  <a:r>
                    <a:rPr lang="en-US" altLang="sv-SE" sz="2000" b="0" i="1">
                      <a:solidFill>
                        <a:schemeClr val="accent2"/>
                      </a:solidFill>
                      <a:latin typeface="Calibri Light" panose="020F0302020204030204" pitchFamily="34" charset="0"/>
                      <a:cs typeface="Calibri Light" panose="020F0302020204030204" pitchFamily="34" charset="0"/>
                    </a:rPr>
                    <a:t>m</a:t>
                  </a:r>
                  <a:r>
                    <a:rPr lang="en-US" altLang="sv-SE" sz="2000" b="0" i="1" baseline="-25000">
                      <a:solidFill>
                        <a:schemeClr val="accent2"/>
                      </a:solidFill>
                      <a:latin typeface="Calibri Light" panose="020F0302020204030204" pitchFamily="34" charset="0"/>
                      <a:cs typeface="Calibri Light" panose="020F0302020204030204" pitchFamily="34" charset="0"/>
                    </a:rPr>
                    <a:t>2 </a:t>
                  </a:r>
                  <a:r>
                    <a:rPr lang="en-US" altLang="sv-SE" sz="2000" b="0" i="1">
                      <a:solidFill>
                        <a:schemeClr val="accent2"/>
                      </a:solidFill>
                      <a:latin typeface="Calibri Light" panose="020F0302020204030204" pitchFamily="34" charset="0"/>
                      <a:cs typeface="Calibri Light" panose="020F0302020204030204" pitchFamily="34" charset="0"/>
                    </a:rPr>
                    <a:t>,1</a:t>
                  </a:r>
                  <a:r>
                    <a:rPr lang="en-US" altLang="sv-SE" sz="2000" b="0">
                      <a:solidFill>
                        <a:schemeClr val="accent2"/>
                      </a:solidFill>
                      <a:latin typeface="Calibri Light" panose="020F0302020204030204" pitchFamily="34" charset="0"/>
                      <a:cs typeface="Calibri Light" panose="020F0302020204030204" pitchFamily="34" charset="0"/>
                    </a:rPr>
                    <a:t>&gt;</a:t>
                  </a:r>
                  <a:r>
                    <a:rPr lang="en-US" altLang="sv-SE" sz="2000" b="0" i="1" baseline="-25000">
                      <a:solidFill>
                        <a:schemeClr val="accent2"/>
                      </a:solidFill>
                      <a:latin typeface="Calibri Light" panose="020F0302020204030204" pitchFamily="34" charset="0"/>
                      <a:cs typeface="Calibri Light" panose="020F0302020204030204" pitchFamily="34" charset="0"/>
                    </a:rPr>
                    <a:t> </a:t>
                  </a:r>
                  <a:r>
                    <a:rPr lang="en-US" altLang="sv-SE" sz="2000" b="0" i="1">
                      <a:solidFill>
                        <a:schemeClr val="accent2"/>
                      </a:solidFill>
                      <a:latin typeface="Calibri Light" panose="020F0302020204030204" pitchFamily="34" charset="0"/>
                      <a:cs typeface="Calibri Light" panose="020F0302020204030204" pitchFamily="34" charset="0"/>
                    </a:rPr>
                    <a:t>. . . . . . . </a:t>
                  </a:r>
                  <a:r>
                    <a:rPr lang="en-US" altLang="sv-SE" sz="2000" b="0">
                      <a:solidFill>
                        <a:schemeClr val="accent2"/>
                      </a:solidFill>
                      <a:latin typeface="Calibri Light" panose="020F0302020204030204" pitchFamily="34" charset="0"/>
                      <a:cs typeface="Calibri Light" panose="020F0302020204030204" pitchFamily="34" charset="0"/>
                      <a:sym typeface="Symbol" panose="05050102010706020507" pitchFamily="18" charset="2"/>
                    </a:rPr>
                    <a:t>&lt;</a:t>
                  </a:r>
                  <a:r>
                    <a:rPr lang="en-US" altLang="sv-SE" sz="2000" b="0" i="1">
                      <a:solidFill>
                        <a:schemeClr val="accent2"/>
                      </a:solidFill>
                      <a:latin typeface="Calibri Light" panose="020F0302020204030204" pitchFamily="34" charset="0"/>
                      <a:cs typeface="Calibri Light" panose="020F0302020204030204" pitchFamily="34" charset="0"/>
                    </a:rPr>
                    <a:t>m</a:t>
                  </a:r>
                  <a:r>
                    <a:rPr lang="en-US" altLang="sv-SE" sz="2000" b="0" i="1" baseline="-25000">
                      <a:solidFill>
                        <a:schemeClr val="accent2"/>
                      </a:solidFill>
                      <a:latin typeface="Calibri Light" panose="020F0302020204030204" pitchFamily="34" charset="0"/>
                      <a:cs typeface="Calibri Light" panose="020F0302020204030204" pitchFamily="34" charset="0"/>
                    </a:rPr>
                    <a:t>2 </a:t>
                  </a:r>
                  <a:r>
                    <a:rPr lang="en-US" altLang="sv-SE" sz="2000" b="0" i="1">
                      <a:solidFill>
                        <a:schemeClr val="accent2"/>
                      </a:solidFill>
                      <a:latin typeface="Calibri Light" panose="020F0302020204030204" pitchFamily="34" charset="0"/>
                      <a:cs typeface="Calibri Light" panose="020F0302020204030204" pitchFamily="34" charset="0"/>
                    </a:rPr>
                    <a:t>,1</a:t>
                  </a:r>
                  <a:r>
                    <a:rPr lang="en-US" altLang="sv-SE" sz="2000" b="0">
                      <a:solidFill>
                        <a:schemeClr val="accent2"/>
                      </a:solidFill>
                      <a:latin typeface="Calibri Light" panose="020F0302020204030204" pitchFamily="34" charset="0"/>
                      <a:cs typeface="Calibri Light" panose="020F0302020204030204" pitchFamily="34" charset="0"/>
                    </a:rPr>
                    <a:t>&gt;</a:t>
                  </a:r>
                  <a:endParaRPr lang="en-US" altLang="sv-SE" sz="2000" b="0" i="1" baseline="-25000">
                    <a:solidFill>
                      <a:schemeClr val="accent2"/>
                    </a:solidFill>
                    <a:latin typeface="Calibri Light" panose="020F0302020204030204" pitchFamily="34" charset="0"/>
                    <a:cs typeface="Calibri Light" panose="020F0302020204030204" pitchFamily="34" charset="0"/>
                  </a:endParaRPr>
                </a:p>
              </p:txBody>
            </p:sp>
            <p:sp>
              <p:nvSpPr>
                <p:cNvPr id="10289" name="Text Box 149"/>
                <p:cNvSpPr txBox="1">
                  <a:spLocks noChangeArrowheads="1"/>
                </p:cNvSpPr>
                <p:nvPr/>
              </p:nvSpPr>
              <p:spPr bwMode="auto">
                <a:xfrm>
                  <a:off x="1918" y="321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sz="2200" b="0">
                      <a:solidFill>
                        <a:schemeClr val="accent2"/>
                      </a:solidFill>
                      <a:latin typeface="Calibri Light" panose="020F0302020204030204" pitchFamily="34" charset="0"/>
                      <a:cs typeface="Calibri Light" panose="020F0302020204030204" pitchFamily="34" charset="0"/>
                    </a:rPr>
                    <a:t>&lt;0&gt;</a:t>
                  </a:r>
                  <a:endParaRPr lang="en-US" altLang="sv-SE" sz="2200" b="0" baseline="-25000">
                    <a:solidFill>
                      <a:schemeClr val="accent2"/>
                    </a:solidFill>
                    <a:latin typeface="Calibri Light" panose="020F0302020204030204" pitchFamily="34" charset="0"/>
                    <a:cs typeface="Calibri Light" panose="020F0302020204030204" pitchFamily="34" charset="0"/>
                  </a:endParaRPr>
                </a:p>
              </p:txBody>
            </p:sp>
            <p:sp>
              <p:nvSpPr>
                <p:cNvPr id="10290" name="Text Box 150"/>
                <p:cNvSpPr txBox="1">
                  <a:spLocks noChangeArrowheads="1"/>
                </p:cNvSpPr>
                <p:nvPr/>
              </p:nvSpPr>
              <p:spPr bwMode="auto">
                <a:xfrm>
                  <a:off x="3569" y="251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0284" name="Text Box 151"/>
              <p:cNvSpPr txBox="1">
                <a:spLocks noChangeArrowheads="1"/>
              </p:cNvSpPr>
              <p:nvPr/>
            </p:nvSpPr>
            <p:spPr bwMode="auto">
              <a:xfrm>
                <a:off x="1290" y="316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i="1">
                    <a:solidFill>
                      <a:srgbClr val="0033CC"/>
                    </a:solidFill>
                    <a:latin typeface="Calibri Light" panose="020F0302020204030204" pitchFamily="34" charset="0"/>
                    <a:cs typeface="Calibri Light" panose="020F0302020204030204" pitchFamily="34" charset="0"/>
                  </a:rPr>
                  <a:t>bit</a:t>
                </a:r>
                <a:r>
                  <a:rPr lang="en-US" altLang="sv-SE" sz="2200" b="0" i="1" baseline="-25000">
                    <a:solidFill>
                      <a:srgbClr val="0033CC"/>
                    </a:solidFill>
                    <a:latin typeface="Calibri Light" panose="020F0302020204030204" pitchFamily="34" charset="0"/>
                    <a:cs typeface="Calibri Light" panose="020F0302020204030204" pitchFamily="34" charset="0"/>
                  </a:rPr>
                  <a:t>s</a:t>
                </a:r>
                <a:r>
                  <a:rPr lang="en-US" altLang="sv-SE" sz="2200" b="0" i="1">
                    <a:solidFill>
                      <a:srgbClr val="0033CC"/>
                    </a:solidFill>
                    <a:latin typeface="Calibri Light" panose="020F0302020204030204" pitchFamily="34" charset="0"/>
                    <a:cs typeface="Calibri Light" panose="020F0302020204030204" pitchFamily="34" charset="0"/>
                  </a:rPr>
                  <a:t> = 1</a:t>
                </a:r>
              </a:p>
            </p:txBody>
          </p:sp>
          <p:sp>
            <p:nvSpPr>
              <p:cNvPr id="10285" name="Text Box 152"/>
              <p:cNvSpPr txBox="1">
                <a:spLocks noChangeArrowheads="1"/>
              </p:cNvSpPr>
              <p:nvPr/>
            </p:nvSpPr>
            <p:spPr bwMode="auto">
              <a:xfrm>
                <a:off x="3499" y="315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i="1">
                    <a:solidFill>
                      <a:srgbClr val="0033CC"/>
                    </a:solidFill>
                    <a:latin typeface="Calibri Light" panose="020F0302020204030204" pitchFamily="34" charset="0"/>
                    <a:cs typeface="Calibri Light" panose="020F0302020204030204" pitchFamily="34" charset="0"/>
                  </a:rPr>
                  <a:t>bit</a:t>
                </a:r>
                <a:r>
                  <a:rPr lang="en-US" altLang="sv-SE" sz="2200" b="0" i="1" baseline="-25000">
                    <a:solidFill>
                      <a:srgbClr val="0033CC"/>
                    </a:solidFill>
                    <a:latin typeface="Calibri Light" panose="020F0302020204030204" pitchFamily="34" charset="0"/>
                    <a:cs typeface="Calibri Light" panose="020F0302020204030204" pitchFamily="34" charset="0"/>
                  </a:rPr>
                  <a:t>R</a:t>
                </a:r>
                <a:r>
                  <a:rPr lang="en-US" altLang="sv-SE" sz="2200" b="0" i="1">
                    <a:solidFill>
                      <a:srgbClr val="0033CC"/>
                    </a:solidFill>
                    <a:latin typeface="Calibri Light" panose="020F0302020204030204" pitchFamily="34" charset="0"/>
                    <a:cs typeface="Calibri Light" panose="020F0302020204030204" pitchFamily="34" charset="0"/>
                  </a:rPr>
                  <a:t> = 0</a:t>
                </a:r>
              </a:p>
            </p:txBody>
          </p:sp>
        </p:grpSp>
        <p:sp>
          <p:nvSpPr>
            <p:cNvPr id="10282" name="Rectangle 153"/>
            <p:cNvSpPr>
              <a:spLocks noChangeArrowheads="1"/>
            </p:cNvSpPr>
            <p:nvPr/>
          </p:nvSpPr>
          <p:spPr bwMode="auto">
            <a:xfrm>
              <a:off x="119" y="3465"/>
              <a:ext cx="15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buFont typeface="Wingdings" panose="05000000000000000000" pitchFamily="2" charset="2"/>
                <a:buNone/>
              </a:pPr>
              <a:r>
                <a:rPr lang="en-US" altLang="sv-SE" b="0" dirty="0">
                  <a:solidFill>
                    <a:srgbClr val="E88A00"/>
                  </a:solidFill>
                  <a:latin typeface="Calibri Light" panose="020F0302020204030204" pitchFamily="34" charset="0"/>
                  <a:cs typeface="Calibri Light" panose="020F0302020204030204" pitchFamily="34" charset="0"/>
                </a:rPr>
                <a:t>Upon a timeout …</a:t>
              </a:r>
            </a:p>
          </p:txBody>
        </p:sp>
      </p:grpSp>
      <p:grpSp>
        <p:nvGrpSpPr>
          <p:cNvPr id="397495" name="Group 183"/>
          <p:cNvGrpSpPr>
            <a:grpSpLocks/>
          </p:cNvGrpSpPr>
          <p:nvPr/>
        </p:nvGrpSpPr>
        <p:grpSpPr bwMode="auto">
          <a:xfrm>
            <a:off x="1577975" y="2330450"/>
            <a:ext cx="6727825" cy="1620838"/>
            <a:chOff x="690" y="3072"/>
            <a:chExt cx="4238" cy="1021"/>
          </a:xfrm>
        </p:grpSpPr>
        <p:grpSp>
          <p:nvGrpSpPr>
            <p:cNvPr id="10267" name="Group 169"/>
            <p:cNvGrpSpPr>
              <a:grpSpLocks/>
            </p:cNvGrpSpPr>
            <p:nvPr/>
          </p:nvGrpSpPr>
          <p:grpSpPr bwMode="auto">
            <a:xfrm>
              <a:off x="1772" y="3072"/>
              <a:ext cx="3156" cy="1021"/>
              <a:chOff x="1290" y="2461"/>
              <a:chExt cx="3156" cy="1021"/>
            </a:xfrm>
          </p:grpSpPr>
          <p:grpSp>
            <p:nvGrpSpPr>
              <p:cNvPr id="10269" name="Group 170"/>
              <p:cNvGrpSpPr>
                <a:grpSpLocks/>
              </p:cNvGrpSpPr>
              <p:nvPr/>
            </p:nvGrpSpPr>
            <p:grpSpPr bwMode="auto">
              <a:xfrm>
                <a:off x="1290" y="2461"/>
                <a:ext cx="3156" cy="1021"/>
                <a:chOff x="1290" y="2461"/>
                <a:chExt cx="3156" cy="1021"/>
              </a:xfrm>
            </p:grpSpPr>
            <p:grpSp>
              <p:nvGrpSpPr>
                <p:cNvPr id="10272" name="Group 171"/>
                <p:cNvGrpSpPr>
                  <a:grpSpLocks/>
                </p:cNvGrpSpPr>
                <p:nvPr/>
              </p:nvGrpSpPr>
              <p:grpSpPr bwMode="auto">
                <a:xfrm>
                  <a:off x="1641" y="2736"/>
                  <a:ext cx="2257" cy="534"/>
                  <a:chOff x="1884" y="1348"/>
                  <a:chExt cx="1482" cy="376"/>
                </a:xfrm>
              </p:grpSpPr>
              <p:sp>
                <p:nvSpPr>
                  <p:cNvPr id="10277" name="Oval 172"/>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0278" name="Oval 173"/>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0279" name="Freeform 174"/>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sp>
                <p:nvSpPr>
                  <p:cNvPr id="10280" name="Freeform 175"/>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grpSp>
            <p:sp>
              <p:nvSpPr>
                <p:cNvPr id="10273" name="Text Box 176"/>
                <p:cNvSpPr txBox="1">
                  <a:spLocks noChangeArrowheads="1"/>
                </p:cNvSpPr>
                <p:nvPr/>
              </p:nvSpPr>
              <p:spPr bwMode="auto">
                <a:xfrm>
                  <a:off x="1290" y="251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0274" name="Text Box 177"/>
                <p:cNvSpPr txBox="1">
                  <a:spLocks noChangeArrowheads="1"/>
                </p:cNvSpPr>
                <p:nvPr/>
              </p:nvSpPr>
              <p:spPr bwMode="auto">
                <a:xfrm>
                  <a:off x="1949" y="246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chemeClr val="accent2"/>
                      </a:solidFill>
                      <a:latin typeface="Calibri Light" panose="020F0302020204030204" pitchFamily="34" charset="0"/>
                      <a:cs typeface="Calibri Light" panose="020F0302020204030204" pitchFamily="34" charset="0"/>
                    </a:rPr>
                    <a:t>. . . .</a:t>
                  </a:r>
                  <a:r>
                    <a:rPr lang="en-US" altLang="sv-SE" sz="2000" b="0">
                      <a:solidFill>
                        <a:schemeClr val="accent2"/>
                      </a:solidFill>
                      <a:latin typeface="Calibri Light" panose="020F0302020204030204" pitchFamily="34" charset="0"/>
                      <a:cs typeface="Calibri Light" panose="020F0302020204030204" pitchFamily="34" charset="0"/>
                    </a:rPr>
                    <a:t> &lt;</a:t>
                  </a:r>
                  <a:r>
                    <a:rPr lang="en-US" altLang="sv-SE" sz="2000" b="0" i="1">
                      <a:solidFill>
                        <a:schemeClr val="accent2"/>
                      </a:solidFill>
                      <a:latin typeface="Calibri Light" panose="020F0302020204030204" pitchFamily="34" charset="0"/>
                      <a:cs typeface="Calibri Light" panose="020F0302020204030204" pitchFamily="34" charset="0"/>
                    </a:rPr>
                    <a:t>m</a:t>
                  </a:r>
                  <a:r>
                    <a:rPr lang="en-US" altLang="sv-SE" sz="2000" b="0" i="1" baseline="-25000">
                      <a:solidFill>
                        <a:schemeClr val="accent2"/>
                      </a:solidFill>
                      <a:latin typeface="Calibri Light" panose="020F0302020204030204" pitchFamily="34" charset="0"/>
                      <a:cs typeface="Calibri Light" panose="020F0302020204030204" pitchFamily="34" charset="0"/>
                    </a:rPr>
                    <a:t>2 </a:t>
                  </a:r>
                  <a:r>
                    <a:rPr lang="en-US" altLang="sv-SE" sz="2000" b="0" i="1">
                      <a:solidFill>
                        <a:schemeClr val="accent2"/>
                      </a:solidFill>
                      <a:latin typeface="Calibri Light" panose="020F0302020204030204" pitchFamily="34" charset="0"/>
                      <a:cs typeface="Calibri Light" panose="020F0302020204030204" pitchFamily="34" charset="0"/>
                    </a:rPr>
                    <a:t>,1</a:t>
                  </a:r>
                  <a:r>
                    <a:rPr lang="en-US" altLang="sv-SE" sz="2000" b="0">
                      <a:solidFill>
                        <a:schemeClr val="accent2"/>
                      </a:solidFill>
                      <a:latin typeface="Calibri Light" panose="020F0302020204030204" pitchFamily="34" charset="0"/>
                      <a:cs typeface="Calibri Light" panose="020F0302020204030204" pitchFamily="34" charset="0"/>
                    </a:rPr>
                    <a:t>&gt; </a:t>
                  </a:r>
                  <a:r>
                    <a:rPr lang="en-US" altLang="sv-SE" sz="2000" b="0" i="1" baseline="-25000">
                      <a:solidFill>
                        <a:schemeClr val="accent2"/>
                      </a:solidFill>
                      <a:latin typeface="Calibri Light" panose="020F0302020204030204" pitchFamily="34" charset="0"/>
                      <a:cs typeface="Calibri Light" panose="020F0302020204030204" pitchFamily="34" charset="0"/>
                    </a:rPr>
                    <a:t> </a:t>
                  </a:r>
                  <a:r>
                    <a:rPr lang="en-US" altLang="sv-SE" sz="2000" b="0" i="1">
                      <a:solidFill>
                        <a:schemeClr val="accent2"/>
                      </a:solidFill>
                      <a:latin typeface="Calibri Light" panose="020F0302020204030204" pitchFamily="34" charset="0"/>
                      <a:cs typeface="Calibri Light" panose="020F0302020204030204" pitchFamily="34" charset="0"/>
                    </a:rPr>
                    <a:t>. . . .</a:t>
                  </a:r>
                  <a:endParaRPr lang="en-US" altLang="sv-SE" sz="2000" b="0" i="1" baseline="-25000">
                    <a:solidFill>
                      <a:schemeClr val="accent2"/>
                    </a:solidFill>
                    <a:latin typeface="Calibri Light" panose="020F0302020204030204" pitchFamily="34" charset="0"/>
                    <a:cs typeface="Calibri Light" panose="020F0302020204030204" pitchFamily="34" charset="0"/>
                  </a:endParaRPr>
                </a:p>
              </p:txBody>
            </p:sp>
            <p:sp>
              <p:nvSpPr>
                <p:cNvPr id="10275" name="Text Box 178"/>
                <p:cNvSpPr txBox="1">
                  <a:spLocks noChangeArrowheads="1"/>
                </p:cNvSpPr>
                <p:nvPr/>
              </p:nvSpPr>
              <p:spPr bwMode="auto">
                <a:xfrm>
                  <a:off x="1918" y="321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chemeClr val="accent2"/>
                      </a:solidFill>
                      <a:latin typeface="Calibri Light" panose="020F0302020204030204" pitchFamily="34" charset="0"/>
                      <a:cs typeface="Calibri Light" panose="020F0302020204030204" pitchFamily="34" charset="0"/>
                    </a:rPr>
                    <a:t> &lt;0&gt;. . . . . . . .  &lt;1&gt;</a:t>
                  </a:r>
                </a:p>
              </p:txBody>
            </p:sp>
            <p:sp>
              <p:nvSpPr>
                <p:cNvPr id="10276" name="Text Box 179"/>
                <p:cNvSpPr txBox="1">
                  <a:spLocks noChangeArrowheads="1"/>
                </p:cNvSpPr>
                <p:nvPr/>
              </p:nvSpPr>
              <p:spPr bwMode="auto">
                <a:xfrm>
                  <a:off x="3569" y="251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0270" name="Text Box 180"/>
              <p:cNvSpPr txBox="1">
                <a:spLocks noChangeArrowheads="1"/>
              </p:cNvSpPr>
              <p:nvPr/>
            </p:nvSpPr>
            <p:spPr bwMode="auto">
              <a:xfrm>
                <a:off x="1290" y="316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rgbClr val="0033CC"/>
                    </a:solidFill>
                    <a:latin typeface="Calibri Light" panose="020F0302020204030204" pitchFamily="34" charset="0"/>
                    <a:cs typeface="Calibri Light" panose="020F0302020204030204" pitchFamily="34" charset="0"/>
                  </a:rPr>
                  <a:t>bit</a:t>
                </a:r>
                <a:r>
                  <a:rPr lang="en-US" altLang="sv-SE" sz="2200" b="0" i="1" baseline="-25000">
                    <a:solidFill>
                      <a:srgbClr val="0033CC"/>
                    </a:solidFill>
                    <a:latin typeface="Calibri Light" panose="020F0302020204030204" pitchFamily="34" charset="0"/>
                    <a:cs typeface="Calibri Light" panose="020F0302020204030204" pitchFamily="34" charset="0"/>
                  </a:rPr>
                  <a:t>s</a:t>
                </a:r>
                <a:r>
                  <a:rPr lang="en-US" altLang="sv-SE" sz="2200" b="0" i="1">
                    <a:solidFill>
                      <a:srgbClr val="0033CC"/>
                    </a:solidFill>
                    <a:latin typeface="Calibri Light" panose="020F0302020204030204" pitchFamily="34" charset="0"/>
                    <a:cs typeface="Calibri Light" panose="020F0302020204030204" pitchFamily="34" charset="0"/>
                  </a:rPr>
                  <a:t> = 1</a:t>
                </a:r>
              </a:p>
            </p:txBody>
          </p:sp>
          <p:sp>
            <p:nvSpPr>
              <p:cNvPr id="10271" name="Text Box 181"/>
              <p:cNvSpPr txBox="1">
                <a:spLocks noChangeArrowheads="1"/>
              </p:cNvSpPr>
              <p:nvPr/>
            </p:nvSpPr>
            <p:spPr bwMode="auto">
              <a:xfrm>
                <a:off x="3499" y="315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rgbClr val="0033CC"/>
                    </a:solidFill>
                    <a:latin typeface="Calibri Light" panose="020F0302020204030204" pitchFamily="34" charset="0"/>
                    <a:cs typeface="Calibri Light" panose="020F0302020204030204" pitchFamily="34" charset="0"/>
                  </a:rPr>
                  <a:t> bit</a:t>
                </a:r>
                <a:r>
                  <a:rPr lang="en-US" altLang="sv-SE" sz="2200" b="0" i="1" baseline="-25000">
                    <a:solidFill>
                      <a:srgbClr val="0033CC"/>
                    </a:solidFill>
                    <a:latin typeface="Calibri Light" panose="020F0302020204030204" pitchFamily="34" charset="0"/>
                    <a:cs typeface="Calibri Light" panose="020F0302020204030204" pitchFamily="34" charset="0"/>
                  </a:rPr>
                  <a:t>R</a:t>
                </a:r>
                <a:r>
                  <a:rPr lang="en-US" altLang="sv-SE" sz="2200" b="0" i="1">
                    <a:solidFill>
                      <a:srgbClr val="0033CC"/>
                    </a:solidFill>
                    <a:latin typeface="Calibri Light" panose="020F0302020204030204" pitchFamily="34" charset="0"/>
                    <a:cs typeface="Calibri Light" panose="020F0302020204030204" pitchFamily="34" charset="0"/>
                  </a:rPr>
                  <a:t> = 1</a:t>
                </a:r>
              </a:p>
            </p:txBody>
          </p:sp>
        </p:grpSp>
        <p:sp>
          <p:nvSpPr>
            <p:cNvPr id="10268" name="Text Box 182"/>
            <p:cNvSpPr txBox="1">
              <a:spLocks noChangeArrowheads="1"/>
            </p:cNvSpPr>
            <p:nvPr/>
          </p:nvSpPr>
          <p:spPr bwMode="auto">
            <a:xfrm>
              <a:off x="690" y="3442"/>
              <a:ext cx="13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b="0" dirty="0">
                  <a:solidFill>
                    <a:srgbClr val="E88A00"/>
                  </a:solidFill>
                  <a:latin typeface="Calibri Light" panose="020F0302020204030204" pitchFamily="34" charset="0"/>
                  <a:cs typeface="Calibri Light" panose="020F0302020204030204" pitchFamily="34" charset="0"/>
                </a:rPr>
                <a:t>R received m</a:t>
              </a:r>
              <a:r>
                <a:rPr lang="en-US" altLang="sv-SE" b="0" baseline="-25000" dirty="0">
                  <a:solidFill>
                    <a:srgbClr val="E88A00"/>
                  </a:solidFill>
                  <a:latin typeface="Calibri Light" panose="020F0302020204030204" pitchFamily="34" charset="0"/>
                  <a:cs typeface="Calibri Light" panose="020F0302020204030204" pitchFamily="34" charset="0"/>
                </a:rPr>
                <a:t>2</a:t>
              </a:r>
            </a:p>
          </p:txBody>
        </p:sp>
      </p:grpSp>
      <p:grpSp>
        <p:nvGrpSpPr>
          <p:cNvPr id="397510" name="Group 198"/>
          <p:cNvGrpSpPr>
            <a:grpSpLocks/>
          </p:cNvGrpSpPr>
          <p:nvPr/>
        </p:nvGrpSpPr>
        <p:grpSpPr bwMode="auto">
          <a:xfrm>
            <a:off x="3286125" y="2357438"/>
            <a:ext cx="5010150" cy="1590675"/>
            <a:chOff x="1290" y="2480"/>
            <a:chExt cx="3156" cy="1002"/>
          </a:xfrm>
        </p:grpSpPr>
        <p:grpSp>
          <p:nvGrpSpPr>
            <p:cNvPr id="10255" name="Group 199"/>
            <p:cNvGrpSpPr>
              <a:grpSpLocks/>
            </p:cNvGrpSpPr>
            <p:nvPr/>
          </p:nvGrpSpPr>
          <p:grpSpPr bwMode="auto">
            <a:xfrm>
              <a:off x="1290" y="2480"/>
              <a:ext cx="3156" cy="1002"/>
              <a:chOff x="1290" y="2480"/>
              <a:chExt cx="3156" cy="1002"/>
            </a:xfrm>
          </p:grpSpPr>
          <p:grpSp>
            <p:nvGrpSpPr>
              <p:cNvPr id="10258" name="Group 200"/>
              <p:cNvGrpSpPr>
                <a:grpSpLocks/>
              </p:cNvGrpSpPr>
              <p:nvPr/>
            </p:nvGrpSpPr>
            <p:grpSpPr bwMode="auto">
              <a:xfrm>
                <a:off x="1641" y="2736"/>
                <a:ext cx="2257" cy="534"/>
                <a:chOff x="1884" y="1348"/>
                <a:chExt cx="1482" cy="376"/>
              </a:xfrm>
            </p:grpSpPr>
            <p:sp>
              <p:nvSpPr>
                <p:cNvPr id="10263" name="Oval 201"/>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0264" name="Oval 202"/>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0265" name="Freeform 203"/>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sp>
              <p:nvSpPr>
                <p:cNvPr id="10266" name="Freeform 204"/>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latin typeface="Calibri Light" panose="020F0302020204030204" pitchFamily="34" charset="0"/>
                    <a:cs typeface="Calibri Light" panose="020F0302020204030204" pitchFamily="34" charset="0"/>
                  </a:endParaRPr>
                </a:p>
              </p:txBody>
            </p:sp>
          </p:grpSp>
          <p:sp>
            <p:nvSpPr>
              <p:cNvPr id="10259" name="Text Box 205"/>
              <p:cNvSpPr txBox="1">
                <a:spLocks noChangeArrowheads="1"/>
              </p:cNvSpPr>
              <p:nvPr/>
            </p:nvSpPr>
            <p:spPr bwMode="auto">
              <a:xfrm>
                <a:off x="1290" y="251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0260" name="Text Box 206"/>
              <p:cNvSpPr txBox="1">
                <a:spLocks noChangeArrowheads="1"/>
              </p:cNvSpPr>
              <p:nvPr/>
            </p:nvSpPr>
            <p:spPr bwMode="auto">
              <a:xfrm>
                <a:off x="1949" y="2480"/>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000" b="0">
                    <a:solidFill>
                      <a:schemeClr val="accent2"/>
                    </a:solidFill>
                    <a:latin typeface="Calibri Light" panose="020F0302020204030204" pitchFamily="34" charset="0"/>
                    <a:cs typeface="Calibri Light" panose="020F0302020204030204" pitchFamily="34" charset="0"/>
                  </a:rPr>
                  <a:t>&lt;</a:t>
                </a:r>
                <a:r>
                  <a:rPr lang="en-US" altLang="sv-SE" sz="2000" b="0" i="1">
                    <a:solidFill>
                      <a:schemeClr val="accent2"/>
                    </a:solidFill>
                    <a:latin typeface="Calibri Light" panose="020F0302020204030204" pitchFamily="34" charset="0"/>
                    <a:cs typeface="Calibri Light" panose="020F0302020204030204" pitchFamily="34" charset="0"/>
                  </a:rPr>
                  <a:t>m</a:t>
                </a:r>
                <a:r>
                  <a:rPr lang="en-US" altLang="sv-SE" sz="2000" b="0" i="1" baseline="-25000">
                    <a:solidFill>
                      <a:schemeClr val="accent2"/>
                    </a:solidFill>
                    <a:latin typeface="Calibri Light" panose="020F0302020204030204" pitchFamily="34" charset="0"/>
                    <a:cs typeface="Calibri Light" panose="020F0302020204030204" pitchFamily="34" charset="0"/>
                  </a:rPr>
                  <a:t>2 </a:t>
                </a:r>
                <a:r>
                  <a:rPr lang="en-US" altLang="sv-SE" sz="2000" b="0" i="1">
                    <a:solidFill>
                      <a:schemeClr val="accent2"/>
                    </a:solidFill>
                    <a:latin typeface="Calibri Light" panose="020F0302020204030204" pitchFamily="34" charset="0"/>
                    <a:cs typeface="Calibri Light" panose="020F0302020204030204" pitchFamily="34" charset="0"/>
                  </a:rPr>
                  <a:t>,1</a:t>
                </a:r>
                <a:r>
                  <a:rPr lang="en-US" altLang="sv-SE" sz="2000" b="0">
                    <a:solidFill>
                      <a:schemeClr val="accent2"/>
                    </a:solidFill>
                    <a:latin typeface="Calibri Light" panose="020F0302020204030204" pitchFamily="34" charset="0"/>
                    <a:cs typeface="Calibri Light" panose="020F0302020204030204" pitchFamily="34" charset="0"/>
                  </a:rPr>
                  <a:t>&gt; </a:t>
                </a:r>
                <a:r>
                  <a:rPr lang="en-US" altLang="sv-SE" sz="2000" b="0" i="1">
                    <a:solidFill>
                      <a:schemeClr val="accent2"/>
                    </a:solidFill>
                    <a:latin typeface="Calibri Light" panose="020F0302020204030204" pitchFamily="34" charset="0"/>
                    <a:cs typeface="Calibri Light" panose="020F0302020204030204" pitchFamily="34" charset="0"/>
                  </a:rPr>
                  <a:t>. . . . . . </a:t>
                </a:r>
                <a:r>
                  <a:rPr lang="en-US" altLang="sv-SE" sz="2000" b="0">
                    <a:solidFill>
                      <a:schemeClr val="accent2"/>
                    </a:solidFill>
                    <a:latin typeface="Calibri Light" panose="020F0302020204030204" pitchFamily="34" charset="0"/>
                    <a:cs typeface="Calibri Light" panose="020F0302020204030204" pitchFamily="34" charset="0"/>
                  </a:rPr>
                  <a:t>&lt;</a:t>
                </a:r>
                <a:r>
                  <a:rPr lang="en-US" altLang="sv-SE" sz="2000" b="0" i="1">
                    <a:solidFill>
                      <a:schemeClr val="accent2"/>
                    </a:solidFill>
                    <a:latin typeface="Calibri Light" panose="020F0302020204030204" pitchFamily="34" charset="0"/>
                    <a:cs typeface="Calibri Light" panose="020F0302020204030204" pitchFamily="34" charset="0"/>
                  </a:rPr>
                  <a:t>m</a:t>
                </a:r>
                <a:r>
                  <a:rPr lang="en-US" altLang="sv-SE" sz="2000" b="0" i="1" baseline="-25000">
                    <a:solidFill>
                      <a:schemeClr val="accent2"/>
                    </a:solidFill>
                    <a:latin typeface="Calibri Light" panose="020F0302020204030204" pitchFamily="34" charset="0"/>
                    <a:cs typeface="Calibri Light" panose="020F0302020204030204" pitchFamily="34" charset="0"/>
                  </a:rPr>
                  <a:t>2 </a:t>
                </a:r>
                <a:r>
                  <a:rPr lang="en-US" altLang="sv-SE" sz="2000" b="0" i="1">
                    <a:solidFill>
                      <a:schemeClr val="accent2"/>
                    </a:solidFill>
                    <a:latin typeface="Calibri Light" panose="020F0302020204030204" pitchFamily="34" charset="0"/>
                    <a:cs typeface="Calibri Light" panose="020F0302020204030204" pitchFamily="34" charset="0"/>
                  </a:rPr>
                  <a:t>,1</a:t>
                </a:r>
                <a:r>
                  <a:rPr lang="en-US" altLang="sv-SE" sz="2000" b="0">
                    <a:solidFill>
                      <a:schemeClr val="accent2"/>
                    </a:solidFill>
                    <a:latin typeface="Calibri Light" panose="020F0302020204030204" pitchFamily="34" charset="0"/>
                    <a:cs typeface="Calibri Light" panose="020F0302020204030204" pitchFamily="34" charset="0"/>
                  </a:rPr>
                  <a:t>&gt;</a:t>
                </a:r>
              </a:p>
            </p:txBody>
          </p:sp>
          <p:sp>
            <p:nvSpPr>
              <p:cNvPr id="10261" name="Text Box 207"/>
              <p:cNvSpPr txBox="1">
                <a:spLocks noChangeArrowheads="1"/>
              </p:cNvSpPr>
              <p:nvPr/>
            </p:nvSpPr>
            <p:spPr bwMode="auto">
              <a:xfrm>
                <a:off x="1918" y="321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a:solidFill>
                      <a:schemeClr val="accent2"/>
                    </a:solidFill>
                    <a:latin typeface="Calibri Light" panose="020F0302020204030204" pitchFamily="34" charset="0"/>
                    <a:cs typeface="Calibri Light" panose="020F0302020204030204" pitchFamily="34" charset="0"/>
                  </a:rPr>
                  <a:t>&lt;1&gt; . . . . . . . . </a:t>
                </a:r>
                <a:endParaRPr lang="en-US" altLang="sv-SE" sz="2200" b="0" baseline="-25000">
                  <a:solidFill>
                    <a:schemeClr val="accent2"/>
                  </a:solidFill>
                  <a:latin typeface="Calibri Light" panose="020F0302020204030204" pitchFamily="34" charset="0"/>
                  <a:cs typeface="Calibri Light" panose="020F0302020204030204" pitchFamily="34" charset="0"/>
                </a:endParaRPr>
              </a:p>
            </p:txBody>
          </p:sp>
          <p:sp>
            <p:nvSpPr>
              <p:cNvPr id="10262" name="Text Box 208"/>
              <p:cNvSpPr txBox="1">
                <a:spLocks noChangeArrowheads="1"/>
              </p:cNvSpPr>
              <p:nvPr/>
            </p:nvSpPr>
            <p:spPr bwMode="auto">
              <a:xfrm>
                <a:off x="3569" y="251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0256" name="Text Box 209"/>
            <p:cNvSpPr txBox="1">
              <a:spLocks noChangeArrowheads="1"/>
            </p:cNvSpPr>
            <p:nvPr/>
          </p:nvSpPr>
          <p:spPr bwMode="auto">
            <a:xfrm>
              <a:off x="1290" y="316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rgbClr val="0033CC"/>
                  </a:solidFill>
                  <a:latin typeface="Calibri Light" panose="020F0302020204030204" pitchFamily="34" charset="0"/>
                  <a:cs typeface="Calibri Light" panose="020F0302020204030204" pitchFamily="34" charset="0"/>
                </a:rPr>
                <a:t>bit</a:t>
              </a:r>
              <a:r>
                <a:rPr lang="en-US" altLang="sv-SE" sz="2200" b="0" i="1" baseline="-25000">
                  <a:solidFill>
                    <a:srgbClr val="0033CC"/>
                  </a:solidFill>
                  <a:latin typeface="Calibri Light" panose="020F0302020204030204" pitchFamily="34" charset="0"/>
                  <a:cs typeface="Calibri Light" panose="020F0302020204030204" pitchFamily="34" charset="0"/>
                </a:rPr>
                <a:t>s</a:t>
              </a:r>
              <a:r>
                <a:rPr lang="en-US" altLang="sv-SE" sz="2200" b="0" i="1">
                  <a:solidFill>
                    <a:srgbClr val="0033CC"/>
                  </a:solidFill>
                  <a:latin typeface="Calibri Light" panose="020F0302020204030204" pitchFamily="34" charset="0"/>
                  <a:cs typeface="Calibri Light" panose="020F0302020204030204" pitchFamily="34" charset="0"/>
                </a:rPr>
                <a:t> = 1</a:t>
              </a:r>
            </a:p>
          </p:txBody>
        </p:sp>
        <p:sp>
          <p:nvSpPr>
            <p:cNvPr id="10257" name="Text Box 210"/>
            <p:cNvSpPr txBox="1">
              <a:spLocks noChangeArrowheads="1"/>
            </p:cNvSpPr>
            <p:nvPr/>
          </p:nvSpPr>
          <p:spPr bwMode="auto">
            <a:xfrm>
              <a:off x="3499" y="315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rgbClr val="0033CC"/>
                  </a:solidFill>
                  <a:latin typeface="Calibri Light" panose="020F0302020204030204" pitchFamily="34" charset="0"/>
                  <a:cs typeface="Calibri Light" panose="020F0302020204030204" pitchFamily="34" charset="0"/>
                </a:rPr>
                <a:t>bit</a:t>
              </a:r>
              <a:r>
                <a:rPr lang="en-US" altLang="sv-SE" sz="2200" b="0" i="1" baseline="-25000">
                  <a:solidFill>
                    <a:srgbClr val="0033CC"/>
                  </a:solidFill>
                  <a:latin typeface="Calibri Light" panose="020F0302020204030204" pitchFamily="34" charset="0"/>
                  <a:cs typeface="Calibri Light" panose="020F0302020204030204" pitchFamily="34" charset="0"/>
                </a:rPr>
                <a:t>R</a:t>
              </a:r>
              <a:r>
                <a:rPr lang="en-US" altLang="sv-SE" sz="2200" b="0" i="1">
                  <a:solidFill>
                    <a:srgbClr val="0033CC"/>
                  </a:solidFill>
                  <a:latin typeface="Calibri Light" panose="020F0302020204030204" pitchFamily="34" charset="0"/>
                  <a:cs typeface="Calibri Light" panose="020F0302020204030204" pitchFamily="34" charset="0"/>
                </a:rPr>
                <a:t> = 1</a:t>
              </a:r>
            </a:p>
          </p:txBody>
        </p:sp>
      </p:grpSp>
      <p:sp>
        <p:nvSpPr>
          <p:cNvPr id="397538" name="Text Box 226"/>
          <p:cNvSpPr txBox="1">
            <a:spLocks noChangeArrowheads="1"/>
          </p:cNvSpPr>
          <p:nvPr/>
        </p:nvSpPr>
        <p:spPr bwMode="auto">
          <a:xfrm>
            <a:off x="592138" y="4217988"/>
            <a:ext cx="79740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b="0" dirty="0">
                <a:solidFill>
                  <a:srgbClr val="CC3300"/>
                </a:solidFill>
                <a:latin typeface="Calibri Light" panose="020F0302020204030204" pitchFamily="34" charset="0"/>
                <a:cs typeface="Calibri Light" panose="020F0302020204030204" pitchFamily="34" charset="0"/>
              </a:rPr>
              <a:t>Once the sender receives an acknowledgment &lt;1&gt;, no frame with sequence number 0 exists in the system</a:t>
            </a:r>
          </a:p>
        </p:txBody>
      </p:sp>
    </p:spTree>
    <p:extLst>
      <p:ext uri="{BB962C8B-B14F-4D97-AF65-F5344CB8AC3E}">
        <p14:creationId xmlns:p14="http://schemas.microsoft.com/office/powerpoint/2010/main" val="2854417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97329"/>
                                        </p:tgtEl>
                                        <p:attrNameLst>
                                          <p:attrName>style.visibility</p:attrName>
                                        </p:attrNameLst>
                                      </p:cBhvr>
                                      <p:to>
                                        <p:strVal val="visible"/>
                                      </p:to>
                                    </p:set>
                                  </p:childTnLst>
                                  <p:subTnLst>
                                    <p:set>
                                      <p:cBhvr override="childStyle">
                                        <p:cTn dur="1" fill="hold" display="0" masterRel="nextClick" afterEffect="1"/>
                                        <p:tgtEl>
                                          <p:spTgt spid="397329"/>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97344"/>
                                        </p:tgtEl>
                                        <p:attrNameLst>
                                          <p:attrName>style.visibility</p:attrName>
                                        </p:attrNameLst>
                                      </p:cBhvr>
                                      <p:to>
                                        <p:strVal val="visible"/>
                                      </p:to>
                                    </p:set>
                                  </p:childTnLst>
                                  <p:subTnLst>
                                    <p:set>
                                      <p:cBhvr override="childStyle">
                                        <p:cTn dur="1" fill="hold" display="0" masterRel="nextClick" afterEffect="1"/>
                                        <p:tgtEl>
                                          <p:spTgt spid="39734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97387"/>
                                        </p:tgtEl>
                                        <p:attrNameLst>
                                          <p:attrName>style.visibility</p:attrName>
                                        </p:attrNameLst>
                                      </p:cBhvr>
                                      <p:to>
                                        <p:strVal val="visible"/>
                                      </p:to>
                                    </p:set>
                                  </p:childTnLst>
                                  <p:subTnLst>
                                    <p:set>
                                      <p:cBhvr override="childStyle">
                                        <p:cTn dur="1" fill="hold" display="0" masterRel="nextClick" afterEffect="1"/>
                                        <p:tgtEl>
                                          <p:spTgt spid="397387"/>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97401"/>
                                        </p:tgtEl>
                                        <p:attrNameLst>
                                          <p:attrName>style.visibility</p:attrName>
                                        </p:attrNameLst>
                                      </p:cBhvr>
                                      <p:to>
                                        <p:strVal val="visible"/>
                                      </p:to>
                                    </p:set>
                                  </p:childTnLst>
                                  <p:subTnLst>
                                    <p:set>
                                      <p:cBhvr override="childStyle">
                                        <p:cTn dur="1" fill="hold" display="0" masterRel="nextClick" afterEffect="1"/>
                                        <p:tgtEl>
                                          <p:spTgt spid="397401"/>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97418"/>
                                        </p:tgtEl>
                                        <p:attrNameLst>
                                          <p:attrName>style.visibility</p:attrName>
                                        </p:attrNameLst>
                                      </p:cBhvr>
                                      <p:to>
                                        <p:strVal val="visible"/>
                                      </p:to>
                                    </p:set>
                                  </p:childTnLst>
                                  <p:subTnLst>
                                    <p:set>
                                      <p:cBhvr override="childStyle">
                                        <p:cTn dur="1" fill="hold" display="0" masterRel="nextClick" afterEffect="1"/>
                                        <p:tgtEl>
                                          <p:spTgt spid="397418"/>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97433"/>
                                        </p:tgtEl>
                                        <p:attrNameLst>
                                          <p:attrName>style.visibility</p:attrName>
                                        </p:attrNameLst>
                                      </p:cBhvr>
                                      <p:to>
                                        <p:strVal val="visible"/>
                                      </p:to>
                                    </p:set>
                                  </p:childTnLst>
                                  <p:subTnLst>
                                    <p:set>
                                      <p:cBhvr override="childStyle">
                                        <p:cTn dur="1" fill="hold" display="0" masterRel="nextClick" afterEffect="1"/>
                                        <p:tgtEl>
                                          <p:spTgt spid="397433"/>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97466"/>
                                        </p:tgtEl>
                                        <p:attrNameLst>
                                          <p:attrName>style.visibility</p:attrName>
                                        </p:attrNameLst>
                                      </p:cBhvr>
                                      <p:to>
                                        <p:strVal val="visible"/>
                                      </p:to>
                                    </p:set>
                                  </p:childTnLst>
                                  <p:subTnLst>
                                    <p:set>
                                      <p:cBhvr override="childStyle">
                                        <p:cTn dur="1" fill="hold" display="0" masterRel="nextClick" afterEffect="1"/>
                                        <p:tgtEl>
                                          <p:spTgt spid="397466"/>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97495"/>
                                        </p:tgtEl>
                                        <p:attrNameLst>
                                          <p:attrName>style.visibility</p:attrName>
                                        </p:attrNameLst>
                                      </p:cBhvr>
                                      <p:to>
                                        <p:strVal val="visible"/>
                                      </p:to>
                                    </p:set>
                                  </p:childTnLst>
                                  <p:subTnLst>
                                    <p:set>
                                      <p:cBhvr override="childStyle">
                                        <p:cTn dur="1" fill="hold" display="0" masterRel="nextClick" afterEffect="1"/>
                                        <p:tgtEl>
                                          <p:spTgt spid="397495"/>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39751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97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53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0" y="414338"/>
            <a:ext cx="9144000" cy="1143000"/>
          </a:xfrm>
        </p:spPr>
        <p:txBody>
          <a:bodyPr/>
          <a:lstStyle/>
          <a:p>
            <a:r>
              <a:rPr lang="en-US" altLang="sv-SE" sz="3600" dirty="0">
                <a:latin typeface="Calibri Light" panose="020F0302020204030204" pitchFamily="34" charset="0"/>
                <a:cs typeface="Calibri Light" panose="020F0302020204030204" pitchFamily="34" charset="0"/>
              </a:rPr>
              <a:t>There is No Crash-Tolerant Data-link Algorithm</a:t>
            </a:r>
          </a:p>
        </p:txBody>
      </p:sp>
      <p:sp>
        <p:nvSpPr>
          <p:cNvPr id="11269" name="Rectangle 3"/>
          <p:cNvSpPr>
            <a:spLocks noGrp="1" noChangeArrowheads="1"/>
          </p:cNvSpPr>
          <p:nvPr>
            <p:ph idx="1"/>
          </p:nvPr>
        </p:nvSpPr>
        <p:spPr/>
        <p:txBody>
          <a:bodyPr/>
          <a:lstStyle/>
          <a:p>
            <a:r>
              <a:rPr lang="en-US" altLang="sv-SE" sz="2400" dirty="0">
                <a:latin typeface="Calibri Light" panose="020F0302020204030204" pitchFamily="34" charset="0"/>
                <a:cs typeface="Calibri Light" panose="020F0302020204030204" pitchFamily="34" charset="0"/>
              </a:rPr>
              <a:t>It is usually assumed that a crash causes the sender/receiver to reach an initial state </a:t>
            </a:r>
          </a:p>
          <a:p>
            <a:r>
              <a:rPr lang="en-US" altLang="sv-SE" sz="2400" dirty="0">
                <a:latin typeface="Calibri Light" panose="020F0302020204030204" pitchFamily="34" charset="0"/>
                <a:cs typeface="Calibri Light" panose="020F0302020204030204" pitchFamily="34" charset="0"/>
              </a:rPr>
              <a:t>Assuming asynchrony, unlimited channel capacity, and an undetectable crash/resume fault model with frame losses, there is </a:t>
            </a:r>
            <a:r>
              <a:rPr lang="en-US" altLang="sv-SE" sz="2400" dirty="0">
                <a:solidFill>
                  <a:srgbClr val="CC3300"/>
                </a:solidFill>
                <a:latin typeface="Calibri Light" panose="020F0302020204030204" pitchFamily="34" charset="0"/>
                <a:cs typeface="Calibri Light" panose="020F0302020204030204" pitchFamily="34" charset="0"/>
              </a:rPr>
              <a:t>no initialization procedure exists such that we can guarantee that every message fetched by the sender, following the last crash, will arrive at its destination</a:t>
            </a:r>
          </a:p>
          <a:p>
            <a:r>
              <a:rPr lang="en-US" altLang="sv-SE" sz="2400" dirty="0">
                <a:latin typeface="Calibri Light" panose="020F0302020204030204" pitchFamily="34" charset="0"/>
                <a:cs typeface="Calibri Light" panose="020F0302020204030204" pitchFamily="34" charset="0"/>
              </a:rPr>
              <a:t>The next execution will demonstrate this point. Denote:</a:t>
            </a:r>
          </a:p>
          <a:p>
            <a:pPr lvl="1"/>
            <a:r>
              <a:rPr lang="en-US" altLang="sv-SE" dirty="0" err="1">
                <a:solidFill>
                  <a:srgbClr val="0066FF"/>
                </a:solidFill>
                <a:latin typeface="Calibri Light" panose="020F0302020204030204" pitchFamily="34" charset="0"/>
                <a:cs typeface="Calibri Light" panose="020F0302020204030204" pitchFamily="34" charset="0"/>
              </a:rPr>
              <a:t>Crash</a:t>
            </a:r>
            <a:r>
              <a:rPr lang="en-US" altLang="sv-SE" baseline="-25000" dirty="0" err="1">
                <a:solidFill>
                  <a:srgbClr val="0066FF"/>
                </a:solidFill>
                <a:latin typeface="Calibri Light" panose="020F0302020204030204" pitchFamily="34" charset="0"/>
                <a:cs typeface="Calibri Light" panose="020F0302020204030204" pitchFamily="34" charset="0"/>
              </a:rPr>
              <a:t>R</a:t>
            </a:r>
            <a:r>
              <a:rPr lang="en-US" altLang="sv-SE" dirty="0">
                <a:solidFill>
                  <a:srgbClr val="0066FF"/>
                </a:solidFill>
                <a:latin typeface="Calibri Light" panose="020F0302020204030204" pitchFamily="34" charset="0"/>
                <a:cs typeface="Calibri Light" panose="020F0302020204030204" pitchFamily="34" charset="0"/>
              </a:rPr>
              <a:t> – receiver crash</a:t>
            </a:r>
          </a:p>
          <a:p>
            <a:pPr lvl="1"/>
            <a:r>
              <a:rPr lang="en-US" altLang="sv-SE" dirty="0" err="1">
                <a:solidFill>
                  <a:srgbClr val="0066FF"/>
                </a:solidFill>
                <a:latin typeface="Calibri Light" panose="020F0302020204030204" pitchFamily="34" charset="0"/>
                <a:cs typeface="Calibri Light" panose="020F0302020204030204" pitchFamily="34" charset="0"/>
              </a:rPr>
              <a:t>Crash</a:t>
            </a:r>
            <a:r>
              <a:rPr lang="en-US" altLang="sv-SE" baseline="-25000" dirty="0" err="1">
                <a:solidFill>
                  <a:srgbClr val="0066FF"/>
                </a:solidFill>
                <a:latin typeface="Calibri Light" panose="020F0302020204030204" pitchFamily="34" charset="0"/>
                <a:cs typeface="Calibri Light" panose="020F0302020204030204" pitchFamily="34" charset="0"/>
              </a:rPr>
              <a:t>S</a:t>
            </a:r>
            <a:r>
              <a:rPr lang="en-US" altLang="sv-SE" dirty="0">
                <a:solidFill>
                  <a:srgbClr val="0066FF"/>
                </a:solidFill>
                <a:latin typeface="Calibri Light" panose="020F0302020204030204" pitchFamily="34" charset="0"/>
                <a:cs typeface="Calibri Light" panose="020F0302020204030204" pitchFamily="34" charset="0"/>
              </a:rPr>
              <a:t> – sender crash</a:t>
            </a:r>
          </a:p>
          <a:p>
            <a:r>
              <a:rPr lang="en-US" altLang="sv-SE" sz="2400" dirty="0" err="1">
                <a:latin typeface="Calibri Light" panose="020F0302020204030204" pitchFamily="34" charset="0"/>
                <a:cs typeface="Calibri Light" panose="020F0302020204030204" pitchFamily="34" charset="0"/>
              </a:rPr>
              <a:t>Crash</a:t>
            </a:r>
            <a:r>
              <a:rPr lang="en-US" altLang="sv-SE" sz="2400" baseline="-25000" dirty="0" err="1">
                <a:latin typeface="Calibri Light" panose="020F0302020204030204" pitchFamily="34" charset="0"/>
                <a:cs typeface="Calibri Light" panose="020F0302020204030204" pitchFamily="34" charset="0"/>
              </a:rPr>
              <a:t>X</a:t>
            </a:r>
            <a:r>
              <a:rPr lang="en-US" altLang="sv-SE" sz="2400" dirty="0">
                <a:latin typeface="Calibri Light" panose="020F0302020204030204" pitchFamily="34" charset="0"/>
                <a:cs typeface="Calibri Light" panose="020F0302020204030204" pitchFamily="34" charset="0"/>
              </a:rPr>
              <a:t> causes X to perform an initialization procedure</a:t>
            </a:r>
          </a:p>
          <a:p>
            <a:pPr lvl="1">
              <a:buClr>
                <a:schemeClr val="accent2"/>
              </a:buClr>
              <a:buSzPct val="85000"/>
              <a:buFont typeface="Wingdings" panose="05000000000000000000" pitchFamily="2" charset="2"/>
              <a:buChar char="¦"/>
            </a:pPr>
            <a:endParaRPr lang="en-US" altLang="sv-SE" dirty="0">
              <a:latin typeface="Calibri Light" panose="020F0302020204030204" pitchFamily="34" charset="0"/>
              <a:cs typeface="Calibri Light" panose="020F0302020204030204" pitchFamily="34" charset="0"/>
            </a:endParaRPr>
          </a:p>
        </p:txBody>
      </p:sp>
      <p:sp>
        <p:nvSpPr>
          <p:cNvPr id="11267" name="Slide Number Placeholder 5"/>
          <p:cNvSpPr>
            <a:spLocks noGrp="1"/>
          </p:cNvSpPr>
          <p:nvPr>
            <p:ph type="sldNum" sz="quarter" idx="12"/>
          </p:nvPr>
        </p:nvSpPr>
        <p:spPr>
          <a:noFill/>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en-US" sz="1400" b="0">
                <a:solidFill>
                  <a:srgbClr val="3333CC"/>
                </a:solidFill>
                <a:latin typeface="Calibri Light" panose="020F0302020204030204" pitchFamily="34" charset="0"/>
                <a:cs typeface="Calibri Light" panose="020F0302020204030204" pitchFamily="34" charset="0"/>
              </a:rPr>
              <a:t>3-</a:t>
            </a:r>
            <a:fld id="{A335DD31-50B1-4954-9F8F-C9C6943514AE}" type="slidenum">
              <a:rPr lang="en-US" altLang="en-US" sz="1400" b="0">
                <a:solidFill>
                  <a:srgbClr val="3333CC"/>
                </a:solidFill>
                <a:latin typeface="Calibri Light" panose="020F0302020204030204" pitchFamily="34" charset="0"/>
                <a:cs typeface="Calibri Light" panose="020F0302020204030204" pitchFamily="34" charset="0"/>
              </a:rPr>
              <a:pPr>
                <a:spcBef>
                  <a:spcPct val="0"/>
                </a:spcBef>
                <a:buClrTx/>
                <a:buSzTx/>
                <a:buFontTx/>
                <a:buNone/>
              </a:pPr>
              <a:t>7</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11270" name="Rectangle 4"/>
          <p:cNvSpPr>
            <a:spLocks noChangeArrowheads="1"/>
          </p:cNvSpPr>
          <p:nvPr/>
        </p:nvSpPr>
        <p:spPr bwMode="auto">
          <a:xfrm>
            <a:off x="495300" y="3471863"/>
            <a:ext cx="8331200" cy="203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Wingdings" panose="05000000000000000000" pitchFamily="2" charset="2"/>
              <a:buChar char="¦"/>
              <a:defRPr sz="2400">
                <a:solidFill>
                  <a:srgbClr val="0000B0"/>
                </a:solidFill>
                <a:latin typeface="Comic Sans MS" panose="030F0702030302020204" pitchFamily="66" charset="0"/>
                <a:cs typeface="Times New Roman (Hebrew)" charset="-79"/>
              </a:defRPr>
            </a:lvl1pPr>
            <a:lvl2pPr marL="742950" indent="-285750">
              <a:spcBef>
                <a:spcPct val="20000"/>
              </a:spcBef>
              <a:buClr>
                <a:srgbClr val="3366FF"/>
              </a:buClr>
              <a:buSzPct val="75000"/>
              <a:buFont typeface="Wingdings" panose="05000000000000000000" pitchFamily="2" charset="2"/>
              <a:buChar char="l"/>
              <a:defRPr sz="2400">
                <a:solidFill>
                  <a:srgbClr val="3366FF"/>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buFont typeface="Wingdings" panose="05000000000000000000" pitchFamily="2" charset="2"/>
              <a:buNone/>
            </a:pPr>
            <a:endParaRPr lang="sv-SE" altLang="sv-SE" b="0" baseline="-2500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21496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Slide Number Placeholder 5"/>
          <p:cNvSpPr>
            <a:spLocks noGrp="1"/>
          </p:cNvSpPr>
          <p:nvPr>
            <p:ph type="sldNum" sz="quarter" idx="12"/>
          </p:nvPr>
        </p:nvSpPr>
        <p:spPr>
          <a:noFill/>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en-US" sz="1400" b="0">
                <a:solidFill>
                  <a:srgbClr val="3333CC"/>
                </a:solidFill>
                <a:latin typeface="Calibri Light" panose="020F0302020204030204" pitchFamily="34" charset="0"/>
                <a:cs typeface="Calibri Light" panose="020F0302020204030204" pitchFamily="34" charset="0"/>
              </a:rPr>
              <a:t>3-</a:t>
            </a:r>
            <a:fld id="{55D14EAF-82B9-4C12-A88C-994832106734}" type="slidenum">
              <a:rPr lang="en-US" altLang="en-US" sz="1400" b="0">
                <a:solidFill>
                  <a:srgbClr val="3333CC"/>
                </a:solidFill>
                <a:latin typeface="Calibri Light" panose="020F0302020204030204" pitchFamily="34" charset="0"/>
                <a:cs typeface="Calibri Light" panose="020F0302020204030204" pitchFamily="34" charset="0"/>
              </a:rPr>
              <a:pPr>
                <a:spcBef>
                  <a:spcPct val="0"/>
                </a:spcBef>
                <a:buClrTx/>
                <a:buSzTx/>
                <a:buFontTx/>
                <a:buNone/>
              </a:pPr>
              <a:t>8</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12292" name="Rectangle 2"/>
          <p:cNvSpPr>
            <a:spLocks noGrp="1" noChangeArrowheads="1"/>
          </p:cNvSpPr>
          <p:nvPr>
            <p:ph type="title"/>
          </p:nvPr>
        </p:nvSpPr>
        <p:spPr>
          <a:xfrm>
            <a:off x="533400" y="228600"/>
            <a:ext cx="7772400" cy="747713"/>
          </a:xfrm>
        </p:spPr>
        <p:txBody>
          <a:bodyPr/>
          <a:lstStyle/>
          <a:p>
            <a:r>
              <a:rPr lang="en-US" altLang="sv-SE" sz="3200" dirty="0">
                <a:latin typeface="Calibri Light" panose="020F0302020204030204" pitchFamily="34" charset="0"/>
                <a:cs typeface="Calibri Light" panose="020F0302020204030204" pitchFamily="34" charset="0"/>
              </a:rPr>
              <a:t>The Pumping Technique</a:t>
            </a:r>
          </a:p>
        </p:txBody>
      </p:sp>
      <p:sp>
        <p:nvSpPr>
          <p:cNvPr id="12294" name="Text Box 4"/>
          <p:cNvSpPr txBox="1">
            <a:spLocks noChangeArrowheads="1"/>
          </p:cNvSpPr>
          <p:nvPr/>
        </p:nvSpPr>
        <p:spPr bwMode="auto">
          <a:xfrm>
            <a:off x="533400" y="976313"/>
            <a:ext cx="81295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a:solidFill>
                  <a:srgbClr val="CC3300"/>
                </a:solidFill>
                <a:latin typeface="Calibri Light" panose="020F0302020204030204" pitchFamily="34" charset="0"/>
                <a:cs typeface="Calibri Light" panose="020F0302020204030204" pitchFamily="34" charset="0"/>
              </a:rPr>
              <a:t>Reference Execution (RE)</a:t>
            </a:r>
            <a:r>
              <a:rPr lang="en-US" altLang="sv-SE" b="0" dirty="0">
                <a:solidFill>
                  <a:srgbClr val="E88A00"/>
                </a:solidFill>
                <a:latin typeface="Calibri Light" panose="020F0302020204030204" pitchFamily="34" charset="0"/>
                <a:cs typeface="Calibri Light" panose="020F0302020204030204" pitchFamily="34" charset="0"/>
              </a:rPr>
              <a:t> = </a:t>
            </a:r>
            <a:r>
              <a:rPr lang="en-US" altLang="sv-SE" b="0" dirty="0" err="1">
                <a:solidFill>
                  <a:srgbClr val="E88A00"/>
                </a:solidFill>
                <a:latin typeface="Calibri Light" panose="020F0302020204030204" pitchFamily="34" charset="0"/>
                <a:cs typeface="Calibri Light" panose="020F0302020204030204" pitchFamily="34" charset="0"/>
              </a:rPr>
              <a:t>Crash</a:t>
            </a:r>
            <a:r>
              <a:rPr lang="en-US" altLang="sv-SE" b="0" baseline="-25000" dirty="0" err="1">
                <a:solidFill>
                  <a:srgbClr val="E88A00"/>
                </a:solidFill>
                <a:latin typeface="Calibri Light" panose="020F0302020204030204" pitchFamily="34" charset="0"/>
                <a:cs typeface="Calibri Light" panose="020F0302020204030204" pitchFamily="34" charset="0"/>
              </a:rPr>
              <a:t>S</a:t>
            </a: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err="1">
                <a:solidFill>
                  <a:srgbClr val="E88A00"/>
                </a:solidFill>
                <a:latin typeface="Calibri Light" panose="020F0302020204030204" pitchFamily="34" charset="0"/>
                <a:cs typeface="Calibri Light" panose="020F0302020204030204" pitchFamily="34" charset="0"/>
              </a:rPr>
              <a:t>Crash</a:t>
            </a:r>
            <a:r>
              <a:rPr lang="en-US" altLang="sv-SE" b="0" baseline="-25000" dirty="0" err="1">
                <a:solidFill>
                  <a:srgbClr val="E88A00"/>
                </a:solidFill>
                <a:latin typeface="Calibri Light" panose="020F0302020204030204" pitchFamily="34" charset="0"/>
                <a:cs typeface="Calibri Light" panose="020F0302020204030204" pitchFamily="34" charset="0"/>
              </a:rPr>
              <a:t>R</a:t>
            </a: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err="1">
                <a:solidFill>
                  <a:srgbClr val="E88A00"/>
                </a:solidFill>
                <a:latin typeface="Calibri Light" panose="020F0302020204030204" pitchFamily="34" charset="0"/>
                <a:cs typeface="Calibri Light" panose="020F0302020204030204" pitchFamily="34" charset="0"/>
              </a:rPr>
              <a:t>send</a:t>
            </a:r>
            <a:r>
              <a:rPr lang="en-US" altLang="sv-SE" b="0" baseline="-25000" dirty="0" err="1">
                <a:solidFill>
                  <a:srgbClr val="E88A00"/>
                </a:solidFill>
                <a:latin typeface="Calibri Light" panose="020F0302020204030204" pitchFamily="34" charset="0"/>
                <a:cs typeface="Calibri Light" panose="020F0302020204030204" pitchFamily="34" charset="0"/>
              </a:rPr>
              <a:t>S</a:t>
            </a:r>
            <a:r>
              <a:rPr lang="en-US" altLang="sv-SE" b="0" dirty="0">
                <a:solidFill>
                  <a:srgbClr val="E88A00"/>
                </a:solidFill>
                <a:latin typeface="Calibri Light" panose="020F0302020204030204" pitchFamily="34" charset="0"/>
                <a:cs typeface="Calibri Light" panose="020F0302020204030204" pitchFamily="34" charset="0"/>
              </a:rPr>
              <a:t>(f</a:t>
            </a:r>
            <a:r>
              <a:rPr lang="en-US" altLang="sv-SE" b="0" baseline="-25000" dirty="0">
                <a:solidFill>
                  <a:srgbClr val="E88A00"/>
                </a:solidFill>
                <a:latin typeface="Calibri Light" panose="020F0302020204030204" pitchFamily="34" charset="0"/>
                <a:cs typeface="Calibri Light" panose="020F0302020204030204" pitchFamily="34" charset="0"/>
              </a:rPr>
              <a:t>s1</a:t>
            </a: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err="1">
                <a:solidFill>
                  <a:srgbClr val="E88A00"/>
                </a:solidFill>
                <a:latin typeface="Calibri Light" panose="020F0302020204030204" pitchFamily="34" charset="0"/>
                <a:cs typeface="Calibri Light" panose="020F0302020204030204" pitchFamily="34" charset="0"/>
              </a:rPr>
              <a:t>receive</a:t>
            </a:r>
            <a:r>
              <a:rPr lang="en-US" altLang="sv-SE" b="0" baseline="-25000" dirty="0" err="1">
                <a:solidFill>
                  <a:srgbClr val="E88A00"/>
                </a:solidFill>
                <a:latin typeface="Calibri Light" panose="020F0302020204030204" pitchFamily="34" charset="0"/>
                <a:cs typeface="Calibri Light" panose="020F0302020204030204" pitchFamily="34" charset="0"/>
              </a:rPr>
              <a:t>R</a:t>
            </a:r>
            <a:r>
              <a:rPr lang="en-US" altLang="sv-SE" b="0" dirty="0">
                <a:solidFill>
                  <a:srgbClr val="E88A00"/>
                </a:solidFill>
                <a:latin typeface="Calibri Light" panose="020F0302020204030204" pitchFamily="34" charset="0"/>
                <a:cs typeface="Calibri Light" panose="020F0302020204030204" pitchFamily="34" charset="0"/>
              </a:rPr>
              <a:t>(f</a:t>
            </a:r>
            <a:r>
              <a:rPr lang="en-US" altLang="sv-SE" b="0" baseline="-25000" dirty="0">
                <a:solidFill>
                  <a:srgbClr val="E88A00"/>
                </a:solidFill>
                <a:latin typeface="Calibri Light" panose="020F0302020204030204" pitchFamily="34" charset="0"/>
                <a:cs typeface="Calibri Light" panose="020F0302020204030204" pitchFamily="34" charset="0"/>
              </a:rPr>
              <a:t>s1</a:t>
            </a: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err="1">
                <a:solidFill>
                  <a:srgbClr val="E88A00"/>
                </a:solidFill>
                <a:latin typeface="Calibri Light" panose="020F0302020204030204" pitchFamily="34" charset="0"/>
                <a:cs typeface="Calibri Light" panose="020F0302020204030204" pitchFamily="34" charset="0"/>
              </a:rPr>
              <a:t>send</a:t>
            </a:r>
            <a:r>
              <a:rPr lang="en-US" altLang="sv-SE" b="0" baseline="-25000" dirty="0" err="1">
                <a:solidFill>
                  <a:srgbClr val="E88A00"/>
                </a:solidFill>
                <a:latin typeface="Calibri Light" panose="020F0302020204030204" pitchFamily="34" charset="0"/>
                <a:cs typeface="Calibri Light" panose="020F0302020204030204" pitchFamily="34" charset="0"/>
              </a:rPr>
              <a:t>R</a:t>
            </a:r>
            <a:r>
              <a:rPr lang="en-US" altLang="sv-SE" b="0" dirty="0">
                <a:solidFill>
                  <a:srgbClr val="E88A00"/>
                </a:solidFill>
                <a:latin typeface="Calibri Light" panose="020F0302020204030204" pitchFamily="34" charset="0"/>
                <a:cs typeface="Calibri Light" panose="020F0302020204030204" pitchFamily="34" charset="0"/>
              </a:rPr>
              <a:t>(f</a:t>
            </a:r>
            <a:r>
              <a:rPr lang="en-US" altLang="sv-SE" b="0" baseline="-25000" dirty="0">
                <a:solidFill>
                  <a:srgbClr val="E88A00"/>
                </a:solidFill>
                <a:latin typeface="Calibri Light" panose="020F0302020204030204" pitchFamily="34" charset="0"/>
                <a:cs typeface="Calibri Light" panose="020F0302020204030204" pitchFamily="34" charset="0"/>
              </a:rPr>
              <a:t>r1</a:t>
            </a: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err="1">
                <a:solidFill>
                  <a:srgbClr val="E88A00"/>
                </a:solidFill>
                <a:latin typeface="Calibri Light" panose="020F0302020204030204" pitchFamily="34" charset="0"/>
                <a:cs typeface="Calibri Light" panose="020F0302020204030204" pitchFamily="34" charset="0"/>
              </a:rPr>
              <a:t>receive</a:t>
            </a:r>
            <a:r>
              <a:rPr lang="en-US" altLang="sv-SE" b="0" baseline="-25000" dirty="0" err="1">
                <a:solidFill>
                  <a:srgbClr val="E88A00"/>
                </a:solidFill>
                <a:latin typeface="Calibri Light" panose="020F0302020204030204" pitchFamily="34" charset="0"/>
                <a:cs typeface="Calibri Light" panose="020F0302020204030204" pitchFamily="34" charset="0"/>
              </a:rPr>
              <a:t>S</a:t>
            </a:r>
            <a:r>
              <a:rPr lang="en-US" altLang="sv-SE" b="0" dirty="0">
                <a:solidFill>
                  <a:srgbClr val="E88A00"/>
                </a:solidFill>
                <a:latin typeface="Calibri Light" panose="020F0302020204030204" pitchFamily="34" charset="0"/>
                <a:cs typeface="Calibri Light" panose="020F0302020204030204" pitchFamily="34" charset="0"/>
              </a:rPr>
              <a:t>(f</a:t>
            </a:r>
            <a:r>
              <a:rPr lang="en-US" altLang="sv-SE" b="0" baseline="-25000" dirty="0">
                <a:solidFill>
                  <a:srgbClr val="E88A00"/>
                </a:solidFill>
                <a:latin typeface="Calibri Light" panose="020F0302020204030204" pitchFamily="34" charset="0"/>
                <a:cs typeface="Calibri Light" panose="020F0302020204030204" pitchFamily="34" charset="0"/>
              </a:rPr>
              <a:t>r1</a:t>
            </a: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err="1">
                <a:solidFill>
                  <a:srgbClr val="E88A00"/>
                </a:solidFill>
                <a:latin typeface="Calibri Light" panose="020F0302020204030204" pitchFamily="34" charset="0"/>
                <a:cs typeface="Calibri Light" panose="020F0302020204030204" pitchFamily="34" charset="0"/>
              </a:rPr>
              <a:t>send</a:t>
            </a:r>
            <a:r>
              <a:rPr lang="en-US" altLang="sv-SE" b="0" baseline="-25000" dirty="0" err="1">
                <a:solidFill>
                  <a:srgbClr val="E88A00"/>
                </a:solidFill>
                <a:latin typeface="Calibri Light" panose="020F0302020204030204" pitchFamily="34" charset="0"/>
                <a:cs typeface="Calibri Light" panose="020F0302020204030204" pitchFamily="34" charset="0"/>
              </a:rPr>
              <a:t>S</a:t>
            </a:r>
            <a:r>
              <a:rPr lang="en-US" altLang="sv-SE" b="0" dirty="0">
                <a:solidFill>
                  <a:srgbClr val="E88A00"/>
                </a:solidFill>
                <a:latin typeface="Calibri Light" panose="020F0302020204030204" pitchFamily="34" charset="0"/>
                <a:cs typeface="Calibri Light" panose="020F0302020204030204" pitchFamily="34" charset="0"/>
              </a:rPr>
              <a:t>(f</a:t>
            </a:r>
            <a:r>
              <a:rPr lang="en-US" altLang="sv-SE" b="0" baseline="-25000" dirty="0">
                <a:solidFill>
                  <a:srgbClr val="E88A00"/>
                </a:solidFill>
                <a:latin typeface="Calibri Light" panose="020F0302020204030204" pitchFamily="34" charset="0"/>
                <a:cs typeface="Calibri Light" panose="020F0302020204030204" pitchFamily="34" charset="0"/>
              </a:rPr>
              <a:t>s2</a:t>
            </a:r>
            <a:r>
              <a:rPr lang="en-US" altLang="sv-SE" b="0" dirty="0">
                <a:solidFill>
                  <a:srgbClr val="E88A00"/>
                </a:solidFill>
                <a:latin typeface="Calibri Light" panose="020F0302020204030204" pitchFamily="34" charset="0"/>
                <a:cs typeface="Calibri Light" panose="020F0302020204030204" pitchFamily="34" charset="0"/>
              </a:rPr>
              <a:t>), … , </a:t>
            </a:r>
            <a:r>
              <a:rPr lang="en-US" altLang="sv-SE" b="0" dirty="0" err="1">
                <a:solidFill>
                  <a:srgbClr val="E88A00"/>
                </a:solidFill>
                <a:latin typeface="Calibri Light" panose="020F0302020204030204" pitchFamily="34" charset="0"/>
                <a:cs typeface="Calibri Light" panose="020F0302020204030204" pitchFamily="34" charset="0"/>
              </a:rPr>
              <a:t>receive</a:t>
            </a:r>
            <a:r>
              <a:rPr lang="en-US" altLang="sv-SE" b="0" baseline="-25000" dirty="0" err="1">
                <a:solidFill>
                  <a:srgbClr val="E88A00"/>
                </a:solidFill>
                <a:latin typeface="Calibri Light" panose="020F0302020204030204" pitchFamily="34" charset="0"/>
                <a:cs typeface="Calibri Light" panose="020F0302020204030204" pitchFamily="34" charset="0"/>
              </a:rPr>
              <a:t>S</a:t>
            </a:r>
            <a:r>
              <a:rPr lang="en-US" altLang="sv-SE" b="0" dirty="0">
                <a:solidFill>
                  <a:srgbClr val="E88A00"/>
                </a:solidFill>
                <a:latin typeface="Calibri Light" panose="020F0302020204030204" pitchFamily="34" charset="0"/>
                <a:cs typeface="Calibri Light" panose="020F0302020204030204" pitchFamily="34" charset="0"/>
              </a:rPr>
              <a:t>(</a:t>
            </a:r>
            <a:r>
              <a:rPr lang="en-US" altLang="sv-SE" b="0" dirty="0" err="1">
                <a:solidFill>
                  <a:srgbClr val="E88A00"/>
                </a:solidFill>
                <a:latin typeface="Calibri Light" panose="020F0302020204030204" pitchFamily="34" charset="0"/>
                <a:cs typeface="Calibri Light" panose="020F0302020204030204" pitchFamily="34" charset="0"/>
              </a:rPr>
              <a:t>f</a:t>
            </a:r>
            <a:r>
              <a:rPr lang="en-US" altLang="sv-SE" b="0" baseline="-25000" dirty="0" err="1">
                <a:solidFill>
                  <a:srgbClr val="E88A00"/>
                </a:solidFill>
                <a:latin typeface="Calibri Light" panose="020F0302020204030204" pitchFamily="34" charset="0"/>
                <a:cs typeface="Calibri Light" panose="020F0302020204030204" pitchFamily="34" charset="0"/>
              </a:rPr>
              <a:t>rk</a:t>
            </a:r>
            <a:r>
              <a:rPr lang="en-US" altLang="sv-SE" b="0" dirty="0">
                <a:solidFill>
                  <a:srgbClr val="E88A00"/>
                </a:solidFill>
                <a:latin typeface="Calibri Light" panose="020F0302020204030204" pitchFamily="34" charset="0"/>
                <a:cs typeface="Calibri Light" panose="020F0302020204030204" pitchFamily="34" charset="0"/>
              </a:rPr>
              <a:t>)</a:t>
            </a:r>
          </a:p>
        </p:txBody>
      </p:sp>
      <p:sp>
        <p:nvSpPr>
          <p:cNvPr id="2" name="Content Placeholder 1">
            <a:extLst>
              <a:ext uri="{FF2B5EF4-FFF2-40B4-BE49-F238E27FC236}">
                <a16:creationId xmlns:a16="http://schemas.microsoft.com/office/drawing/2014/main" id="{A7819D7F-AA72-5FE0-7FA9-8C008B967AC8}"/>
              </a:ext>
            </a:extLst>
          </p:cNvPr>
          <p:cNvSpPr>
            <a:spLocks noGrp="1"/>
          </p:cNvSpPr>
          <p:nvPr>
            <p:ph idx="1"/>
          </p:nvPr>
        </p:nvSpPr>
        <p:spPr>
          <a:xfrm>
            <a:off x="457200" y="2420888"/>
            <a:ext cx="8229600" cy="3887837"/>
          </a:xfrm>
        </p:spPr>
        <p:txBody>
          <a:bodyPr/>
          <a:lstStyle/>
          <a:p>
            <a:pPr marL="0" indent="0" algn="ctr">
              <a:buNone/>
            </a:pPr>
            <a:r>
              <a:rPr lang="sv-SE" dirty="0">
                <a:latin typeface="Calibri Light" panose="020F0302020204030204" pitchFamily="34" charset="0"/>
                <a:cs typeface="Calibri Light" panose="020F0302020204030204" pitchFamily="34" charset="0"/>
              </a:rPr>
              <a:t>We want to show that we can bring the system to a state in which p</a:t>
            </a:r>
            <a:r>
              <a:rPr lang="sv-SE" baseline="-25000" dirty="0">
                <a:latin typeface="Calibri Light" panose="020F0302020204030204" pitchFamily="34" charset="0"/>
                <a:cs typeface="Calibri Light" panose="020F0302020204030204" pitchFamily="34" charset="0"/>
              </a:rPr>
              <a:t>S </a:t>
            </a:r>
            <a:r>
              <a:rPr lang="sv-SE" dirty="0">
                <a:latin typeface="Calibri Light" panose="020F0302020204030204" pitchFamily="34" charset="0"/>
                <a:cs typeface="Calibri Light" panose="020F0302020204030204" pitchFamily="34" charset="0"/>
              </a:rPr>
              <a:t>is about to send message k and p</a:t>
            </a:r>
            <a:r>
              <a:rPr lang="sv-SE" baseline="-25000" dirty="0">
                <a:latin typeface="Calibri Light" panose="020F0302020204030204" pitchFamily="34" charset="0"/>
                <a:cs typeface="Calibri Light" panose="020F0302020204030204" pitchFamily="34" charset="0"/>
              </a:rPr>
              <a:t>R </a:t>
            </a:r>
            <a:r>
              <a:rPr lang="sv-SE" dirty="0">
                <a:latin typeface="Calibri Light" panose="020F0302020204030204" pitchFamily="34" charset="0"/>
                <a:cs typeface="Calibri Light" panose="020F0302020204030204" pitchFamily="34" charset="0"/>
              </a:rPr>
              <a:t> expects to recive message k’, such that k≠k’</a:t>
            </a:r>
            <a:endParaRPr lang="en-US" baseline="-25000" dirty="0">
              <a:latin typeface="Calibri Light" panose="020F0302020204030204" pitchFamily="34" charset="0"/>
              <a:cs typeface="Calibri Light" panose="020F0302020204030204" pitchFamily="34" charset="0"/>
            </a:endParaRPr>
          </a:p>
        </p:txBody>
      </p:sp>
      <p:sp>
        <p:nvSpPr>
          <p:cNvPr id="3" name="Explosion: 14 Points 2">
            <a:extLst>
              <a:ext uri="{FF2B5EF4-FFF2-40B4-BE49-F238E27FC236}">
                <a16:creationId xmlns:a16="http://schemas.microsoft.com/office/drawing/2014/main" id="{CF1B4AA4-8674-D5CA-5158-641F6F0C1EB4}"/>
              </a:ext>
            </a:extLst>
          </p:cNvPr>
          <p:cNvSpPr/>
          <p:nvPr/>
        </p:nvSpPr>
        <p:spPr>
          <a:xfrm>
            <a:off x="6300192" y="4674840"/>
            <a:ext cx="2736304" cy="1778496"/>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Skipped this year</a:t>
            </a:r>
          </a:p>
        </p:txBody>
      </p:sp>
    </p:spTree>
    <p:extLst>
      <p:ext uri="{BB962C8B-B14F-4D97-AF65-F5344CB8AC3E}">
        <p14:creationId xmlns:p14="http://schemas.microsoft.com/office/powerpoint/2010/main" val="3792995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Slide Number Placeholder 5"/>
          <p:cNvSpPr>
            <a:spLocks noGrp="1"/>
          </p:cNvSpPr>
          <p:nvPr>
            <p:ph type="sldNum" sz="quarter" idx="12"/>
          </p:nvPr>
        </p:nvSpPr>
        <p:spPr>
          <a:noFill/>
        </p:spPr>
        <p:txBody>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en-US" sz="1400" b="0">
                <a:solidFill>
                  <a:srgbClr val="3333CC"/>
                </a:solidFill>
                <a:latin typeface="Calibri Light" panose="020F0302020204030204" pitchFamily="34" charset="0"/>
                <a:cs typeface="Calibri Light" panose="020F0302020204030204" pitchFamily="34" charset="0"/>
              </a:rPr>
              <a:t>3-</a:t>
            </a:r>
            <a:fld id="{55D14EAF-82B9-4C12-A88C-994832106734}" type="slidenum">
              <a:rPr lang="en-US" altLang="en-US" sz="1400" b="0">
                <a:solidFill>
                  <a:srgbClr val="3333CC"/>
                </a:solidFill>
                <a:latin typeface="Calibri Light" panose="020F0302020204030204" pitchFamily="34" charset="0"/>
                <a:cs typeface="Calibri Light" panose="020F0302020204030204" pitchFamily="34" charset="0"/>
              </a:rPr>
              <a:pPr>
                <a:spcBef>
                  <a:spcPct val="0"/>
                </a:spcBef>
                <a:buClrTx/>
                <a:buSzTx/>
                <a:buFontTx/>
                <a:buNone/>
              </a:pPr>
              <a:t>9</a:t>
            </a:fld>
            <a:endParaRPr lang="en-US" altLang="en-US" sz="1400" b="0">
              <a:solidFill>
                <a:srgbClr val="3333CC"/>
              </a:solidFill>
              <a:latin typeface="Calibri Light" panose="020F0302020204030204" pitchFamily="34" charset="0"/>
              <a:cs typeface="Calibri Light" panose="020F0302020204030204" pitchFamily="34" charset="0"/>
            </a:endParaRPr>
          </a:p>
        </p:txBody>
      </p:sp>
      <p:sp>
        <p:nvSpPr>
          <p:cNvPr id="12292" name="Rectangle 2"/>
          <p:cNvSpPr>
            <a:spLocks noGrp="1" noChangeArrowheads="1"/>
          </p:cNvSpPr>
          <p:nvPr>
            <p:ph type="title"/>
          </p:nvPr>
        </p:nvSpPr>
        <p:spPr>
          <a:xfrm>
            <a:off x="533400" y="228600"/>
            <a:ext cx="7772400" cy="747713"/>
          </a:xfrm>
        </p:spPr>
        <p:txBody>
          <a:bodyPr/>
          <a:lstStyle/>
          <a:p>
            <a:r>
              <a:rPr lang="en-US" altLang="sv-SE" sz="3200" dirty="0">
                <a:latin typeface="Calibri Light" panose="020F0302020204030204" pitchFamily="34" charset="0"/>
                <a:cs typeface="Calibri Light" panose="020F0302020204030204" pitchFamily="34" charset="0"/>
              </a:rPr>
              <a:t>The Pumping Technique</a:t>
            </a:r>
          </a:p>
        </p:txBody>
      </p:sp>
      <p:sp>
        <p:nvSpPr>
          <p:cNvPr id="399363" name="Rectangle 3"/>
          <p:cNvSpPr>
            <a:spLocks noGrp="1" noChangeArrowheads="1"/>
          </p:cNvSpPr>
          <p:nvPr>
            <p:ph type="body" idx="1"/>
          </p:nvPr>
        </p:nvSpPr>
        <p:spPr>
          <a:xfrm>
            <a:off x="0" y="1802582"/>
            <a:ext cx="9143999" cy="1122362"/>
          </a:xfrm>
        </p:spPr>
        <p:txBody>
          <a:bodyPr/>
          <a:lstStyle/>
          <a:p>
            <a:pPr algn="ctr">
              <a:lnSpc>
                <a:spcPct val="90000"/>
              </a:lnSpc>
              <a:buFont typeface="Wingdings" panose="05000000000000000000" pitchFamily="2" charset="2"/>
              <a:buNone/>
            </a:pPr>
            <a:r>
              <a:rPr lang="en-US" altLang="sv-SE" sz="2700" dirty="0">
                <a:latin typeface="Calibri Light" panose="020F0302020204030204" pitchFamily="34" charset="0"/>
                <a:cs typeface="Calibri Light" panose="020F0302020204030204" pitchFamily="34" charset="0"/>
              </a:rPr>
              <a:t>The idea: repeatedly crash the sender and the receiver and to replay parts of the RE in order to construct a new execution E’</a:t>
            </a:r>
          </a:p>
        </p:txBody>
      </p:sp>
      <p:sp>
        <p:nvSpPr>
          <p:cNvPr id="12294" name="Text Box 4"/>
          <p:cNvSpPr txBox="1">
            <a:spLocks noChangeArrowheads="1"/>
          </p:cNvSpPr>
          <p:nvPr/>
        </p:nvSpPr>
        <p:spPr bwMode="auto">
          <a:xfrm>
            <a:off x="533400" y="976313"/>
            <a:ext cx="81295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a:solidFill>
                  <a:srgbClr val="CC3300"/>
                </a:solidFill>
                <a:latin typeface="Calibri Light" panose="020F0302020204030204" pitchFamily="34" charset="0"/>
                <a:cs typeface="Calibri Light" panose="020F0302020204030204" pitchFamily="34" charset="0"/>
              </a:rPr>
              <a:t>Reference Execution (RE)</a:t>
            </a:r>
            <a:r>
              <a:rPr lang="en-US" altLang="sv-SE" b="0" dirty="0">
                <a:solidFill>
                  <a:srgbClr val="E88A00"/>
                </a:solidFill>
                <a:latin typeface="Calibri Light" panose="020F0302020204030204" pitchFamily="34" charset="0"/>
                <a:cs typeface="Calibri Light" panose="020F0302020204030204" pitchFamily="34" charset="0"/>
              </a:rPr>
              <a:t> = </a:t>
            </a:r>
            <a:r>
              <a:rPr lang="en-US" altLang="sv-SE" b="0" dirty="0" err="1">
                <a:solidFill>
                  <a:srgbClr val="E88A00"/>
                </a:solidFill>
                <a:latin typeface="Calibri Light" panose="020F0302020204030204" pitchFamily="34" charset="0"/>
                <a:cs typeface="Calibri Light" panose="020F0302020204030204" pitchFamily="34" charset="0"/>
              </a:rPr>
              <a:t>Crash</a:t>
            </a:r>
            <a:r>
              <a:rPr lang="en-US" altLang="sv-SE" b="0" baseline="-25000" dirty="0" err="1">
                <a:solidFill>
                  <a:srgbClr val="E88A00"/>
                </a:solidFill>
                <a:latin typeface="Calibri Light" panose="020F0302020204030204" pitchFamily="34" charset="0"/>
                <a:cs typeface="Calibri Light" panose="020F0302020204030204" pitchFamily="34" charset="0"/>
              </a:rPr>
              <a:t>S</a:t>
            </a: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err="1">
                <a:solidFill>
                  <a:srgbClr val="E88A00"/>
                </a:solidFill>
                <a:latin typeface="Calibri Light" panose="020F0302020204030204" pitchFamily="34" charset="0"/>
                <a:cs typeface="Calibri Light" panose="020F0302020204030204" pitchFamily="34" charset="0"/>
              </a:rPr>
              <a:t>Crash</a:t>
            </a:r>
            <a:r>
              <a:rPr lang="en-US" altLang="sv-SE" b="0" baseline="-25000" dirty="0" err="1">
                <a:solidFill>
                  <a:srgbClr val="E88A00"/>
                </a:solidFill>
                <a:latin typeface="Calibri Light" panose="020F0302020204030204" pitchFamily="34" charset="0"/>
                <a:cs typeface="Calibri Light" panose="020F0302020204030204" pitchFamily="34" charset="0"/>
              </a:rPr>
              <a:t>R</a:t>
            </a: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err="1">
                <a:solidFill>
                  <a:srgbClr val="E88A00"/>
                </a:solidFill>
                <a:latin typeface="Calibri Light" panose="020F0302020204030204" pitchFamily="34" charset="0"/>
                <a:cs typeface="Calibri Light" panose="020F0302020204030204" pitchFamily="34" charset="0"/>
              </a:rPr>
              <a:t>send</a:t>
            </a:r>
            <a:r>
              <a:rPr lang="en-US" altLang="sv-SE" b="0" baseline="-25000" dirty="0" err="1">
                <a:solidFill>
                  <a:srgbClr val="E88A00"/>
                </a:solidFill>
                <a:latin typeface="Calibri Light" panose="020F0302020204030204" pitchFamily="34" charset="0"/>
                <a:cs typeface="Calibri Light" panose="020F0302020204030204" pitchFamily="34" charset="0"/>
              </a:rPr>
              <a:t>S</a:t>
            </a:r>
            <a:r>
              <a:rPr lang="en-US" altLang="sv-SE" b="0" dirty="0">
                <a:solidFill>
                  <a:srgbClr val="E88A00"/>
                </a:solidFill>
                <a:latin typeface="Calibri Light" panose="020F0302020204030204" pitchFamily="34" charset="0"/>
                <a:cs typeface="Calibri Light" panose="020F0302020204030204" pitchFamily="34" charset="0"/>
              </a:rPr>
              <a:t>(f</a:t>
            </a:r>
            <a:r>
              <a:rPr lang="en-US" altLang="sv-SE" b="0" baseline="-25000" dirty="0">
                <a:solidFill>
                  <a:srgbClr val="E88A00"/>
                </a:solidFill>
                <a:latin typeface="Calibri Light" panose="020F0302020204030204" pitchFamily="34" charset="0"/>
                <a:cs typeface="Calibri Light" panose="020F0302020204030204" pitchFamily="34" charset="0"/>
              </a:rPr>
              <a:t>s1</a:t>
            </a: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err="1">
                <a:solidFill>
                  <a:srgbClr val="E88A00"/>
                </a:solidFill>
                <a:latin typeface="Calibri Light" panose="020F0302020204030204" pitchFamily="34" charset="0"/>
                <a:cs typeface="Calibri Light" panose="020F0302020204030204" pitchFamily="34" charset="0"/>
              </a:rPr>
              <a:t>receive</a:t>
            </a:r>
            <a:r>
              <a:rPr lang="en-US" altLang="sv-SE" b="0" baseline="-25000" dirty="0" err="1">
                <a:solidFill>
                  <a:srgbClr val="E88A00"/>
                </a:solidFill>
                <a:latin typeface="Calibri Light" panose="020F0302020204030204" pitchFamily="34" charset="0"/>
                <a:cs typeface="Calibri Light" panose="020F0302020204030204" pitchFamily="34" charset="0"/>
              </a:rPr>
              <a:t>R</a:t>
            </a:r>
            <a:r>
              <a:rPr lang="en-US" altLang="sv-SE" b="0" dirty="0">
                <a:solidFill>
                  <a:srgbClr val="E88A00"/>
                </a:solidFill>
                <a:latin typeface="Calibri Light" panose="020F0302020204030204" pitchFamily="34" charset="0"/>
                <a:cs typeface="Calibri Light" panose="020F0302020204030204" pitchFamily="34" charset="0"/>
              </a:rPr>
              <a:t>(f</a:t>
            </a:r>
            <a:r>
              <a:rPr lang="en-US" altLang="sv-SE" b="0" baseline="-25000" dirty="0">
                <a:solidFill>
                  <a:srgbClr val="E88A00"/>
                </a:solidFill>
                <a:latin typeface="Calibri Light" panose="020F0302020204030204" pitchFamily="34" charset="0"/>
                <a:cs typeface="Calibri Light" panose="020F0302020204030204" pitchFamily="34" charset="0"/>
              </a:rPr>
              <a:t>s1</a:t>
            </a: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err="1">
                <a:solidFill>
                  <a:srgbClr val="E88A00"/>
                </a:solidFill>
                <a:latin typeface="Calibri Light" panose="020F0302020204030204" pitchFamily="34" charset="0"/>
                <a:cs typeface="Calibri Light" panose="020F0302020204030204" pitchFamily="34" charset="0"/>
              </a:rPr>
              <a:t>send</a:t>
            </a:r>
            <a:r>
              <a:rPr lang="en-US" altLang="sv-SE" b="0" baseline="-25000" dirty="0" err="1">
                <a:solidFill>
                  <a:srgbClr val="E88A00"/>
                </a:solidFill>
                <a:latin typeface="Calibri Light" panose="020F0302020204030204" pitchFamily="34" charset="0"/>
                <a:cs typeface="Calibri Light" panose="020F0302020204030204" pitchFamily="34" charset="0"/>
              </a:rPr>
              <a:t>R</a:t>
            </a:r>
            <a:r>
              <a:rPr lang="en-US" altLang="sv-SE" b="0" dirty="0">
                <a:solidFill>
                  <a:srgbClr val="E88A00"/>
                </a:solidFill>
                <a:latin typeface="Calibri Light" panose="020F0302020204030204" pitchFamily="34" charset="0"/>
                <a:cs typeface="Calibri Light" panose="020F0302020204030204" pitchFamily="34" charset="0"/>
              </a:rPr>
              <a:t>(f</a:t>
            </a:r>
            <a:r>
              <a:rPr lang="en-US" altLang="sv-SE" b="0" baseline="-25000" dirty="0">
                <a:solidFill>
                  <a:srgbClr val="E88A00"/>
                </a:solidFill>
                <a:latin typeface="Calibri Light" panose="020F0302020204030204" pitchFamily="34" charset="0"/>
                <a:cs typeface="Calibri Light" panose="020F0302020204030204" pitchFamily="34" charset="0"/>
              </a:rPr>
              <a:t>r1</a:t>
            </a: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err="1">
                <a:solidFill>
                  <a:srgbClr val="E88A00"/>
                </a:solidFill>
                <a:latin typeface="Calibri Light" panose="020F0302020204030204" pitchFamily="34" charset="0"/>
                <a:cs typeface="Calibri Light" panose="020F0302020204030204" pitchFamily="34" charset="0"/>
              </a:rPr>
              <a:t>receive</a:t>
            </a:r>
            <a:r>
              <a:rPr lang="en-US" altLang="sv-SE" b="0" baseline="-25000" dirty="0" err="1">
                <a:solidFill>
                  <a:srgbClr val="E88A00"/>
                </a:solidFill>
                <a:latin typeface="Calibri Light" panose="020F0302020204030204" pitchFamily="34" charset="0"/>
                <a:cs typeface="Calibri Light" panose="020F0302020204030204" pitchFamily="34" charset="0"/>
              </a:rPr>
              <a:t>S</a:t>
            </a:r>
            <a:r>
              <a:rPr lang="en-US" altLang="sv-SE" b="0" dirty="0">
                <a:solidFill>
                  <a:srgbClr val="E88A00"/>
                </a:solidFill>
                <a:latin typeface="Calibri Light" panose="020F0302020204030204" pitchFamily="34" charset="0"/>
                <a:cs typeface="Calibri Light" panose="020F0302020204030204" pitchFamily="34" charset="0"/>
              </a:rPr>
              <a:t>(f</a:t>
            </a:r>
            <a:r>
              <a:rPr lang="en-US" altLang="sv-SE" b="0" baseline="-25000" dirty="0">
                <a:solidFill>
                  <a:srgbClr val="E88A00"/>
                </a:solidFill>
                <a:latin typeface="Calibri Light" panose="020F0302020204030204" pitchFamily="34" charset="0"/>
                <a:cs typeface="Calibri Light" panose="020F0302020204030204" pitchFamily="34" charset="0"/>
              </a:rPr>
              <a:t>r1</a:t>
            </a:r>
            <a:r>
              <a:rPr lang="en-US" altLang="sv-SE" b="0" dirty="0">
                <a:solidFill>
                  <a:srgbClr val="E88A00"/>
                </a:solidFill>
                <a:latin typeface="Calibri Light" panose="020F0302020204030204" pitchFamily="34" charset="0"/>
                <a:cs typeface="Calibri Light" panose="020F0302020204030204" pitchFamily="34" charset="0"/>
              </a:rPr>
              <a:t>), </a:t>
            </a:r>
            <a:r>
              <a:rPr lang="en-US" altLang="sv-SE" b="0" dirty="0" err="1">
                <a:solidFill>
                  <a:srgbClr val="E88A00"/>
                </a:solidFill>
                <a:latin typeface="Calibri Light" panose="020F0302020204030204" pitchFamily="34" charset="0"/>
                <a:cs typeface="Calibri Light" panose="020F0302020204030204" pitchFamily="34" charset="0"/>
              </a:rPr>
              <a:t>send</a:t>
            </a:r>
            <a:r>
              <a:rPr lang="en-US" altLang="sv-SE" b="0" baseline="-25000" dirty="0" err="1">
                <a:solidFill>
                  <a:srgbClr val="E88A00"/>
                </a:solidFill>
                <a:latin typeface="Calibri Light" panose="020F0302020204030204" pitchFamily="34" charset="0"/>
                <a:cs typeface="Calibri Light" panose="020F0302020204030204" pitchFamily="34" charset="0"/>
              </a:rPr>
              <a:t>S</a:t>
            </a:r>
            <a:r>
              <a:rPr lang="en-US" altLang="sv-SE" b="0" dirty="0">
                <a:solidFill>
                  <a:srgbClr val="E88A00"/>
                </a:solidFill>
                <a:latin typeface="Calibri Light" panose="020F0302020204030204" pitchFamily="34" charset="0"/>
                <a:cs typeface="Calibri Light" panose="020F0302020204030204" pitchFamily="34" charset="0"/>
              </a:rPr>
              <a:t>(f</a:t>
            </a:r>
            <a:r>
              <a:rPr lang="en-US" altLang="sv-SE" b="0" baseline="-25000" dirty="0">
                <a:solidFill>
                  <a:srgbClr val="E88A00"/>
                </a:solidFill>
                <a:latin typeface="Calibri Light" panose="020F0302020204030204" pitchFamily="34" charset="0"/>
                <a:cs typeface="Calibri Light" panose="020F0302020204030204" pitchFamily="34" charset="0"/>
              </a:rPr>
              <a:t>s2</a:t>
            </a:r>
            <a:r>
              <a:rPr lang="en-US" altLang="sv-SE" b="0" dirty="0">
                <a:solidFill>
                  <a:srgbClr val="E88A00"/>
                </a:solidFill>
                <a:latin typeface="Calibri Light" panose="020F0302020204030204" pitchFamily="34" charset="0"/>
                <a:cs typeface="Calibri Light" panose="020F0302020204030204" pitchFamily="34" charset="0"/>
              </a:rPr>
              <a:t>), … , </a:t>
            </a:r>
            <a:r>
              <a:rPr lang="en-US" altLang="sv-SE" b="0" dirty="0" err="1">
                <a:solidFill>
                  <a:srgbClr val="E88A00"/>
                </a:solidFill>
                <a:latin typeface="Calibri Light" panose="020F0302020204030204" pitchFamily="34" charset="0"/>
                <a:cs typeface="Calibri Light" panose="020F0302020204030204" pitchFamily="34" charset="0"/>
              </a:rPr>
              <a:t>receive</a:t>
            </a:r>
            <a:r>
              <a:rPr lang="en-US" altLang="sv-SE" b="0" baseline="-25000" dirty="0" err="1">
                <a:solidFill>
                  <a:srgbClr val="E88A00"/>
                </a:solidFill>
                <a:latin typeface="Calibri Light" panose="020F0302020204030204" pitchFamily="34" charset="0"/>
                <a:cs typeface="Calibri Light" panose="020F0302020204030204" pitchFamily="34" charset="0"/>
              </a:rPr>
              <a:t>S</a:t>
            </a:r>
            <a:r>
              <a:rPr lang="en-US" altLang="sv-SE" b="0" dirty="0">
                <a:solidFill>
                  <a:srgbClr val="E88A00"/>
                </a:solidFill>
                <a:latin typeface="Calibri Light" panose="020F0302020204030204" pitchFamily="34" charset="0"/>
                <a:cs typeface="Calibri Light" panose="020F0302020204030204" pitchFamily="34" charset="0"/>
              </a:rPr>
              <a:t>(</a:t>
            </a:r>
            <a:r>
              <a:rPr lang="en-US" altLang="sv-SE" b="0" dirty="0" err="1">
                <a:solidFill>
                  <a:srgbClr val="E88A00"/>
                </a:solidFill>
                <a:latin typeface="Calibri Light" panose="020F0302020204030204" pitchFamily="34" charset="0"/>
                <a:cs typeface="Calibri Light" panose="020F0302020204030204" pitchFamily="34" charset="0"/>
              </a:rPr>
              <a:t>f</a:t>
            </a:r>
            <a:r>
              <a:rPr lang="en-US" altLang="sv-SE" b="0" baseline="-25000" dirty="0" err="1">
                <a:solidFill>
                  <a:srgbClr val="E88A00"/>
                </a:solidFill>
                <a:latin typeface="Calibri Light" panose="020F0302020204030204" pitchFamily="34" charset="0"/>
                <a:cs typeface="Calibri Light" panose="020F0302020204030204" pitchFamily="34" charset="0"/>
              </a:rPr>
              <a:t>rk</a:t>
            </a:r>
            <a:r>
              <a:rPr lang="en-US" altLang="sv-SE" b="0" dirty="0">
                <a:solidFill>
                  <a:srgbClr val="E88A00"/>
                </a:solidFill>
                <a:latin typeface="Calibri Light" panose="020F0302020204030204" pitchFamily="34" charset="0"/>
                <a:cs typeface="Calibri Light" panose="020F0302020204030204" pitchFamily="34" charset="0"/>
              </a:rPr>
              <a:t>)</a:t>
            </a:r>
          </a:p>
        </p:txBody>
      </p:sp>
      <p:grpSp>
        <p:nvGrpSpPr>
          <p:cNvPr id="399677" name="Group 317"/>
          <p:cNvGrpSpPr>
            <a:grpSpLocks/>
          </p:cNvGrpSpPr>
          <p:nvPr/>
        </p:nvGrpSpPr>
        <p:grpSpPr bwMode="auto">
          <a:xfrm>
            <a:off x="1046163" y="2904628"/>
            <a:ext cx="6797675" cy="1931987"/>
            <a:chOff x="677" y="2994"/>
            <a:chExt cx="4282" cy="1217"/>
          </a:xfrm>
        </p:grpSpPr>
        <p:grpSp>
          <p:nvGrpSpPr>
            <p:cNvPr id="12460" name="Group 318"/>
            <p:cNvGrpSpPr>
              <a:grpSpLocks/>
            </p:cNvGrpSpPr>
            <p:nvPr/>
          </p:nvGrpSpPr>
          <p:grpSpPr bwMode="auto">
            <a:xfrm>
              <a:off x="1330" y="3257"/>
              <a:ext cx="3156" cy="954"/>
              <a:chOff x="1650" y="1172"/>
              <a:chExt cx="3156" cy="954"/>
            </a:xfrm>
          </p:grpSpPr>
          <p:grpSp>
            <p:nvGrpSpPr>
              <p:cNvPr id="12462" name="Group 319"/>
              <p:cNvGrpSpPr>
                <a:grpSpLocks/>
              </p:cNvGrpSpPr>
              <p:nvPr/>
            </p:nvGrpSpPr>
            <p:grpSpPr bwMode="auto">
              <a:xfrm>
                <a:off x="2001" y="1447"/>
                <a:ext cx="2257" cy="534"/>
                <a:chOff x="1884" y="1348"/>
                <a:chExt cx="1482" cy="376"/>
              </a:xfrm>
            </p:grpSpPr>
            <p:sp>
              <p:nvSpPr>
                <p:cNvPr id="12467" name="Oval 320"/>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2468" name="Oval 321"/>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2469" name="Freeform 322"/>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470" name="Freeform 323"/>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463" name="Text Box 324"/>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2464" name="Text Box 325"/>
              <p:cNvSpPr txBox="1">
                <a:spLocks noChangeArrowheads="1"/>
              </p:cNvSpPr>
              <p:nvPr/>
            </p:nvSpPr>
            <p:spPr bwMode="auto">
              <a:xfrm>
                <a:off x="2309" y="1172"/>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s1</a:t>
                </a:r>
              </a:p>
            </p:txBody>
          </p:sp>
          <p:sp>
            <p:nvSpPr>
              <p:cNvPr id="12465" name="Text Box 326"/>
              <p:cNvSpPr txBox="1">
                <a:spLocks noChangeArrowheads="1"/>
              </p:cNvSpPr>
              <p:nvPr/>
            </p:nvSpPr>
            <p:spPr bwMode="auto">
              <a:xfrm>
                <a:off x="2278" y="1924"/>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50000"/>
                  </a:spcBef>
                  <a:buFont typeface="Wingdings" panose="05000000000000000000" pitchFamily="2" charset="2"/>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466" name="Text Box 327"/>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2461" name="Text Box 328"/>
            <p:cNvSpPr txBox="1">
              <a:spLocks noChangeArrowheads="1"/>
            </p:cNvSpPr>
            <p:nvPr/>
          </p:nvSpPr>
          <p:spPr bwMode="auto">
            <a:xfrm>
              <a:off x="677" y="2994"/>
              <a:ext cx="4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b="0">
                  <a:solidFill>
                    <a:srgbClr val="E88A00"/>
                  </a:solidFill>
                  <a:latin typeface="Calibri Light" panose="020F0302020204030204" pitchFamily="34" charset="0"/>
                  <a:cs typeface="Calibri Light" panose="020F0302020204030204" pitchFamily="34" charset="0"/>
                </a:rPr>
                <a:t>S sends f</a:t>
              </a:r>
              <a:r>
                <a:rPr lang="en-US" altLang="sv-SE" b="0" baseline="-25000">
                  <a:solidFill>
                    <a:srgbClr val="E88A00"/>
                  </a:solidFill>
                  <a:latin typeface="Calibri Light" panose="020F0302020204030204" pitchFamily="34" charset="0"/>
                  <a:cs typeface="Calibri Light" panose="020F0302020204030204" pitchFamily="34" charset="0"/>
                </a:rPr>
                <a:t>s1</a:t>
              </a:r>
              <a:endParaRPr lang="en-US" altLang="sv-SE" b="0">
                <a:solidFill>
                  <a:srgbClr val="E88A00"/>
                </a:solidFill>
                <a:latin typeface="Calibri Light" panose="020F0302020204030204" pitchFamily="34" charset="0"/>
                <a:cs typeface="Calibri Light" panose="020F0302020204030204" pitchFamily="34" charset="0"/>
              </a:endParaRPr>
            </a:p>
          </p:txBody>
        </p:sp>
      </p:grpSp>
      <p:grpSp>
        <p:nvGrpSpPr>
          <p:cNvPr id="399690" name="Group 330"/>
          <p:cNvGrpSpPr>
            <a:grpSpLocks/>
          </p:cNvGrpSpPr>
          <p:nvPr/>
        </p:nvGrpSpPr>
        <p:grpSpPr bwMode="auto">
          <a:xfrm>
            <a:off x="1193800" y="2877640"/>
            <a:ext cx="6797675" cy="2078038"/>
            <a:chOff x="727" y="2593"/>
            <a:chExt cx="4282" cy="1309"/>
          </a:xfrm>
        </p:grpSpPr>
        <p:grpSp>
          <p:nvGrpSpPr>
            <p:cNvPr id="12449" name="Group 331"/>
            <p:cNvGrpSpPr>
              <a:grpSpLocks/>
            </p:cNvGrpSpPr>
            <p:nvPr/>
          </p:nvGrpSpPr>
          <p:grpSpPr bwMode="auto">
            <a:xfrm>
              <a:off x="1290" y="2881"/>
              <a:ext cx="3156" cy="1021"/>
              <a:chOff x="1650" y="1172"/>
              <a:chExt cx="3156" cy="1021"/>
            </a:xfrm>
          </p:grpSpPr>
          <p:grpSp>
            <p:nvGrpSpPr>
              <p:cNvPr id="12451" name="Group 332"/>
              <p:cNvGrpSpPr>
                <a:grpSpLocks/>
              </p:cNvGrpSpPr>
              <p:nvPr/>
            </p:nvGrpSpPr>
            <p:grpSpPr bwMode="auto">
              <a:xfrm>
                <a:off x="2001" y="1447"/>
                <a:ext cx="2257" cy="534"/>
                <a:chOff x="1884" y="1348"/>
                <a:chExt cx="1482" cy="376"/>
              </a:xfrm>
            </p:grpSpPr>
            <p:sp>
              <p:nvSpPr>
                <p:cNvPr id="12456" name="Oval 333"/>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2457" name="Oval 334"/>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2458" name="Freeform 335"/>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459" name="Freeform 336"/>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452" name="Text Box 337"/>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2453" name="Text Box 338"/>
              <p:cNvSpPr txBox="1">
                <a:spLocks noChangeArrowheads="1"/>
              </p:cNvSpPr>
              <p:nvPr/>
            </p:nvSpPr>
            <p:spPr bwMode="auto">
              <a:xfrm>
                <a:off x="2309" y="1172"/>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454" name="Text Box 339"/>
              <p:cNvSpPr txBox="1">
                <a:spLocks noChangeArrowheads="1"/>
              </p:cNvSpPr>
              <p:nvPr/>
            </p:nvSpPr>
            <p:spPr bwMode="auto">
              <a:xfrm>
                <a:off x="2278" y="1924"/>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0"/>
                  </a:spcBef>
                  <a:buClrTx/>
                  <a:buSzTx/>
                  <a:buFontTx/>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r1</a:t>
                </a:r>
              </a:p>
            </p:txBody>
          </p:sp>
          <p:sp>
            <p:nvSpPr>
              <p:cNvPr id="12455" name="Text Box 340"/>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2450" name="Text Box 341"/>
            <p:cNvSpPr txBox="1">
              <a:spLocks noChangeArrowheads="1"/>
            </p:cNvSpPr>
            <p:nvPr/>
          </p:nvSpPr>
          <p:spPr bwMode="auto">
            <a:xfrm>
              <a:off x="727" y="2593"/>
              <a:ext cx="4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R receives f</a:t>
              </a:r>
              <a:r>
                <a:rPr lang="en-US" altLang="sv-SE" b="0" baseline="-25000">
                  <a:solidFill>
                    <a:srgbClr val="E88A00"/>
                  </a:solidFill>
                  <a:latin typeface="Calibri Light" panose="020F0302020204030204" pitchFamily="34" charset="0"/>
                  <a:cs typeface="Calibri Light" panose="020F0302020204030204" pitchFamily="34" charset="0"/>
                </a:rPr>
                <a:t>s1</a:t>
              </a:r>
              <a:r>
                <a:rPr lang="en-US" altLang="sv-SE" b="0">
                  <a:solidFill>
                    <a:srgbClr val="E88A00"/>
                  </a:solidFill>
                  <a:latin typeface="Calibri Light" panose="020F0302020204030204" pitchFamily="34" charset="0"/>
                  <a:cs typeface="Calibri Light" panose="020F0302020204030204" pitchFamily="34" charset="0"/>
                </a:rPr>
                <a:t> and sends f</a:t>
              </a:r>
              <a:r>
                <a:rPr lang="en-US" altLang="sv-SE" b="0" baseline="-25000">
                  <a:solidFill>
                    <a:srgbClr val="E88A00"/>
                  </a:solidFill>
                  <a:latin typeface="Calibri Light" panose="020F0302020204030204" pitchFamily="34" charset="0"/>
                  <a:cs typeface="Calibri Light" panose="020F0302020204030204" pitchFamily="34" charset="0"/>
                </a:rPr>
                <a:t>r1</a:t>
              </a:r>
              <a:endParaRPr lang="en-US" altLang="sv-SE" b="0">
                <a:solidFill>
                  <a:srgbClr val="E88A00"/>
                </a:solidFill>
                <a:latin typeface="Calibri Light" panose="020F0302020204030204" pitchFamily="34" charset="0"/>
                <a:cs typeface="Calibri Light" panose="020F0302020204030204" pitchFamily="34" charset="0"/>
              </a:endParaRPr>
            </a:p>
          </p:txBody>
        </p:sp>
      </p:grpSp>
      <p:grpSp>
        <p:nvGrpSpPr>
          <p:cNvPr id="399741" name="Group 381"/>
          <p:cNvGrpSpPr>
            <a:grpSpLocks/>
          </p:cNvGrpSpPr>
          <p:nvPr/>
        </p:nvGrpSpPr>
        <p:grpSpPr bwMode="auto">
          <a:xfrm>
            <a:off x="2082800" y="2960190"/>
            <a:ext cx="5010150" cy="1898650"/>
            <a:chOff x="-452" y="2951"/>
            <a:chExt cx="3156" cy="1196"/>
          </a:xfrm>
        </p:grpSpPr>
        <p:grpSp>
          <p:nvGrpSpPr>
            <p:cNvPr id="12436" name="Group 343"/>
            <p:cNvGrpSpPr>
              <a:grpSpLocks/>
            </p:cNvGrpSpPr>
            <p:nvPr/>
          </p:nvGrpSpPr>
          <p:grpSpPr bwMode="auto">
            <a:xfrm>
              <a:off x="-452" y="2951"/>
              <a:ext cx="3156" cy="1191"/>
              <a:chOff x="1325" y="2342"/>
              <a:chExt cx="3156" cy="1191"/>
            </a:xfrm>
          </p:grpSpPr>
          <p:grpSp>
            <p:nvGrpSpPr>
              <p:cNvPr id="12438" name="Group 344"/>
              <p:cNvGrpSpPr>
                <a:grpSpLocks/>
              </p:cNvGrpSpPr>
              <p:nvPr/>
            </p:nvGrpSpPr>
            <p:grpSpPr bwMode="auto">
              <a:xfrm>
                <a:off x="1325" y="2579"/>
                <a:ext cx="3156" cy="954"/>
                <a:chOff x="1650" y="1172"/>
                <a:chExt cx="3156" cy="954"/>
              </a:xfrm>
            </p:grpSpPr>
            <p:grpSp>
              <p:nvGrpSpPr>
                <p:cNvPr id="12440" name="Group 345"/>
                <p:cNvGrpSpPr>
                  <a:grpSpLocks/>
                </p:cNvGrpSpPr>
                <p:nvPr/>
              </p:nvGrpSpPr>
              <p:grpSpPr bwMode="auto">
                <a:xfrm>
                  <a:off x="2001" y="1447"/>
                  <a:ext cx="2257" cy="534"/>
                  <a:chOff x="1884" y="1348"/>
                  <a:chExt cx="1482" cy="376"/>
                </a:xfrm>
              </p:grpSpPr>
              <p:sp>
                <p:nvSpPr>
                  <p:cNvPr id="12445" name="Oval 346"/>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latin typeface="Calibri Light" panose="020F0302020204030204" pitchFamily="34" charset="0"/>
                        <a:cs typeface="Calibri Light" panose="020F0302020204030204" pitchFamily="34" charset="0"/>
                      </a:rPr>
                      <a:t>S</a:t>
                    </a:r>
                  </a:p>
                </p:txBody>
              </p:sp>
              <p:sp>
                <p:nvSpPr>
                  <p:cNvPr id="12446" name="Oval 347"/>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2447" name="Freeform 348"/>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448" name="Freeform 349"/>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441" name="Text Box 350"/>
                <p:cNvSpPr txBox="1">
                  <a:spLocks noChangeArrowheads="1"/>
                </p:cNvSpPr>
                <p:nvPr/>
              </p:nvSpPr>
              <p:spPr bwMode="auto">
                <a:xfrm>
                  <a:off x="1650" y="1223"/>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i="1">
                      <a:latin typeface="Calibri Light" panose="020F0302020204030204" pitchFamily="34" charset="0"/>
                      <a:cs typeface="Calibri Light" panose="020F0302020204030204" pitchFamily="34" charset="0"/>
                    </a:rPr>
                    <a:t>Crash</a:t>
                  </a:r>
                  <a:r>
                    <a:rPr lang="en-US" altLang="sv-SE" b="0" i="1" baseline="-25000">
                      <a:latin typeface="Calibri Light" panose="020F0302020204030204" pitchFamily="34" charset="0"/>
                      <a:cs typeface="Calibri Light" panose="020F0302020204030204" pitchFamily="34" charset="0"/>
                    </a:rPr>
                    <a:t>S</a:t>
                  </a:r>
                </a:p>
              </p:txBody>
            </p:sp>
            <p:sp>
              <p:nvSpPr>
                <p:cNvPr id="12442" name="Text Box 351"/>
                <p:cNvSpPr txBox="1">
                  <a:spLocks noChangeArrowheads="1"/>
                </p:cNvSpPr>
                <p:nvPr/>
              </p:nvSpPr>
              <p:spPr bwMode="auto">
                <a:xfrm>
                  <a:off x="2309" y="1172"/>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443" name="Text Box 352"/>
                <p:cNvSpPr txBox="1">
                  <a:spLocks noChangeArrowheads="1"/>
                </p:cNvSpPr>
                <p:nvPr/>
              </p:nvSpPr>
              <p:spPr bwMode="auto">
                <a:xfrm>
                  <a:off x="2278" y="1924"/>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50000"/>
                    </a:spcBef>
                    <a:buFont typeface="Wingdings" panose="05000000000000000000" pitchFamily="2" charset="2"/>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444" name="Text Box 353"/>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2439" name="Text Box 354"/>
              <p:cNvSpPr txBox="1">
                <a:spLocks noChangeArrowheads="1"/>
              </p:cNvSpPr>
              <p:nvPr/>
            </p:nvSpPr>
            <p:spPr bwMode="auto">
              <a:xfrm>
                <a:off x="2285" y="2342"/>
                <a:ext cx="83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S crashes</a:t>
                </a:r>
              </a:p>
            </p:txBody>
          </p:sp>
        </p:grpSp>
        <p:sp>
          <p:nvSpPr>
            <p:cNvPr id="12437" name="Text Box 355"/>
            <p:cNvSpPr txBox="1">
              <a:spLocks noChangeArrowheads="1"/>
            </p:cNvSpPr>
            <p:nvPr/>
          </p:nvSpPr>
          <p:spPr bwMode="auto">
            <a:xfrm>
              <a:off x="165" y="3878"/>
              <a:ext cx="499"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r1</a:t>
              </a:r>
              <a:endParaRPr lang="en-US" altLang="sv-SE" b="0">
                <a:latin typeface="Calibri Light" panose="020F0302020204030204" pitchFamily="34" charset="0"/>
                <a:cs typeface="Calibri Light" panose="020F0302020204030204" pitchFamily="34" charset="0"/>
              </a:endParaRPr>
            </a:p>
          </p:txBody>
        </p:sp>
      </p:grpSp>
      <p:grpSp>
        <p:nvGrpSpPr>
          <p:cNvPr id="399716" name="Group 356"/>
          <p:cNvGrpSpPr>
            <a:grpSpLocks/>
          </p:cNvGrpSpPr>
          <p:nvPr/>
        </p:nvGrpSpPr>
        <p:grpSpPr bwMode="auto">
          <a:xfrm>
            <a:off x="1903413" y="2953840"/>
            <a:ext cx="5192712" cy="1893888"/>
            <a:chOff x="1210" y="2709"/>
            <a:chExt cx="3271" cy="1193"/>
          </a:xfrm>
        </p:grpSpPr>
        <p:grpSp>
          <p:nvGrpSpPr>
            <p:cNvPr id="12425" name="Group 357"/>
            <p:cNvGrpSpPr>
              <a:grpSpLocks/>
            </p:cNvGrpSpPr>
            <p:nvPr/>
          </p:nvGrpSpPr>
          <p:grpSpPr bwMode="auto">
            <a:xfrm>
              <a:off x="1325" y="2948"/>
              <a:ext cx="3156" cy="954"/>
              <a:chOff x="1650" y="1172"/>
              <a:chExt cx="3156" cy="954"/>
            </a:xfrm>
          </p:grpSpPr>
          <p:grpSp>
            <p:nvGrpSpPr>
              <p:cNvPr id="12427" name="Group 358"/>
              <p:cNvGrpSpPr>
                <a:grpSpLocks/>
              </p:cNvGrpSpPr>
              <p:nvPr/>
            </p:nvGrpSpPr>
            <p:grpSpPr bwMode="auto">
              <a:xfrm>
                <a:off x="2001" y="1447"/>
                <a:ext cx="2257" cy="534"/>
                <a:chOff x="1884" y="1348"/>
                <a:chExt cx="1482" cy="376"/>
              </a:xfrm>
            </p:grpSpPr>
            <p:sp>
              <p:nvSpPr>
                <p:cNvPr id="12432" name="Oval 359"/>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2433" name="Oval 360"/>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2434" name="Freeform 361"/>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435" name="Freeform 362"/>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428" name="Text Box 363"/>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2429" name="Text Box 364"/>
              <p:cNvSpPr txBox="1">
                <a:spLocks noChangeArrowheads="1"/>
              </p:cNvSpPr>
              <p:nvPr/>
            </p:nvSpPr>
            <p:spPr bwMode="auto">
              <a:xfrm>
                <a:off x="2309" y="1172"/>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s2 </a:t>
                </a: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s1</a:t>
                </a:r>
              </a:p>
            </p:txBody>
          </p:sp>
          <p:sp>
            <p:nvSpPr>
              <p:cNvPr id="12430" name="Text Box 365"/>
              <p:cNvSpPr txBox="1">
                <a:spLocks noChangeArrowheads="1"/>
              </p:cNvSpPr>
              <p:nvPr/>
            </p:nvSpPr>
            <p:spPr bwMode="auto">
              <a:xfrm>
                <a:off x="2278" y="1924"/>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50000"/>
                  </a:spcBef>
                  <a:buFont typeface="Wingdings" panose="05000000000000000000" pitchFamily="2" charset="2"/>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431" name="Text Box 366"/>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2426" name="Text Box 367"/>
            <p:cNvSpPr txBox="1">
              <a:spLocks noChangeArrowheads="1"/>
            </p:cNvSpPr>
            <p:nvPr/>
          </p:nvSpPr>
          <p:spPr bwMode="auto">
            <a:xfrm>
              <a:off x="1210" y="2709"/>
              <a:ext cx="28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S sends f</a:t>
              </a:r>
              <a:r>
                <a:rPr lang="en-US" altLang="sv-SE" b="0" baseline="-25000">
                  <a:solidFill>
                    <a:srgbClr val="E88A00"/>
                  </a:solidFill>
                  <a:latin typeface="Calibri Light" panose="020F0302020204030204" pitchFamily="34" charset="0"/>
                  <a:cs typeface="Calibri Light" panose="020F0302020204030204" pitchFamily="34" charset="0"/>
                </a:rPr>
                <a:t>s1</a:t>
              </a:r>
              <a:r>
                <a:rPr lang="en-US" altLang="sv-SE" b="0">
                  <a:solidFill>
                    <a:srgbClr val="E88A00"/>
                  </a:solidFill>
                  <a:latin typeface="Calibri Light" panose="020F0302020204030204" pitchFamily="34" charset="0"/>
                  <a:cs typeface="Calibri Light" panose="020F0302020204030204" pitchFamily="34" charset="0"/>
                </a:rPr>
                <a:t> receives f</a:t>
              </a:r>
              <a:r>
                <a:rPr lang="en-US" altLang="sv-SE" b="0" baseline="-25000">
                  <a:solidFill>
                    <a:srgbClr val="E88A00"/>
                  </a:solidFill>
                  <a:latin typeface="Calibri Light" panose="020F0302020204030204" pitchFamily="34" charset="0"/>
                  <a:cs typeface="Calibri Light" panose="020F0302020204030204" pitchFamily="34" charset="0"/>
                </a:rPr>
                <a:t>r1</a:t>
              </a:r>
              <a:r>
                <a:rPr lang="en-US" altLang="sv-SE" b="0">
                  <a:solidFill>
                    <a:srgbClr val="E88A00"/>
                  </a:solidFill>
                  <a:latin typeface="Calibri Light" panose="020F0302020204030204" pitchFamily="34" charset="0"/>
                  <a:cs typeface="Calibri Light" panose="020F0302020204030204" pitchFamily="34" charset="0"/>
                </a:rPr>
                <a:t> and sends f</a:t>
              </a:r>
              <a:r>
                <a:rPr lang="en-US" altLang="sv-SE" b="0" baseline="-25000">
                  <a:solidFill>
                    <a:srgbClr val="E88A00"/>
                  </a:solidFill>
                  <a:latin typeface="Calibri Light" panose="020F0302020204030204" pitchFamily="34" charset="0"/>
                  <a:cs typeface="Calibri Light" panose="020F0302020204030204" pitchFamily="34" charset="0"/>
                </a:rPr>
                <a:t>s2</a:t>
              </a:r>
              <a:r>
                <a:rPr lang="en-US" altLang="sv-SE" b="0">
                  <a:solidFill>
                    <a:srgbClr val="E88A00"/>
                  </a:solidFill>
                  <a:latin typeface="Calibri Light" panose="020F0302020204030204" pitchFamily="34" charset="0"/>
                  <a:cs typeface="Calibri Light" panose="020F0302020204030204" pitchFamily="34" charset="0"/>
                </a:rPr>
                <a:t> </a:t>
              </a:r>
            </a:p>
          </p:txBody>
        </p:sp>
      </p:grpSp>
      <p:grpSp>
        <p:nvGrpSpPr>
          <p:cNvPr id="399740" name="Group 380"/>
          <p:cNvGrpSpPr>
            <a:grpSpLocks/>
          </p:cNvGrpSpPr>
          <p:nvPr/>
        </p:nvGrpSpPr>
        <p:grpSpPr bwMode="auto">
          <a:xfrm>
            <a:off x="2643188" y="3099890"/>
            <a:ext cx="4452937" cy="1512888"/>
            <a:chOff x="-1490" y="1699"/>
            <a:chExt cx="2805" cy="953"/>
          </a:xfrm>
        </p:grpSpPr>
        <p:sp>
          <p:nvSpPr>
            <p:cNvPr id="12418" name="Oval 370"/>
            <p:cNvSpPr>
              <a:spLocks noChangeArrowheads="1"/>
            </p:cNvSpPr>
            <p:nvPr/>
          </p:nvSpPr>
          <p:spPr bwMode="auto">
            <a:xfrm>
              <a:off x="-1490" y="2237"/>
              <a:ext cx="334" cy="296"/>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2419" name="Oval 371"/>
            <p:cNvSpPr>
              <a:spLocks noChangeArrowheads="1"/>
            </p:cNvSpPr>
            <p:nvPr/>
          </p:nvSpPr>
          <p:spPr bwMode="auto">
            <a:xfrm>
              <a:off x="433" y="2237"/>
              <a:ext cx="334" cy="296"/>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latin typeface="Calibri Light" panose="020F0302020204030204" pitchFamily="34" charset="0"/>
                  <a:cs typeface="Calibri Light" panose="020F0302020204030204" pitchFamily="34" charset="0"/>
                </a:rPr>
                <a:t>R</a:t>
              </a:r>
            </a:p>
          </p:txBody>
        </p:sp>
        <p:sp>
          <p:nvSpPr>
            <p:cNvPr id="12420" name="Freeform 372"/>
            <p:cNvSpPr>
              <a:spLocks/>
            </p:cNvSpPr>
            <p:nvPr/>
          </p:nvSpPr>
          <p:spPr bwMode="auto">
            <a:xfrm>
              <a:off x="-1240" y="2118"/>
              <a:ext cx="1765" cy="119"/>
            </a:xfrm>
            <a:custGeom>
              <a:avLst/>
              <a:gdLst>
                <a:gd name="T0" fmla="*/ 1765 w 888"/>
                <a:gd name="T1" fmla="*/ 119 h 84"/>
                <a:gd name="T2" fmla="*/ 855 w 888"/>
                <a:gd name="T3" fmla="*/ 0 h 84"/>
                <a:gd name="T4" fmla="*/ 0 w 888"/>
                <a:gd name="T5" fmla="*/ 119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421" name="Freeform 373"/>
            <p:cNvSpPr>
              <a:spLocks/>
            </p:cNvSpPr>
            <p:nvPr/>
          </p:nvSpPr>
          <p:spPr bwMode="auto">
            <a:xfrm>
              <a:off x="-1236" y="2523"/>
              <a:ext cx="1730" cy="129"/>
            </a:xfrm>
            <a:custGeom>
              <a:avLst/>
              <a:gdLst>
                <a:gd name="T0" fmla="*/ 0 w 860"/>
                <a:gd name="T1" fmla="*/ 0 h 91"/>
                <a:gd name="T2" fmla="*/ 893 w 860"/>
                <a:gd name="T3" fmla="*/ 128 h 91"/>
                <a:gd name="T4" fmla="*/ 1730 w 860"/>
                <a:gd name="T5" fmla="*/ 10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422" name="Text Box 376"/>
            <p:cNvSpPr txBox="1">
              <a:spLocks noChangeArrowheads="1"/>
            </p:cNvSpPr>
            <p:nvPr/>
          </p:nvSpPr>
          <p:spPr bwMode="auto">
            <a:xfrm>
              <a:off x="-356" y="1855"/>
              <a:ext cx="569"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s2</a:t>
              </a: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s1</a:t>
              </a:r>
            </a:p>
          </p:txBody>
        </p:sp>
        <p:sp>
          <p:nvSpPr>
            <p:cNvPr id="12423" name="Text Box 377"/>
            <p:cNvSpPr txBox="1">
              <a:spLocks noChangeArrowheads="1"/>
            </p:cNvSpPr>
            <p:nvPr/>
          </p:nvSpPr>
          <p:spPr bwMode="auto">
            <a:xfrm>
              <a:off x="438" y="1892"/>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i="1">
                  <a:latin typeface="Calibri Light" panose="020F0302020204030204" pitchFamily="34" charset="0"/>
                  <a:cs typeface="Calibri Light" panose="020F0302020204030204" pitchFamily="34" charset="0"/>
                </a:rPr>
                <a:t>Crash</a:t>
              </a:r>
              <a:r>
                <a:rPr lang="en-US" altLang="sv-SE" b="0" i="1" baseline="-25000">
                  <a:latin typeface="Calibri Light" panose="020F0302020204030204" pitchFamily="34" charset="0"/>
                  <a:cs typeface="Calibri Light" panose="020F0302020204030204" pitchFamily="34" charset="0"/>
                </a:rPr>
                <a:t>R</a:t>
              </a:r>
            </a:p>
          </p:txBody>
        </p:sp>
        <p:sp>
          <p:nvSpPr>
            <p:cNvPr id="12424" name="Rectangle 378"/>
            <p:cNvSpPr>
              <a:spLocks noChangeArrowheads="1"/>
            </p:cNvSpPr>
            <p:nvPr/>
          </p:nvSpPr>
          <p:spPr bwMode="auto">
            <a:xfrm>
              <a:off x="-1091" y="1699"/>
              <a:ext cx="14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R crashes</a:t>
              </a:r>
            </a:p>
          </p:txBody>
        </p:sp>
      </p:grpSp>
      <p:grpSp>
        <p:nvGrpSpPr>
          <p:cNvPr id="399742" name="Group 382"/>
          <p:cNvGrpSpPr>
            <a:grpSpLocks/>
          </p:cNvGrpSpPr>
          <p:nvPr/>
        </p:nvGrpSpPr>
        <p:grpSpPr bwMode="auto">
          <a:xfrm>
            <a:off x="420688" y="3064965"/>
            <a:ext cx="7891462" cy="1882775"/>
            <a:chOff x="261" y="2476"/>
            <a:chExt cx="4971" cy="1186"/>
          </a:xfrm>
        </p:grpSpPr>
        <p:grpSp>
          <p:nvGrpSpPr>
            <p:cNvPr id="12407" name="Group 383"/>
            <p:cNvGrpSpPr>
              <a:grpSpLocks/>
            </p:cNvGrpSpPr>
            <p:nvPr/>
          </p:nvGrpSpPr>
          <p:grpSpPr bwMode="auto">
            <a:xfrm>
              <a:off x="1315" y="2641"/>
              <a:ext cx="3156" cy="1021"/>
              <a:chOff x="1650" y="1172"/>
              <a:chExt cx="3156" cy="1021"/>
            </a:xfrm>
          </p:grpSpPr>
          <p:grpSp>
            <p:nvGrpSpPr>
              <p:cNvPr id="12409" name="Group 384"/>
              <p:cNvGrpSpPr>
                <a:grpSpLocks/>
              </p:cNvGrpSpPr>
              <p:nvPr/>
            </p:nvGrpSpPr>
            <p:grpSpPr bwMode="auto">
              <a:xfrm>
                <a:off x="2001" y="1447"/>
                <a:ext cx="2257" cy="534"/>
                <a:chOff x="1884" y="1348"/>
                <a:chExt cx="1482" cy="376"/>
              </a:xfrm>
            </p:grpSpPr>
            <p:sp>
              <p:nvSpPr>
                <p:cNvPr id="12414" name="Oval 385"/>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2415" name="Oval 386"/>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2416" name="Freeform 387"/>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417" name="Freeform 388"/>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410" name="Text Box 389"/>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2411" name="Text Box 390"/>
              <p:cNvSpPr txBox="1">
                <a:spLocks noChangeArrowheads="1"/>
              </p:cNvSpPr>
              <p:nvPr/>
            </p:nvSpPr>
            <p:spPr bwMode="auto">
              <a:xfrm>
                <a:off x="2309" y="1172"/>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412" name="Text Box 391"/>
              <p:cNvSpPr txBox="1">
                <a:spLocks noChangeArrowheads="1"/>
              </p:cNvSpPr>
              <p:nvPr/>
            </p:nvSpPr>
            <p:spPr bwMode="auto">
              <a:xfrm>
                <a:off x="2278" y="1924"/>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r1</a:t>
                </a: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r2</a:t>
                </a:r>
              </a:p>
            </p:txBody>
          </p:sp>
          <p:sp>
            <p:nvSpPr>
              <p:cNvPr id="12413" name="Text Box 392"/>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2408" name="Rectangle 393"/>
            <p:cNvSpPr>
              <a:spLocks noChangeArrowheads="1"/>
            </p:cNvSpPr>
            <p:nvPr/>
          </p:nvSpPr>
          <p:spPr bwMode="auto">
            <a:xfrm>
              <a:off x="261" y="2476"/>
              <a:ext cx="49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R receives f</a:t>
              </a:r>
              <a:r>
                <a:rPr lang="en-US" altLang="sv-SE" b="0" baseline="-25000">
                  <a:solidFill>
                    <a:srgbClr val="E88A00"/>
                  </a:solidFill>
                  <a:latin typeface="Calibri Light" panose="020F0302020204030204" pitchFamily="34" charset="0"/>
                  <a:cs typeface="Calibri Light" panose="020F0302020204030204" pitchFamily="34" charset="0"/>
                </a:rPr>
                <a:t>s1</a:t>
              </a:r>
              <a:r>
                <a:rPr lang="en-US" altLang="sv-SE" b="0">
                  <a:solidFill>
                    <a:srgbClr val="E88A00"/>
                  </a:solidFill>
                  <a:latin typeface="Calibri Light" panose="020F0302020204030204" pitchFamily="34" charset="0"/>
                  <a:cs typeface="Calibri Light" panose="020F0302020204030204" pitchFamily="34" charset="0"/>
                </a:rPr>
                <a:t>, sends f</a:t>
              </a:r>
              <a:r>
                <a:rPr lang="en-US" altLang="sv-SE" b="0" baseline="-25000">
                  <a:solidFill>
                    <a:srgbClr val="E88A00"/>
                  </a:solidFill>
                  <a:latin typeface="Calibri Light" panose="020F0302020204030204" pitchFamily="34" charset="0"/>
                  <a:cs typeface="Calibri Light" panose="020F0302020204030204" pitchFamily="34" charset="0"/>
                </a:rPr>
                <a:t>r1</a:t>
              </a:r>
              <a:r>
                <a:rPr lang="en-US" altLang="sv-SE" b="0">
                  <a:solidFill>
                    <a:srgbClr val="E88A00"/>
                  </a:solidFill>
                  <a:latin typeface="Calibri Light" panose="020F0302020204030204" pitchFamily="34" charset="0"/>
                  <a:cs typeface="Calibri Light" panose="020F0302020204030204" pitchFamily="34" charset="0"/>
                </a:rPr>
                <a:t>, receives f</a:t>
              </a:r>
              <a:r>
                <a:rPr lang="en-US" altLang="sv-SE" b="0" baseline="-25000">
                  <a:solidFill>
                    <a:srgbClr val="E88A00"/>
                  </a:solidFill>
                  <a:latin typeface="Calibri Light" panose="020F0302020204030204" pitchFamily="34" charset="0"/>
                  <a:cs typeface="Calibri Light" panose="020F0302020204030204" pitchFamily="34" charset="0"/>
                </a:rPr>
                <a:t>s2</a:t>
              </a:r>
              <a:r>
                <a:rPr lang="en-US" altLang="sv-SE" b="0">
                  <a:solidFill>
                    <a:srgbClr val="E88A00"/>
                  </a:solidFill>
                  <a:latin typeface="Calibri Light" panose="020F0302020204030204" pitchFamily="34" charset="0"/>
                  <a:cs typeface="Calibri Light" panose="020F0302020204030204" pitchFamily="34" charset="0"/>
                </a:rPr>
                <a:t> and sends f</a:t>
              </a:r>
              <a:r>
                <a:rPr lang="en-US" altLang="sv-SE" b="0" baseline="-25000">
                  <a:solidFill>
                    <a:srgbClr val="E88A00"/>
                  </a:solidFill>
                  <a:latin typeface="Calibri Light" panose="020F0302020204030204" pitchFamily="34" charset="0"/>
                  <a:cs typeface="Calibri Light" panose="020F0302020204030204" pitchFamily="34" charset="0"/>
                </a:rPr>
                <a:t>r2</a:t>
              </a:r>
              <a:endParaRPr lang="en-US" altLang="sv-SE" b="0">
                <a:solidFill>
                  <a:srgbClr val="E88A00"/>
                </a:solidFill>
                <a:latin typeface="Calibri Light" panose="020F0302020204030204" pitchFamily="34" charset="0"/>
                <a:cs typeface="Calibri Light" panose="020F0302020204030204" pitchFamily="34" charset="0"/>
              </a:endParaRPr>
            </a:p>
          </p:txBody>
        </p:sp>
      </p:grpSp>
      <p:grpSp>
        <p:nvGrpSpPr>
          <p:cNvPr id="399781" name="Group 421"/>
          <p:cNvGrpSpPr>
            <a:grpSpLocks/>
          </p:cNvGrpSpPr>
          <p:nvPr/>
        </p:nvGrpSpPr>
        <p:grpSpPr bwMode="auto">
          <a:xfrm>
            <a:off x="765175" y="2782390"/>
            <a:ext cx="8020050" cy="2173288"/>
            <a:chOff x="462" y="2533"/>
            <a:chExt cx="5052" cy="1369"/>
          </a:xfrm>
        </p:grpSpPr>
        <p:grpSp>
          <p:nvGrpSpPr>
            <p:cNvPr id="12396" name="Group 422"/>
            <p:cNvGrpSpPr>
              <a:grpSpLocks/>
            </p:cNvGrpSpPr>
            <p:nvPr/>
          </p:nvGrpSpPr>
          <p:grpSpPr bwMode="auto">
            <a:xfrm>
              <a:off x="1290" y="2881"/>
              <a:ext cx="3156" cy="1021"/>
              <a:chOff x="1650" y="1172"/>
              <a:chExt cx="3156" cy="1021"/>
            </a:xfrm>
          </p:grpSpPr>
          <p:grpSp>
            <p:nvGrpSpPr>
              <p:cNvPr id="12398" name="Group 423"/>
              <p:cNvGrpSpPr>
                <a:grpSpLocks/>
              </p:cNvGrpSpPr>
              <p:nvPr/>
            </p:nvGrpSpPr>
            <p:grpSpPr bwMode="auto">
              <a:xfrm>
                <a:off x="2001" y="1447"/>
                <a:ext cx="2257" cy="534"/>
                <a:chOff x="1884" y="1348"/>
                <a:chExt cx="1482" cy="376"/>
              </a:xfrm>
            </p:grpSpPr>
            <p:sp>
              <p:nvSpPr>
                <p:cNvPr id="12403" name="Oval 424"/>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2404" name="Oval 425"/>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2405" name="Freeform 426"/>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406" name="Freeform 427"/>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399" name="Text Box 428"/>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2400" name="Text Box 429"/>
              <p:cNvSpPr txBox="1">
                <a:spLocks noChangeArrowheads="1"/>
              </p:cNvSpPr>
              <p:nvPr/>
            </p:nvSpPr>
            <p:spPr bwMode="auto">
              <a:xfrm>
                <a:off x="2309" y="1172"/>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401" name="Text Box 430"/>
              <p:cNvSpPr txBox="1">
                <a:spLocks noChangeArrowheads="1"/>
              </p:cNvSpPr>
              <p:nvPr/>
            </p:nvSpPr>
            <p:spPr bwMode="auto">
              <a:xfrm>
                <a:off x="2278" y="1924"/>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r1</a:t>
                </a: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r2</a:t>
                </a:r>
                <a:r>
                  <a:rPr lang="en-US" altLang="sv-SE" sz="2200" b="0" i="1">
                    <a:solidFill>
                      <a:schemeClr val="accent2"/>
                    </a:solidFill>
                    <a:latin typeface="Calibri Light" panose="020F0302020204030204" pitchFamily="34" charset="0"/>
                    <a:cs typeface="Calibri Light" panose="020F0302020204030204" pitchFamily="34" charset="0"/>
                  </a:rPr>
                  <a:t>  ...   f</a:t>
                </a:r>
                <a:r>
                  <a:rPr lang="en-US" altLang="sv-SE" sz="2200" b="0" i="1" baseline="-25000">
                    <a:solidFill>
                      <a:schemeClr val="accent2"/>
                    </a:solidFill>
                    <a:latin typeface="Calibri Light" panose="020F0302020204030204" pitchFamily="34" charset="0"/>
                    <a:cs typeface="Calibri Light" panose="020F0302020204030204" pitchFamily="34" charset="0"/>
                  </a:rPr>
                  <a:t>rk</a:t>
                </a:r>
                <a:r>
                  <a:rPr lang="en-US" altLang="sv-SE" sz="2200" b="0" i="1">
                    <a:solidFill>
                      <a:schemeClr val="accent2"/>
                    </a:solidFill>
                    <a:latin typeface="Calibri Light" panose="020F0302020204030204" pitchFamily="34" charset="0"/>
                    <a:cs typeface="Calibri Light" panose="020F0302020204030204" pitchFamily="34" charset="0"/>
                  </a:rPr>
                  <a:t> </a:t>
                </a:r>
                <a:endParaRPr lang="en-US"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402" name="Text Box 431"/>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2397" name="Rectangle 432"/>
            <p:cNvSpPr>
              <a:spLocks noChangeArrowheads="1"/>
            </p:cNvSpPr>
            <p:nvPr/>
          </p:nvSpPr>
          <p:spPr bwMode="auto">
            <a:xfrm>
              <a:off x="462" y="2533"/>
              <a:ext cx="505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dirty="0">
                  <a:solidFill>
                    <a:srgbClr val="E88A00"/>
                  </a:solidFill>
                  <a:latin typeface="Calibri Light" panose="020F0302020204030204" pitchFamily="34" charset="0"/>
                  <a:cs typeface="Calibri Light" panose="020F0302020204030204" pitchFamily="34" charset="0"/>
                </a:rPr>
                <a:t>R receives f</a:t>
              </a:r>
              <a:r>
                <a:rPr lang="en-US" altLang="sv-SE" b="0" baseline="-25000" dirty="0">
                  <a:solidFill>
                    <a:srgbClr val="E88A00"/>
                  </a:solidFill>
                  <a:latin typeface="Calibri Light" panose="020F0302020204030204" pitchFamily="34" charset="0"/>
                  <a:cs typeface="Calibri Light" panose="020F0302020204030204" pitchFamily="34" charset="0"/>
                </a:rPr>
                <a:t>s1</a:t>
              </a:r>
              <a:r>
                <a:rPr lang="en-US" altLang="sv-SE" b="0" dirty="0">
                  <a:solidFill>
                    <a:srgbClr val="E88A00"/>
                  </a:solidFill>
                  <a:latin typeface="Calibri Light" panose="020F0302020204030204" pitchFamily="34" charset="0"/>
                  <a:cs typeface="Calibri Light" panose="020F0302020204030204" pitchFamily="34" charset="0"/>
                </a:rPr>
                <a:t>, sends f</a:t>
              </a:r>
              <a:r>
                <a:rPr lang="en-US" altLang="sv-SE" b="0" baseline="-25000" dirty="0">
                  <a:solidFill>
                    <a:srgbClr val="E88A00"/>
                  </a:solidFill>
                  <a:latin typeface="Calibri Light" panose="020F0302020204030204" pitchFamily="34" charset="0"/>
                  <a:cs typeface="Calibri Light" panose="020F0302020204030204" pitchFamily="34" charset="0"/>
                </a:rPr>
                <a:t>r1</a:t>
              </a:r>
              <a:r>
                <a:rPr lang="en-US" altLang="sv-SE" b="0" dirty="0">
                  <a:solidFill>
                    <a:srgbClr val="E88A00"/>
                  </a:solidFill>
                  <a:latin typeface="Calibri Light" panose="020F0302020204030204" pitchFamily="34" charset="0"/>
                  <a:cs typeface="Calibri Light" panose="020F0302020204030204" pitchFamily="34" charset="0"/>
                </a:rPr>
                <a:t>, receives f</a:t>
              </a:r>
              <a:r>
                <a:rPr lang="en-US" altLang="sv-SE" b="0" baseline="-25000" dirty="0">
                  <a:solidFill>
                    <a:srgbClr val="E88A00"/>
                  </a:solidFill>
                  <a:latin typeface="Calibri Light" panose="020F0302020204030204" pitchFamily="34" charset="0"/>
                  <a:cs typeface="Calibri Light" panose="020F0302020204030204" pitchFamily="34" charset="0"/>
                </a:rPr>
                <a:t>s2</a:t>
              </a:r>
              <a:r>
                <a:rPr lang="en-US" altLang="sv-SE" b="0" dirty="0">
                  <a:solidFill>
                    <a:srgbClr val="E88A00"/>
                  </a:solidFill>
                  <a:latin typeface="Calibri Light" panose="020F0302020204030204" pitchFamily="34" charset="0"/>
                  <a:cs typeface="Calibri Light" panose="020F0302020204030204" pitchFamily="34" charset="0"/>
                </a:rPr>
                <a:t>, sends f</a:t>
              </a:r>
              <a:r>
                <a:rPr lang="en-US" altLang="sv-SE" b="0" baseline="-25000" dirty="0">
                  <a:solidFill>
                    <a:srgbClr val="E88A00"/>
                  </a:solidFill>
                  <a:latin typeface="Calibri Light" panose="020F0302020204030204" pitchFamily="34" charset="0"/>
                  <a:cs typeface="Calibri Light" panose="020F0302020204030204" pitchFamily="34" charset="0"/>
                </a:rPr>
                <a:t>r2 </a:t>
              </a:r>
              <a:r>
                <a:rPr lang="en-US" altLang="sv-SE" b="0" dirty="0">
                  <a:solidFill>
                    <a:srgbClr val="E88A00"/>
                  </a:solidFill>
                  <a:latin typeface="Calibri Light" panose="020F0302020204030204" pitchFamily="34" charset="0"/>
                  <a:cs typeface="Calibri Light" panose="020F0302020204030204" pitchFamily="34" charset="0"/>
                </a:rPr>
                <a:t>, … , receives </a:t>
              </a:r>
              <a:r>
                <a:rPr lang="en-US" altLang="sv-SE" b="0" dirty="0" err="1">
                  <a:solidFill>
                    <a:srgbClr val="E88A00"/>
                  </a:solidFill>
                  <a:latin typeface="Calibri Light" panose="020F0302020204030204" pitchFamily="34" charset="0"/>
                  <a:cs typeface="Calibri Light" panose="020F0302020204030204" pitchFamily="34" charset="0"/>
                </a:rPr>
                <a:t>f</a:t>
              </a:r>
              <a:r>
                <a:rPr lang="en-US" altLang="sv-SE" b="0" baseline="-25000" dirty="0" err="1">
                  <a:solidFill>
                    <a:srgbClr val="E88A00"/>
                  </a:solidFill>
                  <a:latin typeface="Calibri Light" panose="020F0302020204030204" pitchFamily="34" charset="0"/>
                  <a:cs typeface="Calibri Light" panose="020F0302020204030204" pitchFamily="34" charset="0"/>
                </a:rPr>
                <a:t>sk</a:t>
              </a:r>
              <a:r>
                <a:rPr lang="en-US" altLang="sv-SE" b="0" dirty="0">
                  <a:solidFill>
                    <a:srgbClr val="E88A00"/>
                  </a:solidFill>
                  <a:latin typeface="Calibri Light" panose="020F0302020204030204" pitchFamily="34" charset="0"/>
                  <a:cs typeface="Calibri Light" panose="020F0302020204030204" pitchFamily="34" charset="0"/>
                </a:rPr>
                <a:t> and sends </a:t>
              </a:r>
              <a:r>
                <a:rPr lang="en-US" altLang="sv-SE" b="0" dirty="0" err="1">
                  <a:solidFill>
                    <a:srgbClr val="E88A00"/>
                  </a:solidFill>
                  <a:latin typeface="Calibri Light" panose="020F0302020204030204" pitchFamily="34" charset="0"/>
                  <a:cs typeface="Calibri Light" panose="020F0302020204030204" pitchFamily="34" charset="0"/>
                </a:rPr>
                <a:t>f</a:t>
              </a:r>
              <a:r>
                <a:rPr lang="en-US" altLang="sv-SE" b="0" baseline="-25000" dirty="0" err="1">
                  <a:solidFill>
                    <a:srgbClr val="E88A00"/>
                  </a:solidFill>
                  <a:latin typeface="Calibri Light" panose="020F0302020204030204" pitchFamily="34" charset="0"/>
                  <a:cs typeface="Calibri Light" panose="020F0302020204030204" pitchFamily="34" charset="0"/>
                </a:rPr>
                <a:t>rk</a:t>
              </a:r>
              <a:endParaRPr lang="en-US" altLang="sv-SE" b="0" dirty="0">
                <a:solidFill>
                  <a:srgbClr val="E88A00"/>
                </a:solidFill>
                <a:latin typeface="Calibri Light" panose="020F0302020204030204" pitchFamily="34" charset="0"/>
                <a:cs typeface="Calibri Light" panose="020F0302020204030204" pitchFamily="34" charset="0"/>
              </a:endParaRPr>
            </a:p>
          </p:txBody>
        </p:sp>
      </p:grpSp>
      <p:grpSp>
        <p:nvGrpSpPr>
          <p:cNvPr id="399793" name="Group 433"/>
          <p:cNvGrpSpPr>
            <a:grpSpLocks/>
          </p:cNvGrpSpPr>
          <p:nvPr/>
        </p:nvGrpSpPr>
        <p:grpSpPr bwMode="auto">
          <a:xfrm>
            <a:off x="2093913" y="3177678"/>
            <a:ext cx="5010150" cy="1771650"/>
            <a:chOff x="864" y="288"/>
            <a:chExt cx="3156" cy="1116"/>
          </a:xfrm>
        </p:grpSpPr>
        <p:grpSp>
          <p:nvGrpSpPr>
            <p:cNvPr id="12385" name="Group 434"/>
            <p:cNvGrpSpPr>
              <a:grpSpLocks/>
            </p:cNvGrpSpPr>
            <p:nvPr/>
          </p:nvGrpSpPr>
          <p:grpSpPr bwMode="auto">
            <a:xfrm>
              <a:off x="1215" y="658"/>
              <a:ext cx="2257" cy="534"/>
              <a:chOff x="1884" y="1348"/>
              <a:chExt cx="1482" cy="376"/>
            </a:xfrm>
          </p:grpSpPr>
          <p:sp>
            <p:nvSpPr>
              <p:cNvPr id="12392" name="Oval 435"/>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latin typeface="Calibri Light" panose="020F0302020204030204" pitchFamily="34" charset="0"/>
                    <a:cs typeface="Calibri Light" panose="020F0302020204030204" pitchFamily="34" charset="0"/>
                  </a:rPr>
                  <a:t>S</a:t>
                </a:r>
              </a:p>
            </p:txBody>
          </p:sp>
          <p:sp>
            <p:nvSpPr>
              <p:cNvPr id="12393" name="Oval 436"/>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latin typeface="Calibri Light" panose="020F0302020204030204" pitchFamily="34" charset="0"/>
                    <a:cs typeface="Calibri Light" panose="020F0302020204030204" pitchFamily="34" charset="0"/>
                  </a:rPr>
                  <a:t>R</a:t>
                </a:r>
              </a:p>
            </p:txBody>
          </p:sp>
          <p:sp>
            <p:nvSpPr>
              <p:cNvPr id="12394" name="Freeform 437"/>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95" name="Freeform 438"/>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386" name="Text Box 439"/>
            <p:cNvSpPr txBox="1">
              <a:spLocks noChangeArrowheads="1"/>
            </p:cNvSpPr>
            <p:nvPr/>
          </p:nvSpPr>
          <p:spPr bwMode="auto">
            <a:xfrm>
              <a:off x="864" y="434"/>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2387" name="Text Box 440"/>
            <p:cNvSpPr txBox="1">
              <a:spLocks noChangeArrowheads="1"/>
            </p:cNvSpPr>
            <p:nvPr/>
          </p:nvSpPr>
          <p:spPr bwMode="auto">
            <a:xfrm>
              <a:off x="1523" y="383"/>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388" name="Text Box 441"/>
            <p:cNvSpPr txBox="1">
              <a:spLocks noChangeArrowheads="1"/>
            </p:cNvSpPr>
            <p:nvPr/>
          </p:nvSpPr>
          <p:spPr bwMode="auto">
            <a:xfrm>
              <a:off x="1492" y="1135"/>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r1</a:t>
              </a: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r2</a:t>
              </a:r>
              <a:r>
                <a:rPr lang="en-US" altLang="sv-SE" sz="2200" b="0" i="1">
                  <a:solidFill>
                    <a:schemeClr val="accent2"/>
                  </a:solidFill>
                  <a:latin typeface="Calibri Light" panose="020F0302020204030204" pitchFamily="34" charset="0"/>
                  <a:cs typeface="Calibri Light" panose="020F0302020204030204" pitchFamily="34" charset="0"/>
                </a:rPr>
                <a:t>  ...   f</a:t>
              </a:r>
              <a:r>
                <a:rPr lang="en-US" altLang="sv-SE" sz="2200" b="0" i="1" baseline="-25000">
                  <a:solidFill>
                    <a:schemeClr val="accent2"/>
                  </a:solidFill>
                  <a:latin typeface="Calibri Light" panose="020F0302020204030204" pitchFamily="34" charset="0"/>
                  <a:cs typeface="Calibri Light" panose="020F0302020204030204" pitchFamily="34" charset="0"/>
                </a:rPr>
                <a:t>rk</a:t>
              </a:r>
              <a:r>
                <a:rPr lang="en-US" altLang="sv-SE" sz="2200" b="0" i="1">
                  <a:solidFill>
                    <a:schemeClr val="accent2"/>
                  </a:solidFill>
                  <a:latin typeface="Calibri Light" panose="020F0302020204030204" pitchFamily="34" charset="0"/>
                  <a:cs typeface="Calibri Light" panose="020F0302020204030204" pitchFamily="34" charset="0"/>
                </a:rPr>
                <a:t> </a:t>
              </a:r>
              <a:endParaRPr lang="en-US"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389" name="Text Box 442"/>
            <p:cNvSpPr txBox="1">
              <a:spLocks noChangeArrowheads="1"/>
            </p:cNvSpPr>
            <p:nvPr/>
          </p:nvSpPr>
          <p:spPr bwMode="auto">
            <a:xfrm>
              <a:off x="3143" y="432"/>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b="0" i="1">
                  <a:latin typeface="Calibri Light" panose="020F0302020204030204" pitchFamily="34" charset="0"/>
                  <a:cs typeface="Calibri Light" panose="020F0302020204030204" pitchFamily="34" charset="0"/>
                </a:rPr>
                <a:t>Crash</a:t>
              </a:r>
              <a:r>
                <a:rPr lang="en-US" altLang="sv-SE" b="0" i="1" baseline="-25000">
                  <a:latin typeface="Calibri Light" panose="020F0302020204030204" pitchFamily="34" charset="0"/>
                  <a:cs typeface="Calibri Light" panose="020F0302020204030204" pitchFamily="34" charset="0"/>
                </a:rPr>
                <a:t>R</a:t>
              </a:r>
            </a:p>
          </p:txBody>
        </p:sp>
        <p:sp>
          <p:nvSpPr>
            <p:cNvPr id="12390" name="Rectangle 443"/>
            <p:cNvSpPr>
              <a:spLocks noChangeArrowheads="1"/>
            </p:cNvSpPr>
            <p:nvPr/>
          </p:nvSpPr>
          <p:spPr bwMode="auto">
            <a:xfrm>
              <a:off x="1296" y="288"/>
              <a:ext cx="21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Now S and R crash</a:t>
              </a:r>
            </a:p>
          </p:txBody>
        </p:sp>
        <p:sp>
          <p:nvSpPr>
            <p:cNvPr id="12391" name="Text Box 444"/>
            <p:cNvSpPr txBox="1">
              <a:spLocks noChangeArrowheads="1"/>
            </p:cNvSpPr>
            <p:nvPr/>
          </p:nvSpPr>
          <p:spPr bwMode="auto">
            <a:xfrm>
              <a:off x="1008" y="432"/>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b="0" i="1">
                  <a:latin typeface="Calibri Light" panose="020F0302020204030204" pitchFamily="34" charset="0"/>
                  <a:cs typeface="Calibri Light" panose="020F0302020204030204" pitchFamily="34" charset="0"/>
                </a:rPr>
                <a:t>Crash</a:t>
              </a:r>
              <a:r>
                <a:rPr lang="en-US" altLang="sv-SE" b="0" i="1" baseline="-25000">
                  <a:latin typeface="Calibri Light" panose="020F0302020204030204" pitchFamily="34" charset="0"/>
                  <a:cs typeface="Calibri Light" panose="020F0302020204030204" pitchFamily="34" charset="0"/>
                </a:rPr>
                <a:t>S</a:t>
              </a:r>
            </a:p>
          </p:txBody>
        </p:sp>
      </p:grpSp>
      <p:sp>
        <p:nvSpPr>
          <p:cNvPr id="399824" name="Text Box 464"/>
          <p:cNvSpPr txBox="1">
            <a:spLocks noChangeArrowheads="1"/>
          </p:cNvSpPr>
          <p:nvPr/>
        </p:nvSpPr>
        <p:spPr bwMode="auto">
          <a:xfrm>
            <a:off x="3049588" y="3318965"/>
            <a:ext cx="27320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sk  </a:t>
            </a:r>
            <a:r>
              <a:rPr lang="en-US" altLang="sv-SE" sz="2200" b="0" i="1">
                <a:solidFill>
                  <a:schemeClr val="accent2"/>
                </a:solidFill>
                <a:latin typeface="Calibri Light" panose="020F0302020204030204" pitchFamily="34" charset="0"/>
                <a:cs typeface="Calibri Light" panose="020F0302020204030204" pitchFamily="34" charset="0"/>
              </a:rPr>
              <a:t> ...   f</a:t>
            </a:r>
            <a:r>
              <a:rPr lang="en-US" altLang="sv-SE" sz="2200" b="0" i="1" baseline="-25000">
                <a:solidFill>
                  <a:schemeClr val="accent2"/>
                </a:solidFill>
                <a:latin typeface="Calibri Light" panose="020F0302020204030204" pitchFamily="34" charset="0"/>
                <a:cs typeface="Calibri Light" panose="020F0302020204030204" pitchFamily="34" charset="0"/>
              </a:rPr>
              <a:t>s2 </a:t>
            </a: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s1</a:t>
            </a:r>
          </a:p>
        </p:txBody>
      </p:sp>
      <p:grpSp>
        <p:nvGrpSpPr>
          <p:cNvPr id="399852" name="Group 492"/>
          <p:cNvGrpSpPr>
            <a:grpSpLocks/>
          </p:cNvGrpSpPr>
          <p:nvPr/>
        </p:nvGrpSpPr>
        <p:grpSpPr bwMode="auto">
          <a:xfrm>
            <a:off x="882650" y="2823665"/>
            <a:ext cx="7413625" cy="1803400"/>
            <a:chOff x="-1540" y="2392"/>
            <a:chExt cx="4670" cy="1136"/>
          </a:xfrm>
        </p:grpSpPr>
        <p:sp>
          <p:nvSpPr>
            <p:cNvPr id="12379" name="Rectangle 467"/>
            <p:cNvSpPr>
              <a:spLocks noChangeArrowheads="1"/>
            </p:cNvSpPr>
            <p:nvPr/>
          </p:nvSpPr>
          <p:spPr bwMode="auto">
            <a:xfrm>
              <a:off x="-1540" y="2392"/>
              <a:ext cx="46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We let S send f</a:t>
              </a:r>
              <a:r>
                <a:rPr lang="en-US" altLang="sv-SE" b="0" baseline="-25000">
                  <a:solidFill>
                    <a:srgbClr val="E88A00"/>
                  </a:solidFill>
                  <a:latin typeface="Calibri Light" panose="020F0302020204030204" pitchFamily="34" charset="0"/>
                  <a:cs typeface="Calibri Light" panose="020F0302020204030204" pitchFamily="34" charset="0"/>
                </a:rPr>
                <a:t>si</a:t>
              </a:r>
              <a:r>
                <a:rPr lang="en-US" altLang="sv-SE" b="0">
                  <a:solidFill>
                    <a:srgbClr val="E88A00"/>
                  </a:solidFill>
                  <a:latin typeface="Calibri Light" panose="020F0302020204030204" pitchFamily="34" charset="0"/>
                  <a:cs typeface="Calibri Light" panose="020F0302020204030204" pitchFamily="34" charset="0"/>
                </a:rPr>
                <a:t> and receive f</a:t>
              </a:r>
              <a:r>
                <a:rPr lang="en-US" altLang="sv-SE" b="0" baseline="-25000">
                  <a:solidFill>
                    <a:srgbClr val="E88A00"/>
                  </a:solidFill>
                  <a:latin typeface="Calibri Light" panose="020F0302020204030204" pitchFamily="34" charset="0"/>
                  <a:cs typeface="Calibri Light" panose="020F0302020204030204" pitchFamily="34" charset="0"/>
                </a:rPr>
                <a:t>ri</a:t>
              </a:r>
              <a:r>
                <a:rPr lang="en-US" altLang="sv-SE" b="0">
                  <a:solidFill>
                    <a:srgbClr val="E88A00"/>
                  </a:solidFill>
                  <a:latin typeface="Calibri Light" panose="020F0302020204030204" pitchFamily="34" charset="0"/>
                  <a:cs typeface="Calibri Light" panose="020F0302020204030204" pitchFamily="34" charset="0"/>
                </a:rPr>
                <a:t> (i from 1 to k)</a:t>
              </a:r>
              <a:endParaRPr lang="en-US" altLang="sv-SE" b="0">
                <a:solidFill>
                  <a:srgbClr val="CC3300"/>
                </a:solidFill>
                <a:latin typeface="Calibri Light" panose="020F0302020204030204" pitchFamily="34" charset="0"/>
                <a:cs typeface="Calibri Light" panose="020F0302020204030204" pitchFamily="34" charset="0"/>
              </a:endParaRPr>
            </a:p>
          </p:txBody>
        </p:sp>
        <p:grpSp>
          <p:nvGrpSpPr>
            <p:cNvPr id="12380" name="Group 490"/>
            <p:cNvGrpSpPr>
              <a:grpSpLocks/>
            </p:cNvGrpSpPr>
            <p:nvPr/>
          </p:nvGrpSpPr>
          <p:grpSpPr bwMode="auto">
            <a:xfrm>
              <a:off x="-433" y="2996"/>
              <a:ext cx="2257" cy="532"/>
              <a:chOff x="-483" y="3656"/>
              <a:chExt cx="2257" cy="532"/>
            </a:xfrm>
          </p:grpSpPr>
          <p:sp>
            <p:nvSpPr>
              <p:cNvPr id="12381" name="Oval 460"/>
              <p:cNvSpPr>
                <a:spLocks noChangeArrowheads="1"/>
              </p:cNvSpPr>
              <p:nvPr/>
            </p:nvSpPr>
            <p:spPr bwMode="auto">
              <a:xfrm>
                <a:off x="-483" y="3773"/>
                <a:ext cx="334" cy="296"/>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2382" name="Oval 461"/>
              <p:cNvSpPr>
                <a:spLocks noChangeArrowheads="1"/>
              </p:cNvSpPr>
              <p:nvPr/>
            </p:nvSpPr>
            <p:spPr bwMode="auto">
              <a:xfrm>
                <a:off x="1440" y="3773"/>
                <a:ext cx="334" cy="296"/>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2383" name="Freeform 462"/>
              <p:cNvSpPr>
                <a:spLocks/>
              </p:cNvSpPr>
              <p:nvPr/>
            </p:nvSpPr>
            <p:spPr bwMode="auto">
              <a:xfrm>
                <a:off x="-229" y="4059"/>
                <a:ext cx="1730" cy="129"/>
              </a:xfrm>
              <a:custGeom>
                <a:avLst/>
                <a:gdLst>
                  <a:gd name="T0" fmla="*/ 0 w 860"/>
                  <a:gd name="T1" fmla="*/ 0 h 91"/>
                  <a:gd name="T2" fmla="*/ 893 w 860"/>
                  <a:gd name="T3" fmla="*/ 128 h 91"/>
                  <a:gd name="T4" fmla="*/ 1730 w 860"/>
                  <a:gd name="T5" fmla="*/ 10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84" name="Freeform 468"/>
              <p:cNvSpPr>
                <a:spLocks/>
              </p:cNvSpPr>
              <p:nvPr/>
            </p:nvSpPr>
            <p:spPr bwMode="auto">
              <a:xfrm>
                <a:off x="-251" y="3656"/>
                <a:ext cx="1765" cy="119"/>
              </a:xfrm>
              <a:custGeom>
                <a:avLst/>
                <a:gdLst>
                  <a:gd name="T0" fmla="*/ 1765 w 888"/>
                  <a:gd name="T1" fmla="*/ 119 h 84"/>
                  <a:gd name="T2" fmla="*/ 855 w 888"/>
                  <a:gd name="T3" fmla="*/ 0 h 84"/>
                  <a:gd name="T4" fmla="*/ 0 w 888"/>
                  <a:gd name="T5" fmla="*/ 119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grpSp>
      <p:sp>
        <p:nvSpPr>
          <p:cNvPr id="399853" name="Text Box 493"/>
          <p:cNvSpPr txBox="1">
            <a:spLocks noChangeArrowheads="1"/>
          </p:cNvSpPr>
          <p:nvPr/>
        </p:nvSpPr>
        <p:spPr bwMode="auto">
          <a:xfrm>
            <a:off x="526728" y="5414228"/>
            <a:ext cx="8496944" cy="830997"/>
          </a:xfrm>
          <a:prstGeom prst="rect">
            <a:avLst/>
          </a:prstGeom>
          <a:noFill/>
          <a:ln>
            <a:noFill/>
          </a:ln>
          <a:effectLst/>
        </p:spPr>
        <p:txBody>
          <a:bodyPr wrap="square">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eaLnBrk="1" hangingPunct="1">
              <a:spcBef>
                <a:spcPct val="50000"/>
              </a:spcBef>
              <a:buClrTx/>
              <a:buSzTx/>
              <a:buFontTx/>
              <a:buNone/>
            </a:pPr>
            <a:r>
              <a:rPr lang="en-US" altLang="sv-SE" b="0" dirty="0">
                <a:solidFill>
                  <a:srgbClr val="E88A00"/>
                </a:solidFill>
                <a:latin typeface="Calibri Light" panose="020F0302020204030204" pitchFamily="34" charset="0"/>
                <a:cs typeface="Calibri Light" panose="020F0302020204030204" pitchFamily="34" charset="0"/>
              </a:rPr>
              <a:t>If these k frames are lost, </a:t>
            </a:r>
            <a:r>
              <a:rPr lang="en-US" altLang="sv-SE" b="0" dirty="0">
                <a:solidFill>
                  <a:srgbClr val="CC3300"/>
                </a:solidFill>
                <a:latin typeface="Calibri Light" panose="020F0302020204030204" pitchFamily="34" charset="0"/>
                <a:cs typeface="Calibri Light" panose="020F0302020204030204" pitchFamily="34" charset="0"/>
              </a:rPr>
              <a:t>no information about the message exists in the system</a:t>
            </a:r>
          </a:p>
        </p:txBody>
      </p:sp>
      <p:grpSp>
        <p:nvGrpSpPr>
          <p:cNvPr id="399858" name="Group 498"/>
          <p:cNvGrpSpPr>
            <a:grpSpLocks/>
          </p:cNvGrpSpPr>
          <p:nvPr/>
        </p:nvGrpSpPr>
        <p:grpSpPr bwMode="auto">
          <a:xfrm>
            <a:off x="3433763" y="3401515"/>
            <a:ext cx="1189037" cy="327025"/>
            <a:chOff x="336" y="3824"/>
            <a:chExt cx="749" cy="206"/>
          </a:xfrm>
        </p:grpSpPr>
        <p:sp>
          <p:nvSpPr>
            <p:cNvPr id="12377" name="Line 496"/>
            <p:cNvSpPr>
              <a:spLocks noChangeShapeType="1"/>
            </p:cNvSpPr>
            <p:nvPr/>
          </p:nvSpPr>
          <p:spPr bwMode="auto">
            <a:xfrm flipV="1">
              <a:off x="336" y="3845"/>
              <a:ext cx="749" cy="180"/>
            </a:xfrm>
            <a:prstGeom prst="line">
              <a:avLst/>
            </a:prstGeom>
            <a:noFill/>
            <a:ln w="952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12378" name="Line 497"/>
            <p:cNvSpPr>
              <a:spLocks noChangeShapeType="1"/>
            </p:cNvSpPr>
            <p:nvPr/>
          </p:nvSpPr>
          <p:spPr bwMode="auto">
            <a:xfrm>
              <a:off x="336" y="3824"/>
              <a:ext cx="724" cy="206"/>
            </a:xfrm>
            <a:prstGeom prst="line">
              <a:avLst/>
            </a:prstGeom>
            <a:noFill/>
            <a:ln w="952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grpSp>
      <p:sp>
        <p:nvSpPr>
          <p:cNvPr id="399855" name="Text Box 495"/>
          <p:cNvSpPr txBox="1">
            <a:spLocks noChangeArrowheads="1"/>
          </p:cNvSpPr>
          <p:nvPr/>
        </p:nvSpPr>
        <p:spPr bwMode="auto">
          <a:xfrm>
            <a:off x="3127375" y="3301503"/>
            <a:ext cx="2732088" cy="427037"/>
          </a:xfrm>
          <a:prstGeom prst="rect">
            <a:avLst/>
          </a:prstGeom>
          <a:noFill/>
          <a:ln>
            <a:noFill/>
          </a:ln>
          <a:effec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0"/>
              </a:spcBef>
              <a:buClrTx/>
              <a:buSzTx/>
              <a:buFontTx/>
              <a:buNone/>
            </a:pPr>
            <a:r>
              <a:rPr lang="en-US" altLang="sv-SE" sz="2200" b="0" i="1">
                <a:solidFill>
                  <a:schemeClr val="accent2"/>
                </a:solidFill>
                <a:latin typeface="Calibri Light" panose="020F0302020204030204" pitchFamily="34" charset="0"/>
                <a:cs typeface="Calibri Light" panose="020F0302020204030204" pitchFamily="34" charset="0"/>
              </a:rPr>
              <a:t> </a:t>
            </a:r>
            <a:endParaRPr lang="en-US" altLang="sv-SE" sz="2200" b="0" i="1" baseline="-25000">
              <a:solidFill>
                <a:schemeClr val="accent2"/>
              </a:solidFill>
              <a:latin typeface="Calibri Light" panose="020F0302020204030204" pitchFamily="34" charset="0"/>
              <a:cs typeface="Calibri Light" panose="020F0302020204030204" pitchFamily="34" charset="0"/>
            </a:endParaRPr>
          </a:p>
        </p:txBody>
      </p:sp>
      <p:grpSp>
        <p:nvGrpSpPr>
          <p:cNvPr id="399808" name="Group 448"/>
          <p:cNvGrpSpPr>
            <a:grpSpLocks/>
          </p:cNvGrpSpPr>
          <p:nvPr/>
        </p:nvGrpSpPr>
        <p:grpSpPr bwMode="auto">
          <a:xfrm>
            <a:off x="2082800" y="3344365"/>
            <a:ext cx="5010150" cy="1514475"/>
            <a:chOff x="1650" y="1172"/>
            <a:chExt cx="3156" cy="954"/>
          </a:xfrm>
        </p:grpSpPr>
        <p:grpSp>
          <p:nvGrpSpPr>
            <p:cNvPr id="12368" name="Group 449"/>
            <p:cNvGrpSpPr>
              <a:grpSpLocks/>
            </p:cNvGrpSpPr>
            <p:nvPr/>
          </p:nvGrpSpPr>
          <p:grpSpPr bwMode="auto">
            <a:xfrm>
              <a:off x="2001" y="1447"/>
              <a:ext cx="2257" cy="534"/>
              <a:chOff x="1884" y="1348"/>
              <a:chExt cx="1482" cy="376"/>
            </a:xfrm>
          </p:grpSpPr>
          <p:sp>
            <p:nvSpPr>
              <p:cNvPr id="12373" name="Oval 450"/>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2374" name="Oval 451"/>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2375" name="Freeform 452"/>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76" name="Freeform 453"/>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369" name="Text Box 454"/>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2370" name="Text Box 455"/>
            <p:cNvSpPr txBox="1">
              <a:spLocks noChangeArrowheads="1"/>
            </p:cNvSpPr>
            <p:nvPr/>
          </p:nvSpPr>
          <p:spPr bwMode="auto">
            <a:xfrm>
              <a:off x="2309" y="1172"/>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	</a:t>
              </a:r>
              <a:endParaRPr lang="en-US"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371" name="Text Box 456"/>
            <p:cNvSpPr txBox="1">
              <a:spLocks noChangeArrowheads="1"/>
            </p:cNvSpPr>
            <p:nvPr/>
          </p:nvSpPr>
          <p:spPr bwMode="auto">
            <a:xfrm>
              <a:off x="2278" y="1924"/>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50000"/>
                </a:spcBef>
                <a:buFont typeface="Wingdings" panose="05000000000000000000" pitchFamily="2" charset="2"/>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372" name="Text Box 457"/>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grpSp>
        <p:nvGrpSpPr>
          <p:cNvPr id="399689" name="Group 329"/>
          <p:cNvGrpSpPr>
            <a:grpSpLocks/>
          </p:cNvGrpSpPr>
          <p:nvPr/>
        </p:nvGrpSpPr>
        <p:grpSpPr bwMode="auto">
          <a:xfrm>
            <a:off x="1203325" y="2860178"/>
            <a:ext cx="6797675" cy="1782762"/>
            <a:chOff x="758" y="2377"/>
            <a:chExt cx="4282" cy="1123"/>
          </a:xfrm>
        </p:grpSpPr>
        <p:grpSp>
          <p:nvGrpSpPr>
            <p:cNvPr id="12360" name="Group 309"/>
            <p:cNvGrpSpPr>
              <a:grpSpLocks/>
            </p:cNvGrpSpPr>
            <p:nvPr/>
          </p:nvGrpSpPr>
          <p:grpSpPr bwMode="auto">
            <a:xfrm>
              <a:off x="1666" y="2966"/>
              <a:ext cx="2257" cy="534"/>
              <a:chOff x="1884" y="1348"/>
              <a:chExt cx="1482" cy="376"/>
            </a:xfrm>
          </p:grpSpPr>
          <p:sp>
            <p:nvSpPr>
              <p:cNvPr id="12364" name="Oval 310"/>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latin typeface="Calibri Light" panose="020F0302020204030204" pitchFamily="34" charset="0"/>
                    <a:cs typeface="Calibri Light" panose="020F0302020204030204" pitchFamily="34" charset="0"/>
                  </a:rPr>
                  <a:t>S</a:t>
                </a:r>
              </a:p>
            </p:txBody>
          </p:sp>
          <p:sp>
            <p:nvSpPr>
              <p:cNvPr id="12365" name="Oval 311"/>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latin typeface="Calibri Light" panose="020F0302020204030204" pitchFamily="34" charset="0"/>
                    <a:cs typeface="Calibri Light" panose="020F0302020204030204" pitchFamily="34" charset="0"/>
                  </a:rPr>
                  <a:t>R</a:t>
                </a:r>
              </a:p>
            </p:txBody>
          </p:sp>
          <p:sp>
            <p:nvSpPr>
              <p:cNvPr id="12366" name="Freeform 312"/>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67" name="Freeform 313"/>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361" name="Text Box 314"/>
            <p:cNvSpPr txBox="1">
              <a:spLocks noChangeArrowheads="1"/>
            </p:cNvSpPr>
            <p:nvPr/>
          </p:nvSpPr>
          <p:spPr bwMode="auto">
            <a:xfrm>
              <a:off x="1315" y="2742"/>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i="1">
                  <a:latin typeface="Calibri Light" panose="020F0302020204030204" pitchFamily="34" charset="0"/>
                  <a:cs typeface="Calibri Light" panose="020F0302020204030204" pitchFamily="34" charset="0"/>
                </a:rPr>
                <a:t>Crash</a:t>
              </a:r>
              <a:r>
                <a:rPr lang="en-US" altLang="sv-SE" b="0" i="1" baseline="-25000">
                  <a:latin typeface="Calibri Light" panose="020F0302020204030204" pitchFamily="34" charset="0"/>
                  <a:cs typeface="Calibri Light" panose="020F0302020204030204" pitchFamily="34" charset="0"/>
                </a:rPr>
                <a:t>S</a:t>
              </a:r>
            </a:p>
          </p:txBody>
        </p:sp>
        <p:sp>
          <p:nvSpPr>
            <p:cNvPr id="12362" name="Text Box 315"/>
            <p:cNvSpPr txBox="1">
              <a:spLocks noChangeArrowheads="1"/>
            </p:cNvSpPr>
            <p:nvPr/>
          </p:nvSpPr>
          <p:spPr bwMode="auto">
            <a:xfrm>
              <a:off x="758" y="2377"/>
              <a:ext cx="4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b="0">
                  <a:solidFill>
                    <a:srgbClr val="E88A00"/>
                  </a:solidFill>
                  <a:latin typeface="Calibri Light" panose="020F0302020204030204" pitchFamily="34" charset="0"/>
                  <a:cs typeface="Calibri Light" panose="020F0302020204030204" pitchFamily="34" charset="0"/>
                </a:rPr>
                <a:t>Suppose Crash</a:t>
              </a:r>
              <a:r>
                <a:rPr lang="en-US" altLang="sv-SE" b="0" baseline="-25000">
                  <a:solidFill>
                    <a:srgbClr val="E88A00"/>
                  </a:solidFill>
                  <a:latin typeface="Calibri Light" panose="020F0302020204030204" pitchFamily="34" charset="0"/>
                  <a:cs typeface="Calibri Light" panose="020F0302020204030204" pitchFamily="34" charset="0"/>
                </a:rPr>
                <a:t>S</a:t>
              </a:r>
              <a:r>
                <a:rPr lang="en-US" altLang="sv-SE" b="0">
                  <a:solidFill>
                    <a:srgbClr val="E88A00"/>
                  </a:solidFill>
                  <a:latin typeface="Calibri Light" panose="020F0302020204030204" pitchFamily="34" charset="0"/>
                  <a:cs typeface="Calibri Light" panose="020F0302020204030204" pitchFamily="34" charset="0"/>
                </a:rPr>
                <a:t> and Crash</a:t>
              </a:r>
              <a:r>
                <a:rPr lang="en-US" altLang="sv-SE" b="0" baseline="-25000">
                  <a:solidFill>
                    <a:srgbClr val="E88A00"/>
                  </a:solidFill>
                  <a:latin typeface="Calibri Light" panose="020F0302020204030204" pitchFamily="34" charset="0"/>
                  <a:cs typeface="Calibri Light" panose="020F0302020204030204" pitchFamily="34" charset="0"/>
                </a:rPr>
                <a:t>R</a:t>
              </a:r>
              <a:r>
                <a:rPr lang="en-US" altLang="sv-SE" b="0">
                  <a:solidFill>
                    <a:srgbClr val="E88A00"/>
                  </a:solidFill>
                  <a:latin typeface="Calibri Light" panose="020F0302020204030204" pitchFamily="34" charset="0"/>
                  <a:cs typeface="Calibri Light" panose="020F0302020204030204" pitchFamily="34" charset="0"/>
                </a:rPr>
                <a:t> occurred</a:t>
              </a:r>
            </a:p>
          </p:txBody>
        </p:sp>
        <p:sp>
          <p:nvSpPr>
            <p:cNvPr id="12363" name="Text Box 316"/>
            <p:cNvSpPr txBox="1">
              <a:spLocks noChangeArrowheads="1"/>
            </p:cNvSpPr>
            <p:nvPr/>
          </p:nvSpPr>
          <p:spPr bwMode="auto">
            <a:xfrm>
              <a:off x="3481" y="2760"/>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i="1">
                  <a:latin typeface="Calibri Light" panose="020F0302020204030204" pitchFamily="34" charset="0"/>
                  <a:cs typeface="Calibri Light" panose="020F0302020204030204" pitchFamily="34" charset="0"/>
                </a:rPr>
                <a:t>Crash</a:t>
              </a:r>
              <a:r>
                <a:rPr lang="en-US" altLang="sv-SE" b="0" i="1" baseline="-25000">
                  <a:latin typeface="Calibri Light" panose="020F0302020204030204" pitchFamily="34" charset="0"/>
                  <a:cs typeface="Calibri Light" panose="020F0302020204030204" pitchFamily="34" charset="0"/>
                </a:rPr>
                <a:t>R</a:t>
              </a:r>
            </a:p>
          </p:txBody>
        </p:sp>
      </p:grpSp>
      <p:grpSp>
        <p:nvGrpSpPr>
          <p:cNvPr id="399900" name="Group 540"/>
          <p:cNvGrpSpPr>
            <a:grpSpLocks/>
          </p:cNvGrpSpPr>
          <p:nvPr/>
        </p:nvGrpSpPr>
        <p:grpSpPr bwMode="auto">
          <a:xfrm>
            <a:off x="2074863" y="2896690"/>
            <a:ext cx="5010150" cy="2058988"/>
            <a:chOff x="943" y="3044"/>
            <a:chExt cx="3156" cy="1297"/>
          </a:xfrm>
        </p:grpSpPr>
        <p:grpSp>
          <p:nvGrpSpPr>
            <p:cNvPr id="12342" name="Group 397"/>
            <p:cNvGrpSpPr>
              <a:grpSpLocks/>
            </p:cNvGrpSpPr>
            <p:nvPr/>
          </p:nvGrpSpPr>
          <p:grpSpPr bwMode="auto">
            <a:xfrm>
              <a:off x="943" y="3044"/>
              <a:ext cx="3156" cy="1297"/>
              <a:chOff x="1325" y="2612"/>
              <a:chExt cx="3156" cy="1297"/>
            </a:xfrm>
          </p:grpSpPr>
          <p:grpSp>
            <p:nvGrpSpPr>
              <p:cNvPr id="12349" name="Group 398"/>
              <p:cNvGrpSpPr>
                <a:grpSpLocks/>
              </p:cNvGrpSpPr>
              <p:nvPr/>
            </p:nvGrpSpPr>
            <p:grpSpPr bwMode="auto">
              <a:xfrm>
                <a:off x="1325" y="2888"/>
                <a:ext cx="3156" cy="1021"/>
                <a:chOff x="1325" y="2888"/>
                <a:chExt cx="3156" cy="1021"/>
              </a:xfrm>
            </p:grpSpPr>
            <p:grpSp>
              <p:nvGrpSpPr>
                <p:cNvPr id="12351" name="Group 399"/>
                <p:cNvGrpSpPr>
                  <a:grpSpLocks/>
                </p:cNvGrpSpPr>
                <p:nvPr/>
              </p:nvGrpSpPr>
              <p:grpSpPr bwMode="auto">
                <a:xfrm>
                  <a:off x="1676" y="3163"/>
                  <a:ext cx="2257" cy="534"/>
                  <a:chOff x="1884" y="1348"/>
                  <a:chExt cx="1482" cy="376"/>
                </a:xfrm>
              </p:grpSpPr>
              <p:sp>
                <p:nvSpPr>
                  <p:cNvPr id="12356" name="Oval 400"/>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latin typeface="Calibri Light" panose="020F0302020204030204" pitchFamily="34" charset="0"/>
                        <a:cs typeface="Calibri Light" panose="020F0302020204030204" pitchFamily="34" charset="0"/>
                      </a:rPr>
                      <a:t>S</a:t>
                    </a:r>
                  </a:p>
                </p:txBody>
              </p:sp>
              <p:sp>
                <p:nvSpPr>
                  <p:cNvPr id="12357" name="Oval 401"/>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2358" name="Freeform 402"/>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59" name="Freeform 403"/>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352" name="Text Box 404"/>
                <p:cNvSpPr txBox="1">
                  <a:spLocks noChangeArrowheads="1"/>
                </p:cNvSpPr>
                <p:nvPr/>
              </p:nvSpPr>
              <p:spPr bwMode="auto">
                <a:xfrm>
                  <a:off x="1325" y="2939"/>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r>
                    <a:rPr lang="en-US" altLang="sv-SE" b="0" i="1">
                      <a:latin typeface="Calibri Light" panose="020F0302020204030204" pitchFamily="34" charset="0"/>
                      <a:cs typeface="Calibri Light" panose="020F0302020204030204" pitchFamily="34" charset="0"/>
                    </a:rPr>
                    <a:t>Crash</a:t>
                  </a:r>
                  <a:r>
                    <a:rPr lang="en-US" altLang="sv-SE" b="0" i="1" baseline="-25000">
                      <a:latin typeface="Calibri Light" panose="020F0302020204030204" pitchFamily="34" charset="0"/>
                      <a:cs typeface="Calibri Light" panose="020F0302020204030204" pitchFamily="34" charset="0"/>
                    </a:rPr>
                    <a:t>S</a:t>
                  </a:r>
                </a:p>
              </p:txBody>
            </p:sp>
            <p:sp>
              <p:nvSpPr>
                <p:cNvPr id="12353" name="Text Box 405"/>
                <p:cNvSpPr txBox="1">
                  <a:spLocks noChangeArrowheads="1"/>
                </p:cNvSpPr>
                <p:nvPr/>
              </p:nvSpPr>
              <p:spPr bwMode="auto">
                <a:xfrm>
                  <a:off x="1984" y="2888"/>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354" name="Text Box 406"/>
                <p:cNvSpPr txBox="1">
                  <a:spLocks noChangeArrowheads="1"/>
                </p:cNvSpPr>
                <p:nvPr/>
              </p:nvSpPr>
              <p:spPr bwMode="auto">
                <a:xfrm>
                  <a:off x="1953" y="3640"/>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r1   </a:t>
                  </a:r>
                  <a:r>
                    <a:rPr lang="en-US" altLang="sv-SE" sz="2200" b="0" i="1">
                      <a:solidFill>
                        <a:schemeClr val="accent2"/>
                      </a:solidFill>
                      <a:latin typeface="Calibri Light" panose="020F0302020204030204" pitchFamily="34" charset="0"/>
                      <a:cs typeface="Calibri Light" panose="020F0302020204030204" pitchFamily="34" charset="0"/>
                    </a:rPr>
                    <a:t>f</a:t>
                  </a:r>
                  <a:r>
                    <a:rPr lang="en-US" altLang="sv-SE" sz="2200" b="0" i="1" baseline="-25000">
                      <a:solidFill>
                        <a:schemeClr val="accent2"/>
                      </a:solidFill>
                      <a:latin typeface="Calibri Light" panose="020F0302020204030204" pitchFamily="34" charset="0"/>
                      <a:cs typeface="Calibri Light" panose="020F0302020204030204" pitchFamily="34" charset="0"/>
                    </a:rPr>
                    <a:t>r2 </a:t>
                  </a: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r(k-1)</a:t>
                  </a:r>
                </a:p>
              </p:txBody>
            </p:sp>
            <p:sp>
              <p:nvSpPr>
                <p:cNvPr id="12355" name="Text Box 407"/>
                <p:cNvSpPr txBox="1">
                  <a:spLocks noChangeArrowheads="1"/>
                </p:cNvSpPr>
                <p:nvPr/>
              </p:nvSpPr>
              <p:spPr bwMode="auto">
                <a:xfrm>
                  <a:off x="3604" y="2937"/>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2350" name="Rectangle 408"/>
              <p:cNvSpPr>
                <a:spLocks noChangeArrowheads="1"/>
              </p:cNvSpPr>
              <p:nvPr/>
            </p:nvSpPr>
            <p:spPr bwMode="auto">
              <a:xfrm>
                <a:off x="2076" y="2612"/>
                <a:ext cx="14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a:solidFill>
                      <a:srgbClr val="E88A00"/>
                    </a:solidFill>
                    <a:latin typeface="Calibri Light" panose="020F0302020204030204" pitchFamily="34" charset="0"/>
                    <a:cs typeface="Calibri Light" panose="020F0302020204030204" pitchFamily="34" charset="0"/>
                  </a:rPr>
                  <a:t>S crashes</a:t>
                </a:r>
              </a:p>
            </p:txBody>
          </p:sp>
        </p:grpSp>
        <p:grpSp>
          <p:nvGrpSpPr>
            <p:cNvPr id="12343" name="Group 512"/>
            <p:cNvGrpSpPr>
              <a:grpSpLocks/>
            </p:cNvGrpSpPr>
            <p:nvPr/>
          </p:nvGrpSpPr>
          <p:grpSpPr bwMode="auto">
            <a:xfrm>
              <a:off x="997" y="3587"/>
              <a:ext cx="166" cy="654"/>
              <a:chOff x="1116" y="3062"/>
              <a:chExt cx="166" cy="654"/>
            </a:xfrm>
          </p:grpSpPr>
          <p:grpSp>
            <p:nvGrpSpPr>
              <p:cNvPr id="12344" name="Group 507"/>
              <p:cNvGrpSpPr>
                <a:grpSpLocks/>
              </p:cNvGrpSpPr>
              <p:nvPr/>
            </p:nvGrpSpPr>
            <p:grpSpPr bwMode="auto">
              <a:xfrm>
                <a:off x="1116" y="3153"/>
                <a:ext cx="166" cy="563"/>
                <a:chOff x="336" y="747"/>
                <a:chExt cx="166" cy="377"/>
              </a:xfrm>
            </p:grpSpPr>
            <p:sp>
              <p:nvSpPr>
                <p:cNvPr id="12346" name="Line 508"/>
                <p:cNvSpPr>
                  <a:spLocks noChangeShapeType="1"/>
                </p:cNvSpPr>
                <p:nvPr/>
              </p:nvSpPr>
              <p:spPr bwMode="auto">
                <a:xfrm>
                  <a:off x="336" y="749"/>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47" name="Line 509"/>
                <p:cNvSpPr>
                  <a:spLocks noChangeShapeType="1"/>
                </p:cNvSpPr>
                <p:nvPr/>
              </p:nvSpPr>
              <p:spPr bwMode="auto">
                <a:xfrm>
                  <a:off x="502" y="747"/>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48" name="Line 510"/>
                <p:cNvSpPr>
                  <a:spLocks noChangeShapeType="1"/>
                </p:cNvSpPr>
                <p:nvPr/>
              </p:nvSpPr>
              <p:spPr bwMode="auto">
                <a:xfrm>
                  <a:off x="336" y="1122"/>
                  <a:ext cx="16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345" name="Rectangle 511"/>
              <p:cNvSpPr>
                <a:spLocks noChangeArrowheads="1"/>
              </p:cNvSpPr>
              <p:nvPr/>
            </p:nvSpPr>
            <p:spPr bwMode="auto">
              <a:xfrm>
                <a:off x="1116" y="3062"/>
                <a:ext cx="166"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1400" b="0" i="1" dirty="0">
                    <a:latin typeface="Calibri Light" panose="020F0302020204030204" pitchFamily="34" charset="0"/>
                    <a:cs typeface="Calibri Light" panose="020F0302020204030204" pitchFamily="34" charset="0"/>
                  </a:rPr>
                  <a:t>.</a:t>
                </a:r>
              </a:p>
              <a:p>
                <a:pPr algn="ctr">
                  <a:spcBef>
                    <a:spcPct val="0"/>
                  </a:spcBef>
                  <a:buClrTx/>
                  <a:buSzTx/>
                  <a:buFontTx/>
                  <a:buNone/>
                </a:pPr>
                <a:r>
                  <a:rPr lang="en-US" altLang="sv-SE" sz="1400" b="0" i="1" dirty="0">
                    <a:latin typeface="Calibri Light" panose="020F0302020204030204" pitchFamily="34" charset="0"/>
                    <a:cs typeface="Calibri Light" panose="020F0302020204030204" pitchFamily="34" charset="0"/>
                  </a:rPr>
                  <a:t>.</a:t>
                </a:r>
              </a:p>
              <a:p>
                <a:pPr algn="ctr">
                  <a:spcBef>
                    <a:spcPct val="0"/>
                  </a:spcBef>
                  <a:buClrTx/>
                  <a:buSzTx/>
                  <a:buFontTx/>
                  <a:buNone/>
                </a:pPr>
                <a:r>
                  <a:rPr lang="en-US" altLang="sv-SE" sz="1400" b="0" i="1" dirty="0">
                    <a:latin typeface="Calibri Light" panose="020F0302020204030204" pitchFamily="34" charset="0"/>
                    <a:cs typeface="Calibri Light" panose="020F0302020204030204" pitchFamily="34" charset="0"/>
                  </a:rPr>
                  <a:t>m</a:t>
                </a:r>
                <a:r>
                  <a:rPr lang="en-US" altLang="sv-SE" sz="1400" b="0" i="1" baseline="-25000" dirty="0">
                    <a:latin typeface="Calibri Light" panose="020F0302020204030204" pitchFamily="34" charset="0"/>
                    <a:cs typeface="Calibri Light" panose="020F0302020204030204" pitchFamily="34" charset="0"/>
                  </a:rPr>
                  <a:t>2</a:t>
                </a:r>
              </a:p>
              <a:p>
                <a:pPr algn="ctr">
                  <a:spcBef>
                    <a:spcPct val="0"/>
                  </a:spcBef>
                  <a:buClrTx/>
                  <a:buSzTx/>
                  <a:buFontTx/>
                  <a:buNone/>
                </a:pPr>
                <a:r>
                  <a:rPr lang="en-US" altLang="sv-SE" sz="1400" b="0" i="1" dirty="0">
                    <a:latin typeface="Calibri Light" panose="020F0302020204030204" pitchFamily="34" charset="0"/>
                    <a:cs typeface="Calibri Light" panose="020F0302020204030204" pitchFamily="34" charset="0"/>
                  </a:rPr>
                  <a:t>m</a:t>
                </a:r>
                <a:r>
                  <a:rPr lang="en-US" altLang="sv-SE" sz="1400" b="0" i="1" baseline="-25000" dirty="0">
                    <a:latin typeface="Calibri Light" panose="020F0302020204030204" pitchFamily="34" charset="0"/>
                    <a:cs typeface="Calibri Light" panose="020F0302020204030204" pitchFamily="34" charset="0"/>
                  </a:rPr>
                  <a:t>1</a:t>
                </a:r>
              </a:p>
            </p:txBody>
          </p:sp>
        </p:grpSp>
      </p:grpSp>
      <p:grpSp>
        <p:nvGrpSpPr>
          <p:cNvPr id="399769" name="Group 409"/>
          <p:cNvGrpSpPr>
            <a:grpSpLocks/>
          </p:cNvGrpSpPr>
          <p:nvPr/>
        </p:nvGrpSpPr>
        <p:grpSpPr bwMode="auto">
          <a:xfrm>
            <a:off x="533400" y="2564904"/>
            <a:ext cx="7999413" cy="2271713"/>
            <a:chOff x="308" y="2404"/>
            <a:chExt cx="5039" cy="1431"/>
          </a:xfrm>
        </p:grpSpPr>
        <p:grpSp>
          <p:nvGrpSpPr>
            <p:cNvPr id="12331" name="Group 410"/>
            <p:cNvGrpSpPr>
              <a:grpSpLocks/>
            </p:cNvGrpSpPr>
            <p:nvPr/>
          </p:nvGrpSpPr>
          <p:grpSpPr bwMode="auto">
            <a:xfrm>
              <a:off x="1290" y="2881"/>
              <a:ext cx="3156" cy="954"/>
              <a:chOff x="1650" y="1172"/>
              <a:chExt cx="3156" cy="954"/>
            </a:xfrm>
          </p:grpSpPr>
          <p:grpSp>
            <p:nvGrpSpPr>
              <p:cNvPr id="12333" name="Group 411"/>
              <p:cNvGrpSpPr>
                <a:grpSpLocks/>
              </p:cNvGrpSpPr>
              <p:nvPr/>
            </p:nvGrpSpPr>
            <p:grpSpPr bwMode="auto">
              <a:xfrm>
                <a:off x="2001" y="1447"/>
                <a:ext cx="2257" cy="534"/>
                <a:chOff x="1884" y="1348"/>
                <a:chExt cx="1482" cy="376"/>
              </a:xfrm>
            </p:grpSpPr>
            <p:sp>
              <p:nvSpPr>
                <p:cNvPr id="12338" name="Oval 412"/>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S</a:t>
                  </a:r>
                </a:p>
              </p:txBody>
            </p:sp>
            <p:sp>
              <p:nvSpPr>
                <p:cNvPr id="12339" name="Oval 413"/>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sz="2200" b="0">
                      <a:solidFill>
                        <a:srgbClr val="CC3300"/>
                      </a:solidFill>
                      <a:latin typeface="Calibri Light" panose="020F0302020204030204" pitchFamily="34" charset="0"/>
                      <a:cs typeface="Calibri Light" panose="020F0302020204030204" pitchFamily="34" charset="0"/>
                    </a:rPr>
                    <a:t>R</a:t>
                  </a:r>
                </a:p>
              </p:txBody>
            </p:sp>
            <p:sp>
              <p:nvSpPr>
                <p:cNvPr id="12340" name="Freeform 414"/>
                <p:cNvSpPr>
                  <a:spLocks/>
                </p:cNvSpPr>
                <p:nvPr/>
              </p:nvSpPr>
              <p:spPr bwMode="auto">
                <a:xfrm>
                  <a:off x="2048" y="1348"/>
                  <a:ext cx="1159" cy="84"/>
                </a:xfrm>
                <a:custGeom>
                  <a:avLst/>
                  <a:gdLst>
                    <a:gd name="T0" fmla="*/ 1159 w 888"/>
                    <a:gd name="T1" fmla="*/ 84 h 84"/>
                    <a:gd name="T2" fmla="*/ 561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41" name="Freeform 415"/>
                <p:cNvSpPr>
                  <a:spLocks/>
                </p:cNvSpPr>
                <p:nvPr/>
              </p:nvSpPr>
              <p:spPr bwMode="auto">
                <a:xfrm>
                  <a:off x="2051" y="1633"/>
                  <a:ext cx="1136" cy="91"/>
                </a:xfrm>
                <a:custGeom>
                  <a:avLst/>
                  <a:gdLst>
                    <a:gd name="T0" fmla="*/ 0 w 860"/>
                    <a:gd name="T1" fmla="*/ 0 h 91"/>
                    <a:gd name="T2" fmla="*/ 586 w 860"/>
                    <a:gd name="T3" fmla="*/ 90 h 91"/>
                    <a:gd name="T4" fmla="*/ 1136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334" name="Text Box 416"/>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sp>
            <p:nvSpPr>
              <p:cNvPr id="12335" name="Text Box 417"/>
              <p:cNvSpPr txBox="1">
                <a:spLocks noChangeArrowheads="1"/>
              </p:cNvSpPr>
              <p:nvPr/>
            </p:nvSpPr>
            <p:spPr bwMode="auto">
              <a:xfrm>
                <a:off x="2309" y="1172"/>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sk   </a:t>
                </a:r>
                <a:r>
                  <a:rPr lang="en-US" altLang="sv-SE" sz="2200" b="0" i="1">
                    <a:solidFill>
                      <a:schemeClr val="accent2"/>
                    </a:solidFill>
                    <a:latin typeface="Calibri Light" panose="020F0302020204030204" pitchFamily="34" charset="0"/>
                    <a:cs typeface="Calibri Light" panose="020F0302020204030204" pitchFamily="34" charset="0"/>
                  </a:rPr>
                  <a:t> ...   f</a:t>
                </a:r>
                <a:r>
                  <a:rPr lang="en-US" altLang="sv-SE" sz="2200" b="0" i="1" baseline="-25000">
                    <a:solidFill>
                      <a:schemeClr val="accent2"/>
                    </a:solidFill>
                    <a:latin typeface="Calibri Light" panose="020F0302020204030204" pitchFamily="34" charset="0"/>
                    <a:cs typeface="Calibri Light" panose="020F0302020204030204" pitchFamily="34" charset="0"/>
                  </a:rPr>
                  <a:t>s2 </a:t>
                </a:r>
                <a:r>
                  <a:rPr lang="en-US" altLang="sv-SE" sz="2200" b="0" i="1">
                    <a:solidFill>
                      <a:schemeClr val="accent2"/>
                    </a:solidFill>
                    <a:latin typeface="Calibri Light" panose="020F0302020204030204" pitchFamily="34" charset="0"/>
                    <a:cs typeface="Calibri Light" panose="020F0302020204030204" pitchFamily="34" charset="0"/>
                  </a:rPr>
                  <a:t>  f</a:t>
                </a:r>
                <a:r>
                  <a:rPr lang="en-US" altLang="sv-SE" sz="2200" b="0" i="1" baseline="-25000">
                    <a:solidFill>
                      <a:schemeClr val="accent2"/>
                    </a:solidFill>
                    <a:latin typeface="Calibri Light" panose="020F0302020204030204" pitchFamily="34" charset="0"/>
                    <a:cs typeface="Calibri Light" panose="020F0302020204030204" pitchFamily="34" charset="0"/>
                  </a:rPr>
                  <a:t>s1</a:t>
                </a:r>
              </a:p>
            </p:txBody>
          </p:sp>
          <p:sp>
            <p:nvSpPr>
              <p:cNvPr id="12336" name="Text Box 418"/>
              <p:cNvSpPr txBox="1">
                <a:spLocks noChangeArrowheads="1"/>
              </p:cNvSpPr>
              <p:nvPr/>
            </p:nvSpPr>
            <p:spPr bwMode="auto">
              <a:xfrm>
                <a:off x="2278" y="1924"/>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r">
                  <a:spcBef>
                    <a:spcPct val="50000"/>
                  </a:spcBef>
                  <a:buFont typeface="Wingdings" panose="05000000000000000000" pitchFamily="2" charset="2"/>
                  <a:buNone/>
                </a:pPr>
                <a:endParaRPr lang="sv-SE" altLang="sv-SE" sz="2200" b="0" i="1" baseline="-25000">
                  <a:solidFill>
                    <a:schemeClr val="accent2"/>
                  </a:solidFill>
                  <a:latin typeface="Calibri Light" panose="020F0302020204030204" pitchFamily="34" charset="0"/>
                  <a:cs typeface="Calibri Light" panose="020F0302020204030204" pitchFamily="34" charset="0"/>
                </a:endParaRPr>
              </a:p>
            </p:txBody>
          </p:sp>
          <p:sp>
            <p:nvSpPr>
              <p:cNvPr id="12337" name="Text Box 419"/>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Font typeface="Wingdings" panose="05000000000000000000" pitchFamily="2" charset="2"/>
                  <a:buNone/>
                </a:pPr>
                <a:endParaRPr lang="sv-SE" altLang="sv-SE" b="0" i="1" baseline="-25000">
                  <a:solidFill>
                    <a:srgbClr val="CC3300"/>
                  </a:solidFill>
                  <a:latin typeface="Calibri Light" panose="020F0302020204030204" pitchFamily="34" charset="0"/>
                  <a:cs typeface="Calibri Light" panose="020F0302020204030204" pitchFamily="34" charset="0"/>
                </a:endParaRPr>
              </a:p>
            </p:txBody>
          </p:sp>
        </p:grpSp>
        <p:sp>
          <p:nvSpPr>
            <p:cNvPr id="12332" name="Rectangle 420"/>
            <p:cNvSpPr>
              <a:spLocks noChangeArrowheads="1"/>
            </p:cNvSpPr>
            <p:nvPr/>
          </p:nvSpPr>
          <p:spPr bwMode="auto">
            <a:xfrm>
              <a:off x="308" y="2404"/>
              <a:ext cx="5039"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0"/>
                </a:spcBef>
                <a:buClrTx/>
                <a:buSzTx/>
                <a:buFontTx/>
                <a:buNone/>
              </a:pPr>
              <a:r>
                <a:rPr lang="en-US" altLang="sv-SE" b="0" dirty="0">
                  <a:solidFill>
                    <a:srgbClr val="E88A00"/>
                  </a:solidFill>
                  <a:latin typeface="Calibri Light" panose="020F0302020204030204" pitchFamily="34" charset="0"/>
                  <a:cs typeface="Calibri Light" panose="020F0302020204030204" pitchFamily="34" charset="0"/>
                </a:rPr>
                <a:t>S sends f</a:t>
              </a:r>
              <a:r>
                <a:rPr lang="en-US" altLang="sv-SE" b="0" baseline="-25000" dirty="0">
                  <a:solidFill>
                    <a:srgbClr val="E88A00"/>
                  </a:solidFill>
                  <a:latin typeface="Calibri Light" panose="020F0302020204030204" pitchFamily="34" charset="0"/>
                  <a:cs typeface="Calibri Light" panose="020F0302020204030204" pitchFamily="34" charset="0"/>
                </a:rPr>
                <a:t>s1</a:t>
              </a:r>
              <a:r>
                <a:rPr lang="en-US" altLang="sv-SE" b="0" dirty="0">
                  <a:solidFill>
                    <a:srgbClr val="E88A00"/>
                  </a:solidFill>
                  <a:latin typeface="Calibri Light" panose="020F0302020204030204" pitchFamily="34" charset="0"/>
                  <a:cs typeface="Calibri Light" panose="020F0302020204030204" pitchFamily="34" charset="0"/>
                </a:rPr>
                <a:t> receives f</a:t>
              </a:r>
              <a:r>
                <a:rPr lang="en-US" altLang="sv-SE" b="0" baseline="-25000" dirty="0">
                  <a:solidFill>
                    <a:srgbClr val="E88A00"/>
                  </a:solidFill>
                  <a:latin typeface="Calibri Light" panose="020F0302020204030204" pitchFamily="34" charset="0"/>
                  <a:cs typeface="Calibri Light" panose="020F0302020204030204" pitchFamily="34" charset="0"/>
                </a:rPr>
                <a:t>r1 </a:t>
              </a:r>
              <a:r>
                <a:rPr lang="en-US" altLang="sv-SE" b="0" dirty="0">
                  <a:solidFill>
                    <a:srgbClr val="E88A00"/>
                  </a:solidFill>
                  <a:latin typeface="Calibri Light" panose="020F0302020204030204" pitchFamily="34" charset="0"/>
                  <a:cs typeface="Calibri Light" panose="020F0302020204030204" pitchFamily="34" charset="0"/>
                </a:rPr>
                <a:t>, sends f</a:t>
              </a:r>
              <a:r>
                <a:rPr lang="en-US" altLang="sv-SE" b="0" baseline="-25000" dirty="0">
                  <a:solidFill>
                    <a:srgbClr val="E88A00"/>
                  </a:solidFill>
                  <a:latin typeface="Calibri Light" panose="020F0302020204030204" pitchFamily="34" charset="0"/>
                  <a:cs typeface="Calibri Light" panose="020F0302020204030204" pitchFamily="34" charset="0"/>
                </a:rPr>
                <a:t>s2</a:t>
              </a:r>
              <a:r>
                <a:rPr lang="en-US" altLang="sv-SE" b="0" dirty="0">
                  <a:solidFill>
                    <a:srgbClr val="E88A00"/>
                  </a:solidFill>
                  <a:latin typeface="Calibri Light" panose="020F0302020204030204" pitchFamily="34" charset="0"/>
                  <a:cs typeface="Calibri Light" panose="020F0302020204030204" pitchFamily="34" charset="0"/>
                </a:rPr>
                <a:t> receives f</a:t>
              </a:r>
              <a:r>
                <a:rPr lang="en-US" altLang="sv-SE" b="0" baseline="-25000" dirty="0">
                  <a:solidFill>
                    <a:srgbClr val="E88A00"/>
                  </a:solidFill>
                  <a:latin typeface="Calibri Light" panose="020F0302020204030204" pitchFamily="34" charset="0"/>
                  <a:cs typeface="Calibri Light" panose="020F0302020204030204" pitchFamily="34" charset="0"/>
                </a:rPr>
                <a:t>r2</a:t>
              </a:r>
              <a:r>
                <a:rPr lang="en-US" altLang="sv-SE" b="0" dirty="0">
                  <a:solidFill>
                    <a:srgbClr val="E88A00"/>
                  </a:solidFill>
                  <a:latin typeface="Calibri Light" panose="020F0302020204030204" pitchFamily="34" charset="0"/>
                  <a:cs typeface="Calibri Light" panose="020F0302020204030204" pitchFamily="34" charset="0"/>
                </a:rPr>
                <a:t>, … , receives </a:t>
              </a:r>
              <a:r>
                <a:rPr lang="en-US" altLang="sv-SE" b="0" dirty="0" err="1">
                  <a:solidFill>
                    <a:srgbClr val="E88A00"/>
                  </a:solidFill>
                  <a:latin typeface="Calibri Light" panose="020F0302020204030204" pitchFamily="34" charset="0"/>
                  <a:cs typeface="Calibri Light" panose="020F0302020204030204" pitchFamily="34" charset="0"/>
                </a:rPr>
                <a:t>f</a:t>
              </a:r>
              <a:r>
                <a:rPr lang="en-US" altLang="sv-SE" b="0" baseline="-25000" dirty="0" err="1">
                  <a:solidFill>
                    <a:srgbClr val="E88A00"/>
                  </a:solidFill>
                  <a:latin typeface="Calibri Light" panose="020F0302020204030204" pitchFamily="34" charset="0"/>
                  <a:cs typeface="Calibri Light" panose="020F0302020204030204" pitchFamily="34" charset="0"/>
                </a:rPr>
                <a:t>r</a:t>
              </a:r>
              <a:r>
                <a:rPr lang="en-US" altLang="sv-SE" b="0" baseline="-25000" dirty="0">
                  <a:solidFill>
                    <a:srgbClr val="E88A00"/>
                  </a:solidFill>
                  <a:latin typeface="Calibri Light" panose="020F0302020204030204" pitchFamily="34" charset="0"/>
                  <a:cs typeface="Calibri Light" panose="020F0302020204030204" pitchFamily="34" charset="0"/>
                </a:rPr>
                <a:t>(k-1)</a:t>
              </a:r>
              <a:r>
                <a:rPr lang="en-US" altLang="sv-SE" b="0" dirty="0">
                  <a:solidFill>
                    <a:srgbClr val="E88A00"/>
                  </a:solidFill>
                  <a:latin typeface="Calibri Light" panose="020F0302020204030204" pitchFamily="34" charset="0"/>
                  <a:cs typeface="Calibri Light" panose="020F0302020204030204" pitchFamily="34" charset="0"/>
                </a:rPr>
                <a:t> and sends </a:t>
              </a:r>
              <a:r>
                <a:rPr lang="en-US" altLang="sv-SE" b="0" dirty="0" err="1">
                  <a:solidFill>
                    <a:srgbClr val="E88A00"/>
                  </a:solidFill>
                  <a:latin typeface="Calibri Light" panose="020F0302020204030204" pitchFamily="34" charset="0"/>
                  <a:cs typeface="Calibri Light" panose="020F0302020204030204" pitchFamily="34" charset="0"/>
                </a:rPr>
                <a:t>f</a:t>
              </a:r>
              <a:r>
                <a:rPr lang="en-US" altLang="sv-SE" b="0" baseline="-25000" dirty="0" err="1">
                  <a:solidFill>
                    <a:srgbClr val="E88A00"/>
                  </a:solidFill>
                  <a:latin typeface="Calibri Light" panose="020F0302020204030204" pitchFamily="34" charset="0"/>
                  <a:cs typeface="Calibri Light" panose="020F0302020204030204" pitchFamily="34" charset="0"/>
                </a:rPr>
                <a:t>sk</a:t>
              </a:r>
              <a:r>
                <a:rPr lang="en-US" altLang="sv-SE" b="0" dirty="0">
                  <a:solidFill>
                    <a:srgbClr val="E88A00"/>
                  </a:solidFill>
                  <a:latin typeface="Calibri Light" panose="020F0302020204030204" pitchFamily="34" charset="0"/>
                  <a:cs typeface="Calibri Light" panose="020F0302020204030204" pitchFamily="34" charset="0"/>
                </a:rPr>
                <a:t> </a:t>
              </a:r>
            </a:p>
          </p:txBody>
        </p:sp>
      </p:grpSp>
      <p:grpSp>
        <p:nvGrpSpPr>
          <p:cNvPr id="399886" name="Group 526"/>
          <p:cNvGrpSpPr>
            <a:grpSpLocks/>
          </p:cNvGrpSpPr>
          <p:nvPr/>
        </p:nvGrpSpPr>
        <p:grpSpPr bwMode="auto">
          <a:xfrm>
            <a:off x="2105029" y="3963490"/>
            <a:ext cx="977902" cy="1041400"/>
            <a:chOff x="1319" y="3037"/>
            <a:chExt cx="616" cy="656"/>
          </a:xfrm>
        </p:grpSpPr>
        <p:grpSp>
          <p:nvGrpSpPr>
            <p:cNvPr id="12324" name="Group 524"/>
            <p:cNvGrpSpPr>
              <a:grpSpLocks/>
            </p:cNvGrpSpPr>
            <p:nvPr/>
          </p:nvGrpSpPr>
          <p:grpSpPr bwMode="auto">
            <a:xfrm>
              <a:off x="1319" y="3037"/>
              <a:ext cx="241" cy="656"/>
              <a:chOff x="819" y="3079"/>
              <a:chExt cx="241" cy="656"/>
            </a:xfrm>
          </p:grpSpPr>
          <p:grpSp>
            <p:nvGrpSpPr>
              <p:cNvPr id="12326" name="Group 519"/>
              <p:cNvGrpSpPr>
                <a:grpSpLocks/>
              </p:cNvGrpSpPr>
              <p:nvPr/>
            </p:nvGrpSpPr>
            <p:grpSpPr bwMode="auto">
              <a:xfrm>
                <a:off x="851" y="3079"/>
                <a:ext cx="166" cy="563"/>
                <a:chOff x="336" y="747"/>
                <a:chExt cx="166" cy="377"/>
              </a:xfrm>
            </p:grpSpPr>
            <p:sp>
              <p:nvSpPr>
                <p:cNvPr id="12328" name="Line 520"/>
                <p:cNvSpPr>
                  <a:spLocks noChangeShapeType="1"/>
                </p:cNvSpPr>
                <p:nvPr/>
              </p:nvSpPr>
              <p:spPr bwMode="auto">
                <a:xfrm>
                  <a:off x="336" y="749"/>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29" name="Line 521"/>
                <p:cNvSpPr>
                  <a:spLocks noChangeShapeType="1"/>
                </p:cNvSpPr>
                <p:nvPr/>
              </p:nvSpPr>
              <p:spPr bwMode="auto">
                <a:xfrm>
                  <a:off x="502" y="747"/>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30" name="Line 522"/>
                <p:cNvSpPr>
                  <a:spLocks noChangeShapeType="1"/>
                </p:cNvSpPr>
                <p:nvPr/>
              </p:nvSpPr>
              <p:spPr bwMode="auto">
                <a:xfrm>
                  <a:off x="336" y="1122"/>
                  <a:ext cx="16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327" name="Text Box 523"/>
              <p:cNvSpPr txBox="1">
                <a:spLocks noChangeArrowheads="1"/>
              </p:cNvSpPr>
              <p:nvPr/>
            </p:nvSpPr>
            <p:spPr bwMode="auto">
              <a:xfrm>
                <a:off x="819" y="3451"/>
                <a:ext cx="241"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ClrTx/>
                  <a:buSzTx/>
                  <a:buFontTx/>
                  <a:buNone/>
                </a:pPr>
                <a:r>
                  <a:rPr lang="en-US" altLang="sv-SE" sz="1400" b="0" i="1" dirty="0">
                    <a:latin typeface="Calibri Light" panose="020F0302020204030204" pitchFamily="34" charset="0"/>
                    <a:cs typeface="Calibri Light" panose="020F0302020204030204" pitchFamily="34" charset="0"/>
                  </a:rPr>
                  <a:t>m</a:t>
                </a:r>
                <a:r>
                  <a:rPr lang="en-US" altLang="sv-SE" sz="1400" b="0" i="1" baseline="-25000" dirty="0">
                    <a:latin typeface="Calibri Light" panose="020F0302020204030204" pitchFamily="34" charset="0"/>
                    <a:cs typeface="Calibri Light" panose="020F0302020204030204" pitchFamily="34" charset="0"/>
                  </a:rPr>
                  <a:t>2</a:t>
                </a:r>
              </a:p>
            </p:txBody>
          </p:sp>
        </p:grpSp>
        <p:sp>
          <p:nvSpPr>
            <p:cNvPr id="12325" name="Text Box 525"/>
            <p:cNvSpPr txBox="1">
              <a:spLocks noChangeArrowheads="1"/>
            </p:cNvSpPr>
            <p:nvPr/>
          </p:nvSpPr>
          <p:spPr bwMode="auto">
            <a:xfrm>
              <a:off x="1680" y="3360"/>
              <a:ext cx="25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ClrTx/>
                <a:buSzTx/>
                <a:buFontTx/>
                <a:buNone/>
              </a:pPr>
              <a:r>
                <a:rPr lang="en-US" altLang="sv-SE" sz="1400" b="0" i="1" dirty="0">
                  <a:latin typeface="Calibri Light" panose="020F0302020204030204" pitchFamily="34" charset="0"/>
                  <a:cs typeface="Calibri Light" panose="020F0302020204030204" pitchFamily="34" charset="0"/>
                </a:rPr>
                <a:t>m</a:t>
              </a:r>
              <a:r>
                <a:rPr lang="en-US" altLang="sv-SE" sz="1400" b="0" i="1" baseline="-25000" dirty="0">
                  <a:latin typeface="Calibri Light" panose="020F0302020204030204" pitchFamily="34" charset="0"/>
                  <a:cs typeface="Calibri Light" panose="020F0302020204030204" pitchFamily="34" charset="0"/>
                </a:rPr>
                <a:t>1</a:t>
              </a:r>
            </a:p>
          </p:txBody>
        </p:sp>
      </p:grpSp>
      <p:grpSp>
        <p:nvGrpSpPr>
          <p:cNvPr id="399897" name="Group 537"/>
          <p:cNvGrpSpPr>
            <a:grpSpLocks/>
          </p:cNvGrpSpPr>
          <p:nvPr/>
        </p:nvGrpSpPr>
        <p:grpSpPr bwMode="auto">
          <a:xfrm>
            <a:off x="1903422" y="3838078"/>
            <a:ext cx="1176341" cy="1165225"/>
            <a:chOff x="1199" y="3007"/>
            <a:chExt cx="741" cy="734"/>
          </a:xfrm>
        </p:grpSpPr>
        <p:sp>
          <p:nvSpPr>
            <p:cNvPr id="12317" name="Rectangle 536"/>
            <p:cNvSpPr>
              <a:spLocks noChangeArrowheads="1"/>
            </p:cNvSpPr>
            <p:nvPr/>
          </p:nvSpPr>
          <p:spPr bwMode="auto">
            <a:xfrm>
              <a:off x="1199" y="3007"/>
              <a:ext cx="361" cy="734"/>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endParaRPr lang="sv-SE" altLang="sv-SE">
                <a:latin typeface="Calibri Light" panose="020F0302020204030204" pitchFamily="34" charset="0"/>
                <a:cs typeface="Calibri Light" panose="020F0302020204030204" pitchFamily="34" charset="0"/>
              </a:endParaRPr>
            </a:p>
          </p:txBody>
        </p:sp>
        <p:grpSp>
          <p:nvGrpSpPr>
            <p:cNvPr id="12318" name="Group 535"/>
            <p:cNvGrpSpPr>
              <a:grpSpLocks/>
            </p:cNvGrpSpPr>
            <p:nvPr/>
          </p:nvGrpSpPr>
          <p:grpSpPr bwMode="auto">
            <a:xfrm>
              <a:off x="1356" y="3108"/>
              <a:ext cx="584" cy="542"/>
              <a:chOff x="600" y="3049"/>
              <a:chExt cx="584" cy="563"/>
            </a:xfrm>
          </p:grpSpPr>
          <p:grpSp>
            <p:nvGrpSpPr>
              <p:cNvPr id="12319" name="Group 529"/>
              <p:cNvGrpSpPr>
                <a:grpSpLocks/>
              </p:cNvGrpSpPr>
              <p:nvPr/>
            </p:nvGrpSpPr>
            <p:grpSpPr bwMode="auto">
              <a:xfrm>
                <a:off x="600" y="3049"/>
                <a:ext cx="166" cy="563"/>
                <a:chOff x="336" y="747"/>
                <a:chExt cx="166" cy="377"/>
              </a:xfrm>
            </p:grpSpPr>
            <p:sp>
              <p:nvSpPr>
                <p:cNvPr id="12321" name="Line 530"/>
                <p:cNvSpPr>
                  <a:spLocks noChangeShapeType="1"/>
                </p:cNvSpPr>
                <p:nvPr/>
              </p:nvSpPr>
              <p:spPr bwMode="auto">
                <a:xfrm>
                  <a:off x="336" y="749"/>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22" name="Line 531"/>
                <p:cNvSpPr>
                  <a:spLocks noChangeShapeType="1"/>
                </p:cNvSpPr>
                <p:nvPr/>
              </p:nvSpPr>
              <p:spPr bwMode="auto">
                <a:xfrm>
                  <a:off x="502" y="747"/>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2323" name="Line 532"/>
                <p:cNvSpPr>
                  <a:spLocks noChangeShapeType="1"/>
                </p:cNvSpPr>
                <p:nvPr/>
              </p:nvSpPr>
              <p:spPr bwMode="auto">
                <a:xfrm>
                  <a:off x="336" y="1122"/>
                  <a:ext cx="16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grpSp>
          <p:sp>
            <p:nvSpPr>
              <p:cNvPr id="12320" name="Text Box 534"/>
              <p:cNvSpPr txBox="1">
                <a:spLocks noChangeArrowheads="1"/>
              </p:cNvSpPr>
              <p:nvPr/>
            </p:nvSpPr>
            <p:spPr bwMode="auto">
              <a:xfrm>
                <a:off x="931" y="3367"/>
                <a:ext cx="253" cy="20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spcBef>
                    <a:spcPct val="50000"/>
                  </a:spcBef>
                  <a:buClrTx/>
                  <a:buSzTx/>
                  <a:buFontTx/>
                  <a:buNone/>
                </a:pPr>
                <a:r>
                  <a:rPr lang="en-US" altLang="sv-SE" sz="1400" b="0" i="1" dirty="0">
                    <a:latin typeface="Calibri Light" panose="020F0302020204030204" pitchFamily="34" charset="0"/>
                    <a:cs typeface="Calibri Light" panose="020F0302020204030204" pitchFamily="34" charset="0"/>
                  </a:rPr>
                  <a:t>m</a:t>
                </a:r>
                <a:r>
                  <a:rPr lang="en-US" altLang="sv-SE" sz="1400" b="0" i="1" baseline="-25000" dirty="0">
                    <a:latin typeface="Calibri Light" panose="020F0302020204030204" pitchFamily="34" charset="0"/>
                    <a:cs typeface="Calibri Light" panose="020F0302020204030204" pitchFamily="34" charset="0"/>
                  </a:rPr>
                  <a:t>2</a:t>
                </a:r>
              </a:p>
            </p:txBody>
          </p:sp>
        </p:grpSp>
      </p:grpSp>
      <p:grpSp>
        <p:nvGrpSpPr>
          <p:cNvPr id="399754" name="Group 394"/>
          <p:cNvGrpSpPr>
            <a:grpSpLocks/>
          </p:cNvGrpSpPr>
          <p:nvPr/>
        </p:nvGrpSpPr>
        <p:grpSpPr bwMode="auto">
          <a:xfrm>
            <a:off x="2085975" y="3514228"/>
            <a:ext cx="4443413" cy="1189037"/>
            <a:chOff x="1290" y="2843"/>
            <a:chExt cx="2799" cy="749"/>
          </a:xfrm>
        </p:grpSpPr>
        <p:sp>
          <p:nvSpPr>
            <p:cNvPr id="12315" name="Text Box 395"/>
            <p:cNvSpPr txBox="1">
              <a:spLocks noChangeArrowheads="1"/>
            </p:cNvSpPr>
            <p:nvPr/>
          </p:nvSpPr>
          <p:spPr bwMode="auto">
            <a:xfrm>
              <a:off x="1964" y="2843"/>
              <a:ext cx="1705"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lgn="ctr">
                <a:spcBef>
                  <a:spcPct val="50000"/>
                </a:spcBef>
                <a:buFont typeface="Wingdings" panose="05000000000000000000" pitchFamily="2" charset="2"/>
                <a:buNone/>
              </a:pPr>
              <a:r>
                <a:rPr lang="en-US" altLang="sv-SE" sz="7200">
                  <a:solidFill>
                    <a:schemeClr val="hlink"/>
                  </a:solidFill>
                  <a:latin typeface="Calibri Light" panose="020F0302020204030204" pitchFamily="34" charset="0"/>
                  <a:cs typeface="Calibri Light" panose="020F0302020204030204" pitchFamily="34" charset="0"/>
                </a:rPr>
                <a:t>.....</a:t>
              </a:r>
            </a:p>
          </p:txBody>
        </p:sp>
        <p:sp>
          <p:nvSpPr>
            <p:cNvPr id="12316" name="Rectangle 396"/>
            <p:cNvSpPr>
              <a:spLocks noChangeArrowheads="1"/>
            </p:cNvSpPr>
            <p:nvPr/>
          </p:nvSpPr>
          <p:spPr bwMode="auto">
            <a:xfrm>
              <a:off x="1290" y="2881"/>
              <a:ext cx="27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1pPr>
              <a:lvl2pPr marL="742950" indent="-28575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2pPr>
              <a:lvl3pPr marL="11430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3pPr>
              <a:lvl4pPr marL="16002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4pPr>
              <a:lvl5pPr marL="2057400" indent="-228600">
                <a:spcBef>
                  <a:spcPct val="20000"/>
                </a:spcBef>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5pPr>
              <a:lvl6pPr marL="25146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6pPr>
              <a:lvl7pPr marL="29718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7pPr>
              <a:lvl8pPr marL="34290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8pPr>
              <a:lvl9pPr marL="3886200" indent="-228600" eaLnBrk="0" fontAlgn="base" hangingPunct="0">
                <a:spcBef>
                  <a:spcPct val="20000"/>
                </a:spcBef>
                <a:spcAft>
                  <a:spcPct val="0"/>
                </a:spcAft>
                <a:buClr>
                  <a:schemeClr val="accent2"/>
                </a:buClr>
                <a:buSzPct val="85000"/>
                <a:buFont typeface="Wingdings" panose="05000000000000000000" pitchFamily="2" charset="2"/>
                <a:buChar char="q"/>
                <a:defRPr sz="2400" b="1">
                  <a:solidFill>
                    <a:schemeClr val="tx1"/>
                  </a:solidFill>
                  <a:latin typeface="Comic Sans MS" panose="030F0702030302020204" pitchFamily="66" charset="0"/>
                  <a:cs typeface="Times New Roman (Hebrew)" charset="-79"/>
                </a:defRPr>
              </a:lvl9pPr>
            </a:lstStyle>
            <a:p>
              <a:pPr>
                <a:buFont typeface="Wingdings" panose="05000000000000000000" pitchFamily="2" charset="2"/>
                <a:buNone/>
              </a:pPr>
              <a:r>
                <a:rPr lang="en-US" altLang="sv-SE" b="0">
                  <a:solidFill>
                    <a:schemeClr val="hlink"/>
                  </a:solidFill>
                  <a:latin typeface="Calibri Light" panose="020F0302020204030204" pitchFamily="34" charset="0"/>
                  <a:cs typeface="Calibri Light" panose="020F0302020204030204" pitchFamily="34" charset="0"/>
                </a:rPr>
                <a:t>Continue with the same technique</a:t>
              </a:r>
            </a:p>
          </p:txBody>
        </p:sp>
      </p:grpSp>
      <p:sp>
        <p:nvSpPr>
          <p:cNvPr id="3" name="Explosion: 14 Points 2">
            <a:extLst>
              <a:ext uri="{FF2B5EF4-FFF2-40B4-BE49-F238E27FC236}">
                <a16:creationId xmlns:a16="http://schemas.microsoft.com/office/drawing/2014/main" id="{3D713F1B-283A-FF3B-74A7-47E008FD58C9}"/>
              </a:ext>
            </a:extLst>
          </p:cNvPr>
          <p:cNvSpPr/>
          <p:nvPr/>
        </p:nvSpPr>
        <p:spPr>
          <a:xfrm>
            <a:off x="6300192" y="4674840"/>
            <a:ext cx="2736304" cy="1778496"/>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Skipped this year</a:t>
            </a:r>
          </a:p>
        </p:txBody>
      </p:sp>
    </p:spTree>
    <p:extLst>
      <p:ext uri="{BB962C8B-B14F-4D97-AF65-F5344CB8AC3E}">
        <p14:creationId xmlns:p14="http://schemas.microsoft.com/office/powerpoint/2010/main" val="136468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99808"/>
                                        </p:tgtEl>
                                        <p:attrNameLst>
                                          <p:attrName>style.visibility</p:attrName>
                                        </p:attrNameLst>
                                      </p:cBhvr>
                                      <p:to>
                                        <p:strVal val="visible"/>
                                      </p:to>
                                    </p:set>
                                  </p:childTnLst>
                                  <p:subTnLst>
                                    <p:set>
                                      <p:cBhvr override="childStyle">
                                        <p:cTn dur="1" fill="hold" display="0" masterRel="nextClick" afterEffect="1"/>
                                        <p:tgtEl>
                                          <p:spTgt spid="39980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99689"/>
                                        </p:tgtEl>
                                        <p:attrNameLst>
                                          <p:attrName>style.visibility</p:attrName>
                                        </p:attrNameLst>
                                      </p:cBhvr>
                                      <p:to>
                                        <p:strVal val="visible"/>
                                      </p:to>
                                    </p:set>
                                  </p:childTnLst>
                                  <p:subTnLst>
                                    <p:set>
                                      <p:cBhvr override="childStyle">
                                        <p:cTn dur="1" fill="hold" display="0" masterRel="nextClick" afterEffect="1"/>
                                        <p:tgtEl>
                                          <p:spTgt spid="39968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99677"/>
                                        </p:tgtEl>
                                        <p:attrNameLst>
                                          <p:attrName>style.visibility</p:attrName>
                                        </p:attrNameLst>
                                      </p:cBhvr>
                                      <p:to>
                                        <p:strVal val="visible"/>
                                      </p:to>
                                    </p:set>
                                  </p:childTnLst>
                                  <p:subTnLst>
                                    <p:set>
                                      <p:cBhvr override="childStyle">
                                        <p:cTn dur="1" fill="hold" display="0" masterRel="nextClick" afterEffect="1"/>
                                        <p:tgtEl>
                                          <p:spTgt spid="399677"/>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99690"/>
                                        </p:tgtEl>
                                        <p:attrNameLst>
                                          <p:attrName>style.visibility</p:attrName>
                                        </p:attrNameLst>
                                      </p:cBhvr>
                                      <p:to>
                                        <p:strVal val="visible"/>
                                      </p:to>
                                    </p:set>
                                  </p:childTnLst>
                                  <p:subTnLst>
                                    <p:set>
                                      <p:cBhvr override="childStyle">
                                        <p:cTn dur="1" fill="hold" display="0" masterRel="nextClick" afterEffect="1"/>
                                        <p:tgtEl>
                                          <p:spTgt spid="39969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99741"/>
                                        </p:tgtEl>
                                        <p:attrNameLst>
                                          <p:attrName>style.visibility</p:attrName>
                                        </p:attrNameLst>
                                      </p:cBhvr>
                                      <p:to>
                                        <p:strVal val="visible"/>
                                      </p:to>
                                    </p:set>
                                  </p:childTnLst>
                                  <p:subTnLst>
                                    <p:set>
                                      <p:cBhvr override="childStyle">
                                        <p:cTn dur="1" fill="hold" display="0" masterRel="nextClick" afterEffect="1"/>
                                        <p:tgtEl>
                                          <p:spTgt spid="399741"/>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99716"/>
                                        </p:tgtEl>
                                        <p:attrNameLst>
                                          <p:attrName>style.visibility</p:attrName>
                                        </p:attrNameLst>
                                      </p:cBhvr>
                                      <p:to>
                                        <p:strVal val="visible"/>
                                      </p:to>
                                    </p:set>
                                  </p:childTnLst>
                                  <p:subTnLst>
                                    <p:set>
                                      <p:cBhvr override="childStyle">
                                        <p:cTn dur="1" fill="hold" display="0" masterRel="nextClick" afterEffect="1"/>
                                        <p:tgtEl>
                                          <p:spTgt spid="399716"/>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99740"/>
                                        </p:tgtEl>
                                        <p:attrNameLst>
                                          <p:attrName>style.visibility</p:attrName>
                                        </p:attrNameLst>
                                      </p:cBhvr>
                                      <p:to>
                                        <p:strVal val="visible"/>
                                      </p:to>
                                    </p:set>
                                  </p:childTnLst>
                                  <p:subTnLst>
                                    <p:set>
                                      <p:cBhvr override="childStyle">
                                        <p:cTn dur="1" fill="hold" display="0" masterRel="nextClick" afterEffect="1"/>
                                        <p:tgtEl>
                                          <p:spTgt spid="399740"/>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399742"/>
                                        </p:tgtEl>
                                        <p:attrNameLst>
                                          <p:attrName>style.visibility</p:attrName>
                                        </p:attrNameLst>
                                      </p:cBhvr>
                                      <p:to>
                                        <p:strVal val="visible"/>
                                      </p:to>
                                    </p:set>
                                  </p:childTnLst>
                                  <p:subTnLst>
                                    <p:set>
                                      <p:cBhvr override="childStyle">
                                        <p:cTn dur="1" fill="hold" display="0" masterRel="nextClick" afterEffect="1"/>
                                        <p:tgtEl>
                                          <p:spTgt spid="399742"/>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99754"/>
                                        </p:tgtEl>
                                        <p:attrNameLst>
                                          <p:attrName>style.visibility</p:attrName>
                                        </p:attrNameLst>
                                      </p:cBhvr>
                                      <p:to>
                                        <p:strVal val="visible"/>
                                      </p:to>
                                    </p:set>
                                  </p:childTnLst>
                                  <p:subTnLst>
                                    <p:set>
                                      <p:cBhvr override="childStyle">
                                        <p:cTn dur="1" fill="hold" display="0" masterRel="nextClick" afterEffect="1"/>
                                        <p:tgtEl>
                                          <p:spTgt spid="399754"/>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399900"/>
                                        </p:tgtEl>
                                        <p:attrNameLst>
                                          <p:attrName>style.visibility</p:attrName>
                                        </p:attrNameLst>
                                      </p:cBhvr>
                                      <p:to>
                                        <p:strVal val="visible"/>
                                      </p:to>
                                    </p:set>
                                  </p:childTnLst>
                                  <p:subTnLst>
                                    <p:set>
                                      <p:cBhvr override="childStyle">
                                        <p:cTn dur="1" fill="hold" display="0" masterRel="nextClick" afterEffect="1"/>
                                        <p:tgtEl>
                                          <p:spTgt spid="399900"/>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399886"/>
                                        </p:tgtEl>
                                        <p:attrNameLst>
                                          <p:attrName>style.visibility</p:attrName>
                                        </p:attrNameLst>
                                      </p:cBhvr>
                                      <p:to>
                                        <p:strVal val="visible"/>
                                      </p:to>
                                    </p:set>
                                  </p:childTnLst>
                                </p:cTn>
                              </p:par>
                            </p:childTnLst>
                          </p:cTn>
                        </p:par>
                        <p:par>
                          <p:cTn id="51" fill="hold" nodeType="afterGroup">
                            <p:stCondLst>
                              <p:cond delay="500"/>
                            </p:stCondLst>
                            <p:childTnLst>
                              <p:par>
                                <p:cTn id="52" presetID="1" presetClass="entr" presetSubtype="0" fill="hold" nodeType="afterEffect">
                                  <p:stCondLst>
                                    <p:cond delay="0"/>
                                  </p:stCondLst>
                                  <p:childTnLst>
                                    <p:set>
                                      <p:cBhvr>
                                        <p:cTn id="53" dur="1" fill="hold">
                                          <p:stCondLst>
                                            <p:cond delay="499"/>
                                          </p:stCondLst>
                                        </p:cTn>
                                        <p:tgtEl>
                                          <p:spTgt spid="399769"/>
                                        </p:tgtEl>
                                        <p:attrNameLst>
                                          <p:attrName>style.visibility</p:attrName>
                                        </p:attrNameLst>
                                      </p:cBhvr>
                                      <p:to>
                                        <p:strVal val="visible"/>
                                      </p:to>
                                    </p:set>
                                  </p:childTnLst>
                                  <p:subTnLst>
                                    <p:set>
                                      <p:cBhvr override="childStyle">
                                        <p:cTn dur="1" fill="hold" display="0" masterRel="nextClick" afterEffect="1"/>
                                        <p:tgtEl>
                                          <p:spTgt spid="399769"/>
                                        </p:tgtEl>
                                        <p:attrNameLst>
                                          <p:attrName>style.visibility</p:attrName>
                                        </p:attrNameLst>
                                      </p:cBhvr>
                                      <p:to>
                                        <p:strVal val="hidden"/>
                                      </p:to>
                                    </p:set>
                                  </p:sub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499"/>
                                          </p:stCondLst>
                                        </p:cTn>
                                        <p:tgtEl>
                                          <p:spTgt spid="399781"/>
                                        </p:tgtEl>
                                        <p:attrNameLst>
                                          <p:attrName>style.visibility</p:attrName>
                                        </p:attrNameLst>
                                      </p:cBhvr>
                                      <p:to>
                                        <p:strVal val="visible"/>
                                      </p:to>
                                    </p:set>
                                  </p:childTnLst>
                                  <p:subTnLst>
                                    <p:set>
                                      <p:cBhvr override="childStyle">
                                        <p:cTn dur="1" fill="hold" display="0" masterRel="nextClick" afterEffect="1"/>
                                        <p:tgtEl>
                                          <p:spTgt spid="399781"/>
                                        </p:tgtEl>
                                        <p:attrNameLst>
                                          <p:attrName>style.visibility</p:attrName>
                                        </p:attrNameLst>
                                      </p:cBhvr>
                                      <p:to>
                                        <p:strVal val="hidden"/>
                                      </p:to>
                                    </p:set>
                                  </p:sub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499"/>
                                          </p:stCondLst>
                                        </p:cTn>
                                        <p:tgtEl>
                                          <p:spTgt spid="399793"/>
                                        </p:tgtEl>
                                        <p:attrNameLst>
                                          <p:attrName>style.visibility</p:attrName>
                                        </p:attrNameLst>
                                      </p:cBhvr>
                                      <p:to>
                                        <p:strVal val="visible"/>
                                      </p:to>
                                    </p:set>
                                  </p:childTnLst>
                                  <p:subTnLst>
                                    <p:set>
                                      <p:cBhvr override="childStyle">
                                        <p:cTn dur="1" fill="hold" display="0" masterRel="nextClick" afterEffect="1"/>
                                        <p:tgtEl>
                                          <p:spTgt spid="399793"/>
                                        </p:tgtEl>
                                        <p:attrNameLst>
                                          <p:attrName>style.visibility</p:attrName>
                                        </p:attrNameLst>
                                      </p:cBhvr>
                                      <p:to>
                                        <p:strVal val="hidden"/>
                                      </p:to>
                                    </p:set>
                                  </p:sub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499"/>
                                          </p:stCondLst>
                                        </p:cTn>
                                        <p:tgtEl>
                                          <p:spTgt spid="399852"/>
                                        </p:tgtEl>
                                        <p:attrNameLst>
                                          <p:attrName>style.visibility</p:attrName>
                                        </p:attrNameLst>
                                      </p:cBhvr>
                                      <p:to>
                                        <p:strVal val="visible"/>
                                      </p:to>
                                    </p:set>
                                  </p:childTnLst>
                                </p:cTn>
                              </p:par>
                            </p:childTnLst>
                          </p:cTn>
                        </p:par>
                        <p:par>
                          <p:cTn id="66" fill="hold" nodeType="afterGroup">
                            <p:stCondLst>
                              <p:cond delay="500"/>
                            </p:stCondLst>
                            <p:childTnLst>
                              <p:par>
                                <p:cTn id="67" presetID="1" presetClass="entr" presetSubtype="0" fill="hold" grpId="0" nodeType="afterEffect">
                                  <p:stCondLst>
                                    <p:cond delay="0"/>
                                  </p:stCondLst>
                                  <p:childTnLst>
                                    <p:set>
                                      <p:cBhvr>
                                        <p:cTn id="68" dur="1" fill="hold">
                                          <p:stCondLst>
                                            <p:cond delay="499"/>
                                          </p:stCondLst>
                                        </p:cTn>
                                        <p:tgtEl>
                                          <p:spTgt spid="399824"/>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399897"/>
                                        </p:tgtEl>
                                        <p:attrNameLst>
                                          <p:attrName>style.visibility</p:attrName>
                                        </p:attrNameLst>
                                      </p:cBhvr>
                                      <p:to>
                                        <p:strVal val="visible"/>
                                      </p:to>
                                    </p:set>
                                  </p:childTnLst>
                                </p:cTn>
                              </p:par>
                            </p:childTnLst>
                          </p:cTn>
                        </p:par>
                        <p:par>
                          <p:cTn id="73" fill="hold" nodeType="afterGroup">
                            <p:stCondLst>
                              <p:cond delay="500"/>
                            </p:stCondLst>
                            <p:childTnLst>
                              <p:par>
                                <p:cTn id="74" presetID="1" presetClass="entr" presetSubtype="0" fill="hold" grpId="0" nodeType="afterEffect">
                                  <p:stCondLst>
                                    <p:cond delay="0"/>
                                  </p:stCondLst>
                                  <p:childTnLst>
                                    <p:set>
                                      <p:cBhvr>
                                        <p:cTn id="75" dur="1" fill="hold">
                                          <p:stCondLst>
                                            <p:cond delay="499"/>
                                          </p:stCondLst>
                                        </p:cTn>
                                        <p:tgtEl>
                                          <p:spTgt spid="399853"/>
                                        </p:tgtEl>
                                        <p:attrNameLst>
                                          <p:attrName>style.visibility</p:attrName>
                                        </p:attrNameLst>
                                      </p:cBhvr>
                                      <p:to>
                                        <p:strVal val="visible"/>
                                      </p:to>
                                    </p:set>
                                  </p:childTnLst>
                                </p:cTn>
                              </p:par>
                            </p:childTnLst>
                          </p:cTn>
                        </p:par>
                        <p:par>
                          <p:cTn id="76" fill="hold" nodeType="afterGroup">
                            <p:stCondLst>
                              <p:cond delay="1000"/>
                            </p:stCondLst>
                            <p:childTnLst>
                              <p:par>
                                <p:cTn id="77" presetID="1" presetClass="entr" presetSubtype="0" fill="hold" nodeType="afterEffect">
                                  <p:stCondLst>
                                    <p:cond delay="1000"/>
                                  </p:stCondLst>
                                  <p:childTnLst>
                                    <p:set>
                                      <p:cBhvr>
                                        <p:cTn id="78" dur="1" fill="hold">
                                          <p:stCondLst>
                                            <p:cond delay="499"/>
                                          </p:stCondLst>
                                        </p:cTn>
                                        <p:tgtEl>
                                          <p:spTgt spid="399858"/>
                                        </p:tgtEl>
                                        <p:attrNameLst>
                                          <p:attrName>style.visibility</p:attrName>
                                        </p:attrNameLst>
                                      </p:cBhvr>
                                      <p:to>
                                        <p:strVal val="visible"/>
                                      </p:to>
                                    </p:set>
                                  </p:childTnLst>
                                  <p:subTnLst>
                                    <p:set>
                                      <p:cBhvr override="childStyle">
                                        <p:cTn dur="1" fill="hold" display="0" masterRel="nextClick" afterEffect="1"/>
                                        <p:tgtEl>
                                          <p:spTgt spid="399858"/>
                                        </p:tgtEl>
                                        <p:attrNameLst>
                                          <p:attrName>style.visibility</p:attrName>
                                        </p:attrNameLst>
                                      </p:cBhvr>
                                      <p:to>
                                        <p:strVal val="hidden"/>
                                      </p:to>
                                    </p:set>
                                  </p:subTnLst>
                                </p:cTn>
                              </p:par>
                            </p:childTnLst>
                          </p:cTn>
                        </p:par>
                        <p:par>
                          <p:cTn id="79" fill="hold" nodeType="afterGroup">
                            <p:stCondLst>
                              <p:cond delay="2500"/>
                            </p:stCondLst>
                            <p:childTnLst>
                              <p:par>
                                <p:cTn id="80" presetID="1" presetClass="entr" presetSubtype="0" fill="hold" grpId="0" nodeType="afterEffect">
                                  <p:stCondLst>
                                    <p:cond delay="2000"/>
                                  </p:stCondLst>
                                  <p:childTnLst>
                                    <p:set>
                                      <p:cBhvr>
                                        <p:cTn id="81" dur="1" fill="hold">
                                          <p:stCondLst>
                                            <p:cond delay="499"/>
                                          </p:stCondLst>
                                        </p:cTn>
                                        <p:tgtEl>
                                          <p:spTgt spid="3998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autoUpdateAnimBg="0"/>
      <p:bldP spid="399824" grpId="0" autoUpdateAnimBg="0"/>
      <p:bldP spid="399853" grpId="0"/>
      <p:bldP spid="399855" grpId="0"/>
    </p:bldLst>
  </p:timing>
</p:sld>
</file>

<file path=ppt/theme/theme1.xml><?xml version="1.0" encoding="utf-8"?>
<a:theme xmlns:a="http://schemas.openxmlformats.org/drawingml/2006/main" name="1_Default Design">
  <a:themeElements>
    <a:clrScheme name="">
      <a:dk1>
        <a:srgbClr val="000000"/>
      </a:dk1>
      <a:lt1>
        <a:srgbClr val="B0C1C8"/>
      </a:lt1>
      <a:dk2>
        <a:srgbClr val="000000"/>
      </a:dk2>
      <a:lt2>
        <a:srgbClr val="919191"/>
      </a:lt2>
      <a:accent1>
        <a:srgbClr val="618FFD"/>
      </a:accent1>
      <a:accent2>
        <a:srgbClr val="00AE00"/>
      </a:accent2>
      <a:accent3>
        <a:srgbClr val="D4DDE0"/>
      </a:accent3>
      <a:accent4>
        <a:srgbClr val="000000"/>
      </a:accent4>
      <a:accent5>
        <a:srgbClr val="B7C6FE"/>
      </a:accent5>
      <a:accent6>
        <a:srgbClr val="009D00"/>
      </a:accent6>
      <a:hlink>
        <a:srgbClr val="FC0128"/>
      </a:hlink>
      <a:folHlink>
        <a:srgbClr val="CECECE"/>
      </a:folHlink>
    </a:clrScheme>
    <a:fontScheme name="1_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6086</TotalTime>
  <Words>2683</Words>
  <Application>Microsoft Office PowerPoint</Application>
  <PresentationFormat>On-screen Show (4:3)</PresentationFormat>
  <Paragraphs>553</Paragraphs>
  <Slides>19</Slides>
  <Notes>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Calibri Light</vt:lpstr>
      <vt:lpstr>Times</vt:lpstr>
      <vt:lpstr>Times New Roman</vt:lpstr>
      <vt:lpstr>Wingdings</vt:lpstr>
      <vt:lpstr>1_Default Design</vt:lpstr>
      <vt:lpstr>Computer Networks EDA387/DIT663</vt:lpstr>
      <vt:lpstr>Chapter 3: roadmap</vt:lpstr>
      <vt:lpstr>The Data Link Algorithm</vt:lpstr>
      <vt:lpstr>The Data Link Algorithm</vt:lpstr>
      <vt:lpstr>The Alternating-bit Algorithm</vt:lpstr>
      <vt:lpstr>The Alternating-bit Algorithm – Run Example</vt:lpstr>
      <vt:lpstr>There is No Crash-Tolerant Data-link Algorithm</vt:lpstr>
      <vt:lpstr>The Pumping Technique</vt:lpstr>
      <vt:lpstr>The Pumping Technique</vt:lpstr>
      <vt:lpstr>The Pumping Technique</vt:lpstr>
      <vt:lpstr>Conclusions</vt:lpstr>
      <vt:lpstr>Chapter 3: roadmap</vt:lpstr>
      <vt:lpstr>Arbitrary configuration because of crashes</vt:lpstr>
      <vt:lpstr>Any Configuration Can be Reached by a Sequence of Crashes</vt:lpstr>
      <vt:lpstr>Reaching an Arbitrary Configuration</vt:lpstr>
      <vt:lpstr>Reaching an Arbitrary Configuration</vt:lpstr>
      <vt:lpstr>Crash-Resilient Data-Link Algorithm, with a Bound on the Number of Frames in Transit</vt:lpstr>
      <vt:lpstr>Crash-Resilient Data-Link Algorithm – R crashes</vt:lpstr>
      <vt:lpstr>Crash-Resilient Data-Link Algorithm – R crashes</vt:lpstr>
    </vt:vector>
  </TitlesOfParts>
  <Company>Chalmers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(EDA387/DIT663)</dc:title>
  <dc:creator>Elad Michael Schiller</dc:creator>
  <cp:lastModifiedBy>Elad Schiller</cp:lastModifiedBy>
  <cp:revision>781</cp:revision>
  <cp:lastPrinted>2012-10-13T22:41:48Z</cp:lastPrinted>
  <dcterms:created xsi:type="dcterms:W3CDTF">2008-09-02T19:14:38Z</dcterms:created>
  <dcterms:modified xsi:type="dcterms:W3CDTF">2023-09-22T10:52:56Z</dcterms:modified>
</cp:coreProperties>
</file>