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6" r:id="rId2"/>
    <p:sldMasterId id="2147483673" r:id="rId3"/>
  </p:sldMasterIdLst>
  <p:notesMasterIdLst>
    <p:notesMasterId r:id="rId99"/>
  </p:notesMasterIdLst>
  <p:sldIdLst>
    <p:sldId id="313" r:id="rId4"/>
    <p:sldId id="315" r:id="rId5"/>
    <p:sldId id="261" r:id="rId6"/>
    <p:sldId id="290" r:id="rId7"/>
    <p:sldId id="316" r:id="rId8"/>
    <p:sldId id="320" r:id="rId9"/>
    <p:sldId id="321" r:id="rId10"/>
    <p:sldId id="322" r:id="rId11"/>
    <p:sldId id="323" r:id="rId12"/>
    <p:sldId id="324" r:id="rId13"/>
    <p:sldId id="325" r:id="rId14"/>
    <p:sldId id="380" r:id="rId15"/>
    <p:sldId id="326" r:id="rId16"/>
    <p:sldId id="327" r:id="rId17"/>
    <p:sldId id="328" r:id="rId18"/>
    <p:sldId id="329" r:id="rId19"/>
    <p:sldId id="330" r:id="rId20"/>
    <p:sldId id="331" r:id="rId21"/>
    <p:sldId id="332" r:id="rId22"/>
    <p:sldId id="333" r:id="rId23"/>
    <p:sldId id="334" r:id="rId24"/>
    <p:sldId id="335" r:id="rId25"/>
    <p:sldId id="336" r:id="rId26"/>
    <p:sldId id="337" r:id="rId27"/>
    <p:sldId id="338" r:id="rId28"/>
    <p:sldId id="317" r:id="rId29"/>
    <p:sldId id="292" r:id="rId30"/>
    <p:sldId id="293" r:id="rId31"/>
    <p:sldId id="294" r:id="rId32"/>
    <p:sldId id="295" r:id="rId33"/>
    <p:sldId id="374" r:id="rId34"/>
    <p:sldId id="296" r:id="rId35"/>
    <p:sldId id="297" r:id="rId36"/>
    <p:sldId id="298" r:id="rId37"/>
    <p:sldId id="375" r:id="rId38"/>
    <p:sldId id="377" r:id="rId39"/>
    <p:sldId id="299" r:id="rId40"/>
    <p:sldId id="376" r:id="rId41"/>
    <p:sldId id="300" r:id="rId42"/>
    <p:sldId id="318" r:id="rId43"/>
    <p:sldId id="267" r:id="rId44"/>
    <p:sldId id="268" r:id="rId45"/>
    <p:sldId id="291" r:id="rId46"/>
    <p:sldId id="269" r:id="rId47"/>
    <p:sldId id="270" r:id="rId48"/>
    <p:sldId id="271" r:id="rId49"/>
    <p:sldId id="301" r:id="rId50"/>
    <p:sldId id="302" r:id="rId51"/>
    <p:sldId id="378" r:id="rId52"/>
    <p:sldId id="379" r:id="rId53"/>
    <p:sldId id="303" r:id="rId54"/>
    <p:sldId id="304" r:id="rId55"/>
    <p:sldId id="305" r:id="rId56"/>
    <p:sldId id="306" r:id="rId57"/>
    <p:sldId id="307" r:id="rId58"/>
    <p:sldId id="308" r:id="rId59"/>
    <p:sldId id="309" r:id="rId60"/>
    <p:sldId id="310" r:id="rId61"/>
    <p:sldId id="311" r:id="rId62"/>
    <p:sldId id="312" r:id="rId63"/>
    <p:sldId id="339" r:id="rId64"/>
    <p:sldId id="340" r:id="rId65"/>
    <p:sldId id="341" r:id="rId66"/>
    <p:sldId id="342" r:id="rId67"/>
    <p:sldId id="343" r:id="rId68"/>
    <p:sldId id="344" r:id="rId69"/>
    <p:sldId id="345" r:id="rId70"/>
    <p:sldId id="346" r:id="rId71"/>
    <p:sldId id="347" r:id="rId72"/>
    <p:sldId id="348" r:id="rId73"/>
    <p:sldId id="349" r:id="rId74"/>
    <p:sldId id="350" r:id="rId75"/>
    <p:sldId id="351" r:id="rId76"/>
    <p:sldId id="352" r:id="rId77"/>
    <p:sldId id="353" r:id="rId78"/>
    <p:sldId id="354" r:id="rId79"/>
    <p:sldId id="355" r:id="rId80"/>
    <p:sldId id="356" r:id="rId81"/>
    <p:sldId id="357" r:id="rId82"/>
    <p:sldId id="358" r:id="rId83"/>
    <p:sldId id="359" r:id="rId84"/>
    <p:sldId id="360" r:id="rId85"/>
    <p:sldId id="361" r:id="rId86"/>
    <p:sldId id="362" r:id="rId87"/>
    <p:sldId id="363" r:id="rId88"/>
    <p:sldId id="364" r:id="rId89"/>
    <p:sldId id="365" r:id="rId90"/>
    <p:sldId id="366" r:id="rId91"/>
    <p:sldId id="367" r:id="rId92"/>
    <p:sldId id="368" r:id="rId93"/>
    <p:sldId id="369" r:id="rId94"/>
    <p:sldId id="370" r:id="rId95"/>
    <p:sldId id="371" r:id="rId96"/>
    <p:sldId id="372" r:id="rId97"/>
    <p:sldId id="373" r:id="rId98"/>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FF9900"/>
    <a:srgbClr val="FF0066"/>
    <a:srgbClr val="0066FF"/>
    <a:srgbClr val="6600FF"/>
    <a:srgbClr val="CC0000"/>
    <a:srgbClr val="CC99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8" autoAdjust="0"/>
    <p:restoredTop sz="96601" autoAdjust="0"/>
  </p:normalViewPr>
  <p:slideViewPr>
    <p:cSldViewPr snapToGrid="0">
      <p:cViewPr varScale="1">
        <p:scale>
          <a:sx n="79" d="100"/>
          <a:sy n="79" d="100"/>
        </p:scale>
        <p:origin x="108" y="78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sorterViewPr>
    <p:cViewPr>
      <p:scale>
        <a:sx n="66" d="100"/>
        <a:sy n="66" d="100"/>
      </p:scale>
      <p:origin x="0" y="1344"/>
    </p:cViewPr>
  </p:sorterViewPr>
  <p:notesViewPr>
    <p:cSldViewPr snapToGrid="0">
      <p:cViewPr varScale="1">
        <p:scale>
          <a:sx n="40" d="100"/>
          <a:sy n="40" d="100"/>
        </p:scale>
        <p:origin x="-1500" y="-10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theme" Target="theme/theme1.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microsoft.com/office/2016/11/relationships/changesInfo" Target="changesInfos/changesInfo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s>
</file>

<file path=ppt/_rels/viewProps.xml.rels><?xml version="1.0" encoding="UTF-8" standalone="yes"?>
<Relationships xmlns="http://schemas.openxmlformats.org/package/2006/relationships"><Relationship Id="rId8" Type="http://schemas.openxmlformats.org/officeDocument/2006/relationships/slide" Target="slides/slide45.xml"/><Relationship Id="rId13" Type="http://schemas.openxmlformats.org/officeDocument/2006/relationships/slide" Target="slides/slide86.xml"/><Relationship Id="rId3" Type="http://schemas.openxmlformats.org/officeDocument/2006/relationships/slide" Target="slides/slide26.xml"/><Relationship Id="rId7" Type="http://schemas.openxmlformats.org/officeDocument/2006/relationships/slide" Target="slides/slide44.xml"/><Relationship Id="rId12" Type="http://schemas.openxmlformats.org/officeDocument/2006/relationships/slide" Target="slides/slide82.xml"/><Relationship Id="rId2" Type="http://schemas.openxmlformats.org/officeDocument/2006/relationships/slide" Target="slides/slide5.xml"/><Relationship Id="rId1" Type="http://schemas.openxmlformats.org/officeDocument/2006/relationships/slide" Target="slides/slide2.xml"/><Relationship Id="rId6" Type="http://schemas.openxmlformats.org/officeDocument/2006/relationships/slide" Target="slides/slide42.xml"/><Relationship Id="rId11" Type="http://schemas.openxmlformats.org/officeDocument/2006/relationships/slide" Target="slides/slide69.xml"/><Relationship Id="rId5" Type="http://schemas.openxmlformats.org/officeDocument/2006/relationships/slide" Target="slides/slide41.xml"/><Relationship Id="rId10" Type="http://schemas.openxmlformats.org/officeDocument/2006/relationships/slide" Target="slides/slide65.xml"/><Relationship Id="rId4" Type="http://schemas.openxmlformats.org/officeDocument/2006/relationships/slide" Target="slides/slide40.xml"/><Relationship Id="rId9" Type="http://schemas.openxmlformats.org/officeDocument/2006/relationships/slide" Target="slides/slide63.xml"/><Relationship Id="rId14" Type="http://schemas.openxmlformats.org/officeDocument/2006/relationships/slide" Target="slides/slide8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ad Schiller" userId="b2e2916c-2099-495c-9bf9-7aae3df3c480" providerId="ADAL" clId="{8BCE7633-194A-4263-AA61-83D908548282}"/>
    <pc:docChg chg="custSel addSld modSld">
      <pc:chgData name="Elad Schiller" userId="b2e2916c-2099-495c-9bf9-7aae3df3c480" providerId="ADAL" clId="{8BCE7633-194A-4263-AA61-83D908548282}" dt="2024-10-04T10:04:32.094" v="119" actId="20577"/>
      <pc:docMkLst>
        <pc:docMk/>
      </pc:docMkLst>
      <pc:sldChg chg="modSp mod">
        <pc:chgData name="Elad Schiller" userId="b2e2916c-2099-495c-9bf9-7aae3df3c480" providerId="ADAL" clId="{8BCE7633-194A-4263-AA61-83D908548282}" dt="2024-10-04T10:04:24.825" v="118" actId="20577"/>
        <pc:sldMkLst>
          <pc:docMk/>
          <pc:sldMk cId="1542156146" sldId="325"/>
        </pc:sldMkLst>
        <pc:spChg chg="mod">
          <ac:chgData name="Elad Schiller" userId="b2e2916c-2099-495c-9bf9-7aae3df3c480" providerId="ADAL" clId="{8BCE7633-194A-4263-AA61-83D908548282}" dt="2024-10-04T10:04:24.825" v="118" actId="20577"/>
          <ac:spMkLst>
            <pc:docMk/>
            <pc:sldMk cId="1542156146" sldId="325"/>
            <ac:spMk id="18436" creationId="{00000000-0000-0000-0000-000000000000}"/>
          </ac:spMkLst>
        </pc:spChg>
      </pc:sldChg>
      <pc:sldChg chg="modSp add mod">
        <pc:chgData name="Elad Schiller" userId="b2e2916c-2099-495c-9bf9-7aae3df3c480" providerId="ADAL" clId="{8BCE7633-194A-4263-AA61-83D908548282}" dt="2024-10-04T10:04:32.094" v="119" actId="20577"/>
        <pc:sldMkLst>
          <pc:docMk/>
          <pc:sldMk cId="3319254074" sldId="380"/>
        </pc:sldMkLst>
        <pc:spChg chg="mod">
          <ac:chgData name="Elad Schiller" userId="b2e2916c-2099-495c-9bf9-7aae3df3c480" providerId="ADAL" clId="{8BCE7633-194A-4263-AA61-83D908548282}" dt="2024-10-04T10:04:32.094" v="119" actId="20577"/>
          <ac:spMkLst>
            <pc:docMk/>
            <pc:sldMk cId="3319254074" sldId="380"/>
            <ac:spMk id="18436" creationId="{00000000-0000-0000-0000-000000000000}"/>
          </ac:spMkLst>
        </pc:spChg>
      </pc:sldChg>
    </pc:docChg>
  </pc:docChgLst>
  <pc:docChgLst>
    <pc:chgData name="玄昊 刘" userId="03997660b9f98545" providerId="LiveId" clId="{0DE193CF-C1EF-4EE1-9323-D54E5D8F9355}"/>
    <pc:docChg chg="modSld">
      <pc:chgData name="玄昊 刘" userId="03997660b9f98545" providerId="LiveId" clId="{0DE193CF-C1EF-4EE1-9323-D54E5D8F9355}" dt="2024-10-06T16:38:33.318" v="0" actId="20577"/>
      <pc:docMkLst>
        <pc:docMk/>
      </pc:docMkLst>
      <pc:sldChg chg="modSp mod">
        <pc:chgData name="玄昊 刘" userId="03997660b9f98545" providerId="LiveId" clId="{0DE193CF-C1EF-4EE1-9323-D54E5D8F9355}" dt="2024-10-06T16:38:33.318" v="0" actId="20577"/>
        <pc:sldMkLst>
          <pc:docMk/>
          <pc:sldMk cId="1925448238" sldId="374"/>
        </pc:sldMkLst>
        <pc:spChg chg="mod">
          <ac:chgData name="玄昊 刘" userId="03997660b9f98545" providerId="LiveId" clId="{0DE193CF-C1EF-4EE1-9323-D54E5D8F9355}" dt="2024-10-06T16:38:33.318" v="0" actId="20577"/>
          <ac:spMkLst>
            <pc:docMk/>
            <pc:sldMk cId="1925448238" sldId="374"/>
            <ac:spMk id="2" creationId="{92F999B9-D000-DC4D-1E2F-DA19D517F87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defRPr sz="1300"/>
            </a:lvl1pPr>
          </a:lstStyle>
          <a:p>
            <a:endParaRPr lang="en-US" altLang="sv-SE"/>
          </a:p>
        </p:txBody>
      </p:sp>
      <p:sp>
        <p:nvSpPr>
          <p:cNvPr id="4099" name="Rectangle 3"/>
          <p:cNvSpPr>
            <a:spLocks noGrp="1" noChangeArrowheads="1"/>
          </p:cNvSpPr>
          <p:nvPr>
            <p:ph type="dt" idx="1"/>
          </p:nvPr>
        </p:nvSpPr>
        <p:spPr bwMode="auto">
          <a:xfrm>
            <a:off x="4021294" y="0"/>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a:defRPr sz="1300"/>
            </a:lvl1pPr>
          </a:lstStyle>
          <a:p>
            <a:endParaRPr lang="en-US" altLang="sv-SE"/>
          </a:p>
        </p:txBody>
      </p:sp>
      <p:sp>
        <p:nvSpPr>
          <p:cNvPr id="410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709930" y="4861441"/>
            <a:ext cx="5679440" cy="4605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en-US" altLang="sv-SE"/>
              <a:t>Click to edit Master text styles</a:t>
            </a:r>
          </a:p>
          <a:p>
            <a:pPr lvl="1"/>
            <a:r>
              <a:rPr lang="en-US" altLang="sv-SE"/>
              <a:t>Second level</a:t>
            </a:r>
          </a:p>
          <a:p>
            <a:pPr lvl="2"/>
            <a:r>
              <a:rPr lang="en-US" altLang="sv-SE"/>
              <a:t>Third level</a:t>
            </a:r>
          </a:p>
          <a:p>
            <a:pPr lvl="3"/>
            <a:r>
              <a:rPr lang="en-US" altLang="sv-SE"/>
              <a:t>Fourth level</a:t>
            </a:r>
          </a:p>
          <a:p>
            <a:pPr lvl="4"/>
            <a:r>
              <a:rPr lang="en-US" altLang="sv-SE"/>
              <a:t>Fifth level</a:t>
            </a:r>
          </a:p>
        </p:txBody>
      </p:sp>
      <p:sp>
        <p:nvSpPr>
          <p:cNvPr id="4102" name="Rectangle 6"/>
          <p:cNvSpPr>
            <a:spLocks noGrp="1" noChangeArrowheads="1"/>
          </p:cNvSpPr>
          <p:nvPr>
            <p:ph type="ftr" sz="quarter" idx="4"/>
          </p:nvPr>
        </p:nvSpPr>
        <p:spPr bwMode="auto">
          <a:xfrm>
            <a:off x="0" y="9721106"/>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defRPr sz="1300"/>
            </a:lvl1pPr>
          </a:lstStyle>
          <a:p>
            <a:endParaRPr lang="en-US" altLang="sv-SE"/>
          </a:p>
        </p:txBody>
      </p:sp>
      <p:sp>
        <p:nvSpPr>
          <p:cNvPr id="4103" name="Rectangle 7"/>
          <p:cNvSpPr>
            <a:spLocks noGrp="1" noChangeArrowheads="1"/>
          </p:cNvSpPr>
          <p:nvPr>
            <p:ph type="sldNum" sz="quarter" idx="5"/>
          </p:nvPr>
        </p:nvSpPr>
        <p:spPr bwMode="auto">
          <a:xfrm>
            <a:off x="4021294" y="9721106"/>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a:defRPr sz="1300"/>
            </a:lvl1pPr>
          </a:lstStyle>
          <a:p>
            <a:fld id="{76D66DEA-7A19-49FE-A04A-6DFB92AF8C5B}" type="slidenum">
              <a:rPr lang="en-US" altLang="sv-SE"/>
              <a:pPr/>
              <a:t>‹#›</a:t>
            </a:fld>
            <a:endParaRPr lang="en-US" altLang="sv-SE"/>
          </a:p>
        </p:txBody>
      </p:sp>
    </p:spTree>
    <p:extLst>
      <p:ext uri="{BB962C8B-B14F-4D97-AF65-F5344CB8AC3E}">
        <p14:creationId xmlns:p14="http://schemas.microsoft.com/office/powerpoint/2010/main" val="6377678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457200" algn="l" rtl="0" fontAlgn="base">
      <a:spcBef>
        <a:spcPct val="30000"/>
      </a:spcBef>
      <a:spcAft>
        <a:spcPct val="0"/>
      </a:spcAft>
      <a:defRPr sz="1200" kern="1200">
        <a:solidFill>
          <a:schemeClr val="tx1"/>
        </a:solidFill>
        <a:latin typeface="Arial" pitchFamily="34" charset="0"/>
        <a:ea typeface="+mn-ea"/>
        <a:cs typeface="Arial" pitchFamily="34" charset="0"/>
      </a:defRPr>
    </a:lvl2pPr>
    <a:lvl3pPr marL="914400" algn="l" rtl="0" fontAlgn="base">
      <a:spcBef>
        <a:spcPct val="30000"/>
      </a:spcBef>
      <a:spcAft>
        <a:spcPct val="0"/>
      </a:spcAft>
      <a:defRPr sz="1200" kern="1200">
        <a:solidFill>
          <a:schemeClr val="tx1"/>
        </a:solidFill>
        <a:latin typeface="Arial" pitchFamily="34" charset="0"/>
        <a:ea typeface="+mn-ea"/>
        <a:cs typeface="Arial" pitchFamily="34" charset="0"/>
      </a:defRPr>
    </a:lvl3pPr>
    <a:lvl4pPr marL="1371600" algn="l" rtl="0" fontAlgn="base">
      <a:spcBef>
        <a:spcPct val="30000"/>
      </a:spcBef>
      <a:spcAft>
        <a:spcPct val="0"/>
      </a:spcAft>
      <a:defRPr sz="1200" kern="1200">
        <a:solidFill>
          <a:schemeClr val="tx1"/>
        </a:solidFill>
        <a:latin typeface="Arial" pitchFamily="34" charset="0"/>
        <a:ea typeface="+mn-ea"/>
        <a:cs typeface="Arial" pitchFamily="34" charset="0"/>
      </a:defRPr>
    </a:lvl4pPr>
    <a:lvl5pPr marL="1828800" algn="l" rtl="0" fontAlgn="base">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1</a:t>
            </a:fld>
            <a:endParaRPr lang="en-US" dirty="0"/>
          </a:p>
        </p:txBody>
      </p:sp>
    </p:spTree>
    <p:extLst>
      <p:ext uri="{BB962C8B-B14F-4D97-AF65-F5344CB8AC3E}">
        <p14:creationId xmlns:p14="http://schemas.microsoft.com/office/powerpoint/2010/main" val="1715524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5145A3-EC20-4F7B-8243-0E36DB825A4D}" type="slidenum">
              <a:rPr lang="en-US" altLang="sv-SE"/>
              <a:pPr/>
              <a:t>41</a:t>
            </a:fld>
            <a:endParaRPr lang="en-US" altLang="sv-SE"/>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xfrm>
            <a:off x="946574" y="4861441"/>
            <a:ext cx="5206153" cy="4605576"/>
          </a:xfrm>
        </p:spPr>
        <p:txBody>
          <a:bodyPr/>
          <a:lstStyle/>
          <a:p>
            <a:endParaRPr lang="sv-SE" altLang="sv-SE">
              <a:solidFill>
                <a:srgbClr val="0000CC"/>
              </a:solidFill>
            </a:endParaRPr>
          </a:p>
        </p:txBody>
      </p:sp>
    </p:spTree>
    <p:extLst>
      <p:ext uri="{BB962C8B-B14F-4D97-AF65-F5344CB8AC3E}">
        <p14:creationId xmlns:p14="http://schemas.microsoft.com/office/powerpoint/2010/main" val="481165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1E52CE-8AB8-49DD-9C2B-E764DBAC46E8}" type="slidenum">
              <a:rPr lang="en-US" altLang="en-US"/>
              <a:pPr/>
              <a:t>47</a:t>
            </a:fld>
            <a:endParaRPr lang="en-US" altLang="en-US"/>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p:txBody>
          <a:bodyPr/>
          <a:lstStyle/>
          <a:p>
            <a:endParaRPr lang="sv-SE" altLang="sv-SE"/>
          </a:p>
        </p:txBody>
      </p:sp>
    </p:spTree>
    <p:extLst>
      <p:ext uri="{BB962C8B-B14F-4D97-AF65-F5344CB8AC3E}">
        <p14:creationId xmlns:p14="http://schemas.microsoft.com/office/powerpoint/2010/main" val="3270988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51AB5A-8781-40DB-BB18-F3C09700428C}" type="slidenum">
              <a:rPr lang="en-US" altLang="en-US"/>
              <a:pPr/>
              <a:t>48</a:t>
            </a:fld>
            <a:endParaRPr lang="en-US" altLang="en-US"/>
          </a:p>
        </p:txBody>
      </p:sp>
      <p:sp>
        <p:nvSpPr>
          <p:cNvPr id="461826" name="Rectangle 2"/>
          <p:cNvSpPr>
            <a:spLocks noGrp="1" noRot="1" noChangeAspect="1"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461827" name="Rectangle 3"/>
          <p:cNvSpPr>
            <a:spLocks noGrp="1" noChangeArrowheads="1"/>
          </p:cNvSpPr>
          <p:nvPr>
            <p:ph type="body" idx="1"/>
          </p:nvPr>
        </p:nvSpPr>
        <p:spPr bwMode="auto">
          <a:xfrm>
            <a:off x="946574" y="4861441"/>
            <a:ext cx="5206153" cy="4605576"/>
          </a:xfrm>
          <a:prstGeom prst="rect">
            <a:avLst/>
          </a:prstGeom>
          <a:solidFill>
            <a:srgbClr val="FFFFFF"/>
          </a:solidFill>
          <a:ln>
            <a:solidFill>
              <a:srgbClr val="000000"/>
            </a:solidFill>
            <a:miter lim="800000"/>
            <a:headEnd/>
            <a:tailEnd/>
          </a:ln>
        </p:spPr>
        <p:txBody>
          <a:bodyPr/>
          <a:lstStyle/>
          <a:p>
            <a:r>
              <a:rPr lang="en-US" altLang="sv-SE" sz="1100"/>
              <a:t>The task of delivering a message from one processor in the network to another remote processor is sophisticated, and may cause message corruption or even loss</a:t>
            </a:r>
          </a:p>
          <a:p>
            <a:r>
              <a:rPr lang="en-US" altLang="sv-SE" sz="1100"/>
              <a:t>There are several layers involved </a:t>
            </a:r>
          </a:p>
          <a:p>
            <a:pPr lvl="1"/>
            <a:r>
              <a:rPr lang="en-US" altLang="sv-SE"/>
              <a:t>Physical Layer</a:t>
            </a:r>
          </a:p>
          <a:p>
            <a:pPr lvl="1"/>
            <a:r>
              <a:rPr lang="en-US" altLang="sv-SE"/>
              <a:t>Data Link Layer (which concerns us)</a:t>
            </a:r>
          </a:p>
          <a:p>
            <a:pPr lvl="1"/>
            <a:r>
              <a:rPr lang="en-US" altLang="sv-SE"/>
              <a:t>Network Layer</a:t>
            </a:r>
          </a:p>
          <a:p>
            <a:endParaRPr lang="en-US" altLang="sv-SE"/>
          </a:p>
        </p:txBody>
      </p:sp>
    </p:spTree>
    <p:extLst>
      <p:ext uri="{BB962C8B-B14F-4D97-AF65-F5344CB8AC3E}">
        <p14:creationId xmlns:p14="http://schemas.microsoft.com/office/powerpoint/2010/main" val="2784392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51AB5A-8781-40DB-BB18-F3C09700428C}" type="slidenum">
              <a:rPr lang="en-US" altLang="en-US"/>
              <a:pPr/>
              <a:t>49</a:t>
            </a:fld>
            <a:endParaRPr lang="en-US" altLang="en-US"/>
          </a:p>
        </p:txBody>
      </p:sp>
      <p:sp>
        <p:nvSpPr>
          <p:cNvPr id="461826" name="Rectangle 2"/>
          <p:cNvSpPr>
            <a:spLocks noGrp="1" noRot="1" noChangeAspect="1"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461827" name="Rectangle 3"/>
          <p:cNvSpPr>
            <a:spLocks noGrp="1" noChangeArrowheads="1"/>
          </p:cNvSpPr>
          <p:nvPr>
            <p:ph type="body" idx="1"/>
          </p:nvPr>
        </p:nvSpPr>
        <p:spPr bwMode="auto">
          <a:xfrm>
            <a:off x="946574" y="4861441"/>
            <a:ext cx="5206153" cy="4605576"/>
          </a:xfrm>
          <a:prstGeom prst="rect">
            <a:avLst/>
          </a:prstGeom>
          <a:solidFill>
            <a:srgbClr val="FFFFFF"/>
          </a:solidFill>
          <a:ln>
            <a:solidFill>
              <a:srgbClr val="000000"/>
            </a:solidFill>
            <a:miter lim="800000"/>
            <a:headEnd/>
            <a:tailEnd/>
          </a:ln>
        </p:spPr>
        <p:txBody>
          <a:bodyPr/>
          <a:lstStyle/>
          <a:p>
            <a:r>
              <a:rPr lang="en-US" altLang="sv-SE" sz="1100"/>
              <a:t>The task of delivering a message from one processor in the network to another remote processor is sophisticated, and may cause message corruption or even loss</a:t>
            </a:r>
          </a:p>
          <a:p>
            <a:r>
              <a:rPr lang="en-US" altLang="sv-SE" sz="1100"/>
              <a:t>There are several layers involved </a:t>
            </a:r>
          </a:p>
          <a:p>
            <a:pPr lvl="1"/>
            <a:r>
              <a:rPr lang="en-US" altLang="sv-SE"/>
              <a:t>Physical Layer</a:t>
            </a:r>
          </a:p>
          <a:p>
            <a:pPr lvl="1"/>
            <a:r>
              <a:rPr lang="en-US" altLang="sv-SE"/>
              <a:t>Data Link Layer (which concerns us)</a:t>
            </a:r>
          </a:p>
          <a:p>
            <a:pPr lvl="1"/>
            <a:r>
              <a:rPr lang="en-US" altLang="sv-SE"/>
              <a:t>Network Layer</a:t>
            </a:r>
          </a:p>
          <a:p>
            <a:endParaRPr lang="en-US" altLang="sv-SE"/>
          </a:p>
        </p:txBody>
      </p:sp>
    </p:spTree>
    <p:extLst>
      <p:ext uri="{BB962C8B-B14F-4D97-AF65-F5344CB8AC3E}">
        <p14:creationId xmlns:p14="http://schemas.microsoft.com/office/powerpoint/2010/main" val="3534513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51AB5A-8781-40DB-BB18-F3C09700428C}" type="slidenum">
              <a:rPr lang="en-US" altLang="en-US"/>
              <a:pPr/>
              <a:t>50</a:t>
            </a:fld>
            <a:endParaRPr lang="en-US" altLang="en-US"/>
          </a:p>
        </p:txBody>
      </p:sp>
      <p:sp>
        <p:nvSpPr>
          <p:cNvPr id="461826" name="Rectangle 2"/>
          <p:cNvSpPr>
            <a:spLocks noGrp="1" noRot="1" noChangeAspect="1"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461827" name="Rectangle 3"/>
          <p:cNvSpPr>
            <a:spLocks noGrp="1" noChangeArrowheads="1"/>
          </p:cNvSpPr>
          <p:nvPr>
            <p:ph type="body" idx="1"/>
          </p:nvPr>
        </p:nvSpPr>
        <p:spPr bwMode="auto">
          <a:xfrm>
            <a:off x="946574" y="4861441"/>
            <a:ext cx="5206153" cy="4605576"/>
          </a:xfrm>
          <a:prstGeom prst="rect">
            <a:avLst/>
          </a:prstGeom>
          <a:solidFill>
            <a:srgbClr val="FFFFFF"/>
          </a:solidFill>
          <a:ln>
            <a:solidFill>
              <a:srgbClr val="000000"/>
            </a:solidFill>
            <a:miter lim="800000"/>
            <a:headEnd/>
            <a:tailEnd/>
          </a:ln>
        </p:spPr>
        <p:txBody>
          <a:bodyPr/>
          <a:lstStyle/>
          <a:p>
            <a:r>
              <a:rPr lang="en-US" altLang="sv-SE" sz="1100"/>
              <a:t>The task of delivering a message from one processor in the network to another remote processor is sophisticated, and may cause message corruption or even loss</a:t>
            </a:r>
          </a:p>
          <a:p>
            <a:r>
              <a:rPr lang="en-US" altLang="sv-SE" sz="1100"/>
              <a:t>There are several layers involved </a:t>
            </a:r>
          </a:p>
          <a:p>
            <a:pPr lvl="1"/>
            <a:r>
              <a:rPr lang="en-US" altLang="sv-SE"/>
              <a:t>Physical Layer</a:t>
            </a:r>
          </a:p>
          <a:p>
            <a:pPr lvl="1"/>
            <a:r>
              <a:rPr lang="en-US" altLang="sv-SE"/>
              <a:t>Data Link Layer (which concerns us)</a:t>
            </a:r>
          </a:p>
          <a:p>
            <a:pPr lvl="1"/>
            <a:r>
              <a:rPr lang="en-US" altLang="sv-SE"/>
              <a:t>Network Layer</a:t>
            </a:r>
          </a:p>
          <a:p>
            <a:endParaRPr lang="en-US" altLang="sv-SE"/>
          </a:p>
        </p:txBody>
      </p:sp>
    </p:spTree>
    <p:extLst>
      <p:ext uri="{BB962C8B-B14F-4D97-AF65-F5344CB8AC3E}">
        <p14:creationId xmlns:p14="http://schemas.microsoft.com/office/powerpoint/2010/main" val="1910895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F15903-4088-4D38-8B70-6E461399E8F2}" type="slidenum">
              <a:rPr lang="en-US" altLang="en-US"/>
              <a:pPr/>
              <a:t>51</a:t>
            </a:fld>
            <a:endParaRPr lang="en-US" altLang="en-US"/>
          </a:p>
        </p:txBody>
      </p:sp>
      <p:sp>
        <p:nvSpPr>
          <p:cNvPr id="542722" name="Rectangle 2"/>
          <p:cNvSpPr>
            <a:spLocks noGrp="1" noRot="1" noChangeAspect="1"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542723" name="Rectangle 3"/>
          <p:cNvSpPr>
            <a:spLocks noGrp="1" noChangeArrowheads="1"/>
          </p:cNvSpPr>
          <p:nvPr>
            <p:ph type="body" idx="1"/>
          </p:nvPr>
        </p:nvSpPr>
        <p:spPr bwMode="auto">
          <a:xfrm>
            <a:off x="946574" y="4861441"/>
            <a:ext cx="5206153" cy="4605576"/>
          </a:xfrm>
          <a:prstGeom prst="rect">
            <a:avLst/>
          </a:prstGeom>
          <a:solidFill>
            <a:srgbClr val="FFFFFF"/>
          </a:solidFill>
          <a:ln>
            <a:solidFill>
              <a:srgbClr val="000000"/>
            </a:solidFill>
            <a:miter lim="800000"/>
            <a:headEnd/>
            <a:tailEnd/>
          </a:ln>
        </p:spPr>
        <p:txBody>
          <a:bodyPr/>
          <a:lstStyle/>
          <a:p>
            <a:r>
              <a:rPr lang="en-US" altLang="sv-SE" sz="1100"/>
              <a:t>The task of delivering a message from one processor in the network to another remote processor is sophisticated, and may cause message corruption or even loss</a:t>
            </a:r>
          </a:p>
          <a:p>
            <a:r>
              <a:rPr lang="en-US" altLang="sv-SE" sz="1100"/>
              <a:t>There are several layers involved </a:t>
            </a:r>
          </a:p>
          <a:p>
            <a:pPr lvl="1"/>
            <a:r>
              <a:rPr lang="en-US" altLang="sv-SE"/>
              <a:t>Physical Layer</a:t>
            </a:r>
          </a:p>
          <a:p>
            <a:pPr lvl="1"/>
            <a:r>
              <a:rPr lang="en-US" altLang="sv-SE"/>
              <a:t>Data Link Layer (which concerns us)</a:t>
            </a:r>
          </a:p>
          <a:p>
            <a:pPr lvl="1"/>
            <a:r>
              <a:rPr lang="en-US" altLang="sv-SE"/>
              <a:t>Network Layer</a:t>
            </a:r>
          </a:p>
          <a:p>
            <a:endParaRPr lang="en-US" altLang="sv-SE"/>
          </a:p>
        </p:txBody>
      </p:sp>
    </p:spTree>
    <p:extLst>
      <p:ext uri="{BB962C8B-B14F-4D97-AF65-F5344CB8AC3E}">
        <p14:creationId xmlns:p14="http://schemas.microsoft.com/office/powerpoint/2010/main" val="3892728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BF88E2-0661-42CF-83A4-B60431B8E828}" type="slidenum">
              <a:rPr lang="en-US" altLang="en-US"/>
              <a:pPr/>
              <a:t>57</a:t>
            </a:fld>
            <a:endParaRPr lang="en-US" altLang="en-US"/>
          </a:p>
        </p:txBody>
      </p:sp>
      <p:sp>
        <p:nvSpPr>
          <p:cNvPr id="466946" name="Rectangle 2"/>
          <p:cNvSpPr>
            <a:spLocks noGrp="1" noRot="1" noChangeAspect="1"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466947" name="Rectangle 3"/>
          <p:cNvSpPr>
            <a:spLocks noGrp="1" noChangeArrowheads="1"/>
          </p:cNvSpPr>
          <p:nvPr>
            <p:ph type="body" idx="1"/>
          </p:nvPr>
        </p:nvSpPr>
        <p:spPr bwMode="auto">
          <a:xfrm>
            <a:off x="946574" y="4861441"/>
            <a:ext cx="5206153" cy="4605576"/>
          </a:xfrm>
          <a:prstGeom prst="rect">
            <a:avLst/>
          </a:prstGeom>
          <a:solidFill>
            <a:srgbClr val="FFFFFF"/>
          </a:solidFill>
          <a:ln>
            <a:solidFill>
              <a:srgbClr val="000000"/>
            </a:solidFill>
            <a:miter lim="800000"/>
            <a:headEnd/>
            <a:tailEnd/>
          </a:ln>
        </p:spPr>
        <p:txBody>
          <a:bodyPr/>
          <a:lstStyle/>
          <a:p>
            <a:r>
              <a:rPr lang="en-US" altLang="sv-SE"/>
              <a:t>During the replay the sender fetches several messages that are identical to m. Note that it is possible for the network layer to use the services for the data link layer to use the services of the data-link layer</a:t>
            </a:r>
          </a:p>
        </p:txBody>
      </p:sp>
    </p:spTree>
    <p:extLst>
      <p:ext uri="{BB962C8B-B14F-4D97-AF65-F5344CB8AC3E}">
        <p14:creationId xmlns:p14="http://schemas.microsoft.com/office/powerpoint/2010/main" val="2165646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E90337-E5C9-4ABC-8752-9462A5662A59}" type="slidenum">
              <a:rPr lang="en-US" altLang="en-US"/>
              <a:pPr/>
              <a:t>58</a:t>
            </a:fld>
            <a:endParaRPr lang="en-US" altLang="en-US"/>
          </a:p>
        </p:txBody>
      </p:sp>
      <p:sp>
        <p:nvSpPr>
          <p:cNvPr id="547842" name="Rectangle 2"/>
          <p:cNvSpPr>
            <a:spLocks noGrp="1" noRot="1" noChangeAspect="1"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547843" name="Rectangle 3"/>
          <p:cNvSpPr>
            <a:spLocks noGrp="1" noChangeArrowheads="1"/>
          </p:cNvSpPr>
          <p:nvPr>
            <p:ph type="body" idx="1"/>
          </p:nvPr>
        </p:nvSpPr>
        <p:spPr bwMode="auto">
          <a:xfrm>
            <a:off x="946574" y="4861441"/>
            <a:ext cx="5206153" cy="4605576"/>
          </a:xfrm>
          <a:prstGeom prst="rect">
            <a:avLst/>
          </a:prstGeom>
          <a:solidFill>
            <a:srgbClr val="FFFFFF"/>
          </a:solidFill>
          <a:ln>
            <a:solidFill>
              <a:srgbClr val="000000"/>
            </a:solidFill>
            <a:miter lim="800000"/>
            <a:headEnd/>
            <a:tailEnd/>
          </a:ln>
        </p:spPr>
        <p:txBody>
          <a:bodyPr/>
          <a:lstStyle/>
          <a:p>
            <a:r>
              <a:rPr lang="en-US" altLang="sv-SE"/>
              <a:t>During the replay the sender fetches several messages that are identical to m. Note that it is possible for the network layer to use the services for the data link layer to use the services of the data-link layer</a:t>
            </a:r>
          </a:p>
        </p:txBody>
      </p:sp>
    </p:spTree>
    <p:extLst>
      <p:ext uri="{BB962C8B-B14F-4D97-AF65-F5344CB8AC3E}">
        <p14:creationId xmlns:p14="http://schemas.microsoft.com/office/powerpoint/2010/main" val="3236298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sv-S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sv-SE"/>
          </a:p>
        </p:txBody>
      </p:sp>
      <p:sp>
        <p:nvSpPr>
          <p:cNvPr id="4" name="Date Placeholder 3"/>
          <p:cNvSpPr>
            <a:spLocks noGrp="1"/>
          </p:cNvSpPr>
          <p:nvPr>
            <p:ph type="dt" sz="half" idx="10"/>
          </p:nvPr>
        </p:nvSpPr>
        <p:spPr/>
        <p:txBody>
          <a:bodyPr/>
          <a:lstStyle>
            <a:lvl1pPr>
              <a:defRPr/>
            </a:lvl1pPr>
          </a:lstStyle>
          <a:p>
            <a:endParaRPr lang="en-US" altLang="sv-SE"/>
          </a:p>
        </p:txBody>
      </p:sp>
      <p:sp>
        <p:nvSpPr>
          <p:cNvPr id="5" name="Footer Placeholder 4"/>
          <p:cNvSpPr>
            <a:spLocks noGrp="1"/>
          </p:cNvSpPr>
          <p:nvPr>
            <p:ph type="ftr" sz="quarter" idx="11"/>
          </p:nvPr>
        </p:nvSpPr>
        <p:spPr/>
        <p:txBody>
          <a:bodyPr/>
          <a:lstStyle>
            <a:lvl1pPr>
              <a:defRPr/>
            </a:lvl1pPr>
          </a:lstStyle>
          <a:p>
            <a:endParaRPr lang="en-US" altLang="sv-SE"/>
          </a:p>
        </p:txBody>
      </p:sp>
      <p:sp>
        <p:nvSpPr>
          <p:cNvPr id="6" name="Slide Number Placeholder 5"/>
          <p:cNvSpPr>
            <a:spLocks noGrp="1"/>
          </p:cNvSpPr>
          <p:nvPr>
            <p:ph type="sldNum" sz="quarter" idx="12"/>
          </p:nvPr>
        </p:nvSpPr>
        <p:spPr/>
        <p:txBody>
          <a:bodyPr/>
          <a:lstStyle>
            <a:lvl1pPr>
              <a:defRPr/>
            </a:lvl1pPr>
          </a:lstStyle>
          <a:p>
            <a:fld id="{8D118135-F966-41A6-A3CE-53B86ECC1FF0}" type="slidenum">
              <a:rPr lang="en-US" altLang="sv-SE"/>
              <a:pPr/>
              <a:t>‹#›</a:t>
            </a:fld>
            <a:endParaRPr lang="en-US" altLang="sv-SE"/>
          </a:p>
        </p:txBody>
      </p:sp>
    </p:spTree>
    <p:extLst>
      <p:ext uri="{BB962C8B-B14F-4D97-AF65-F5344CB8AC3E}">
        <p14:creationId xmlns:p14="http://schemas.microsoft.com/office/powerpoint/2010/main" val="1997929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lvl1pPr>
              <a:defRPr/>
            </a:lvl1pPr>
          </a:lstStyle>
          <a:p>
            <a:endParaRPr lang="en-US" altLang="sv-SE"/>
          </a:p>
        </p:txBody>
      </p:sp>
      <p:sp>
        <p:nvSpPr>
          <p:cNvPr id="5" name="Footer Placeholder 4"/>
          <p:cNvSpPr>
            <a:spLocks noGrp="1"/>
          </p:cNvSpPr>
          <p:nvPr>
            <p:ph type="ftr" sz="quarter" idx="11"/>
          </p:nvPr>
        </p:nvSpPr>
        <p:spPr/>
        <p:txBody>
          <a:bodyPr/>
          <a:lstStyle>
            <a:lvl1pPr>
              <a:defRPr/>
            </a:lvl1pPr>
          </a:lstStyle>
          <a:p>
            <a:endParaRPr lang="en-US" altLang="sv-SE"/>
          </a:p>
        </p:txBody>
      </p:sp>
      <p:sp>
        <p:nvSpPr>
          <p:cNvPr id="6" name="Slide Number Placeholder 5"/>
          <p:cNvSpPr>
            <a:spLocks noGrp="1"/>
          </p:cNvSpPr>
          <p:nvPr>
            <p:ph type="sldNum" sz="quarter" idx="12"/>
          </p:nvPr>
        </p:nvSpPr>
        <p:spPr/>
        <p:txBody>
          <a:bodyPr/>
          <a:lstStyle>
            <a:lvl1pPr>
              <a:defRPr/>
            </a:lvl1pPr>
          </a:lstStyle>
          <a:p>
            <a:fld id="{94A984B5-DCCC-4F6C-A47A-D360F217D0BA}" type="slidenum">
              <a:rPr lang="en-US" altLang="sv-SE"/>
              <a:pPr/>
              <a:t>‹#›</a:t>
            </a:fld>
            <a:endParaRPr lang="en-US" altLang="sv-SE"/>
          </a:p>
        </p:txBody>
      </p:sp>
    </p:spTree>
    <p:extLst>
      <p:ext uri="{BB962C8B-B14F-4D97-AF65-F5344CB8AC3E}">
        <p14:creationId xmlns:p14="http://schemas.microsoft.com/office/powerpoint/2010/main" val="3777613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lvl1pPr>
              <a:defRPr/>
            </a:lvl1pPr>
          </a:lstStyle>
          <a:p>
            <a:endParaRPr lang="en-US" altLang="sv-SE"/>
          </a:p>
        </p:txBody>
      </p:sp>
      <p:sp>
        <p:nvSpPr>
          <p:cNvPr id="5" name="Footer Placeholder 4"/>
          <p:cNvSpPr>
            <a:spLocks noGrp="1"/>
          </p:cNvSpPr>
          <p:nvPr>
            <p:ph type="ftr" sz="quarter" idx="11"/>
          </p:nvPr>
        </p:nvSpPr>
        <p:spPr/>
        <p:txBody>
          <a:bodyPr/>
          <a:lstStyle>
            <a:lvl1pPr>
              <a:defRPr/>
            </a:lvl1pPr>
          </a:lstStyle>
          <a:p>
            <a:endParaRPr lang="en-US" altLang="sv-SE"/>
          </a:p>
        </p:txBody>
      </p:sp>
      <p:sp>
        <p:nvSpPr>
          <p:cNvPr id="6" name="Slide Number Placeholder 5"/>
          <p:cNvSpPr>
            <a:spLocks noGrp="1"/>
          </p:cNvSpPr>
          <p:nvPr>
            <p:ph type="sldNum" sz="quarter" idx="12"/>
          </p:nvPr>
        </p:nvSpPr>
        <p:spPr/>
        <p:txBody>
          <a:bodyPr/>
          <a:lstStyle>
            <a:lvl1pPr>
              <a:defRPr/>
            </a:lvl1pPr>
          </a:lstStyle>
          <a:p>
            <a:fld id="{E3F461E6-9412-4FE4-93F0-BC64BC5F5169}" type="slidenum">
              <a:rPr lang="en-US" altLang="sv-SE"/>
              <a:pPr/>
              <a:t>‹#›</a:t>
            </a:fld>
            <a:endParaRPr lang="en-US" altLang="sv-SE"/>
          </a:p>
        </p:txBody>
      </p:sp>
    </p:spTree>
    <p:extLst>
      <p:ext uri="{BB962C8B-B14F-4D97-AF65-F5344CB8AC3E}">
        <p14:creationId xmlns:p14="http://schemas.microsoft.com/office/powerpoint/2010/main" val="394339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endParaRPr lang="sv-SE"/>
          </a:p>
        </p:txBody>
      </p:sp>
      <p:sp>
        <p:nvSpPr>
          <p:cNvPr id="3" name="Text Placeholder 2"/>
          <p:cNvSpPr>
            <a:spLocks noGrp="1"/>
          </p:cNvSpPr>
          <p:nvPr>
            <p:ph type="body" sz="half" idx="1"/>
          </p:nvPr>
        </p:nvSpPr>
        <p:spPr>
          <a:xfrm>
            <a:off x="533400" y="16002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533400" y="40005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001963" y="6400800"/>
            <a:ext cx="5303837" cy="457200"/>
          </a:xfrm>
        </p:spPr>
        <p:txBody>
          <a:bodyPr/>
          <a:lstStyle>
            <a:lvl1pPr>
              <a:defRPr/>
            </a:lvl1pPr>
          </a:lstStyle>
          <a:p>
            <a:r>
              <a:rPr lang="he-IL" altLang="en-US"/>
              <a:t>chapter 4 - Self-Stabilizing Algorithms for Model Conversions</a:t>
            </a:r>
            <a:endParaRPr lang="en-US" altLang="he-IL"/>
          </a:p>
        </p:txBody>
      </p:sp>
      <p:sp>
        <p:nvSpPr>
          <p:cNvPr id="7" name="Slide Number Placeholder 6"/>
          <p:cNvSpPr>
            <a:spLocks noGrp="1"/>
          </p:cNvSpPr>
          <p:nvPr>
            <p:ph type="sldNum" sz="quarter" idx="12"/>
          </p:nvPr>
        </p:nvSpPr>
        <p:spPr>
          <a:xfrm>
            <a:off x="8305800" y="6400800"/>
            <a:ext cx="625475" cy="457200"/>
          </a:xfrm>
        </p:spPr>
        <p:txBody>
          <a:bodyPr/>
          <a:lstStyle>
            <a:lvl1pPr>
              <a:defRPr/>
            </a:lvl1pPr>
          </a:lstStyle>
          <a:p>
            <a:r>
              <a:rPr lang="en-US" altLang="en-US"/>
              <a:t>4-</a:t>
            </a:r>
            <a:fld id="{82C3B393-690B-4200-8894-D29E2D7E5856}" type="slidenum">
              <a:rPr lang="en-US" altLang="en-US"/>
              <a:pPr/>
              <a:t>‹#›</a:t>
            </a:fld>
            <a:endParaRPr lang="en-US" altLang="en-US"/>
          </a:p>
        </p:txBody>
      </p:sp>
    </p:spTree>
    <p:extLst>
      <p:ext uri="{BB962C8B-B14F-4D97-AF65-F5344CB8AC3E}">
        <p14:creationId xmlns:p14="http://schemas.microsoft.com/office/powerpoint/2010/main" val="1782765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4ED13A59-82BD-4C80-B320-EC326D5CD1B9}" type="slidenum">
              <a:rPr lang="en-US" altLang="en-US"/>
              <a:pPr/>
              <a:t>‹#›</a:t>
            </a:fld>
            <a:endParaRPr lang="en-US" altLang="en-US"/>
          </a:p>
        </p:txBody>
      </p:sp>
    </p:spTree>
    <p:extLst>
      <p:ext uri="{BB962C8B-B14F-4D97-AF65-F5344CB8AC3E}">
        <p14:creationId xmlns:p14="http://schemas.microsoft.com/office/powerpoint/2010/main" val="3925954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7BD676A-1964-4DF6-8AA7-DF6BC11B8DE4}" type="slidenum">
              <a:rPr lang="en-US" altLang="en-US"/>
              <a:pPr/>
              <a:t>‹#›</a:t>
            </a:fld>
            <a:endParaRPr lang="en-US" altLang="en-US"/>
          </a:p>
        </p:txBody>
      </p:sp>
    </p:spTree>
    <p:extLst>
      <p:ext uri="{BB962C8B-B14F-4D97-AF65-F5344CB8AC3E}">
        <p14:creationId xmlns:p14="http://schemas.microsoft.com/office/powerpoint/2010/main" val="1398779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1141201-E6F1-4BAA-A0F9-B8D3450287F1}" type="slidenum">
              <a:rPr lang="en-US" altLang="en-US"/>
              <a:pPr/>
              <a:t>‹#›</a:t>
            </a:fld>
            <a:endParaRPr lang="en-US" altLang="en-US"/>
          </a:p>
        </p:txBody>
      </p:sp>
    </p:spTree>
    <p:extLst>
      <p:ext uri="{BB962C8B-B14F-4D97-AF65-F5344CB8AC3E}">
        <p14:creationId xmlns:p14="http://schemas.microsoft.com/office/powerpoint/2010/main" val="3164844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F58BE78-CBF0-49F4-9905-F6EC48580124}" type="slidenum">
              <a:rPr lang="en-US" altLang="en-US"/>
              <a:pPr/>
              <a:t>‹#›</a:t>
            </a:fld>
            <a:endParaRPr lang="en-US" altLang="en-US"/>
          </a:p>
        </p:txBody>
      </p:sp>
    </p:spTree>
    <p:extLst>
      <p:ext uri="{BB962C8B-B14F-4D97-AF65-F5344CB8AC3E}">
        <p14:creationId xmlns:p14="http://schemas.microsoft.com/office/powerpoint/2010/main" val="952823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BA97EB20-372B-4630-AC57-2416E3EA43B6}" type="slidenum">
              <a:rPr lang="en-US" altLang="en-US"/>
              <a:pPr/>
              <a:t>‹#›</a:t>
            </a:fld>
            <a:endParaRPr lang="en-US" altLang="en-US"/>
          </a:p>
        </p:txBody>
      </p:sp>
    </p:spTree>
    <p:extLst>
      <p:ext uri="{BB962C8B-B14F-4D97-AF65-F5344CB8AC3E}">
        <p14:creationId xmlns:p14="http://schemas.microsoft.com/office/powerpoint/2010/main" val="2109282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53F302C3-DF44-4E0B-9EE0-2F49A21BBFF1}" type="slidenum">
              <a:rPr lang="en-US" altLang="en-US"/>
              <a:pPr/>
              <a:t>‹#›</a:t>
            </a:fld>
            <a:endParaRPr lang="en-US" altLang="en-US"/>
          </a:p>
        </p:txBody>
      </p:sp>
    </p:spTree>
    <p:extLst>
      <p:ext uri="{BB962C8B-B14F-4D97-AF65-F5344CB8AC3E}">
        <p14:creationId xmlns:p14="http://schemas.microsoft.com/office/powerpoint/2010/main" val="23811009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2E887386-C8C8-43D8-AA48-251D2585AC3E}" type="slidenum">
              <a:rPr lang="en-US" altLang="en-US"/>
              <a:pPr/>
              <a:t>‹#›</a:t>
            </a:fld>
            <a:endParaRPr lang="en-US" altLang="en-US"/>
          </a:p>
        </p:txBody>
      </p:sp>
    </p:spTree>
    <p:extLst>
      <p:ext uri="{BB962C8B-B14F-4D97-AF65-F5344CB8AC3E}">
        <p14:creationId xmlns:p14="http://schemas.microsoft.com/office/powerpoint/2010/main" val="788665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lvl1pPr>
              <a:defRPr/>
            </a:lvl1pPr>
          </a:lstStyle>
          <a:p>
            <a:endParaRPr lang="en-US" altLang="sv-SE"/>
          </a:p>
        </p:txBody>
      </p:sp>
      <p:sp>
        <p:nvSpPr>
          <p:cNvPr id="5" name="Footer Placeholder 4"/>
          <p:cNvSpPr>
            <a:spLocks noGrp="1"/>
          </p:cNvSpPr>
          <p:nvPr>
            <p:ph type="ftr" sz="quarter" idx="11"/>
          </p:nvPr>
        </p:nvSpPr>
        <p:spPr/>
        <p:txBody>
          <a:bodyPr/>
          <a:lstStyle>
            <a:lvl1pPr>
              <a:defRPr/>
            </a:lvl1pPr>
          </a:lstStyle>
          <a:p>
            <a:endParaRPr lang="en-US" altLang="sv-SE"/>
          </a:p>
        </p:txBody>
      </p:sp>
      <p:sp>
        <p:nvSpPr>
          <p:cNvPr id="6" name="Slide Number Placeholder 5"/>
          <p:cNvSpPr>
            <a:spLocks noGrp="1"/>
          </p:cNvSpPr>
          <p:nvPr>
            <p:ph type="sldNum" sz="quarter" idx="12"/>
          </p:nvPr>
        </p:nvSpPr>
        <p:spPr/>
        <p:txBody>
          <a:bodyPr/>
          <a:lstStyle>
            <a:lvl1pPr>
              <a:defRPr/>
            </a:lvl1pPr>
          </a:lstStyle>
          <a:p>
            <a:fld id="{A2646C79-F2CF-4637-A883-959348BC1707}" type="slidenum">
              <a:rPr lang="en-US" altLang="sv-SE"/>
              <a:pPr/>
              <a:t>‹#›</a:t>
            </a:fld>
            <a:endParaRPr lang="en-US" altLang="sv-SE"/>
          </a:p>
        </p:txBody>
      </p:sp>
    </p:spTree>
    <p:extLst>
      <p:ext uri="{BB962C8B-B14F-4D97-AF65-F5344CB8AC3E}">
        <p14:creationId xmlns:p14="http://schemas.microsoft.com/office/powerpoint/2010/main" val="15350807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3C3AC9B-9D56-42F2-8E6E-6FEFEF3F29FF}" type="slidenum">
              <a:rPr lang="en-US" altLang="en-US"/>
              <a:pPr/>
              <a:t>‹#›</a:t>
            </a:fld>
            <a:endParaRPr lang="en-US" altLang="en-US"/>
          </a:p>
        </p:txBody>
      </p:sp>
    </p:spTree>
    <p:extLst>
      <p:ext uri="{BB962C8B-B14F-4D97-AF65-F5344CB8AC3E}">
        <p14:creationId xmlns:p14="http://schemas.microsoft.com/office/powerpoint/2010/main" val="25926447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2EB4D54-9EDE-434A-94F1-4C209D195C58}" type="slidenum">
              <a:rPr lang="en-US" altLang="en-US"/>
              <a:pPr/>
              <a:t>‹#›</a:t>
            </a:fld>
            <a:endParaRPr lang="en-US" altLang="en-US"/>
          </a:p>
        </p:txBody>
      </p:sp>
    </p:spTree>
    <p:extLst>
      <p:ext uri="{BB962C8B-B14F-4D97-AF65-F5344CB8AC3E}">
        <p14:creationId xmlns:p14="http://schemas.microsoft.com/office/powerpoint/2010/main" val="19282622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12A5977-DB27-4907-A997-86138488BC0E}" type="slidenum">
              <a:rPr lang="en-US" altLang="en-US"/>
              <a:pPr/>
              <a:t>‹#›</a:t>
            </a:fld>
            <a:endParaRPr lang="en-US" altLang="en-US"/>
          </a:p>
        </p:txBody>
      </p:sp>
    </p:spTree>
    <p:extLst>
      <p:ext uri="{BB962C8B-B14F-4D97-AF65-F5344CB8AC3E}">
        <p14:creationId xmlns:p14="http://schemas.microsoft.com/office/powerpoint/2010/main" val="2050772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FAF2F1F-BDAA-4417-BFCB-33B278ACE3E4}" type="slidenum">
              <a:rPr lang="en-US" altLang="en-US"/>
              <a:pPr/>
              <a:t>‹#›</a:t>
            </a:fld>
            <a:endParaRPr lang="en-US" altLang="en-US"/>
          </a:p>
        </p:txBody>
      </p:sp>
    </p:spTree>
    <p:extLst>
      <p:ext uri="{BB962C8B-B14F-4D97-AF65-F5344CB8AC3E}">
        <p14:creationId xmlns:p14="http://schemas.microsoft.com/office/powerpoint/2010/main" val="19323840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32D5-16AA-931D-B5BB-969BE3E336AF}"/>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0D950F-5FAF-3950-7192-FE8E0DA7B7F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C81E44-0386-E03C-EB9E-7388214A1C23}"/>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25AB29D-E81B-AEE3-74F7-794E15404204}"/>
              </a:ext>
            </a:extLst>
          </p:cNvPr>
          <p:cNvSpPr>
            <a:spLocks noGrp="1"/>
          </p:cNvSpPr>
          <p:nvPr>
            <p:ph type="ftr" sz="quarter" idx="11"/>
          </p:nvPr>
        </p:nvSpPr>
        <p:spPr/>
        <p:txBody>
          <a:bodyPr/>
          <a:lstStyle>
            <a:lvl1pPr>
              <a:defRPr/>
            </a:lvl1pPr>
          </a:lstStyle>
          <a:p>
            <a:r>
              <a:rPr lang="he-IL" altLang="en-US"/>
              <a:t>chapter 4 - Self-Stabilizing Algorithms for Model Conversions</a:t>
            </a:r>
            <a:endParaRPr lang="en-US" altLang="he-IL"/>
          </a:p>
        </p:txBody>
      </p:sp>
      <p:sp>
        <p:nvSpPr>
          <p:cNvPr id="6" name="Slide Number Placeholder 5">
            <a:extLst>
              <a:ext uri="{FF2B5EF4-FFF2-40B4-BE49-F238E27FC236}">
                <a16:creationId xmlns:a16="http://schemas.microsoft.com/office/drawing/2014/main" id="{8890B411-5DC3-8B3B-D399-4DA87E1FF435}"/>
              </a:ext>
            </a:extLst>
          </p:cNvPr>
          <p:cNvSpPr>
            <a:spLocks noGrp="1"/>
          </p:cNvSpPr>
          <p:nvPr>
            <p:ph type="sldNum" sz="quarter" idx="12"/>
          </p:nvPr>
        </p:nvSpPr>
        <p:spPr/>
        <p:txBody>
          <a:bodyPr/>
          <a:lstStyle>
            <a:lvl1pPr>
              <a:defRPr/>
            </a:lvl1pPr>
          </a:lstStyle>
          <a:p>
            <a:r>
              <a:rPr lang="en-US" altLang="en-US"/>
              <a:t>4-</a:t>
            </a:r>
            <a:fld id="{F2D778AC-A4DD-4750-B630-844F73BA5B68}" type="slidenum">
              <a:rPr lang="en-US" altLang="en-US"/>
              <a:pPr/>
              <a:t>‹#›</a:t>
            </a:fld>
            <a:endParaRPr lang="en-US" altLang="en-US"/>
          </a:p>
        </p:txBody>
      </p:sp>
    </p:spTree>
    <p:extLst>
      <p:ext uri="{BB962C8B-B14F-4D97-AF65-F5344CB8AC3E}">
        <p14:creationId xmlns:p14="http://schemas.microsoft.com/office/powerpoint/2010/main" val="2810437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55D7-673D-12D4-0AAF-5DAD26F757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B0223C-68DC-5FD2-7C2A-D48DC1FB1F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5DB6DE-8370-FFE9-B3D2-480FB6A63B58}"/>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A2CE89E-6288-48E4-37A3-BABC9834DCE2}"/>
              </a:ext>
            </a:extLst>
          </p:cNvPr>
          <p:cNvSpPr>
            <a:spLocks noGrp="1"/>
          </p:cNvSpPr>
          <p:nvPr>
            <p:ph type="ftr" sz="quarter" idx="11"/>
          </p:nvPr>
        </p:nvSpPr>
        <p:spPr/>
        <p:txBody>
          <a:bodyPr/>
          <a:lstStyle>
            <a:lvl1pPr>
              <a:defRPr/>
            </a:lvl1pPr>
          </a:lstStyle>
          <a:p>
            <a:r>
              <a:rPr lang="he-IL" altLang="en-US"/>
              <a:t>chapter 4 - Self-Stabilizing Algorithms for Model Conversions</a:t>
            </a:r>
            <a:endParaRPr lang="en-US" altLang="he-IL"/>
          </a:p>
        </p:txBody>
      </p:sp>
      <p:sp>
        <p:nvSpPr>
          <p:cNvPr id="6" name="Slide Number Placeholder 5">
            <a:extLst>
              <a:ext uri="{FF2B5EF4-FFF2-40B4-BE49-F238E27FC236}">
                <a16:creationId xmlns:a16="http://schemas.microsoft.com/office/drawing/2014/main" id="{0553FC03-BDF7-4A83-0945-1F41E66F3000}"/>
              </a:ext>
            </a:extLst>
          </p:cNvPr>
          <p:cNvSpPr>
            <a:spLocks noGrp="1"/>
          </p:cNvSpPr>
          <p:nvPr>
            <p:ph type="sldNum" sz="quarter" idx="12"/>
          </p:nvPr>
        </p:nvSpPr>
        <p:spPr/>
        <p:txBody>
          <a:bodyPr/>
          <a:lstStyle>
            <a:lvl1pPr>
              <a:defRPr/>
            </a:lvl1pPr>
          </a:lstStyle>
          <a:p>
            <a:r>
              <a:rPr lang="en-US" altLang="en-US"/>
              <a:t>4-</a:t>
            </a:r>
            <a:fld id="{B34F0679-7044-40B9-BFD2-BC3205511876}" type="slidenum">
              <a:rPr lang="en-US" altLang="en-US"/>
              <a:pPr/>
              <a:t>‹#›</a:t>
            </a:fld>
            <a:endParaRPr lang="en-US" altLang="en-US"/>
          </a:p>
        </p:txBody>
      </p:sp>
    </p:spTree>
    <p:extLst>
      <p:ext uri="{BB962C8B-B14F-4D97-AF65-F5344CB8AC3E}">
        <p14:creationId xmlns:p14="http://schemas.microsoft.com/office/powerpoint/2010/main" val="34732390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4203-253A-47CD-BE26-C0AC50D7E959}"/>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483CB9-6EDD-15BD-23ED-590F81FC519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8A77C125-3EE1-1C9B-B93A-C6F7A4FA8153}"/>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3063B5B-5A21-946C-15A1-78803F2370FF}"/>
              </a:ext>
            </a:extLst>
          </p:cNvPr>
          <p:cNvSpPr>
            <a:spLocks noGrp="1"/>
          </p:cNvSpPr>
          <p:nvPr>
            <p:ph type="ftr" sz="quarter" idx="11"/>
          </p:nvPr>
        </p:nvSpPr>
        <p:spPr/>
        <p:txBody>
          <a:bodyPr/>
          <a:lstStyle>
            <a:lvl1pPr>
              <a:defRPr/>
            </a:lvl1pPr>
          </a:lstStyle>
          <a:p>
            <a:r>
              <a:rPr lang="he-IL" altLang="en-US"/>
              <a:t>chapter 4 - Self-Stabilizing Algorithms for Model Conversions</a:t>
            </a:r>
            <a:endParaRPr lang="en-US" altLang="he-IL"/>
          </a:p>
        </p:txBody>
      </p:sp>
      <p:sp>
        <p:nvSpPr>
          <p:cNvPr id="6" name="Slide Number Placeholder 5">
            <a:extLst>
              <a:ext uri="{FF2B5EF4-FFF2-40B4-BE49-F238E27FC236}">
                <a16:creationId xmlns:a16="http://schemas.microsoft.com/office/drawing/2014/main" id="{679B34E0-9401-9361-AF59-5CEEDB8B7852}"/>
              </a:ext>
            </a:extLst>
          </p:cNvPr>
          <p:cNvSpPr>
            <a:spLocks noGrp="1"/>
          </p:cNvSpPr>
          <p:nvPr>
            <p:ph type="sldNum" sz="quarter" idx="12"/>
          </p:nvPr>
        </p:nvSpPr>
        <p:spPr/>
        <p:txBody>
          <a:bodyPr/>
          <a:lstStyle>
            <a:lvl1pPr>
              <a:defRPr/>
            </a:lvl1pPr>
          </a:lstStyle>
          <a:p>
            <a:r>
              <a:rPr lang="en-US" altLang="en-US"/>
              <a:t>4-</a:t>
            </a:r>
            <a:fld id="{0156C7EA-5A1A-4705-B003-D2D349E48997}" type="slidenum">
              <a:rPr lang="en-US" altLang="en-US"/>
              <a:pPr/>
              <a:t>‹#›</a:t>
            </a:fld>
            <a:endParaRPr lang="en-US" altLang="en-US"/>
          </a:p>
        </p:txBody>
      </p:sp>
    </p:spTree>
    <p:extLst>
      <p:ext uri="{BB962C8B-B14F-4D97-AF65-F5344CB8AC3E}">
        <p14:creationId xmlns:p14="http://schemas.microsoft.com/office/powerpoint/2010/main" val="32173043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8086F-2311-2E71-A116-9D13CD06E3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C60D7C-525B-4A8A-A733-DA871DD84C9D}"/>
              </a:ext>
            </a:extLst>
          </p:cNvPr>
          <p:cNvSpPr>
            <a:spLocks noGrp="1"/>
          </p:cNvSpPr>
          <p:nvPr>
            <p:ph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00A27B-4AB3-FA3F-29B6-523F79A7B672}"/>
              </a:ext>
            </a:extLst>
          </p:cNvPr>
          <p:cNvSpPr>
            <a:spLocks noGrp="1"/>
          </p:cNvSpPr>
          <p:nvPr>
            <p:ph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DDFE5B-4F47-A17B-443E-6BA17D9BE2A9}"/>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EDE715FE-DEF7-D624-D7BA-C784E14CCADA}"/>
              </a:ext>
            </a:extLst>
          </p:cNvPr>
          <p:cNvSpPr>
            <a:spLocks noGrp="1"/>
          </p:cNvSpPr>
          <p:nvPr>
            <p:ph type="ftr" sz="quarter" idx="11"/>
          </p:nvPr>
        </p:nvSpPr>
        <p:spPr/>
        <p:txBody>
          <a:bodyPr/>
          <a:lstStyle>
            <a:lvl1pPr>
              <a:defRPr/>
            </a:lvl1pPr>
          </a:lstStyle>
          <a:p>
            <a:r>
              <a:rPr lang="he-IL" altLang="en-US"/>
              <a:t>chapter 4 - Self-Stabilizing Algorithms for Model Conversions</a:t>
            </a:r>
            <a:endParaRPr lang="en-US" altLang="he-IL"/>
          </a:p>
        </p:txBody>
      </p:sp>
      <p:sp>
        <p:nvSpPr>
          <p:cNvPr id="7" name="Slide Number Placeholder 6">
            <a:extLst>
              <a:ext uri="{FF2B5EF4-FFF2-40B4-BE49-F238E27FC236}">
                <a16:creationId xmlns:a16="http://schemas.microsoft.com/office/drawing/2014/main" id="{75DAD4C8-AC15-6F4A-C3EF-4713D49A31DB}"/>
              </a:ext>
            </a:extLst>
          </p:cNvPr>
          <p:cNvSpPr>
            <a:spLocks noGrp="1"/>
          </p:cNvSpPr>
          <p:nvPr>
            <p:ph type="sldNum" sz="quarter" idx="12"/>
          </p:nvPr>
        </p:nvSpPr>
        <p:spPr/>
        <p:txBody>
          <a:bodyPr/>
          <a:lstStyle>
            <a:lvl1pPr>
              <a:defRPr/>
            </a:lvl1pPr>
          </a:lstStyle>
          <a:p>
            <a:r>
              <a:rPr lang="en-US" altLang="en-US"/>
              <a:t>4-</a:t>
            </a:r>
            <a:fld id="{86BDC37B-944E-4E37-AD99-3432DCB4EE9B}" type="slidenum">
              <a:rPr lang="en-US" altLang="en-US"/>
              <a:pPr/>
              <a:t>‹#›</a:t>
            </a:fld>
            <a:endParaRPr lang="en-US" altLang="en-US"/>
          </a:p>
        </p:txBody>
      </p:sp>
    </p:spTree>
    <p:extLst>
      <p:ext uri="{BB962C8B-B14F-4D97-AF65-F5344CB8AC3E}">
        <p14:creationId xmlns:p14="http://schemas.microsoft.com/office/powerpoint/2010/main" val="1323271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67CC4-938D-AB12-DA49-EE3E96FB1487}"/>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A83FC5-A975-5E3F-4E4D-A46B99F2DA1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150213-BB6D-BBF3-A0F5-5CD63BF57C0C}"/>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B40980-7E5B-0CB0-18FE-0F74F48698D2}"/>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3F7D79-51BB-37CD-B5E3-337CE516EE0E}"/>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5F823E-7468-7544-572C-7A0932BD7F39}"/>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AF071116-3013-93AA-ED3E-7D7560CFCCA9}"/>
              </a:ext>
            </a:extLst>
          </p:cNvPr>
          <p:cNvSpPr>
            <a:spLocks noGrp="1"/>
          </p:cNvSpPr>
          <p:nvPr>
            <p:ph type="ftr" sz="quarter" idx="11"/>
          </p:nvPr>
        </p:nvSpPr>
        <p:spPr/>
        <p:txBody>
          <a:bodyPr/>
          <a:lstStyle>
            <a:lvl1pPr>
              <a:defRPr/>
            </a:lvl1pPr>
          </a:lstStyle>
          <a:p>
            <a:r>
              <a:rPr lang="he-IL" altLang="en-US"/>
              <a:t>chapter 4 - Self-Stabilizing Algorithms for Model Conversions</a:t>
            </a:r>
            <a:endParaRPr lang="en-US" altLang="he-IL"/>
          </a:p>
        </p:txBody>
      </p:sp>
      <p:sp>
        <p:nvSpPr>
          <p:cNvPr id="9" name="Slide Number Placeholder 8">
            <a:extLst>
              <a:ext uri="{FF2B5EF4-FFF2-40B4-BE49-F238E27FC236}">
                <a16:creationId xmlns:a16="http://schemas.microsoft.com/office/drawing/2014/main" id="{B22D2E2E-342B-0197-69EF-04684C68275B}"/>
              </a:ext>
            </a:extLst>
          </p:cNvPr>
          <p:cNvSpPr>
            <a:spLocks noGrp="1"/>
          </p:cNvSpPr>
          <p:nvPr>
            <p:ph type="sldNum" sz="quarter" idx="12"/>
          </p:nvPr>
        </p:nvSpPr>
        <p:spPr/>
        <p:txBody>
          <a:bodyPr/>
          <a:lstStyle>
            <a:lvl1pPr>
              <a:defRPr/>
            </a:lvl1pPr>
          </a:lstStyle>
          <a:p>
            <a:r>
              <a:rPr lang="en-US" altLang="en-US"/>
              <a:t>4-</a:t>
            </a:r>
            <a:fld id="{7E9768DB-8AEF-418A-88F5-BDD7145097C9}" type="slidenum">
              <a:rPr lang="en-US" altLang="en-US"/>
              <a:pPr/>
              <a:t>‹#›</a:t>
            </a:fld>
            <a:endParaRPr lang="en-US" altLang="en-US"/>
          </a:p>
        </p:txBody>
      </p:sp>
    </p:spTree>
    <p:extLst>
      <p:ext uri="{BB962C8B-B14F-4D97-AF65-F5344CB8AC3E}">
        <p14:creationId xmlns:p14="http://schemas.microsoft.com/office/powerpoint/2010/main" val="20353883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1B80-A5E3-044C-78FC-A23AD88619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8425ED-BE1D-9B1E-8E0D-3D2AA6AD555D}"/>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F3E11849-2578-AACC-BE0A-B643BA58B877}"/>
              </a:ext>
            </a:extLst>
          </p:cNvPr>
          <p:cNvSpPr>
            <a:spLocks noGrp="1"/>
          </p:cNvSpPr>
          <p:nvPr>
            <p:ph type="ftr" sz="quarter" idx="11"/>
          </p:nvPr>
        </p:nvSpPr>
        <p:spPr/>
        <p:txBody>
          <a:bodyPr/>
          <a:lstStyle>
            <a:lvl1pPr>
              <a:defRPr/>
            </a:lvl1pPr>
          </a:lstStyle>
          <a:p>
            <a:r>
              <a:rPr lang="he-IL" altLang="en-US"/>
              <a:t>chapter 4 - Self-Stabilizing Algorithms for Model Conversions</a:t>
            </a:r>
            <a:endParaRPr lang="en-US" altLang="he-IL"/>
          </a:p>
        </p:txBody>
      </p:sp>
      <p:sp>
        <p:nvSpPr>
          <p:cNvPr id="5" name="Slide Number Placeholder 4">
            <a:extLst>
              <a:ext uri="{FF2B5EF4-FFF2-40B4-BE49-F238E27FC236}">
                <a16:creationId xmlns:a16="http://schemas.microsoft.com/office/drawing/2014/main" id="{3D4E8BFB-0E31-D938-5725-68EFCBDFB8E1}"/>
              </a:ext>
            </a:extLst>
          </p:cNvPr>
          <p:cNvSpPr>
            <a:spLocks noGrp="1"/>
          </p:cNvSpPr>
          <p:nvPr>
            <p:ph type="sldNum" sz="quarter" idx="12"/>
          </p:nvPr>
        </p:nvSpPr>
        <p:spPr/>
        <p:txBody>
          <a:bodyPr/>
          <a:lstStyle>
            <a:lvl1pPr>
              <a:defRPr/>
            </a:lvl1pPr>
          </a:lstStyle>
          <a:p>
            <a:r>
              <a:rPr lang="en-US" altLang="en-US"/>
              <a:t>4-</a:t>
            </a:r>
            <a:fld id="{885DA10E-4D51-4C94-B5B3-F9B8152E4C85}" type="slidenum">
              <a:rPr lang="en-US" altLang="en-US"/>
              <a:pPr/>
              <a:t>‹#›</a:t>
            </a:fld>
            <a:endParaRPr lang="en-US" altLang="en-US"/>
          </a:p>
        </p:txBody>
      </p:sp>
    </p:spTree>
    <p:extLst>
      <p:ext uri="{BB962C8B-B14F-4D97-AF65-F5344CB8AC3E}">
        <p14:creationId xmlns:p14="http://schemas.microsoft.com/office/powerpoint/2010/main" val="56412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sv-SE"/>
          </a:p>
        </p:txBody>
      </p:sp>
      <p:sp>
        <p:nvSpPr>
          <p:cNvPr id="5" name="Footer Placeholder 4"/>
          <p:cNvSpPr>
            <a:spLocks noGrp="1"/>
          </p:cNvSpPr>
          <p:nvPr>
            <p:ph type="ftr" sz="quarter" idx="11"/>
          </p:nvPr>
        </p:nvSpPr>
        <p:spPr/>
        <p:txBody>
          <a:bodyPr/>
          <a:lstStyle>
            <a:lvl1pPr>
              <a:defRPr/>
            </a:lvl1pPr>
          </a:lstStyle>
          <a:p>
            <a:endParaRPr lang="en-US" altLang="sv-SE"/>
          </a:p>
        </p:txBody>
      </p:sp>
      <p:sp>
        <p:nvSpPr>
          <p:cNvPr id="6" name="Slide Number Placeholder 5"/>
          <p:cNvSpPr>
            <a:spLocks noGrp="1"/>
          </p:cNvSpPr>
          <p:nvPr>
            <p:ph type="sldNum" sz="quarter" idx="12"/>
          </p:nvPr>
        </p:nvSpPr>
        <p:spPr/>
        <p:txBody>
          <a:bodyPr/>
          <a:lstStyle>
            <a:lvl1pPr>
              <a:defRPr/>
            </a:lvl1pPr>
          </a:lstStyle>
          <a:p>
            <a:fld id="{8286AABD-FB82-47A1-A6E9-E196C7D3B91E}" type="slidenum">
              <a:rPr lang="en-US" altLang="sv-SE"/>
              <a:pPr/>
              <a:t>‹#›</a:t>
            </a:fld>
            <a:endParaRPr lang="en-US" altLang="sv-SE"/>
          </a:p>
        </p:txBody>
      </p:sp>
    </p:spTree>
    <p:extLst>
      <p:ext uri="{BB962C8B-B14F-4D97-AF65-F5344CB8AC3E}">
        <p14:creationId xmlns:p14="http://schemas.microsoft.com/office/powerpoint/2010/main" val="348077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29D234-446B-4F0A-A53A-850752ED8D0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31E690E4-9748-55FD-1099-5F4D29FA8C35}"/>
              </a:ext>
            </a:extLst>
          </p:cNvPr>
          <p:cNvSpPr>
            <a:spLocks noGrp="1"/>
          </p:cNvSpPr>
          <p:nvPr>
            <p:ph type="ftr" sz="quarter" idx="11"/>
          </p:nvPr>
        </p:nvSpPr>
        <p:spPr/>
        <p:txBody>
          <a:bodyPr/>
          <a:lstStyle>
            <a:lvl1pPr>
              <a:defRPr/>
            </a:lvl1pPr>
          </a:lstStyle>
          <a:p>
            <a:r>
              <a:rPr lang="he-IL" altLang="en-US"/>
              <a:t>chapter 4 - Self-Stabilizing Algorithms for Model Conversions</a:t>
            </a:r>
            <a:endParaRPr lang="en-US" altLang="he-IL"/>
          </a:p>
        </p:txBody>
      </p:sp>
      <p:sp>
        <p:nvSpPr>
          <p:cNvPr id="4" name="Slide Number Placeholder 3">
            <a:extLst>
              <a:ext uri="{FF2B5EF4-FFF2-40B4-BE49-F238E27FC236}">
                <a16:creationId xmlns:a16="http://schemas.microsoft.com/office/drawing/2014/main" id="{6C024A64-086F-425E-E3AD-753B4D3AD4CC}"/>
              </a:ext>
            </a:extLst>
          </p:cNvPr>
          <p:cNvSpPr>
            <a:spLocks noGrp="1"/>
          </p:cNvSpPr>
          <p:nvPr>
            <p:ph type="sldNum" sz="quarter" idx="12"/>
          </p:nvPr>
        </p:nvSpPr>
        <p:spPr/>
        <p:txBody>
          <a:bodyPr/>
          <a:lstStyle>
            <a:lvl1pPr>
              <a:defRPr/>
            </a:lvl1pPr>
          </a:lstStyle>
          <a:p>
            <a:r>
              <a:rPr lang="en-US" altLang="en-US"/>
              <a:t>4-</a:t>
            </a:r>
            <a:fld id="{FEAF3B44-6A96-4A46-A032-1D1686AC47DA}" type="slidenum">
              <a:rPr lang="en-US" altLang="en-US"/>
              <a:pPr/>
              <a:t>‹#›</a:t>
            </a:fld>
            <a:endParaRPr lang="en-US" altLang="en-US"/>
          </a:p>
        </p:txBody>
      </p:sp>
    </p:spTree>
    <p:extLst>
      <p:ext uri="{BB962C8B-B14F-4D97-AF65-F5344CB8AC3E}">
        <p14:creationId xmlns:p14="http://schemas.microsoft.com/office/powerpoint/2010/main" val="36283568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CB4EB-9774-D5AA-EA9E-22E7CBFFEF6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002F70-B4B9-EFCB-19E6-04EE0AF8A3C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012A62-772B-4407-5459-D63F23E8CC3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97B6F7-AD5A-EF7D-9558-1E32B1AE48EA}"/>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06E3C4EF-72E5-622C-4E9C-4540BE907FBF}"/>
              </a:ext>
            </a:extLst>
          </p:cNvPr>
          <p:cNvSpPr>
            <a:spLocks noGrp="1"/>
          </p:cNvSpPr>
          <p:nvPr>
            <p:ph type="ftr" sz="quarter" idx="11"/>
          </p:nvPr>
        </p:nvSpPr>
        <p:spPr/>
        <p:txBody>
          <a:bodyPr/>
          <a:lstStyle>
            <a:lvl1pPr>
              <a:defRPr/>
            </a:lvl1pPr>
          </a:lstStyle>
          <a:p>
            <a:r>
              <a:rPr lang="he-IL" altLang="en-US"/>
              <a:t>chapter 4 - Self-Stabilizing Algorithms for Model Conversions</a:t>
            </a:r>
            <a:endParaRPr lang="en-US" altLang="he-IL"/>
          </a:p>
        </p:txBody>
      </p:sp>
      <p:sp>
        <p:nvSpPr>
          <p:cNvPr id="7" name="Slide Number Placeholder 6">
            <a:extLst>
              <a:ext uri="{FF2B5EF4-FFF2-40B4-BE49-F238E27FC236}">
                <a16:creationId xmlns:a16="http://schemas.microsoft.com/office/drawing/2014/main" id="{3D2C96B5-946B-A2B1-6131-3DA6455C2236}"/>
              </a:ext>
            </a:extLst>
          </p:cNvPr>
          <p:cNvSpPr>
            <a:spLocks noGrp="1"/>
          </p:cNvSpPr>
          <p:nvPr>
            <p:ph type="sldNum" sz="quarter" idx="12"/>
          </p:nvPr>
        </p:nvSpPr>
        <p:spPr/>
        <p:txBody>
          <a:bodyPr/>
          <a:lstStyle>
            <a:lvl1pPr>
              <a:defRPr/>
            </a:lvl1pPr>
          </a:lstStyle>
          <a:p>
            <a:r>
              <a:rPr lang="en-US" altLang="en-US"/>
              <a:t>4-</a:t>
            </a:r>
            <a:fld id="{42164BA3-4202-4E55-9987-33E6D0AA7D77}" type="slidenum">
              <a:rPr lang="en-US" altLang="en-US"/>
              <a:pPr/>
              <a:t>‹#›</a:t>
            </a:fld>
            <a:endParaRPr lang="en-US" altLang="en-US"/>
          </a:p>
        </p:txBody>
      </p:sp>
    </p:spTree>
    <p:extLst>
      <p:ext uri="{BB962C8B-B14F-4D97-AF65-F5344CB8AC3E}">
        <p14:creationId xmlns:p14="http://schemas.microsoft.com/office/powerpoint/2010/main" val="41487760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347D-AF7F-7C70-F25B-5D4A4F0BB25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AAF33B-F44C-6B80-C73D-D7F71989698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8C1902-F1B6-3E02-9304-783C4D09C7A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EEFA49-5E87-3AD5-FBD5-F5627DE64C9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4ACA7415-AC89-A436-353A-523415C08C1E}"/>
              </a:ext>
            </a:extLst>
          </p:cNvPr>
          <p:cNvSpPr>
            <a:spLocks noGrp="1"/>
          </p:cNvSpPr>
          <p:nvPr>
            <p:ph type="ftr" sz="quarter" idx="11"/>
          </p:nvPr>
        </p:nvSpPr>
        <p:spPr/>
        <p:txBody>
          <a:bodyPr/>
          <a:lstStyle>
            <a:lvl1pPr>
              <a:defRPr/>
            </a:lvl1pPr>
          </a:lstStyle>
          <a:p>
            <a:r>
              <a:rPr lang="he-IL" altLang="en-US"/>
              <a:t>chapter 4 - Self-Stabilizing Algorithms for Model Conversions</a:t>
            </a:r>
            <a:endParaRPr lang="en-US" altLang="he-IL"/>
          </a:p>
        </p:txBody>
      </p:sp>
      <p:sp>
        <p:nvSpPr>
          <p:cNvPr id="7" name="Slide Number Placeholder 6">
            <a:extLst>
              <a:ext uri="{FF2B5EF4-FFF2-40B4-BE49-F238E27FC236}">
                <a16:creationId xmlns:a16="http://schemas.microsoft.com/office/drawing/2014/main" id="{1567D347-3CA1-34BB-129C-4DE05E33CB37}"/>
              </a:ext>
            </a:extLst>
          </p:cNvPr>
          <p:cNvSpPr>
            <a:spLocks noGrp="1"/>
          </p:cNvSpPr>
          <p:nvPr>
            <p:ph type="sldNum" sz="quarter" idx="12"/>
          </p:nvPr>
        </p:nvSpPr>
        <p:spPr/>
        <p:txBody>
          <a:bodyPr/>
          <a:lstStyle>
            <a:lvl1pPr>
              <a:defRPr/>
            </a:lvl1pPr>
          </a:lstStyle>
          <a:p>
            <a:r>
              <a:rPr lang="en-US" altLang="en-US"/>
              <a:t>4-</a:t>
            </a:r>
            <a:fld id="{F8D0A396-0D85-412D-9583-C1C5EAEBDEB3}" type="slidenum">
              <a:rPr lang="en-US" altLang="en-US"/>
              <a:pPr/>
              <a:t>‹#›</a:t>
            </a:fld>
            <a:endParaRPr lang="en-US" altLang="en-US"/>
          </a:p>
        </p:txBody>
      </p:sp>
    </p:spTree>
    <p:extLst>
      <p:ext uri="{BB962C8B-B14F-4D97-AF65-F5344CB8AC3E}">
        <p14:creationId xmlns:p14="http://schemas.microsoft.com/office/powerpoint/2010/main" val="17302373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F1579-B6D7-B52E-A3EE-F653CC892A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59505B-5FB5-6F2B-CD1E-F66FAF3454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BF796C-59C3-3F3D-B497-98B44A217EB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DF3F20F-12D8-829F-923B-E00F517E6721}"/>
              </a:ext>
            </a:extLst>
          </p:cNvPr>
          <p:cNvSpPr>
            <a:spLocks noGrp="1"/>
          </p:cNvSpPr>
          <p:nvPr>
            <p:ph type="ftr" sz="quarter" idx="11"/>
          </p:nvPr>
        </p:nvSpPr>
        <p:spPr/>
        <p:txBody>
          <a:bodyPr/>
          <a:lstStyle>
            <a:lvl1pPr>
              <a:defRPr/>
            </a:lvl1pPr>
          </a:lstStyle>
          <a:p>
            <a:r>
              <a:rPr lang="he-IL" altLang="en-US"/>
              <a:t>chapter 4 - Self-Stabilizing Algorithms for Model Conversions</a:t>
            </a:r>
            <a:endParaRPr lang="en-US" altLang="he-IL"/>
          </a:p>
        </p:txBody>
      </p:sp>
      <p:sp>
        <p:nvSpPr>
          <p:cNvPr id="6" name="Slide Number Placeholder 5">
            <a:extLst>
              <a:ext uri="{FF2B5EF4-FFF2-40B4-BE49-F238E27FC236}">
                <a16:creationId xmlns:a16="http://schemas.microsoft.com/office/drawing/2014/main" id="{4A9E2246-B8BD-9488-0E28-64ECC87562B1}"/>
              </a:ext>
            </a:extLst>
          </p:cNvPr>
          <p:cNvSpPr>
            <a:spLocks noGrp="1"/>
          </p:cNvSpPr>
          <p:nvPr>
            <p:ph type="sldNum" sz="quarter" idx="12"/>
          </p:nvPr>
        </p:nvSpPr>
        <p:spPr/>
        <p:txBody>
          <a:bodyPr/>
          <a:lstStyle>
            <a:lvl1pPr>
              <a:defRPr/>
            </a:lvl1pPr>
          </a:lstStyle>
          <a:p>
            <a:r>
              <a:rPr lang="en-US" altLang="en-US"/>
              <a:t>4-</a:t>
            </a:r>
            <a:fld id="{24222BD5-E683-4124-9797-4A63F0316BF3}" type="slidenum">
              <a:rPr lang="en-US" altLang="en-US"/>
              <a:pPr/>
              <a:t>‹#›</a:t>
            </a:fld>
            <a:endParaRPr lang="en-US" altLang="en-US"/>
          </a:p>
        </p:txBody>
      </p:sp>
    </p:spTree>
    <p:extLst>
      <p:ext uri="{BB962C8B-B14F-4D97-AF65-F5344CB8AC3E}">
        <p14:creationId xmlns:p14="http://schemas.microsoft.com/office/powerpoint/2010/main" val="32352819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4972DF-0867-7314-BAF1-7C07177E4BF7}"/>
              </a:ext>
            </a:extLst>
          </p:cNvPr>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0B57CC-E806-344E-FF8A-5E48F363BAE0}"/>
              </a:ext>
            </a:extLst>
          </p:cNvPr>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D1864B-2934-1BA9-35F5-3FDDE575E109}"/>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80BE3CE-BF6A-DDD2-E4C7-8CDA1FDB3C85}"/>
              </a:ext>
            </a:extLst>
          </p:cNvPr>
          <p:cNvSpPr>
            <a:spLocks noGrp="1"/>
          </p:cNvSpPr>
          <p:nvPr>
            <p:ph type="ftr" sz="quarter" idx="11"/>
          </p:nvPr>
        </p:nvSpPr>
        <p:spPr/>
        <p:txBody>
          <a:bodyPr/>
          <a:lstStyle>
            <a:lvl1pPr>
              <a:defRPr/>
            </a:lvl1pPr>
          </a:lstStyle>
          <a:p>
            <a:r>
              <a:rPr lang="he-IL" altLang="en-US"/>
              <a:t>chapter 4 - Self-Stabilizing Algorithms for Model Conversions</a:t>
            </a:r>
            <a:endParaRPr lang="en-US" altLang="he-IL"/>
          </a:p>
        </p:txBody>
      </p:sp>
      <p:sp>
        <p:nvSpPr>
          <p:cNvPr id="6" name="Slide Number Placeholder 5">
            <a:extLst>
              <a:ext uri="{FF2B5EF4-FFF2-40B4-BE49-F238E27FC236}">
                <a16:creationId xmlns:a16="http://schemas.microsoft.com/office/drawing/2014/main" id="{A6D8B906-8063-E425-8927-152F3E496E52}"/>
              </a:ext>
            </a:extLst>
          </p:cNvPr>
          <p:cNvSpPr>
            <a:spLocks noGrp="1"/>
          </p:cNvSpPr>
          <p:nvPr>
            <p:ph type="sldNum" sz="quarter" idx="12"/>
          </p:nvPr>
        </p:nvSpPr>
        <p:spPr/>
        <p:txBody>
          <a:bodyPr/>
          <a:lstStyle>
            <a:lvl1pPr>
              <a:defRPr/>
            </a:lvl1pPr>
          </a:lstStyle>
          <a:p>
            <a:r>
              <a:rPr lang="en-US" altLang="en-US"/>
              <a:t>4-</a:t>
            </a:r>
            <a:fld id="{5E6F47FD-F297-4A33-84C3-2CC04E5723BC}" type="slidenum">
              <a:rPr lang="en-US" altLang="en-US"/>
              <a:pPr/>
              <a:t>‹#›</a:t>
            </a:fld>
            <a:endParaRPr lang="en-US" altLang="en-US"/>
          </a:p>
        </p:txBody>
      </p:sp>
    </p:spTree>
    <p:extLst>
      <p:ext uri="{BB962C8B-B14F-4D97-AF65-F5344CB8AC3E}">
        <p14:creationId xmlns:p14="http://schemas.microsoft.com/office/powerpoint/2010/main" val="9380252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421D1-9B78-76C4-67ED-E23F3068B9C2}"/>
              </a:ext>
            </a:extLst>
          </p:cNvPr>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01AC30-9BB5-C22A-7052-F60EA36DA011}"/>
              </a:ext>
            </a:extLst>
          </p:cNvPr>
          <p:cNvSpPr>
            <a:spLocks noGrp="1"/>
          </p:cNvSpPr>
          <p:nvPr>
            <p:ph type="body" sz="half" idx="1"/>
          </p:nvPr>
        </p:nvSpPr>
        <p:spPr>
          <a:xfrm>
            <a:off x="533400" y="16002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3EEC8D-CB1F-1B22-81B9-EAA9213651D1}"/>
              </a:ext>
            </a:extLst>
          </p:cNvPr>
          <p:cNvSpPr>
            <a:spLocks noGrp="1"/>
          </p:cNvSpPr>
          <p:nvPr>
            <p:ph sz="half" idx="2"/>
          </p:nvPr>
        </p:nvSpPr>
        <p:spPr>
          <a:xfrm>
            <a:off x="533400" y="40005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6FED73-5134-60A0-F043-FE5F4F83A47E}"/>
              </a:ext>
            </a:extLst>
          </p:cNvPr>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82FE6D7-FBFF-AA42-167A-668F77AB1F44}"/>
              </a:ext>
            </a:extLst>
          </p:cNvPr>
          <p:cNvSpPr>
            <a:spLocks noGrp="1"/>
          </p:cNvSpPr>
          <p:nvPr>
            <p:ph type="ftr" sz="quarter" idx="11"/>
          </p:nvPr>
        </p:nvSpPr>
        <p:spPr>
          <a:xfrm>
            <a:off x="3001963" y="6400800"/>
            <a:ext cx="5303837" cy="457200"/>
          </a:xfrm>
        </p:spPr>
        <p:txBody>
          <a:bodyPr/>
          <a:lstStyle>
            <a:lvl1pPr>
              <a:defRPr/>
            </a:lvl1pPr>
          </a:lstStyle>
          <a:p>
            <a:r>
              <a:rPr lang="he-IL" altLang="en-US"/>
              <a:t>chapter 4 - Self-Stabilizing Algorithms for Model Conversions</a:t>
            </a:r>
            <a:endParaRPr lang="en-US" altLang="he-IL"/>
          </a:p>
        </p:txBody>
      </p:sp>
      <p:sp>
        <p:nvSpPr>
          <p:cNvPr id="7" name="Slide Number Placeholder 6">
            <a:extLst>
              <a:ext uri="{FF2B5EF4-FFF2-40B4-BE49-F238E27FC236}">
                <a16:creationId xmlns:a16="http://schemas.microsoft.com/office/drawing/2014/main" id="{2DCCA0EC-CBBA-EE8C-D43D-E4A0262588AB}"/>
              </a:ext>
            </a:extLst>
          </p:cNvPr>
          <p:cNvSpPr>
            <a:spLocks noGrp="1"/>
          </p:cNvSpPr>
          <p:nvPr>
            <p:ph type="sldNum" sz="quarter" idx="12"/>
          </p:nvPr>
        </p:nvSpPr>
        <p:spPr>
          <a:xfrm>
            <a:off x="8305800" y="6400800"/>
            <a:ext cx="625475" cy="457200"/>
          </a:xfrm>
        </p:spPr>
        <p:txBody>
          <a:bodyPr/>
          <a:lstStyle>
            <a:lvl1pPr>
              <a:defRPr/>
            </a:lvl1pPr>
          </a:lstStyle>
          <a:p>
            <a:r>
              <a:rPr lang="en-US" altLang="en-US"/>
              <a:t>4-</a:t>
            </a:r>
            <a:fld id="{39BAD7EF-2B46-4F2E-993F-F79D9AC6EA9A}" type="slidenum">
              <a:rPr lang="en-US" altLang="en-US"/>
              <a:pPr/>
              <a:t>‹#›</a:t>
            </a:fld>
            <a:endParaRPr lang="en-US" altLang="en-US"/>
          </a:p>
        </p:txBody>
      </p:sp>
    </p:spTree>
    <p:extLst>
      <p:ext uri="{BB962C8B-B14F-4D97-AF65-F5344CB8AC3E}">
        <p14:creationId xmlns:p14="http://schemas.microsoft.com/office/powerpoint/2010/main" val="10078041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23D7E-5FDD-18AE-1E6A-02108529FB7D}"/>
              </a:ext>
            </a:extLst>
          </p:cNvPr>
          <p:cNvSpPr>
            <a:spLocks noGrp="1"/>
          </p:cNvSpPr>
          <p:nvPr>
            <p:ph type="title"/>
          </p:nvPr>
        </p:nvSpPr>
        <p:spPr>
          <a:xfrm>
            <a:off x="533400" y="228600"/>
            <a:ext cx="7772400" cy="11430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BF2736C0-58C3-B5F5-2896-807448698AA9}"/>
              </a:ext>
            </a:extLst>
          </p:cNvPr>
          <p:cNvSpPr>
            <a:spLocks noGrp="1"/>
          </p:cNvSpPr>
          <p:nvPr>
            <p:ph sz="half" idx="1"/>
          </p:nvPr>
        </p:nvSpPr>
        <p:spPr>
          <a:xfrm>
            <a:off x="533400" y="16002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BBC1CE-07E0-516D-9E1D-16A848894A02}"/>
              </a:ext>
            </a:extLst>
          </p:cNvPr>
          <p:cNvSpPr>
            <a:spLocks noGrp="1"/>
          </p:cNvSpPr>
          <p:nvPr>
            <p:ph type="body" sz="half" idx="2"/>
          </p:nvPr>
        </p:nvSpPr>
        <p:spPr>
          <a:xfrm>
            <a:off x="533400" y="40005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E0C081-6515-B880-D352-18A42979BD06}"/>
              </a:ext>
            </a:extLst>
          </p:cNvPr>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EEF07877-A8F1-E499-1C55-CDFAC84515C6}"/>
              </a:ext>
            </a:extLst>
          </p:cNvPr>
          <p:cNvSpPr>
            <a:spLocks noGrp="1"/>
          </p:cNvSpPr>
          <p:nvPr>
            <p:ph type="ftr" sz="quarter" idx="11"/>
          </p:nvPr>
        </p:nvSpPr>
        <p:spPr>
          <a:xfrm>
            <a:off x="3001963" y="6400800"/>
            <a:ext cx="5303837" cy="457200"/>
          </a:xfrm>
        </p:spPr>
        <p:txBody>
          <a:bodyPr/>
          <a:lstStyle>
            <a:lvl1pPr>
              <a:defRPr/>
            </a:lvl1pPr>
          </a:lstStyle>
          <a:p>
            <a:r>
              <a:rPr lang="he-IL" altLang="en-US"/>
              <a:t>chapter 4 - Self-Stabilizing Algorithms for Model Conversions</a:t>
            </a:r>
            <a:endParaRPr lang="en-US" altLang="he-IL"/>
          </a:p>
        </p:txBody>
      </p:sp>
      <p:sp>
        <p:nvSpPr>
          <p:cNvPr id="7" name="Slide Number Placeholder 6">
            <a:extLst>
              <a:ext uri="{FF2B5EF4-FFF2-40B4-BE49-F238E27FC236}">
                <a16:creationId xmlns:a16="http://schemas.microsoft.com/office/drawing/2014/main" id="{FEA03F86-9187-C1F5-4368-5167B009D4FD}"/>
              </a:ext>
            </a:extLst>
          </p:cNvPr>
          <p:cNvSpPr>
            <a:spLocks noGrp="1"/>
          </p:cNvSpPr>
          <p:nvPr>
            <p:ph type="sldNum" sz="quarter" idx="12"/>
          </p:nvPr>
        </p:nvSpPr>
        <p:spPr>
          <a:xfrm>
            <a:off x="8305800" y="6400800"/>
            <a:ext cx="625475" cy="457200"/>
          </a:xfrm>
        </p:spPr>
        <p:txBody>
          <a:bodyPr/>
          <a:lstStyle>
            <a:lvl1pPr>
              <a:defRPr/>
            </a:lvl1pPr>
          </a:lstStyle>
          <a:p>
            <a:r>
              <a:rPr lang="en-US" altLang="en-US"/>
              <a:t>4-</a:t>
            </a:r>
            <a:fld id="{6C51931E-9A27-4111-BDBF-2B7220CE0441}" type="slidenum">
              <a:rPr lang="en-US" altLang="en-US"/>
              <a:pPr/>
              <a:t>‹#›</a:t>
            </a:fld>
            <a:endParaRPr lang="en-US" altLang="en-US"/>
          </a:p>
        </p:txBody>
      </p:sp>
    </p:spTree>
    <p:extLst>
      <p:ext uri="{BB962C8B-B14F-4D97-AF65-F5344CB8AC3E}">
        <p14:creationId xmlns:p14="http://schemas.microsoft.com/office/powerpoint/2010/main" val="1037256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8FAEE2-7A7D-089A-42EF-F2EAE56BF639}"/>
              </a:ext>
            </a:extLst>
          </p:cNvPr>
          <p:cNvSpPr>
            <a:spLocks noGrp="1"/>
          </p:cNvSpPr>
          <p:nvPr>
            <p:ph/>
          </p:nvPr>
        </p:nvSpPr>
        <p:spPr>
          <a:xfrm>
            <a:off x="533400" y="228600"/>
            <a:ext cx="7772400" cy="601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6537B887-2002-28B4-A894-7A93D0CC020C}"/>
              </a:ext>
            </a:extLst>
          </p:cNvPr>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B9C5F881-69D9-2138-046E-A9B34ADFBAA8}"/>
              </a:ext>
            </a:extLst>
          </p:cNvPr>
          <p:cNvSpPr>
            <a:spLocks noGrp="1"/>
          </p:cNvSpPr>
          <p:nvPr>
            <p:ph type="ftr" sz="quarter" idx="11"/>
          </p:nvPr>
        </p:nvSpPr>
        <p:spPr>
          <a:xfrm>
            <a:off x="3001963" y="6400800"/>
            <a:ext cx="5303837" cy="457200"/>
          </a:xfrm>
        </p:spPr>
        <p:txBody>
          <a:bodyPr/>
          <a:lstStyle>
            <a:lvl1pPr>
              <a:defRPr/>
            </a:lvl1pPr>
          </a:lstStyle>
          <a:p>
            <a:r>
              <a:rPr lang="he-IL" altLang="en-US"/>
              <a:t>chapter 4 - Self-Stabilizing Algorithms for Model Conversions</a:t>
            </a:r>
            <a:endParaRPr lang="en-US" altLang="he-IL"/>
          </a:p>
        </p:txBody>
      </p:sp>
      <p:sp>
        <p:nvSpPr>
          <p:cNvPr id="5" name="Slide Number Placeholder 4">
            <a:extLst>
              <a:ext uri="{FF2B5EF4-FFF2-40B4-BE49-F238E27FC236}">
                <a16:creationId xmlns:a16="http://schemas.microsoft.com/office/drawing/2014/main" id="{8B644313-67EF-23E9-D270-516656BA6778}"/>
              </a:ext>
            </a:extLst>
          </p:cNvPr>
          <p:cNvSpPr>
            <a:spLocks noGrp="1"/>
          </p:cNvSpPr>
          <p:nvPr>
            <p:ph type="sldNum" sz="quarter" idx="12"/>
          </p:nvPr>
        </p:nvSpPr>
        <p:spPr>
          <a:xfrm>
            <a:off x="8305800" y="6400800"/>
            <a:ext cx="625475" cy="457200"/>
          </a:xfrm>
        </p:spPr>
        <p:txBody>
          <a:bodyPr/>
          <a:lstStyle>
            <a:lvl1pPr>
              <a:defRPr/>
            </a:lvl1pPr>
          </a:lstStyle>
          <a:p>
            <a:r>
              <a:rPr lang="en-US" altLang="en-US"/>
              <a:t>4-</a:t>
            </a:r>
            <a:fld id="{89D8D847-DDB0-44C2-AAB8-B86367866F3A}" type="slidenum">
              <a:rPr lang="en-US" altLang="en-US"/>
              <a:pPr/>
              <a:t>‹#›</a:t>
            </a:fld>
            <a:endParaRPr lang="en-US" altLang="en-US"/>
          </a:p>
        </p:txBody>
      </p:sp>
    </p:spTree>
    <p:extLst>
      <p:ext uri="{BB962C8B-B14F-4D97-AF65-F5344CB8AC3E}">
        <p14:creationId xmlns:p14="http://schemas.microsoft.com/office/powerpoint/2010/main" val="35988023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B087E-D3FC-D552-BA2E-400E4185C168}"/>
              </a:ext>
            </a:extLst>
          </p:cNvPr>
          <p:cNvSpPr>
            <a:spLocks noGrp="1"/>
          </p:cNvSpPr>
          <p:nvPr>
            <p:ph type="title"/>
          </p:nvPr>
        </p:nvSpPr>
        <p:spPr>
          <a:xfrm>
            <a:off x="533400" y="228600"/>
            <a:ext cx="7772400" cy="11430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5FF3738-4B35-78E9-63E1-BD0F8A26E482}"/>
              </a:ext>
            </a:extLst>
          </p:cNvPr>
          <p:cNvSpPr>
            <a:spLocks noGrp="1"/>
          </p:cNvSpPr>
          <p:nvPr>
            <p:ph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C90B14-F568-E56E-712D-44F0AC82898A}"/>
              </a:ext>
            </a:extLst>
          </p:cNvPr>
          <p:cNvSpPr>
            <a:spLocks noGrp="1"/>
          </p:cNvSpPr>
          <p:nvPr>
            <p:ph type="body"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64A310-E164-BAE5-6B85-E27C313ED899}"/>
              </a:ext>
            </a:extLst>
          </p:cNvPr>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E5564EC6-B3A2-850F-7337-53AEBD11541C}"/>
              </a:ext>
            </a:extLst>
          </p:cNvPr>
          <p:cNvSpPr>
            <a:spLocks noGrp="1"/>
          </p:cNvSpPr>
          <p:nvPr>
            <p:ph type="ftr" sz="quarter" idx="11"/>
          </p:nvPr>
        </p:nvSpPr>
        <p:spPr>
          <a:xfrm>
            <a:off x="3001963" y="6400800"/>
            <a:ext cx="5303837" cy="457200"/>
          </a:xfrm>
        </p:spPr>
        <p:txBody>
          <a:bodyPr/>
          <a:lstStyle>
            <a:lvl1pPr>
              <a:defRPr/>
            </a:lvl1pPr>
          </a:lstStyle>
          <a:p>
            <a:r>
              <a:rPr lang="he-IL" altLang="en-US"/>
              <a:t>chapter 4 - Self-Stabilizing Algorithms for Model Conversions</a:t>
            </a:r>
            <a:endParaRPr lang="en-US" altLang="he-IL"/>
          </a:p>
        </p:txBody>
      </p:sp>
      <p:sp>
        <p:nvSpPr>
          <p:cNvPr id="7" name="Slide Number Placeholder 6">
            <a:extLst>
              <a:ext uri="{FF2B5EF4-FFF2-40B4-BE49-F238E27FC236}">
                <a16:creationId xmlns:a16="http://schemas.microsoft.com/office/drawing/2014/main" id="{285099A5-8DCB-49F7-8C22-053537C692BB}"/>
              </a:ext>
            </a:extLst>
          </p:cNvPr>
          <p:cNvSpPr>
            <a:spLocks noGrp="1"/>
          </p:cNvSpPr>
          <p:nvPr>
            <p:ph type="sldNum" sz="quarter" idx="12"/>
          </p:nvPr>
        </p:nvSpPr>
        <p:spPr>
          <a:xfrm>
            <a:off x="8305800" y="6400800"/>
            <a:ext cx="625475" cy="457200"/>
          </a:xfrm>
        </p:spPr>
        <p:txBody>
          <a:bodyPr/>
          <a:lstStyle>
            <a:lvl1pPr>
              <a:defRPr/>
            </a:lvl1pPr>
          </a:lstStyle>
          <a:p>
            <a:r>
              <a:rPr lang="en-US" altLang="en-US"/>
              <a:t>4-</a:t>
            </a:r>
            <a:fld id="{843B839E-C83A-4DD6-879E-FAAC3A21DAD9}" type="slidenum">
              <a:rPr lang="en-US" altLang="en-US"/>
              <a:pPr/>
              <a:t>‹#›</a:t>
            </a:fld>
            <a:endParaRPr lang="en-US" altLang="en-US"/>
          </a:p>
        </p:txBody>
      </p:sp>
    </p:spTree>
    <p:extLst>
      <p:ext uri="{BB962C8B-B14F-4D97-AF65-F5344CB8AC3E}">
        <p14:creationId xmlns:p14="http://schemas.microsoft.com/office/powerpoint/2010/main" val="245668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p:txBody>
          <a:bodyPr/>
          <a:lstStyle>
            <a:lvl1pPr>
              <a:defRPr/>
            </a:lvl1pPr>
          </a:lstStyle>
          <a:p>
            <a:endParaRPr lang="en-US" altLang="sv-SE"/>
          </a:p>
        </p:txBody>
      </p:sp>
      <p:sp>
        <p:nvSpPr>
          <p:cNvPr id="6" name="Footer Placeholder 5"/>
          <p:cNvSpPr>
            <a:spLocks noGrp="1"/>
          </p:cNvSpPr>
          <p:nvPr>
            <p:ph type="ftr" sz="quarter" idx="11"/>
          </p:nvPr>
        </p:nvSpPr>
        <p:spPr/>
        <p:txBody>
          <a:bodyPr/>
          <a:lstStyle>
            <a:lvl1pPr>
              <a:defRPr/>
            </a:lvl1pPr>
          </a:lstStyle>
          <a:p>
            <a:endParaRPr lang="en-US" altLang="sv-SE"/>
          </a:p>
        </p:txBody>
      </p:sp>
      <p:sp>
        <p:nvSpPr>
          <p:cNvPr id="7" name="Slide Number Placeholder 6"/>
          <p:cNvSpPr>
            <a:spLocks noGrp="1"/>
          </p:cNvSpPr>
          <p:nvPr>
            <p:ph type="sldNum" sz="quarter" idx="12"/>
          </p:nvPr>
        </p:nvSpPr>
        <p:spPr/>
        <p:txBody>
          <a:bodyPr/>
          <a:lstStyle>
            <a:lvl1pPr>
              <a:defRPr/>
            </a:lvl1pPr>
          </a:lstStyle>
          <a:p>
            <a:fld id="{B8A55606-A7BB-4673-8AE0-A188B66B2C66}" type="slidenum">
              <a:rPr lang="en-US" altLang="sv-SE"/>
              <a:pPr/>
              <a:t>‹#›</a:t>
            </a:fld>
            <a:endParaRPr lang="en-US" altLang="sv-SE"/>
          </a:p>
        </p:txBody>
      </p:sp>
    </p:spTree>
    <p:extLst>
      <p:ext uri="{BB962C8B-B14F-4D97-AF65-F5344CB8AC3E}">
        <p14:creationId xmlns:p14="http://schemas.microsoft.com/office/powerpoint/2010/main" val="717878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p:cNvSpPr>
            <a:spLocks noGrp="1"/>
          </p:cNvSpPr>
          <p:nvPr>
            <p:ph type="dt" sz="half" idx="10"/>
          </p:nvPr>
        </p:nvSpPr>
        <p:spPr/>
        <p:txBody>
          <a:bodyPr/>
          <a:lstStyle>
            <a:lvl1pPr>
              <a:defRPr/>
            </a:lvl1pPr>
          </a:lstStyle>
          <a:p>
            <a:endParaRPr lang="en-US" altLang="sv-SE"/>
          </a:p>
        </p:txBody>
      </p:sp>
      <p:sp>
        <p:nvSpPr>
          <p:cNvPr id="8" name="Footer Placeholder 7"/>
          <p:cNvSpPr>
            <a:spLocks noGrp="1"/>
          </p:cNvSpPr>
          <p:nvPr>
            <p:ph type="ftr" sz="quarter" idx="11"/>
          </p:nvPr>
        </p:nvSpPr>
        <p:spPr/>
        <p:txBody>
          <a:bodyPr/>
          <a:lstStyle>
            <a:lvl1pPr>
              <a:defRPr/>
            </a:lvl1pPr>
          </a:lstStyle>
          <a:p>
            <a:endParaRPr lang="en-US" altLang="sv-SE"/>
          </a:p>
        </p:txBody>
      </p:sp>
      <p:sp>
        <p:nvSpPr>
          <p:cNvPr id="9" name="Slide Number Placeholder 8"/>
          <p:cNvSpPr>
            <a:spLocks noGrp="1"/>
          </p:cNvSpPr>
          <p:nvPr>
            <p:ph type="sldNum" sz="quarter" idx="12"/>
          </p:nvPr>
        </p:nvSpPr>
        <p:spPr/>
        <p:txBody>
          <a:bodyPr/>
          <a:lstStyle>
            <a:lvl1pPr>
              <a:defRPr/>
            </a:lvl1pPr>
          </a:lstStyle>
          <a:p>
            <a:fld id="{C512CE92-CDF1-4CED-9446-5B67DEA47EDB}" type="slidenum">
              <a:rPr lang="en-US" altLang="sv-SE"/>
              <a:pPr/>
              <a:t>‹#›</a:t>
            </a:fld>
            <a:endParaRPr lang="en-US" altLang="sv-SE"/>
          </a:p>
        </p:txBody>
      </p:sp>
    </p:spTree>
    <p:extLst>
      <p:ext uri="{BB962C8B-B14F-4D97-AF65-F5344CB8AC3E}">
        <p14:creationId xmlns:p14="http://schemas.microsoft.com/office/powerpoint/2010/main" val="2325315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Date Placeholder 2"/>
          <p:cNvSpPr>
            <a:spLocks noGrp="1"/>
          </p:cNvSpPr>
          <p:nvPr>
            <p:ph type="dt" sz="half" idx="10"/>
          </p:nvPr>
        </p:nvSpPr>
        <p:spPr/>
        <p:txBody>
          <a:bodyPr/>
          <a:lstStyle>
            <a:lvl1pPr>
              <a:defRPr/>
            </a:lvl1pPr>
          </a:lstStyle>
          <a:p>
            <a:endParaRPr lang="en-US" altLang="sv-SE"/>
          </a:p>
        </p:txBody>
      </p:sp>
      <p:sp>
        <p:nvSpPr>
          <p:cNvPr id="4" name="Footer Placeholder 3"/>
          <p:cNvSpPr>
            <a:spLocks noGrp="1"/>
          </p:cNvSpPr>
          <p:nvPr>
            <p:ph type="ftr" sz="quarter" idx="11"/>
          </p:nvPr>
        </p:nvSpPr>
        <p:spPr/>
        <p:txBody>
          <a:bodyPr/>
          <a:lstStyle>
            <a:lvl1pPr>
              <a:defRPr/>
            </a:lvl1pPr>
          </a:lstStyle>
          <a:p>
            <a:endParaRPr lang="en-US" altLang="sv-SE"/>
          </a:p>
        </p:txBody>
      </p:sp>
      <p:sp>
        <p:nvSpPr>
          <p:cNvPr id="5" name="Slide Number Placeholder 4"/>
          <p:cNvSpPr>
            <a:spLocks noGrp="1"/>
          </p:cNvSpPr>
          <p:nvPr>
            <p:ph type="sldNum" sz="quarter" idx="12"/>
          </p:nvPr>
        </p:nvSpPr>
        <p:spPr/>
        <p:txBody>
          <a:bodyPr/>
          <a:lstStyle>
            <a:lvl1pPr>
              <a:defRPr/>
            </a:lvl1pPr>
          </a:lstStyle>
          <a:p>
            <a:fld id="{6850F077-D179-485B-9EA4-10950850F1A7}" type="slidenum">
              <a:rPr lang="en-US" altLang="sv-SE"/>
              <a:pPr/>
              <a:t>‹#›</a:t>
            </a:fld>
            <a:endParaRPr lang="en-US" altLang="sv-SE"/>
          </a:p>
        </p:txBody>
      </p:sp>
    </p:spTree>
    <p:extLst>
      <p:ext uri="{BB962C8B-B14F-4D97-AF65-F5344CB8AC3E}">
        <p14:creationId xmlns:p14="http://schemas.microsoft.com/office/powerpoint/2010/main" val="1659818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sv-SE"/>
          </a:p>
        </p:txBody>
      </p:sp>
      <p:sp>
        <p:nvSpPr>
          <p:cNvPr id="3" name="Footer Placeholder 2"/>
          <p:cNvSpPr>
            <a:spLocks noGrp="1"/>
          </p:cNvSpPr>
          <p:nvPr>
            <p:ph type="ftr" sz="quarter" idx="11"/>
          </p:nvPr>
        </p:nvSpPr>
        <p:spPr/>
        <p:txBody>
          <a:bodyPr/>
          <a:lstStyle>
            <a:lvl1pPr>
              <a:defRPr/>
            </a:lvl1pPr>
          </a:lstStyle>
          <a:p>
            <a:endParaRPr lang="en-US" altLang="sv-SE"/>
          </a:p>
        </p:txBody>
      </p:sp>
      <p:sp>
        <p:nvSpPr>
          <p:cNvPr id="4" name="Slide Number Placeholder 3"/>
          <p:cNvSpPr>
            <a:spLocks noGrp="1"/>
          </p:cNvSpPr>
          <p:nvPr>
            <p:ph type="sldNum" sz="quarter" idx="12"/>
          </p:nvPr>
        </p:nvSpPr>
        <p:spPr/>
        <p:txBody>
          <a:bodyPr/>
          <a:lstStyle>
            <a:lvl1pPr>
              <a:defRPr/>
            </a:lvl1pPr>
          </a:lstStyle>
          <a:p>
            <a:fld id="{9DB48F1A-A6B0-49D6-9991-929B07D16A9C}" type="slidenum">
              <a:rPr lang="en-US" altLang="sv-SE"/>
              <a:pPr/>
              <a:t>‹#›</a:t>
            </a:fld>
            <a:endParaRPr lang="en-US" altLang="sv-SE"/>
          </a:p>
        </p:txBody>
      </p:sp>
    </p:spTree>
    <p:extLst>
      <p:ext uri="{BB962C8B-B14F-4D97-AF65-F5344CB8AC3E}">
        <p14:creationId xmlns:p14="http://schemas.microsoft.com/office/powerpoint/2010/main" val="687788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sv-SE"/>
          </a:p>
        </p:txBody>
      </p:sp>
      <p:sp>
        <p:nvSpPr>
          <p:cNvPr id="6" name="Footer Placeholder 5"/>
          <p:cNvSpPr>
            <a:spLocks noGrp="1"/>
          </p:cNvSpPr>
          <p:nvPr>
            <p:ph type="ftr" sz="quarter" idx="11"/>
          </p:nvPr>
        </p:nvSpPr>
        <p:spPr/>
        <p:txBody>
          <a:bodyPr/>
          <a:lstStyle>
            <a:lvl1pPr>
              <a:defRPr/>
            </a:lvl1pPr>
          </a:lstStyle>
          <a:p>
            <a:endParaRPr lang="en-US" altLang="sv-SE"/>
          </a:p>
        </p:txBody>
      </p:sp>
      <p:sp>
        <p:nvSpPr>
          <p:cNvPr id="7" name="Slide Number Placeholder 6"/>
          <p:cNvSpPr>
            <a:spLocks noGrp="1"/>
          </p:cNvSpPr>
          <p:nvPr>
            <p:ph type="sldNum" sz="quarter" idx="12"/>
          </p:nvPr>
        </p:nvSpPr>
        <p:spPr/>
        <p:txBody>
          <a:bodyPr/>
          <a:lstStyle>
            <a:lvl1pPr>
              <a:defRPr/>
            </a:lvl1pPr>
          </a:lstStyle>
          <a:p>
            <a:fld id="{F1A1735C-B0D2-450B-BF11-E2A16B418C6A}" type="slidenum">
              <a:rPr lang="en-US" altLang="sv-SE"/>
              <a:pPr/>
              <a:t>‹#›</a:t>
            </a:fld>
            <a:endParaRPr lang="en-US" altLang="sv-SE"/>
          </a:p>
        </p:txBody>
      </p:sp>
    </p:spTree>
    <p:extLst>
      <p:ext uri="{BB962C8B-B14F-4D97-AF65-F5344CB8AC3E}">
        <p14:creationId xmlns:p14="http://schemas.microsoft.com/office/powerpoint/2010/main" val="744905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sv-SE"/>
          </a:p>
        </p:txBody>
      </p:sp>
      <p:sp>
        <p:nvSpPr>
          <p:cNvPr id="6" name="Footer Placeholder 5"/>
          <p:cNvSpPr>
            <a:spLocks noGrp="1"/>
          </p:cNvSpPr>
          <p:nvPr>
            <p:ph type="ftr" sz="quarter" idx="11"/>
          </p:nvPr>
        </p:nvSpPr>
        <p:spPr/>
        <p:txBody>
          <a:bodyPr/>
          <a:lstStyle>
            <a:lvl1pPr>
              <a:defRPr/>
            </a:lvl1pPr>
          </a:lstStyle>
          <a:p>
            <a:endParaRPr lang="en-US" altLang="sv-SE"/>
          </a:p>
        </p:txBody>
      </p:sp>
      <p:sp>
        <p:nvSpPr>
          <p:cNvPr id="7" name="Slide Number Placeholder 6"/>
          <p:cNvSpPr>
            <a:spLocks noGrp="1"/>
          </p:cNvSpPr>
          <p:nvPr>
            <p:ph type="sldNum" sz="quarter" idx="12"/>
          </p:nvPr>
        </p:nvSpPr>
        <p:spPr/>
        <p:txBody>
          <a:bodyPr/>
          <a:lstStyle>
            <a:lvl1pPr>
              <a:defRPr/>
            </a:lvl1pPr>
          </a:lstStyle>
          <a:p>
            <a:fld id="{EF3C932A-2B25-4925-AF99-427C77A66F35}" type="slidenum">
              <a:rPr lang="en-US" altLang="sv-SE"/>
              <a:pPr/>
              <a:t>‹#›</a:t>
            </a:fld>
            <a:endParaRPr lang="en-US" altLang="sv-SE"/>
          </a:p>
        </p:txBody>
      </p:sp>
    </p:spTree>
    <p:extLst>
      <p:ext uri="{BB962C8B-B14F-4D97-AF65-F5344CB8AC3E}">
        <p14:creationId xmlns:p14="http://schemas.microsoft.com/office/powerpoint/2010/main" val="1134467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6" Type="http://schemas.openxmlformats.org/officeDocument/2006/relationships/theme" Target="../theme/theme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sv-SE"/>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sv-SE"/>
              <a:t>Click to edit Master text styles</a:t>
            </a:r>
          </a:p>
          <a:p>
            <a:pPr lvl="1"/>
            <a:r>
              <a:rPr lang="en-US" altLang="sv-SE"/>
              <a:t>Second level</a:t>
            </a:r>
          </a:p>
          <a:p>
            <a:pPr lvl="2"/>
            <a:r>
              <a:rPr lang="en-US" altLang="sv-SE"/>
              <a:t>Third level</a:t>
            </a:r>
          </a:p>
          <a:p>
            <a:pPr lvl="3"/>
            <a:r>
              <a:rPr lang="en-US" altLang="sv-SE"/>
              <a:t>Fourth level</a:t>
            </a:r>
          </a:p>
          <a:p>
            <a:pPr lvl="4"/>
            <a:r>
              <a:rPr lang="en-US" altLang="sv-SE"/>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sv-SE"/>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sv-SE"/>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33991C2-EA62-46A6-AC7F-6A0D684E7240}" type="slidenum">
              <a:rPr lang="en-US" altLang="sv-SE"/>
              <a:pPr/>
              <a:t>‹#›</a:t>
            </a:fld>
            <a:endParaRPr lang="en-US" altLang="sv-SE"/>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cs typeface="Arial" pitchFamily="34" charset="0"/>
        </a:defRPr>
      </a:lvl2pPr>
      <a:lvl3pPr algn="ctr" rtl="0" fontAlgn="base">
        <a:spcBef>
          <a:spcPct val="0"/>
        </a:spcBef>
        <a:spcAft>
          <a:spcPct val="0"/>
        </a:spcAft>
        <a:defRPr sz="4400">
          <a:solidFill>
            <a:schemeClr val="tx2"/>
          </a:solidFill>
          <a:latin typeface="Arial" pitchFamily="34" charset="0"/>
          <a:cs typeface="Arial" pitchFamily="34" charset="0"/>
        </a:defRPr>
      </a:lvl3pPr>
      <a:lvl4pPr algn="ctr" rtl="0" fontAlgn="base">
        <a:spcBef>
          <a:spcPct val="0"/>
        </a:spcBef>
        <a:spcAft>
          <a:spcPct val="0"/>
        </a:spcAft>
        <a:defRPr sz="4400">
          <a:solidFill>
            <a:schemeClr val="tx2"/>
          </a:solidFill>
          <a:latin typeface="Arial" pitchFamily="34" charset="0"/>
          <a:cs typeface="Arial" pitchFamily="34" charset="0"/>
        </a:defRPr>
      </a:lvl4pPr>
      <a:lvl5pPr algn="ctr" rtl="0" fontAlgn="base">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C8A21BE-30CB-48F0-881C-FD83AF6FFCA3}" type="slidenum">
              <a:rPr lang="en-US" altLang="en-US"/>
              <a:pPr/>
              <a:t>‹#›</a:t>
            </a:fld>
            <a:endParaRPr lang="en-US" altLang="en-US"/>
          </a:p>
        </p:txBody>
      </p:sp>
    </p:spTree>
    <p:extLst>
      <p:ext uri="{BB962C8B-B14F-4D97-AF65-F5344CB8AC3E}">
        <p14:creationId xmlns:p14="http://schemas.microsoft.com/office/powerpoint/2010/main" val="81233322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0833059-6095-ADEE-A5DB-1CF76F569097}"/>
              </a:ext>
            </a:extLst>
          </p:cNvPr>
          <p:cNvSpPr>
            <a:spLocks noGrp="1" noChangeArrowheads="1"/>
          </p:cNvSpPr>
          <p:nvPr>
            <p:ph type="title"/>
          </p:nvPr>
        </p:nvSpPr>
        <p:spPr bwMode="auto">
          <a:xfrm>
            <a:off x="5334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he-IL"/>
              <a:t>Click to edit Master title style</a:t>
            </a:r>
          </a:p>
        </p:txBody>
      </p:sp>
      <p:sp>
        <p:nvSpPr>
          <p:cNvPr id="1027" name="Rectangle 3">
            <a:extLst>
              <a:ext uri="{FF2B5EF4-FFF2-40B4-BE49-F238E27FC236}">
                <a16:creationId xmlns:a16="http://schemas.microsoft.com/office/drawing/2014/main" id="{5F00854B-E44D-FFD6-4B57-2C6FBA1D877D}"/>
              </a:ext>
            </a:extLst>
          </p:cNvPr>
          <p:cNvSpPr>
            <a:spLocks noGrp="1" noChangeArrowheads="1"/>
          </p:cNvSpPr>
          <p:nvPr>
            <p:ph type="body" idx="1"/>
          </p:nvPr>
        </p:nvSpPr>
        <p:spPr bwMode="auto">
          <a:xfrm>
            <a:off x="533400" y="1600200"/>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a:t>Click to edit Master text styles</a:t>
            </a:r>
          </a:p>
          <a:p>
            <a:pPr lvl="1"/>
            <a:r>
              <a:rPr lang="en-US" altLang="he-IL"/>
              <a:t>Second level</a:t>
            </a:r>
          </a:p>
          <a:p>
            <a:pPr lvl="2"/>
            <a:r>
              <a:rPr lang="en-US" altLang="he-IL"/>
              <a:t>Third level</a:t>
            </a:r>
          </a:p>
          <a:p>
            <a:pPr lvl="3"/>
            <a:r>
              <a:rPr lang="en-US" altLang="he-IL"/>
              <a:t>Fourth level</a:t>
            </a:r>
          </a:p>
          <a:p>
            <a:pPr lvl="4"/>
            <a:r>
              <a:rPr lang="en-US" altLang="he-IL"/>
              <a:t>Fifth level</a:t>
            </a:r>
          </a:p>
        </p:txBody>
      </p:sp>
      <p:sp>
        <p:nvSpPr>
          <p:cNvPr id="1028" name="Rectangle 4">
            <a:extLst>
              <a:ext uri="{FF2B5EF4-FFF2-40B4-BE49-F238E27FC236}">
                <a16:creationId xmlns:a16="http://schemas.microsoft.com/office/drawing/2014/main" id="{694AAE21-FA4E-C36D-42B9-9900BCEC6E6A}"/>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400" b="0">
                <a:solidFill>
                  <a:srgbClr val="3333CC"/>
                </a:solidFill>
                <a:latin typeface="Times New Roman" panose="02020603050405020304" pitchFamily="18" charset="0"/>
              </a:defRPr>
            </a:lvl1pPr>
          </a:lstStyle>
          <a:p>
            <a:endParaRPr lang="en-US" altLang="en-US"/>
          </a:p>
        </p:txBody>
      </p:sp>
      <p:sp>
        <p:nvSpPr>
          <p:cNvPr id="1029" name="Rectangle 5">
            <a:extLst>
              <a:ext uri="{FF2B5EF4-FFF2-40B4-BE49-F238E27FC236}">
                <a16:creationId xmlns:a16="http://schemas.microsoft.com/office/drawing/2014/main" id="{C6F10A1E-EC3E-A5B9-B20F-DE01168DACE0}"/>
              </a:ext>
            </a:extLst>
          </p:cNvPr>
          <p:cNvSpPr>
            <a:spLocks noGrp="1" noChangeArrowheads="1"/>
          </p:cNvSpPr>
          <p:nvPr>
            <p:ph type="ftr" sz="quarter" idx="3"/>
          </p:nvPr>
        </p:nvSpPr>
        <p:spPr bwMode="auto">
          <a:xfrm>
            <a:off x="3001963" y="6400800"/>
            <a:ext cx="5303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b="0">
                <a:solidFill>
                  <a:srgbClr val="3333CC"/>
                </a:solidFill>
                <a:latin typeface="Times New Roman" panose="02020603050405020304" pitchFamily="18" charset="0"/>
                <a:cs typeface="Times New Roman (Hebrew)" charset="0"/>
              </a:defRPr>
            </a:lvl1pPr>
          </a:lstStyle>
          <a:p>
            <a:r>
              <a:rPr lang="he-IL" altLang="en-US"/>
              <a:t>chapter 4 - Self-Stabilizing Algorithms for Model Conversions</a:t>
            </a:r>
            <a:endParaRPr lang="en-US" altLang="he-IL">
              <a:cs typeface="+mn-cs"/>
            </a:endParaRPr>
          </a:p>
        </p:txBody>
      </p:sp>
      <p:sp>
        <p:nvSpPr>
          <p:cNvPr id="1030" name="Rectangle 6">
            <a:extLst>
              <a:ext uri="{FF2B5EF4-FFF2-40B4-BE49-F238E27FC236}">
                <a16:creationId xmlns:a16="http://schemas.microsoft.com/office/drawing/2014/main" id="{E41374CC-4E52-202D-4A58-C08419E0CDBC}"/>
              </a:ext>
            </a:extLst>
          </p:cNvPr>
          <p:cNvSpPr>
            <a:spLocks noGrp="1" noChangeArrowheads="1"/>
          </p:cNvSpPr>
          <p:nvPr>
            <p:ph type="sldNum" sz="quarter" idx="4"/>
          </p:nvPr>
        </p:nvSpPr>
        <p:spPr bwMode="auto">
          <a:xfrm>
            <a:off x="8305800" y="6400800"/>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b="0">
                <a:solidFill>
                  <a:srgbClr val="3333CC"/>
                </a:solidFill>
                <a:latin typeface="Times New Roman" panose="02020603050405020304" pitchFamily="18" charset="0"/>
                <a:cs typeface="Times New Roman" panose="02020603050405020304" pitchFamily="18" charset="0"/>
              </a:defRPr>
            </a:lvl1pPr>
          </a:lstStyle>
          <a:p>
            <a:r>
              <a:rPr lang="en-US" altLang="en-US"/>
              <a:t>4-</a:t>
            </a:r>
            <a:fld id="{390AA015-947C-4C10-A3BD-C4938276A7A4}" type="slidenum">
              <a:rPr lang="en-US" altLang="en-US"/>
              <a:pPr/>
              <a:t>‹#›</a:t>
            </a:fld>
            <a:endParaRPr lang="en-US" altLang="en-US">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dt="0"/>
  <p:txStyles>
    <p:titleStyle>
      <a:lvl1pPr algn="ctr" rtl="0" eaLnBrk="0" fontAlgn="base" hangingPunct="0">
        <a:spcBef>
          <a:spcPct val="0"/>
        </a:spcBef>
        <a:spcAft>
          <a:spcPct val="0"/>
        </a:spcAft>
        <a:defRPr sz="4000" u="sng" kern="1200">
          <a:solidFill>
            <a:srgbClr val="009999"/>
          </a:solidFill>
          <a:latin typeface="+mj-lt"/>
          <a:ea typeface="+mj-ea"/>
          <a:cs typeface="+mj-cs"/>
        </a:defRPr>
      </a:lvl1pPr>
      <a:lvl2pPr algn="ctr" rtl="0" eaLnBrk="0" fontAlgn="base" hangingPunct="0">
        <a:spcBef>
          <a:spcPct val="0"/>
        </a:spcBef>
        <a:spcAft>
          <a:spcPct val="0"/>
        </a:spcAft>
        <a:defRPr sz="4000" u="sng">
          <a:solidFill>
            <a:srgbClr val="009999"/>
          </a:solidFill>
          <a:latin typeface="Comic Sans MS" panose="030F0702030302020204" pitchFamily="66" charset="0"/>
        </a:defRPr>
      </a:lvl2pPr>
      <a:lvl3pPr algn="ctr" rtl="0" eaLnBrk="0" fontAlgn="base" hangingPunct="0">
        <a:spcBef>
          <a:spcPct val="0"/>
        </a:spcBef>
        <a:spcAft>
          <a:spcPct val="0"/>
        </a:spcAft>
        <a:defRPr sz="4000" u="sng">
          <a:solidFill>
            <a:srgbClr val="009999"/>
          </a:solidFill>
          <a:latin typeface="Comic Sans MS" panose="030F0702030302020204" pitchFamily="66" charset="0"/>
        </a:defRPr>
      </a:lvl3pPr>
      <a:lvl4pPr algn="ctr" rtl="0" eaLnBrk="0" fontAlgn="base" hangingPunct="0">
        <a:spcBef>
          <a:spcPct val="0"/>
        </a:spcBef>
        <a:spcAft>
          <a:spcPct val="0"/>
        </a:spcAft>
        <a:defRPr sz="4000" u="sng">
          <a:solidFill>
            <a:srgbClr val="009999"/>
          </a:solidFill>
          <a:latin typeface="Comic Sans MS" panose="030F0702030302020204" pitchFamily="66" charset="0"/>
        </a:defRPr>
      </a:lvl4pPr>
      <a:lvl5pPr algn="ctr" rtl="0" eaLnBrk="0" fontAlgn="base" hangingPunct="0">
        <a:spcBef>
          <a:spcPct val="0"/>
        </a:spcBef>
        <a:spcAft>
          <a:spcPct val="0"/>
        </a:spcAft>
        <a:defRPr sz="4000" u="sng">
          <a:solidFill>
            <a:srgbClr val="009999"/>
          </a:solidFill>
          <a:latin typeface="Comic Sans MS" panose="030F0702030302020204" pitchFamily="66" charset="0"/>
        </a:defRPr>
      </a:lvl5pPr>
      <a:lvl6pPr marL="457200" algn="ctr" rtl="0" eaLnBrk="0" fontAlgn="base" hangingPunct="0">
        <a:spcBef>
          <a:spcPct val="0"/>
        </a:spcBef>
        <a:spcAft>
          <a:spcPct val="0"/>
        </a:spcAft>
        <a:defRPr sz="4000" u="sng">
          <a:solidFill>
            <a:srgbClr val="009999"/>
          </a:solidFill>
          <a:latin typeface="Comic Sans MS" panose="030F0702030302020204" pitchFamily="66" charset="0"/>
        </a:defRPr>
      </a:lvl6pPr>
      <a:lvl7pPr marL="914400" algn="ctr" rtl="0" eaLnBrk="0" fontAlgn="base" hangingPunct="0">
        <a:spcBef>
          <a:spcPct val="0"/>
        </a:spcBef>
        <a:spcAft>
          <a:spcPct val="0"/>
        </a:spcAft>
        <a:defRPr sz="4000" u="sng">
          <a:solidFill>
            <a:srgbClr val="009999"/>
          </a:solidFill>
          <a:latin typeface="Comic Sans MS" panose="030F0702030302020204" pitchFamily="66" charset="0"/>
        </a:defRPr>
      </a:lvl7pPr>
      <a:lvl8pPr marL="1371600" algn="ctr" rtl="0" eaLnBrk="0" fontAlgn="base" hangingPunct="0">
        <a:spcBef>
          <a:spcPct val="0"/>
        </a:spcBef>
        <a:spcAft>
          <a:spcPct val="0"/>
        </a:spcAft>
        <a:defRPr sz="4000" u="sng">
          <a:solidFill>
            <a:srgbClr val="009999"/>
          </a:solidFill>
          <a:latin typeface="Comic Sans MS" panose="030F0702030302020204" pitchFamily="66" charset="0"/>
        </a:defRPr>
      </a:lvl8pPr>
      <a:lvl9pPr marL="1828800" algn="ctr" rtl="0" eaLnBrk="0" fontAlgn="base" hangingPunct="0">
        <a:spcBef>
          <a:spcPct val="0"/>
        </a:spcBef>
        <a:spcAft>
          <a:spcPct val="0"/>
        </a:spcAft>
        <a:defRPr sz="4000" u="sng">
          <a:solidFill>
            <a:srgbClr val="009999"/>
          </a:solidFill>
          <a:latin typeface="Comic Sans MS" panose="030F0702030302020204" pitchFamily="66" charset="0"/>
        </a:defRPr>
      </a:lvl9pPr>
    </p:titleStyle>
    <p:bodyStyle>
      <a:lvl1pPr marL="342900" indent="-342900" algn="l" rtl="0" eaLnBrk="0" fontAlgn="base" hangingPunct="0">
        <a:spcBef>
          <a:spcPct val="20000"/>
        </a:spcBef>
        <a:spcAft>
          <a:spcPct val="0"/>
        </a:spcAft>
        <a:buClr>
          <a:schemeClr val="accent2"/>
        </a:buClr>
        <a:buSzPct val="85000"/>
        <a:buFont typeface="Wingdings" panose="05000000000000000000" pitchFamily="2" charset="2"/>
        <a:buChar char="¦"/>
        <a:defRPr sz="2400" kern="1200">
          <a:solidFill>
            <a:srgbClr val="0000B0"/>
          </a:solidFill>
          <a:latin typeface="+mn-lt"/>
          <a:ea typeface="+mn-ea"/>
          <a:cs typeface="+mn-cs"/>
        </a:defRPr>
      </a:lvl1pPr>
      <a:lvl2pPr marL="742950" indent="-285750" algn="l" rtl="0" eaLnBrk="0" fontAlgn="base" hangingPunct="0">
        <a:spcBef>
          <a:spcPct val="20000"/>
        </a:spcBef>
        <a:spcAft>
          <a:spcPct val="0"/>
        </a:spcAft>
        <a:buClr>
          <a:srgbClr val="3366FF"/>
        </a:buClr>
        <a:buSzPct val="75000"/>
        <a:buFont typeface="Wingdings" panose="05000000000000000000" pitchFamily="2" charset="2"/>
        <a:buChar char="l"/>
        <a:defRPr sz="2400" kern="1200">
          <a:solidFill>
            <a:srgbClr val="3366FF"/>
          </a:solidFill>
          <a:latin typeface="+mn-lt"/>
          <a:ea typeface="+mn-ea"/>
          <a:cs typeface="+mn-cs"/>
        </a:defRPr>
      </a:lvl2pPr>
      <a:lvl3pPr marL="1143000" indent="-228600" algn="l" rtl="0" eaLnBrk="0" fontAlgn="base" hangingPunct="0">
        <a:spcBef>
          <a:spcPct val="20000"/>
        </a:spcBef>
        <a:spcAft>
          <a:spcPct val="0"/>
        </a:spcAft>
        <a:buChar char="•"/>
        <a:defRPr sz="2000" kern="1200">
          <a:solidFill>
            <a:srgbClr val="0000B0"/>
          </a:solidFill>
          <a:latin typeface="+mn-lt"/>
          <a:ea typeface="+mn-ea"/>
          <a:cs typeface="+mn-cs"/>
        </a:defRPr>
      </a:lvl3pPr>
      <a:lvl4pPr marL="1600200" indent="-228600" algn="l" rtl="0" eaLnBrk="0" fontAlgn="base" hangingPunct="0">
        <a:spcBef>
          <a:spcPct val="20000"/>
        </a:spcBef>
        <a:spcAft>
          <a:spcPct val="0"/>
        </a:spcAft>
        <a:buChar char="–"/>
        <a:defRPr sz="2000" kern="1200">
          <a:solidFill>
            <a:srgbClr val="0000B0"/>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rgbClr val="0000B0"/>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en-US" b="1" noProof="0" dirty="0"/>
              <a:t>Computer Networks</a:t>
            </a:r>
            <a:br>
              <a:rPr lang="en-US" b="1" noProof="0" dirty="0"/>
            </a:br>
            <a:r>
              <a:rPr lang="en-US" sz="2400" noProof="0" dirty="0">
                <a:latin typeface="Times" pitchFamily="18" charset="0"/>
              </a:rPr>
              <a:t>EDA387/DIT663</a:t>
            </a:r>
          </a:p>
        </p:txBody>
      </p:sp>
      <p:sp>
        <p:nvSpPr>
          <p:cNvPr id="2051" name="Rectangle 3"/>
          <p:cNvSpPr>
            <a:spLocks noGrp="1" noChangeArrowheads="1"/>
          </p:cNvSpPr>
          <p:nvPr>
            <p:ph type="subTitle" idx="1"/>
          </p:nvPr>
        </p:nvSpPr>
        <p:spPr>
          <a:xfrm>
            <a:off x="52388" y="3886200"/>
            <a:ext cx="8994245" cy="1752600"/>
          </a:xfrm>
        </p:spPr>
        <p:txBody>
          <a:bodyPr>
            <a:normAutofit/>
          </a:bodyPr>
          <a:lstStyle/>
          <a:p>
            <a:pPr eaLnBrk="1" hangingPunct="1">
              <a:defRPr/>
            </a:pPr>
            <a:r>
              <a:rPr lang="en-US" sz="2900" b="1" dirty="0"/>
              <a:t>Fault-tolerant Algorithms for Computer Networks</a:t>
            </a:r>
          </a:p>
          <a:p>
            <a:pPr eaLnBrk="1" hangingPunct="1">
              <a:defRPr/>
            </a:pPr>
            <a:r>
              <a:rPr lang="en-US" sz="2900" i="1" dirty="0">
                <a:latin typeface="Times" pitchFamily="18" charset="0"/>
              </a:rPr>
              <a:t>Self-Stabilizing Algorithms for Model Conversions </a:t>
            </a:r>
            <a:r>
              <a:rPr lang="en-US" sz="2900" dirty="0">
                <a:latin typeface="Times" pitchFamily="18" charset="0"/>
              </a:rPr>
              <a:t>(</a:t>
            </a:r>
            <a:r>
              <a:rPr lang="en-US" sz="2900" i="1" dirty="0">
                <a:latin typeface="Times" pitchFamily="18" charset="0"/>
              </a:rPr>
              <a:t>Ch. 4</a:t>
            </a:r>
            <a:r>
              <a:rPr lang="en-US" sz="2900" dirty="0">
                <a:latin typeface="Times" pitchFamily="18" charset="0"/>
              </a:rPr>
              <a:t>)</a:t>
            </a:r>
            <a:endParaRPr lang="en-US" sz="2900" noProof="0" dirty="0">
              <a:latin typeface="Times" pitchFamily="18" charset="0"/>
            </a:endParaRPr>
          </a:p>
        </p:txBody>
      </p:sp>
      <p:sp>
        <p:nvSpPr>
          <p:cNvPr id="4" name="Text Box 4"/>
          <p:cNvSpPr txBox="1">
            <a:spLocks noChangeArrowheads="1"/>
          </p:cNvSpPr>
          <p:nvPr/>
        </p:nvSpPr>
        <p:spPr bwMode="auto">
          <a:xfrm>
            <a:off x="52388" y="-11113"/>
            <a:ext cx="8623300" cy="488951"/>
          </a:xfrm>
          <a:prstGeom prst="rect">
            <a:avLst/>
          </a:prstGeom>
          <a:noFill/>
          <a:ln w="12700">
            <a:noFill/>
            <a:miter lim="800000"/>
            <a:headEnd type="none" w="sm" len="sm"/>
            <a:tailEnd type="none" w="sm" len="sm"/>
          </a:ln>
          <a:effectLst/>
        </p:spPr>
        <p:txBody>
          <a:bodyPr>
            <a:spAutoFit/>
          </a:bodyPr>
          <a:lstStyle/>
          <a:p>
            <a:pPr>
              <a:defRPr/>
            </a:pPr>
            <a:r>
              <a:rPr lang="en-US" sz="1000" b="1" dirty="0">
                <a:latin typeface="Arial Black" pitchFamily="34" charset="0"/>
                <a:cs typeface="+mn-cs"/>
              </a:rPr>
              <a:t>CHALMERS and </a:t>
            </a:r>
            <a:r>
              <a:rPr lang="en-US" sz="1000" dirty="0">
                <a:latin typeface="Arial Black" pitchFamily="34" charset="0"/>
                <a:cs typeface="+mn-cs"/>
              </a:rPr>
              <a:t>University of Technology</a:t>
            </a:r>
          </a:p>
          <a:p>
            <a:pPr>
              <a:defRPr/>
            </a:pPr>
            <a:r>
              <a:rPr lang="en-US" sz="1600" dirty="0">
                <a:cs typeface="+mn-cs"/>
              </a:rPr>
              <a:t>Computer Science and Engineering                                                     Networks and Systems</a:t>
            </a:r>
          </a:p>
        </p:txBody>
      </p:sp>
    </p:spTree>
    <p:extLst>
      <p:ext uri="{BB962C8B-B14F-4D97-AF65-F5344CB8AC3E}">
        <p14:creationId xmlns:p14="http://schemas.microsoft.com/office/powerpoint/2010/main" val="219872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73025" y="-26988"/>
            <a:ext cx="8820150" cy="86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u="sng">
                <a:solidFill>
                  <a:schemeClr val="hlink"/>
                </a:solidFill>
                <a:latin typeface="Calibri Light" panose="020F0302020204030204" pitchFamily="34" charset="0"/>
                <a:cs typeface="Calibri Light" panose="020F0302020204030204" pitchFamily="34" charset="0"/>
              </a:rPr>
              <a:t>Unbounded solution of TP task</a:t>
            </a:r>
            <a:endParaRPr lang="en-US" altLang="en-US" sz="3600">
              <a:solidFill>
                <a:schemeClr val="tx2"/>
              </a:solidFill>
              <a:latin typeface="Calibri Light" panose="020F0302020204030204" pitchFamily="34" charset="0"/>
              <a:cs typeface="Calibri Light" panose="020F0302020204030204" pitchFamily="34" charset="0"/>
            </a:endParaRPr>
          </a:p>
        </p:txBody>
      </p:sp>
      <p:sp>
        <p:nvSpPr>
          <p:cNvPr id="17411" name="Text Box 3"/>
          <p:cNvSpPr txBox="1">
            <a:spLocks noChangeArrowheads="1"/>
          </p:cNvSpPr>
          <p:nvPr/>
        </p:nvSpPr>
        <p:spPr bwMode="auto">
          <a:xfrm>
            <a:off x="250825" y="1082675"/>
            <a:ext cx="525780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70000"/>
              </a:lnSpc>
              <a:spcBef>
                <a:spcPct val="50000"/>
              </a:spcBef>
            </a:pPr>
            <a:r>
              <a:rPr lang="en-US" altLang="en-US" sz="2200">
                <a:solidFill>
                  <a:srgbClr val="3333CC"/>
                </a:solidFill>
                <a:latin typeface="Calibri Light" panose="020F0302020204030204" pitchFamily="34" charset="0"/>
                <a:cs typeface="Calibri Light" panose="020F0302020204030204" pitchFamily="34" charset="0"/>
              </a:rPr>
              <a:t>Receiver:</a:t>
            </a:r>
          </a:p>
          <a:p>
            <a:pPr eaLnBrk="1" hangingPunct="1">
              <a:lnSpc>
                <a:spcPct val="70000"/>
              </a:lnSpc>
              <a:spcBef>
                <a:spcPct val="50000"/>
              </a:spcBef>
            </a:pPr>
            <a:r>
              <a:rPr lang="en-US" altLang="en-US" sz="2200">
                <a:solidFill>
                  <a:srgbClr val="3333CC"/>
                </a:solidFill>
                <a:latin typeface="Calibri Light" panose="020F0302020204030204" pitchFamily="34" charset="0"/>
                <a:cs typeface="Calibri Light" panose="020F0302020204030204" pitchFamily="34" charset="0"/>
              </a:rPr>
              <a:t>13	</a:t>
            </a:r>
            <a:r>
              <a:rPr lang="en-US" altLang="en-US" sz="2200" b="1">
                <a:solidFill>
                  <a:srgbClr val="3333CC"/>
                </a:solidFill>
                <a:latin typeface="Calibri Light" panose="020F0302020204030204" pitchFamily="34" charset="0"/>
                <a:cs typeface="Calibri Light" panose="020F0302020204030204" pitchFamily="34" charset="0"/>
              </a:rPr>
              <a:t>upon message arrival</a:t>
            </a:r>
          </a:p>
          <a:p>
            <a:pPr eaLnBrk="1" hangingPunct="1">
              <a:lnSpc>
                <a:spcPct val="70000"/>
              </a:lnSpc>
              <a:spcBef>
                <a:spcPct val="50000"/>
              </a:spcBef>
            </a:pPr>
            <a:r>
              <a:rPr lang="en-US" altLang="en-US" sz="2200">
                <a:solidFill>
                  <a:srgbClr val="3333CC"/>
                </a:solidFill>
                <a:latin typeface="Calibri Light" panose="020F0302020204030204" pitchFamily="34" charset="0"/>
                <a:cs typeface="Calibri Light" panose="020F0302020204030204" pitchFamily="34" charset="0"/>
              </a:rPr>
              <a:t>14 </a:t>
            </a:r>
            <a:r>
              <a:rPr lang="en-US" altLang="en-US" sz="2200" b="1">
                <a:solidFill>
                  <a:srgbClr val="3333CC"/>
                </a:solidFill>
                <a:latin typeface="Calibri Light" panose="020F0302020204030204" pitchFamily="34" charset="0"/>
                <a:cs typeface="Calibri Light" panose="020F0302020204030204" pitchFamily="34" charset="0"/>
              </a:rPr>
              <a:t>begin</a:t>
            </a:r>
          </a:p>
          <a:p>
            <a:pPr eaLnBrk="1" hangingPunct="1">
              <a:lnSpc>
                <a:spcPct val="70000"/>
              </a:lnSpc>
              <a:spcBef>
                <a:spcPct val="50000"/>
              </a:spcBef>
            </a:pPr>
            <a:r>
              <a:rPr lang="en-US" altLang="en-US" sz="2200">
                <a:solidFill>
                  <a:srgbClr val="3333CC"/>
                </a:solidFill>
                <a:latin typeface="Calibri Light" panose="020F0302020204030204" pitchFamily="34" charset="0"/>
                <a:cs typeface="Calibri Light" panose="020F0302020204030204" pitchFamily="34" charset="0"/>
              </a:rPr>
              <a:t>15 	</a:t>
            </a:r>
            <a:r>
              <a:rPr lang="en-US" altLang="en-US" sz="2200" b="1">
                <a:solidFill>
                  <a:srgbClr val="3333CC"/>
                </a:solidFill>
                <a:latin typeface="Calibri Light" panose="020F0302020204030204" pitchFamily="34" charset="0"/>
                <a:cs typeface="Calibri Light" panose="020F0302020204030204" pitchFamily="34" charset="0"/>
              </a:rPr>
              <a:t>receive</a:t>
            </a:r>
            <a:r>
              <a:rPr lang="en-US" altLang="en-US" sz="2200">
                <a:solidFill>
                  <a:srgbClr val="3333CC"/>
                </a:solidFill>
                <a:latin typeface="Calibri Light" panose="020F0302020204030204" pitchFamily="34" charset="0"/>
                <a:cs typeface="Calibri Light" panose="020F0302020204030204" pitchFamily="34" charset="0"/>
              </a:rPr>
              <a:t> (</a:t>
            </a:r>
            <a:r>
              <a:rPr lang="en-US" altLang="en-US" sz="2200" i="1">
                <a:solidFill>
                  <a:srgbClr val="3333CC"/>
                </a:solidFill>
                <a:latin typeface="Calibri Light" panose="020F0302020204030204" pitchFamily="34" charset="0"/>
                <a:cs typeface="Calibri Light" panose="020F0302020204030204" pitchFamily="34" charset="0"/>
              </a:rPr>
              <a:t>MsgCounter</a:t>
            </a:r>
            <a:r>
              <a:rPr lang="en-US" altLang="en-US" sz="2200">
                <a:solidFill>
                  <a:srgbClr val="3333CC"/>
                </a:solidFill>
                <a:latin typeface="Calibri Light" panose="020F0302020204030204" pitchFamily="34" charset="0"/>
                <a:cs typeface="Calibri Light" panose="020F0302020204030204" pitchFamily="34" charset="0"/>
              </a:rPr>
              <a:t>)</a:t>
            </a:r>
          </a:p>
          <a:p>
            <a:pPr eaLnBrk="1" hangingPunct="1">
              <a:lnSpc>
                <a:spcPct val="70000"/>
              </a:lnSpc>
              <a:spcBef>
                <a:spcPct val="50000"/>
              </a:spcBef>
            </a:pPr>
            <a:r>
              <a:rPr lang="en-US" altLang="en-US" sz="2200">
                <a:solidFill>
                  <a:srgbClr val="3333CC"/>
                </a:solidFill>
                <a:latin typeface="Calibri Light" panose="020F0302020204030204" pitchFamily="34" charset="0"/>
                <a:cs typeface="Calibri Light" panose="020F0302020204030204" pitchFamily="34" charset="0"/>
              </a:rPr>
              <a:t>16		</a:t>
            </a:r>
            <a:r>
              <a:rPr lang="en-US" altLang="en-US" sz="2200" b="1">
                <a:solidFill>
                  <a:srgbClr val="3333CC"/>
                </a:solidFill>
                <a:latin typeface="Calibri Light" panose="020F0302020204030204" pitchFamily="34" charset="0"/>
                <a:cs typeface="Calibri Light" panose="020F0302020204030204" pitchFamily="34" charset="0"/>
              </a:rPr>
              <a:t>if </a:t>
            </a:r>
            <a:r>
              <a:rPr lang="en-US" altLang="en-US" sz="2200" i="1">
                <a:solidFill>
                  <a:srgbClr val="3333CC"/>
                </a:solidFill>
                <a:latin typeface="Calibri Light" panose="020F0302020204030204" pitchFamily="34" charset="0"/>
                <a:cs typeface="Calibri Light" panose="020F0302020204030204" pitchFamily="34" charset="0"/>
              </a:rPr>
              <a:t>MsgCounter</a:t>
            </a:r>
            <a:r>
              <a:rPr lang="en-US" altLang="en-US" sz="2200">
                <a:solidFill>
                  <a:srgbClr val="3333CC"/>
                </a:solidFill>
                <a:latin typeface="Calibri Light" panose="020F0302020204030204" pitchFamily="34" charset="0"/>
                <a:cs typeface="Calibri Light" panose="020F0302020204030204" pitchFamily="34" charset="0"/>
              </a:rPr>
              <a:t> ≠ </a:t>
            </a:r>
            <a:r>
              <a:rPr lang="en-US" altLang="en-US" sz="2200" i="1">
                <a:solidFill>
                  <a:srgbClr val="3333CC"/>
                </a:solidFill>
                <a:latin typeface="Calibri Light" panose="020F0302020204030204" pitchFamily="34" charset="0"/>
                <a:cs typeface="Calibri Light" panose="020F0302020204030204" pitchFamily="34" charset="0"/>
              </a:rPr>
              <a:t>counter</a:t>
            </a:r>
            <a:r>
              <a:rPr lang="en-US" altLang="en-US" sz="2200">
                <a:solidFill>
                  <a:srgbClr val="3333CC"/>
                </a:solidFill>
                <a:latin typeface="Calibri Light" panose="020F0302020204030204" pitchFamily="34" charset="0"/>
                <a:cs typeface="Calibri Light" panose="020F0302020204030204" pitchFamily="34" charset="0"/>
              </a:rPr>
              <a:t> </a:t>
            </a:r>
            <a:r>
              <a:rPr lang="en-US" altLang="en-US" sz="2200" b="1">
                <a:solidFill>
                  <a:srgbClr val="3333CC"/>
                </a:solidFill>
                <a:latin typeface="Calibri Light" panose="020F0302020204030204" pitchFamily="34" charset="0"/>
                <a:cs typeface="Calibri Light" panose="020F0302020204030204" pitchFamily="34" charset="0"/>
              </a:rPr>
              <a:t>then</a:t>
            </a:r>
          </a:p>
          <a:p>
            <a:pPr eaLnBrk="1" hangingPunct="1">
              <a:lnSpc>
                <a:spcPct val="70000"/>
              </a:lnSpc>
              <a:spcBef>
                <a:spcPct val="50000"/>
              </a:spcBef>
            </a:pPr>
            <a:r>
              <a:rPr lang="en-US" altLang="en-US" sz="2200">
                <a:solidFill>
                  <a:srgbClr val="3333CC"/>
                </a:solidFill>
                <a:latin typeface="Calibri Light" panose="020F0302020204030204" pitchFamily="34" charset="0"/>
                <a:cs typeface="Calibri Light" panose="020F0302020204030204" pitchFamily="34" charset="0"/>
              </a:rPr>
              <a:t>17			</a:t>
            </a:r>
            <a:r>
              <a:rPr lang="en-US" altLang="en-US" sz="2200" i="1">
                <a:solidFill>
                  <a:srgbClr val="3333CC"/>
                </a:solidFill>
                <a:latin typeface="Calibri Light" panose="020F0302020204030204" pitchFamily="34" charset="0"/>
                <a:cs typeface="Calibri Light" panose="020F0302020204030204" pitchFamily="34" charset="0"/>
              </a:rPr>
              <a:t>counter</a:t>
            </a:r>
            <a:r>
              <a:rPr lang="en-US" altLang="en-US" sz="2200">
                <a:solidFill>
                  <a:srgbClr val="3333CC"/>
                </a:solidFill>
                <a:latin typeface="Calibri Light" panose="020F0302020204030204" pitchFamily="34" charset="0"/>
                <a:cs typeface="Calibri Light" panose="020F0302020204030204" pitchFamily="34" charset="0"/>
              </a:rPr>
              <a:t> := </a:t>
            </a:r>
            <a:r>
              <a:rPr lang="en-US" altLang="en-US" sz="2200" i="1">
                <a:solidFill>
                  <a:srgbClr val="3333CC"/>
                </a:solidFill>
                <a:latin typeface="Calibri Light" panose="020F0302020204030204" pitchFamily="34" charset="0"/>
                <a:cs typeface="Calibri Light" panose="020F0302020204030204" pitchFamily="34" charset="0"/>
              </a:rPr>
              <a:t>MsgCounter</a:t>
            </a:r>
            <a:endParaRPr lang="en-US" altLang="en-US" sz="2200">
              <a:solidFill>
                <a:srgbClr val="3333CC"/>
              </a:solidFill>
              <a:latin typeface="Calibri Light" panose="020F0302020204030204" pitchFamily="34" charset="0"/>
              <a:cs typeface="Calibri Light" panose="020F0302020204030204" pitchFamily="34" charset="0"/>
            </a:endParaRPr>
          </a:p>
          <a:p>
            <a:pPr eaLnBrk="1" hangingPunct="1">
              <a:lnSpc>
                <a:spcPct val="70000"/>
              </a:lnSpc>
              <a:spcBef>
                <a:spcPct val="50000"/>
              </a:spcBef>
            </a:pPr>
            <a:r>
              <a:rPr lang="en-US" altLang="en-US" sz="2200">
                <a:solidFill>
                  <a:srgbClr val="3333CC"/>
                </a:solidFill>
                <a:latin typeface="Calibri Light" panose="020F0302020204030204" pitchFamily="34" charset="0"/>
                <a:cs typeface="Calibri Light" panose="020F0302020204030204" pitchFamily="34" charset="0"/>
              </a:rPr>
              <a:t>18</a:t>
            </a:r>
            <a:r>
              <a:rPr lang="en-US" altLang="en-US" sz="2200" b="1">
                <a:solidFill>
                  <a:srgbClr val="3333CC"/>
                </a:solidFill>
                <a:latin typeface="Calibri Light" panose="020F0302020204030204" pitchFamily="34" charset="0"/>
                <a:cs typeface="Calibri Light" panose="020F0302020204030204" pitchFamily="34" charset="0"/>
              </a:rPr>
              <a:t>		send</a:t>
            </a:r>
            <a:r>
              <a:rPr lang="en-US" altLang="en-US" sz="2200">
                <a:solidFill>
                  <a:srgbClr val="3333CC"/>
                </a:solidFill>
                <a:latin typeface="Calibri Light" panose="020F0302020204030204" pitchFamily="34" charset="0"/>
                <a:cs typeface="Calibri Light" panose="020F0302020204030204" pitchFamily="34" charset="0"/>
              </a:rPr>
              <a:t> (</a:t>
            </a:r>
            <a:r>
              <a:rPr lang="en-US" altLang="en-US" sz="2200" i="1">
                <a:solidFill>
                  <a:srgbClr val="3333CC"/>
                </a:solidFill>
                <a:latin typeface="Calibri Light" panose="020F0302020204030204" pitchFamily="34" charset="0"/>
                <a:cs typeface="Calibri Light" panose="020F0302020204030204" pitchFamily="34" charset="0"/>
              </a:rPr>
              <a:t>counter</a:t>
            </a:r>
            <a:r>
              <a:rPr lang="en-US" altLang="en-US" sz="2200">
                <a:solidFill>
                  <a:srgbClr val="3333CC"/>
                </a:solidFill>
                <a:latin typeface="Calibri Light" panose="020F0302020204030204" pitchFamily="34" charset="0"/>
                <a:cs typeface="Calibri Light" panose="020F0302020204030204" pitchFamily="34" charset="0"/>
              </a:rPr>
              <a:t>)</a:t>
            </a:r>
          </a:p>
          <a:p>
            <a:pPr eaLnBrk="1" hangingPunct="1">
              <a:lnSpc>
                <a:spcPct val="70000"/>
              </a:lnSpc>
              <a:spcBef>
                <a:spcPct val="50000"/>
              </a:spcBef>
            </a:pPr>
            <a:r>
              <a:rPr lang="en-US" altLang="en-US" sz="2200">
                <a:solidFill>
                  <a:srgbClr val="3333CC"/>
                </a:solidFill>
                <a:latin typeface="Calibri Light" panose="020F0302020204030204" pitchFamily="34" charset="0"/>
                <a:cs typeface="Calibri Light" panose="020F0302020204030204" pitchFamily="34" charset="0"/>
              </a:rPr>
              <a:t>19	</a:t>
            </a:r>
            <a:r>
              <a:rPr lang="en-US" altLang="en-US" sz="2200" b="1">
                <a:solidFill>
                  <a:srgbClr val="3333CC"/>
                </a:solidFill>
                <a:latin typeface="Calibri Light" panose="020F0302020204030204" pitchFamily="34" charset="0"/>
                <a:cs typeface="Calibri Light" panose="020F0302020204030204" pitchFamily="34" charset="0"/>
              </a:rPr>
              <a:t>end</a:t>
            </a:r>
          </a:p>
          <a:p>
            <a:pPr eaLnBrk="1" hangingPunct="1">
              <a:lnSpc>
                <a:spcPct val="50000"/>
              </a:lnSpc>
              <a:spcBef>
                <a:spcPct val="50000"/>
              </a:spcBef>
            </a:pPr>
            <a:endParaRPr lang="en-US" altLang="en-US" sz="2200">
              <a:solidFill>
                <a:srgbClr val="3333CC"/>
              </a:solidFill>
              <a:latin typeface="Calibri Light" panose="020F0302020204030204" pitchFamily="34" charset="0"/>
              <a:cs typeface="Calibri Light" panose="020F0302020204030204" pitchFamily="34" charset="0"/>
            </a:endParaRPr>
          </a:p>
        </p:txBody>
      </p:sp>
      <p:sp>
        <p:nvSpPr>
          <p:cNvPr id="25607" name="Text Box 7"/>
          <p:cNvSpPr txBox="1">
            <a:spLocks noChangeArrowheads="1"/>
          </p:cNvSpPr>
          <p:nvPr/>
        </p:nvSpPr>
        <p:spPr bwMode="auto">
          <a:xfrm>
            <a:off x="5724525" y="2667000"/>
            <a:ext cx="1727200" cy="369332"/>
          </a:xfrm>
          <a:prstGeom prst="rect">
            <a:avLst/>
          </a:prstGeom>
          <a:solidFill>
            <a:schemeClr val="bg1"/>
          </a:solidFill>
          <a:ln w="2857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i="1">
                <a:solidFill>
                  <a:srgbClr val="CC0000"/>
                </a:solidFill>
                <a:latin typeface="Calibri Light" panose="020F0302020204030204" pitchFamily="34" charset="0"/>
                <a:cs typeface="Calibri Light" panose="020F0302020204030204" pitchFamily="34" charset="0"/>
              </a:rPr>
              <a:t>Token</a:t>
            </a:r>
            <a:r>
              <a:rPr lang="en-US" altLang="en-US">
                <a:solidFill>
                  <a:srgbClr val="CC0000"/>
                </a:solidFill>
                <a:latin typeface="Calibri Light" panose="020F0302020204030204" pitchFamily="34" charset="0"/>
                <a:cs typeface="Calibri Light" panose="020F0302020204030204" pitchFamily="34" charset="0"/>
              </a:rPr>
              <a:t> arrives</a:t>
            </a:r>
            <a:r>
              <a:rPr lang="en-US" altLang="en-US" i="1">
                <a:solidFill>
                  <a:srgbClr val="CC0000"/>
                </a:solidFill>
                <a:latin typeface="Calibri Light" panose="020F0302020204030204" pitchFamily="34" charset="0"/>
                <a:cs typeface="Calibri Light" panose="020F0302020204030204" pitchFamily="34" charset="0"/>
              </a:rPr>
              <a:t> </a:t>
            </a:r>
          </a:p>
        </p:txBody>
      </p:sp>
      <p:sp>
        <p:nvSpPr>
          <p:cNvPr id="25608" name="Text Box 8"/>
          <p:cNvSpPr txBox="1">
            <a:spLocks noChangeArrowheads="1"/>
          </p:cNvSpPr>
          <p:nvPr/>
        </p:nvSpPr>
        <p:spPr bwMode="auto">
          <a:xfrm>
            <a:off x="5711825" y="3449638"/>
            <a:ext cx="1927225" cy="369332"/>
          </a:xfrm>
          <a:prstGeom prst="rect">
            <a:avLst/>
          </a:prstGeom>
          <a:solidFill>
            <a:schemeClr val="bg1"/>
          </a:solidFill>
          <a:ln w="2857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i="1">
                <a:solidFill>
                  <a:srgbClr val="CC0000"/>
                </a:solidFill>
                <a:latin typeface="Calibri Light" panose="020F0302020204030204" pitchFamily="34" charset="0"/>
                <a:cs typeface="Calibri Light" panose="020F0302020204030204" pitchFamily="34" charset="0"/>
              </a:rPr>
              <a:t>Token</a:t>
            </a:r>
            <a:r>
              <a:rPr lang="en-US" altLang="en-US">
                <a:solidFill>
                  <a:srgbClr val="CC0000"/>
                </a:solidFill>
                <a:latin typeface="Calibri Light" panose="020F0302020204030204" pitchFamily="34" charset="0"/>
                <a:cs typeface="Calibri Light" panose="020F0302020204030204" pitchFamily="34" charset="0"/>
              </a:rPr>
              <a:t> released</a:t>
            </a:r>
            <a:endParaRPr lang="en-US" altLang="en-US" i="1">
              <a:solidFill>
                <a:srgbClr val="CC0000"/>
              </a:solidFill>
              <a:latin typeface="Calibri Light" panose="020F0302020204030204" pitchFamily="34" charset="0"/>
              <a:cs typeface="Calibri Light" panose="020F0302020204030204" pitchFamily="34" charset="0"/>
            </a:endParaRPr>
          </a:p>
        </p:txBody>
      </p:sp>
      <p:sp>
        <p:nvSpPr>
          <p:cNvPr id="25612" name="Text Box 12"/>
          <p:cNvSpPr txBox="1">
            <a:spLocks noChangeArrowheads="1"/>
          </p:cNvSpPr>
          <p:nvPr/>
        </p:nvSpPr>
        <p:spPr bwMode="auto">
          <a:xfrm>
            <a:off x="323850" y="4767263"/>
            <a:ext cx="84963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a:solidFill>
                  <a:schemeClr val="accent2"/>
                </a:solidFill>
                <a:latin typeface="Calibri Light" panose="020F0302020204030204" pitchFamily="34" charset="0"/>
                <a:cs typeface="Calibri Light" panose="020F0302020204030204" pitchFamily="34" charset="0"/>
              </a:rPr>
              <a:t>In </a:t>
            </a:r>
            <a:r>
              <a:rPr lang="en-US" altLang="en-US" sz="2400">
                <a:solidFill>
                  <a:srgbClr val="CC0000"/>
                </a:solidFill>
                <a:latin typeface="Calibri Light" panose="020F0302020204030204" pitchFamily="34" charset="0"/>
                <a:cs typeface="Calibri Light" panose="020F0302020204030204" pitchFamily="34" charset="0"/>
              </a:rPr>
              <a:t>safe configuration</a:t>
            </a:r>
            <a:r>
              <a:rPr lang="en-US" altLang="en-US" sz="2400">
                <a:solidFill>
                  <a:schemeClr val="accent2"/>
                </a:solidFill>
                <a:latin typeface="Calibri Light" panose="020F0302020204030204" pitchFamily="34" charset="0"/>
                <a:cs typeface="Calibri Light" panose="020F0302020204030204" pitchFamily="34" charset="0"/>
              </a:rPr>
              <a:t> of TP and the algorithm - </a:t>
            </a:r>
            <a:r>
              <a:rPr lang="en-US" altLang="en-US" sz="2400" i="1">
                <a:solidFill>
                  <a:schemeClr val="accent2"/>
                </a:solidFill>
                <a:latin typeface="Calibri Light" panose="020F0302020204030204" pitchFamily="34" charset="0"/>
                <a:cs typeface="Calibri Light" panose="020F0302020204030204" pitchFamily="34" charset="0"/>
              </a:rPr>
              <a:t>counter</a:t>
            </a:r>
            <a:r>
              <a:rPr lang="en-US" altLang="en-US" sz="2400">
                <a:solidFill>
                  <a:schemeClr val="accent2"/>
                </a:solidFill>
                <a:latin typeface="Calibri Light" panose="020F0302020204030204" pitchFamily="34" charset="0"/>
                <a:cs typeface="Calibri Light" panose="020F0302020204030204" pitchFamily="34" charset="0"/>
              </a:rPr>
              <a:t> values of all messages and values of the </a:t>
            </a:r>
            <a:r>
              <a:rPr lang="en-US" altLang="en-US" sz="2400" i="1">
                <a:solidFill>
                  <a:schemeClr val="accent2"/>
                </a:solidFill>
                <a:latin typeface="Calibri Light" panose="020F0302020204030204" pitchFamily="34" charset="0"/>
                <a:cs typeface="Calibri Light" panose="020F0302020204030204" pitchFamily="34" charset="0"/>
              </a:rPr>
              <a:t>counters</a:t>
            </a:r>
            <a:r>
              <a:rPr lang="en-US" altLang="en-US" sz="2400">
                <a:solidFill>
                  <a:schemeClr val="accent2"/>
                </a:solidFill>
                <a:latin typeface="Calibri Light" panose="020F0302020204030204" pitchFamily="34" charset="0"/>
                <a:cs typeface="Calibri Light" panose="020F0302020204030204" pitchFamily="34" charset="0"/>
              </a:rPr>
              <a:t> of sender and receiver, </a:t>
            </a:r>
            <a:r>
              <a:rPr lang="en-US" altLang="en-US" sz="2400">
                <a:solidFill>
                  <a:srgbClr val="CC0000"/>
                </a:solidFill>
                <a:latin typeface="Calibri Light" panose="020F0302020204030204" pitchFamily="34" charset="0"/>
                <a:cs typeface="Calibri Light" panose="020F0302020204030204" pitchFamily="34" charset="0"/>
              </a:rPr>
              <a:t>have the</a:t>
            </a:r>
            <a:r>
              <a:rPr lang="en-US" altLang="en-US" sz="2400">
                <a:solidFill>
                  <a:schemeClr val="accent2"/>
                </a:solidFill>
                <a:latin typeface="Calibri Light" panose="020F0302020204030204" pitchFamily="34" charset="0"/>
                <a:cs typeface="Calibri Light" panose="020F0302020204030204" pitchFamily="34" charset="0"/>
              </a:rPr>
              <a:t> </a:t>
            </a:r>
            <a:r>
              <a:rPr lang="en-US" altLang="en-US" sz="2400">
                <a:solidFill>
                  <a:srgbClr val="CC0000"/>
                </a:solidFill>
                <a:latin typeface="Calibri Light" panose="020F0302020204030204" pitchFamily="34" charset="0"/>
                <a:cs typeface="Calibri Light" panose="020F0302020204030204" pitchFamily="34" charset="0"/>
              </a:rPr>
              <a:t>same value </a:t>
            </a:r>
            <a:r>
              <a:rPr lang="en-US" altLang="en-US" sz="2400">
                <a:solidFill>
                  <a:srgbClr val="CC9900"/>
                </a:solidFill>
                <a:latin typeface="Calibri Light" panose="020F0302020204030204" pitchFamily="34" charset="0"/>
                <a:cs typeface="Calibri Light" panose="020F0302020204030204" pitchFamily="34" charset="0"/>
              </a:rPr>
              <a:t>(lemma 4.1)</a:t>
            </a:r>
            <a:endParaRPr lang="en-US" altLang="en-US" sz="2400">
              <a:solidFill>
                <a:srgbClr val="CC0000"/>
              </a:solidFill>
              <a:latin typeface="Calibri Light" panose="020F0302020204030204" pitchFamily="34" charset="0"/>
              <a:cs typeface="Calibri Light" panose="020F0302020204030204" pitchFamily="34" charset="0"/>
            </a:endParaRPr>
          </a:p>
        </p:txBody>
      </p:sp>
      <p:sp>
        <p:nvSpPr>
          <p:cNvPr id="25613" name="AutoShape 13"/>
          <p:cNvSpPr>
            <a:spLocks noChangeArrowheads="1"/>
          </p:cNvSpPr>
          <p:nvPr/>
        </p:nvSpPr>
        <p:spPr bwMode="auto">
          <a:xfrm>
            <a:off x="4787900" y="2809875"/>
            <a:ext cx="863600" cy="144463"/>
          </a:xfrm>
          <a:prstGeom prst="leftArrow">
            <a:avLst>
              <a:gd name="adj1" fmla="val 50000"/>
              <a:gd name="adj2" fmla="val 149450"/>
            </a:avLst>
          </a:prstGeom>
          <a:noFill/>
          <a:ln w="9525">
            <a:solidFill>
              <a:srgbClr val="CC0000"/>
            </a:solidFill>
            <a:miter lim="800000"/>
            <a:headEnd/>
            <a:tailEnd/>
          </a:ln>
          <a:effectLst/>
          <a:extLst>
            <a:ext uri="{909E8E84-426E-40DD-AFC4-6F175D3DCCD1}">
              <a14:hiddenFill xmlns:a14="http://schemas.microsoft.com/office/drawing/2010/main">
                <a:solidFill>
                  <a:srgbClr val="CC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Light" panose="020F0302020204030204" pitchFamily="34" charset="0"/>
              <a:cs typeface="Calibri Light" panose="020F0302020204030204" pitchFamily="34" charset="0"/>
            </a:endParaRPr>
          </a:p>
        </p:txBody>
      </p:sp>
      <p:sp>
        <p:nvSpPr>
          <p:cNvPr id="25614" name="AutoShape 14"/>
          <p:cNvSpPr>
            <a:spLocks noChangeArrowheads="1"/>
          </p:cNvSpPr>
          <p:nvPr/>
        </p:nvSpPr>
        <p:spPr bwMode="auto">
          <a:xfrm>
            <a:off x="3227388" y="3608388"/>
            <a:ext cx="2401887" cy="130175"/>
          </a:xfrm>
          <a:prstGeom prst="leftArrow">
            <a:avLst>
              <a:gd name="adj1" fmla="val 50000"/>
              <a:gd name="adj2" fmla="val 461280"/>
            </a:avLst>
          </a:prstGeom>
          <a:noFill/>
          <a:ln w="9525">
            <a:solidFill>
              <a:srgbClr val="CC0000"/>
            </a:solidFill>
            <a:miter lim="800000"/>
            <a:headEnd/>
            <a:tailEnd/>
          </a:ln>
          <a:effectLst/>
          <a:extLst>
            <a:ext uri="{909E8E84-426E-40DD-AFC4-6F175D3DCCD1}">
              <a14:hiddenFill xmlns:a14="http://schemas.microsoft.com/office/drawing/2010/main">
                <a:solidFill>
                  <a:srgbClr val="CC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4245870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1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56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animBg="1"/>
      <p:bldP spid="25608" grpId="0" animBg="1"/>
      <p:bldP spid="256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73025" y="-26988"/>
            <a:ext cx="8820150" cy="86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u="sng" dirty="0">
                <a:solidFill>
                  <a:schemeClr val="hlink"/>
                </a:solidFill>
                <a:latin typeface="Calibri Light" panose="020F0302020204030204" pitchFamily="34" charset="0"/>
                <a:cs typeface="Calibri Light" panose="020F0302020204030204" pitchFamily="34" charset="0"/>
              </a:rPr>
              <a:t>The algorithm is self-stabilizing</a:t>
            </a:r>
            <a:endParaRPr lang="en-US" altLang="en-US" sz="3600" dirty="0">
              <a:solidFill>
                <a:schemeClr val="tx2"/>
              </a:solidFill>
              <a:latin typeface="Calibri Light" panose="020F0302020204030204" pitchFamily="34" charset="0"/>
              <a:cs typeface="Calibri Light" panose="020F0302020204030204" pitchFamily="34" charset="0"/>
            </a:endParaRPr>
          </a:p>
        </p:txBody>
      </p:sp>
      <p:sp>
        <p:nvSpPr>
          <p:cNvPr id="18435" name="Text Box 5"/>
          <p:cNvSpPr txBox="1">
            <a:spLocks noChangeArrowheads="1"/>
          </p:cNvSpPr>
          <p:nvPr/>
        </p:nvSpPr>
        <p:spPr bwMode="auto">
          <a:xfrm>
            <a:off x="250825" y="1268413"/>
            <a:ext cx="8713788"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800" dirty="0">
                <a:solidFill>
                  <a:schemeClr val="accent2"/>
                </a:solidFill>
                <a:latin typeface="Calibri Light" panose="020F0302020204030204" pitchFamily="34" charset="0"/>
                <a:cs typeface="Calibri Light" panose="020F0302020204030204" pitchFamily="34" charset="0"/>
              </a:rPr>
              <a:t>For any configuration </a:t>
            </a:r>
            <a:r>
              <a:rPr lang="en-US" altLang="en-US" sz="2800" i="1" dirty="0">
                <a:solidFill>
                  <a:schemeClr val="accent2"/>
                </a:solidFill>
                <a:latin typeface="Calibri Light" panose="020F0302020204030204" pitchFamily="34" charset="0"/>
                <a:cs typeface="Calibri Light" panose="020F0302020204030204" pitchFamily="34" charset="0"/>
              </a:rPr>
              <a:t>c</a:t>
            </a:r>
            <a:r>
              <a:rPr lang="en-US" altLang="en-US" sz="2800" dirty="0">
                <a:solidFill>
                  <a:schemeClr val="accent2"/>
                </a:solidFill>
                <a:latin typeface="Calibri Light" panose="020F0302020204030204" pitchFamily="34" charset="0"/>
                <a:cs typeface="Calibri Light" panose="020F0302020204030204" pitchFamily="34" charset="0"/>
              </a:rPr>
              <a:t>, every fair execution that starts in </a:t>
            </a:r>
            <a:r>
              <a:rPr lang="en-US" altLang="en-US" sz="2800" i="1" dirty="0">
                <a:solidFill>
                  <a:schemeClr val="accent2"/>
                </a:solidFill>
                <a:latin typeface="Calibri Light" panose="020F0302020204030204" pitchFamily="34" charset="0"/>
                <a:cs typeface="Calibri Light" panose="020F0302020204030204" pitchFamily="34" charset="0"/>
              </a:rPr>
              <a:t>c </a:t>
            </a:r>
            <a:r>
              <a:rPr lang="en-US" altLang="en-US" sz="2800" dirty="0">
                <a:solidFill>
                  <a:schemeClr val="accent2"/>
                </a:solidFill>
                <a:latin typeface="Calibri Light" panose="020F0302020204030204" pitchFamily="34" charset="0"/>
                <a:cs typeface="Calibri Light" panose="020F0302020204030204" pitchFamily="34" charset="0"/>
              </a:rPr>
              <a:t>reaches a safe configuration with relation to </a:t>
            </a:r>
            <a:r>
              <a:rPr lang="en-US" altLang="en-US" sz="2800" i="1" dirty="0">
                <a:solidFill>
                  <a:schemeClr val="accent2"/>
                </a:solidFill>
                <a:latin typeface="Calibri Light" panose="020F0302020204030204" pitchFamily="34" charset="0"/>
                <a:cs typeface="Calibri Light" panose="020F0302020204030204" pitchFamily="34" charset="0"/>
              </a:rPr>
              <a:t>TP</a:t>
            </a:r>
            <a:r>
              <a:rPr lang="en-US" altLang="en-US" sz="2800" dirty="0">
                <a:solidFill>
                  <a:schemeClr val="accent2"/>
                </a:solidFill>
                <a:latin typeface="Calibri Light" panose="020F0302020204030204" pitchFamily="34" charset="0"/>
                <a:cs typeface="Calibri Light" panose="020F0302020204030204" pitchFamily="34" charset="0"/>
              </a:rPr>
              <a:t>  </a:t>
            </a:r>
            <a:r>
              <a:rPr lang="en-US" altLang="en-US" sz="2800" dirty="0">
                <a:solidFill>
                  <a:srgbClr val="CC9900"/>
                </a:solidFill>
                <a:latin typeface="Calibri Light" panose="020F0302020204030204" pitchFamily="34" charset="0"/>
                <a:cs typeface="Calibri Light" panose="020F0302020204030204" pitchFamily="34" charset="0"/>
              </a:rPr>
              <a:t>(Theorem 4.1)</a:t>
            </a:r>
            <a:r>
              <a:rPr lang="en-US" altLang="en-US" sz="2800" dirty="0">
                <a:solidFill>
                  <a:schemeClr val="accent2"/>
                </a:solidFill>
                <a:latin typeface="Calibri Light" panose="020F0302020204030204" pitchFamily="34" charset="0"/>
                <a:cs typeface="Calibri Light" panose="020F0302020204030204" pitchFamily="34" charset="0"/>
              </a:rPr>
              <a:t> </a:t>
            </a:r>
            <a:endParaRPr lang="en-US" altLang="en-US" sz="2800" i="1" dirty="0">
              <a:solidFill>
                <a:schemeClr val="accent2"/>
              </a:solidFill>
              <a:latin typeface="Calibri Light" panose="020F0302020204030204" pitchFamily="34" charset="0"/>
              <a:cs typeface="Calibri Light" panose="020F0302020204030204" pitchFamily="34" charset="0"/>
            </a:endParaRPr>
          </a:p>
        </p:txBody>
      </p:sp>
      <p:sp>
        <p:nvSpPr>
          <p:cNvPr id="18436" name="Text Box 6"/>
          <p:cNvSpPr txBox="1">
            <a:spLocks noChangeArrowheads="1"/>
          </p:cNvSpPr>
          <p:nvPr/>
        </p:nvSpPr>
        <p:spPr bwMode="auto">
          <a:xfrm>
            <a:off x="179388" y="3500438"/>
            <a:ext cx="878522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800" dirty="0">
                <a:solidFill>
                  <a:srgbClr val="CC0000"/>
                </a:solidFill>
                <a:latin typeface="Calibri Light" panose="020F0302020204030204" pitchFamily="34" charset="0"/>
                <a:cs typeface="Calibri Light" panose="020F0302020204030204" pitchFamily="34" charset="0"/>
              </a:rPr>
              <a:t>Question:</a:t>
            </a:r>
            <a:r>
              <a:rPr lang="en-US" altLang="en-US" sz="2800" dirty="0">
                <a:solidFill>
                  <a:schemeClr val="accent2"/>
                </a:solidFill>
                <a:latin typeface="Calibri Light" panose="020F0302020204030204" pitchFamily="34" charset="0"/>
                <a:cs typeface="Calibri Light" panose="020F0302020204030204" pitchFamily="34" charset="0"/>
              </a:rPr>
              <a:t> Whether bounded counters can replace the algorithm’s unbounded counter and label?</a:t>
            </a:r>
          </a:p>
          <a:p>
            <a:pPr eaLnBrk="1" hangingPunct="1">
              <a:spcBef>
                <a:spcPct val="50000"/>
              </a:spcBef>
            </a:pPr>
            <a:r>
              <a:rPr lang="en-US" altLang="en-US" sz="2800" dirty="0">
                <a:solidFill>
                  <a:srgbClr val="CC0000"/>
                </a:solidFill>
                <a:latin typeface="Calibri Light" panose="020F0302020204030204" pitchFamily="34" charset="0"/>
                <a:cs typeface="Calibri Light" panose="020F0302020204030204" pitchFamily="34" charset="0"/>
              </a:rPr>
              <a:t>Answer:</a:t>
            </a:r>
            <a:r>
              <a:rPr lang="en-US" altLang="en-US" sz="2800" dirty="0">
                <a:solidFill>
                  <a:schemeClr val="accent2"/>
                </a:solidFill>
                <a:latin typeface="Calibri Light" panose="020F0302020204030204" pitchFamily="34" charset="0"/>
                <a:cs typeface="Calibri Light" panose="020F0302020204030204" pitchFamily="34" charset="0"/>
              </a:rPr>
              <a:t> NO</a:t>
            </a:r>
          </a:p>
        </p:txBody>
      </p:sp>
    </p:spTree>
    <p:extLst>
      <p:ext uri="{BB962C8B-B14F-4D97-AF65-F5344CB8AC3E}">
        <p14:creationId xmlns:p14="http://schemas.microsoft.com/office/powerpoint/2010/main" val="1542156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73025" y="-26988"/>
            <a:ext cx="8820150" cy="86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u="sng">
                <a:solidFill>
                  <a:schemeClr val="hlink"/>
                </a:solidFill>
                <a:latin typeface="Calibri Light" panose="020F0302020204030204" pitchFamily="34" charset="0"/>
                <a:cs typeface="Calibri Light" panose="020F0302020204030204" pitchFamily="34" charset="0"/>
              </a:rPr>
              <a:t>The algorithm is self-stabilizing</a:t>
            </a:r>
            <a:endParaRPr lang="en-US" altLang="en-US" sz="3600">
              <a:solidFill>
                <a:schemeClr val="tx2"/>
              </a:solidFill>
              <a:latin typeface="Calibri Light" panose="020F0302020204030204" pitchFamily="34" charset="0"/>
              <a:cs typeface="Calibri Light" panose="020F0302020204030204" pitchFamily="34" charset="0"/>
            </a:endParaRPr>
          </a:p>
        </p:txBody>
      </p:sp>
      <p:sp>
        <p:nvSpPr>
          <p:cNvPr id="18435" name="Text Box 5"/>
          <p:cNvSpPr txBox="1">
            <a:spLocks noChangeArrowheads="1"/>
          </p:cNvSpPr>
          <p:nvPr/>
        </p:nvSpPr>
        <p:spPr bwMode="auto">
          <a:xfrm>
            <a:off x="250825" y="1268413"/>
            <a:ext cx="8713788"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800" dirty="0">
                <a:solidFill>
                  <a:schemeClr val="accent2"/>
                </a:solidFill>
                <a:latin typeface="Calibri Light" panose="020F0302020204030204" pitchFamily="34" charset="0"/>
                <a:cs typeface="Calibri Light" panose="020F0302020204030204" pitchFamily="34" charset="0"/>
              </a:rPr>
              <a:t>For any configuration </a:t>
            </a:r>
            <a:r>
              <a:rPr lang="en-US" altLang="en-US" sz="2800" i="1" dirty="0">
                <a:solidFill>
                  <a:schemeClr val="accent2"/>
                </a:solidFill>
                <a:latin typeface="Calibri Light" panose="020F0302020204030204" pitchFamily="34" charset="0"/>
                <a:cs typeface="Calibri Light" panose="020F0302020204030204" pitchFamily="34" charset="0"/>
              </a:rPr>
              <a:t>c</a:t>
            </a:r>
            <a:r>
              <a:rPr lang="en-US" altLang="en-US" sz="2800" dirty="0">
                <a:solidFill>
                  <a:schemeClr val="accent2"/>
                </a:solidFill>
                <a:latin typeface="Calibri Light" panose="020F0302020204030204" pitchFamily="34" charset="0"/>
                <a:cs typeface="Calibri Light" panose="020F0302020204030204" pitchFamily="34" charset="0"/>
              </a:rPr>
              <a:t>, every fair execution that starts in </a:t>
            </a:r>
            <a:r>
              <a:rPr lang="en-US" altLang="en-US" sz="2800" i="1" dirty="0">
                <a:solidFill>
                  <a:schemeClr val="accent2"/>
                </a:solidFill>
                <a:latin typeface="Calibri Light" panose="020F0302020204030204" pitchFamily="34" charset="0"/>
                <a:cs typeface="Calibri Light" panose="020F0302020204030204" pitchFamily="34" charset="0"/>
              </a:rPr>
              <a:t>c </a:t>
            </a:r>
            <a:r>
              <a:rPr lang="en-US" altLang="en-US" sz="2800" dirty="0">
                <a:solidFill>
                  <a:schemeClr val="accent2"/>
                </a:solidFill>
                <a:latin typeface="Calibri Light" panose="020F0302020204030204" pitchFamily="34" charset="0"/>
                <a:cs typeface="Calibri Light" panose="020F0302020204030204" pitchFamily="34" charset="0"/>
              </a:rPr>
              <a:t>reaches a safe configuration with relation to </a:t>
            </a:r>
            <a:r>
              <a:rPr lang="en-US" altLang="en-US" sz="2800" i="1" dirty="0">
                <a:solidFill>
                  <a:schemeClr val="accent2"/>
                </a:solidFill>
                <a:latin typeface="Calibri Light" panose="020F0302020204030204" pitchFamily="34" charset="0"/>
                <a:cs typeface="Calibri Light" panose="020F0302020204030204" pitchFamily="34" charset="0"/>
              </a:rPr>
              <a:t>TP</a:t>
            </a:r>
            <a:r>
              <a:rPr lang="en-US" altLang="en-US" sz="2800" dirty="0">
                <a:solidFill>
                  <a:schemeClr val="accent2"/>
                </a:solidFill>
                <a:latin typeface="Calibri Light" panose="020F0302020204030204" pitchFamily="34" charset="0"/>
                <a:cs typeface="Calibri Light" panose="020F0302020204030204" pitchFamily="34" charset="0"/>
              </a:rPr>
              <a:t>  </a:t>
            </a:r>
            <a:r>
              <a:rPr lang="en-US" altLang="en-US" sz="2800" dirty="0">
                <a:solidFill>
                  <a:srgbClr val="CC9900"/>
                </a:solidFill>
                <a:latin typeface="Calibri Light" panose="020F0302020204030204" pitchFamily="34" charset="0"/>
                <a:cs typeface="Calibri Light" panose="020F0302020204030204" pitchFamily="34" charset="0"/>
              </a:rPr>
              <a:t>(Theorem 4.1)</a:t>
            </a:r>
            <a:r>
              <a:rPr lang="en-US" altLang="en-US" sz="2800" dirty="0">
                <a:solidFill>
                  <a:schemeClr val="accent2"/>
                </a:solidFill>
                <a:latin typeface="Calibri Light" panose="020F0302020204030204" pitchFamily="34" charset="0"/>
                <a:cs typeface="Calibri Light" panose="020F0302020204030204" pitchFamily="34" charset="0"/>
              </a:rPr>
              <a:t> </a:t>
            </a:r>
            <a:endParaRPr lang="en-US" altLang="en-US" sz="2800" i="1" dirty="0">
              <a:solidFill>
                <a:schemeClr val="accent2"/>
              </a:solidFill>
              <a:latin typeface="Calibri Light" panose="020F0302020204030204" pitchFamily="34" charset="0"/>
              <a:cs typeface="Calibri Light" panose="020F0302020204030204" pitchFamily="34" charset="0"/>
            </a:endParaRPr>
          </a:p>
        </p:txBody>
      </p:sp>
      <p:sp>
        <p:nvSpPr>
          <p:cNvPr id="18436" name="Text Box 6"/>
          <p:cNvSpPr txBox="1">
            <a:spLocks noChangeArrowheads="1"/>
          </p:cNvSpPr>
          <p:nvPr/>
        </p:nvSpPr>
        <p:spPr bwMode="auto">
          <a:xfrm>
            <a:off x="179388" y="3500438"/>
            <a:ext cx="878522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800" dirty="0">
                <a:solidFill>
                  <a:srgbClr val="CC0000"/>
                </a:solidFill>
                <a:latin typeface="Calibri Light" panose="020F0302020204030204" pitchFamily="34" charset="0"/>
                <a:cs typeface="Calibri Light" panose="020F0302020204030204" pitchFamily="34" charset="0"/>
              </a:rPr>
              <a:t>Question:</a:t>
            </a:r>
            <a:r>
              <a:rPr lang="en-US" altLang="en-US" sz="2800" dirty="0">
                <a:solidFill>
                  <a:schemeClr val="accent2"/>
                </a:solidFill>
                <a:latin typeface="Calibri Light" panose="020F0302020204030204" pitchFamily="34" charset="0"/>
                <a:cs typeface="Calibri Light" panose="020F0302020204030204" pitchFamily="34" charset="0"/>
              </a:rPr>
              <a:t> Whether bounded counters can replace the algorithm’s unbounded counter and label?</a:t>
            </a:r>
          </a:p>
          <a:p>
            <a:pPr eaLnBrk="1" hangingPunct="1">
              <a:spcBef>
                <a:spcPct val="50000"/>
              </a:spcBef>
            </a:pPr>
            <a:r>
              <a:rPr lang="en-US" altLang="en-US" sz="2800" dirty="0">
                <a:solidFill>
                  <a:srgbClr val="CC0000"/>
                </a:solidFill>
                <a:latin typeface="Calibri Light" panose="020F0302020204030204" pitchFamily="34" charset="0"/>
                <a:cs typeface="Calibri Light" panose="020F0302020204030204" pitchFamily="34" charset="0"/>
              </a:rPr>
              <a:t>Answer:</a:t>
            </a:r>
            <a:r>
              <a:rPr lang="en-US" altLang="en-US" sz="2800" dirty="0">
                <a:solidFill>
                  <a:schemeClr val="accent2"/>
                </a:solidFill>
                <a:latin typeface="Calibri Light" panose="020F0302020204030204" pitchFamily="34" charset="0"/>
                <a:cs typeface="Calibri Light" panose="020F0302020204030204" pitchFamily="34" charset="0"/>
              </a:rPr>
              <a:t> NO </a:t>
            </a:r>
          </a:p>
          <a:p>
            <a:pPr eaLnBrk="1" hangingPunct="1">
              <a:spcBef>
                <a:spcPct val="50000"/>
              </a:spcBef>
            </a:pPr>
            <a:r>
              <a:rPr lang="en-US" altLang="en-US" sz="2800" dirty="0">
                <a:solidFill>
                  <a:schemeClr val="accent2"/>
                </a:solidFill>
                <a:latin typeface="Calibri Light" panose="020F0302020204030204" pitchFamily="34" charset="0"/>
                <a:cs typeface="Calibri Light" panose="020F0302020204030204" pitchFamily="34" charset="0"/>
              </a:rPr>
              <a:t>(assuming asynchrony and unbounded channels)</a:t>
            </a:r>
          </a:p>
        </p:txBody>
      </p:sp>
    </p:spTree>
    <p:extLst>
      <p:ext uri="{BB962C8B-B14F-4D97-AF65-F5344CB8AC3E}">
        <p14:creationId xmlns:p14="http://schemas.microsoft.com/office/powerpoint/2010/main" val="3319254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ChangeArrowheads="1"/>
          </p:cNvSpPr>
          <p:nvPr/>
        </p:nvSpPr>
        <p:spPr bwMode="auto">
          <a:xfrm>
            <a:off x="73025" y="-26988"/>
            <a:ext cx="8820150" cy="86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u="sng">
                <a:solidFill>
                  <a:schemeClr val="hlink"/>
                </a:solidFill>
                <a:latin typeface="Calibri Light" panose="020F0302020204030204" pitchFamily="34" charset="0"/>
                <a:cs typeface="Calibri Light" panose="020F0302020204030204" pitchFamily="34" charset="0"/>
              </a:rPr>
              <a:t>Lower Bound on the System Memory</a:t>
            </a:r>
            <a:endParaRPr lang="en-US" altLang="en-US" sz="3600">
              <a:solidFill>
                <a:schemeClr val="tx2"/>
              </a:solidFill>
              <a:latin typeface="Calibri Light" panose="020F0302020204030204" pitchFamily="34" charset="0"/>
              <a:cs typeface="Calibri Light" panose="020F0302020204030204" pitchFamily="34" charset="0"/>
            </a:endParaRPr>
          </a:p>
        </p:txBody>
      </p:sp>
      <p:sp>
        <p:nvSpPr>
          <p:cNvPr id="19459" name="Text Box 8"/>
          <p:cNvSpPr txBox="1">
            <a:spLocks noChangeArrowheads="1"/>
          </p:cNvSpPr>
          <p:nvPr/>
        </p:nvSpPr>
        <p:spPr bwMode="auto">
          <a:xfrm>
            <a:off x="474663" y="1103313"/>
            <a:ext cx="7985125"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0975" indent="-180975">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Char char="•"/>
            </a:pPr>
            <a:r>
              <a:rPr lang="en-US" altLang="en-US" sz="2800" dirty="0">
                <a:solidFill>
                  <a:schemeClr val="accent2"/>
                </a:solidFill>
                <a:latin typeface="Calibri Light" panose="020F0302020204030204" pitchFamily="34" charset="0"/>
                <a:cs typeface="Calibri Light" panose="020F0302020204030204" pitchFamily="34" charset="0"/>
              </a:rPr>
              <a:t>The </a:t>
            </a:r>
            <a:r>
              <a:rPr lang="en-US" altLang="en-US" sz="2800" dirty="0">
                <a:solidFill>
                  <a:srgbClr val="CC0000"/>
                </a:solidFill>
                <a:latin typeface="Calibri Light" panose="020F0302020204030204" pitchFamily="34" charset="0"/>
                <a:cs typeface="Calibri Light" panose="020F0302020204030204" pitchFamily="34" charset="0"/>
              </a:rPr>
              <a:t>memory of the system</a:t>
            </a:r>
            <a:r>
              <a:rPr lang="en-US" altLang="en-US" sz="2800" dirty="0">
                <a:solidFill>
                  <a:schemeClr val="accent2"/>
                </a:solidFill>
                <a:latin typeface="Calibri Light" panose="020F0302020204030204" pitchFamily="34" charset="0"/>
                <a:cs typeface="Calibri Light" panose="020F0302020204030204" pitchFamily="34" charset="0"/>
              </a:rPr>
              <a:t> in configuration </a:t>
            </a:r>
            <a:r>
              <a:rPr lang="en-US" altLang="en-US" sz="2800" i="1" dirty="0">
                <a:solidFill>
                  <a:schemeClr val="accent2"/>
                </a:solidFill>
                <a:latin typeface="Calibri Light" panose="020F0302020204030204" pitchFamily="34" charset="0"/>
                <a:cs typeface="Calibri Light" panose="020F0302020204030204" pitchFamily="34" charset="0"/>
              </a:rPr>
              <a:t>c</a:t>
            </a:r>
            <a:r>
              <a:rPr lang="en-US" altLang="en-US" sz="2800" dirty="0">
                <a:solidFill>
                  <a:schemeClr val="accent2"/>
                </a:solidFill>
                <a:latin typeface="Calibri Light" panose="020F0302020204030204" pitchFamily="34" charset="0"/>
                <a:cs typeface="Calibri Light" panose="020F0302020204030204" pitchFamily="34" charset="0"/>
              </a:rPr>
              <a:t> is the number of bits for encoding state of sender, receiver, and messages in transit.</a:t>
            </a:r>
          </a:p>
          <a:p>
            <a:pPr eaLnBrk="1" hangingPunct="1">
              <a:buFontTx/>
              <a:buChar char="•"/>
            </a:pPr>
            <a:endParaRPr lang="en-US" altLang="en-US" sz="2800" dirty="0">
              <a:solidFill>
                <a:schemeClr val="accent2"/>
              </a:solidFill>
              <a:latin typeface="Calibri Light" panose="020F0302020204030204" pitchFamily="34" charset="0"/>
              <a:cs typeface="Calibri Light" panose="020F0302020204030204" pitchFamily="34" charset="0"/>
            </a:endParaRPr>
          </a:p>
          <a:p>
            <a:pPr eaLnBrk="1" hangingPunct="1">
              <a:buFontTx/>
              <a:buChar char="•"/>
            </a:pPr>
            <a:r>
              <a:rPr lang="en-US" altLang="en-US" sz="2800" i="1" dirty="0">
                <a:solidFill>
                  <a:srgbClr val="CC0000"/>
                </a:solidFill>
                <a:latin typeface="Calibri Light" panose="020F0302020204030204" pitchFamily="34" charset="0"/>
                <a:cs typeface="Calibri Light" panose="020F0302020204030204" pitchFamily="34" charset="0"/>
              </a:rPr>
              <a:t>Weak-Exclusion</a:t>
            </a:r>
            <a:r>
              <a:rPr lang="en-US" altLang="en-US" sz="2800" dirty="0">
                <a:solidFill>
                  <a:schemeClr val="accent2"/>
                </a:solidFill>
                <a:latin typeface="Calibri Light" panose="020F0302020204030204" pitchFamily="34" charset="0"/>
                <a:cs typeface="Calibri Light" panose="020F0302020204030204" pitchFamily="34" charset="0"/>
              </a:rPr>
              <a:t> task (</a:t>
            </a:r>
            <a:r>
              <a:rPr lang="en-US" altLang="en-US" sz="2800" i="1" dirty="0">
                <a:solidFill>
                  <a:schemeClr val="accent2"/>
                </a:solidFill>
                <a:latin typeface="Calibri Light" panose="020F0302020204030204" pitchFamily="34" charset="0"/>
                <a:cs typeface="Calibri Light" panose="020F0302020204030204" pitchFamily="34" charset="0"/>
              </a:rPr>
              <a:t>WE</a:t>
            </a:r>
            <a:r>
              <a:rPr lang="en-US" altLang="en-US" sz="2800" dirty="0">
                <a:solidFill>
                  <a:schemeClr val="accent2"/>
                </a:solidFill>
                <a:latin typeface="Calibri Light" panose="020F0302020204030204" pitchFamily="34" charset="0"/>
                <a:cs typeface="Calibri Light" panose="020F0302020204030204" pitchFamily="34" charset="0"/>
              </a:rPr>
              <a:t>): In every legal execution E, there exists a combination of steps, a step for each processor, so that these steps are never executed concurrently.</a:t>
            </a:r>
          </a:p>
          <a:p>
            <a:pPr eaLnBrk="1" hangingPunct="1">
              <a:buFontTx/>
              <a:buChar char="•"/>
            </a:pPr>
            <a:endParaRPr lang="en-US" altLang="en-US" sz="2800" dirty="0">
              <a:solidFill>
                <a:schemeClr val="accent2"/>
              </a:solidFill>
              <a:latin typeface="Calibri Light" panose="020F0302020204030204" pitchFamily="34" charset="0"/>
              <a:cs typeface="Calibri Light" panose="020F0302020204030204" pitchFamily="34" charset="0"/>
            </a:endParaRPr>
          </a:p>
          <a:p>
            <a:pPr eaLnBrk="1" hangingPunct="1">
              <a:buFontTx/>
              <a:buChar char="•"/>
            </a:pPr>
            <a:r>
              <a:rPr lang="en-US" altLang="en-US" sz="2800" dirty="0">
                <a:solidFill>
                  <a:schemeClr val="accent2"/>
                </a:solidFill>
                <a:latin typeface="Calibri Light" panose="020F0302020204030204" pitchFamily="34" charset="0"/>
                <a:cs typeface="Calibri Light" panose="020F0302020204030204" pitchFamily="34" charset="0"/>
              </a:rPr>
              <a:t> We will prove that there is </a:t>
            </a:r>
            <a:r>
              <a:rPr lang="en-US" altLang="en-US" sz="2800" dirty="0">
                <a:solidFill>
                  <a:srgbClr val="CC0000"/>
                </a:solidFill>
                <a:latin typeface="Calibri Light" panose="020F0302020204030204" pitchFamily="34" charset="0"/>
                <a:cs typeface="Calibri Light" panose="020F0302020204030204" pitchFamily="34" charset="0"/>
              </a:rPr>
              <a:t>no bound</a:t>
            </a:r>
            <a:r>
              <a:rPr lang="en-US" altLang="en-US" sz="2800" dirty="0">
                <a:solidFill>
                  <a:schemeClr val="accent2"/>
                </a:solidFill>
                <a:latin typeface="Calibri Light" panose="020F0302020204030204" pitchFamily="34" charset="0"/>
                <a:cs typeface="Calibri Light" panose="020F0302020204030204" pitchFamily="34" charset="0"/>
              </a:rPr>
              <a:t> on the system memory for </a:t>
            </a:r>
            <a:r>
              <a:rPr lang="en-US" altLang="en-US" sz="2800" i="1" dirty="0">
                <a:solidFill>
                  <a:schemeClr val="accent2"/>
                </a:solidFill>
                <a:latin typeface="Calibri Light" panose="020F0302020204030204" pitchFamily="34" charset="0"/>
                <a:cs typeface="Calibri Light" panose="020F0302020204030204" pitchFamily="34" charset="0"/>
              </a:rPr>
              <a:t>WE </a:t>
            </a:r>
            <a:r>
              <a:rPr lang="en-US" altLang="en-US" sz="2800" dirty="0">
                <a:solidFill>
                  <a:schemeClr val="accent2"/>
                </a:solidFill>
                <a:latin typeface="Calibri Light" panose="020F0302020204030204" pitchFamily="34" charset="0"/>
                <a:cs typeface="Calibri Light" panose="020F0302020204030204" pitchFamily="34" charset="0"/>
              </a:rPr>
              <a:t>task .</a:t>
            </a:r>
          </a:p>
        </p:txBody>
      </p:sp>
    </p:spTree>
    <p:extLst>
      <p:ext uri="{BB962C8B-B14F-4D97-AF65-F5344CB8AC3E}">
        <p14:creationId xmlns:p14="http://schemas.microsoft.com/office/powerpoint/2010/main" val="3064916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ChangeArrowheads="1"/>
          </p:cNvSpPr>
          <p:nvPr/>
        </p:nvSpPr>
        <p:spPr bwMode="auto">
          <a:xfrm>
            <a:off x="73025" y="-26988"/>
            <a:ext cx="8820150" cy="86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u="sng">
                <a:solidFill>
                  <a:schemeClr val="hlink"/>
                </a:solidFill>
                <a:latin typeface="Calibri Light" panose="020F0302020204030204" pitchFamily="34" charset="0"/>
                <a:cs typeface="Calibri Light" panose="020F0302020204030204" pitchFamily="34" charset="0"/>
              </a:rPr>
              <a:t>Lower Bound on the System Memory</a:t>
            </a:r>
            <a:endParaRPr lang="en-US" altLang="en-US" sz="3600">
              <a:solidFill>
                <a:schemeClr val="tx2"/>
              </a:solidFill>
              <a:latin typeface="Calibri Light" panose="020F0302020204030204" pitchFamily="34" charset="0"/>
              <a:cs typeface="Calibri Light" panose="020F0302020204030204" pitchFamily="34" charset="0"/>
            </a:endParaRPr>
          </a:p>
        </p:txBody>
      </p:sp>
      <p:sp>
        <p:nvSpPr>
          <p:cNvPr id="20483" name="Text Box 5"/>
          <p:cNvSpPr txBox="1">
            <a:spLocks noChangeArrowheads="1"/>
          </p:cNvSpPr>
          <p:nvPr/>
        </p:nvSpPr>
        <p:spPr bwMode="auto">
          <a:xfrm>
            <a:off x="446088" y="1582738"/>
            <a:ext cx="79851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dirty="0">
                <a:solidFill>
                  <a:schemeClr val="accent2"/>
                </a:solidFill>
                <a:latin typeface="Calibri Light" panose="020F0302020204030204" pitchFamily="34" charset="0"/>
                <a:cs typeface="Calibri Light" panose="020F0302020204030204" pitchFamily="34" charset="0"/>
              </a:rPr>
              <a:t>Theorem:</a:t>
            </a:r>
            <a:r>
              <a:rPr lang="en-US" altLang="en-US" sz="2800" dirty="0">
                <a:solidFill>
                  <a:schemeClr val="accent2"/>
                </a:solidFill>
                <a:latin typeface="Calibri Light" panose="020F0302020204030204" pitchFamily="34" charset="0"/>
                <a:cs typeface="Calibri Light" panose="020F0302020204030204" pitchFamily="34" charset="0"/>
              </a:rPr>
              <a:t> For any self-stabilizing message driven protocol for </a:t>
            </a:r>
            <a:r>
              <a:rPr lang="en-US" altLang="en-US" sz="2800" i="1" dirty="0">
                <a:solidFill>
                  <a:schemeClr val="accent2"/>
                </a:solidFill>
                <a:latin typeface="Calibri Light" panose="020F0302020204030204" pitchFamily="34" charset="0"/>
                <a:cs typeface="Calibri Light" panose="020F0302020204030204" pitchFamily="34" charset="0"/>
              </a:rPr>
              <a:t>WE </a:t>
            </a:r>
            <a:r>
              <a:rPr lang="en-US" altLang="en-US" sz="2800" dirty="0">
                <a:solidFill>
                  <a:schemeClr val="accent2"/>
                </a:solidFill>
                <a:latin typeface="Calibri Light" panose="020F0302020204030204" pitchFamily="34" charset="0"/>
                <a:cs typeface="Calibri Light" panose="020F0302020204030204" pitchFamily="34" charset="0"/>
              </a:rPr>
              <a:t>task and for any execution E’ in </a:t>
            </a:r>
            <a:r>
              <a:rPr lang="en-US" altLang="en-US" sz="2800" i="1" dirty="0">
                <a:solidFill>
                  <a:schemeClr val="accent2"/>
                </a:solidFill>
                <a:latin typeface="Calibri Light" panose="020F0302020204030204" pitchFamily="34" charset="0"/>
                <a:cs typeface="Calibri Light" panose="020F0302020204030204" pitchFamily="34" charset="0"/>
              </a:rPr>
              <a:t>WE </a:t>
            </a:r>
            <a:r>
              <a:rPr lang="en-US" altLang="en-US" sz="2800" dirty="0">
                <a:solidFill>
                  <a:srgbClr val="CC0000"/>
                </a:solidFill>
                <a:latin typeface="Calibri Light" panose="020F0302020204030204" pitchFamily="34" charset="0"/>
                <a:cs typeface="Calibri Light" panose="020F0302020204030204" pitchFamily="34" charset="0"/>
              </a:rPr>
              <a:t>all the configurations are distinct.</a:t>
            </a:r>
          </a:p>
          <a:p>
            <a:pPr eaLnBrk="1" hangingPunct="1">
              <a:buFontTx/>
              <a:buChar char="•"/>
            </a:pPr>
            <a:endParaRPr lang="en-US" altLang="en-US" sz="2800" i="1" dirty="0">
              <a:solidFill>
                <a:srgbClr val="CC0000"/>
              </a:solidFill>
              <a:latin typeface="Calibri Light" panose="020F0302020204030204" pitchFamily="34" charset="0"/>
              <a:cs typeface="Calibri Light" panose="020F0302020204030204" pitchFamily="34" charset="0"/>
            </a:endParaRPr>
          </a:p>
          <a:p>
            <a:pPr eaLnBrk="1" hangingPunct="1"/>
            <a:r>
              <a:rPr lang="en-US" altLang="en-US" sz="2800" dirty="0">
                <a:solidFill>
                  <a:schemeClr val="accent2"/>
                </a:solidFill>
                <a:latin typeface="Calibri Light" panose="020F0302020204030204" pitchFamily="34" charset="0"/>
                <a:cs typeface="Calibri Light" panose="020F0302020204030204" pitchFamily="34" charset="0"/>
              </a:rPr>
              <a:t>Hence for any </a:t>
            </a:r>
            <a:r>
              <a:rPr lang="en-US" altLang="en-US" sz="2800" i="1" dirty="0">
                <a:solidFill>
                  <a:schemeClr val="accent2"/>
                </a:solidFill>
                <a:latin typeface="Calibri Light" panose="020F0302020204030204" pitchFamily="34" charset="0"/>
                <a:cs typeface="Calibri Light" panose="020F0302020204030204" pitchFamily="34" charset="0"/>
              </a:rPr>
              <a:t>t</a:t>
            </a:r>
            <a:r>
              <a:rPr lang="en-US" altLang="en-US" sz="2800" dirty="0">
                <a:solidFill>
                  <a:schemeClr val="accent2"/>
                </a:solidFill>
                <a:latin typeface="Calibri Light" panose="020F0302020204030204" pitchFamily="34" charset="0"/>
                <a:cs typeface="Calibri Light" panose="020F0302020204030204" pitchFamily="34" charset="0"/>
              </a:rPr>
              <a:t> &gt; 0, the size of at least one of the first t configurations in E is at least log</a:t>
            </a:r>
            <a:r>
              <a:rPr lang="en-US" altLang="en-US" sz="2800" baseline="-25000" dirty="0">
                <a:solidFill>
                  <a:schemeClr val="accent2"/>
                </a:solidFill>
                <a:latin typeface="Calibri Light" panose="020F0302020204030204" pitchFamily="34" charset="0"/>
                <a:cs typeface="Calibri Light" panose="020F0302020204030204" pitchFamily="34" charset="0"/>
              </a:rPr>
              <a:t>2</a:t>
            </a:r>
            <a:r>
              <a:rPr lang="en-US" altLang="en-US" sz="2800" dirty="0">
                <a:solidFill>
                  <a:schemeClr val="accent2"/>
                </a:solidFill>
                <a:latin typeface="Calibri Light" panose="020F0302020204030204" pitchFamily="34" charset="0"/>
                <a:cs typeface="Calibri Light" panose="020F0302020204030204" pitchFamily="34" charset="0"/>
              </a:rPr>
              <a:t>(</a:t>
            </a:r>
            <a:r>
              <a:rPr lang="en-US" altLang="en-US" sz="2800" i="1" dirty="0">
                <a:solidFill>
                  <a:schemeClr val="accent2"/>
                </a:solidFill>
                <a:latin typeface="Calibri Light" panose="020F0302020204030204" pitchFamily="34" charset="0"/>
                <a:cs typeface="Calibri Light" panose="020F0302020204030204" pitchFamily="34" charset="0"/>
              </a:rPr>
              <a:t>t</a:t>
            </a:r>
            <a:r>
              <a:rPr lang="en-US" altLang="en-US" sz="2800" dirty="0">
                <a:solidFill>
                  <a:schemeClr val="accent2"/>
                </a:solidFill>
                <a:latin typeface="Calibri Light" panose="020F0302020204030204" pitchFamily="34" charset="0"/>
                <a:cs typeface="Calibri Light" panose="020F0302020204030204" pitchFamily="34" charset="0"/>
              </a:rPr>
              <a:t>)</a:t>
            </a:r>
            <a:endParaRPr lang="en-US" altLang="en-US" sz="2800" i="1" baseline="-25000" dirty="0">
              <a:solidFill>
                <a:schemeClr val="accent2"/>
              </a:solidFill>
              <a:latin typeface="Calibri Light" panose="020F0302020204030204" pitchFamily="34" charset="0"/>
              <a:cs typeface="Calibri Light" panose="020F0302020204030204" pitchFamily="34" charset="0"/>
            </a:endParaRPr>
          </a:p>
          <a:p>
            <a:pPr eaLnBrk="1" hangingPunct="1">
              <a:buFontTx/>
              <a:buChar char="•"/>
            </a:pPr>
            <a:endParaRPr lang="en-US" altLang="en-US" sz="2800" dirty="0">
              <a:solidFill>
                <a:schemeClr val="accent2"/>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480104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73025" y="-26988"/>
            <a:ext cx="8820150" cy="86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u="sng">
                <a:solidFill>
                  <a:schemeClr val="hlink"/>
                </a:solidFill>
                <a:latin typeface="Calibri Light" panose="020F0302020204030204" pitchFamily="34" charset="0"/>
                <a:cs typeface="Calibri Light" panose="020F0302020204030204" pitchFamily="34" charset="0"/>
              </a:rPr>
              <a:t>Proof of Theorem</a:t>
            </a:r>
            <a:endParaRPr lang="en-US" altLang="en-US" sz="3600">
              <a:solidFill>
                <a:schemeClr val="tx2"/>
              </a:solidFill>
              <a:latin typeface="Calibri Light" panose="020F0302020204030204" pitchFamily="34" charset="0"/>
              <a:cs typeface="Calibri Light" panose="020F0302020204030204" pitchFamily="34" charset="0"/>
            </a:endParaRPr>
          </a:p>
        </p:txBody>
      </p:sp>
      <p:grpSp>
        <p:nvGrpSpPr>
          <p:cNvPr id="21507" name="Group 62"/>
          <p:cNvGrpSpPr>
            <a:grpSpLocks/>
          </p:cNvGrpSpPr>
          <p:nvPr/>
        </p:nvGrpSpPr>
        <p:grpSpPr bwMode="auto">
          <a:xfrm>
            <a:off x="1108075" y="2693988"/>
            <a:ext cx="6800850" cy="3778250"/>
            <a:chOff x="698" y="1697"/>
            <a:chExt cx="4284" cy="2380"/>
          </a:xfrm>
        </p:grpSpPr>
        <p:grpSp>
          <p:nvGrpSpPr>
            <p:cNvPr id="21510" name="Group 6"/>
            <p:cNvGrpSpPr>
              <a:grpSpLocks/>
            </p:cNvGrpSpPr>
            <p:nvPr/>
          </p:nvGrpSpPr>
          <p:grpSpPr bwMode="auto">
            <a:xfrm>
              <a:off x="1407" y="1825"/>
              <a:ext cx="3024" cy="848"/>
              <a:chOff x="1002" y="798"/>
              <a:chExt cx="3466" cy="915"/>
            </a:xfrm>
          </p:grpSpPr>
          <p:grpSp>
            <p:nvGrpSpPr>
              <p:cNvPr id="21553" name="Group 7"/>
              <p:cNvGrpSpPr>
                <a:grpSpLocks/>
              </p:cNvGrpSpPr>
              <p:nvPr/>
            </p:nvGrpSpPr>
            <p:grpSpPr bwMode="auto">
              <a:xfrm>
                <a:off x="1002" y="1085"/>
                <a:ext cx="3466" cy="393"/>
                <a:chOff x="1002" y="1085"/>
                <a:chExt cx="3466" cy="393"/>
              </a:xfrm>
            </p:grpSpPr>
            <p:sp>
              <p:nvSpPr>
                <p:cNvPr id="21560" name="Oval 8"/>
                <p:cNvSpPr>
                  <a:spLocks noChangeArrowheads="1"/>
                </p:cNvSpPr>
                <p:nvPr/>
              </p:nvSpPr>
              <p:spPr bwMode="auto">
                <a:xfrm>
                  <a:off x="1002" y="1085"/>
                  <a:ext cx="417" cy="39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1561" name="Oval 9"/>
                <p:cNvSpPr>
                  <a:spLocks noChangeArrowheads="1"/>
                </p:cNvSpPr>
                <p:nvPr/>
              </p:nvSpPr>
              <p:spPr bwMode="auto">
                <a:xfrm>
                  <a:off x="4051" y="1085"/>
                  <a:ext cx="417" cy="39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cxnSp>
              <p:nvCxnSpPr>
                <p:cNvPr id="21562" name="AutoShape 10"/>
                <p:cNvCxnSpPr>
                  <a:cxnSpLocks noChangeShapeType="1"/>
                  <a:stCxn id="21560" idx="7"/>
                  <a:endCxn id="21561" idx="1"/>
                </p:cNvCxnSpPr>
                <p:nvPr/>
              </p:nvCxnSpPr>
              <p:spPr bwMode="auto">
                <a:xfrm rot="5400000" flipV="1">
                  <a:off x="2734" y="-233"/>
                  <a:ext cx="1" cy="2754"/>
                </a:xfrm>
                <a:prstGeom prst="curvedConnector3">
                  <a:avLst>
                    <a:gd name="adj1" fmla="val -202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63" name="AutoShape 11"/>
                <p:cNvCxnSpPr>
                  <a:cxnSpLocks noChangeShapeType="1"/>
                  <a:stCxn id="21561" idx="3"/>
                  <a:endCxn id="21560" idx="5"/>
                </p:cNvCxnSpPr>
                <p:nvPr/>
              </p:nvCxnSpPr>
              <p:spPr bwMode="auto">
                <a:xfrm rot="5400000">
                  <a:off x="2734" y="44"/>
                  <a:ext cx="1" cy="2754"/>
                </a:xfrm>
                <a:prstGeom prst="curvedConnector3">
                  <a:avLst>
                    <a:gd name="adj1" fmla="val 201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554" name="Oval 12"/>
              <p:cNvSpPr>
                <a:spLocks noChangeArrowheads="1"/>
              </p:cNvSpPr>
              <p:nvPr/>
            </p:nvSpPr>
            <p:spPr bwMode="auto">
              <a:xfrm>
                <a:off x="1461" y="885"/>
                <a:ext cx="83" cy="8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1555" name="Oval 13"/>
              <p:cNvSpPr>
                <a:spLocks noChangeArrowheads="1"/>
              </p:cNvSpPr>
              <p:nvPr/>
            </p:nvSpPr>
            <p:spPr bwMode="auto">
              <a:xfrm>
                <a:off x="1872" y="813"/>
                <a:ext cx="83" cy="8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1556" name="Oval 14"/>
              <p:cNvSpPr>
                <a:spLocks noChangeArrowheads="1"/>
              </p:cNvSpPr>
              <p:nvPr/>
            </p:nvSpPr>
            <p:spPr bwMode="auto">
              <a:xfrm>
                <a:off x="2075" y="798"/>
                <a:ext cx="83" cy="8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1557" name="Oval 15"/>
              <p:cNvSpPr>
                <a:spLocks noChangeArrowheads="1"/>
              </p:cNvSpPr>
              <p:nvPr/>
            </p:nvSpPr>
            <p:spPr bwMode="auto">
              <a:xfrm>
                <a:off x="1677" y="842"/>
                <a:ext cx="83" cy="8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1558" name="Oval 16"/>
              <p:cNvSpPr>
                <a:spLocks noChangeArrowheads="1"/>
              </p:cNvSpPr>
              <p:nvPr/>
            </p:nvSpPr>
            <p:spPr bwMode="auto">
              <a:xfrm>
                <a:off x="3985" y="1572"/>
                <a:ext cx="83" cy="83"/>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1559" name="Oval 17"/>
              <p:cNvSpPr>
                <a:spLocks noChangeArrowheads="1"/>
              </p:cNvSpPr>
              <p:nvPr/>
            </p:nvSpPr>
            <p:spPr bwMode="auto">
              <a:xfrm>
                <a:off x="3800" y="1630"/>
                <a:ext cx="83" cy="83"/>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grpSp>
        <p:sp>
          <p:nvSpPr>
            <p:cNvPr id="21511" name="Line 18"/>
            <p:cNvSpPr>
              <a:spLocks noChangeShapeType="1"/>
            </p:cNvSpPr>
            <p:nvPr/>
          </p:nvSpPr>
          <p:spPr bwMode="auto">
            <a:xfrm>
              <a:off x="2948" y="2632"/>
              <a:ext cx="0" cy="693"/>
            </a:xfrm>
            <a:prstGeom prst="line">
              <a:avLst/>
            </a:prstGeom>
            <a:noFill/>
            <a:ln w="381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grpSp>
          <p:nvGrpSpPr>
            <p:cNvPr id="21512" name="Group 19"/>
            <p:cNvGrpSpPr>
              <a:grpSpLocks/>
            </p:cNvGrpSpPr>
            <p:nvPr/>
          </p:nvGrpSpPr>
          <p:grpSpPr bwMode="auto">
            <a:xfrm>
              <a:off x="1426" y="3229"/>
              <a:ext cx="3024" cy="848"/>
              <a:chOff x="1191" y="1978"/>
              <a:chExt cx="3024" cy="848"/>
            </a:xfrm>
          </p:grpSpPr>
          <p:grpSp>
            <p:nvGrpSpPr>
              <p:cNvPr id="21542" name="Group 20"/>
              <p:cNvGrpSpPr>
                <a:grpSpLocks/>
              </p:cNvGrpSpPr>
              <p:nvPr/>
            </p:nvGrpSpPr>
            <p:grpSpPr bwMode="auto">
              <a:xfrm>
                <a:off x="1191" y="2244"/>
                <a:ext cx="3024" cy="364"/>
                <a:chOff x="1002" y="1085"/>
                <a:chExt cx="3466" cy="393"/>
              </a:xfrm>
            </p:grpSpPr>
            <p:sp>
              <p:nvSpPr>
                <p:cNvPr id="21549" name="Oval 21"/>
                <p:cNvSpPr>
                  <a:spLocks noChangeArrowheads="1"/>
                </p:cNvSpPr>
                <p:nvPr/>
              </p:nvSpPr>
              <p:spPr bwMode="auto">
                <a:xfrm>
                  <a:off x="1002" y="1085"/>
                  <a:ext cx="417" cy="39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1550" name="Oval 22"/>
                <p:cNvSpPr>
                  <a:spLocks noChangeArrowheads="1"/>
                </p:cNvSpPr>
                <p:nvPr/>
              </p:nvSpPr>
              <p:spPr bwMode="auto">
                <a:xfrm>
                  <a:off x="4051" y="1085"/>
                  <a:ext cx="417" cy="39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cxnSp>
              <p:nvCxnSpPr>
                <p:cNvPr id="21551" name="AutoShape 23"/>
                <p:cNvCxnSpPr>
                  <a:cxnSpLocks noChangeShapeType="1"/>
                  <a:stCxn id="21549" idx="7"/>
                  <a:endCxn id="21550" idx="1"/>
                </p:cNvCxnSpPr>
                <p:nvPr/>
              </p:nvCxnSpPr>
              <p:spPr bwMode="auto">
                <a:xfrm rot="5400000" flipV="1">
                  <a:off x="2734" y="-233"/>
                  <a:ext cx="1" cy="2754"/>
                </a:xfrm>
                <a:prstGeom prst="curvedConnector3">
                  <a:avLst>
                    <a:gd name="adj1" fmla="val -202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52" name="AutoShape 24"/>
                <p:cNvCxnSpPr>
                  <a:cxnSpLocks noChangeShapeType="1"/>
                  <a:stCxn id="21550" idx="3"/>
                  <a:endCxn id="21549" idx="5"/>
                </p:cNvCxnSpPr>
                <p:nvPr/>
              </p:nvCxnSpPr>
              <p:spPr bwMode="auto">
                <a:xfrm rot="5400000">
                  <a:off x="2734" y="44"/>
                  <a:ext cx="1" cy="2754"/>
                </a:xfrm>
                <a:prstGeom prst="curvedConnector3">
                  <a:avLst>
                    <a:gd name="adj1" fmla="val 201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543" name="Oval 25"/>
              <p:cNvSpPr>
                <a:spLocks noChangeArrowheads="1"/>
              </p:cNvSpPr>
              <p:nvPr/>
            </p:nvSpPr>
            <p:spPr bwMode="auto">
              <a:xfrm>
                <a:off x="1591" y="2059"/>
                <a:ext cx="73"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1544" name="Oval 26"/>
              <p:cNvSpPr>
                <a:spLocks noChangeArrowheads="1"/>
              </p:cNvSpPr>
              <p:nvPr/>
            </p:nvSpPr>
            <p:spPr bwMode="auto">
              <a:xfrm>
                <a:off x="1950" y="1992"/>
                <a:ext cx="72"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1545" name="Oval 27"/>
              <p:cNvSpPr>
                <a:spLocks noChangeArrowheads="1"/>
              </p:cNvSpPr>
              <p:nvPr/>
            </p:nvSpPr>
            <p:spPr bwMode="auto">
              <a:xfrm>
                <a:off x="2127" y="1978"/>
                <a:ext cx="73"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1546" name="Oval 28"/>
              <p:cNvSpPr>
                <a:spLocks noChangeArrowheads="1"/>
              </p:cNvSpPr>
              <p:nvPr/>
            </p:nvSpPr>
            <p:spPr bwMode="auto">
              <a:xfrm>
                <a:off x="1780" y="2019"/>
                <a:ext cx="72"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1547" name="Oval 29"/>
              <p:cNvSpPr>
                <a:spLocks noChangeArrowheads="1"/>
              </p:cNvSpPr>
              <p:nvPr/>
            </p:nvSpPr>
            <p:spPr bwMode="auto">
              <a:xfrm>
                <a:off x="3794" y="2695"/>
                <a:ext cx="72" cy="77"/>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1548" name="Oval 30"/>
              <p:cNvSpPr>
                <a:spLocks noChangeArrowheads="1"/>
              </p:cNvSpPr>
              <p:nvPr/>
            </p:nvSpPr>
            <p:spPr bwMode="auto">
              <a:xfrm>
                <a:off x="3632" y="2749"/>
                <a:ext cx="73" cy="77"/>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grpSp>
        <p:sp>
          <p:nvSpPr>
            <p:cNvPr id="21513" name="Text Box 31"/>
            <p:cNvSpPr txBox="1">
              <a:spLocks noChangeArrowheads="1"/>
            </p:cNvSpPr>
            <p:nvPr/>
          </p:nvSpPr>
          <p:spPr bwMode="auto">
            <a:xfrm>
              <a:off x="837" y="2796"/>
              <a:ext cx="60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b="1" i="1">
                  <a:latin typeface="Calibri Light" panose="020F0302020204030204" pitchFamily="34" charset="0"/>
                  <a:cs typeface="Calibri Light" panose="020F0302020204030204" pitchFamily="34" charset="0"/>
                </a:rPr>
                <a:t>Sender sending…</a:t>
              </a:r>
            </a:p>
          </p:txBody>
        </p:sp>
        <p:sp>
          <p:nvSpPr>
            <p:cNvPr id="21514" name="Oval 32"/>
            <p:cNvSpPr>
              <a:spLocks noChangeArrowheads="1"/>
            </p:cNvSpPr>
            <p:nvPr/>
          </p:nvSpPr>
          <p:spPr bwMode="auto">
            <a:xfrm>
              <a:off x="1499" y="2916"/>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1515" name="Oval 33"/>
            <p:cNvSpPr>
              <a:spLocks noChangeArrowheads="1"/>
            </p:cNvSpPr>
            <p:nvPr/>
          </p:nvSpPr>
          <p:spPr bwMode="auto">
            <a:xfrm>
              <a:off x="1635" y="2916"/>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1516" name="Oval 34"/>
            <p:cNvSpPr>
              <a:spLocks noChangeArrowheads="1"/>
            </p:cNvSpPr>
            <p:nvPr/>
          </p:nvSpPr>
          <p:spPr bwMode="auto">
            <a:xfrm>
              <a:off x="1771" y="2916"/>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1517" name="Oval 35"/>
            <p:cNvSpPr>
              <a:spLocks noChangeArrowheads="1"/>
            </p:cNvSpPr>
            <p:nvPr/>
          </p:nvSpPr>
          <p:spPr bwMode="auto">
            <a:xfrm>
              <a:off x="1907" y="2916"/>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1518" name="Oval 36"/>
            <p:cNvSpPr>
              <a:spLocks noChangeArrowheads="1"/>
            </p:cNvSpPr>
            <p:nvPr/>
          </p:nvSpPr>
          <p:spPr bwMode="auto">
            <a:xfrm>
              <a:off x="2043" y="2916"/>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1519" name="Oval 37"/>
            <p:cNvSpPr>
              <a:spLocks noChangeArrowheads="1"/>
            </p:cNvSpPr>
            <p:nvPr/>
          </p:nvSpPr>
          <p:spPr bwMode="auto">
            <a:xfrm>
              <a:off x="2179" y="2916"/>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1520" name="Oval 38"/>
            <p:cNvSpPr>
              <a:spLocks noChangeArrowheads="1"/>
            </p:cNvSpPr>
            <p:nvPr/>
          </p:nvSpPr>
          <p:spPr bwMode="auto">
            <a:xfrm>
              <a:off x="4039" y="2944"/>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1521" name="Oval 39"/>
            <p:cNvSpPr>
              <a:spLocks noChangeArrowheads="1"/>
            </p:cNvSpPr>
            <p:nvPr/>
          </p:nvSpPr>
          <p:spPr bwMode="auto">
            <a:xfrm>
              <a:off x="4175" y="2944"/>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1522" name="Oval 40"/>
            <p:cNvSpPr>
              <a:spLocks noChangeArrowheads="1"/>
            </p:cNvSpPr>
            <p:nvPr/>
          </p:nvSpPr>
          <p:spPr bwMode="auto">
            <a:xfrm>
              <a:off x="4311" y="2944"/>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1523" name="Oval 41"/>
            <p:cNvSpPr>
              <a:spLocks noChangeArrowheads="1"/>
            </p:cNvSpPr>
            <p:nvPr/>
          </p:nvSpPr>
          <p:spPr bwMode="auto">
            <a:xfrm>
              <a:off x="4447" y="2944"/>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1524" name="Oval 42"/>
            <p:cNvSpPr>
              <a:spLocks noChangeArrowheads="1"/>
            </p:cNvSpPr>
            <p:nvPr/>
          </p:nvSpPr>
          <p:spPr bwMode="auto">
            <a:xfrm>
              <a:off x="4583" y="2944"/>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1525" name="Oval 43"/>
            <p:cNvSpPr>
              <a:spLocks noChangeArrowheads="1"/>
            </p:cNvSpPr>
            <p:nvPr/>
          </p:nvSpPr>
          <p:spPr bwMode="auto">
            <a:xfrm>
              <a:off x="4719" y="2944"/>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1526" name="Text Box 44"/>
            <p:cNvSpPr txBox="1">
              <a:spLocks noChangeArrowheads="1"/>
            </p:cNvSpPr>
            <p:nvPr/>
          </p:nvSpPr>
          <p:spPr bwMode="auto">
            <a:xfrm>
              <a:off x="3174" y="2823"/>
              <a:ext cx="88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b="1" i="1">
                  <a:latin typeface="Calibri Light" panose="020F0302020204030204" pitchFamily="34" charset="0"/>
                  <a:cs typeface="Calibri Light" panose="020F0302020204030204" pitchFamily="34" charset="0"/>
                </a:rPr>
                <a:t>Receiver acknowleging…</a:t>
              </a:r>
            </a:p>
          </p:txBody>
        </p:sp>
        <p:sp>
          <p:nvSpPr>
            <p:cNvPr id="21527" name="Text Box 45"/>
            <p:cNvSpPr txBox="1">
              <a:spLocks noChangeArrowheads="1"/>
            </p:cNvSpPr>
            <p:nvPr/>
          </p:nvSpPr>
          <p:spPr bwMode="auto">
            <a:xfrm>
              <a:off x="698" y="2043"/>
              <a:ext cx="44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3600" i="1">
                  <a:latin typeface="Calibri Light" panose="020F0302020204030204" pitchFamily="34" charset="0"/>
                  <a:cs typeface="Calibri Light" panose="020F0302020204030204" pitchFamily="34" charset="0"/>
                </a:rPr>
                <a:t>c</a:t>
              </a:r>
              <a:r>
                <a:rPr lang="en-US" altLang="en-US" sz="3600" i="1" baseline="-25000">
                  <a:latin typeface="Calibri Light" panose="020F0302020204030204" pitchFamily="34" charset="0"/>
                  <a:cs typeface="Calibri Light" panose="020F0302020204030204" pitchFamily="34" charset="0"/>
                </a:rPr>
                <a:t>1</a:t>
              </a:r>
              <a:endParaRPr lang="en-US" altLang="en-US" sz="3600" i="1">
                <a:latin typeface="Calibri Light" panose="020F0302020204030204" pitchFamily="34" charset="0"/>
                <a:cs typeface="Calibri Light" panose="020F0302020204030204" pitchFamily="34" charset="0"/>
              </a:endParaRPr>
            </a:p>
          </p:txBody>
        </p:sp>
        <p:sp>
          <p:nvSpPr>
            <p:cNvPr id="21528" name="Text Box 46"/>
            <p:cNvSpPr txBox="1">
              <a:spLocks noChangeArrowheads="1"/>
            </p:cNvSpPr>
            <p:nvPr/>
          </p:nvSpPr>
          <p:spPr bwMode="auto">
            <a:xfrm>
              <a:off x="729" y="3440"/>
              <a:ext cx="44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3600" i="1">
                  <a:latin typeface="Calibri Light" panose="020F0302020204030204" pitchFamily="34" charset="0"/>
                  <a:cs typeface="Calibri Light" panose="020F0302020204030204" pitchFamily="34" charset="0"/>
                </a:rPr>
                <a:t>c</a:t>
              </a:r>
              <a:r>
                <a:rPr lang="en-US" altLang="en-US" sz="3600" i="1" baseline="-25000">
                  <a:latin typeface="Calibri Light" panose="020F0302020204030204" pitchFamily="34" charset="0"/>
                  <a:cs typeface="Calibri Light" panose="020F0302020204030204" pitchFamily="34" charset="0"/>
                </a:rPr>
                <a:t>1</a:t>
              </a:r>
              <a:endParaRPr lang="en-US" altLang="en-US" sz="3600" i="1">
                <a:latin typeface="Calibri Light" panose="020F0302020204030204" pitchFamily="34" charset="0"/>
                <a:cs typeface="Calibri Light" panose="020F0302020204030204" pitchFamily="34" charset="0"/>
              </a:endParaRPr>
            </a:p>
          </p:txBody>
        </p:sp>
        <p:sp>
          <p:nvSpPr>
            <p:cNvPr id="21529" name="Text Box 47"/>
            <p:cNvSpPr txBox="1">
              <a:spLocks noChangeArrowheads="1"/>
            </p:cNvSpPr>
            <p:nvPr/>
          </p:nvSpPr>
          <p:spPr bwMode="auto">
            <a:xfrm>
              <a:off x="1497" y="2145"/>
              <a:ext cx="22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Light" panose="020F0302020204030204" pitchFamily="34" charset="0"/>
                  <a:cs typeface="Calibri Light" panose="020F0302020204030204" pitchFamily="34" charset="0"/>
                </a:rPr>
                <a:t>s</a:t>
              </a:r>
              <a:r>
                <a:rPr lang="en-US" altLang="en-US" baseline="-25000">
                  <a:latin typeface="Calibri Light" panose="020F0302020204030204" pitchFamily="34" charset="0"/>
                  <a:cs typeface="Calibri Light" panose="020F0302020204030204" pitchFamily="34" charset="0"/>
                </a:rPr>
                <a:t>1</a:t>
              </a:r>
              <a:endParaRPr lang="en-US" altLang="en-US">
                <a:latin typeface="Calibri Light" panose="020F0302020204030204" pitchFamily="34" charset="0"/>
                <a:cs typeface="Calibri Light" panose="020F0302020204030204" pitchFamily="34" charset="0"/>
              </a:endParaRPr>
            </a:p>
          </p:txBody>
        </p:sp>
        <p:sp>
          <p:nvSpPr>
            <p:cNvPr id="21530" name="Text Box 48"/>
            <p:cNvSpPr txBox="1">
              <a:spLocks noChangeArrowheads="1"/>
            </p:cNvSpPr>
            <p:nvPr/>
          </p:nvSpPr>
          <p:spPr bwMode="auto">
            <a:xfrm>
              <a:off x="4142" y="2145"/>
              <a:ext cx="2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Light" panose="020F0302020204030204" pitchFamily="34" charset="0"/>
                  <a:cs typeface="Calibri Light" panose="020F0302020204030204" pitchFamily="34" charset="0"/>
                </a:rPr>
                <a:t>r</a:t>
              </a:r>
              <a:r>
                <a:rPr lang="en-US" altLang="en-US" baseline="-25000">
                  <a:latin typeface="Calibri Light" panose="020F0302020204030204" pitchFamily="34" charset="0"/>
                  <a:cs typeface="Calibri Light" panose="020F0302020204030204" pitchFamily="34" charset="0"/>
                </a:rPr>
                <a:t>1</a:t>
              </a:r>
              <a:endParaRPr lang="en-US" altLang="en-US">
                <a:latin typeface="Calibri Light" panose="020F0302020204030204" pitchFamily="34" charset="0"/>
                <a:cs typeface="Calibri Light" panose="020F0302020204030204" pitchFamily="34" charset="0"/>
              </a:endParaRPr>
            </a:p>
          </p:txBody>
        </p:sp>
        <p:sp>
          <p:nvSpPr>
            <p:cNvPr id="21531" name="Text Box 49"/>
            <p:cNvSpPr txBox="1">
              <a:spLocks noChangeArrowheads="1"/>
            </p:cNvSpPr>
            <p:nvPr/>
          </p:nvSpPr>
          <p:spPr bwMode="auto">
            <a:xfrm>
              <a:off x="890" y="1697"/>
              <a:ext cx="81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Light" panose="020F0302020204030204" pitchFamily="34" charset="0"/>
                  <a:cs typeface="Calibri Light" panose="020F0302020204030204" pitchFamily="34" charset="0"/>
                </a:rPr>
                <a:t>Sender P</a:t>
              </a:r>
              <a:r>
                <a:rPr lang="en-US" altLang="en-US" b="1" baseline="-25000">
                  <a:latin typeface="Calibri Light" panose="020F0302020204030204" pitchFamily="34" charset="0"/>
                  <a:cs typeface="Calibri Light" panose="020F0302020204030204" pitchFamily="34" charset="0"/>
                </a:rPr>
                <a:t>s</a:t>
              </a:r>
              <a:endParaRPr lang="en-US" altLang="en-US" b="1">
                <a:latin typeface="Calibri Light" panose="020F0302020204030204" pitchFamily="34" charset="0"/>
                <a:cs typeface="Calibri Light" panose="020F0302020204030204" pitchFamily="34" charset="0"/>
              </a:endParaRPr>
            </a:p>
          </p:txBody>
        </p:sp>
        <p:sp>
          <p:nvSpPr>
            <p:cNvPr id="21532" name="Text Box 50"/>
            <p:cNvSpPr txBox="1">
              <a:spLocks noChangeArrowheads="1"/>
            </p:cNvSpPr>
            <p:nvPr/>
          </p:nvSpPr>
          <p:spPr bwMode="auto">
            <a:xfrm>
              <a:off x="3830" y="1741"/>
              <a:ext cx="9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Light" panose="020F0302020204030204" pitchFamily="34" charset="0"/>
                  <a:cs typeface="Calibri Light" panose="020F0302020204030204" pitchFamily="34" charset="0"/>
                </a:rPr>
                <a:t>Receiver P</a:t>
              </a:r>
              <a:r>
                <a:rPr lang="en-US" altLang="en-US" b="1" baseline="-25000">
                  <a:latin typeface="Calibri Light" panose="020F0302020204030204" pitchFamily="34" charset="0"/>
                  <a:cs typeface="Calibri Light" panose="020F0302020204030204" pitchFamily="34" charset="0"/>
                </a:rPr>
                <a:t>r</a:t>
              </a:r>
              <a:endParaRPr lang="en-US" altLang="en-US" b="1">
                <a:latin typeface="Calibri Light" panose="020F0302020204030204" pitchFamily="34" charset="0"/>
                <a:cs typeface="Calibri Light" panose="020F0302020204030204" pitchFamily="34" charset="0"/>
              </a:endParaRPr>
            </a:p>
          </p:txBody>
        </p:sp>
        <p:sp>
          <p:nvSpPr>
            <p:cNvPr id="21533" name="Text Box 51"/>
            <p:cNvSpPr txBox="1">
              <a:spLocks noChangeArrowheads="1"/>
            </p:cNvSpPr>
            <p:nvPr/>
          </p:nvSpPr>
          <p:spPr bwMode="auto">
            <a:xfrm>
              <a:off x="1515" y="3551"/>
              <a:ext cx="22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Light" panose="020F0302020204030204" pitchFamily="34" charset="0"/>
                  <a:cs typeface="Calibri Light" panose="020F0302020204030204" pitchFamily="34" charset="0"/>
                </a:rPr>
                <a:t>s</a:t>
              </a:r>
              <a:r>
                <a:rPr lang="en-US" altLang="en-US" baseline="-25000">
                  <a:latin typeface="Calibri Light" panose="020F0302020204030204" pitchFamily="34" charset="0"/>
                  <a:cs typeface="Calibri Light" panose="020F0302020204030204" pitchFamily="34" charset="0"/>
                </a:rPr>
                <a:t>1</a:t>
              </a:r>
              <a:endParaRPr lang="en-US" altLang="en-US">
                <a:latin typeface="Calibri Light" panose="020F0302020204030204" pitchFamily="34" charset="0"/>
                <a:cs typeface="Calibri Light" panose="020F0302020204030204" pitchFamily="34" charset="0"/>
              </a:endParaRPr>
            </a:p>
          </p:txBody>
        </p:sp>
        <p:sp>
          <p:nvSpPr>
            <p:cNvPr id="21534" name="Text Box 52"/>
            <p:cNvSpPr txBox="1">
              <a:spLocks noChangeArrowheads="1"/>
            </p:cNvSpPr>
            <p:nvPr/>
          </p:nvSpPr>
          <p:spPr bwMode="auto">
            <a:xfrm>
              <a:off x="4169" y="3550"/>
              <a:ext cx="2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Light" panose="020F0302020204030204" pitchFamily="34" charset="0"/>
                  <a:cs typeface="Calibri Light" panose="020F0302020204030204" pitchFamily="34" charset="0"/>
                </a:rPr>
                <a:t>r</a:t>
              </a:r>
              <a:r>
                <a:rPr lang="en-US" altLang="en-US" baseline="-25000">
                  <a:latin typeface="Calibri Light" panose="020F0302020204030204" pitchFamily="34" charset="0"/>
                  <a:cs typeface="Calibri Light" panose="020F0302020204030204" pitchFamily="34" charset="0"/>
                </a:rPr>
                <a:t>1</a:t>
              </a:r>
              <a:endParaRPr lang="en-US" altLang="en-US">
                <a:latin typeface="Calibri Light" panose="020F0302020204030204" pitchFamily="34" charset="0"/>
                <a:cs typeface="Calibri Light" panose="020F0302020204030204" pitchFamily="34" charset="0"/>
              </a:endParaRPr>
            </a:p>
          </p:txBody>
        </p:sp>
        <p:sp>
          <p:nvSpPr>
            <p:cNvPr id="21535" name="AutoShape 53"/>
            <p:cNvSpPr>
              <a:spLocks/>
            </p:cNvSpPr>
            <p:nvPr/>
          </p:nvSpPr>
          <p:spPr bwMode="auto">
            <a:xfrm rot="4800000">
              <a:off x="2087" y="1757"/>
              <a:ext cx="117" cy="576"/>
            </a:xfrm>
            <a:prstGeom prst="rightBrace">
              <a:avLst>
                <a:gd name="adj1" fmla="val 4102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Light" panose="020F0302020204030204" pitchFamily="34" charset="0"/>
                <a:cs typeface="Calibri Light" panose="020F0302020204030204" pitchFamily="34" charset="0"/>
              </a:endParaRPr>
            </a:p>
          </p:txBody>
        </p:sp>
        <p:sp>
          <p:nvSpPr>
            <p:cNvPr id="21536" name="AutoShape 54"/>
            <p:cNvSpPr>
              <a:spLocks/>
            </p:cNvSpPr>
            <p:nvPr/>
          </p:nvSpPr>
          <p:spPr bwMode="auto">
            <a:xfrm rot="-6600000">
              <a:off x="3834" y="2343"/>
              <a:ext cx="159" cy="237"/>
            </a:xfrm>
            <a:prstGeom prst="rightBrace">
              <a:avLst>
                <a:gd name="adj1" fmla="val 12421"/>
                <a:gd name="adj2" fmla="val 4455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Light" panose="020F0302020204030204" pitchFamily="34" charset="0"/>
                <a:cs typeface="Calibri Light" panose="020F0302020204030204" pitchFamily="34" charset="0"/>
              </a:endParaRPr>
            </a:p>
          </p:txBody>
        </p:sp>
        <p:sp>
          <p:nvSpPr>
            <p:cNvPr id="21537" name="Text Box 55"/>
            <p:cNvSpPr txBox="1">
              <a:spLocks noChangeArrowheads="1"/>
            </p:cNvSpPr>
            <p:nvPr/>
          </p:nvSpPr>
          <p:spPr bwMode="auto">
            <a:xfrm>
              <a:off x="1969" y="2034"/>
              <a:ext cx="58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alibri Light" panose="020F0302020204030204" pitchFamily="34" charset="0"/>
                  <a:cs typeface="Calibri Light" panose="020F0302020204030204" pitchFamily="34" charset="0"/>
                </a:rPr>
                <a:t>q</a:t>
              </a:r>
              <a:r>
                <a:rPr lang="en-US" altLang="en-US" b="1" baseline="-25000">
                  <a:latin typeface="Calibri Light" panose="020F0302020204030204" pitchFamily="34" charset="0"/>
                  <a:cs typeface="Calibri Light" panose="020F0302020204030204" pitchFamily="34" charset="0"/>
                </a:rPr>
                <a:t>s,r</a:t>
              </a:r>
              <a:r>
                <a:rPr lang="en-US" altLang="en-US">
                  <a:latin typeface="Calibri Light" panose="020F0302020204030204" pitchFamily="34" charset="0"/>
                  <a:cs typeface="Calibri Light" panose="020F0302020204030204" pitchFamily="34" charset="0"/>
                </a:rPr>
                <a:t>(c</a:t>
              </a:r>
              <a:r>
                <a:rPr lang="en-US" altLang="en-US" baseline="-25000">
                  <a:latin typeface="Calibri Light" panose="020F0302020204030204" pitchFamily="34" charset="0"/>
                  <a:cs typeface="Calibri Light" panose="020F0302020204030204" pitchFamily="34" charset="0"/>
                </a:rPr>
                <a:t>1</a:t>
              </a:r>
              <a:r>
                <a:rPr lang="en-US" altLang="en-US">
                  <a:latin typeface="Calibri Light" panose="020F0302020204030204" pitchFamily="34" charset="0"/>
                  <a:cs typeface="Calibri Light" panose="020F0302020204030204" pitchFamily="34" charset="0"/>
                </a:rPr>
                <a:t>)</a:t>
              </a:r>
            </a:p>
          </p:txBody>
        </p:sp>
        <p:sp>
          <p:nvSpPr>
            <p:cNvPr id="21538" name="Text Box 56"/>
            <p:cNvSpPr txBox="1">
              <a:spLocks noChangeArrowheads="1"/>
            </p:cNvSpPr>
            <p:nvPr/>
          </p:nvSpPr>
          <p:spPr bwMode="auto">
            <a:xfrm>
              <a:off x="3514" y="2104"/>
              <a:ext cx="7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alibri Light" panose="020F0302020204030204" pitchFamily="34" charset="0"/>
                  <a:cs typeface="Calibri Light" panose="020F0302020204030204" pitchFamily="34" charset="0"/>
                </a:rPr>
                <a:t>q</a:t>
              </a:r>
              <a:r>
                <a:rPr lang="en-US" altLang="en-US" b="1" baseline="-25000">
                  <a:latin typeface="Calibri Light" panose="020F0302020204030204" pitchFamily="34" charset="0"/>
                  <a:cs typeface="Calibri Light" panose="020F0302020204030204" pitchFamily="34" charset="0"/>
                </a:rPr>
                <a:t>r,s</a:t>
              </a:r>
              <a:r>
                <a:rPr lang="en-US" altLang="en-US">
                  <a:latin typeface="Calibri Light" panose="020F0302020204030204" pitchFamily="34" charset="0"/>
                  <a:cs typeface="Calibri Light" panose="020F0302020204030204" pitchFamily="34" charset="0"/>
                </a:rPr>
                <a:t>(c</a:t>
              </a:r>
              <a:r>
                <a:rPr lang="en-US" altLang="en-US" baseline="-25000">
                  <a:latin typeface="Calibri Light" panose="020F0302020204030204" pitchFamily="34" charset="0"/>
                  <a:cs typeface="Calibri Light" panose="020F0302020204030204" pitchFamily="34" charset="0"/>
                </a:rPr>
                <a:t>1</a:t>
              </a:r>
              <a:r>
                <a:rPr lang="en-US" altLang="en-US">
                  <a:latin typeface="Calibri Light" panose="020F0302020204030204" pitchFamily="34" charset="0"/>
                  <a:cs typeface="Calibri Light" panose="020F0302020204030204" pitchFamily="34" charset="0"/>
                </a:rPr>
                <a:t>)</a:t>
              </a:r>
            </a:p>
          </p:txBody>
        </p:sp>
        <p:sp>
          <p:nvSpPr>
            <p:cNvPr id="21539" name="Text Box 57"/>
            <p:cNvSpPr txBox="1">
              <a:spLocks noChangeArrowheads="1"/>
            </p:cNvSpPr>
            <p:nvPr/>
          </p:nvSpPr>
          <p:spPr bwMode="auto">
            <a:xfrm>
              <a:off x="4165" y="2616"/>
              <a:ext cx="8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alibri Light" panose="020F0302020204030204" pitchFamily="34" charset="0"/>
                  <a:cs typeface="Calibri Light" panose="020F0302020204030204" pitchFamily="34" charset="0"/>
                </a:rPr>
                <a:t>qS</a:t>
              </a:r>
              <a:r>
                <a:rPr lang="en-US" altLang="en-US" b="1" baseline="-25000">
                  <a:latin typeface="Calibri Light" panose="020F0302020204030204" pitchFamily="34" charset="0"/>
                  <a:cs typeface="Calibri Light" panose="020F0302020204030204" pitchFamily="34" charset="0"/>
                </a:rPr>
                <a:t>r,s</a:t>
              </a:r>
              <a:r>
                <a:rPr lang="en-US" altLang="en-US">
                  <a:latin typeface="Calibri Light" panose="020F0302020204030204" pitchFamily="34" charset="0"/>
                  <a:cs typeface="Calibri Light" panose="020F0302020204030204" pitchFamily="34" charset="0"/>
                </a:rPr>
                <a:t>(E)</a:t>
              </a:r>
            </a:p>
          </p:txBody>
        </p:sp>
        <p:sp>
          <p:nvSpPr>
            <p:cNvPr id="21540" name="Text Box 58"/>
            <p:cNvSpPr txBox="1">
              <a:spLocks noChangeArrowheads="1"/>
            </p:cNvSpPr>
            <p:nvPr/>
          </p:nvSpPr>
          <p:spPr bwMode="auto">
            <a:xfrm>
              <a:off x="1488" y="2610"/>
              <a:ext cx="8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alibri Light" panose="020F0302020204030204" pitchFamily="34" charset="0"/>
                  <a:cs typeface="Calibri Light" panose="020F0302020204030204" pitchFamily="34" charset="0"/>
                </a:rPr>
                <a:t>qS</a:t>
              </a:r>
              <a:r>
                <a:rPr lang="en-US" altLang="en-US" b="1" baseline="-25000">
                  <a:latin typeface="Calibri Light" panose="020F0302020204030204" pitchFamily="34" charset="0"/>
                  <a:cs typeface="Calibri Light" panose="020F0302020204030204" pitchFamily="34" charset="0"/>
                </a:rPr>
                <a:t>s,r</a:t>
              </a:r>
              <a:r>
                <a:rPr lang="en-US" altLang="en-US">
                  <a:latin typeface="Calibri Light" panose="020F0302020204030204" pitchFamily="34" charset="0"/>
                  <a:cs typeface="Calibri Light" panose="020F0302020204030204" pitchFamily="34" charset="0"/>
                </a:rPr>
                <a:t>(E)</a:t>
              </a:r>
            </a:p>
          </p:txBody>
        </p:sp>
        <p:sp>
          <p:nvSpPr>
            <p:cNvPr id="21541" name="Text Box 59"/>
            <p:cNvSpPr txBox="1">
              <a:spLocks noChangeArrowheads="1"/>
            </p:cNvSpPr>
            <p:nvPr/>
          </p:nvSpPr>
          <p:spPr bwMode="auto">
            <a:xfrm>
              <a:off x="2706" y="2820"/>
              <a:ext cx="2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alibri Light" panose="020F0302020204030204" pitchFamily="34" charset="0"/>
                  <a:cs typeface="Calibri Light" panose="020F0302020204030204" pitchFamily="34" charset="0"/>
                </a:rPr>
                <a:t>E</a:t>
              </a:r>
            </a:p>
          </p:txBody>
        </p:sp>
      </p:grpSp>
      <p:sp>
        <p:nvSpPr>
          <p:cNvPr id="21508" name="Text Box 60"/>
          <p:cNvSpPr txBox="1">
            <a:spLocks noChangeArrowheads="1"/>
          </p:cNvSpPr>
          <p:nvPr/>
        </p:nvSpPr>
        <p:spPr bwMode="auto">
          <a:xfrm>
            <a:off x="957263" y="1017588"/>
            <a:ext cx="7881937"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800" dirty="0">
                <a:solidFill>
                  <a:schemeClr val="accent2"/>
                </a:solidFill>
                <a:latin typeface="Calibri Light" panose="020F0302020204030204" pitchFamily="34" charset="0"/>
                <a:cs typeface="Calibri Light" panose="020F0302020204030204" pitchFamily="34" charset="0"/>
              </a:rPr>
              <a:t>Any execution E’ in which not all the configurations are distinct has circular sub-execution E = (c</a:t>
            </a:r>
            <a:r>
              <a:rPr lang="en-US" altLang="en-US" sz="2800" baseline="-25000" dirty="0">
                <a:solidFill>
                  <a:schemeClr val="accent2"/>
                </a:solidFill>
                <a:latin typeface="Calibri Light" panose="020F0302020204030204" pitchFamily="34" charset="0"/>
                <a:cs typeface="Calibri Light" panose="020F0302020204030204" pitchFamily="34" charset="0"/>
              </a:rPr>
              <a:t>1</a:t>
            </a:r>
            <a:r>
              <a:rPr lang="en-US" altLang="en-US" sz="2800" dirty="0">
                <a:solidFill>
                  <a:schemeClr val="accent2"/>
                </a:solidFill>
                <a:latin typeface="Calibri Light" panose="020F0302020204030204" pitchFamily="34" charset="0"/>
                <a:cs typeface="Calibri Light" panose="020F0302020204030204" pitchFamily="34" charset="0"/>
              </a:rPr>
              <a:t>,a</a:t>
            </a:r>
            <a:r>
              <a:rPr lang="en-US" altLang="en-US" sz="2800" baseline="-25000" dirty="0">
                <a:solidFill>
                  <a:schemeClr val="accent2"/>
                </a:solidFill>
                <a:latin typeface="Calibri Light" panose="020F0302020204030204" pitchFamily="34" charset="0"/>
                <a:cs typeface="Calibri Light" panose="020F0302020204030204" pitchFamily="34" charset="0"/>
              </a:rPr>
              <a:t>2</a:t>
            </a:r>
            <a:r>
              <a:rPr lang="en-US" altLang="en-US" sz="2800" dirty="0">
                <a:solidFill>
                  <a:schemeClr val="accent2"/>
                </a:solidFill>
                <a:latin typeface="Calibri Light" panose="020F0302020204030204" pitchFamily="34" charset="0"/>
                <a:cs typeface="Calibri Light" panose="020F0302020204030204" pitchFamily="34" charset="0"/>
              </a:rPr>
              <a:t>,….,c</a:t>
            </a:r>
            <a:r>
              <a:rPr lang="en-US" altLang="en-US" sz="2800" baseline="-25000" dirty="0">
                <a:solidFill>
                  <a:schemeClr val="accent2"/>
                </a:solidFill>
                <a:latin typeface="Calibri Light" panose="020F0302020204030204" pitchFamily="34" charset="0"/>
                <a:cs typeface="Calibri Light" panose="020F0302020204030204" pitchFamily="34" charset="0"/>
              </a:rPr>
              <a:t>m</a:t>
            </a:r>
            <a:r>
              <a:rPr lang="en-US" altLang="en-US" sz="2800" dirty="0">
                <a:solidFill>
                  <a:schemeClr val="accent2"/>
                </a:solidFill>
                <a:latin typeface="Calibri Light" panose="020F0302020204030204" pitchFamily="34" charset="0"/>
                <a:cs typeface="Calibri Light" panose="020F0302020204030204" pitchFamily="34" charset="0"/>
              </a:rPr>
              <a:t>) where (c</a:t>
            </a:r>
            <a:r>
              <a:rPr lang="en-US" altLang="en-US" sz="2800" baseline="-25000" dirty="0">
                <a:solidFill>
                  <a:schemeClr val="accent2"/>
                </a:solidFill>
                <a:latin typeface="Calibri Light" panose="020F0302020204030204" pitchFamily="34" charset="0"/>
                <a:cs typeface="Calibri Light" panose="020F0302020204030204" pitchFamily="34" charset="0"/>
              </a:rPr>
              <a:t>1</a:t>
            </a:r>
            <a:r>
              <a:rPr lang="en-US" altLang="en-US" sz="2800" dirty="0">
                <a:solidFill>
                  <a:schemeClr val="accent2"/>
                </a:solidFill>
                <a:latin typeface="Calibri Light" panose="020F0302020204030204" pitchFamily="34" charset="0"/>
                <a:cs typeface="Calibri Light" panose="020F0302020204030204" pitchFamily="34" charset="0"/>
              </a:rPr>
              <a:t>=c</a:t>
            </a:r>
            <a:r>
              <a:rPr lang="en-US" altLang="en-US" sz="2800" baseline="-25000" dirty="0">
                <a:solidFill>
                  <a:schemeClr val="accent2"/>
                </a:solidFill>
                <a:latin typeface="Calibri Light" panose="020F0302020204030204" pitchFamily="34" charset="0"/>
                <a:cs typeface="Calibri Light" panose="020F0302020204030204" pitchFamily="34" charset="0"/>
              </a:rPr>
              <a:t>m</a:t>
            </a:r>
            <a:r>
              <a:rPr lang="en-US" altLang="en-US" sz="2800" dirty="0">
                <a:solidFill>
                  <a:schemeClr val="accent2"/>
                </a:solidFill>
                <a:latin typeface="Calibri Light" panose="020F0302020204030204" pitchFamily="34" charset="0"/>
                <a:cs typeface="Calibri Light" panose="020F0302020204030204" pitchFamily="34" charset="0"/>
              </a:rPr>
              <a:t>)</a:t>
            </a:r>
          </a:p>
        </p:txBody>
      </p:sp>
      <p:sp>
        <p:nvSpPr>
          <p:cNvPr id="21509" name="Text Box 61"/>
          <p:cNvSpPr txBox="1">
            <a:spLocks noChangeArrowheads="1"/>
          </p:cNvSpPr>
          <p:nvPr/>
        </p:nvSpPr>
        <p:spPr bwMode="auto">
          <a:xfrm>
            <a:off x="333375" y="5453063"/>
            <a:ext cx="11652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600" i="1">
                <a:latin typeface="Calibri Light" panose="020F0302020204030204" pitchFamily="34" charset="0"/>
                <a:cs typeface="Calibri Light" panose="020F0302020204030204" pitchFamily="34" charset="0"/>
              </a:rPr>
              <a:t>c</a:t>
            </a:r>
            <a:r>
              <a:rPr lang="en-US" altLang="en-US" sz="3600" i="1" baseline="-25000">
                <a:latin typeface="Calibri Light" panose="020F0302020204030204" pitchFamily="34" charset="0"/>
                <a:cs typeface="Calibri Light" panose="020F0302020204030204" pitchFamily="34" charset="0"/>
              </a:rPr>
              <a:t>m</a:t>
            </a:r>
            <a:r>
              <a:rPr lang="en-US" altLang="en-US" sz="3600" i="1">
                <a:latin typeface="Calibri Light" panose="020F0302020204030204" pitchFamily="34" charset="0"/>
                <a:cs typeface="Calibri Light" panose="020F0302020204030204" pitchFamily="34" charset="0"/>
              </a:rPr>
              <a:t>=</a:t>
            </a:r>
          </a:p>
        </p:txBody>
      </p:sp>
      <p:sp>
        <p:nvSpPr>
          <p:cNvPr id="2" name="Explosion: 14 Points 1">
            <a:extLst>
              <a:ext uri="{FF2B5EF4-FFF2-40B4-BE49-F238E27FC236}">
                <a16:creationId xmlns:a16="http://schemas.microsoft.com/office/drawing/2014/main" id="{648B340F-4519-310E-2D5F-2108FC1E11ED}"/>
              </a:ext>
            </a:extLst>
          </p:cNvPr>
          <p:cNvSpPr/>
          <p:nvPr/>
        </p:nvSpPr>
        <p:spPr>
          <a:xfrm>
            <a:off x="6300192" y="4674840"/>
            <a:ext cx="2736304" cy="1778496"/>
          </a:xfrm>
          <a:prstGeom prst="irregularSeal2">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Skipped this year</a:t>
            </a:r>
          </a:p>
        </p:txBody>
      </p:sp>
    </p:spTree>
    <p:extLst>
      <p:ext uri="{BB962C8B-B14F-4D97-AF65-F5344CB8AC3E}">
        <p14:creationId xmlns:p14="http://schemas.microsoft.com/office/powerpoint/2010/main" val="1174660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73025" y="-26988"/>
            <a:ext cx="8820150" cy="86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u="sng">
                <a:solidFill>
                  <a:schemeClr val="hlink"/>
                </a:solidFill>
                <a:latin typeface="Calibri Light" panose="020F0302020204030204" pitchFamily="34" charset="0"/>
                <a:cs typeface="Calibri Light" panose="020F0302020204030204" pitchFamily="34" charset="0"/>
              </a:rPr>
              <a:t>Proof - Building </a:t>
            </a:r>
            <a:r>
              <a:rPr lang="en-US" altLang="en-US" sz="3600" i="1" u="sng">
                <a:solidFill>
                  <a:schemeClr val="hlink"/>
                </a:solidFill>
                <a:latin typeface="Calibri Light" panose="020F0302020204030204" pitchFamily="34" charset="0"/>
                <a:cs typeface="Calibri Light" panose="020F0302020204030204" pitchFamily="34" charset="0"/>
              </a:rPr>
              <a:t>CE</a:t>
            </a:r>
            <a:r>
              <a:rPr lang="en-US" altLang="en-US" sz="3600" u="sng">
                <a:solidFill>
                  <a:schemeClr val="hlink"/>
                </a:solidFill>
                <a:latin typeface="Calibri Light" panose="020F0302020204030204" pitchFamily="34" charset="0"/>
                <a:cs typeface="Calibri Light" panose="020F0302020204030204" pitchFamily="34" charset="0"/>
              </a:rPr>
              <a:t> and </a:t>
            </a:r>
            <a:r>
              <a:rPr lang="en-US" altLang="en-US" sz="3600" i="1" u="sng">
                <a:solidFill>
                  <a:schemeClr val="hlink"/>
                </a:solidFill>
                <a:latin typeface="Calibri Light" panose="020F0302020204030204" pitchFamily="34" charset="0"/>
                <a:cs typeface="Calibri Light" panose="020F0302020204030204" pitchFamily="34" charset="0"/>
              </a:rPr>
              <a:t>c</a:t>
            </a:r>
            <a:r>
              <a:rPr lang="en-US" altLang="en-US" sz="3600" i="1" baseline="-25000">
                <a:solidFill>
                  <a:schemeClr val="hlink"/>
                </a:solidFill>
                <a:latin typeface="Calibri Light" panose="020F0302020204030204" pitchFamily="34" charset="0"/>
                <a:cs typeface="Calibri Light" panose="020F0302020204030204" pitchFamily="34" charset="0"/>
              </a:rPr>
              <a:t>init </a:t>
            </a:r>
            <a:endParaRPr lang="en-US" altLang="en-US" sz="3600" i="1">
              <a:solidFill>
                <a:schemeClr val="tx2"/>
              </a:solidFill>
              <a:latin typeface="Calibri Light" panose="020F0302020204030204" pitchFamily="34" charset="0"/>
              <a:cs typeface="Calibri Light" panose="020F0302020204030204" pitchFamily="34" charset="0"/>
            </a:endParaRPr>
          </a:p>
        </p:txBody>
      </p:sp>
      <p:sp>
        <p:nvSpPr>
          <p:cNvPr id="22531" name="Text Box 113"/>
          <p:cNvSpPr txBox="1">
            <a:spLocks noChangeArrowheads="1"/>
          </p:cNvSpPr>
          <p:nvPr/>
        </p:nvSpPr>
        <p:spPr bwMode="auto">
          <a:xfrm>
            <a:off x="711200" y="877888"/>
            <a:ext cx="7881938" cy="4102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5738" indent="-185738">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50000"/>
              </a:spcBef>
              <a:buFontTx/>
              <a:buChar char="•"/>
            </a:pPr>
            <a:r>
              <a:rPr lang="en-US" altLang="en-US" sz="2800" dirty="0">
                <a:solidFill>
                  <a:schemeClr val="accent2"/>
                </a:solidFill>
                <a:latin typeface="Calibri Light" panose="020F0302020204030204" pitchFamily="34" charset="0"/>
                <a:cs typeface="Calibri Light" panose="020F0302020204030204" pitchFamily="34" charset="0"/>
              </a:rPr>
              <a:t>Let E= (c</a:t>
            </a:r>
            <a:r>
              <a:rPr lang="en-US" altLang="en-US" sz="2800" baseline="-25000" dirty="0">
                <a:solidFill>
                  <a:schemeClr val="accent2"/>
                </a:solidFill>
                <a:latin typeface="Calibri Light" panose="020F0302020204030204" pitchFamily="34" charset="0"/>
                <a:cs typeface="Calibri Light" panose="020F0302020204030204" pitchFamily="34" charset="0"/>
              </a:rPr>
              <a:t>1</a:t>
            </a:r>
            <a:r>
              <a:rPr lang="en-US" altLang="en-US" sz="2800" dirty="0">
                <a:solidFill>
                  <a:schemeClr val="accent2"/>
                </a:solidFill>
                <a:latin typeface="Calibri Light" panose="020F0302020204030204" pitchFamily="34" charset="0"/>
                <a:cs typeface="Calibri Light" panose="020F0302020204030204" pitchFamily="34" charset="0"/>
              </a:rPr>
              <a:t>,a</a:t>
            </a:r>
            <a:r>
              <a:rPr lang="en-US" altLang="en-US" sz="2800" baseline="-25000" dirty="0">
                <a:solidFill>
                  <a:schemeClr val="accent2"/>
                </a:solidFill>
                <a:latin typeface="Calibri Light" panose="020F0302020204030204" pitchFamily="34" charset="0"/>
                <a:cs typeface="Calibri Light" panose="020F0302020204030204" pitchFamily="34" charset="0"/>
              </a:rPr>
              <a:t>2</a:t>
            </a:r>
            <a:r>
              <a:rPr lang="en-US" altLang="en-US" sz="2800" dirty="0">
                <a:solidFill>
                  <a:schemeClr val="accent2"/>
                </a:solidFill>
                <a:latin typeface="Calibri Light" panose="020F0302020204030204" pitchFamily="34" charset="0"/>
                <a:cs typeface="Calibri Light" panose="020F0302020204030204" pitchFamily="34" charset="0"/>
              </a:rPr>
              <a:t>,….,c</a:t>
            </a:r>
            <a:r>
              <a:rPr lang="en-US" altLang="en-US" sz="2800" baseline="-25000" dirty="0">
                <a:solidFill>
                  <a:schemeClr val="accent2"/>
                </a:solidFill>
                <a:latin typeface="Calibri Light" panose="020F0302020204030204" pitchFamily="34" charset="0"/>
                <a:cs typeface="Calibri Light" panose="020F0302020204030204" pitchFamily="34" charset="0"/>
              </a:rPr>
              <a:t>m</a:t>
            </a:r>
            <a:r>
              <a:rPr lang="en-US" altLang="en-US" sz="2800" dirty="0">
                <a:solidFill>
                  <a:schemeClr val="accent2"/>
                </a:solidFill>
                <a:latin typeface="Calibri Light" panose="020F0302020204030204" pitchFamily="34" charset="0"/>
                <a:cs typeface="Calibri Light" panose="020F0302020204030204" pitchFamily="34" charset="0"/>
              </a:rPr>
              <a:t>) ○ (c</a:t>
            </a:r>
            <a:r>
              <a:rPr lang="en-US" altLang="en-US" sz="2800" baseline="-25000" dirty="0">
                <a:solidFill>
                  <a:schemeClr val="accent2"/>
                </a:solidFill>
                <a:latin typeface="Calibri Light" panose="020F0302020204030204" pitchFamily="34" charset="0"/>
                <a:cs typeface="Calibri Light" panose="020F0302020204030204" pitchFamily="34" charset="0"/>
              </a:rPr>
              <a:t>1</a:t>
            </a:r>
            <a:r>
              <a:rPr lang="en-US" altLang="en-US" sz="2800" dirty="0">
                <a:solidFill>
                  <a:schemeClr val="accent2"/>
                </a:solidFill>
                <a:latin typeface="Calibri Light" panose="020F0302020204030204" pitchFamily="34" charset="0"/>
                <a:cs typeface="Calibri Light" panose="020F0302020204030204" pitchFamily="34" charset="0"/>
              </a:rPr>
              <a:t>,a</a:t>
            </a:r>
            <a:r>
              <a:rPr lang="en-US" altLang="en-US" sz="2800" baseline="-25000" dirty="0">
                <a:solidFill>
                  <a:schemeClr val="accent2"/>
                </a:solidFill>
                <a:latin typeface="Calibri Light" panose="020F0302020204030204" pitchFamily="34" charset="0"/>
                <a:cs typeface="Calibri Light" panose="020F0302020204030204" pitchFamily="34" charset="0"/>
              </a:rPr>
              <a:t>2</a:t>
            </a:r>
            <a:r>
              <a:rPr lang="en-US" altLang="en-US" sz="2800" dirty="0">
                <a:solidFill>
                  <a:schemeClr val="accent2"/>
                </a:solidFill>
                <a:latin typeface="Calibri Light" panose="020F0302020204030204" pitchFamily="34" charset="0"/>
                <a:cs typeface="Calibri Light" panose="020F0302020204030204" pitchFamily="34" charset="0"/>
              </a:rPr>
              <a:t>,….,c</a:t>
            </a:r>
            <a:r>
              <a:rPr lang="en-US" altLang="en-US" sz="2800" baseline="-25000" dirty="0">
                <a:solidFill>
                  <a:schemeClr val="accent2"/>
                </a:solidFill>
                <a:latin typeface="Calibri Light" panose="020F0302020204030204" pitchFamily="34" charset="0"/>
                <a:cs typeface="Calibri Light" panose="020F0302020204030204" pitchFamily="34" charset="0"/>
              </a:rPr>
              <a:t>m</a:t>
            </a:r>
            <a:r>
              <a:rPr lang="en-US" altLang="en-US" sz="2800" dirty="0">
                <a:solidFill>
                  <a:schemeClr val="accent2"/>
                </a:solidFill>
                <a:latin typeface="Calibri Light" panose="020F0302020204030204" pitchFamily="34" charset="0"/>
                <a:cs typeface="Calibri Light" panose="020F0302020204030204" pitchFamily="34" charset="0"/>
              </a:rPr>
              <a:t>) ○ … </a:t>
            </a:r>
          </a:p>
          <a:p>
            <a:pPr lvl="1">
              <a:lnSpc>
                <a:spcPct val="85000"/>
              </a:lnSpc>
              <a:spcBef>
                <a:spcPct val="50000"/>
              </a:spcBef>
              <a:buFontTx/>
              <a:buChar char="•"/>
            </a:pPr>
            <a:r>
              <a:rPr lang="en-US" altLang="en-US" sz="2800" dirty="0">
                <a:solidFill>
                  <a:schemeClr val="accent2"/>
                </a:solidFill>
                <a:latin typeface="Calibri Light" panose="020F0302020204030204" pitchFamily="34" charset="0"/>
                <a:cs typeface="Calibri Light" panose="020F0302020204030204" pitchFamily="34" charset="0"/>
              </a:rPr>
              <a:t>circular sub-execution </a:t>
            </a:r>
          </a:p>
          <a:p>
            <a:pPr eaLnBrk="1" hangingPunct="1">
              <a:lnSpc>
                <a:spcPct val="85000"/>
              </a:lnSpc>
              <a:spcBef>
                <a:spcPct val="50000"/>
              </a:spcBef>
              <a:buFontTx/>
              <a:buChar char="•"/>
            </a:pPr>
            <a:r>
              <a:rPr lang="en-US" altLang="en-US" sz="2800" dirty="0">
                <a:solidFill>
                  <a:schemeClr val="accent2"/>
                </a:solidFill>
                <a:latin typeface="Calibri Light" panose="020F0302020204030204" pitchFamily="34" charset="0"/>
                <a:cs typeface="Calibri Light" panose="020F0302020204030204" pitchFamily="34" charset="0"/>
              </a:rPr>
              <a:t>S</a:t>
            </a:r>
            <a:r>
              <a:rPr lang="en-US" altLang="en-US" sz="2800" baseline="-25000" dirty="0">
                <a:solidFill>
                  <a:schemeClr val="accent2"/>
                </a:solidFill>
                <a:latin typeface="Calibri Light" panose="020F0302020204030204" pitchFamily="34" charset="0"/>
                <a:cs typeface="Calibri Light" panose="020F0302020204030204" pitchFamily="34" charset="0"/>
              </a:rPr>
              <a:t>i</a:t>
            </a:r>
            <a:r>
              <a:rPr lang="en-US" altLang="en-US" sz="2800" dirty="0">
                <a:solidFill>
                  <a:schemeClr val="accent2"/>
                </a:solidFill>
                <a:latin typeface="Calibri Light" panose="020F0302020204030204" pitchFamily="34" charset="0"/>
                <a:cs typeface="Calibri Light" panose="020F0302020204030204" pitchFamily="34" charset="0"/>
              </a:rPr>
              <a:t> - sequence of steps of P</a:t>
            </a:r>
            <a:r>
              <a:rPr lang="en-US" altLang="en-US" sz="2800" baseline="-25000" dirty="0">
                <a:solidFill>
                  <a:schemeClr val="accent2"/>
                </a:solidFill>
                <a:latin typeface="Calibri Light" panose="020F0302020204030204" pitchFamily="34" charset="0"/>
                <a:cs typeface="Calibri Light" panose="020F0302020204030204" pitchFamily="34" charset="0"/>
              </a:rPr>
              <a:t>i</a:t>
            </a:r>
          </a:p>
          <a:p>
            <a:pPr eaLnBrk="1" hangingPunct="1">
              <a:lnSpc>
                <a:spcPct val="85000"/>
              </a:lnSpc>
              <a:spcBef>
                <a:spcPct val="50000"/>
              </a:spcBef>
              <a:buFontTx/>
              <a:buChar char="•"/>
            </a:pPr>
            <a:r>
              <a:rPr lang="en-US" altLang="en-US" sz="2800" i="1" dirty="0">
                <a:solidFill>
                  <a:schemeClr val="accent2"/>
                </a:solidFill>
                <a:latin typeface="Calibri Light" panose="020F0302020204030204" pitchFamily="34" charset="0"/>
                <a:cs typeface="Calibri Light" panose="020F0302020204030204" pitchFamily="34" charset="0"/>
              </a:rPr>
              <a:t>CE – </a:t>
            </a:r>
            <a:r>
              <a:rPr lang="en-US" altLang="en-US" sz="2800" dirty="0">
                <a:solidFill>
                  <a:schemeClr val="accent2"/>
                </a:solidFill>
                <a:latin typeface="Calibri Light" panose="020F0302020204030204" pitchFamily="34" charset="0"/>
                <a:cs typeface="Calibri Light" panose="020F0302020204030204" pitchFamily="34" charset="0"/>
              </a:rPr>
              <a:t>set of circular executions </a:t>
            </a:r>
          </a:p>
          <a:p>
            <a:pPr lvl="1">
              <a:lnSpc>
                <a:spcPct val="85000"/>
              </a:lnSpc>
              <a:spcBef>
                <a:spcPct val="50000"/>
              </a:spcBef>
              <a:buFontTx/>
              <a:buChar char="•"/>
            </a:pPr>
            <a:r>
              <a:rPr lang="en-US" altLang="en-US" sz="2800" dirty="0">
                <a:solidFill>
                  <a:schemeClr val="accent2"/>
                </a:solidFill>
                <a:latin typeface="Calibri Light" panose="020F0302020204030204" pitchFamily="34" charset="0"/>
                <a:cs typeface="Calibri Light" panose="020F0302020204030204" pitchFamily="34" charset="0"/>
              </a:rPr>
              <a:t>each execution in </a:t>
            </a:r>
            <a:r>
              <a:rPr lang="en-US" altLang="en-US" sz="2800" i="1" dirty="0">
                <a:solidFill>
                  <a:schemeClr val="accent2"/>
                </a:solidFill>
                <a:latin typeface="Calibri Light" panose="020F0302020204030204" pitchFamily="34" charset="0"/>
                <a:cs typeface="Calibri Light" panose="020F0302020204030204" pitchFamily="34" charset="0"/>
              </a:rPr>
              <a:t>CE – </a:t>
            </a:r>
            <a:r>
              <a:rPr lang="en-US" altLang="en-US" sz="2800" dirty="0">
                <a:solidFill>
                  <a:schemeClr val="accent2"/>
                </a:solidFill>
                <a:latin typeface="Calibri Light" panose="020F0302020204030204" pitchFamily="34" charset="0"/>
                <a:cs typeface="Calibri Light" panose="020F0302020204030204" pitchFamily="34" charset="0"/>
              </a:rPr>
              <a:t>merge of S</a:t>
            </a:r>
            <a:r>
              <a:rPr lang="en-US" altLang="en-US" sz="2800" baseline="-25000" dirty="0">
                <a:solidFill>
                  <a:schemeClr val="accent2"/>
                </a:solidFill>
                <a:latin typeface="Calibri Light" panose="020F0302020204030204" pitchFamily="34" charset="0"/>
                <a:cs typeface="Calibri Light" panose="020F0302020204030204" pitchFamily="34" charset="0"/>
              </a:rPr>
              <a:t>i</a:t>
            </a:r>
            <a:r>
              <a:rPr lang="en-US" altLang="en-US" sz="2800" dirty="0">
                <a:solidFill>
                  <a:schemeClr val="accent2"/>
                </a:solidFill>
                <a:latin typeface="Calibri Light" panose="020F0302020204030204" pitchFamily="34" charset="0"/>
                <a:cs typeface="Calibri Light" panose="020F0302020204030204" pitchFamily="34" charset="0"/>
              </a:rPr>
              <a:t>’s , while keeping their internal order</a:t>
            </a:r>
          </a:p>
          <a:p>
            <a:pPr eaLnBrk="1" hangingPunct="1">
              <a:lnSpc>
                <a:spcPct val="85000"/>
              </a:lnSpc>
              <a:spcBef>
                <a:spcPct val="50000"/>
              </a:spcBef>
              <a:buFontTx/>
              <a:buChar char="•"/>
            </a:pPr>
            <a:r>
              <a:rPr lang="en-US" altLang="en-US" sz="2800" dirty="0">
                <a:solidFill>
                  <a:schemeClr val="accent2"/>
                </a:solidFill>
                <a:latin typeface="Calibri Light" panose="020F0302020204030204" pitchFamily="34" charset="0"/>
                <a:cs typeface="Calibri Light" panose="020F0302020204030204" pitchFamily="34" charset="0"/>
              </a:rPr>
              <a:t>We obtain initial configuration of </a:t>
            </a:r>
            <a:r>
              <a:rPr lang="en-US" altLang="en-US" sz="2800" dirty="0" err="1">
                <a:solidFill>
                  <a:schemeClr val="accent2"/>
                </a:solidFill>
                <a:latin typeface="Calibri Light" panose="020F0302020204030204" pitchFamily="34" charset="0"/>
                <a:cs typeface="Calibri Light" panose="020F0302020204030204" pitchFamily="34" charset="0"/>
              </a:rPr>
              <a:t>E</a:t>
            </a:r>
            <a:r>
              <a:rPr lang="en-US" altLang="en-US" sz="2800" baseline="-25000" dirty="0" err="1">
                <a:solidFill>
                  <a:schemeClr val="accent2"/>
                </a:solidFill>
                <a:latin typeface="Calibri Light" panose="020F0302020204030204" pitchFamily="34" charset="0"/>
                <a:cs typeface="Calibri Light" panose="020F0302020204030204" pitchFamily="34" charset="0"/>
              </a:rPr>
              <a:t>c</a:t>
            </a:r>
            <a:r>
              <a:rPr lang="en-US" altLang="en-US" sz="2800" baseline="-25000" dirty="0">
                <a:solidFill>
                  <a:schemeClr val="accent2"/>
                </a:solidFill>
                <a:latin typeface="Calibri Light" panose="020F0302020204030204" pitchFamily="34" charset="0"/>
                <a:cs typeface="Calibri Light" panose="020F0302020204030204" pitchFamily="34" charset="0"/>
              </a:rPr>
              <a:t> </a:t>
            </a:r>
            <a:r>
              <a:rPr lang="en-US" altLang="en-US" sz="2800" dirty="0">
                <a:solidFill>
                  <a:schemeClr val="accent2"/>
                </a:solidFill>
                <a:latin typeface="Calibri Light" panose="020F0302020204030204" pitchFamily="34" charset="0"/>
                <a:cs typeface="Calibri Light" panose="020F0302020204030204" pitchFamily="34" charset="0"/>
              </a:rPr>
              <a:t>in CE from c</a:t>
            </a:r>
            <a:r>
              <a:rPr lang="en-US" altLang="en-US" sz="2800" baseline="-25000" dirty="0">
                <a:solidFill>
                  <a:schemeClr val="accent2"/>
                </a:solidFill>
                <a:latin typeface="Calibri Light" panose="020F0302020204030204" pitchFamily="34" charset="0"/>
                <a:cs typeface="Calibri Light" panose="020F0302020204030204" pitchFamily="34" charset="0"/>
              </a:rPr>
              <a:t>1</a:t>
            </a:r>
            <a:r>
              <a:rPr lang="en-US" altLang="en-US" sz="2800" dirty="0">
                <a:solidFill>
                  <a:schemeClr val="accent2"/>
                </a:solidFill>
                <a:latin typeface="Calibri Light" panose="020F0302020204030204" pitchFamily="34" charset="0"/>
                <a:cs typeface="Calibri Light" panose="020F0302020204030204" pitchFamily="34" charset="0"/>
              </a:rPr>
              <a:t> of E, and sequence of messages sent during E</a:t>
            </a:r>
          </a:p>
        </p:txBody>
      </p:sp>
      <p:grpSp>
        <p:nvGrpSpPr>
          <p:cNvPr id="22532" name="Group 114"/>
          <p:cNvGrpSpPr>
            <a:grpSpLocks/>
          </p:cNvGrpSpPr>
          <p:nvPr/>
        </p:nvGrpSpPr>
        <p:grpSpPr bwMode="auto">
          <a:xfrm>
            <a:off x="1341438" y="5056188"/>
            <a:ext cx="6015037" cy="1449387"/>
            <a:chOff x="845" y="3185"/>
            <a:chExt cx="3789" cy="913"/>
          </a:xfrm>
        </p:grpSpPr>
        <p:grpSp>
          <p:nvGrpSpPr>
            <p:cNvPr id="22533" name="Group 115"/>
            <p:cNvGrpSpPr>
              <a:grpSpLocks/>
            </p:cNvGrpSpPr>
            <p:nvPr/>
          </p:nvGrpSpPr>
          <p:grpSpPr bwMode="auto">
            <a:xfrm>
              <a:off x="1610" y="3450"/>
              <a:ext cx="3024" cy="364"/>
              <a:chOff x="1002" y="1085"/>
              <a:chExt cx="3466" cy="393"/>
            </a:xfrm>
          </p:grpSpPr>
          <p:sp>
            <p:nvSpPr>
              <p:cNvPr id="22563" name="Oval 116"/>
              <p:cNvSpPr>
                <a:spLocks noChangeArrowheads="1"/>
              </p:cNvSpPr>
              <p:nvPr/>
            </p:nvSpPr>
            <p:spPr bwMode="auto">
              <a:xfrm>
                <a:off x="1002" y="1085"/>
                <a:ext cx="417" cy="39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2564" name="Oval 117"/>
              <p:cNvSpPr>
                <a:spLocks noChangeArrowheads="1"/>
              </p:cNvSpPr>
              <p:nvPr/>
            </p:nvSpPr>
            <p:spPr bwMode="auto">
              <a:xfrm>
                <a:off x="4051" y="1085"/>
                <a:ext cx="417" cy="39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cxnSp>
            <p:nvCxnSpPr>
              <p:cNvPr id="22565" name="AutoShape 118"/>
              <p:cNvCxnSpPr>
                <a:cxnSpLocks noChangeShapeType="1"/>
                <a:stCxn id="22563" idx="7"/>
                <a:endCxn id="22564" idx="1"/>
              </p:cNvCxnSpPr>
              <p:nvPr/>
            </p:nvCxnSpPr>
            <p:spPr bwMode="auto">
              <a:xfrm rot="5400000" flipV="1">
                <a:off x="2734" y="-233"/>
                <a:ext cx="1" cy="2754"/>
              </a:xfrm>
              <a:prstGeom prst="curvedConnector3">
                <a:avLst>
                  <a:gd name="adj1" fmla="val -202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66" name="AutoShape 119"/>
              <p:cNvCxnSpPr>
                <a:cxnSpLocks noChangeShapeType="1"/>
                <a:stCxn id="22564" idx="3"/>
                <a:endCxn id="22563" idx="5"/>
              </p:cNvCxnSpPr>
              <p:nvPr/>
            </p:nvCxnSpPr>
            <p:spPr bwMode="auto">
              <a:xfrm rot="5400000">
                <a:off x="2734" y="44"/>
                <a:ext cx="1" cy="2754"/>
              </a:xfrm>
              <a:prstGeom prst="curvedConnector3">
                <a:avLst>
                  <a:gd name="adj1" fmla="val 201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2534" name="Oval 120"/>
            <p:cNvSpPr>
              <a:spLocks noChangeArrowheads="1"/>
            </p:cNvSpPr>
            <p:nvPr/>
          </p:nvSpPr>
          <p:spPr bwMode="auto">
            <a:xfrm>
              <a:off x="2698" y="3185"/>
              <a:ext cx="73"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2535" name="Oval 121"/>
            <p:cNvSpPr>
              <a:spLocks noChangeArrowheads="1"/>
            </p:cNvSpPr>
            <p:nvPr/>
          </p:nvSpPr>
          <p:spPr bwMode="auto">
            <a:xfrm>
              <a:off x="3057" y="3185"/>
              <a:ext cx="72"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2536" name="Oval 122"/>
            <p:cNvSpPr>
              <a:spLocks noChangeArrowheads="1"/>
            </p:cNvSpPr>
            <p:nvPr/>
          </p:nvSpPr>
          <p:spPr bwMode="auto">
            <a:xfrm>
              <a:off x="3234" y="3185"/>
              <a:ext cx="73"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2537" name="Oval 123"/>
            <p:cNvSpPr>
              <a:spLocks noChangeArrowheads="1"/>
            </p:cNvSpPr>
            <p:nvPr/>
          </p:nvSpPr>
          <p:spPr bwMode="auto">
            <a:xfrm>
              <a:off x="2887" y="3185"/>
              <a:ext cx="72"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2538" name="Oval 124"/>
            <p:cNvSpPr>
              <a:spLocks noChangeArrowheads="1"/>
            </p:cNvSpPr>
            <p:nvPr/>
          </p:nvSpPr>
          <p:spPr bwMode="auto">
            <a:xfrm>
              <a:off x="3463" y="4018"/>
              <a:ext cx="72" cy="77"/>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2539" name="Oval 125"/>
            <p:cNvSpPr>
              <a:spLocks noChangeArrowheads="1"/>
            </p:cNvSpPr>
            <p:nvPr/>
          </p:nvSpPr>
          <p:spPr bwMode="auto">
            <a:xfrm>
              <a:off x="3317" y="4021"/>
              <a:ext cx="73" cy="77"/>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2540" name="Oval 126"/>
            <p:cNvSpPr>
              <a:spLocks noChangeArrowheads="1"/>
            </p:cNvSpPr>
            <p:nvPr/>
          </p:nvSpPr>
          <p:spPr bwMode="auto">
            <a:xfrm>
              <a:off x="1984" y="3276"/>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2541" name="Oval 127"/>
            <p:cNvSpPr>
              <a:spLocks noChangeArrowheads="1"/>
            </p:cNvSpPr>
            <p:nvPr/>
          </p:nvSpPr>
          <p:spPr bwMode="auto">
            <a:xfrm>
              <a:off x="2120" y="3244"/>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2542" name="Oval 128"/>
            <p:cNvSpPr>
              <a:spLocks noChangeArrowheads="1"/>
            </p:cNvSpPr>
            <p:nvPr/>
          </p:nvSpPr>
          <p:spPr bwMode="auto">
            <a:xfrm>
              <a:off x="2256" y="3220"/>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2543" name="Oval 129"/>
            <p:cNvSpPr>
              <a:spLocks noChangeArrowheads="1"/>
            </p:cNvSpPr>
            <p:nvPr/>
          </p:nvSpPr>
          <p:spPr bwMode="auto">
            <a:xfrm>
              <a:off x="2392" y="3204"/>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2544" name="Oval 130"/>
            <p:cNvSpPr>
              <a:spLocks noChangeArrowheads="1"/>
            </p:cNvSpPr>
            <p:nvPr/>
          </p:nvSpPr>
          <p:spPr bwMode="auto">
            <a:xfrm>
              <a:off x="2528" y="3188"/>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2545" name="Oval 131"/>
            <p:cNvSpPr>
              <a:spLocks noChangeArrowheads="1"/>
            </p:cNvSpPr>
            <p:nvPr/>
          </p:nvSpPr>
          <p:spPr bwMode="auto">
            <a:xfrm>
              <a:off x="1869" y="3314"/>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2546" name="Oval 132"/>
            <p:cNvSpPr>
              <a:spLocks noChangeArrowheads="1"/>
            </p:cNvSpPr>
            <p:nvPr/>
          </p:nvSpPr>
          <p:spPr bwMode="auto">
            <a:xfrm>
              <a:off x="3591" y="4010"/>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2547" name="Oval 133"/>
            <p:cNvSpPr>
              <a:spLocks noChangeArrowheads="1"/>
            </p:cNvSpPr>
            <p:nvPr/>
          </p:nvSpPr>
          <p:spPr bwMode="auto">
            <a:xfrm>
              <a:off x="3727" y="4002"/>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2548" name="Oval 134"/>
            <p:cNvSpPr>
              <a:spLocks noChangeArrowheads="1"/>
            </p:cNvSpPr>
            <p:nvPr/>
          </p:nvSpPr>
          <p:spPr bwMode="auto">
            <a:xfrm>
              <a:off x="3863" y="3986"/>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2549" name="Oval 135"/>
            <p:cNvSpPr>
              <a:spLocks noChangeArrowheads="1"/>
            </p:cNvSpPr>
            <p:nvPr/>
          </p:nvSpPr>
          <p:spPr bwMode="auto">
            <a:xfrm>
              <a:off x="3999" y="3970"/>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2550" name="Oval 136"/>
            <p:cNvSpPr>
              <a:spLocks noChangeArrowheads="1"/>
            </p:cNvSpPr>
            <p:nvPr/>
          </p:nvSpPr>
          <p:spPr bwMode="auto">
            <a:xfrm>
              <a:off x="4135" y="3938"/>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2551" name="Oval 137"/>
            <p:cNvSpPr>
              <a:spLocks noChangeArrowheads="1"/>
            </p:cNvSpPr>
            <p:nvPr/>
          </p:nvSpPr>
          <p:spPr bwMode="auto">
            <a:xfrm>
              <a:off x="4271" y="3898"/>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2552" name="Text Box 138"/>
            <p:cNvSpPr txBox="1">
              <a:spLocks noChangeArrowheads="1"/>
            </p:cNvSpPr>
            <p:nvPr/>
          </p:nvSpPr>
          <p:spPr bwMode="auto">
            <a:xfrm>
              <a:off x="845" y="3384"/>
              <a:ext cx="567"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3600" i="1">
                  <a:latin typeface="Calibri Light" panose="020F0302020204030204" pitchFamily="34" charset="0"/>
                  <a:cs typeface="Calibri Light" panose="020F0302020204030204" pitchFamily="34" charset="0"/>
                </a:rPr>
                <a:t>c</a:t>
              </a:r>
              <a:r>
                <a:rPr lang="en-US" altLang="en-US" sz="3600" i="1" baseline="-25000">
                  <a:latin typeface="Calibri Light" panose="020F0302020204030204" pitchFamily="34" charset="0"/>
                  <a:cs typeface="Calibri Light" panose="020F0302020204030204" pitchFamily="34" charset="0"/>
                </a:rPr>
                <a:t>init</a:t>
              </a:r>
              <a:endParaRPr lang="en-US" altLang="en-US" sz="3600" i="1">
                <a:latin typeface="Calibri Light" panose="020F0302020204030204" pitchFamily="34" charset="0"/>
                <a:cs typeface="Calibri Light" panose="020F0302020204030204" pitchFamily="34" charset="0"/>
              </a:endParaRPr>
            </a:p>
          </p:txBody>
        </p:sp>
        <p:sp>
          <p:nvSpPr>
            <p:cNvPr id="22553" name="Text Box 139"/>
            <p:cNvSpPr txBox="1">
              <a:spLocks noChangeArrowheads="1"/>
            </p:cNvSpPr>
            <p:nvPr/>
          </p:nvSpPr>
          <p:spPr bwMode="auto">
            <a:xfrm>
              <a:off x="4360" y="3503"/>
              <a:ext cx="2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Light" panose="020F0302020204030204" pitchFamily="34" charset="0"/>
                  <a:cs typeface="Calibri Light" panose="020F0302020204030204" pitchFamily="34" charset="0"/>
                </a:rPr>
                <a:t>r</a:t>
              </a:r>
              <a:r>
                <a:rPr lang="en-US" altLang="en-US" baseline="-25000">
                  <a:latin typeface="Calibri Light" panose="020F0302020204030204" pitchFamily="34" charset="0"/>
                  <a:cs typeface="Calibri Light" panose="020F0302020204030204" pitchFamily="34" charset="0"/>
                </a:rPr>
                <a:t>1</a:t>
              </a:r>
              <a:endParaRPr lang="en-US" altLang="en-US">
                <a:latin typeface="Calibri Light" panose="020F0302020204030204" pitchFamily="34" charset="0"/>
                <a:cs typeface="Calibri Light" panose="020F0302020204030204" pitchFamily="34" charset="0"/>
              </a:endParaRPr>
            </a:p>
          </p:txBody>
        </p:sp>
        <p:sp>
          <p:nvSpPr>
            <p:cNvPr id="22554" name="Text Box 140"/>
            <p:cNvSpPr txBox="1">
              <a:spLocks noChangeArrowheads="1"/>
            </p:cNvSpPr>
            <p:nvPr/>
          </p:nvSpPr>
          <p:spPr bwMode="auto">
            <a:xfrm>
              <a:off x="1698" y="3506"/>
              <a:ext cx="22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Light" panose="020F0302020204030204" pitchFamily="34" charset="0"/>
                  <a:cs typeface="Calibri Light" panose="020F0302020204030204" pitchFamily="34" charset="0"/>
                </a:rPr>
                <a:t>s</a:t>
              </a:r>
              <a:r>
                <a:rPr lang="en-US" altLang="en-US" baseline="-25000">
                  <a:latin typeface="Calibri Light" panose="020F0302020204030204" pitchFamily="34" charset="0"/>
                  <a:cs typeface="Calibri Light" panose="020F0302020204030204" pitchFamily="34" charset="0"/>
                </a:rPr>
                <a:t>1</a:t>
              </a:r>
              <a:endParaRPr lang="en-US" altLang="en-US">
                <a:latin typeface="Calibri Light" panose="020F0302020204030204" pitchFamily="34" charset="0"/>
                <a:cs typeface="Calibri Light" panose="020F0302020204030204" pitchFamily="34" charset="0"/>
              </a:endParaRPr>
            </a:p>
          </p:txBody>
        </p:sp>
        <p:sp>
          <p:nvSpPr>
            <p:cNvPr id="22555" name="AutoShape 141"/>
            <p:cNvSpPr>
              <a:spLocks/>
            </p:cNvSpPr>
            <p:nvPr/>
          </p:nvSpPr>
          <p:spPr bwMode="auto">
            <a:xfrm rot="-5400000">
              <a:off x="3340" y="3780"/>
              <a:ext cx="159" cy="237"/>
            </a:xfrm>
            <a:prstGeom prst="rightBrace">
              <a:avLst>
                <a:gd name="adj1" fmla="val 12421"/>
                <a:gd name="adj2" fmla="val 4455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Light" panose="020F0302020204030204" pitchFamily="34" charset="0"/>
                <a:cs typeface="Calibri Light" panose="020F0302020204030204" pitchFamily="34" charset="0"/>
              </a:endParaRPr>
            </a:p>
          </p:txBody>
        </p:sp>
        <p:sp>
          <p:nvSpPr>
            <p:cNvPr id="22556" name="AutoShape 142"/>
            <p:cNvSpPr>
              <a:spLocks/>
            </p:cNvSpPr>
            <p:nvPr/>
          </p:nvSpPr>
          <p:spPr bwMode="auto">
            <a:xfrm rot="5400000">
              <a:off x="2940" y="3061"/>
              <a:ext cx="117" cy="576"/>
            </a:xfrm>
            <a:prstGeom prst="rightBrace">
              <a:avLst>
                <a:gd name="adj1" fmla="val 4102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Light" panose="020F0302020204030204" pitchFamily="34" charset="0"/>
                <a:cs typeface="Calibri Light" panose="020F0302020204030204" pitchFamily="34" charset="0"/>
              </a:endParaRPr>
            </a:p>
          </p:txBody>
        </p:sp>
        <p:sp>
          <p:nvSpPr>
            <p:cNvPr id="22557" name="AutoShape 143"/>
            <p:cNvSpPr>
              <a:spLocks/>
            </p:cNvSpPr>
            <p:nvPr/>
          </p:nvSpPr>
          <p:spPr bwMode="auto">
            <a:xfrm rot="4800000">
              <a:off x="2201" y="3046"/>
              <a:ext cx="131" cy="738"/>
            </a:xfrm>
            <a:prstGeom prst="rightBrace">
              <a:avLst>
                <a:gd name="adj1" fmla="val 4694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Light" panose="020F0302020204030204" pitchFamily="34" charset="0"/>
                <a:cs typeface="Calibri Light" panose="020F0302020204030204" pitchFamily="34" charset="0"/>
              </a:endParaRPr>
            </a:p>
          </p:txBody>
        </p:sp>
        <p:sp>
          <p:nvSpPr>
            <p:cNvPr id="22558" name="AutoShape 144"/>
            <p:cNvSpPr>
              <a:spLocks/>
            </p:cNvSpPr>
            <p:nvPr/>
          </p:nvSpPr>
          <p:spPr bwMode="auto">
            <a:xfrm rot="-6000000">
              <a:off x="3824" y="3454"/>
              <a:ext cx="191" cy="729"/>
            </a:xfrm>
            <a:prstGeom prst="rightBrace">
              <a:avLst>
                <a:gd name="adj1" fmla="val 31806"/>
                <a:gd name="adj2" fmla="val 4455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Light" panose="020F0302020204030204" pitchFamily="34" charset="0"/>
                <a:cs typeface="Calibri Light" panose="020F0302020204030204" pitchFamily="34" charset="0"/>
              </a:endParaRPr>
            </a:p>
          </p:txBody>
        </p:sp>
        <p:sp>
          <p:nvSpPr>
            <p:cNvPr id="22559" name="Text Box 145"/>
            <p:cNvSpPr txBox="1">
              <a:spLocks noChangeArrowheads="1"/>
            </p:cNvSpPr>
            <p:nvPr/>
          </p:nvSpPr>
          <p:spPr bwMode="auto">
            <a:xfrm>
              <a:off x="3081" y="3585"/>
              <a:ext cx="5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alibri Light" panose="020F0302020204030204" pitchFamily="34" charset="0"/>
                  <a:cs typeface="Calibri Light" panose="020F0302020204030204" pitchFamily="34" charset="0"/>
                </a:rPr>
                <a:t>q</a:t>
              </a:r>
              <a:r>
                <a:rPr lang="en-US" altLang="en-US" b="1" baseline="-25000">
                  <a:latin typeface="Calibri Light" panose="020F0302020204030204" pitchFamily="34" charset="0"/>
                  <a:cs typeface="Calibri Light" panose="020F0302020204030204" pitchFamily="34" charset="0"/>
                </a:rPr>
                <a:t>r,s</a:t>
              </a:r>
              <a:r>
                <a:rPr lang="en-US" altLang="en-US">
                  <a:latin typeface="Calibri Light" panose="020F0302020204030204" pitchFamily="34" charset="0"/>
                  <a:cs typeface="Calibri Light" panose="020F0302020204030204" pitchFamily="34" charset="0"/>
                </a:rPr>
                <a:t>(c</a:t>
              </a:r>
              <a:r>
                <a:rPr lang="en-US" altLang="en-US" baseline="-25000">
                  <a:latin typeface="Calibri Light" panose="020F0302020204030204" pitchFamily="34" charset="0"/>
                  <a:cs typeface="Calibri Light" panose="020F0302020204030204" pitchFamily="34" charset="0"/>
                </a:rPr>
                <a:t>1</a:t>
              </a:r>
              <a:r>
                <a:rPr lang="en-US" altLang="en-US">
                  <a:latin typeface="Calibri Light" panose="020F0302020204030204" pitchFamily="34" charset="0"/>
                  <a:cs typeface="Calibri Light" panose="020F0302020204030204" pitchFamily="34" charset="0"/>
                </a:rPr>
                <a:t>)</a:t>
              </a:r>
            </a:p>
          </p:txBody>
        </p:sp>
        <p:sp>
          <p:nvSpPr>
            <p:cNvPr id="22560" name="Text Box 146"/>
            <p:cNvSpPr txBox="1">
              <a:spLocks noChangeArrowheads="1"/>
            </p:cNvSpPr>
            <p:nvPr/>
          </p:nvSpPr>
          <p:spPr bwMode="auto">
            <a:xfrm>
              <a:off x="2754" y="3337"/>
              <a:ext cx="58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alibri Light" panose="020F0302020204030204" pitchFamily="34" charset="0"/>
                  <a:cs typeface="Calibri Light" panose="020F0302020204030204" pitchFamily="34" charset="0"/>
                </a:rPr>
                <a:t>q</a:t>
              </a:r>
              <a:r>
                <a:rPr lang="en-US" altLang="en-US" b="1" baseline="-25000">
                  <a:latin typeface="Calibri Light" panose="020F0302020204030204" pitchFamily="34" charset="0"/>
                  <a:cs typeface="Calibri Light" panose="020F0302020204030204" pitchFamily="34" charset="0"/>
                </a:rPr>
                <a:t>s,r</a:t>
              </a:r>
              <a:r>
                <a:rPr lang="en-US" altLang="en-US">
                  <a:latin typeface="Calibri Light" panose="020F0302020204030204" pitchFamily="34" charset="0"/>
                  <a:cs typeface="Calibri Light" panose="020F0302020204030204" pitchFamily="34" charset="0"/>
                </a:rPr>
                <a:t>(c</a:t>
              </a:r>
              <a:r>
                <a:rPr lang="en-US" altLang="en-US" baseline="-25000">
                  <a:latin typeface="Calibri Light" panose="020F0302020204030204" pitchFamily="34" charset="0"/>
                  <a:cs typeface="Calibri Light" panose="020F0302020204030204" pitchFamily="34" charset="0"/>
                </a:rPr>
                <a:t>1</a:t>
              </a:r>
              <a:r>
                <a:rPr lang="en-US" altLang="en-US">
                  <a:latin typeface="Calibri Light" panose="020F0302020204030204" pitchFamily="34" charset="0"/>
                  <a:cs typeface="Calibri Light" panose="020F0302020204030204" pitchFamily="34" charset="0"/>
                </a:rPr>
                <a:t>)</a:t>
              </a:r>
            </a:p>
          </p:txBody>
        </p:sp>
        <p:sp>
          <p:nvSpPr>
            <p:cNvPr id="22561" name="Text Box 147"/>
            <p:cNvSpPr txBox="1">
              <a:spLocks noChangeArrowheads="1"/>
            </p:cNvSpPr>
            <p:nvPr/>
          </p:nvSpPr>
          <p:spPr bwMode="auto">
            <a:xfrm>
              <a:off x="1989" y="3435"/>
              <a:ext cx="8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alibri Light" panose="020F0302020204030204" pitchFamily="34" charset="0"/>
                  <a:cs typeface="Calibri Light" panose="020F0302020204030204" pitchFamily="34" charset="0"/>
                </a:rPr>
                <a:t>qS</a:t>
              </a:r>
              <a:r>
                <a:rPr lang="en-US" altLang="en-US" b="1" baseline="-25000">
                  <a:latin typeface="Calibri Light" panose="020F0302020204030204" pitchFamily="34" charset="0"/>
                  <a:cs typeface="Calibri Light" panose="020F0302020204030204" pitchFamily="34" charset="0"/>
                </a:rPr>
                <a:t>s,r</a:t>
              </a:r>
              <a:r>
                <a:rPr lang="en-US" altLang="en-US">
                  <a:latin typeface="Calibri Light" panose="020F0302020204030204" pitchFamily="34" charset="0"/>
                  <a:cs typeface="Calibri Light" panose="020F0302020204030204" pitchFamily="34" charset="0"/>
                </a:rPr>
                <a:t>(E)</a:t>
              </a:r>
            </a:p>
          </p:txBody>
        </p:sp>
        <p:sp>
          <p:nvSpPr>
            <p:cNvPr id="22562" name="Text Box 148"/>
            <p:cNvSpPr txBox="1">
              <a:spLocks noChangeArrowheads="1"/>
            </p:cNvSpPr>
            <p:nvPr/>
          </p:nvSpPr>
          <p:spPr bwMode="auto">
            <a:xfrm>
              <a:off x="3571" y="3475"/>
              <a:ext cx="8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alibri Light" panose="020F0302020204030204" pitchFamily="34" charset="0"/>
                  <a:cs typeface="Calibri Light" panose="020F0302020204030204" pitchFamily="34" charset="0"/>
                </a:rPr>
                <a:t>qS</a:t>
              </a:r>
              <a:r>
                <a:rPr lang="en-US" altLang="en-US" b="1" baseline="-25000">
                  <a:latin typeface="Calibri Light" panose="020F0302020204030204" pitchFamily="34" charset="0"/>
                  <a:cs typeface="Calibri Light" panose="020F0302020204030204" pitchFamily="34" charset="0"/>
                </a:rPr>
                <a:t>r,s</a:t>
              </a:r>
              <a:r>
                <a:rPr lang="en-US" altLang="en-US">
                  <a:latin typeface="Calibri Light" panose="020F0302020204030204" pitchFamily="34" charset="0"/>
                  <a:cs typeface="Calibri Light" panose="020F0302020204030204" pitchFamily="34" charset="0"/>
                </a:rPr>
                <a:t>(E)</a:t>
              </a:r>
            </a:p>
          </p:txBody>
        </p:sp>
      </p:grpSp>
      <p:sp>
        <p:nvSpPr>
          <p:cNvPr id="2" name="Explosion: 14 Points 1">
            <a:extLst>
              <a:ext uri="{FF2B5EF4-FFF2-40B4-BE49-F238E27FC236}">
                <a16:creationId xmlns:a16="http://schemas.microsoft.com/office/drawing/2014/main" id="{3BCCF165-8810-AD3D-3841-3FA7BFBFD501}"/>
              </a:ext>
            </a:extLst>
          </p:cNvPr>
          <p:cNvSpPr/>
          <p:nvPr/>
        </p:nvSpPr>
        <p:spPr>
          <a:xfrm>
            <a:off x="6300192" y="4674840"/>
            <a:ext cx="2736304" cy="1778496"/>
          </a:xfrm>
          <a:prstGeom prst="irregularSeal2">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Skipped this year</a:t>
            </a:r>
          </a:p>
        </p:txBody>
      </p:sp>
    </p:spTree>
    <p:extLst>
      <p:ext uri="{BB962C8B-B14F-4D97-AF65-F5344CB8AC3E}">
        <p14:creationId xmlns:p14="http://schemas.microsoft.com/office/powerpoint/2010/main" val="4277173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019" name="Group 203"/>
          <p:cNvGrpSpPr>
            <a:grpSpLocks/>
          </p:cNvGrpSpPr>
          <p:nvPr/>
        </p:nvGrpSpPr>
        <p:grpSpPr bwMode="auto">
          <a:xfrm>
            <a:off x="908050" y="736600"/>
            <a:ext cx="6015038" cy="1463675"/>
            <a:chOff x="572" y="464"/>
            <a:chExt cx="3789" cy="922"/>
          </a:xfrm>
        </p:grpSpPr>
        <p:sp>
          <p:nvSpPr>
            <p:cNvPr id="23657" name="Oval 44"/>
            <p:cNvSpPr>
              <a:spLocks noChangeArrowheads="1"/>
            </p:cNvSpPr>
            <p:nvPr/>
          </p:nvSpPr>
          <p:spPr bwMode="auto">
            <a:xfrm>
              <a:off x="1337" y="738"/>
              <a:ext cx="364" cy="36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58" name="Oval 45"/>
            <p:cNvSpPr>
              <a:spLocks noChangeArrowheads="1"/>
            </p:cNvSpPr>
            <p:nvPr/>
          </p:nvSpPr>
          <p:spPr bwMode="auto">
            <a:xfrm>
              <a:off x="3997" y="738"/>
              <a:ext cx="364" cy="36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cxnSp>
          <p:nvCxnSpPr>
            <p:cNvPr id="23659" name="AutoShape 46"/>
            <p:cNvCxnSpPr>
              <a:cxnSpLocks noChangeShapeType="1"/>
              <a:stCxn id="23657" idx="7"/>
              <a:endCxn id="23658" idx="1"/>
            </p:cNvCxnSpPr>
            <p:nvPr/>
          </p:nvCxnSpPr>
          <p:spPr bwMode="auto">
            <a:xfrm rot="5400000" flipV="1">
              <a:off x="2848" y="-408"/>
              <a:ext cx="1" cy="2402"/>
            </a:xfrm>
            <a:prstGeom prst="curvedConnector3">
              <a:avLst>
                <a:gd name="adj1" fmla="val -202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60" name="AutoShape 47"/>
            <p:cNvCxnSpPr>
              <a:cxnSpLocks noChangeShapeType="1"/>
              <a:stCxn id="23658" idx="3"/>
              <a:endCxn id="23657" idx="5"/>
            </p:cNvCxnSpPr>
            <p:nvPr/>
          </p:nvCxnSpPr>
          <p:spPr bwMode="auto">
            <a:xfrm rot="5400000">
              <a:off x="2848" y="-152"/>
              <a:ext cx="1" cy="2402"/>
            </a:xfrm>
            <a:prstGeom prst="curvedConnector3">
              <a:avLst>
                <a:gd name="adj1" fmla="val 201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661" name="Oval 48"/>
            <p:cNvSpPr>
              <a:spLocks noChangeArrowheads="1"/>
            </p:cNvSpPr>
            <p:nvPr/>
          </p:nvSpPr>
          <p:spPr bwMode="auto">
            <a:xfrm>
              <a:off x="2425" y="464"/>
              <a:ext cx="73"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62" name="Oval 49"/>
            <p:cNvSpPr>
              <a:spLocks noChangeArrowheads="1"/>
            </p:cNvSpPr>
            <p:nvPr/>
          </p:nvSpPr>
          <p:spPr bwMode="auto">
            <a:xfrm>
              <a:off x="2784" y="464"/>
              <a:ext cx="72"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63" name="Oval 50"/>
            <p:cNvSpPr>
              <a:spLocks noChangeArrowheads="1"/>
            </p:cNvSpPr>
            <p:nvPr/>
          </p:nvSpPr>
          <p:spPr bwMode="auto">
            <a:xfrm>
              <a:off x="2961" y="464"/>
              <a:ext cx="73"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64" name="Oval 51"/>
            <p:cNvSpPr>
              <a:spLocks noChangeArrowheads="1"/>
            </p:cNvSpPr>
            <p:nvPr/>
          </p:nvSpPr>
          <p:spPr bwMode="auto">
            <a:xfrm>
              <a:off x="2614" y="464"/>
              <a:ext cx="72"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65" name="Oval 52"/>
            <p:cNvSpPr>
              <a:spLocks noChangeArrowheads="1"/>
            </p:cNvSpPr>
            <p:nvPr/>
          </p:nvSpPr>
          <p:spPr bwMode="auto">
            <a:xfrm>
              <a:off x="3190" y="1306"/>
              <a:ext cx="72" cy="77"/>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66" name="Oval 53"/>
            <p:cNvSpPr>
              <a:spLocks noChangeArrowheads="1"/>
            </p:cNvSpPr>
            <p:nvPr/>
          </p:nvSpPr>
          <p:spPr bwMode="auto">
            <a:xfrm>
              <a:off x="3044" y="1309"/>
              <a:ext cx="73" cy="77"/>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67" name="Oval 54"/>
            <p:cNvSpPr>
              <a:spLocks noChangeArrowheads="1"/>
            </p:cNvSpPr>
            <p:nvPr/>
          </p:nvSpPr>
          <p:spPr bwMode="auto">
            <a:xfrm>
              <a:off x="1711" y="566"/>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68" name="Oval 55"/>
            <p:cNvSpPr>
              <a:spLocks noChangeArrowheads="1"/>
            </p:cNvSpPr>
            <p:nvPr/>
          </p:nvSpPr>
          <p:spPr bwMode="auto">
            <a:xfrm>
              <a:off x="1847" y="526"/>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69" name="Oval 56"/>
            <p:cNvSpPr>
              <a:spLocks noChangeArrowheads="1"/>
            </p:cNvSpPr>
            <p:nvPr/>
          </p:nvSpPr>
          <p:spPr bwMode="auto">
            <a:xfrm>
              <a:off x="1983" y="501"/>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70" name="Oval 57"/>
            <p:cNvSpPr>
              <a:spLocks noChangeArrowheads="1"/>
            </p:cNvSpPr>
            <p:nvPr/>
          </p:nvSpPr>
          <p:spPr bwMode="auto">
            <a:xfrm>
              <a:off x="2119" y="486"/>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71" name="Oval 58"/>
            <p:cNvSpPr>
              <a:spLocks noChangeArrowheads="1"/>
            </p:cNvSpPr>
            <p:nvPr/>
          </p:nvSpPr>
          <p:spPr bwMode="auto">
            <a:xfrm>
              <a:off x="2255" y="468"/>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72" name="Oval 59"/>
            <p:cNvSpPr>
              <a:spLocks noChangeArrowheads="1"/>
            </p:cNvSpPr>
            <p:nvPr/>
          </p:nvSpPr>
          <p:spPr bwMode="auto">
            <a:xfrm>
              <a:off x="1596" y="611"/>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73" name="Oval 60"/>
            <p:cNvSpPr>
              <a:spLocks noChangeArrowheads="1"/>
            </p:cNvSpPr>
            <p:nvPr/>
          </p:nvSpPr>
          <p:spPr bwMode="auto">
            <a:xfrm>
              <a:off x="3318" y="1298"/>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74" name="Oval 61"/>
            <p:cNvSpPr>
              <a:spLocks noChangeArrowheads="1"/>
            </p:cNvSpPr>
            <p:nvPr/>
          </p:nvSpPr>
          <p:spPr bwMode="auto">
            <a:xfrm>
              <a:off x="3454" y="1289"/>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75" name="Oval 62"/>
            <p:cNvSpPr>
              <a:spLocks noChangeArrowheads="1"/>
            </p:cNvSpPr>
            <p:nvPr/>
          </p:nvSpPr>
          <p:spPr bwMode="auto">
            <a:xfrm>
              <a:off x="3590" y="1272"/>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76" name="Oval 63"/>
            <p:cNvSpPr>
              <a:spLocks noChangeArrowheads="1"/>
            </p:cNvSpPr>
            <p:nvPr/>
          </p:nvSpPr>
          <p:spPr bwMode="auto">
            <a:xfrm>
              <a:off x="3726" y="1247"/>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77" name="Oval 64"/>
            <p:cNvSpPr>
              <a:spLocks noChangeArrowheads="1"/>
            </p:cNvSpPr>
            <p:nvPr/>
          </p:nvSpPr>
          <p:spPr bwMode="auto">
            <a:xfrm>
              <a:off x="3862" y="1215"/>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78" name="Oval 65"/>
            <p:cNvSpPr>
              <a:spLocks noChangeArrowheads="1"/>
            </p:cNvSpPr>
            <p:nvPr/>
          </p:nvSpPr>
          <p:spPr bwMode="auto">
            <a:xfrm>
              <a:off x="3998" y="1168"/>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79" name="Text Box 67"/>
            <p:cNvSpPr txBox="1">
              <a:spLocks noChangeArrowheads="1"/>
            </p:cNvSpPr>
            <p:nvPr/>
          </p:nvSpPr>
          <p:spPr bwMode="auto">
            <a:xfrm>
              <a:off x="572" y="672"/>
              <a:ext cx="567"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3600" i="1">
                  <a:latin typeface="Calibri Light" panose="020F0302020204030204" pitchFamily="34" charset="0"/>
                  <a:cs typeface="Calibri Light" panose="020F0302020204030204" pitchFamily="34" charset="0"/>
                </a:rPr>
                <a:t>c</a:t>
              </a:r>
              <a:r>
                <a:rPr lang="en-US" altLang="en-US" sz="3600" i="1" baseline="-25000">
                  <a:latin typeface="Calibri Light" panose="020F0302020204030204" pitchFamily="34" charset="0"/>
                  <a:cs typeface="Calibri Light" panose="020F0302020204030204" pitchFamily="34" charset="0"/>
                </a:rPr>
                <a:t>init</a:t>
              </a:r>
              <a:endParaRPr lang="en-US" altLang="en-US" sz="3600" i="1">
                <a:latin typeface="Calibri Light" panose="020F0302020204030204" pitchFamily="34" charset="0"/>
                <a:cs typeface="Calibri Light" panose="020F0302020204030204" pitchFamily="34" charset="0"/>
              </a:endParaRPr>
            </a:p>
          </p:txBody>
        </p:sp>
        <p:sp>
          <p:nvSpPr>
            <p:cNvPr id="23680" name="Text Box 68"/>
            <p:cNvSpPr txBox="1">
              <a:spLocks noChangeArrowheads="1"/>
            </p:cNvSpPr>
            <p:nvPr/>
          </p:nvSpPr>
          <p:spPr bwMode="auto">
            <a:xfrm>
              <a:off x="4087" y="791"/>
              <a:ext cx="2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Light" panose="020F0302020204030204" pitchFamily="34" charset="0"/>
                  <a:cs typeface="Calibri Light" panose="020F0302020204030204" pitchFamily="34" charset="0"/>
                </a:rPr>
                <a:t>r</a:t>
              </a:r>
              <a:r>
                <a:rPr lang="en-US" altLang="en-US" baseline="-25000">
                  <a:latin typeface="Calibri Light" panose="020F0302020204030204" pitchFamily="34" charset="0"/>
                  <a:cs typeface="Calibri Light" panose="020F0302020204030204" pitchFamily="34" charset="0"/>
                </a:rPr>
                <a:t>1</a:t>
              </a:r>
              <a:endParaRPr lang="en-US" altLang="en-US">
                <a:latin typeface="Calibri Light" panose="020F0302020204030204" pitchFamily="34" charset="0"/>
                <a:cs typeface="Calibri Light" panose="020F0302020204030204" pitchFamily="34" charset="0"/>
              </a:endParaRPr>
            </a:p>
          </p:txBody>
        </p:sp>
        <p:sp>
          <p:nvSpPr>
            <p:cNvPr id="23681" name="Text Box 69"/>
            <p:cNvSpPr txBox="1">
              <a:spLocks noChangeArrowheads="1"/>
            </p:cNvSpPr>
            <p:nvPr/>
          </p:nvSpPr>
          <p:spPr bwMode="auto">
            <a:xfrm>
              <a:off x="1425" y="794"/>
              <a:ext cx="22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Light" panose="020F0302020204030204" pitchFamily="34" charset="0"/>
                  <a:cs typeface="Calibri Light" panose="020F0302020204030204" pitchFamily="34" charset="0"/>
                </a:rPr>
                <a:t>s</a:t>
              </a:r>
              <a:r>
                <a:rPr lang="en-US" altLang="en-US" baseline="-25000">
                  <a:latin typeface="Calibri Light" panose="020F0302020204030204" pitchFamily="34" charset="0"/>
                  <a:cs typeface="Calibri Light" panose="020F0302020204030204" pitchFamily="34" charset="0"/>
                </a:rPr>
                <a:t>1</a:t>
              </a:r>
              <a:endParaRPr lang="en-US" altLang="en-US">
                <a:latin typeface="Calibri Light" panose="020F0302020204030204" pitchFamily="34" charset="0"/>
                <a:cs typeface="Calibri Light" panose="020F0302020204030204" pitchFamily="34" charset="0"/>
              </a:endParaRPr>
            </a:p>
          </p:txBody>
        </p:sp>
        <p:sp>
          <p:nvSpPr>
            <p:cNvPr id="23682" name="AutoShape 70"/>
            <p:cNvSpPr>
              <a:spLocks/>
            </p:cNvSpPr>
            <p:nvPr/>
          </p:nvSpPr>
          <p:spPr bwMode="auto">
            <a:xfrm rot="-5400000">
              <a:off x="3067" y="1068"/>
              <a:ext cx="159" cy="237"/>
            </a:xfrm>
            <a:prstGeom prst="rightBrace">
              <a:avLst>
                <a:gd name="adj1" fmla="val 12421"/>
                <a:gd name="adj2" fmla="val 4455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Light" panose="020F0302020204030204" pitchFamily="34" charset="0"/>
                <a:cs typeface="Calibri Light" panose="020F0302020204030204" pitchFamily="34" charset="0"/>
              </a:endParaRPr>
            </a:p>
          </p:txBody>
        </p:sp>
        <p:sp>
          <p:nvSpPr>
            <p:cNvPr id="23683" name="AutoShape 71"/>
            <p:cNvSpPr>
              <a:spLocks/>
            </p:cNvSpPr>
            <p:nvPr/>
          </p:nvSpPr>
          <p:spPr bwMode="auto">
            <a:xfrm rot="5400000">
              <a:off x="2667" y="349"/>
              <a:ext cx="117" cy="576"/>
            </a:xfrm>
            <a:prstGeom prst="rightBrace">
              <a:avLst>
                <a:gd name="adj1" fmla="val 4102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Light" panose="020F0302020204030204" pitchFamily="34" charset="0"/>
                <a:cs typeface="Calibri Light" panose="020F0302020204030204" pitchFamily="34" charset="0"/>
              </a:endParaRPr>
            </a:p>
          </p:txBody>
        </p:sp>
        <p:sp>
          <p:nvSpPr>
            <p:cNvPr id="23684" name="AutoShape 72"/>
            <p:cNvSpPr>
              <a:spLocks/>
            </p:cNvSpPr>
            <p:nvPr/>
          </p:nvSpPr>
          <p:spPr bwMode="auto">
            <a:xfrm rot="4800000">
              <a:off x="1928" y="334"/>
              <a:ext cx="131" cy="738"/>
            </a:xfrm>
            <a:prstGeom prst="rightBrace">
              <a:avLst>
                <a:gd name="adj1" fmla="val 4694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Light" panose="020F0302020204030204" pitchFamily="34" charset="0"/>
                <a:cs typeface="Calibri Light" panose="020F0302020204030204" pitchFamily="34" charset="0"/>
              </a:endParaRPr>
            </a:p>
          </p:txBody>
        </p:sp>
        <p:sp>
          <p:nvSpPr>
            <p:cNvPr id="23685" name="AutoShape 73"/>
            <p:cNvSpPr>
              <a:spLocks/>
            </p:cNvSpPr>
            <p:nvPr/>
          </p:nvSpPr>
          <p:spPr bwMode="auto">
            <a:xfrm rot="-6000000">
              <a:off x="3551" y="742"/>
              <a:ext cx="191" cy="729"/>
            </a:xfrm>
            <a:prstGeom prst="rightBrace">
              <a:avLst>
                <a:gd name="adj1" fmla="val 31806"/>
                <a:gd name="adj2" fmla="val 4455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Light" panose="020F0302020204030204" pitchFamily="34" charset="0"/>
                <a:cs typeface="Calibri Light" panose="020F0302020204030204" pitchFamily="34" charset="0"/>
              </a:endParaRPr>
            </a:p>
          </p:txBody>
        </p:sp>
        <p:sp>
          <p:nvSpPr>
            <p:cNvPr id="23686" name="Text Box 74"/>
            <p:cNvSpPr txBox="1">
              <a:spLocks noChangeArrowheads="1"/>
            </p:cNvSpPr>
            <p:nvPr/>
          </p:nvSpPr>
          <p:spPr bwMode="auto">
            <a:xfrm>
              <a:off x="2808" y="873"/>
              <a:ext cx="5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alibri Light" panose="020F0302020204030204" pitchFamily="34" charset="0"/>
                  <a:cs typeface="Calibri Light" panose="020F0302020204030204" pitchFamily="34" charset="0"/>
                </a:rPr>
                <a:t>q</a:t>
              </a:r>
              <a:r>
                <a:rPr lang="en-US" altLang="en-US" b="1" baseline="-25000">
                  <a:latin typeface="Calibri Light" panose="020F0302020204030204" pitchFamily="34" charset="0"/>
                  <a:cs typeface="Calibri Light" panose="020F0302020204030204" pitchFamily="34" charset="0"/>
                </a:rPr>
                <a:t>r,s</a:t>
              </a:r>
              <a:r>
                <a:rPr lang="en-US" altLang="en-US">
                  <a:latin typeface="Calibri Light" panose="020F0302020204030204" pitchFamily="34" charset="0"/>
                  <a:cs typeface="Calibri Light" panose="020F0302020204030204" pitchFamily="34" charset="0"/>
                </a:rPr>
                <a:t>(c</a:t>
              </a:r>
              <a:r>
                <a:rPr lang="en-US" altLang="en-US" baseline="-25000">
                  <a:latin typeface="Calibri Light" panose="020F0302020204030204" pitchFamily="34" charset="0"/>
                  <a:cs typeface="Calibri Light" panose="020F0302020204030204" pitchFamily="34" charset="0"/>
                </a:rPr>
                <a:t>1</a:t>
              </a:r>
              <a:r>
                <a:rPr lang="en-US" altLang="en-US">
                  <a:latin typeface="Calibri Light" panose="020F0302020204030204" pitchFamily="34" charset="0"/>
                  <a:cs typeface="Calibri Light" panose="020F0302020204030204" pitchFamily="34" charset="0"/>
                </a:rPr>
                <a:t>)</a:t>
              </a:r>
            </a:p>
          </p:txBody>
        </p:sp>
        <p:sp>
          <p:nvSpPr>
            <p:cNvPr id="23687" name="Text Box 75"/>
            <p:cNvSpPr txBox="1">
              <a:spLocks noChangeArrowheads="1"/>
            </p:cNvSpPr>
            <p:nvPr/>
          </p:nvSpPr>
          <p:spPr bwMode="auto">
            <a:xfrm>
              <a:off x="2481" y="625"/>
              <a:ext cx="58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alibri Light" panose="020F0302020204030204" pitchFamily="34" charset="0"/>
                  <a:cs typeface="Calibri Light" panose="020F0302020204030204" pitchFamily="34" charset="0"/>
                </a:rPr>
                <a:t>q</a:t>
              </a:r>
              <a:r>
                <a:rPr lang="en-US" altLang="en-US" b="1" baseline="-25000">
                  <a:latin typeface="Calibri Light" panose="020F0302020204030204" pitchFamily="34" charset="0"/>
                  <a:cs typeface="Calibri Light" panose="020F0302020204030204" pitchFamily="34" charset="0"/>
                </a:rPr>
                <a:t>s,r</a:t>
              </a:r>
              <a:r>
                <a:rPr lang="en-US" altLang="en-US">
                  <a:latin typeface="Calibri Light" panose="020F0302020204030204" pitchFamily="34" charset="0"/>
                  <a:cs typeface="Calibri Light" panose="020F0302020204030204" pitchFamily="34" charset="0"/>
                </a:rPr>
                <a:t>(c</a:t>
              </a:r>
              <a:r>
                <a:rPr lang="en-US" altLang="en-US" baseline="-25000">
                  <a:latin typeface="Calibri Light" panose="020F0302020204030204" pitchFamily="34" charset="0"/>
                  <a:cs typeface="Calibri Light" panose="020F0302020204030204" pitchFamily="34" charset="0"/>
                </a:rPr>
                <a:t>1</a:t>
              </a:r>
              <a:r>
                <a:rPr lang="en-US" altLang="en-US">
                  <a:latin typeface="Calibri Light" panose="020F0302020204030204" pitchFamily="34" charset="0"/>
                  <a:cs typeface="Calibri Light" panose="020F0302020204030204" pitchFamily="34" charset="0"/>
                </a:rPr>
                <a:t>)</a:t>
              </a:r>
            </a:p>
          </p:txBody>
        </p:sp>
        <p:sp>
          <p:nvSpPr>
            <p:cNvPr id="23688" name="Text Box 76"/>
            <p:cNvSpPr txBox="1">
              <a:spLocks noChangeArrowheads="1"/>
            </p:cNvSpPr>
            <p:nvPr/>
          </p:nvSpPr>
          <p:spPr bwMode="auto">
            <a:xfrm>
              <a:off x="1716" y="723"/>
              <a:ext cx="8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alibri Light" panose="020F0302020204030204" pitchFamily="34" charset="0"/>
                  <a:cs typeface="Calibri Light" panose="020F0302020204030204" pitchFamily="34" charset="0"/>
                </a:rPr>
                <a:t>qS</a:t>
              </a:r>
              <a:r>
                <a:rPr lang="en-US" altLang="en-US" b="1" baseline="-25000">
                  <a:latin typeface="Calibri Light" panose="020F0302020204030204" pitchFamily="34" charset="0"/>
                  <a:cs typeface="Calibri Light" panose="020F0302020204030204" pitchFamily="34" charset="0"/>
                </a:rPr>
                <a:t>s,r</a:t>
              </a:r>
              <a:r>
                <a:rPr lang="en-US" altLang="en-US">
                  <a:latin typeface="Calibri Light" panose="020F0302020204030204" pitchFamily="34" charset="0"/>
                  <a:cs typeface="Calibri Light" panose="020F0302020204030204" pitchFamily="34" charset="0"/>
                </a:rPr>
                <a:t>(E)</a:t>
              </a:r>
            </a:p>
          </p:txBody>
        </p:sp>
        <p:sp>
          <p:nvSpPr>
            <p:cNvPr id="23689" name="Text Box 77"/>
            <p:cNvSpPr txBox="1">
              <a:spLocks noChangeArrowheads="1"/>
            </p:cNvSpPr>
            <p:nvPr/>
          </p:nvSpPr>
          <p:spPr bwMode="auto">
            <a:xfrm>
              <a:off x="3298" y="763"/>
              <a:ext cx="8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alibri Light" panose="020F0302020204030204" pitchFamily="34" charset="0"/>
                  <a:cs typeface="Calibri Light" panose="020F0302020204030204" pitchFamily="34" charset="0"/>
                </a:rPr>
                <a:t>qS</a:t>
              </a:r>
              <a:r>
                <a:rPr lang="en-US" altLang="en-US" b="1" baseline="-25000">
                  <a:latin typeface="Calibri Light" panose="020F0302020204030204" pitchFamily="34" charset="0"/>
                  <a:cs typeface="Calibri Light" panose="020F0302020204030204" pitchFamily="34" charset="0"/>
                </a:rPr>
                <a:t>r,s</a:t>
              </a:r>
              <a:r>
                <a:rPr lang="en-US" altLang="en-US">
                  <a:latin typeface="Calibri Light" panose="020F0302020204030204" pitchFamily="34" charset="0"/>
                  <a:cs typeface="Calibri Light" panose="020F0302020204030204" pitchFamily="34" charset="0"/>
                </a:rPr>
                <a:t>(E)</a:t>
              </a:r>
            </a:p>
          </p:txBody>
        </p:sp>
      </p:grpSp>
      <p:grpSp>
        <p:nvGrpSpPr>
          <p:cNvPr id="35023" name="Group 207"/>
          <p:cNvGrpSpPr>
            <a:grpSpLocks/>
          </p:cNvGrpSpPr>
          <p:nvPr/>
        </p:nvGrpSpPr>
        <p:grpSpPr bwMode="auto">
          <a:xfrm>
            <a:off x="2109788" y="2897188"/>
            <a:ext cx="4800600" cy="1414462"/>
            <a:chOff x="1329" y="1825"/>
            <a:chExt cx="3024" cy="891"/>
          </a:xfrm>
        </p:grpSpPr>
        <p:sp>
          <p:nvSpPr>
            <p:cNvPr id="23629" name="Oval 79"/>
            <p:cNvSpPr>
              <a:spLocks noChangeArrowheads="1"/>
            </p:cNvSpPr>
            <p:nvPr/>
          </p:nvSpPr>
          <p:spPr bwMode="auto">
            <a:xfrm>
              <a:off x="1329" y="2071"/>
              <a:ext cx="364" cy="36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30" name="Oval 80"/>
            <p:cNvSpPr>
              <a:spLocks noChangeArrowheads="1"/>
            </p:cNvSpPr>
            <p:nvPr/>
          </p:nvSpPr>
          <p:spPr bwMode="auto">
            <a:xfrm>
              <a:off x="3989" y="2071"/>
              <a:ext cx="364" cy="36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cxnSp>
          <p:nvCxnSpPr>
            <p:cNvPr id="23631" name="AutoShape 81"/>
            <p:cNvCxnSpPr>
              <a:cxnSpLocks noChangeShapeType="1"/>
              <a:stCxn id="23629" idx="7"/>
              <a:endCxn id="23630" idx="1"/>
            </p:cNvCxnSpPr>
            <p:nvPr/>
          </p:nvCxnSpPr>
          <p:spPr bwMode="auto">
            <a:xfrm rot="5400000" flipV="1">
              <a:off x="2840" y="925"/>
              <a:ext cx="1" cy="2402"/>
            </a:xfrm>
            <a:prstGeom prst="curvedConnector3">
              <a:avLst>
                <a:gd name="adj1" fmla="val -202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32" name="AutoShape 82"/>
            <p:cNvCxnSpPr>
              <a:cxnSpLocks noChangeShapeType="1"/>
              <a:stCxn id="23630" idx="3"/>
              <a:endCxn id="23629" idx="5"/>
            </p:cNvCxnSpPr>
            <p:nvPr/>
          </p:nvCxnSpPr>
          <p:spPr bwMode="auto">
            <a:xfrm rot="5400000">
              <a:off x="2840" y="1181"/>
              <a:ext cx="1" cy="2402"/>
            </a:xfrm>
            <a:prstGeom prst="curvedConnector3">
              <a:avLst>
                <a:gd name="adj1" fmla="val 201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633" name="Oval 87"/>
            <p:cNvSpPr>
              <a:spLocks noChangeArrowheads="1"/>
            </p:cNvSpPr>
            <p:nvPr/>
          </p:nvSpPr>
          <p:spPr bwMode="auto">
            <a:xfrm>
              <a:off x="2350" y="2639"/>
              <a:ext cx="72" cy="77"/>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34" name="Oval 88"/>
            <p:cNvSpPr>
              <a:spLocks noChangeArrowheads="1"/>
            </p:cNvSpPr>
            <p:nvPr/>
          </p:nvSpPr>
          <p:spPr bwMode="auto">
            <a:xfrm>
              <a:off x="2188" y="2634"/>
              <a:ext cx="73" cy="77"/>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35" name="Oval 89"/>
            <p:cNvSpPr>
              <a:spLocks noChangeArrowheads="1"/>
            </p:cNvSpPr>
            <p:nvPr/>
          </p:nvSpPr>
          <p:spPr bwMode="auto">
            <a:xfrm>
              <a:off x="1703" y="1890"/>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36" name="Oval 90"/>
            <p:cNvSpPr>
              <a:spLocks noChangeArrowheads="1"/>
            </p:cNvSpPr>
            <p:nvPr/>
          </p:nvSpPr>
          <p:spPr bwMode="auto">
            <a:xfrm>
              <a:off x="1839" y="1850"/>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37" name="Oval 91"/>
            <p:cNvSpPr>
              <a:spLocks noChangeArrowheads="1"/>
            </p:cNvSpPr>
            <p:nvPr/>
          </p:nvSpPr>
          <p:spPr bwMode="auto">
            <a:xfrm>
              <a:off x="1975" y="1825"/>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38" name="Oval 94"/>
            <p:cNvSpPr>
              <a:spLocks noChangeArrowheads="1"/>
            </p:cNvSpPr>
            <p:nvPr/>
          </p:nvSpPr>
          <p:spPr bwMode="auto">
            <a:xfrm>
              <a:off x="1588" y="1935"/>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39" name="Oval 95"/>
            <p:cNvSpPr>
              <a:spLocks noChangeArrowheads="1"/>
            </p:cNvSpPr>
            <p:nvPr/>
          </p:nvSpPr>
          <p:spPr bwMode="auto">
            <a:xfrm>
              <a:off x="2478" y="2631"/>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40" name="Oval 96"/>
            <p:cNvSpPr>
              <a:spLocks noChangeArrowheads="1"/>
            </p:cNvSpPr>
            <p:nvPr/>
          </p:nvSpPr>
          <p:spPr bwMode="auto">
            <a:xfrm>
              <a:off x="2614" y="2631"/>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41" name="Oval 97"/>
            <p:cNvSpPr>
              <a:spLocks noChangeArrowheads="1"/>
            </p:cNvSpPr>
            <p:nvPr/>
          </p:nvSpPr>
          <p:spPr bwMode="auto">
            <a:xfrm>
              <a:off x="2750" y="2631"/>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42" name="Oval 98"/>
            <p:cNvSpPr>
              <a:spLocks noChangeArrowheads="1"/>
            </p:cNvSpPr>
            <p:nvPr/>
          </p:nvSpPr>
          <p:spPr bwMode="auto">
            <a:xfrm>
              <a:off x="2886" y="2631"/>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43" name="Oval 99"/>
            <p:cNvSpPr>
              <a:spLocks noChangeArrowheads="1"/>
            </p:cNvSpPr>
            <p:nvPr/>
          </p:nvSpPr>
          <p:spPr bwMode="auto">
            <a:xfrm>
              <a:off x="3022" y="2631"/>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44" name="Oval 100"/>
            <p:cNvSpPr>
              <a:spLocks noChangeArrowheads="1"/>
            </p:cNvSpPr>
            <p:nvPr/>
          </p:nvSpPr>
          <p:spPr bwMode="auto">
            <a:xfrm>
              <a:off x="3158" y="2631"/>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45" name="AutoShape 104"/>
            <p:cNvSpPr>
              <a:spLocks/>
            </p:cNvSpPr>
            <p:nvPr/>
          </p:nvSpPr>
          <p:spPr bwMode="auto">
            <a:xfrm rot="-5100000">
              <a:off x="2235" y="2385"/>
              <a:ext cx="159" cy="237"/>
            </a:xfrm>
            <a:prstGeom prst="rightBrace">
              <a:avLst>
                <a:gd name="adj1" fmla="val 12421"/>
                <a:gd name="adj2" fmla="val 4455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Light" panose="020F0302020204030204" pitchFamily="34" charset="0"/>
                <a:cs typeface="Calibri Light" panose="020F0302020204030204" pitchFamily="34" charset="0"/>
              </a:endParaRPr>
            </a:p>
          </p:txBody>
        </p:sp>
        <p:sp>
          <p:nvSpPr>
            <p:cNvPr id="23646" name="AutoShape 107"/>
            <p:cNvSpPr>
              <a:spLocks/>
            </p:cNvSpPr>
            <p:nvPr/>
          </p:nvSpPr>
          <p:spPr bwMode="auto">
            <a:xfrm rot="-5400000">
              <a:off x="2743" y="2147"/>
              <a:ext cx="191" cy="729"/>
            </a:xfrm>
            <a:prstGeom prst="rightBrace">
              <a:avLst>
                <a:gd name="adj1" fmla="val 31806"/>
                <a:gd name="adj2" fmla="val 4455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Light" panose="020F0302020204030204" pitchFamily="34" charset="0"/>
                <a:cs typeface="Calibri Light" panose="020F0302020204030204" pitchFamily="34" charset="0"/>
              </a:endParaRPr>
            </a:p>
          </p:txBody>
        </p:sp>
        <p:sp>
          <p:nvSpPr>
            <p:cNvPr id="23647" name="Text Box 108"/>
            <p:cNvSpPr txBox="1">
              <a:spLocks noChangeArrowheads="1"/>
            </p:cNvSpPr>
            <p:nvPr/>
          </p:nvSpPr>
          <p:spPr bwMode="auto">
            <a:xfrm>
              <a:off x="2016" y="2214"/>
              <a:ext cx="5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alibri Light" panose="020F0302020204030204" pitchFamily="34" charset="0"/>
                  <a:cs typeface="Calibri Light" panose="020F0302020204030204" pitchFamily="34" charset="0"/>
                </a:rPr>
                <a:t>q</a:t>
              </a:r>
              <a:r>
                <a:rPr lang="en-US" altLang="en-US" b="1" baseline="-25000">
                  <a:latin typeface="Calibri Light" panose="020F0302020204030204" pitchFamily="34" charset="0"/>
                  <a:cs typeface="Calibri Light" panose="020F0302020204030204" pitchFamily="34" charset="0"/>
                </a:rPr>
                <a:t>r,s</a:t>
              </a:r>
              <a:r>
                <a:rPr lang="en-US" altLang="en-US">
                  <a:latin typeface="Calibri Light" panose="020F0302020204030204" pitchFamily="34" charset="0"/>
                  <a:cs typeface="Calibri Light" panose="020F0302020204030204" pitchFamily="34" charset="0"/>
                </a:rPr>
                <a:t>(c</a:t>
              </a:r>
              <a:r>
                <a:rPr lang="en-US" altLang="en-US" baseline="-25000">
                  <a:latin typeface="Calibri Light" panose="020F0302020204030204" pitchFamily="34" charset="0"/>
                  <a:cs typeface="Calibri Light" panose="020F0302020204030204" pitchFamily="34" charset="0"/>
                </a:rPr>
                <a:t>1</a:t>
              </a:r>
              <a:r>
                <a:rPr lang="en-US" altLang="en-US">
                  <a:latin typeface="Calibri Light" panose="020F0302020204030204" pitchFamily="34" charset="0"/>
                  <a:cs typeface="Calibri Light" panose="020F0302020204030204" pitchFamily="34" charset="0"/>
                </a:rPr>
                <a:t>)</a:t>
              </a:r>
            </a:p>
          </p:txBody>
        </p:sp>
        <p:sp>
          <p:nvSpPr>
            <p:cNvPr id="23648" name="Text Box 111"/>
            <p:cNvSpPr txBox="1">
              <a:spLocks noChangeArrowheads="1"/>
            </p:cNvSpPr>
            <p:nvPr/>
          </p:nvSpPr>
          <p:spPr bwMode="auto">
            <a:xfrm>
              <a:off x="2506" y="2176"/>
              <a:ext cx="8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alibri Light" panose="020F0302020204030204" pitchFamily="34" charset="0"/>
                  <a:cs typeface="Calibri Light" panose="020F0302020204030204" pitchFamily="34" charset="0"/>
                </a:rPr>
                <a:t>qS</a:t>
              </a:r>
              <a:r>
                <a:rPr lang="en-US" altLang="en-US" b="1" baseline="-25000">
                  <a:latin typeface="Calibri Light" panose="020F0302020204030204" pitchFamily="34" charset="0"/>
                  <a:cs typeface="Calibri Light" panose="020F0302020204030204" pitchFamily="34" charset="0"/>
                </a:rPr>
                <a:t>r,s</a:t>
              </a:r>
              <a:r>
                <a:rPr lang="en-US" altLang="en-US">
                  <a:latin typeface="Calibri Light" panose="020F0302020204030204" pitchFamily="34" charset="0"/>
                  <a:cs typeface="Calibri Light" panose="020F0302020204030204" pitchFamily="34" charset="0"/>
                </a:rPr>
                <a:t>(E)</a:t>
              </a:r>
            </a:p>
          </p:txBody>
        </p:sp>
        <p:sp>
          <p:nvSpPr>
            <p:cNvPr id="23649" name="Oval 112"/>
            <p:cNvSpPr>
              <a:spLocks noChangeArrowheads="1"/>
            </p:cNvSpPr>
            <p:nvPr/>
          </p:nvSpPr>
          <p:spPr bwMode="auto">
            <a:xfrm>
              <a:off x="3310" y="2622"/>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50" name="Oval 113"/>
            <p:cNvSpPr>
              <a:spLocks noChangeArrowheads="1"/>
            </p:cNvSpPr>
            <p:nvPr/>
          </p:nvSpPr>
          <p:spPr bwMode="auto">
            <a:xfrm>
              <a:off x="3446" y="2613"/>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51" name="Oval 114"/>
            <p:cNvSpPr>
              <a:spLocks noChangeArrowheads="1"/>
            </p:cNvSpPr>
            <p:nvPr/>
          </p:nvSpPr>
          <p:spPr bwMode="auto">
            <a:xfrm>
              <a:off x="3582" y="2596"/>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52" name="Oval 115"/>
            <p:cNvSpPr>
              <a:spLocks noChangeArrowheads="1"/>
            </p:cNvSpPr>
            <p:nvPr/>
          </p:nvSpPr>
          <p:spPr bwMode="auto">
            <a:xfrm>
              <a:off x="3718" y="2580"/>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53" name="Oval 116"/>
            <p:cNvSpPr>
              <a:spLocks noChangeArrowheads="1"/>
            </p:cNvSpPr>
            <p:nvPr/>
          </p:nvSpPr>
          <p:spPr bwMode="auto">
            <a:xfrm>
              <a:off x="3854" y="2548"/>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54" name="Oval 117"/>
            <p:cNvSpPr>
              <a:spLocks noChangeArrowheads="1"/>
            </p:cNvSpPr>
            <p:nvPr/>
          </p:nvSpPr>
          <p:spPr bwMode="auto">
            <a:xfrm>
              <a:off x="3990" y="2510"/>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55" name="Text Box 119"/>
            <p:cNvSpPr txBox="1">
              <a:spLocks noChangeArrowheads="1"/>
            </p:cNvSpPr>
            <p:nvPr/>
          </p:nvSpPr>
          <p:spPr bwMode="auto">
            <a:xfrm>
              <a:off x="3290" y="2096"/>
              <a:ext cx="8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alibri Light" panose="020F0302020204030204" pitchFamily="34" charset="0"/>
                  <a:cs typeface="Calibri Light" panose="020F0302020204030204" pitchFamily="34" charset="0"/>
                </a:rPr>
                <a:t>qS</a:t>
              </a:r>
              <a:r>
                <a:rPr lang="en-US" altLang="en-US" b="1" baseline="-25000">
                  <a:latin typeface="Calibri Light" panose="020F0302020204030204" pitchFamily="34" charset="0"/>
                  <a:cs typeface="Calibri Light" panose="020F0302020204030204" pitchFamily="34" charset="0"/>
                </a:rPr>
                <a:t>r,s</a:t>
              </a:r>
              <a:r>
                <a:rPr lang="en-US" altLang="en-US">
                  <a:latin typeface="Calibri Light" panose="020F0302020204030204" pitchFamily="34" charset="0"/>
                  <a:cs typeface="Calibri Light" panose="020F0302020204030204" pitchFamily="34" charset="0"/>
                </a:rPr>
                <a:t>(E)</a:t>
              </a:r>
            </a:p>
          </p:txBody>
        </p:sp>
        <p:sp>
          <p:nvSpPr>
            <p:cNvPr id="23656" name="AutoShape 120"/>
            <p:cNvSpPr>
              <a:spLocks/>
            </p:cNvSpPr>
            <p:nvPr/>
          </p:nvSpPr>
          <p:spPr bwMode="auto">
            <a:xfrm rot="-6000000">
              <a:off x="3559" y="2075"/>
              <a:ext cx="191" cy="729"/>
            </a:xfrm>
            <a:prstGeom prst="rightBrace">
              <a:avLst>
                <a:gd name="adj1" fmla="val 31806"/>
                <a:gd name="adj2" fmla="val 4455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Light" panose="020F0302020204030204" pitchFamily="34" charset="0"/>
                <a:cs typeface="Calibri Light" panose="020F0302020204030204" pitchFamily="34" charset="0"/>
              </a:endParaRPr>
            </a:p>
          </p:txBody>
        </p:sp>
      </p:grpSp>
      <p:sp>
        <p:nvSpPr>
          <p:cNvPr id="34937" name="Line 121"/>
          <p:cNvSpPr>
            <a:spLocks noChangeShapeType="1"/>
          </p:cNvSpPr>
          <p:nvPr/>
        </p:nvSpPr>
        <p:spPr bwMode="auto">
          <a:xfrm>
            <a:off x="6626225" y="1749425"/>
            <a:ext cx="0" cy="1495425"/>
          </a:xfrm>
          <a:prstGeom prst="line">
            <a:avLst/>
          </a:prstGeom>
          <a:noFill/>
          <a:ln w="381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grpSp>
        <p:nvGrpSpPr>
          <p:cNvPr id="34972" name="Group 156"/>
          <p:cNvGrpSpPr>
            <a:grpSpLocks/>
          </p:cNvGrpSpPr>
          <p:nvPr/>
        </p:nvGrpSpPr>
        <p:grpSpPr bwMode="auto">
          <a:xfrm>
            <a:off x="6646863" y="1873250"/>
            <a:ext cx="2293937" cy="1393825"/>
            <a:chOff x="4187" y="1180"/>
            <a:chExt cx="1445" cy="878"/>
          </a:xfrm>
        </p:grpSpPr>
        <p:sp>
          <p:nvSpPr>
            <p:cNvPr id="23613" name="Oval 123"/>
            <p:cNvSpPr>
              <a:spLocks noChangeArrowheads="1"/>
            </p:cNvSpPr>
            <p:nvPr/>
          </p:nvSpPr>
          <p:spPr bwMode="auto">
            <a:xfrm>
              <a:off x="4604" y="1549"/>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14" name="Oval 124"/>
            <p:cNvSpPr>
              <a:spLocks noChangeArrowheads="1"/>
            </p:cNvSpPr>
            <p:nvPr/>
          </p:nvSpPr>
          <p:spPr bwMode="auto">
            <a:xfrm>
              <a:off x="4740" y="1549"/>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15" name="Oval 125"/>
            <p:cNvSpPr>
              <a:spLocks noChangeArrowheads="1"/>
            </p:cNvSpPr>
            <p:nvPr/>
          </p:nvSpPr>
          <p:spPr bwMode="auto">
            <a:xfrm>
              <a:off x="4876" y="1549"/>
              <a:ext cx="73"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16" name="Oval 126"/>
            <p:cNvSpPr>
              <a:spLocks noChangeArrowheads="1"/>
            </p:cNvSpPr>
            <p:nvPr/>
          </p:nvSpPr>
          <p:spPr bwMode="auto">
            <a:xfrm>
              <a:off x="5012" y="1549"/>
              <a:ext cx="73"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17" name="Oval 127"/>
            <p:cNvSpPr>
              <a:spLocks noChangeArrowheads="1"/>
            </p:cNvSpPr>
            <p:nvPr/>
          </p:nvSpPr>
          <p:spPr bwMode="auto">
            <a:xfrm>
              <a:off x="5148" y="1549"/>
              <a:ext cx="73"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18" name="Oval 128"/>
            <p:cNvSpPr>
              <a:spLocks noChangeArrowheads="1"/>
            </p:cNvSpPr>
            <p:nvPr/>
          </p:nvSpPr>
          <p:spPr bwMode="auto">
            <a:xfrm>
              <a:off x="5284" y="1549"/>
              <a:ext cx="73"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19" name="Text Box 129"/>
            <p:cNvSpPr txBox="1">
              <a:spLocks noChangeArrowheads="1"/>
            </p:cNvSpPr>
            <p:nvPr/>
          </p:nvSpPr>
          <p:spPr bwMode="auto">
            <a:xfrm>
              <a:off x="4187" y="1180"/>
              <a:ext cx="88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b="1" i="1">
                  <a:latin typeface="Calibri Light" panose="020F0302020204030204" pitchFamily="34" charset="0"/>
                  <a:cs typeface="Calibri Light" panose="020F0302020204030204" pitchFamily="34" charset="0"/>
                </a:rPr>
                <a:t>Receiver recieves…</a:t>
              </a:r>
            </a:p>
          </p:txBody>
        </p:sp>
        <p:sp>
          <p:nvSpPr>
            <p:cNvPr id="23620" name="Text Box 130"/>
            <p:cNvSpPr txBox="1">
              <a:spLocks noChangeArrowheads="1"/>
            </p:cNvSpPr>
            <p:nvPr/>
          </p:nvSpPr>
          <p:spPr bwMode="auto">
            <a:xfrm>
              <a:off x="4922" y="1221"/>
              <a:ext cx="6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alibri Light" panose="020F0302020204030204" pitchFamily="34" charset="0"/>
                  <a:cs typeface="Calibri Light" panose="020F0302020204030204" pitchFamily="34" charset="0"/>
                </a:rPr>
                <a:t>qR</a:t>
              </a:r>
              <a:r>
                <a:rPr lang="en-US" altLang="en-US" b="1" baseline="-25000">
                  <a:latin typeface="Calibri Light" panose="020F0302020204030204" pitchFamily="34" charset="0"/>
                  <a:cs typeface="Calibri Light" panose="020F0302020204030204" pitchFamily="34" charset="0"/>
                </a:rPr>
                <a:t>s,r</a:t>
              </a:r>
              <a:r>
                <a:rPr lang="en-US" altLang="en-US">
                  <a:latin typeface="Calibri Light" panose="020F0302020204030204" pitchFamily="34" charset="0"/>
                  <a:cs typeface="Calibri Light" panose="020F0302020204030204" pitchFamily="34" charset="0"/>
                </a:rPr>
                <a:t>(E)</a:t>
              </a:r>
            </a:p>
          </p:txBody>
        </p:sp>
        <p:sp>
          <p:nvSpPr>
            <p:cNvPr id="23621" name="Oval 131"/>
            <p:cNvSpPr>
              <a:spLocks noChangeArrowheads="1"/>
            </p:cNvSpPr>
            <p:nvPr/>
          </p:nvSpPr>
          <p:spPr bwMode="auto">
            <a:xfrm>
              <a:off x="4628" y="1981"/>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22" name="Oval 132"/>
            <p:cNvSpPr>
              <a:spLocks noChangeArrowheads="1"/>
            </p:cNvSpPr>
            <p:nvPr/>
          </p:nvSpPr>
          <p:spPr bwMode="auto">
            <a:xfrm>
              <a:off x="4764" y="1981"/>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23" name="Oval 133"/>
            <p:cNvSpPr>
              <a:spLocks noChangeArrowheads="1"/>
            </p:cNvSpPr>
            <p:nvPr/>
          </p:nvSpPr>
          <p:spPr bwMode="auto">
            <a:xfrm>
              <a:off x="4900" y="1981"/>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24" name="Oval 134"/>
            <p:cNvSpPr>
              <a:spLocks noChangeArrowheads="1"/>
            </p:cNvSpPr>
            <p:nvPr/>
          </p:nvSpPr>
          <p:spPr bwMode="auto">
            <a:xfrm>
              <a:off x="5036" y="1981"/>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25" name="Oval 135"/>
            <p:cNvSpPr>
              <a:spLocks noChangeArrowheads="1"/>
            </p:cNvSpPr>
            <p:nvPr/>
          </p:nvSpPr>
          <p:spPr bwMode="auto">
            <a:xfrm>
              <a:off x="5172" y="1981"/>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26" name="Oval 136"/>
            <p:cNvSpPr>
              <a:spLocks noChangeArrowheads="1"/>
            </p:cNvSpPr>
            <p:nvPr/>
          </p:nvSpPr>
          <p:spPr bwMode="auto">
            <a:xfrm>
              <a:off x="5308" y="1981"/>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27" name="Text Box 137"/>
            <p:cNvSpPr txBox="1">
              <a:spLocks noChangeArrowheads="1"/>
            </p:cNvSpPr>
            <p:nvPr/>
          </p:nvSpPr>
          <p:spPr bwMode="auto">
            <a:xfrm>
              <a:off x="4211" y="1612"/>
              <a:ext cx="88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b="1" i="1">
                  <a:latin typeface="Calibri Light" panose="020F0302020204030204" pitchFamily="34" charset="0"/>
                  <a:cs typeface="Calibri Light" panose="020F0302020204030204" pitchFamily="34" charset="0"/>
                </a:rPr>
                <a:t>Receiver sends…</a:t>
              </a:r>
            </a:p>
          </p:txBody>
        </p:sp>
        <p:sp>
          <p:nvSpPr>
            <p:cNvPr id="23628" name="Text Box 138"/>
            <p:cNvSpPr txBox="1">
              <a:spLocks noChangeArrowheads="1"/>
            </p:cNvSpPr>
            <p:nvPr/>
          </p:nvSpPr>
          <p:spPr bwMode="auto">
            <a:xfrm>
              <a:off x="4946" y="1653"/>
              <a:ext cx="6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alibri Light" panose="020F0302020204030204" pitchFamily="34" charset="0"/>
                  <a:cs typeface="Calibri Light" panose="020F0302020204030204" pitchFamily="34" charset="0"/>
                </a:rPr>
                <a:t>qS</a:t>
              </a:r>
              <a:r>
                <a:rPr lang="en-US" altLang="en-US" b="1" baseline="-25000">
                  <a:latin typeface="Calibri Light" panose="020F0302020204030204" pitchFamily="34" charset="0"/>
                  <a:cs typeface="Calibri Light" panose="020F0302020204030204" pitchFamily="34" charset="0"/>
                </a:rPr>
                <a:t>r,s</a:t>
              </a:r>
              <a:r>
                <a:rPr lang="en-US" altLang="en-US">
                  <a:latin typeface="Calibri Light" panose="020F0302020204030204" pitchFamily="34" charset="0"/>
                  <a:cs typeface="Calibri Light" panose="020F0302020204030204" pitchFamily="34" charset="0"/>
                </a:rPr>
                <a:t>(E)</a:t>
              </a:r>
            </a:p>
          </p:txBody>
        </p:sp>
      </p:grpSp>
      <p:grpSp>
        <p:nvGrpSpPr>
          <p:cNvPr id="35021" name="Group 205"/>
          <p:cNvGrpSpPr>
            <a:grpSpLocks/>
          </p:cNvGrpSpPr>
          <p:nvPr/>
        </p:nvGrpSpPr>
        <p:grpSpPr bwMode="auto">
          <a:xfrm>
            <a:off x="1038225" y="5224463"/>
            <a:ext cx="5886450" cy="1463675"/>
            <a:chOff x="654" y="3291"/>
            <a:chExt cx="3708" cy="922"/>
          </a:xfrm>
        </p:grpSpPr>
        <p:sp>
          <p:nvSpPr>
            <p:cNvPr id="23580" name="Oval 11"/>
            <p:cNvSpPr>
              <a:spLocks noChangeArrowheads="1"/>
            </p:cNvSpPr>
            <p:nvPr/>
          </p:nvSpPr>
          <p:spPr bwMode="auto">
            <a:xfrm>
              <a:off x="2426" y="3291"/>
              <a:ext cx="73"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581" name="Oval 12"/>
            <p:cNvSpPr>
              <a:spLocks noChangeArrowheads="1"/>
            </p:cNvSpPr>
            <p:nvPr/>
          </p:nvSpPr>
          <p:spPr bwMode="auto">
            <a:xfrm>
              <a:off x="2785" y="3291"/>
              <a:ext cx="72"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582" name="Oval 13"/>
            <p:cNvSpPr>
              <a:spLocks noChangeArrowheads="1"/>
            </p:cNvSpPr>
            <p:nvPr/>
          </p:nvSpPr>
          <p:spPr bwMode="auto">
            <a:xfrm>
              <a:off x="2962" y="3291"/>
              <a:ext cx="73"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583" name="Oval 14"/>
            <p:cNvSpPr>
              <a:spLocks noChangeArrowheads="1"/>
            </p:cNvSpPr>
            <p:nvPr/>
          </p:nvSpPr>
          <p:spPr bwMode="auto">
            <a:xfrm>
              <a:off x="2615" y="3291"/>
              <a:ext cx="72"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584" name="Oval 15"/>
            <p:cNvSpPr>
              <a:spLocks noChangeArrowheads="1"/>
            </p:cNvSpPr>
            <p:nvPr/>
          </p:nvSpPr>
          <p:spPr bwMode="auto">
            <a:xfrm>
              <a:off x="3191" y="4133"/>
              <a:ext cx="72" cy="77"/>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585" name="Oval 16"/>
            <p:cNvSpPr>
              <a:spLocks noChangeArrowheads="1"/>
            </p:cNvSpPr>
            <p:nvPr/>
          </p:nvSpPr>
          <p:spPr bwMode="auto">
            <a:xfrm>
              <a:off x="3045" y="4136"/>
              <a:ext cx="73" cy="77"/>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586" name="AutoShape 33"/>
            <p:cNvSpPr>
              <a:spLocks/>
            </p:cNvSpPr>
            <p:nvPr/>
          </p:nvSpPr>
          <p:spPr bwMode="auto">
            <a:xfrm rot="-5400000">
              <a:off x="3068" y="3895"/>
              <a:ext cx="159" cy="237"/>
            </a:xfrm>
            <a:prstGeom prst="rightBrace">
              <a:avLst>
                <a:gd name="adj1" fmla="val 12421"/>
                <a:gd name="adj2" fmla="val 4455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Light" panose="020F0302020204030204" pitchFamily="34" charset="0"/>
                <a:cs typeface="Calibri Light" panose="020F0302020204030204" pitchFamily="34" charset="0"/>
              </a:endParaRPr>
            </a:p>
          </p:txBody>
        </p:sp>
        <p:sp>
          <p:nvSpPr>
            <p:cNvPr id="23587" name="AutoShape 34"/>
            <p:cNvSpPr>
              <a:spLocks/>
            </p:cNvSpPr>
            <p:nvPr/>
          </p:nvSpPr>
          <p:spPr bwMode="auto">
            <a:xfrm rot="5400000">
              <a:off x="2668" y="3176"/>
              <a:ext cx="117" cy="576"/>
            </a:xfrm>
            <a:prstGeom prst="rightBrace">
              <a:avLst>
                <a:gd name="adj1" fmla="val 4102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Light" panose="020F0302020204030204" pitchFamily="34" charset="0"/>
                <a:cs typeface="Calibri Light" panose="020F0302020204030204" pitchFamily="34" charset="0"/>
              </a:endParaRPr>
            </a:p>
          </p:txBody>
        </p:sp>
        <p:sp>
          <p:nvSpPr>
            <p:cNvPr id="23588" name="Text Box 37"/>
            <p:cNvSpPr txBox="1">
              <a:spLocks noChangeArrowheads="1"/>
            </p:cNvSpPr>
            <p:nvPr/>
          </p:nvSpPr>
          <p:spPr bwMode="auto">
            <a:xfrm>
              <a:off x="2809" y="3700"/>
              <a:ext cx="5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alibri Light" panose="020F0302020204030204" pitchFamily="34" charset="0"/>
                  <a:cs typeface="Calibri Light" panose="020F0302020204030204" pitchFamily="34" charset="0"/>
                </a:rPr>
                <a:t>q</a:t>
              </a:r>
              <a:r>
                <a:rPr lang="en-US" altLang="en-US" b="1" baseline="-25000">
                  <a:latin typeface="Calibri Light" panose="020F0302020204030204" pitchFamily="34" charset="0"/>
                  <a:cs typeface="Calibri Light" panose="020F0302020204030204" pitchFamily="34" charset="0"/>
                </a:rPr>
                <a:t>r,s</a:t>
              </a:r>
              <a:r>
                <a:rPr lang="en-US" altLang="en-US">
                  <a:latin typeface="Calibri Light" panose="020F0302020204030204" pitchFamily="34" charset="0"/>
                  <a:cs typeface="Calibri Light" panose="020F0302020204030204" pitchFamily="34" charset="0"/>
                </a:rPr>
                <a:t>(c</a:t>
              </a:r>
              <a:r>
                <a:rPr lang="en-US" altLang="en-US" baseline="-25000">
                  <a:latin typeface="Calibri Light" panose="020F0302020204030204" pitchFamily="34" charset="0"/>
                  <a:cs typeface="Calibri Light" panose="020F0302020204030204" pitchFamily="34" charset="0"/>
                </a:rPr>
                <a:t>1</a:t>
              </a:r>
              <a:r>
                <a:rPr lang="en-US" altLang="en-US">
                  <a:latin typeface="Calibri Light" panose="020F0302020204030204" pitchFamily="34" charset="0"/>
                  <a:cs typeface="Calibri Light" panose="020F0302020204030204" pitchFamily="34" charset="0"/>
                </a:rPr>
                <a:t>)</a:t>
              </a:r>
            </a:p>
          </p:txBody>
        </p:sp>
        <p:sp>
          <p:nvSpPr>
            <p:cNvPr id="23589" name="Text Box 38"/>
            <p:cNvSpPr txBox="1">
              <a:spLocks noChangeArrowheads="1"/>
            </p:cNvSpPr>
            <p:nvPr/>
          </p:nvSpPr>
          <p:spPr bwMode="auto">
            <a:xfrm>
              <a:off x="2482" y="3452"/>
              <a:ext cx="58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alibri Light" panose="020F0302020204030204" pitchFamily="34" charset="0"/>
                  <a:cs typeface="Calibri Light" panose="020F0302020204030204" pitchFamily="34" charset="0"/>
                </a:rPr>
                <a:t>q</a:t>
              </a:r>
              <a:r>
                <a:rPr lang="en-US" altLang="en-US" b="1" baseline="-25000">
                  <a:latin typeface="Calibri Light" panose="020F0302020204030204" pitchFamily="34" charset="0"/>
                  <a:cs typeface="Calibri Light" panose="020F0302020204030204" pitchFamily="34" charset="0"/>
                </a:rPr>
                <a:t>s,r</a:t>
              </a:r>
              <a:r>
                <a:rPr lang="en-US" altLang="en-US">
                  <a:latin typeface="Calibri Light" panose="020F0302020204030204" pitchFamily="34" charset="0"/>
                  <a:cs typeface="Calibri Light" panose="020F0302020204030204" pitchFamily="34" charset="0"/>
                </a:rPr>
                <a:t>(c</a:t>
              </a:r>
              <a:r>
                <a:rPr lang="en-US" altLang="en-US" baseline="-25000">
                  <a:latin typeface="Calibri Light" panose="020F0302020204030204" pitchFamily="34" charset="0"/>
                  <a:cs typeface="Calibri Light" panose="020F0302020204030204" pitchFamily="34" charset="0"/>
                </a:rPr>
                <a:t>1</a:t>
              </a:r>
              <a:r>
                <a:rPr lang="en-US" altLang="en-US">
                  <a:latin typeface="Calibri Light" panose="020F0302020204030204" pitchFamily="34" charset="0"/>
                  <a:cs typeface="Calibri Light" panose="020F0302020204030204" pitchFamily="34" charset="0"/>
                </a:rPr>
                <a:t>)</a:t>
              </a:r>
            </a:p>
          </p:txBody>
        </p:sp>
        <p:sp>
          <p:nvSpPr>
            <p:cNvPr id="23590" name="Oval 7"/>
            <p:cNvSpPr>
              <a:spLocks noChangeArrowheads="1"/>
            </p:cNvSpPr>
            <p:nvPr/>
          </p:nvSpPr>
          <p:spPr bwMode="auto">
            <a:xfrm>
              <a:off x="1338" y="3565"/>
              <a:ext cx="364" cy="36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591" name="Oval 8"/>
            <p:cNvSpPr>
              <a:spLocks noChangeArrowheads="1"/>
            </p:cNvSpPr>
            <p:nvPr/>
          </p:nvSpPr>
          <p:spPr bwMode="auto">
            <a:xfrm>
              <a:off x="3998" y="3565"/>
              <a:ext cx="364" cy="36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cxnSp>
          <p:nvCxnSpPr>
            <p:cNvPr id="23592" name="AutoShape 9"/>
            <p:cNvCxnSpPr>
              <a:cxnSpLocks noChangeShapeType="1"/>
              <a:stCxn id="23590" idx="7"/>
              <a:endCxn id="23591" idx="1"/>
            </p:cNvCxnSpPr>
            <p:nvPr/>
          </p:nvCxnSpPr>
          <p:spPr bwMode="auto">
            <a:xfrm rot="5400000" flipV="1">
              <a:off x="2849" y="2419"/>
              <a:ext cx="1" cy="2402"/>
            </a:xfrm>
            <a:prstGeom prst="curvedConnector3">
              <a:avLst>
                <a:gd name="adj1" fmla="val -202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93" name="AutoShape 10"/>
            <p:cNvCxnSpPr>
              <a:cxnSpLocks noChangeShapeType="1"/>
              <a:stCxn id="23591" idx="3"/>
              <a:endCxn id="23590" idx="5"/>
            </p:cNvCxnSpPr>
            <p:nvPr/>
          </p:nvCxnSpPr>
          <p:spPr bwMode="auto">
            <a:xfrm rot="5400000">
              <a:off x="2849" y="2675"/>
              <a:ext cx="1" cy="2402"/>
            </a:xfrm>
            <a:prstGeom prst="curvedConnector3">
              <a:avLst>
                <a:gd name="adj1" fmla="val 201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94" name="Oval 17"/>
            <p:cNvSpPr>
              <a:spLocks noChangeArrowheads="1"/>
            </p:cNvSpPr>
            <p:nvPr/>
          </p:nvSpPr>
          <p:spPr bwMode="auto">
            <a:xfrm>
              <a:off x="1712" y="3384"/>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595" name="Oval 18"/>
            <p:cNvSpPr>
              <a:spLocks noChangeArrowheads="1"/>
            </p:cNvSpPr>
            <p:nvPr/>
          </p:nvSpPr>
          <p:spPr bwMode="auto">
            <a:xfrm>
              <a:off x="1848" y="3353"/>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596" name="Oval 19"/>
            <p:cNvSpPr>
              <a:spLocks noChangeArrowheads="1"/>
            </p:cNvSpPr>
            <p:nvPr/>
          </p:nvSpPr>
          <p:spPr bwMode="auto">
            <a:xfrm>
              <a:off x="1984" y="3328"/>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597" name="Oval 20"/>
            <p:cNvSpPr>
              <a:spLocks noChangeArrowheads="1"/>
            </p:cNvSpPr>
            <p:nvPr/>
          </p:nvSpPr>
          <p:spPr bwMode="auto">
            <a:xfrm>
              <a:off x="2120" y="3313"/>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598" name="Oval 21"/>
            <p:cNvSpPr>
              <a:spLocks noChangeArrowheads="1"/>
            </p:cNvSpPr>
            <p:nvPr/>
          </p:nvSpPr>
          <p:spPr bwMode="auto">
            <a:xfrm>
              <a:off x="2256" y="3304"/>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599" name="Oval 22"/>
            <p:cNvSpPr>
              <a:spLocks noChangeArrowheads="1"/>
            </p:cNvSpPr>
            <p:nvPr/>
          </p:nvSpPr>
          <p:spPr bwMode="auto">
            <a:xfrm>
              <a:off x="1597" y="3429"/>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00" name="Oval 23"/>
            <p:cNvSpPr>
              <a:spLocks noChangeArrowheads="1"/>
            </p:cNvSpPr>
            <p:nvPr/>
          </p:nvSpPr>
          <p:spPr bwMode="auto">
            <a:xfrm>
              <a:off x="3319" y="4125"/>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01" name="Oval 24"/>
            <p:cNvSpPr>
              <a:spLocks noChangeArrowheads="1"/>
            </p:cNvSpPr>
            <p:nvPr/>
          </p:nvSpPr>
          <p:spPr bwMode="auto">
            <a:xfrm>
              <a:off x="3455" y="4116"/>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02" name="Oval 25"/>
            <p:cNvSpPr>
              <a:spLocks noChangeArrowheads="1"/>
            </p:cNvSpPr>
            <p:nvPr/>
          </p:nvSpPr>
          <p:spPr bwMode="auto">
            <a:xfrm>
              <a:off x="3591" y="4099"/>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03" name="Oval 26"/>
            <p:cNvSpPr>
              <a:spLocks noChangeArrowheads="1"/>
            </p:cNvSpPr>
            <p:nvPr/>
          </p:nvSpPr>
          <p:spPr bwMode="auto">
            <a:xfrm>
              <a:off x="3727" y="4083"/>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04" name="Oval 27"/>
            <p:cNvSpPr>
              <a:spLocks noChangeArrowheads="1"/>
            </p:cNvSpPr>
            <p:nvPr/>
          </p:nvSpPr>
          <p:spPr bwMode="auto">
            <a:xfrm>
              <a:off x="3863" y="4051"/>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05" name="Oval 28"/>
            <p:cNvSpPr>
              <a:spLocks noChangeArrowheads="1"/>
            </p:cNvSpPr>
            <p:nvPr/>
          </p:nvSpPr>
          <p:spPr bwMode="auto">
            <a:xfrm>
              <a:off x="3999" y="4013"/>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606" name="Text Box 30"/>
            <p:cNvSpPr txBox="1">
              <a:spLocks noChangeArrowheads="1"/>
            </p:cNvSpPr>
            <p:nvPr/>
          </p:nvSpPr>
          <p:spPr bwMode="auto">
            <a:xfrm>
              <a:off x="654" y="3508"/>
              <a:ext cx="567"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3600" i="1">
                  <a:latin typeface="Calibri Light" panose="020F0302020204030204" pitchFamily="34" charset="0"/>
                  <a:cs typeface="Calibri Light" panose="020F0302020204030204" pitchFamily="34" charset="0"/>
                </a:rPr>
                <a:t>c</a:t>
              </a:r>
              <a:r>
                <a:rPr lang="en-US" altLang="en-US" sz="3600" i="1" baseline="-25000">
                  <a:latin typeface="Calibri Light" panose="020F0302020204030204" pitchFamily="34" charset="0"/>
                  <a:cs typeface="Calibri Light" panose="020F0302020204030204" pitchFamily="34" charset="0"/>
                </a:rPr>
                <a:t>init</a:t>
              </a:r>
              <a:endParaRPr lang="en-US" altLang="en-US" sz="3600" i="1">
                <a:latin typeface="Calibri Light" panose="020F0302020204030204" pitchFamily="34" charset="0"/>
                <a:cs typeface="Calibri Light" panose="020F0302020204030204" pitchFamily="34" charset="0"/>
              </a:endParaRPr>
            </a:p>
          </p:txBody>
        </p:sp>
        <p:sp>
          <p:nvSpPr>
            <p:cNvPr id="23607" name="Text Box 31"/>
            <p:cNvSpPr txBox="1">
              <a:spLocks noChangeArrowheads="1"/>
            </p:cNvSpPr>
            <p:nvPr/>
          </p:nvSpPr>
          <p:spPr bwMode="auto">
            <a:xfrm>
              <a:off x="4088" y="3618"/>
              <a:ext cx="2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Light" panose="020F0302020204030204" pitchFamily="34" charset="0"/>
                  <a:cs typeface="Calibri Light" panose="020F0302020204030204" pitchFamily="34" charset="0"/>
                </a:rPr>
                <a:t>r</a:t>
              </a:r>
              <a:r>
                <a:rPr lang="en-US" altLang="en-US" baseline="-25000">
                  <a:latin typeface="Calibri Light" panose="020F0302020204030204" pitchFamily="34" charset="0"/>
                  <a:cs typeface="Calibri Light" panose="020F0302020204030204" pitchFamily="34" charset="0"/>
                </a:rPr>
                <a:t>1</a:t>
              </a:r>
              <a:endParaRPr lang="en-US" altLang="en-US">
                <a:latin typeface="Calibri Light" panose="020F0302020204030204" pitchFamily="34" charset="0"/>
                <a:cs typeface="Calibri Light" panose="020F0302020204030204" pitchFamily="34" charset="0"/>
              </a:endParaRPr>
            </a:p>
          </p:txBody>
        </p:sp>
        <p:sp>
          <p:nvSpPr>
            <p:cNvPr id="23608" name="Text Box 32"/>
            <p:cNvSpPr txBox="1">
              <a:spLocks noChangeArrowheads="1"/>
            </p:cNvSpPr>
            <p:nvPr/>
          </p:nvSpPr>
          <p:spPr bwMode="auto">
            <a:xfrm>
              <a:off x="1426" y="3621"/>
              <a:ext cx="22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Light" panose="020F0302020204030204" pitchFamily="34" charset="0"/>
                  <a:cs typeface="Calibri Light" panose="020F0302020204030204" pitchFamily="34" charset="0"/>
                </a:rPr>
                <a:t>s</a:t>
              </a:r>
              <a:r>
                <a:rPr lang="en-US" altLang="en-US" baseline="-25000">
                  <a:latin typeface="Calibri Light" panose="020F0302020204030204" pitchFamily="34" charset="0"/>
                  <a:cs typeface="Calibri Light" panose="020F0302020204030204" pitchFamily="34" charset="0"/>
                </a:rPr>
                <a:t>1</a:t>
              </a:r>
              <a:endParaRPr lang="en-US" altLang="en-US">
                <a:latin typeface="Calibri Light" panose="020F0302020204030204" pitchFamily="34" charset="0"/>
                <a:cs typeface="Calibri Light" panose="020F0302020204030204" pitchFamily="34" charset="0"/>
              </a:endParaRPr>
            </a:p>
          </p:txBody>
        </p:sp>
        <p:sp>
          <p:nvSpPr>
            <p:cNvPr id="23609" name="AutoShape 35"/>
            <p:cNvSpPr>
              <a:spLocks/>
            </p:cNvSpPr>
            <p:nvPr/>
          </p:nvSpPr>
          <p:spPr bwMode="auto">
            <a:xfrm rot="4800000">
              <a:off x="1929" y="3161"/>
              <a:ext cx="131" cy="738"/>
            </a:xfrm>
            <a:prstGeom prst="rightBrace">
              <a:avLst>
                <a:gd name="adj1" fmla="val 4694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Light" panose="020F0302020204030204" pitchFamily="34" charset="0"/>
                <a:cs typeface="Calibri Light" panose="020F0302020204030204" pitchFamily="34" charset="0"/>
              </a:endParaRPr>
            </a:p>
          </p:txBody>
        </p:sp>
        <p:sp>
          <p:nvSpPr>
            <p:cNvPr id="23610" name="AutoShape 36"/>
            <p:cNvSpPr>
              <a:spLocks/>
            </p:cNvSpPr>
            <p:nvPr/>
          </p:nvSpPr>
          <p:spPr bwMode="auto">
            <a:xfrm rot="-6000000">
              <a:off x="3552" y="3569"/>
              <a:ext cx="191" cy="729"/>
            </a:xfrm>
            <a:prstGeom prst="rightBrace">
              <a:avLst>
                <a:gd name="adj1" fmla="val 31806"/>
                <a:gd name="adj2" fmla="val 4455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Light" panose="020F0302020204030204" pitchFamily="34" charset="0"/>
                <a:cs typeface="Calibri Light" panose="020F0302020204030204" pitchFamily="34" charset="0"/>
              </a:endParaRPr>
            </a:p>
          </p:txBody>
        </p:sp>
        <p:sp>
          <p:nvSpPr>
            <p:cNvPr id="23611" name="Text Box 39"/>
            <p:cNvSpPr txBox="1">
              <a:spLocks noChangeArrowheads="1"/>
            </p:cNvSpPr>
            <p:nvPr/>
          </p:nvSpPr>
          <p:spPr bwMode="auto">
            <a:xfrm>
              <a:off x="1717" y="3550"/>
              <a:ext cx="8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alibri Light" panose="020F0302020204030204" pitchFamily="34" charset="0"/>
                  <a:cs typeface="Calibri Light" panose="020F0302020204030204" pitchFamily="34" charset="0"/>
                </a:rPr>
                <a:t>qS</a:t>
              </a:r>
              <a:r>
                <a:rPr lang="en-US" altLang="en-US" b="1" baseline="-25000">
                  <a:latin typeface="Calibri Light" panose="020F0302020204030204" pitchFamily="34" charset="0"/>
                  <a:cs typeface="Calibri Light" panose="020F0302020204030204" pitchFamily="34" charset="0"/>
                </a:rPr>
                <a:t>s,r</a:t>
              </a:r>
              <a:r>
                <a:rPr lang="en-US" altLang="en-US">
                  <a:latin typeface="Calibri Light" panose="020F0302020204030204" pitchFamily="34" charset="0"/>
                  <a:cs typeface="Calibri Light" panose="020F0302020204030204" pitchFamily="34" charset="0"/>
                </a:rPr>
                <a:t>(E)</a:t>
              </a:r>
            </a:p>
          </p:txBody>
        </p:sp>
        <p:sp>
          <p:nvSpPr>
            <p:cNvPr id="23612" name="Text Box 40"/>
            <p:cNvSpPr txBox="1">
              <a:spLocks noChangeArrowheads="1"/>
            </p:cNvSpPr>
            <p:nvPr/>
          </p:nvSpPr>
          <p:spPr bwMode="auto">
            <a:xfrm>
              <a:off x="3299" y="3590"/>
              <a:ext cx="8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alibri Light" panose="020F0302020204030204" pitchFamily="34" charset="0"/>
                  <a:cs typeface="Calibri Light" panose="020F0302020204030204" pitchFamily="34" charset="0"/>
                </a:rPr>
                <a:t>qS</a:t>
              </a:r>
              <a:r>
                <a:rPr lang="en-US" altLang="en-US" b="1" baseline="-25000">
                  <a:latin typeface="Calibri Light" panose="020F0302020204030204" pitchFamily="34" charset="0"/>
                  <a:cs typeface="Calibri Light" panose="020F0302020204030204" pitchFamily="34" charset="0"/>
                </a:rPr>
                <a:t>r,s</a:t>
              </a:r>
              <a:r>
                <a:rPr lang="en-US" altLang="en-US">
                  <a:latin typeface="Calibri Light" panose="020F0302020204030204" pitchFamily="34" charset="0"/>
                  <a:cs typeface="Calibri Light" panose="020F0302020204030204" pitchFamily="34" charset="0"/>
                </a:rPr>
                <a:t>(E)</a:t>
              </a:r>
            </a:p>
          </p:txBody>
        </p:sp>
      </p:grpSp>
      <p:sp>
        <p:nvSpPr>
          <p:cNvPr id="34938" name="Line 122"/>
          <p:cNvSpPr>
            <a:spLocks noChangeShapeType="1"/>
          </p:cNvSpPr>
          <p:nvPr/>
        </p:nvSpPr>
        <p:spPr bwMode="auto">
          <a:xfrm>
            <a:off x="2389188" y="3913188"/>
            <a:ext cx="12700" cy="1720850"/>
          </a:xfrm>
          <a:prstGeom prst="line">
            <a:avLst/>
          </a:prstGeom>
          <a:noFill/>
          <a:ln w="381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grpSp>
        <p:nvGrpSpPr>
          <p:cNvPr id="34971" name="Group 155"/>
          <p:cNvGrpSpPr>
            <a:grpSpLocks/>
          </p:cNvGrpSpPr>
          <p:nvPr/>
        </p:nvGrpSpPr>
        <p:grpSpPr bwMode="auto">
          <a:xfrm>
            <a:off x="177800" y="3962400"/>
            <a:ext cx="2293938" cy="1393825"/>
            <a:chOff x="112" y="2496"/>
            <a:chExt cx="1445" cy="878"/>
          </a:xfrm>
        </p:grpSpPr>
        <p:sp>
          <p:nvSpPr>
            <p:cNvPr id="23564" name="Oval 139"/>
            <p:cNvSpPr>
              <a:spLocks noChangeArrowheads="1"/>
            </p:cNvSpPr>
            <p:nvPr/>
          </p:nvSpPr>
          <p:spPr bwMode="auto">
            <a:xfrm>
              <a:off x="529" y="2865"/>
              <a:ext cx="73" cy="77"/>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565" name="Oval 140"/>
            <p:cNvSpPr>
              <a:spLocks noChangeArrowheads="1"/>
            </p:cNvSpPr>
            <p:nvPr/>
          </p:nvSpPr>
          <p:spPr bwMode="auto">
            <a:xfrm>
              <a:off x="665" y="2865"/>
              <a:ext cx="73" cy="77"/>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566" name="Oval 141"/>
            <p:cNvSpPr>
              <a:spLocks noChangeArrowheads="1"/>
            </p:cNvSpPr>
            <p:nvPr/>
          </p:nvSpPr>
          <p:spPr bwMode="auto">
            <a:xfrm>
              <a:off x="801" y="2865"/>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567" name="Oval 142"/>
            <p:cNvSpPr>
              <a:spLocks noChangeArrowheads="1"/>
            </p:cNvSpPr>
            <p:nvPr/>
          </p:nvSpPr>
          <p:spPr bwMode="auto">
            <a:xfrm>
              <a:off x="937" y="2865"/>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568" name="Oval 143"/>
            <p:cNvSpPr>
              <a:spLocks noChangeArrowheads="1"/>
            </p:cNvSpPr>
            <p:nvPr/>
          </p:nvSpPr>
          <p:spPr bwMode="auto">
            <a:xfrm>
              <a:off x="1073" y="2865"/>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569" name="Oval 144"/>
            <p:cNvSpPr>
              <a:spLocks noChangeArrowheads="1"/>
            </p:cNvSpPr>
            <p:nvPr/>
          </p:nvSpPr>
          <p:spPr bwMode="auto">
            <a:xfrm>
              <a:off x="1209" y="2865"/>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570" name="Text Box 145"/>
            <p:cNvSpPr txBox="1">
              <a:spLocks noChangeArrowheads="1"/>
            </p:cNvSpPr>
            <p:nvPr/>
          </p:nvSpPr>
          <p:spPr bwMode="auto">
            <a:xfrm>
              <a:off x="112" y="2496"/>
              <a:ext cx="88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b="1" i="1">
                  <a:latin typeface="Calibri Light" panose="020F0302020204030204" pitchFamily="34" charset="0"/>
                  <a:cs typeface="Calibri Light" panose="020F0302020204030204" pitchFamily="34" charset="0"/>
                </a:rPr>
                <a:t>Sender recieves…</a:t>
              </a:r>
            </a:p>
          </p:txBody>
        </p:sp>
        <p:sp>
          <p:nvSpPr>
            <p:cNvPr id="23571" name="Text Box 146"/>
            <p:cNvSpPr txBox="1">
              <a:spLocks noChangeArrowheads="1"/>
            </p:cNvSpPr>
            <p:nvPr/>
          </p:nvSpPr>
          <p:spPr bwMode="auto">
            <a:xfrm>
              <a:off x="847" y="2537"/>
              <a:ext cx="6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alibri Light" panose="020F0302020204030204" pitchFamily="34" charset="0"/>
                  <a:cs typeface="Calibri Light" panose="020F0302020204030204" pitchFamily="34" charset="0"/>
                </a:rPr>
                <a:t>qR</a:t>
              </a:r>
              <a:r>
                <a:rPr lang="en-US" altLang="en-US" b="1" baseline="-25000">
                  <a:latin typeface="Calibri Light" panose="020F0302020204030204" pitchFamily="34" charset="0"/>
                  <a:cs typeface="Calibri Light" panose="020F0302020204030204" pitchFamily="34" charset="0"/>
                </a:rPr>
                <a:t>r,s</a:t>
              </a:r>
              <a:r>
                <a:rPr lang="en-US" altLang="en-US">
                  <a:latin typeface="Calibri Light" panose="020F0302020204030204" pitchFamily="34" charset="0"/>
                  <a:cs typeface="Calibri Light" panose="020F0302020204030204" pitchFamily="34" charset="0"/>
                </a:rPr>
                <a:t>(E)</a:t>
              </a:r>
            </a:p>
          </p:txBody>
        </p:sp>
        <p:sp>
          <p:nvSpPr>
            <p:cNvPr id="23572" name="Oval 147"/>
            <p:cNvSpPr>
              <a:spLocks noChangeArrowheads="1"/>
            </p:cNvSpPr>
            <p:nvPr/>
          </p:nvSpPr>
          <p:spPr bwMode="auto">
            <a:xfrm>
              <a:off x="553" y="3297"/>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573" name="Oval 148"/>
            <p:cNvSpPr>
              <a:spLocks noChangeArrowheads="1"/>
            </p:cNvSpPr>
            <p:nvPr/>
          </p:nvSpPr>
          <p:spPr bwMode="auto">
            <a:xfrm>
              <a:off x="689" y="3297"/>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574" name="Oval 149"/>
            <p:cNvSpPr>
              <a:spLocks noChangeArrowheads="1"/>
            </p:cNvSpPr>
            <p:nvPr/>
          </p:nvSpPr>
          <p:spPr bwMode="auto">
            <a:xfrm>
              <a:off x="825" y="3297"/>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575" name="Oval 150"/>
            <p:cNvSpPr>
              <a:spLocks noChangeArrowheads="1"/>
            </p:cNvSpPr>
            <p:nvPr/>
          </p:nvSpPr>
          <p:spPr bwMode="auto">
            <a:xfrm>
              <a:off x="961" y="3297"/>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576" name="Oval 151"/>
            <p:cNvSpPr>
              <a:spLocks noChangeArrowheads="1"/>
            </p:cNvSpPr>
            <p:nvPr/>
          </p:nvSpPr>
          <p:spPr bwMode="auto">
            <a:xfrm>
              <a:off x="1097" y="3297"/>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577" name="Oval 152"/>
            <p:cNvSpPr>
              <a:spLocks noChangeArrowheads="1"/>
            </p:cNvSpPr>
            <p:nvPr/>
          </p:nvSpPr>
          <p:spPr bwMode="auto">
            <a:xfrm>
              <a:off x="1233" y="3297"/>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3578" name="Text Box 153"/>
            <p:cNvSpPr txBox="1">
              <a:spLocks noChangeArrowheads="1"/>
            </p:cNvSpPr>
            <p:nvPr/>
          </p:nvSpPr>
          <p:spPr bwMode="auto">
            <a:xfrm>
              <a:off x="136" y="2920"/>
              <a:ext cx="88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b="1" i="1">
                  <a:latin typeface="Calibri Light" panose="020F0302020204030204" pitchFamily="34" charset="0"/>
                  <a:cs typeface="Calibri Light" panose="020F0302020204030204" pitchFamily="34" charset="0"/>
                </a:rPr>
                <a:t>Sender sends…</a:t>
              </a:r>
            </a:p>
          </p:txBody>
        </p:sp>
        <p:sp>
          <p:nvSpPr>
            <p:cNvPr id="23579" name="Text Box 154"/>
            <p:cNvSpPr txBox="1">
              <a:spLocks noChangeArrowheads="1"/>
            </p:cNvSpPr>
            <p:nvPr/>
          </p:nvSpPr>
          <p:spPr bwMode="auto">
            <a:xfrm>
              <a:off x="871" y="2969"/>
              <a:ext cx="6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alibri Light" panose="020F0302020204030204" pitchFamily="34" charset="0"/>
                  <a:cs typeface="Calibri Light" panose="020F0302020204030204" pitchFamily="34" charset="0"/>
                </a:rPr>
                <a:t>qS</a:t>
              </a:r>
              <a:r>
                <a:rPr lang="en-US" altLang="en-US" b="1" baseline="-25000">
                  <a:latin typeface="Calibri Light" panose="020F0302020204030204" pitchFamily="34" charset="0"/>
                  <a:cs typeface="Calibri Light" panose="020F0302020204030204" pitchFamily="34" charset="0"/>
                </a:rPr>
                <a:t>s,r</a:t>
              </a:r>
              <a:r>
                <a:rPr lang="en-US" altLang="en-US">
                  <a:latin typeface="Calibri Light" panose="020F0302020204030204" pitchFamily="34" charset="0"/>
                  <a:cs typeface="Calibri Light" panose="020F0302020204030204" pitchFamily="34" charset="0"/>
                </a:rPr>
                <a:t>(E)</a:t>
              </a:r>
            </a:p>
          </p:txBody>
        </p:sp>
      </p:grpSp>
      <p:sp>
        <p:nvSpPr>
          <p:cNvPr id="23561" name="Rectangle 201"/>
          <p:cNvSpPr>
            <a:spLocks noChangeArrowheads="1"/>
          </p:cNvSpPr>
          <p:nvPr/>
        </p:nvSpPr>
        <p:spPr bwMode="auto">
          <a:xfrm>
            <a:off x="73025" y="-98425"/>
            <a:ext cx="88201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u="sng">
                <a:solidFill>
                  <a:schemeClr val="hlink"/>
                </a:solidFill>
                <a:latin typeface="Calibri Light" panose="020F0302020204030204" pitchFamily="34" charset="0"/>
                <a:cs typeface="Calibri Light" panose="020F0302020204030204" pitchFamily="34" charset="0"/>
              </a:rPr>
              <a:t>Proof - Possible execution in </a:t>
            </a:r>
            <a:r>
              <a:rPr lang="en-US" altLang="en-US" sz="3600" i="1" u="sng">
                <a:solidFill>
                  <a:schemeClr val="hlink"/>
                </a:solidFill>
                <a:latin typeface="Calibri Light" panose="020F0302020204030204" pitchFamily="34" charset="0"/>
                <a:cs typeface="Calibri Light" panose="020F0302020204030204" pitchFamily="34" charset="0"/>
              </a:rPr>
              <a:t>CE</a:t>
            </a:r>
            <a:endParaRPr lang="en-US" altLang="en-US" sz="3600" i="1">
              <a:solidFill>
                <a:schemeClr val="tx2"/>
              </a:solidFill>
              <a:latin typeface="Calibri Light" panose="020F0302020204030204" pitchFamily="34" charset="0"/>
              <a:cs typeface="Calibri Light" panose="020F0302020204030204" pitchFamily="34" charset="0"/>
            </a:endParaRPr>
          </a:p>
        </p:txBody>
      </p:sp>
      <p:sp>
        <p:nvSpPr>
          <p:cNvPr id="35022" name="Line 206"/>
          <p:cNvSpPr>
            <a:spLocks noChangeShapeType="1"/>
          </p:cNvSpPr>
          <p:nvPr/>
        </p:nvSpPr>
        <p:spPr bwMode="auto">
          <a:xfrm flipH="1">
            <a:off x="4500563" y="1992313"/>
            <a:ext cx="14287" cy="3157537"/>
          </a:xfrm>
          <a:prstGeom prst="line">
            <a:avLst/>
          </a:prstGeom>
          <a:noFill/>
          <a:ln w="381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sp>
        <p:nvSpPr>
          <p:cNvPr id="35079" name="Text Box 263"/>
          <p:cNvSpPr txBox="1">
            <a:spLocks noChangeArrowheads="1"/>
          </p:cNvSpPr>
          <p:nvPr/>
        </p:nvSpPr>
        <p:spPr bwMode="auto">
          <a:xfrm>
            <a:off x="3535363" y="3074988"/>
            <a:ext cx="1052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alibri Light" panose="020F0302020204030204" pitchFamily="34" charset="0"/>
                <a:cs typeface="Calibri Light" panose="020F0302020204030204" pitchFamily="34" charset="0"/>
              </a:rPr>
              <a:t>E steps</a:t>
            </a:r>
          </a:p>
        </p:txBody>
      </p:sp>
      <p:sp>
        <p:nvSpPr>
          <p:cNvPr id="2" name="Explosion: 14 Points 1">
            <a:extLst>
              <a:ext uri="{FF2B5EF4-FFF2-40B4-BE49-F238E27FC236}">
                <a16:creationId xmlns:a16="http://schemas.microsoft.com/office/drawing/2014/main" id="{6E5B0007-96BE-A1B7-EC83-C9825921C06D}"/>
              </a:ext>
            </a:extLst>
          </p:cNvPr>
          <p:cNvSpPr/>
          <p:nvPr/>
        </p:nvSpPr>
        <p:spPr>
          <a:xfrm>
            <a:off x="6300192" y="4674840"/>
            <a:ext cx="2736304" cy="1778496"/>
          </a:xfrm>
          <a:prstGeom prst="irregularSeal2">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Skipped this year</a:t>
            </a:r>
          </a:p>
        </p:txBody>
      </p:sp>
    </p:spTree>
    <p:extLst>
      <p:ext uri="{BB962C8B-B14F-4D97-AF65-F5344CB8AC3E}">
        <p14:creationId xmlns:p14="http://schemas.microsoft.com/office/powerpoint/2010/main" val="33619579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0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0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07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502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nodeType="clickEffect">
                                  <p:stCondLst>
                                    <p:cond delay="0"/>
                                  </p:stCondLst>
                                  <p:childTnLst>
                                    <p:set>
                                      <p:cBhvr>
                                        <p:cTn id="20" dur="1" fill="hold">
                                          <p:stCondLst>
                                            <p:cond delay="0"/>
                                          </p:stCondLst>
                                        </p:cTn>
                                        <p:tgtEl>
                                          <p:spTgt spid="35022"/>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35079"/>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497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93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502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49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9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79" grpId="0"/>
      <p:bldP spid="35079"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5"/>
          <p:cNvSpPr txBox="1">
            <a:spLocks noChangeArrowheads="1"/>
          </p:cNvSpPr>
          <p:nvPr/>
        </p:nvSpPr>
        <p:spPr bwMode="auto">
          <a:xfrm>
            <a:off x="79375" y="1209675"/>
            <a:ext cx="5203825" cy="436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2563" indent="-182563">
              <a:tabLst>
                <a:tab pos="808038" algn="l"/>
              </a:tabLst>
              <a:defRPr>
                <a:solidFill>
                  <a:schemeClr val="tx1"/>
                </a:solidFill>
                <a:latin typeface="Arial" panose="020B0604020202020204" pitchFamily="34" charset="0"/>
                <a:cs typeface="Arial" panose="020B0604020202020204" pitchFamily="34" charset="0"/>
              </a:defRPr>
            </a:lvl1pPr>
            <a:lvl2pPr marL="742950" indent="-285750">
              <a:tabLst>
                <a:tab pos="808038" algn="l"/>
              </a:tabLst>
              <a:defRPr>
                <a:solidFill>
                  <a:schemeClr val="tx1"/>
                </a:solidFill>
                <a:latin typeface="Arial" panose="020B0604020202020204" pitchFamily="34" charset="0"/>
                <a:cs typeface="Arial" panose="020B0604020202020204" pitchFamily="34" charset="0"/>
              </a:defRPr>
            </a:lvl2pPr>
            <a:lvl3pPr marL="1143000" indent="-228600">
              <a:tabLst>
                <a:tab pos="808038" algn="l"/>
              </a:tabLst>
              <a:defRPr>
                <a:solidFill>
                  <a:schemeClr val="tx1"/>
                </a:solidFill>
                <a:latin typeface="Arial" panose="020B0604020202020204" pitchFamily="34" charset="0"/>
                <a:cs typeface="Arial" panose="020B0604020202020204" pitchFamily="34" charset="0"/>
              </a:defRPr>
            </a:lvl3pPr>
            <a:lvl4pPr marL="1600200" indent="-228600">
              <a:tabLst>
                <a:tab pos="808038" algn="l"/>
              </a:tabLst>
              <a:defRPr>
                <a:solidFill>
                  <a:schemeClr val="tx1"/>
                </a:solidFill>
                <a:latin typeface="Arial" panose="020B0604020202020204" pitchFamily="34" charset="0"/>
                <a:cs typeface="Arial" panose="020B0604020202020204" pitchFamily="34" charset="0"/>
              </a:defRPr>
            </a:lvl4pPr>
            <a:lvl5pPr marL="2057400" indent="-228600">
              <a:tabLst>
                <a:tab pos="808038"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808038"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808038"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808038"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808038" algn="l"/>
              </a:tabLs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Char char="•"/>
            </a:pPr>
            <a:r>
              <a:rPr lang="en-US" altLang="en-US" sz="2800" dirty="0">
                <a:solidFill>
                  <a:schemeClr val="accent2"/>
                </a:solidFill>
                <a:latin typeface="Calibri Light" panose="020F0302020204030204" pitchFamily="34" charset="0"/>
                <a:cs typeface="Calibri Light" panose="020F0302020204030204" pitchFamily="34" charset="0"/>
              </a:rPr>
              <a:t>Sender steps during E is  </a:t>
            </a:r>
            <a:r>
              <a:rPr lang="en-US" altLang="en-US" sz="2800" dirty="0" err="1">
                <a:solidFill>
                  <a:schemeClr val="accent2"/>
                </a:solidFill>
                <a:latin typeface="Calibri Light" panose="020F0302020204030204" pitchFamily="34" charset="0"/>
                <a:cs typeface="Calibri Light" panose="020F0302020204030204" pitchFamily="34" charset="0"/>
              </a:rPr>
              <a:t>S</a:t>
            </a:r>
            <a:r>
              <a:rPr lang="en-US" altLang="en-US" sz="2800" baseline="-25000" dirty="0" err="1">
                <a:solidFill>
                  <a:schemeClr val="accent2"/>
                </a:solidFill>
                <a:latin typeface="Calibri Light" panose="020F0302020204030204" pitchFamily="34" charset="0"/>
                <a:cs typeface="Calibri Light" panose="020F0302020204030204" pitchFamily="34" charset="0"/>
              </a:rPr>
              <a:t>sender</a:t>
            </a:r>
            <a:r>
              <a:rPr lang="en-US" altLang="en-US" sz="2800" baseline="-25000" dirty="0">
                <a:solidFill>
                  <a:schemeClr val="accent2"/>
                </a:solidFill>
                <a:latin typeface="Calibri Light" panose="020F0302020204030204" pitchFamily="34" charset="0"/>
                <a:cs typeface="Calibri Light" panose="020F0302020204030204" pitchFamily="34" charset="0"/>
              </a:rPr>
              <a:t> </a:t>
            </a:r>
            <a:r>
              <a:rPr lang="en-US" altLang="en-US" sz="2800" dirty="0">
                <a:solidFill>
                  <a:schemeClr val="accent2"/>
                </a:solidFill>
                <a:latin typeface="Calibri Light" panose="020F0302020204030204" pitchFamily="34" charset="0"/>
                <a:cs typeface="Calibri Light" panose="020F0302020204030204" pitchFamily="34" charset="0"/>
              </a:rPr>
              <a:t>= {a</a:t>
            </a:r>
            <a:r>
              <a:rPr lang="en-US" altLang="en-US" sz="2800" baseline="-25000" dirty="0">
                <a:solidFill>
                  <a:schemeClr val="accent2"/>
                </a:solidFill>
                <a:latin typeface="Calibri Light" panose="020F0302020204030204" pitchFamily="34" charset="0"/>
                <a:cs typeface="Calibri Light" panose="020F0302020204030204" pitchFamily="34" charset="0"/>
              </a:rPr>
              <a:t>1</a:t>
            </a:r>
            <a:r>
              <a:rPr lang="en-US" altLang="en-US" sz="2800" dirty="0">
                <a:solidFill>
                  <a:schemeClr val="accent2"/>
                </a:solidFill>
                <a:latin typeface="Calibri Light" panose="020F0302020204030204" pitchFamily="34" charset="0"/>
                <a:cs typeface="Calibri Light" panose="020F0302020204030204" pitchFamily="34" charset="0"/>
              </a:rPr>
              <a:t>,a</a:t>
            </a:r>
            <a:r>
              <a:rPr lang="en-US" altLang="en-US" sz="2800" baseline="-25000" dirty="0">
                <a:solidFill>
                  <a:schemeClr val="accent2"/>
                </a:solidFill>
                <a:latin typeface="Calibri Light" panose="020F0302020204030204" pitchFamily="34" charset="0"/>
                <a:cs typeface="Calibri Light" panose="020F0302020204030204" pitchFamily="34" charset="0"/>
              </a:rPr>
              <a:t>2</a:t>
            </a:r>
            <a:r>
              <a:rPr lang="en-US" altLang="en-US" sz="2800" dirty="0">
                <a:solidFill>
                  <a:schemeClr val="accent2"/>
                </a:solidFill>
                <a:latin typeface="Calibri Light" panose="020F0302020204030204" pitchFamily="34" charset="0"/>
                <a:cs typeface="Calibri Light" panose="020F0302020204030204" pitchFamily="34" charset="0"/>
              </a:rPr>
              <a:t>…a</a:t>
            </a:r>
            <a:r>
              <a:rPr lang="en-US" altLang="en-US" sz="2800" baseline="-25000" dirty="0">
                <a:solidFill>
                  <a:schemeClr val="accent2"/>
                </a:solidFill>
                <a:latin typeface="Calibri Light" panose="020F0302020204030204" pitchFamily="34" charset="0"/>
                <a:cs typeface="Calibri Light" panose="020F0302020204030204" pitchFamily="34" charset="0"/>
              </a:rPr>
              <a:t>m</a:t>
            </a:r>
            <a:r>
              <a:rPr lang="en-US" altLang="en-US" sz="2800" dirty="0">
                <a:solidFill>
                  <a:schemeClr val="accent2"/>
                </a:solidFill>
                <a:latin typeface="Calibri Light" panose="020F0302020204030204" pitchFamily="34" charset="0"/>
                <a:cs typeface="Calibri Light" panose="020F0302020204030204" pitchFamily="34" charset="0"/>
              </a:rPr>
              <a:t>} </a:t>
            </a:r>
          </a:p>
          <a:p>
            <a:pPr eaLnBrk="1" hangingPunct="1">
              <a:spcBef>
                <a:spcPct val="50000"/>
              </a:spcBef>
              <a:buFontTx/>
              <a:buChar char="•"/>
            </a:pPr>
            <a:r>
              <a:rPr lang="en-US" altLang="en-US" sz="2800" dirty="0">
                <a:solidFill>
                  <a:schemeClr val="accent2"/>
                </a:solidFill>
                <a:latin typeface="Calibri Light" panose="020F0302020204030204" pitchFamily="34" charset="0"/>
                <a:cs typeface="Calibri Light" panose="020F0302020204030204" pitchFamily="34" charset="0"/>
              </a:rPr>
              <a:t>Receiver steps during E is </a:t>
            </a:r>
            <a:r>
              <a:rPr lang="en-US" altLang="en-US" sz="2800" dirty="0" err="1">
                <a:solidFill>
                  <a:schemeClr val="accent2"/>
                </a:solidFill>
                <a:latin typeface="Calibri Light" panose="020F0302020204030204" pitchFamily="34" charset="0"/>
                <a:cs typeface="Calibri Light" panose="020F0302020204030204" pitchFamily="34" charset="0"/>
              </a:rPr>
              <a:t>S</a:t>
            </a:r>
            <a:r>
              <a:rPr lang="en-US" altLang="en-US" sz="2800" baseline="-25000" dirty="0" err="1">
                <a:solidFill>
                  <a:schemeClr val="accent2"/>
                </a:solidFill>
                <a:latin typeface="Calibri Light" panose="020F0302020204030204" pitchFamily="34" charset="0"/>
                <a:cs typeface="Calibri Light" panose="020F0302020204030204" pitchFamily="34" charset="0"/>
              </a:rPr>
              <a:t>receiver</a:t>
            </a:r>
            <a:r>
              <a:rPr lang="en-US" altLang="en-US" sz="2800" dirty="0">
                <a:solidFill>
                  <a:schemeClr val="accent2"/>
                </a:solidFill>
                <a:latin typeface="Calibri Light" panose="020F0302020204030204" pitchFamily="34" charset="0"/>
                <a:cs typeface="Calibri Light" panose="020F0302020204030204" pitchFamily="34" charset="0"/>
              </a:rPr>
              <a:t>  = { b</a:t>
            </a:r>
            <a:r>
              <a:rPr lang="en-US" altLang="en-US" sz="2800" baseline="-25000" dirty="0">
                <a:solidFill>
                  <a:schemeClr val="accent2"/>
                </a:solidFill>
                <a:latin typeface="Calibri Light" panose="020F0302020204030204" pitchFamily="34" charset="0"/>
                <a:cs typeface="Calibri Light" panose="020F0302020204030204" pitchFamily="34" charset="0"/>
              </a:rPr>
              <a:t>1</a:t>
            </a:r>
            <a:r>
              <a:rPr lang="en-US" altLang="en-US" sz="2800" dirty="0">
                <a:solidFill>
                  <a:schemeClr val="accent2"/>
                </a:solidFill>
                <a:latin typeface="Calibri Light" panose="020F0302020204030204" pitchFamily="34" charset="0"/>
                <a:cs typeface="Calibri Light" panose="020F0302020204030204" pitchFamily="34" charset="0"/>
              </a:rPr>
              <a:t>,b</a:t>
            </a:r>
            <a:r>
              <a:rPr lang="en-US" altLang="en-US" sz="2800" baseline="-25000" dirty="0">
                <a:solidFill>
                  <a:schemeClr val="accent2"/>
                </a:solidFill>
                <a:latin typeface="Calibri Light" panose="020F0302020204030204" pitchFamily="34" charset="0"/>
                <a:cs typeface="Calibri Light" panose="020F0302020204030204" pitchFamily="34" charset="0"/>
              </a:rPr>
              <a:t>2</a:t>
            </a:r>
            <a:r>
              <a:rPr lang="en-US" altLang="en-US" sz="2800" dirty="0">
                <a:solidFill>
                  <a:schemeClr val="accent2"/>
                </a:solidFill>
                <a:latin typeface="Calibri Light" panose="020F0302020204030204" pitchFamily="34" charset="0"/>
                <a:cs typeface="Calibri Light" panose="020F0302020204030204" pitchFamily="34" charset="0"/>
              </a:rPr>
              <a:t>…b</a:t>
            </a:r>
            <a:r>
              <a:rPr lang="en-US" altLang="en-US" sz="2800" baseline="-25000" dirty="0">
                <a:solidFill>
                  <a:schemeClr val="accent2"/>
                </a:solidFill>
                <a:latin typeface="Calibri Light" panose="020F0302020204030204" pitchFamily="34" charset="0"/>
                <a:cs typeface="Calibri Light" panose="020F0302020204030204" pitchFamily="34" charset="0"/>
              </a:rPr>
              <a:t>k </a:t>
            </a:r>
            <a:r>
              <a:rPr lang="en-US" altLang="en-US" sz="2800" dirty="0">
                <a:solidFill>
                  <a:schemeClr val="accent2"/>
                </a:solidFill>
                <a:latin typeface="Calibri Light" panose="020F0302020204030204" pitchFamily="34" charset="0"/>
                <a:cs typeface="Calibri Light" panose="020F0302020204030204" pitchFamily="34" charset="0"/>
              </a:rPr>
              <a:t>}</a:t>
            </a:r>
          </a:p>
          <a:p>
            <a:pPr eaLnBrk="1" hangingPunct="1">
              <a:spcBef>
                <a:spcPct val="50000"/>
              </a:spcBef>
              <a:buFontTx/>
              <a:buChar char="•"/>
            </a:pPr>
            <a:r>
              <a:rPr lang="en-US" altLang="en-US" sz="2800" dirty="0">
                <a:solidFill>
                  <a:schemeClr val="accent2"/>
                </a:solidFill>
                <a:latin typeface="Calibri Light" panose="020F0302020204030204" pitchFamily="34" charset="0"/>
                <a:cs typeface="Calibri Light" panose="020F0302020204030204" pitchFamily="34" charset="0"/>
              </a:rPr>
              <a:t>For any pair &lt;a</a:t>
            </a:r>
            <a:r>
              <a:rPr lang="en-US" altLang="en-US" sz="2800" baseline="-25000" dirty="0">
                <a:solidFill>
                  <a:schemeClr val="accent2"/>
                </a:solidFill>
                <a:latin typeface="Calibri Light" panose="020F0302020204030204" pitchFamily="34" charset="0"/>
                <a:cs typeface="Calibri Light" panose="020F0302020204030204" pitchFamily="34" charset="0"/>
              </a:rPr>
              <a:t>i</a:t>
            </a:r>
            <a:r>
              <a:rPr lang="en-US" altLang="en-US" sz="2800" dirty="0">
                <a:solidFill>
                  <a:schemeClr val="accent2"/>
                </a:solidFill>
                <a:latin typeface="Calibri Light" panose="020F0302020204030204" pitchFamily="34" charset="0"/>
                <a:cs typeface="Calibri Light" panose="020F0302020204030204" pitchFamily="34" charset="0"/>
              </a:rPr>
              <a:t>, </a:t>
            </a:r>
            <a:r>
              <a:rPr lang="en-US" altLang="en-US" sz="2800" dirty="0" err="1">
                <a:solidFill>
                  <a:schemeClr val="accent2"/>
                </a:solidFill>
                <a:latin typeface="Calibri Light" panose="020F0302020204030204" pitchFamily="34" charset="0"/>
                <a:cs typeface="Calibri Light" panose="020F0302020204030204" pitchFamily="34" charset="0"/>
              </a:rPr>
              <a:t>b</a:t>
            </a:r>
            <a:r>
              <a:rPr lang="en-US" altLang="en-US" sz="2800" baseline="-25000" dirty="0" err="1">
                <a:solidFill>
                  <a:schemeClr val="accent2"/>
                </a:solidFill>
                <a:latin typeface="Calibri Light" panose="020F0302020204030204" pitchFamily="34" charset="0"/>
                <a:cs typeface="Calibri Light" panose="020F0302020204030204" pitchFamily="34" charset="0"/>
              </a:rPr>
              <a:t>j</a:t>
            </a:r>
            <a:r>
              <a:rPr lang="en-US" altLang="en-US" sz="2800" dirty="0">
                <a:solidFill>
                  <a:schemeClr val="accent2"/>
                </a:solidFill>
                <a:latin typeface="Calibri Light" panose="020F0302020204030204" pitchFamily="34" charset="0"/>
                <a:cs typeface="Calibri Light" panose="020F0302020204030204" pitchFamily="34" charset="0"/>
              </a:rPr>
              <a:t>&gt; there exists E’’</a:t>
            </a:r>
            <a:r>
              <a:rPr lang="en-US" altLang="he-IL" sz="2800" dirty="0">
                <a:solidFill>
                  <a:schemeClr val="accent2"/>
                </a:solidFill>
                <a:latin typeface="Calibri Light" panose="020F0302020204030204" pitchFamily="34" charset="0"/>
                <a:cs typeface="Calibri Light" panose="020F0302020204030204" pitchFamily="34" charset="0"/>
                <a:sym typeface="Symbol" panose="05050102010706020507" pitchFamily="18" charset="2"/>
              </a:rPr>
              <a:t></a:t>
            </a:r>
            <a:r>
              <a:rPr lang="en-US" altLang="en-US" sz="2800" i="1" dirty="0">
                <a:solidFill>
                  <a:schemeClr val="accent2"/>
                </a:solidFill>
                <a:latin typeface="Calibri Light" panose="020F0302020204030204" pitchFamily="34" charset="0"/>
                <a:cs typeface="Calibri Light" panose="020F0302020204030204" pitchFamily="34" charset="0"/>
              </a:rPr>
              <a:t>CE </a:t>
            </a:r>
            <a:r>
              <a:rPr lang="en-US" altLang="en-US" sz="2800" dirty="0">
                <a:solidFill>
                  <a:schemeClr val="accent2"/>
                </a:solidFill>
                <a:latin typeface="Calibri Light" panose="020F0302020204030204" pitchFamily="34" charset="0"/>
                <a:cs typeface="Calibri Light" panose="020F0302020204030204" pitchFamily="34" charset="0"/>
              </a:rPr>
              <a:t>in which there is configuration </a:t>
            </a:r>
            <a:r>
              <a:rPr lang="en-US" altLang="en-US" sz="2800" i="1" dirty="0">
                <a:solidFill>
                  <a:schemeClr val="accent2"/>
                </a:solidFill>
                <a:latin typeface="Calibri Light" panose="020F0302020204030204" pitchFamily="34" charset="0"/>
                <a:cs typeface="Calibri Light" panose="020F0302020204030204" pitchFamily="34" charset="0"/>
              </a:rPr>
              <a:t>c, </a:t>
            </a:r>
            <a:r>
              <a:rPr lang="en-US" altLang="en-US" sz="2800" dirty="0">
                <a:solidFill>
                  <a:schemeClr val="accent2"/>
                </a:solidFill>
                <a:latin typeface="Calibri Light" panose="020F0302020204030204" pitchFamily="34" charset="0"/>
                <a:cs typeface="Calibri Light" panose="020F0302020204030204" pitchFamily="34" charset="0"/>
              </a:rPr>
              <a:t>such that both a</a:t>
            </a:r>
            <a:r>
              <a:rPr lang="en-US" altLang="en-US" sz="2800" baseline="-25000" dirty="0">
                <a:solidFill>
                  <a:schemeClr val="accent2"/>
                </a:solidFill>
                <a:latin typeface="Calibri Light" panose="020F0302020204030204" pitchFamily="34" charset="0"/>
                <a:cs typeface="Calibri Light" panose="020F0302020204030204" pitchFamily="34" charset="0"/>
              </a:rPr>
              <a:t>i </a:t>
            </a:r>
            <a:r>
              <a:rPr lang="en-US" altLang="en-US" sz="2800" dirty="0">
                <a:solidFill>
                  <a:schemeClr val="accent2"/>
                </a:solidFill>
                <a:latin typeface="Calibri Light" panose="020F0302020204030204" pitchFamily="34" charset="0"/>
                <a:cs typeface="Calibri Light" panose="020F0302020204030204" pitchFamily="34" charset="0"/>
              </a:rPr>
              <a:t>and </a:t>
            </a:r>
            <a:r>
              <a:rPr lang="en-US" altLang="en-US" sz="2800" dirty="0" err="1">
                <a:solidFill>
                  <a:schemeClr val="accent2"/>
                </a:solidFill>
                <a:latin typeface="Calibri Light" panose="020F0302020204030204" pitchFamily="34" charset="0"/>
                <a:cs typeface="Calibri Light" panose="020F0302020204030204" pitchFamily="34" charset="0"/>
              </a:rPr>
              <a:t>b</a:t>
            </a:r>
            <a:r>
              <a:rPr lang="en-US" altLang="en-US" sz="2800" baseline="-25000" dirty="0" err="1">
                <a:solidFill>
                  <a:schemeClr val="accent2"/>
                </a:solidFill>
                <a:latin typeface="Calibri Light" panose="020F0302020204030204" pitchFamily="34" charset="0"/>
                <a:cs typeface="Calibri Light" panose="020F0302020204030204" pitchFamily="34" charset="0"/>
              </a:rPr>
              <a:t>j</a:t>
            </a:r>
            <a:r>
              <a:rPr lang="en-US" altLang="en-US" sz="2800" dirty="0">
                <a:solidFill>
                  <a:schemeClr val="accent2"/>
                </a:solidFill>
                <a:latin typeface="Calibri Light" panose="020F0302020204030204" pitchFamily="34" charset="0"/>
                <a:cs typeface="Calibri Light" panose="020F0302020204030204" pitchFamily="34" charset="0"/>
              </a:rPr>
              <a:t> are applicable in </a:t>
            </a:r>
            <a:r>
              <a:rPr lang="en-US" altLang="en-US" sz="2800" i="1" dirty="0">
                <a:solidFill>
                  <a:schemeClr val="accent2"/>
                </a:solidFill>
                <a:latin typeface="Calibri Light" panose="020F0302020204030204" pitchFamily="34" charset="0"/>
                <a:cs typeface="Calibri Light" panose="020F0302020204030204" pitchFamily="34" charset="0"/>
              </a:rPr>
              <a:t>c </a:t>
            </a:r>
            <a:r>
              <a:rPr lang="en-US" altLang="en-US" sz="2800" dirty="0">
                <a:solidFill>
                  <a:schemeClr val="accent2"/>
                </a:solidFill>
                <a:latin typeface="Calibri Light" panose="020F0302020204030204" pitchFamily="34" charset="0"/>
                <a:cs typeface="Calibri Light" panose="020F0302020204030204" pitchFamily="34" charset="0"/>
                <a:sym typeface="Wingdings" panose="05000000000000000000" pitchFamily="2" charset="2"/>
              </a:rPr>
              <a:t> </a:t>
            </a:r>
            <a:r>
              <a:rPr lang="en-US" altLang="en-US" sz="2800" i="1" dirty="0">
                <a:solidFill>
                  <a:srgbClr val="CC0000"/>
                </a:solidFill>
                <a:latin typeface="Calibri Light" panose="020F0302020204030204" pitchFamily="34" charset="0"/>
                <a:cs typeface="Calibri Light" panose="020F0302020204030204" pitchFamily="34" charset="0"/>
                <a:sym typeface="Wingdings" panose="05000000000000000000" pitchFamily="2" charset="2"/>
              </a:rPr>
              <a:t>c </a:t>
            </a:r>
            <a:r>
              <a:rPr lang="en-US" altLang="en-US" sz="2800" dirty="0">
                <a:solidFill>
                  <a:srgbClr val="CC0000"/>
                </a:solidFill>
                <a:latin typeface="Calibri Light" panose="020F0302020204030204" pitchFamily="34" charset="0"/>
                <a:cs typeface="Calibri Light" panose="020F0302020204030204" pitchFamily="34" charset="0"/>
                <a:sym typeface="Wingdings" panose="05000000000000000000" pitchFamily="2" charset="2"/>
              </a:rPr>
              <a:t>is not safe configuration</a:t>
            </a:r>
          </a:p>
        </p:txBody>
      </p:sp>
      <p:sp>
        <p:nvSpPr>
          <p:cNvPr id="24579" name="Rectangle 6"/>
          <p:cNvSpPr>
            <a:spLocks noChangeArrowheads="1"/>
          </p:cNvSpPr>
          <p:nvPr/>
        </p:nvSpPr>
        <p:spPr bwMode="auto">
          <a:xfrm>
            <a:off x="73025" y="-98425"/>
            <a:ext cx="88201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u="sng">
                <a:solidFill>
                  <a:schemeClr val="hlink"/>
                </a:solidFill>
                <a:latin typeface="Calibri Light" panose="020F0302020204030204" pitchFamily="34" charset="0"/>
                <a:cs typeface="Calibri Light" panose="020F0302020204030204" pitchFamily="34" charset="0"/>
              </a:rPr>
              <a:t>Proof – cont…</a:t>
            </a:r>
            <a:endParaRPr lang="en-US" altLang="en-US" sz="3600" i="1">
              <a:solidFill>
                <a:schemeClr val="tx2"/>
              </a:solidFill>
              <a:latin typeface="Calibri Light" panose="020F0302020204030204" pitchFamily="34" charset="0"/>
              <a:cs typeface="Calibri Light" panose="020F0302020204030204" pitchFamily="34" charset="0"/>
            </a:endParaRPr>
          </a:p>
        </p:txBody>
      </p:sp>
      <p:grpSp>
        <p:nvGrpSpPr>
          <p:cNvPr id="24580" name="Group 42"/>
          <p:cNvGrpSpPr>
            <a:grpSpLocks/>
          </p:cNvGrpSpPr>
          <p:nvPr/>
        </p:nvGrpSpPr>
        <p:grpSpPr bwMode="auto">
          <a:xfrm>
            <a:off x="5292725" y="1089025"/>
            <a:ext cx="3455988" cy="452438"/>
            <a:chOff x="1002" y="1085"/>
            <a:chExt cx="3466" cy="393"/>
          </a:xfrm>
        </p:grpSpPr>
        <p:sp>
          <p:nvSpPr>
            <p:cNvPr id="24606" name="Oval 43"/>
            <p:cNvSpPr>
              <a:spLocks noChangeArrowheads="1"/>
            </p:cNvSpPr>
            <p:nvPr/>
          </p:nvSpPr>
          <p:spPr bwMode="auto">
            <a:xfrm>
              <a:off x="1002" y="1085"/>
              <a:ext cx="417" cy="39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4607" name="Oval 44"/>
            <p:cNvSpPr>
              <a:spLocks noChangeArrowheads="1"/>
            </p:cNvSpPr>
            <p:nvPr/>
          </p:nvSpPr>
          <p:spPr bwMode="auto">
            <a:xfrm>
              <a:off x="4051" y="1085"/>
              <a:ext cx="417" cy="39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cxnSp>
          <p:nvCxnSpPr>
            <p:cNvPr id="24608" name="AutoShape 45"/>
            <p:cNvCxnSpPr>
              <a:cxnSpLocks noChangeShapeType="1"/>
              <a:stCxn id="24606" idx="7"/>
              <a:endCxn id="24607" idx="1"/>
            </p:cNvCxnSpPr>
            <p:nvPr/>
          </p:nvCxnSpPr>
          <p:spPr bwMode="auto">
            <a:xfrm rot="5400000" flipV="1">
              <a:off x="2734" y="-233"/>
              <a:ext cx="1" cy="2754"/>
            </a:xfrm>
            <a:prstGeom prst="curvedConnector3">
              <a:avLst>
                <a:gd name="adj1" fmla="val -202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09" name="AutoShape 46"/>
            <p:cNvCxnSpPr>
              <a:cxnSpLocks noChangeShapeType="1"/>
              <a:stCxn id="24607" idx="3"/>
              <a:endCxn id="24606" idx="5"/>
            </p:cNvCxnSpPr>
            <p:nvPr/>
          </p:nvCxnSpPr>
          <p:spPr bwMode="auto">
            <a:xfrm rot="5400000">
              <a:off x="2734" y="44"/>
              <a:ext cx="1" cy="2754"/>
            </a:xfrm>
            <a:prstGeom prst="curvedConnector3">
              <a:avLst>
                <a:gd name="adj1" fmla="val 201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4581" name="Group 47"/>
          <p:cNvGrpSpPr>
            <a:grpSpLocks/>
          </p:cNvGrpSpPr>
          <p:nvPr/>
        </p:nvGrpSpPr>
        <p:grpSpPr bwMode="auto">
          <a:xfrm>
            <a:off x="5292725" y="4803775"/>
            <a:ext cx="3455988" cy="452438"/>
            <a:chOff x="1002" y="1085"/>
            <a:chExt cx="3466" cy="393"/>
          </a:xfrm>
        </p:grpSpPr>
        <p:sp>
          <p:nvSpPr>
            <p:cNvPr id="24602" name="Oval 48"/>
            <p:cNvSpPr>
              <a:spLocks noChangeArrowheads="1"/>
            </p:cNvSpPr>
            <p:nvPr/>
          </p:nvSpPr>
          <p:spPr bwMode="auto">
            <a:xfrm>
              <a:off x="1002" y="1085"/>
              <a:ext cx="417" cy="39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4603" name="Oval 49"/>
            <p:cNvSpPr>
              <a:spLocks noChangeArrowheads="1"/>
            </p:cNvSpPr>
            <p:nvPr/>
          </p:nvSpPr>
          <p:spPr bwMode="auto">
            <a:xfrm>
              <a:off x="4051" y="1085"/>
              <a:ext cx="417" cy="39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cxnSp>
          <p:nvCxnSpPr>
            <p:cNvPr id="24604" name="AutoShape 50"/>
            <p:cNvCxnSpPr>
              <a:cxnSpLocks noChangeShapeType="1"/>
              <a:stCxn id="24602" idx="7"/>
              <a:endCxn id="24603" idx="1"/>
            </p:cNvCxnSpPr>
            <p:nvPr/>
          </p:nvCxnSpPr>
          <p:spPr bwMode="auto">
            <a:xfrm rot="5400000" flipV="1">
              <a:off x="2734" y="-233"/>
              <a:ext cx="1" cy="2754"/>
            </a:xfrm>
            <a:prstGeom prst="curvedConnector3">
              <a:avLst>
                <a:gd name="adj1" fmla="val -202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05" name="AutoShape 51"/>
            <p:cNvCxnSpPr>
              <a:cxnSpLocks noChangeShapeType="1"/>
              <a:stCxn id="24603" idx="3"/>
              <a:endCxn id="24602" idx="5"/>
            </p:cNvCxnSpPr>
            <p:nvPr/>
          </p:nvCxnSpPr>
          <p:spPr bwMode="auto">
            <a:xfrm rot="5400000">
              <a:off x="2734" y="44"/>
              <a:ext cx="1" cy="2754"/>
            </a:xfrm>
            <a:prstGeom prst="curvedConnector3">
              <a:avLst>
                <a:gd name="adj1" fmla="val 201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4582" name="Group 52"/>
          <p:cNvGrpSpPr>
            <a:grpSpLocks/>
          </p:cNvGrpSpPr>
          <p:nvPr/>
        </p:nvGrpSpPr>
        <p:grpSpPr bwMode="auto">
          <a:xfrm>
            <a:off x="5292725" y="2946400"/>
            <a:ext cx="3455988" cy="452438"/>
            <a:chOff x="1002" y="1085"/>
            <a:chExt cx="3466" cy="393"/>
          </a:xfrm>
        </p:grpSpPr>
        <p:sp>
          <p:nvSpPr>
            <p:cNvPr id="24598" name="Oval 53"/>
            <p:cNvSpPr>
              <a:spLocks noChangeArrowheads="1"/>
            </p:cNvSpPr>
            <p:nvPr/>
          </p:nvSpPr>
          <p:spPr bwMode="auto">
            <a:xfrm>
              <a:off x="1002" y="1085"/>
              <a:ext cx="417" cy="39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sp>
          <p:nvSpPr>
            <p:cNvPr id="24599" name="Oval 54"/>
            <p:cNvSpPr>
              <a:spLocks noChangeArrowheads="1"/>
            </p:cNvSpPr>
            <p:nvPr/>
          </p:nvSpPr>
          <p:spPr bwMode="auto">
            <a:xfrm>
              <a:off x="4051" y="1085"/>
              <a:ext cx="417" cy="39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cxnSp>
          <p:nvCxnSpPr>
            <p:cNvPr id="24600" name="AutoShape 55"/>
            <p:cNvCxnSpPr>
              <a:cxnSpLocks noChangeShapeType="1"/>
              <a:stCxn id="24598" idx="7"/>
              <a:endCxn id="24599" idx="1"/>
            </p:cNvCxnSpPr>
            <p:nvPr/>
          </p:nvCxnSpPr>
          <p:spPr bwMode="auto">
            <a:xfrm rot="5400000" flipV="1">
              <a:off x="2734" y="-233"/>
              <a:ext cx="1" cy="2754"/>
            </a:xfrm>
            <a:prstGeom prst="curvedConnector3">
              <a:avLst>
                <a:gd name="adj1" fmla="val -202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01" name="AutoShape 56"/>
            <p:cNvCxnSpPr>
              <a:cxnSpLocks noChangeShapeType="1"/>
              <a:stCxn id="24599" idx="3"/>
              <a:endCxn id="24598" idx="5"/>
            </p:cNvCxnSpPr>
            <p:nvPr/>
          </p:nvCxnSpPr>
          <p:spPr bwMode="auto">
            <a:xfrm rot="5400000">
              <a:off x="2734" y="44"/>
              <a:ext cx="1" cy="2754"/>
            </a:xfrm>
            <a:prstGeom prst="curvedConnector3">
              <a:avLst>
                <a:gd name="adj1" fmla="val 201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583" name="Text Box 57"/>
          <p:cNvSpPr txBox="1">
            <a:spLocks noChangeArrowheads="1"/>
          </p:cNvSpPr>
          <p:nvPr/>
        </p:nvSpPr>
        <p:spPr bwMode="auto">
          <a:xfrm>
            <a:off x="6537325" y="936625"/>
            <a:ext cx="9001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3600" i="1">
                <a:latin typeface="Calibri Light" panose="020F0302020204030204" pitchFamily="34" charset="0"/>
                <a:cs typeface="Calibri Light" panose="020F0302020204030204" pitchFamily="34" charset="0"/>
              </a:rPr>
              <a:t>c</a:t>
            </a:r>
            <a:r>
              <a:rPr lang="en-US" altLang="en-US" sz="3600" i="1" baseline="-25000">
                <a:latin typeface="Calibri Light" panose="020F0302020204030204" pitchFamily="34" charset="0"/>
                <a:cs typeface="Calibri Light" panose="020F0302020204030204" pitchFamily="34" charset="0"/>
              </a:rPr>
              <a:t>init</a:t>
            </a:r>
            <a:endParaRPr lang="en-US" altLang="en-US" sz="3600" i="1">
              <a:latin typeface="Calibri Light" panose="020F0302020204030204" pitchFamily="34" charset="0"/>
              <a:cs typeface="Calibri Light" panose="020F0302020204030204" pitchFamily="34" charset="0"/>
            </a:endParaRPr>
          </a:p>
        </p:txBody>
      </p:sp>
      <p:sp>
        <p:nvSpPr>
          <p:cNvPr id="24584" name="Text Box 58"/>
          <p:cNvSpPr txBox="1">
            <a:spLocks noChangeArrowheads="1"/>
          </p:cNvSpPr>
          <p:nvPr/>
        </p:nvSpPr>
        <p:spPr bwMode="auto">
          <a:xfrm>
            <a:off x="6802438" y="4679950"/>
            <a:ext cx="9001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3600" i="1">
                <a:latin typeface="Calibri Light" panose="020F0302020204030204" pitchFamily="34" charset="0"/>
                <a:cs typeface="Calibri Light" panose="020F0302020204030204" pitchFamily="34" charset="0"/>
              </a:rPr>
              <a:t>c</a:t>
            </a:r>
          </a:p>
        </p:txBody>
      </p:sp>
      <p:sp>
        <p:nvSpPr>
          <p:cNvPr id="24585" name="Line 59"/>
          <p:cNvSpPr>
            <a:spLocks noChangeShapeType="1"/>
          </p:cNvSpPr>
          <p:nvPr/>
        </p:nvSpPr>
        <p:spPr bwMode="auto">
          <a:xfrm flipH="1">
            <a:off x="5507038" y="1541463"/>
            <a:ext cx="1587" cy="1398587"/>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sp>
        <p:nvSpPr>
          <p:cNvPr id="24586" name="Line 60"/>
          <p:cNvSpPr>
            <a:spLocks noChangeShapeType="1"/>
          </p:cNvSpPr>
          <p:nvPr/>
        </p:nvSpPr>
        <p:spPr bwMode="auto">
          <a:xfrm flipH="1">
            <a:off x="8555038" y="3462338"/>
            <a:ext cx="0" cy="1344612"/>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sp>
        <p:nvSpPr>
          <p:cNvPr id="24587" name="Text Box 61"/>
          <p:cNvSpPr txBox="1">
            <a:spLocks noChangeArrowheads="1"/>
          </p:cNvSpPr>
          <p:nvPr/>
        </p:nvSpPr>
        <p:spPr bwMode="auto">
          <a:xfrm>
            <a:off x="4986338" y="1436688"/>
            <a:ext cx="900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i="1">
                <a:latin typeface="Calibri Light" panose="020F0302020204030204" pitchFamily="34" charset="0"/>
                <a:cs typeface="Calibri Light" panose="020F0302020204030204" pitchFamily="34" charset="0"/>
              </a:rPr>
              <a:t>a</a:t>
            </a:r>
            <a:r>
              <a:rPr lang="en-US" altLang="en-US" sz="2000" i="1" baseline="-25000">
                <a:latin typeface="Calibri Light" panose="020F0302020204030204" pitchFamily="34" charset="0"/>
                <a:cs typeface="Calibri Light" panose="020F0302020204030204" pitchFamily="34" charset="0"/>
              </a:rPr>
              <a:t>1</a:t>
            </a:r>
            <a:endParaRPr lang="en-US" altLang="en-US" sz="2000" i="1">
              <a:latin typeface="Calibri Light" panose="020F0302020204030204" pitchFamily="34" charset="0"/>
              <a:cs typeface="Calibri Light" panose="020F0302020204030204" pitchFamily="34" charset="0"/>
            </a:endParaRPr>
          </a:p>
        </p:txBody>
      </p:sp>
      <p:sp>
        <p:nvSpPr>
          <p:cNvPr id="24588" name="Text Box 62"/>
          <p:cNvSpPr txBox="1">
            <a:spLocks noChangeArrowheads="1"/>
          </p:cNvSpPr>
          <p:nvPr/>
        </p:nvSpPr>
        <p:spPr bwMode="auto">
          <a:xfrm>
            <a:off x="5002213" y="1766888"/>
            <a:ext cx="900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i="1">
                <a:latin typeface="Calibri Light" panose="020F0302020204030204" pitchFamily="34" charset="0"/>
                <a:cs typeface="Calibri Light" panose="020F0302020204030204" pitchFamily="34" charset="0"/>
              </a:rPr>
              <a:t>a</a:t>
            </a:r>
            <a:r>
              <a:rPr lang="en-US" altLang="en-US" sz="2000" i="1" baseline="-25000">
                <a:latin typeface="Calibri Light" panose="020F0302020204030204" pitchFamily="34" charset="0"/>
                <a:cs typeface="Calibri Light" panose="020F0302020204030204" pitchFamily="34" charset="0"/>
              </a:rPr>
              <a:t>2</a:t>
            </a:r>
            <a:endParaRPr lang="en-US" altLang="en-US" sz="2000" i="1">
              <a:latin typeface="Calibri Light" panose="020F0302020204030204" pitchFamily="34" charset="0"/>
              <a:cs typeface="Calibri Light" panose="020F0302020204030204" pitchFamily="34" charset="0"/>
            </a:endParaRPr>
          </a:p>
        </p:txBody>
      </p:sp>
      <p:sp>
        <p:nvSpPr>
          <p:cNvPr id="24589" name="Text Box 63"/>
          <p:cNvSpPr txBox="1">
            <a:spLocks noChangeArrowheads="1"/>
          </p:cNvSpPr>
          <p:nvPr/>
        </p:nvSpPr>
        <p:spPr bwMode="auto">
          <a:xfrm>
            <a:off x="5018088" y="2111375"/>
            <a:ext cx="900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i="1">
                <a:latin typeface="Calibri Light" panose="020F0302020204030204" pitchFamily="34" charset="0"/>
                <a:cs typeface="Calibri Light" panose="020F0302020204030204" pitchFamily="34" charset="0"/>
              </a:rPr>
              <a:t>…</a:t>
            </a:r>
          </a:p>
        </p:txBody>
      </p:sp>
      <p:sp>
        <p:nvSpPr>
          <p:cNvPr id="24590" name="Text Box 64"/>
          <p:cNvSpPr txBox="1">
            <a:spLocks noChangeArrowheads="1"/>
          </p:cNvSpPr>
          <p:nvPr/>
        </p:nvSpPr>
        <p:spPr bwMode="auto">
          <a:xfrm>
            <a:off x="5014913" y="2487613"/>
            <a:ext cx="900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i="1">
                <a:latin typeface="Calibri Light" panose="020F0302020204030204" pitchFamily="34" charset="0"/>
                <a:cs typeface="Calibri Light" panose="020F0302020204030204" pitchFamily="34" charset="0"/>
              </a:rPr>
              <a:t>a</a:t>
            </a:r>
            <a:r>
              <a:rPr lang="en-US" altLang="en-US" sz="2000" i="1" baseline="-25000">
                <a:latin typeface="Calibri Light" panose="020F0302020204030204" pitchFamily="34" charset="0"/>
                <a:cs typeface="Calibri Light" panose="020F0302020204030204" pitchFamily="34" charset="0"/>
              </a:rPr>
              <a:t>i-1</a:t>
            </a:r>
            <a:endParaRPr lang="en-US" altLang="en-US" sz="2000" i="1">
              <a:latin typeface="Calibri Light" panose="020F0302020204030204" pitchFamily="34" charset="0"/>
              <a:cs typeface="Calibri Light" panose="020F0302020204030204" pitchFamily="34" charset="0"/>
            </a:endParaRPr>
          </a:p>
        </p:txBody>
      </p:sp>
      <p:sp>
        <p:nvSpPr>
          <p:cNvPr id="24591" name="Text Box 65"/>
          <p:cNvSpPr txBox="1">
            <a:spLocks noChangeArrowheads="1"/>
          </p:cNvSpPr>
          <p:nvPr/>
        </p:nvSpPr>
        <p:spPr bwMode="auto">
          <a:xfrm>
            <a:off x="8499475" y="3376613"/>
            <a:ext cx="9001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i="1">
                <a:latin typeface="Calibri Light" panose="020F0302020204030204" pitchFamily="34" charset="0"/>
                <a:cs typeface="Calibri Light" panose="020F0302020204030204" pitchFamily="34" charset="0"/>
              </a:rPr>
              <a:t>b</a:t>
            </a:r>
            <a:r>
              <a:rPr lang="en-US" altLang="en-US" sz="2000" i="1" baseline="-25000">
                <a:latin typeface="Calibri Light" panose="020F0302020204030204" pitchFamily="34" charset="0"/>
                <a:cs typeface="Calibri Light" panose="020F0302020204030204" pitchFamily="34" charset="0"/>
              </a:rPr>
              <a:t>1</a:t>
            </a:r>
            <a:endParaRPr lang="en-US" altLang="en-US" sz="2000" i="1">
              <a:latin typeface="Calibri Light" panose="020F0302020204030204" pitchFamily="34" charset="0"/>
              <a:cs typeface="Calibri Light" panose="020F0302020204030204" pitchFamily="34" charset="0"/>
            </a:endParaRPr>
          </a:p>
        </p:txBody>
      </p:sp>
      <p:sp>
        <p:nvSpPr>
          <p:cNvPr id="24592" name="Text Box 66"/>
          <p:cNvSpPr txBox="1">
            <a:spLocks noChangeArrowheads="1"/>
          </p:cNvSpPr>
          <p:nvPr/>
        </p:nvSpPr>
        <p:spPr bwMode="auto">
          <a:xfrm>
            <a:off x="8515350" y="3706813"/>
            <a:ext cx="9001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i="1">
                <a:latin typeface="Calibri Light" panose="020F0302020204030204" pitchFamily="34" charset="0"/>
                <a:cs typeface="Calibri Light" panose="020F0302020204030204" pitchFamily="34" charset="0"/>
              </a:rPr>
              <a:t>b</a:t>
            </a:r>
            <a:r>
              <a:rPr lang="en-US" altLang="en-US" sz="2000" i="1" baseline="-25000">
                <a:latin typeface="Calibri Light" panose="020F0302020204030204" pitchFamily="34" charset="0"/>
                <a:cs typeface="Calibri Light" panose="020F0302020204030204" pitchFamily="34" charset="0"/>
              </a:rPr>
              <a:t>2</a:t>
            </a:r>
            <a:endParaRPr lang="en-US" altLang="en-US" sz="2000" i="1">
              <a:latin typeface="Calibri Light" panose="020F0302020204030204" pitchFamily="34" charset="0"/>
              <a:cs typeface="Calibri Light" panose="020F0302020204030204" pitchFamily="34" charset="0"/>
            </a:endParaRPr>
          </a:p>
        </p:txBody>
      </p:sp>
      <p:sp>
        <p:nvSpPr>
          <p:cNvPr id="24593" name="Text Box 67"/>
          <p:cNvSpPr txBox="1">
            <a:spLocks noChangeArrowheads="1"/>
          </p:cNvSpPr>
          <p:nvPr/>
        </p:nvSpPr>
        <p:spPr bwMode="auto">
          <a:xfrm>
            <a:off x="8531225" y="4051300"/>
            <a:ext cx="9001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i="1">
                <a:latin typeface="Calibri Light" panose="020F0302020204030204" pitchFamily="34" charset="0"/>
                <a:cs typeface="Calibri Light" panose="020F0302020204030204" pitchFamily="34" charset="0"/>
              </a:rPr>
              <a:t>…</a:t>
            </a:r>
          </a:p>
        </p:txBody>
      </p:sp>
      <p:sp>
        <p:nvSpPr>
          <p:cNvPr id="24594" name="Text Box 68"/>
          <p:cNvSpPr txBox="1">
            <a:spLocks noChangeArrowheads="1"/>
          </p:cNvSpPr>
          <p:nvPr/>
        </p:nvSpPr>
        <p:spPr bwMode="auto">
          <a:xfrm>
            <a:off x="8528050" y="4427538"/>
            <a:ext cx="9001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i="1">
                <a:latin typeface="Calibri Light" panose="020F0302020204030204" pitchFamily="34" charset="0"/>
                <a:cs typeface="Calibri Light" panose="020F0302020204030204" pitchFamily="34" charset="0"/>
              </a:rPr>
              <a:t>b</a:t>
            </a:r>
            <a:r>
              <a:rPr lang="en-US" altLang="en-US" sz="2000" i="1" baseline="-25000">
                <a:latin typeface="Calibri Light" panose="020F0302020204030204" pitchFamily="34" charset="0"/>
                <a:cs typeface="Calibri Light" panose="020F0302020204030204" pitchFamily="34" charset="0"/>
              </a:rPr>
              <a:t>j-1</a:t>
            </a:r>
            <a:endParaRPr lang="en-US" altLang="en-US" sz="2000" i="1">
              <a:latin typeface="Calibri Light" panose="020F0302020204030204" pitchFamily="34" charset="0"/>
              <a:cs typeface="Calibri Light" panose="020F0302020204030204" pitchFamily="34" charset="0"/>
            </a:endParaRPr>
          </a:p>
        </p:txBody>
      </p:sp>
      <p:sp>
        <p:nvSpPr>
          <p:cNvPr id="24595" name="Line 69"/>
          <p:cNvSpPr>
            <a:spLocks noChangeShapeType="1"/>
          </p:cNvSpPr>
          <p:nvPr/>
        </p:nvSpPr>
        <p:spPr bwMode="auto">
          <a:xfrm>
            <a:off x="5486400" y="5254625"/>
            <a:ext cx="0" cy="447675"/>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sp>
        <p:nvSpPr>
          <p:cNvPr id="24596" name="Line 70"/>
          <p:cNvSpPr>
            <a:spLocks noChangeShapeType="1"/>
          </p:cNvSpPr>
          <p:nvPr/>
        </p:nvSpPr>
        <p:spPr bwMode="auto">
          <a:xfrm>
            <a:off x="8543925" y="5246688"/>
            <a:ext cx="0" cy="447675"/>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sp>
        <p:nvSpPr>
          <p:cNvPr id="24597" name="Text Box 71"/>
          <p:cNvSpPr txBox="1">
            <a:spLocks noChangeArrowheads="1"/>
          </p:cNvSpPr>
          <p:nvPr/>
        </p:nvSpPr>
        <p:spPr bwMode="auto">
          <a:xfrm>
            <a:off x="5329238" y="5653088"/>
            <a:ext cx="3500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i="1">
                <a:latin typeface="Calibri Light" panose="020F0302020204030204" pitchFamily="34" charset="0"/>
                <a:cs typeface="Calibri Light" panose="020F0302020204030204" pitchFamily="34" charset="0"/>
              </a:rPr>
              <a:t>a</a:t>
            </a:r>
            <a:r>
              <a:rPr lang="en-US" altLang="en-US" sz="2000" i="1" baseline="-25000">
                <a:latin typeface="Calibri Light" panose="020F0302020204030204" pitchFamily="34" charset="0"/>
                <a:cs typeface="Calibri Light" panose="020F0302020204030204" pitchFamily="34" charset="0"/>
              </a:rPr>
              <a:t>i                            </a:t>
            </a:r>
            <a:r>
              <a:rPr lang="en-US" altLang="en-US" sz="2000" b="1">
                <a:latin typeface="Calibri Light" panose="020F0302020204030204" pitchFamily="34" charset="0"/>
                <a:cs typeface="Calibri Light" panose="020F0302020204030204" pitchFamily="34" charset="0"/>
              </a:rPr>
              <a:t>&amp;    </a:t>
            </a:r>
            <a:r>
              <a:rPr lang="en-US" altLang="en-US" sz="2000">
                <a:latin typeface="Calibri Light" panose="020F0302020204030204" pitchFamily="34" charset="0"/>
                <a:cs typeface="Calibri Light" panose="020F0302020204030204" pitchFamily="34" charset="0"/>
              </a:rPr>
              <a:t>            </a:t>
            </a:r>
            <a:r>
              <a:rPr lang="en-US" altLang="en-US" sz="2000" i="1">
                <a:latin typeface="Calibri Light" panose="020F0302020204030204" pitchFamily="34" charset="0"/>
                <a:cs typeface="Calibri Light" panose="020F0302020204030204" pitchFamily="34" charset="0"/>
              </a:rPr>
              <a:t>b</a:t>
            </a:r>
            <a:r>
              <a:rPr lang="en-US" altLang="en-US" sz="2000" i="1" baseline="-25000">
                <a:latin typeface="Calibri Light" panose="020F0302020204030204" pitchFamily="34" charset="0"/>
                <a:cs typeface="Calibri Light" panose="020F0302020204030204" pitchFamily="34" charset="0"/>
              </a:rPr>
              <a:t>j</a:t>
            </a:r>
            <a:endParaRPr lang="en-US" altLang="en-US" sz="2000" b="1" i="1">
              <a:latin typeface="Calibri Light" panose="020F0302020204030204" pitchFamily="34" charset="0"/>
              <a:cs typeface="Calibri Light" panose="020F0302020204030204" pitchFamily="34" charset="0"/>
            </a:endParaRPr>
          </a:p>
        </p:txBody>
      </p:sp>
      <p:sp>
        <p:nvSpPr>
          <p:cNvPr id="2" name="Explosion: 14 Points 1">
            <a:extLst>
              <a:ext uri="{FF2B5EF4-FFF2-40B4-BE49-F238E27FC236}">
                <a16:creationId xmlns:a16="http://schemas.microsoft.com/office/drawing/2014/main" id="{DE7A7A99-D86A-8743-3464-7494F5BF5499}"/>
              </a:ext>
            </a:extLst>
          </p:cNvPr>
          <p:cNvSpPr/>
          <p:nvPr/>
        </p:nvSpPr>
        <p:spPr>
          <a:xfrm>
            <a:off x="6300192" y="4674840"/>
            <a:ext cx="2736304" cy="1778496"/>
          </a:xfrm>
          <a:prstGeom prst="irregularSeal2">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Skipped this year</a:t>
            </a:r>
          </a:p>
        </p:txBody>
      </p:sp>
    </p:spTree>
    <p:extLst>
      <p:ext uri="{BB962C8B-B14F-4D97-AF65-F5344CB8AC3E}">
        <p14:creationId xmlns:p14="http://schemas.microsoft.com/office/powerpoint/2010/main" val="763738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96"/>
          <p:cNvSpPr>
            <a:spLocks noChangeArrowheads="1"/>
          </p:cNvSpPr>
          <p:nvPr/>
        </p:nvSpPr>
        <p:spPr bwMode="auto">
          <a:xfrm>
            <a:off x="73025" y="0"/>
            <a:ext cx="88201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u="sng">
                <a:solidFill>
                  <a:schemeClr val="hlink"/>
                </a:solidFill>
                <a:latin typeface="Calibri Light" panose="020F0302020204030204" pitchFamily="34" charset="0"/>
                <a:cs typeface="Calibri Light" panose="020F0302020204030204" pitchFamily="34" charset="0"/>
              </a:rPr>
              <a:t>Proof – cont…</a:t>
            </a:r>
            <a:endParaRPr lang="en-US" altLang="en-US" sz="3600" i="1">
              <a:solidFill>
                <a:schemeClr val="tx2"/>
              </a:solidFill>
              <a:latin typeface="Calibri Light" panose="020F0302020204030204" pitchFamily="34" charset="0"/>
              <a:cs typeface="Calibri Light" panose="020F0302020204030204" pitchFamily="34" charset="0"/>
            </a:endParaRPr>
          </a:p>
        </p:txBody>
      </p:sp>
      <p:sp>
        <p:nvSpPr>
          <p:cNvPr id="25603" name="Text Box 97"/>
          <p:cNvSpPr txBox="1">
            <a:spLocks noChangeArrowheads="1"/>
          </p:cNvSpPr>
          <p:nvPr/>
        </p:nvSpPr>
        <p:spPr bwMode="auto">
          <a:xfrm>
            <a:off x="711200" y="1065213"/>
            <a:ext cx="7881938"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800">
                <a:solidFill>
                  <a:schemeClr val="accent2"/>
                </a:solidFill>
                <a:latin typeface="Calibri Light" panose="020F0302020204030204" pitchFamily="34" charset="0"/>
                <a:cs typeface="Calibri Light" panose="020F0302020204030204" pitchFamily="34" charset="0"/>
              </a:rPr>
              <a:t>If self-stabilizing algorithm </a:t>
            </a:r>
            <a:r>
              <a:rPr lang="en-US" altLang="en-US" sz="2800" i="1">
                <a:solidFill>
                  <a:schemeClr val="accent2"/>
                </a:solidFill>
                <a:latin typeface="Calibri Light" panose="020F0302020204030204" pitchFamily="34" charset="0"/>
                <a:cs typeface="Calibri Light" panose="020F0302020204030204" pitchFamily="34" charset="0"/>
              </a:rPr>
              <a:t>AL</a:t>
            </a:r>
            <a:r>
              <a:rPr lang="en-US" altLang="en-US" sz="2800">
                <a:solidFill>
                  <a:schemeClr val="accent2"/>
                </a:solidFill>
                <a:latin typeface="Calibri Light" panose="020F0302020204030204" pitchFamily="34" charset="0"/>
                <a:cs typeface="Calibri Light" panose="020F0302020204030204" pitchFamily="34" charset="0"/>
              </a:rPr>
              <a:t> for </a:t>
            </a:r>
            <a:r>
              <a:rPr lang="en-US" altLang="en-US" sz="2800" i="1">
                <a:solidFill>
                  <a:schemeClr val="accent2"/>
                </a:solidFill>
                <a:latin typeface="Calibri Light" panose="020F0302020204030204" pitchFamily="34" charset="0"/>
                <a:cs typeface="Calibri Light" panose="020F0302020204030204" pitchFamily="34" charset="0"/>
              </a:rPr>
              <a:t>WE</a:t>
            </a:r>
            <a:r>
              <a:rPr lang="en-US" altLang="en-US" sz="2800">
                <a:solidFill>
                  <a:schemeClr val="accent2"/>
                </a:solidFill>
                <a:latin typeface="Calibri Light" panose="020F0302020204030204" pitchFamily="34" charset="0"/>
                <a:cs typeface="Calibri Light" panose="020F0302020204030204" pitchFamily="34" charset="0"/>
              </a:rPr>
              <a:t> task have circular sub-execution E </a:t>
            </a:r>
            <a:r>
              <a:rPr lang="en-US" altLang="en-US" sz="2800">
                <a:solidFill>
                  <a:schemeClr val="accent2"/>
                </a:solidFill>
                <a:latin typeface="Calibri Light" panose="020F0302020204030204" pitchFamily="34" charset="0"/>
                <a:cs typeface="Calibri Light" panose="020F0302020204030204" pitchFamily="34" charset="0"/>
                <a:sym typeface="Wingdings" panose="05000000000000000000" pitchFamily="2" charset="2"/>
              </a:rPr>
              <a:t> exists infinite fair execution </a:t>
            </a:r>
            <a:r>
              <a:rPr lang="en-US" altLang="en-US" sz="2800">
                <a:solidFill>
                  <a:schemeClr val="accent2"/>
                </a:solidFill>
                <a:latin typeface="Calibri Light" panose="020F0302020204030204" pitchFamily="34" charset="0"/>
                <a:cs typeface="Calibri Light" panose="020F0302020204030204" pitchFamily="34" charset="0"/>
              </a:rPr>
              <a:t>E</a:t>
            </a:r>
            <a:r>
              <a:rPr lang="en-US" altLang="en-US" sz="2800" baseline="30000">
                <a:solidFill>
                  <a:schemeClr val="accent2"/>
                </a:solidFill>
                <a:latin typeface="Calibri Light" panose="020F0302020204030204" pitchFamily="34" charset="0"/>
                <a:cs typeface="Calibri Light" panose="020F0302020204030204" pitchFamily="34" charset="0"/>
              </a:rPr>
              <a:t>∞</a:t>
            </a:r>
            <a:r>
              <a:rPr lang="en-US" altLang="en-US" sz="2800">
                <a:solidFill>
                  <a:schemeClr val="accent2"/>
                </a:solidFill>
                <a:latin typeface="Calibri Light" panose="020F0302020204030204" pitchFamily="34" charset="0"/>
                <a:cs typeface="Calibri Light" panose="020F0302020204030204" pitchFamily="34" charset="0"/>
                <a:sym typeface="Wingdings" panose="05000000000000000000" pitchFamily="2" charset="2"/>
              </a:rPr>
              <a:t> of </a:t>
            </a:r>
            <a:r>
              <a:rPr lang="en-US" altLang="en-US" sz="2800" i="1">
                <a:solidFill>
                  <a:schemeClr val="accent2"/>
                </a:solidFill>
                <a:latin typeface="Calibri Light" panose="020F0302020204030204" pitchFamily="34" charset="0"/>
                <a:cs typeface="Calibri Light" panose="020F0302020204030204" pitchFamily="34" charset="0"/>
                <a:sym typeface="Wingdings" panose="05000000000000000000" pitchFamily="2" charset="2"/>
              </a:rPr>
              <a:t>AL </a:t>
            </a:r>
            <a:r>
              <a:rPr lang="en-US" altLang="en-US" sz="2800">
                <a:solidFill>
                  <a:schemeClr val="accent2"/>
                </a:solidFill>
                <a:latin typeface="Calibri Light" panose="020F0302020204030204" pitchFamily="34" charset="0"/>
                <a:cs typeface="Calibri Light" panose="020F0302020204030204" pitchFamily="34" charset="0"/>
                <a:sym typeface="Wingdings" panose="05000000000000000000" pitchFamily="2" charset="2"/>
              </a:rPr>
              <a:t>, </a:t>
            </a:r>
            <a:r>
              <a:rPr lang="en-US" altLang="en-US" sz="2800">
                <a:solidFill>
                  <a:srgbClr val="CC0000"/>
                </a:solidFill>
                <a:latin typeface="Calibri Light" panose="020F0302020204030204" pitchFamily="34" charset="0"/>
                <a:cs typeface="Calibri Light" panose="020F0302020204030204" pitchFamily="34" charset="0"/>
                <a:sym typeface="Wingdings" panose="05000000000000000000" pitchFamily="2" charset="2"/>
              </a:rPr>
              <a:t>none</a:t>
            </a:r>
            <a:r>
              <a:rPr lang="en-US" altLang="en-US" sz="2800">
                <a:solidFill>
                  <a:schemeClr val="accent2"/>
                </a:solidFill>
                <a:latin typeface="Calibri Light" panose="020F0302020204030204" pitchFamily="34" charset="0"/>
                <a:cs typeface="Calibri Light" panose="020F0302020204030204" pitchFamily="34" charset="0"/>
                <a:sym typeface="Wingdings" panose="05000000000000000000" pitchFamily="2" charset="2"/>
              </a:rPr>
              <a:t> of whose configurations </a:t>
            </a:r>
            <a:r>
              <a:rPr lang="en-US" altLang="en-US" sz="2800">
                <a:solidFill>
                  <a:srgbClr val="CC0000"/>
                </a:solidFill>
                <a:latin typeface="Calibri Light" panose="020F0302020204030204" pitchFamily="34" charset="0"/>
                <a:cs typeface="Calibri Light" panose="020F0302020204030204" pitchFamily="34" charset="0"/>
                <a:sym typeface="Wingdings" panose="05000000000000000000" pitchFamily="2" charset="2"/>
              </a:rPr>
              <a:t>is safe</a:t>
            </a:r>
            <a:r>
              <a:rPr lang="en-US" altLang="en-US" sz="2800">
                <a:solidFill>
                  <a:schemeClr val="accent2"/>
                </a:solidFill>
                <a:latin typeface="Calibri Light" panose="020F0302020204030204" pitchFamily="34" charset="0"/>
                <a:cs typeface="Calibri Light" panose="020F0302020204030204" pitchFamily="34" charset="0"/>
                <a:sym typeface="Wingdings" panose="05000000000000000000" pitchFamily="2" charset="2"/>
              </a:rPr>
              <a:t> for </a:t>
            </a:r>
            <a:r>
              <a:rPr lang="en-US" altLang="en-US" sz="2800" i="1">
                <a:solidFill>
                  <a:schemeClr val="accent2"/>
                </a:solidFill>
                <a:latin typeface="Calibri Light" panose="020F0302020204030204" pitchFamily="34" charset="0"/>
                <a:cs typeface="Calibri Light" panose="020F0302020204030204" pitchFamily="34" charset="0"/>
                <a:sym typeface="Wingdings" panose="05000000000000000000" pitchFamily="2" charset="2"/>
              </a:rPr>
              <a:t>WE</a:t>
            </a:r>
          </a:p>
          <a:p>
            <a:pPr eaLnBrk="1" hangingPunct="1">
              <a:spcBef>
                <a:spcPct val="50000"/>
              </a:spcBef>
            </a:pPr>
            <a:r>
              <a:rPr lang="en-US" altLang="en-US" sz="2800">
                <a:solidFill>
                  <a:schemeClr val="accent2"/>
                </a:solidFill>
                <a:latin typeface="Calibri Light" panose="020F0302020204030204" pitchFamily="34" charset="0"/>
                <a:cs typeface="Calibri Light" panose="020F0302020204030204" pitchFamily="34" charset="0"/>
              </a:rPr>
              <a:t>E’</a:t>
            </a:r>
            <a:r>
              <a:rPr lang="en-US" altLang="en-US" sz="2800" baseline="30000">
                <a:solidFill>
                  <a:schemeClr val="accent2"/>
                </a:solidFill>
                <a:latin typeface="Calibri Light" panose="020F0302020204030204" pitchFamily="34" charset="0"/>
                <a:cs typeface="Calibri Light" panose="020F0302020204030204" pitchFamily="34" charset="0"/>
              </a:rPr>
              <a:t>:</a:t>
            </a:r>
          </a:p>
        </p:txBody>
      </p:sp>
      <p:grpSp>
        <p:nvGrpSpPr>
          <p:cNvPr id="25604" name="Group 100"/>
          <p:cNvGrpSpPr>
            <a:grpSpLocks/>
          </p:cNvGrpSpPr>
          <p:nvPr/>
        </p:nvGrpSpPr>
        <p:grpSpPr bwMode="auto">
          <a:xfrm>
            <a:off x="1582738" y="3711575"/>
            <a:ext cx="752475" cy="628650"/>
            <a:chOff x="1129" y="1784"/>
            <a:chExt cx="474" cy="396"/>
          </a:xfrm>
        </p:grpSpPr>
        <p:sp>
          <p:nvSpPr>
            <p:cNvPr id="25619" name="Oval 98"/>
            <p:cNvSpPr>
              <a:spLocks noChangeArrowheads="1"/>
            </p:cNvSpPr>
            <p:nvPr/>
          </p:nvSpPr>
          <p:spPr bwMode="auto">
            <a:xfrm>
              <a:off x="1129" y="1784"/>
              <a:ext cx="430" cy="39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3600" i="1" baseline="-25000">
                <a:latin typeface="Calibri Light" panose="020F0302020204030204" pitchFamily="34" charset="0"/>
                <a:cs typeface="Calibri Light" panose="020F0302020204030204" pitchFamily="34" charset="0"/>
              </a:endParaRPr>
            </a:p>
          </p:txBody>
        </p:sp>
        <p:sp>
          <p:nvSpPr>
            <p:cNvPr id="25620" name="Text Box 99"/>
            <p:cNvSpPr txBox="1">
              <a:spLocks noChangeArrowheads="1"/>
            </p:cNvSpPr>
            <p:nvPr/>
          </p:nvSpPr>
          <p:spPr bwMode="auto">
            <a:xfrm>
              <a:off x="1141" y="1808"/>
              <a:ext cx="4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i="1">
                  <a:latin typeface="Calibri Light" panose="020F0302020204030204" pitchFamily="34" charset="0"/>
                  <a:cs typeface="Calibri Light" panose="020F0302020204030204" pitchFamily="34" charset="0"/>
                </a:rPr>
                <a:t>c</a:t>
              </a:r>
              <a:r>
                <a:rPr lang="en-US" altLang="en-US" sz="2400" i="1" baseline="-25000">
                  <a:latin typeface="Calibri Light" panose="020F0302020204030204" pitchFamily="34" charset="0"/>
                  <a:cs typeface="Calibri Light" panose="020F0302020204030204" pitchFamily="34" charset="0"/>
                </a:rPr>
                <a:t>init</a:t>
              </a:r>
            </a:p>
          </p:txBody>
        </p:sp>
      </p:grpSp>
      <p:grpSp>
        <p:nvGrpSpPr>
          <p:cNvPr id="25605" name="Group 101"/>
          <p:cNvGrpSpPr>
            <a:grpSpLocks/>
          </p:cNvGrpSpPr>
          <p:nvPr/>
        </p:nvGrpSpPr>
        <p:grpSpPr bwMode="auto">
          <a:xfrm>
            <a:off x="4056063" y="3711575"/>
            <a:ext cx="752475" cy="628650"/>
            <a:chOff x="1129" y="1784"/>
            <a:chExt cx="474" cy="396"/>
          </a:xfrm>
        </p:grpSpPr>
        <p:sp>
          <p:nvSpPr>
            <p:cNvPr id="25617" name="Oval 102"/>
            <p:cNvSpPr>
              <a:spLocks noChangeArrowheads="1"/>
            </p:cNvSpPr>
            <p:nvPr/>
          </p:nvSpPr>
          <p:spPr bwMode="auto">
            <a:xfrm>
              <a:off x="1129" y="1784"/>
              <a:ext cx="430" cy="39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3600" i="1" baseline="-25000">
                <a:latin typeface="Calibri Light" panose="020F0302020204030204" pitchFamily="34" charset="0"/>
                <a:cs typeface="Calibri Light" panose="020F0302020204030204" pitchFamily="34" charset="0"/>
              </a:endParaRPr>
            </a:p>
          </p:txBody>
        </p:sp>
        <p:sp>
          <p:nvSpPr>
            <p:cNvPr id="25618" name="Text Box 103"/>
            <p:cNvSpPr txBox="1">
              <a:spLocks noChangeArrowheads="1"/>
            </p:cNvSpPr>
            <p:nvPr/>
          </p:nvSpPr>
          <p:spPr bwMode="auto">
            <a:xfrm>
              <a:off x="1141" y="1808"/>
              <a:ext cx="4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i="1">
                  <a:latin typeface="Calibri Light" panose="020F0302020204030204" pitchFamily="34" charset="0"/>
                  <a:cs typeface="Calibri Light" panose="020F0302020204030204" pitchFamily="34" charset="0"/>
                </a:rPr>
                <a:t>c</a:t>
              </a:r>
              <a:r>
                <a:rPr lang="en-US" altLang="en-US" sz="2400" i="1" baseline="-25000">
                  <a:latin typeface="Calibri Light" panose="020F0302020204030204" pitchFamily="34" charset="0"/>
                  <a:cs typeface="Calibri Light" panose="020F0302020204030204" pitchFamily="34" charset="0"/>
                </a:rPr>
                <a:t>init</a:t>
              </a:r>
            </a:p>
          </p:txBody>
        </p:sp>
      </p:grpSp>
      <p:grpSp>
        <p:nvGrpSpPr>
          <p:cNvPr id="25606" name="Group 104"/>
          <p:cNvGrpSpPr>
            <a:grpSpLocks/>
          </p:cNvGrpSpPr>
          <p:nvPr/>
        </p:nvGrpSpPr>
        <p:grpSpPr bwMode="auto">
          <a:xfrm>
            <a:off x="6530975" y="3711575"/>
            <a:ext cx="752475" cy="628650"/>
            <a:chOff x="1129" y="1784"/>
            <a:chExt cx="474" cy="396"/>
          </a:xfrm>
        </p:grpSpPr>
        <p:sp>
          <p:nvSpPr>
            <p:cNvPr id="25615" name="Oval 105"/>
            <p:cNvSpPr>
              <a:spLocks noChangeArrowheads="1"/>
            </p:cNvSpPr>
            <p:nvPr/>
          </p:nvSpPr>
          <p:spPr bwMode="auto">
            <a:xfrm>
              <a:off x="1129" y="1784"/>
              <a:ext cx="430" cy="39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3600" i="1" baseline="-25000">
                <a:latin typeface="Calibri Light" panose="020F0302020204030204" pitchFamily="34" charset="0"/>
                <a:cs typeface="Calibri Light" panose="020F0302020204030204" pitchFamily="34" charset="0"/>
              </a:endParaRPr>
            </a:p>
          </p:txBody>
        </p:sp>
        <p:sp>
          <p:nvSpPr>
            <p:cNvPr id="25616" name="Text Box 106"/>
            <p:cNvSpPr txBox="1">
              <a:spLocks noChangeArrowheads="1"/>
            </p:cNvSpPr>
            <p:nvPr/>
          </p:nvSpPr>
          <p:spPr bwMode="auto">
            <a:xfrm>
              <a:off x="1141" y="1808"/>
              <a:ext cx="4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i="1">
                  <a:latin typeface="Calibri Light" panose="020F0302020204030204" pitchFamily="34" charset="0"/>
                  <a:cs typeface="Calibri Light" panose="020F0302020204030204" pitchFamily="34" charset="0"/>
                </a:rPr>
                <a:t>c</a:t>
              </a:r>
              <a:r>
                <a:rPr lang="en-US" altLang="en-US" sz="2400" i="1" baseline="-25000">
                  <a:latin typeface="Calibri Light" panose="020F0302020204030204" pitchFamily="34" charset="0"/>
                  <a:cs typeface="Calibri Light" panose="020F0302020204030204" pitchFamily="34" charset="0"/>
                </a:rPr>
                <a:t>init</a:t>
              </a:r>
            </a:p>
          </p:txBody>
        </p:sp>
      </p:grpSp>
      <p:sp>
        <p:nvSpPr>
          <p:cNvPr id="25607" name="Line 107"/>
          <p:cNvSpPr>
            <a:spLocks noChangeShapeType="1"/>
          </p:cNvSpPr>
          <p:nvPr/>
        </p:nvSpPr>
        <p:spPr bwMode="auto">
          <a:xfrm>
            <a:off x="2265363" y="4016375"/>
            <a:ext cx="17922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sp>
        <p:nvSpPr>
          <p:cNvPr id="25608" name="Line 108"/>
          <p:cNvSpPr>
            <a:spLocks noChangeShapeType="1"/>
          </p:cNvSpPr>
          <p:nvPr/>
        </p:nvSpPr>
        <p:spPr bwMode="auto">
          <a:xfrm>
            <a:off x="4749800" y="4025900"/>
            <a:ext cx="1792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sp>
        <p:nvSpPr>
          <p:cNvPr id="25609" name="Line 109"/>
          <p:cNvSpPr>
            <a:spLocks noChangeShapeType="1"/>
          </p:cNvSpPr>
          <p:nvPr/>
        </p:nvSpPr>
        <p:spPr bwMode="auto">
          <a:xfrm>
            <a:off x="7212013" y="4024313"/>
            <a:ext cx="11652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sp>
        <p:nvSpPr>
          <p:cNvPr id="25610" name="AutoShape 110"/>
          <p:cNvSpPr>
            <a:spLocks/>
          </p:cNvSpPr>
          <p:nvPr/>
        </p:nvSpPr>
        <p:spPr bwMode="auto">
          <a:xfrm rot="5400000">
            <a:off x="3017837" y="3040063"/>
            <a:ext cx="288925" cy="3048000"/>
          </a:xfrm>
          <a:prstGeom prst="rightBrace">
            <a:avLst>
              <a:gd name="adj1" fmla="val 8791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Light" panose="020F0302020204030204" pitchFamily="34" charset="0"/>
              <a:cs typeface="Calibri Light" panose="020F0302020204030204" pitchFamily="34" charset="0"/>
            </a:endParaRPr>
          </a:p>
        </p:txBody>
      </p:sp>
      <p:sp>
        <p:nvSpPr>
          <p:cNvPr id="25611" name="AutoShape 111"/>
          <p:cNvSpPr>
            <a:spLocks/>
          </p:cNvSpPr>
          <p:nvPr/>
        </p:nvSpPr>
        <p:spPr bwMode="auto">
          <a:xfrm rot="5400000">
            <a:off x="5464175" y="2982913"/>
            <a:ext cx="288925" cy="3048000"/>
          </a:xfrm>
          <a:prstGeom prst="rightBrace">
            <a:avLst>
              <a:gd name="adj1" fmla="val 8791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Light" panose="020F0302020204030204" pitchFamily="34" charset="0"/>
              <a:cs typeface="Calibri Light" panose="020F0302020204030204" pitchFamily="34" charset="0"/>
            </a:endParaRPr>
          </a:p>
        </p:txBody>
      </p:sp>
      <p:sp>
        <p:nvSpPr>
          <p:cNvPr id="25612" name="Text Box 112"/>
          <p:cNvSpPr txBox="1">
            <a:spLocks noChangeArrowheads="1"/>
          </p:cNvSpPr>
          <p:nvPr/>
        </p:nvSpPr>
        <p:spPr bwMode="auto">
          <a:xfrm>
            <a:off x="1924050" y="4679950"/>
            <a:ext cx="2224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a:solidFill>
                  <a:schemeClr val="accent2"/>
                </a:solidFill>
                <a:latin typeface="Calibri Light" panose="020F0302020204030204" pitchFamily="34" charset="0"/>
                <a:cs typeface="Calibri Light" panose="020F0302020204030204" pitchFamily="34" charset="0"/>
              </a:rPr>
              <a:t>E’ from CE(E)</a:t>
            </a:r>
          </a:p>
        </p:txBody>
      </p:sp>
      <p:sp>
        <p:nvSpPr>
          <p:cNvPr id="25613" name="Text Box 113"/>
          <p:cNvSpPr txBox="1">
            <a:spLocks noChangeArrowheads="1"/>
          </p:cNvSpPr>
          <p:nvPr/>
        </p:nvSpPr>
        <p:spPr bwMode="auto">
          <a:xfrm>
            <a:off x="4549775" y="4673600"/>
            <a:ext cx="4141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a:solidFill>
                  <a:schemeClr val="accent2"/>
                </a:solidFill>
                <a:latin typeface="Calibri Light" panose="020F0302020204030204" pitchFamily="34" charset="0"/>
                <a:cs typeface="Calibri Light" panose="020F0302020204030204" pitchFamily="34" charset="0"/>
              </a:rPr>
              <a:t>E’ from CE(E)             …</a:t>
            </a:r>
          </a:p>
        </p:txBody>
      </p:sp>
      <p:sp>
        <p:nvSpPr>
          <p:cNvPr id="25614" name="Oval 116"/>
          <p:cNvSpPr>
            <a:spLocks noChangeArrowheads="1"/>
          </p:cNvSpPr>
          <p:nvPr/>
        </p:nvSpPr>
        <p:spPr bwMode="auto">
          <a:xfrm>
            <a:off x="2814638" y="3760788"/>
            <a:ext cx="520700" cy="50165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i="1">
                <a:latin typeface="Calibri Light" panose="020F0302020204030204" pitchFamily="34" charset="0"/>
                <a:cs typeface="Calibri Light" panose="020F0302020204030204" pitchFamily="34" charset="0"/>
              </a:rPr>
              <a:t>c</a:t>
            </a:r>
            <a:r>
              <a:rPr lang="en-US" altLang="en-US" sz="2000" b="1" i="1" baseline="-25000">
                <a:latin typeface="Calibri Light" panose="020F0302020204030204" pitchFamily="34" charset="0"/>
                <a:cs typeface="Calibri Light" panose="020F0302020204030204" pitchFamily="34" charset="0"/>
              </a:rPr>
              <a:t>1</a:t>
            </a:r>
            <a:endParaRPr lang="en-US" altLang="en-US" sz="2000" b="1" i="1">
              <a:latin typeface="Calibri Light" panose="020F0302020204030204" pitchFamily="34" charset="0"/>
              <a:cs typeface="Calibri Light" panose="020F0302020204030204" pitchFamily="34" charset="0"/>
            </a:endParaRPr>
          </a:p>
        </p:txBody>
      </p:sp>
      <p:sp>
        <p:nvSpPr>
          <p:cNvPr id="2" name="Explosion: 14 Points 1">
            <a:extLst>
              <a:ext uri="{FF2B5EF4-FFF2-40B4-BE49-F238E27FC236}">
                <a16:creationId xmlns:a16="http://schemas.microsoft.com/office/drawing/2014/main" id="{564EA69D-C10F-AB91-41D8-3916215D7656}"/>
              </a:ext>
            </a:extLst>
          </p:cNvPr>
          <p:cNvSpPr/>
          <p:nvPr/>
        </p:nvSpPr>
        <p:spPr>
          <a:xfrm>
            <a:off x="6300192" y="4674840"/>
            <a:ext cx="2736304" cy="1778496"/>
          </a:xfrm>
          <a:prstGeom prst="irregularSeal2">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Skipped this year</a:t>
            </a:r>
          </a:p>
        </p:txBody>
      </p:sp>
    </p:spTree>
    <p:extLst>
      <p:ext uri="{BB962C8B-B14F-4D97-AF65-F5344CB8AC3E}">
        <p14:creationId xmlns:p14="http://schemas.microsoft.com/office/powerpoint/2010/main" val="1064422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6225"/>
            <a:ext cx="8229600" cy="944563"/>
          </a:xfrm>
        </p:spPr>
        <p:txBody>
          <a:bodyPr/>
          <a:lstStyle/>
          <a:p>
            <a:r>
              <a:rPr lang="en-US" altLang="he-IL" dirty="0">
                <a:solidFill>
                  <a:schemeClr val="hlink"/>
                </a:solidFill>
                <a:latin typeface="Candara Light" panose="020E0502030303020204" pitchFamily="34" charset="0"/>
              </a:rPr>
              <a:t>Chapter 4: roadmap</a:t>
            </a:r>
            <a:endParaRPr lang="en-US" altLang="en-US" dirty="0">
              <a:solidFill>
                <a:schemeClr val="hlink"/>
              </a:solidFill>
              <a:latin typeface="Candara Light" panose="020E0502030303020204" pitchFamily="34" charset="0"/>
            </a:endParaRPr>
          </a:p>
        </p:txBody>
      </p:sp>
      <p:sp>
        <p:nvSpPr>
          <p:cNvPr id="6147" name="Rectangle 3"/>
          <p:cNvSpPr>
            <a:spLocks noGrp="1" noChangeArrowheads="1"/>
          </p:cNvSpPr>
          <p:nvPr>
            <p:ph type="body" idx="1"/>
          </p:nvPr>
        </p:nvSpPr>
        <p:spPr>
          <a:xfrm>
            <a:off x="182563" y="1174750"/>
            <a:ext cx="8778875" cy="5180013"/>
          </a:xfrm>
        </p:spPr>
        <p:txBody>
          <a:bodyPr/>
          <a:lstStyle/>
          <a:p>
            <a:pPr lvl="1">
              <a:buFontTx/>
              <a:buNone/>
            </a:pPr>
            <a:r>
              <a:rPr lang="en-US" altLang="en-US" dirty="0">
                <a:solidFill>
                  <a:srgbClr val="C60000"/>
                </a:solidFill>
                <a:latin typeface="Candara Light" panose="020E0502030303020204" pitchFamily="34" charset="0"/>
              </a:rPr>
              <a:t>4.1 </a:t>
            </a:r>
            <a:r>
              <a:rPr lang="en-US" altLang="he-IL" dirty="0">
                <a:solidFill>
                  <a:srgbClr val="C60000"/>
                </a:solidFill>
                <a:latin typeface="Candara Light" panose="020E0502030303020204" pitchFamily="34" charset="0"/>
              </a:rPr>
              <a:t>Token Passing: </a:t>
            </a:r>
            <a:r>
              <a:rPr lang="en-US" altLang="he-IL" sz="2400" dirty="0">
                <a:solidFill>
                  <a:srgbClr val="C60000"/>
                </a:solidFill>
                <a:latin typeface="Candara Light" panose="020E0502030303020204" pitchFamily="34" charset="0"/>
              </a:rPr>
              <a:t>Converting a Central Daemon to read/write</a:t>
            </a:r>
          </a:p>
          <a:p>
            <a:pPr lvl="1">
              <a:buFontTx/>
              <a:buNone/>
            </a:pPr>
            <a:r>
              <a:rPr lang="en-US" altLang="he-IL" dirty="0">
                <a:solidFill>
                  <a:srgbClr val="000099"/>
                </a:solidFill>
                <a:latin typeface="Candara Light" panose="020E0502030303020204" pitchFamily="34" charset="0"/>
              </a:rPr>
              <a:t>4.2 Data-Link Algorithms: </a:t>
            </a:r>
            <a:r>
              <a:rPr lang="en-US" altLang="he-IL" sz="2400" dirty="0">
                <a:solidFill>
                  <a:srgbClr val="000099"/>
                </a:solidFill>
                <a:latin typeface="Candara Light" panose="020E0502030303020204" pitchFamily="34" charset="0"/>
              </a:rPr>
              <a:t>Converting Shared Memory to Message Passing</a:t>
            </a:r>
          </a:p>
          <a:p>
            <a:pPr lvl="1">
              <a:buFontTx/>
              <a:buNone/>
            </a:pPr>
            <a:r>
              <a:rPr lang="en-US" altLang="he-IL" dirty="0">
                <a:solidFill>
                  <a:srgbClr val="000099"/>
                </a:solidFill>
                <a:latin typeface="Candara Light" panose="020E0502030303020204" pitchFamily="34" charset="0"/>
              </a:rPr>
              <a:t>4.3 Self-Stabilizing Ranking: </a:t>
            </a:r>
            <a:r>
              <a:rPr lang="en-US" altLang="he-IL" sz="2400" dirty="0">
                <a:solidFill>
                  <a:srgbClr val="000099"/>
                </a:solidFill>
                <a:latin typeface="Candara Light" panose="020E0502030303020204" pitchFamily="34" charset="0"/>
              </a:rPr>
              <a:t>Converting an Id-based System to a Special-processor System</a:t>
            </a:r>
          </a:p>
          <a:p>
            <a:pPr lvl="1">
              <a:buFontTx/>
              <a:buNone/>
            </a:pPr>
            <a:r>
              <a:rPr lang="en-US" altLang="he-IL" dirty="0">
                <a:solidFill>
                  <a:srgbClr val="000099"/>
                </a:solidFill>
                <a:latin typeface="Candara Light" panose="020E0502030303020204" pitchFamily="34" charset="0"/>
              </a:rPr>
              <a:t>4.4 Update: </a:t>
            </a:r>
            <a:r>
              <a:rPr lang="en-US" altLang="he-IL" sz="2400" dirty="0">
                <a:solidFill>
                  <a:srgbClr val="000099"/>
                </a:solidFill>
                <a:latin typeface="Candara Light" panose="020E0502030303020204" pitchFamily="34" charset="0"/>
              </a:rPr>
              <a:t>Converting a Special Processor to an Id-based Dynamic </a:t>
            </a:r>
            <a:r>
              <a:rPr lang="en-US" altLang="he-IL" dirty="0">
                <a:solidFill>
                  <a:srgbClr val="000099"/>
                </a:solidFill>
                <a:latin typeface="Candara Light" panose="020E0502030303020204" pitchFamily="34" charset="0"/>
              </a:rPr>
              <a:t>System</a:t>
            </a:r>
          </a:p>
          <a:p>
            <a:pPr lvl="1">
              <a:buFontTx/>
              <a:buNone/>
            </a:pPr>
            <a:r>
              <a:rPr lang="en-US" altLang="he-IL" strike="sngStrike" dirty="0">
                <a:solidFill>
                  <a:srgbClr val="000099"/>
                </a:solidFill>
                <a:latin typeface="Candara Light" panose="020E0502030303020204" pitchFamily="34" charset="0"/>
              </a:rPr>
              <a:t>4.5 Stabilizing Synchronizers: Converting Synchronous to Asynchronous Algorithms</a:t>
            </a:r>
          </a:p>
          <a:p>
            <a:pPr lvl="1">
              <a:buFontTx/>
              <a:buNone/>
            </a:pPr>
            <a:r>
              <a:rPr lang="en-US" strike="sngStrike" dirty="0">
                <a:solidFill>
                  <a:srgbClr val="000099"/>
                </a:solidFill>
                <a:latin typeface="Candara Light" panose="020E0502030303020204" pitchFamily="34" charset="0"/>
              </a:rPr>
              <a:t>4.6 Self-Stabilizing Naming in Uniform Systems: Converting Id-based to Uniform Dynamic Systems</a:t>
            </a:r>
            <a:endParaRPr lang="en-US" altLang="he-IL" strike="sngStrike" dirty="0">
              <a:solidFill>
                <a:srgbClr val="000099"/>
              </a:solidFill>
              <a:latin typeface="Candara Light" panose="020E0502030303020204" pitchFamily="34" charset="0"/>
            </a:endParaRPr>
          </a:p>
          <a:p>
            <a:pPr lvl="1">
              <a:buFontTx/>
              <a:buNone/>
            </a:pPr>
            <a:endParaRPr lang="en-US" altLang="he-IL" sz="2400" dirty="0">
              <a:solidFill>
                <a:srgbClr val="000099"/>
              </a:solidFill>
              <a:latin typeface="Candara Light" panose="020E0502030303020204" pitchFamily="34" charset="0"/>
            </a:endParaRPr>
          </a:p>
        </p:txBody>
      </p:sp>
    </p:spTree>
    <p:extLst>
      <p:ext uri="{BB962C8B-B14F-4D97-AF65-F5344CB8AC3E}">
        <p14:creationId xmlns:p14="http://schemas.microsoft.com/office/powerpoint/2010/main" val="866939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noChangeArrowheads="1"/>
          </p:cNvSpPr>
          <p:nvPr/>
        </p:nvSpPr>
        <p:spPr bwMode="auto">
          <a:xfrm>
            <a:off x="73025" y="0"/>
            <a:ext cx="88201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u="sng">
                <a:solidFill>
                  <a:schemeClr val="hlink"/>
                </a:solidFill>
                <a:latin typeface="Calibri Light" panose="020F0302020204030204" pitchFamily="34" charset="0"/>
                <a:cs typeface="Calibri Light" panose="020F0302020204030204" pitchFamily="34" charset="0"/>
              </a:rPr>
              <a:t>Proof – cont…</a:t>
            </a:r>
            <a:endParaRPr lang="en-US" altLang="en-US" sz="3600" i="1">
              <a:solidFill>
                <a:schemeClr val="tx2"/>
              </a:solidFill>
              <a:latin typeface="Calibri Light" panose="020F0302020204030204" pitchFamily="34" charset="0"/>
              <a:cs typeface="Calibri Light" panose="020F0302020204030204" pitchFamily="34" charset="0"/>
            </a:endParaRPr>
          </a:p>
        </p:txBody>
      </p:sp>
      <p:sp>
        <p:nvSpPr>
          <p:cNvPr id="26627" name="Text Box 6"/>
          <p:cNvSpPr txBox="1">
            <a:spLocks noChangeArrowheads="1"/>
          </p:cNvSpPr>
          <p:nvPr/>
        </p:nvSpPr>
        <p:spPr bwMode="auto">
          <a:xfrm>
            <a:off x="503238" y="922338"/>
            <a:ext cx="7881937"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2563" indent="-1825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Char char="•"/>
            </a:pPr>
            <a:r>
              <a:rPr lang="en-US" altLang="en-US" sz="2800">
                <a:solidFill>
                  <a:schemeClr val="accent2"/>
                </a:solidFill>
                <a:latin typeface="Calibri Light" panose="020F0302020204030204" pitchFamily="34" charset="0"/>
                <a:cs typeface="Calibri Light" panose="020F0302020204030204" pitchFamily="34" charset="0"/>
              </a:rPr>
              <a:t>Let assume in contradiction that c</a:t>
            </a:r>
            <a:r>
              <a:rPr lang="en-US" altLang="en-US" sz="2800" baseline="-25000">
                <a:solidFill>
                  <a:schemeClr val="accent2"/>
                </a:solidFill>
                <a:latin typeface="Calibri Light" panose="020F0302020204030204" pitchFamily="34" charset="0"/>
                <a:cs typeface="Calibri Light" panose="020F0302020204030204" pitchFamily="34" charset="0"/>
              </a:rPr>
              <a:t>1</a:t>
            </a:r>
            <a:r>
              <a:rPr lang="en-US" altLang="en-US" sz="2800">
                <a:solidFill>
                  <a:schemeClr val="accent2"/>
                </a:solidFill>
                <a:latin typeface="Calibri Light" panose="020F0302020204030204" pitchFamily="34" charset="0"/>
                <a:cs typeface="Calibri Light" panose="020F0302020204030204" pitchFamily="34" charset="0"/>
              </a:rPr>
              <a:t> is safe </a:t>
            </a:r>
          </a:p>
          <a:p>
            <a:pPr eaLnBrk="1" hangingPunct="1">
              <a:spcBef>
                <a:spcPct val="50000"/>
              </a:spcBef>
              <a:buFontTx/>
              <a:buChar char="•"/>
            </a:pPr>
            <a:r>
              <a:rPr lang="en-US" altLang="en-US" sz="2800">
                <a:solidFill>
                  <a:schemeClr val="accent2"/>
                </a:solidFill>
                <a:latin typeface="Calibri Light" panose="020F0302020204030204" pitchFamily="34" charset="0"/>
                <a:cs typeface="Calibri Light" panose="020F0302020204030204" pitchFamily="34" charset="0"/>
              </a:rPr>
              <a:t>Then let’s extend E’</a:t>
            </a:r>
            <a:r>
              <a:rPr lang="en-US" altLang="en-US" sz="2800" baseline="-25000">
                <a:solidFill>
                  <a:schemeClr val="accent2"/>
                </a:solidFill>
                <a:latin typeface="Calibri Light" panose="020F0302020204030204" pitchFamily="34" charset="0"/>
                <a:cs typeface="Calibri Light" panose="020F0302020204030204" pitchFamily="34" charset="0"/>
              </a:rPr>
              <a:t> </a:t>
            </a:r>
            <a:r>
              <a:rPr lang="en-US" altLang="en-US" sz="2800">
                <a:solidFill>
                  <a:schemeClr val="accent2"/>
                </a:solidFill>
                <a:latin typeface="Calibri Light" panose="020F0302020204030204" pitchFamily="34" charset="0"/>
                <a:cs typeface="Calibri Light" panose="020F0302020204030204" pitchFamily="34" charset="0"/>
              </a:rPr>
              <a:t>to E</a:t>
            </a:r>
            <a:r>
              <a:rPr lang="en-US" altLang="en-US" sz="2800" baseline="30000">
                <a:solidFill>
                  <a:schemeClr val="accent2"/>
                </a:solidFill>
                <a:latin typeface="Calibri Light" panose="020F0302020204030204" pitchFamily="34" charset="0"/>
                <a:cs typeface="Calibri Light" panose="020F0302020204030204" pitchFamily="34" charset="0"/>
              </a:rPr>
              <a:t>∞ </a:t>
            </a:r>
            <a:r>
              <a:rPr lang="en-US" altLang="en-US" sz="2800">
                <a:solidFill>
                  <a:schemeClr val="accent2"/>
                </a:solidFill>
                <a:latin typeface="Calibri Light" panose="020F0302020204030204" pitchFamily="34" charset="0"/>
                <a:cs typeface="Calibri Light" panose="020F0302020204030204" pitchFamily="34" charset="0"/>
              </a:rPr>
              <a:t>by E</a:t>
            </a:r>
            <a:r>
              <a:rPr lang="en-US" altLang="en-US" sz="2800" baseline="-25000">
                <a:solidFill>
                  <a:schemeClr val="accent2"/>
                </a:solidFill>
                <a:latin typeface="Calibri Light" panose="020F0302020204030204" pitchFamily="34" charset="0"/>
                <a:cs typeface="Calibri Light" panose="020F0302020204030204" pitchFamily="34" charset="0"/>
              </a:rPr>
              <a:t>1</a:t>
            </a:r>
            <a:r>
              <a:rPr lang="en-US" altLang="en-US" sz="2800" i="1">
                <a:solidFill>
                  <a:schemeClr val="accent2"/>
                </a:solidFill>
                <a:latin typeface="Calibri Light" panose="020F0302020204030204" pitchFamily="34" charset="0"/>
                <a:cs typeface="Calibri Light" panose="020F0302020204030204" pitchFamily="34" charset="0"/>
              </a:rPr>
              <a:t> , </a:t>
            </a:r>
            <a:r>
              <a:rPr lang="en-US" altLang="en-US" sz="2800">
                <a:solidFill>
                  <a:schemeClr val="accent2"/>
                </a:solidFill>
                <a:latin typeface="Calibri Light" panose="020F0302020204030204" pitchFamily="34" charset="0"/>
                <a:cs typeface="Calibri Light" panose="020F0302020204030204" pitchFamily="34" charset="0"/>
              </a:rPr>
              <a:t>E</a:t>
            </a:r>
            <a:r>
              <a:rPr lang="en-US" altLang="en-US" sz="2800" baseline="-25000">
                <a:solidFill>
                  <a:schemeClr val="accent2"/>
                </a:solidFill>
                <a:latin typeface="Calibri Light" panose="020F0302020204030204" pitchFamily="34" charset="0"/>
                <a:cs typeface="Calibri Light" panose="020F0302020204030204" pitchFamily="34" charset="0"/>
              </a:rPr>
              <a:t>2</a:t>
            </a:r>
            <a:r>
              <a:rPr lang="en-US" altLang="en-US" sz="2800" i="1">
                <a:solidFill>
                  <a:schemeClr val="accent2"/>
                </a:solidFill>
                <a:latin typeface="Calibri Light" panose="020F0302020204030204" pitchFamily="34" charset="0"/>
                <a:cs typeface="Calibri Light" panose="020F0302020204030204" pitchFamily="34" charset="0"/>
              </a:rPr>
              <a:t> , …</a:t>
            </a:r>
            <a:r>
              <a:rPr lang="en-US" altLang="en-US" sz="2800">
                <a:solidFill>
                  <a:schemeClr val="accent2"/>
                </a:solidFill>
                <a:latin typeface="Calibri Light" panose="020F0302020204030204" pitchFamily="34" charset="0"/>
                <a:cs typeface="Calibri Light" panose="020F0302020204030204" pitchFamily="34" charset="0"/>
              </a:rPr>
              <a:t> </a:t>
            </a:r>
            <a:r>
              <a:rPr lang="en-US" altLang="en-US" sz="2800" i="1">
                <a:solidFill>
                  <a:schemeClr val="accent2"/>
                </a:solidFill>
                <a:latin typeface="Calibri Light" panose="020F0302020204030204" pitchFamily="34" charset="0"/>
                <a:cs typeface="Calibri Light" panose="020F0302020204030204" pitchFamily="34" charset="0"/>
              </a:rPr>
              <a:t>, </a:t>
            </a:r>
            <a:r>
              <a:rPr lang="en-US" altLang="en-US" sz="2800">
                <a:solidFill>
                  <a:schemeClr val="accent2"/>
                </a:solidFill>
                <a:latin typeface="Calibri Light" panose="020F0302020204030204" pitchFamily="34" charset="0"/>
                <a:cs typeface="Calibri Light" panose="020F0302020204030204" pitchFamily="34" charset="0"/>
              </a:rPr>
              <a:t>E</a:t>
            </a:r>
            <a:r>
              <a:rPr lang="en-US" altLang="en-US" sz="2800" baseline="-25000">
                <a:solidFill>
                  <a:schemeClr val="accent2"/>
                </a:solidFill>
                <a:latin typeface="Calibri Light" panose="020F0302020204030204" pitchFamily="34" charset="0"/>
                <a:cs typeface="Calibri Light" panose="020F0302020204030204" pitchFamily="34" charset="0"/>
              </a:rPr>
              <a:t>k</a:t>
            </a:r>
            <a:r>
              <a:rPr lang="en-US" altLang="en-US" sz="2800">
                <a:solidFill>
                  <a:schemeClr val="accent2"/>
                </a:solidFill>
                <a:latin typeface="Calibri Light" panose="020F0302020204030204" pitchFamily="34" charset="0"/>
                <a:cs typeface="Calibri Light" panose="020F0302020204030204" pitchFamily="34" charset="0"/>
              </a:rPr>
              <a:t>  - executions from CE(E)</a:t>
            </a:r>
          </a:p>
          <a:p>
            <a:pPr eaLnBrk="1" hangingPunct="1">
              <a:spcBef>
                <a:spcPct val="50000"/>
              </a:spcBef>
            </a:pPr>
            <a:r>
              <a:rPr lang="en-US" altLang="en-US" sz="2800">
                <a:solidFill>
                  <a:schemeClr val="accent2"/>
                </a:solidFill>
                <a:latin typeface="Calibri Light" panose="020F0302020204030204" pitchFamily="34" charset="0"/>
                <a:cs typeface="Calibri Light" panose="020F0302020204030204" pitchFamily="34" charset="0"/>
              </a:rPr>
              <a:t>E</a:t>
            </a:r>
            <a:r>
              <a:rPr lang="en-US" altLang="en-US" sz="2800" baseline="30000">
                <a:solidFill>
                  <a:schemeClr val="accent2"/>
                </a:solidFill>
                <a:latin typeface="Calibri Light" panose="020F0302020204030204" pitchFamily="34" charset="0"/>
                <a:cs typeface="Calibri Light" panose="020F0302020204030204" pitchFamily="34" charset="0"/>
              </a:rPr>
              <a:t>∞</a:t>
            </a:r>
            <a:r>
              <a:rPr lang="en-US" altLang="en-US" sz="2800">
                <a:solidFill>
                  <a:schemeClr val="accent2"/>
                </a:solidFill>
                <a:latin typeface="Calibri Light" panose="020F0302020204030204" pitchFamily="34" charset="0"/>
                <a:cs typeface="Calibri Light" panose="020F0302020204030204" pitchFamily="34" charset="0"/>
              </a:rPr>
              <a:t> :</a:t>
            </a:r>
          </a:p>
        </p:txBody>
      </p:sp>
      <p:sp>
        <p:nvSpPr>
          <p:cNvPr id="26628" name="Text Box 24"/>
          <p:cNvSpPr txBox="1">
            <a:spLocks noChangeArrowheads="1"/>
          </p:cNvSpPr>
          <p:nvPr/>
        </p:nvSpPr>
        <p:spPr bwMode="auto">
          <a:xfrm>
            <a:off x="527050" y="4511675"/>
            <a:ext cx="7881938"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2563" indent="-1825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Char char="•"/>
            </a:pPr>
            <a:r>
              <a:rPr lang="en-US" altLang="en-US" sz="2800">
                <a:solidFill>
                  <a:schemeClr val="accent2"/>
                </a:solidFill>
                <a:latin typeface="Calibri Light" panose="020F0302020204030204" pitchFamily="34" charset="0"/>
                <a:cs typeface="Calibri Light" panose="020F0302020204030204" pitchFamily="34" charset="0"/>
              </a:rPr>
              <a:t>For each pair &lt; a</a:t>
            </a:r>
            <a:r>
              <a:rPr lang="en-US" altLang="en-US" sz="2800" baseline="-25000">
                <a:solidFill>
                  <a:schemeClr val="accent2"/>
                </a:solidFill>
                <a:latin typeface="Calibri Light" panose="020F0302020204030204" pitchFamily="34" charset="0"/>
                <a:cs typeface="Calibri Light" panose="020F0302020204030204" pitchFamily="34" charset="0"/>
              </a:rPr>
              <a:t>i</a:t>
            </a:r>
            <a:r>
              <a:rPr lang="en-US" altLang="en-US" sz="2800">
                <a:solidFill>
                  <a:schemeClr val="accent2"/>
                </a:solidFill>
                <a:latin typeface="Calibri Light" panose="020F0302020204030204" pitchFamily="34" charset="0"/>
                <a:cs typeface="Calibri Light" panose="020F0302020204030204" pitchFamily="34" charset="0"/>
              </a:rPr>
              <a:t>, b</a:t>
            </a:r>
            <a:r>
              <a:rPr lang="en-US" altLang="en-US" sz="2800" baseline="-25000">
                <a:solidFill>
                  <a:schemeClr val="accent2"/>
                </a:solidFill>
                <a:latin typeface="Calibri Light" panose="020F0302020204030204" pitchFamily="34" charset="0"/>
                <a:cs typeface="Calibri Light" panose="020F0302020204030204" pitchFamily="34" charset="0"/>
              </a:rPr>
              <a:t>j</a:t>
            </a:r>
            <a:r>
              <a:rPr lang="en-US" altLang="en-US" sz="2800">
                <a:solidFill>
                  <a:schemeClr val="accent2"/>
                </a:solidFill>
                <a:latin typeface="Calibri Light" panose="020F0302020204030204" pitchFamily="34" charset="0"/>
                <a:cs typeface="Calibri Light" panose="020F0302020204030204" pitchFamily="34" charset="0"/>
              </a:rPr>
              <a:t> &gt;</a:t>
            </a:r>
            <a:r>
              <a:rPr lang="en-US" altLang="en-US">
                <a:latin typeface="Calibri Light" panose="020F0302020204030204" pitchFamily="34" charset="0"/>
                <a:cs typeface="Calibri Light" panose="020F0302020204030204" pitchFamily="34" charset="0"/>
              </a:rPr>
              <a:t> </a:t>
            </a:r>
            <a:r>
              <a:rPr lang="en-US" altLang="en-US" sz="2800">
                <a:solidFill>
                  <a:schemeClr val="accent2"/>
                </a:solidFill>
                <a:latin typeface="Calibri Light" panose="020F0302020204030204" pitchFamily="34" charset="0"/>
                <a:cs typeface="Calibri Light" panose="020F0302020204030204" pitchFamily="34" charset="0"/>
              </a:rPr>
              <a:t>there is c’ in E</a:t>
            </a:r>
            <a:r>
              <a:rPr lang="en-US" altLang="en-US" sz="2800" baseline="30000">
                <a:solidFill>
                  <a:schemeClr val="accent2"/>
                </a:solidFill>
                <a:latin typeface="Calibri Light" panose="020F0302020204030204" pitchFamily="34" charset="0"/>
                <a:cs typeface="Calibri Light" panose="020F0302020204030204" pitchFamily="34" charset="0"/>
              </a:rPr>
              <a:t>∞</a:t>
            </a:r>
            <a:r>
              <a:rPr lang="en-US" altLang="en-US" sz="2800">
                <a:solidFill>
                  <a:schemeClr val="accent2"/>
                </a:solidFill>
                <a:latin typeface="Calibri Light" panose="020F0302020204030204" pitchFamily="34" charset="0"/>
                <a:cs typeface="Calibri Light" panose="020F0302020204030204" pitchFamily="34" charset="0"/>
              </a:rPr>
              <a:t> so that both a</a:t>
            </a:r>
            <a:r>
              <a:rPr lang="en-US" altLang="en-US" sz="2800" baseline="-25000">
                <a:solidFill>
                  <a:schemeClr val="accent2"/>
                </a:solidFill>
                <a:latin typeface="Calibri Light" panose="020F0302020204030204" pitchFamily="34" charset="0"/>
                <a:cs typeface="Calibri Light" panose="020F0302020204030204" pitchFamily="34" charset="0"/>
              </a:rPr>
              <a:t>i</a:t>
            </a:r>
            <a:r>
              <a:rPr lang="en-US" altLang="en-US" sz="2800">
                <a:solidFill>
                  <a:schemeClr val="accent2"/>
                </a:solidFill>
                <a:latin typeface="Calibri Light" panose="020F0302020204030204" pitchFamily="34" charset="0"/>
                <a:cs typeface="Calibri Light" panose="020F0302020204030204" pitchFamily="34" charset="0"/>
              </a:rPr>
              <a:t>, b</a:t>
            </a:r>
            <a:r>
              <a:rPr lang="en-US" altLang="en-US" sz="2800" baseline="-25000">
                <a:solidFill>
                  <a:schemeClr val="accent2"/>
                </a:solidFill>
                <a:latin typeface="Calibri Light" panose="020F0302020204030204" pitchFamily="34" charset="0"/>
                <a:cs typeface="Calibri Light" panose="020F0302020204030204" pitchFamily="34" charset="0"/>
              </a:rPr>
              <a:t>j</a:t>
            </a:r>
            <a:r>
              <a:rPr lang="en-US" altLang="en-US" sz="2800">
                <a:solidFill>
                  <a:schemeClr val="accent2"/>
                </a:solidFill>
                <a:latin typeface="Calibri Light" panose="020F0302020204030204" pitchFamily="34" charset="0"/>
                <a:cs typeface="Calibri Light" panose="020F0302020204030204" pitchFamily="34" charset="0"/>
              </a:rPr>
              <a:t> applicable in c’ </a:t>
            </a:r>
            <a:r>
              <a:rPr lang="en-US" altLang="en-US" sz="2800">
                <a:solidFill>
                  <a:schemeClr val="accent2"/>
                </a:solidFill>
                <a:latin typeface="Calibri Light" panose="020F0302020204030204" pitchFamily="34" charset="0"/>
                <a:cs typeface="Calibri Light" panose="020F0302020204030204" pitchFamily="34" charset="0"/>
                <a:sym typeface="Wingdings" panose="05000000000000000000" pitchFamily="2" charset="2"/>
              </a:rPr>
              <a:t> c’ is not safe</a:t>
            </a:r>
          </a:p>
          <a:p>
            <a:pPr eaLnBrk="1" hangingPunct="1">
              <a:spcBef>
                <a:spcPct val="50000"/>
              </a:spcBef>
              <a:buFontTx/>
              <a:buChar char="•"/>
            </a:pPr>
            <a:r>
              <a:rPr lang="en-US" altLang="en-US" sz="2800" b="1">
                <a:solidFill>
                  <a:srgbClr val="CC0000"/>
                </a:solidFill>
                <a:latin typeface="Calibri Light" panose="020F0302020204030204" pitchFamily="34" charset="0"/>
                <a:cs typeface="Calibri Light" panose="020F0302020204030204" pitchFamily="34" charset="0"/>
                <a:sym typeface="Wingdings" panose="05000000000000000000" pitchFamily="2" charset="2"/>
              </a:rPr>
              <a:t>The proof is complete!</a:t>
            </a:r>
          </a:p>
        </p:txBody>
      </p:sp>
      <p:grpSp>
        <p:nvGrpSpPr>
          <p:cNvPr id="26629" name="Group 46"/>
          <p:cNvGrpSpPr>
            <a:grpSpLocks/>
          </p:cNvGrpSpPr>
          <p:nvPr/>
        </p:nvGrpSpPr>
        <p:grpSpPr bwMode="auto">
          <a:xfrm>
            <a:off x="1308100" y="2608263"/>
            <a:ext cx="7161213" cy="1568450"/>
            <a:chOff x="824" y="1643"/>
            <a:chExt cx="4511" cy="988"/>
          </a:xfrm>
        </p:grpSpPr>
        <p:grpSp>
          <p:nvGrpSpPr>
            <p:cNvPr id="26630" name="Group 7"/>
            <p:cNvGrpSpPr>
              <a:grpSpLocks/>
            </p:cNvGrpSpPr>
            <p:nvPr/>
          </p:nvGrpSpPr>
          <p:grpSpPr bwMode="auto">
            <a:xfrm>
              <a:off x="824" y="1790"/>
              <a:ext cx="474" cy="396"/>
              <a:chOff x="1129" y="1784"/>
              <a:chExt cx="474" cy="396"/>
            </a:xfrm>
          </p:grpSpPr>
          <p:sp>
            <p:nvSpPr>
              <p:cNvPr id="26646" name="Oval 8"/>
              <p:cNvSpPr>
                <a:spLocks noChangeArrowheads="1"/>
              </p:cNvSpPr>
              <p:nvPr/>
            </p:nvSpPr>
            <p:spPr bwMode="auto">
              <a:xfrm>
                <a:off x="1129" y="1784"/>
                <a:ext cx="430" cy="39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3600" i="1" baseline="-25000">
                  <a:latin typeface="Calibri Light" panose="020F0302020204030204" pitchFamily="34" charset="0"/>
                  <a:cs typeface="Calibri Light" panose="020F0302020204030204" pitchFamily="34" charset="0"/>
                </a:endParaRPr>
              </a:p>
            </p:txBody>
          </p:sp>
          <p:sp>
            <p:nvSpPr>
              <p:cNvPr id="26647" name="Text Box 9"/>
              <p:cNvSpPr txBox="1">
                <a:spLocks noChangeArrowheads="1"/>
              </p:cNvSpPr>
              <p:nvPr/>
            </p:nvSpPr>
            <p:spPr bwMode="auto">
              <a:xfrm>
                <a:off x="1141" y="1808"/>
                <a:ext cx="4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i="1">
                    <a:latin typeface="Calibri Light" panose="020F0302020204030204" pitchFamily="34" charset="0"/>
                    <a:cs typeface="Calibri Light" panose="020F0302020204030204" pitchFamily="34" charset="0"/>
                  </a:rPr>
                  <a:t>c</a:t>
                </a:r>
                <a:r>
                  <a:rPr lang="en-US" altLang="en-US" sz="2400" i="1" baseline="-25000">
                    <a:latin typeface="Calibri Light" panose="020F0302020204030204" pitchFamily="34" charset="0"/>
                    <a:cs typeface="Calibri Light" panose="020F0302020204030204" pitchFamily="34" charset="0"/>
                  </a:rPr>
                  <a:t>init</a:t>
                </a:r>
              </a:p>
            </p:txBody>
          </p:sp>
        </p:grpSp>
        <p:grpSp>
          <p:nvGrpSpPr>
            <p:cNvPr id="26631" name="Group 10"/>
            <p:cNvGrpSpPr>
              <a:grpSpLocks/>
            </p:cNvGrpSpPr>
            <p:nvPr/>
          </p:nvGrpSpPr>
          <p:grpSpPr bwMode="auto">
            <a:xfrm>
              <a:off x="2110" y="1779"/>
              <a:ext cx="474" cy="396"/>
              <a:chOff x="1129" y="1784"/>
              <a:chExt cx="474" cy="396"/>
            </a:xfrm>
          </p:grpSpPr>
          <p:sp>
            <p:nvSpPr>
              <p:cNvPr id="26644" name="Oval 11"/>
              <p:cNvSpPr>
                <a:spLocks noChangeArrowheads="1"/>
              </p:cNvSpPr>
              <p:nvPr/>
            </p:nvSpPr>
            <p:spPr bwMode="auto">
              <a:xfrm>
                <a:off x="1129" y="1784"/>
                <a:ext cx="430" cy="39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3600" i="1" baseline="-25000">
                  <a:latin typeface="Calibri Light" panose="020F0302020204030204" pitchFamily="34" charset="0"/>
                  <a:cs typeface="Calibri Light" panose="020F0302020204030204" pitchFamily="34" charset="0"/>
                </a:endParaRPr>
              </a:p>
            </p:txBody>
          </p:sp>
          <p:sp>
            <p:nvSpPr>
              <p:cNvPr id="26645" name="Text Box 12"/>
              <p:cNvSpPr txBox="1">
                <a:spLocks noChangeArrowheads="1"/>
              </p:cNvSpPr>
              <p:nvPr/>
            </p:nvSpPr>
            <p:spPr bwMode="auto">
              <a:xfrm>
                <a:off x="1141" y="1808"/>
                <a:ext cx="4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i="1">
                    <a:latin typeface="Calibri Light" panose="020F0302020204030204" pitchFamily="34" charset="0"/>
                    <a:cs typeface="Calibri Light" panose="020F0302020204030204" pitchFamily="34" charset="0"/>
                  </a:rPr>
                  <a:t>c</a:t>
                </a:r>
                <a:r>
                  <a:rPr lang="en-US" altLang="en-US" sz="2400" i="1" baseline="-25000">
                    <a:latin typeface="Calibri Light" panose="020F0302020204030204" pitchFamily="34" charset="0"/>
                    <a:cs typeface="Calibri Light" panose="020F0302020204030204" pitchFamily="34" charset="0"/>
                  </a:rPr>
                  <a:t>init</a:t>
                </a:r>
              </a:p>
            </p:txBody>
          </p:sp>
        </p:grpSp>
        <p:grpSp>
          <p:nvGrpSpPr>
            <p:cNvPr id="26632" name="Group 13"/>
            <p:cNvGrpSpPr>
              <a:grpSpLocks/>
            </p:cNvGrpSpPr>
            <p:nvPr/>
          </p:nvGrpSpPr>
          <p:grpSpPr bwMode="auto">
            <a:xfrm>
              <a:off x="4172" y="1790"/>
              <a:ext cx="474" cy="396"/>
              <a:chOff x="1129" y="1784"/>
              <a:chExt cx="474" cy="396"/>
            </a:xfrm>
          </p:grpSpPr>
          <p:sp>
            <p:nvSpPr>
              <p:cNvPr id="26642" name="Oval 14"/>
              <p:cNvSpPr>
                <a:spLocks noChangeArrowheads="1"/>
              </p:cNvSpPr>
              <p:nvPr/>
            </p:nvSpPr>
            <p:spPr bwMode="auto">
              <a:xfrm>
                <a:off x="1129" y="1784"/>
                <a:ext cx="430" cy="39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3600" i="1" baseline="-25000">
                  <a:latin typeface="Calibri Light" panose="020F0302020204030204" pitchFamily="34" charset="0"/>
                  <a:cs typeface="Calibri Light" panose="020F0302020204030204" pitchFamily="34" charset="0"/>
                </a:endParaRPr>
              </a:p>
            </p:txBody>
          </p:sp>
          <p:sp>
            <p:nvSpPr>
              <p:cNvPr id="26643" name="Text Box 15"/>
              <p:cNvSpPr txBox="1">
                <a:spLocks noChangeArrowheads="1"/>
              </p:cNvSpPr>
              <p:nvPr/>
            </p:nvSpPr>
            <p:spPr bwMode="auto">
              <a:xfrm>
                <a:off x="1141" y="1808"/>
                <a:ext cx="4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i="1">
                    <a:latin typeface="Calibri Light" panose="020F0302020204030204" pitchFamily="34" charset="0"/>
                    <a:cs typeface="Calibri Light" panose="020F0302020204030204" pitchFamily="34" charset="0"/>
                  </a:rPr>
                  <a:t>c</a:t>
                </a:r>
                <a:r>
                  <a:rPr lang="en-US" altLang="en-US" sz="2400" i="1" baseline="-25000">
                    <a:latin typeface="Calibri Light" panose="020F0302020204030204" pitchFamily="34" charset="0"/>
                    <a:cs typeface="Calibri Light" panose="020F0302020204030204" pitchFamily="34" charset="0"/>
                  </a:rPr>
                  <a:t>init</a:t>
                </a:r>
              </a:p>
            </p:txBody>
          </p:sp>
        </p:grpSp>
        <p:sp>
          <p:nvSpPr>
            <p:cNvPr id="26633" name="Line 16"/>
            <p:cNvSpPr>
              <a:spLocks noChangeShapeType="1"/>
            </p:cNvSpPr>
            <p:nvPr/>
          </p:nvSpPr>
          <p:spPr bwMode="auto">
            <a:xfrm>
              <a:off x="1254" y="1982"/>
              <a:ext cx="86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sp>
          <p:nvSpPr>
            <p:cNvPr id="26634" name="Line 17"/>
            <p:cNvSpPr>
              <a:spLocks noChangeShapeType="1"/>
            </p:cNvSpPr>
            <p:nvPr/>
          </p:nvSpPr>
          <p:spPr bwMode="auto">
            <a:xfrm>
              <a:off x="2544" y="1988"/>
              <a:ext cx="59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sp>
          <p:nvSpPr>
            <p:cNvPr id="26635" name="Line 18"/>
            <p:cNvSpPr>
              <a:spLocks noChangeShapeType="1"/>
            </p:cNvSpPr>
            <p:nvPr/>
          </p:nvSpPr>
          <p:spPr bwMode="auto">
            <a:xfrm>
              <a:off x="4601" y="1987"/>
              <a:ext cx="7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sp>
          <p:nvSpPr>
            <p:cNvPr id="26636" name="Oval 19"/>
            <p:cNvSpPr>
              <a:spLocks noChangeArrowheads="1"/>
            </p:cNvSpPr>
            <p:nvPr/>
          </p:nvSpPr>
          <p:spPr bwMode="auto">
            <a:xfrm>
              <a:off x="1531" y="1819"/>
              <a:ext cx="328" cy="31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i="1">
                  <a:latin typeface="Calibri Light" panose="020F0302020204030204" pitchFamily="34" charset="0"/>
                  <a:cs typeface="Calibri Light" panose="020F0302020204030204" pitchFamily="34" charset="0"/>
                </a:rPr>
                <a:t>c</a:t>
              </a:r>
              <a:r>
                <a:rPr lang="en-US" altLang="en-US" sz="2000" b="1" i="1" baseline="-25000">
                  <a:latin typeface="Calibri Light" panose="020F0302020204030204" pitchFamily="34" charset="0"/>
                  <a:cs typeface="Calibri Light" panose="020F0302020204030204" pitchFamily="34" charset="0"/>
                </a:rPr>
                <a:t>1</a:t>
              </a:r>
              <a:endParaRPr lang="en-US" altLang="en-US" sz="2000" b="1" i="1">
                <a:latin typeface="Calibri Light" panose="020F0302020204030204" pitchFamily="34" charset="0"/>
                <a:cs typeface="Calibri Light" panose="020F0302020204030204" pitchFamily="34" charset="0"/>
              </a:endParaRPr>
            </a:p>
          </p:txBody>
        </p:sp>
        <p:sp>
          <p:nvSpPr>
            <p:cNvPr id="26637" name="Line 20"/>
            <p:cNvSpPr>
              <a:spLocks noChangeShapeType="1"/>
            </p:cNvSpPr>
            <p:nvPr/>
          </p:nvSpPr>
          <p:spPr bwMode="auto">
            <a:xfrm>
              <a:off x="3577" y="2005"/>
              <a:ext cx="59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sp>
          <p:nvSpPr>
            <p:cNvPr id="26638" name="Text Box 21"/>
            <p:cNvSpPr txBox="1">
              <a:spLocks noChangeArrowheads="1"/>
            </p:cNvSpPr>
            <p:nvPr/>
          </p:nvSpPr>
          <p:spPr bwMode="auto">
            <a:xfrm>
              <a:off x="3130" y="1643"/>
              <a:ext cx="497"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4400">
                  <a:latin typeface="Calibri Light" panose="020F0302020204030204" pitchFamily="34" charset="0"/>
                  <a:cs typeface="Calibri Light" panose="020F0302020204030204" pitchFamily="34" charset="0"/>
                </a:rPr>
                <a:t>…</a:t>
              </a:r>
            </a:p>
          </p:txBody>
        </p:sp>
        <p:sp>
          <p:nvSpPr>
            <p:cNvPr id="26639" name="AutoShape 22"/>
            <p:cNvSpPr>
              <a:spLocks/>
            </p:cNvSpPr>
            <p:nvPr/>
          </p:nvSpPr>
          <p:spPr bwMode="auto">
            <a:xfrm rot="5400000">
              <a:off x="3296" y="1015"/>
              <a:ext cx="160" cy="2417"/>
            </a:xfrm>
            <a:prstGeom prst="rightBrace">
              <a:avLst>
                <a:gd name="adj1" fmla="val 12588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Light" panose="020F0302020204030204" pitchFamily="34" charset="0"/>
                <a:cs typeface="Calibri Light" panose="020F0302020204030204" pitchFamily="34" charset="0"/>
              </a:endParaRPr>
            </a:p>
          </p:txBody>
        </p:sp>
        <p:sp>
          <p:nvSpPr>
            <p:cNvPr id="26640" name="Text Box 23"/>
            <p:cNvSpPr txBox="1">
              <a:spLocks noChangeArrowheads="1"/>
            </p:cNvSpPr>
            <p:nvPr/>
          </p:nvSpPr>
          <p:spPr bwMode="auto">
            <a:xfrm>
              <a:off x="2713" y="2343"/>
              <a:ext cx="17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a:solidFill>
                    <a:schemeClr val="accent2"/>
                  </a:solidFill>
                  <a:latin typeface="Calibri Light" panose="020F0302020204030204" pitchFamily="34" charset="0"/>
                  <a:cs typeface="Calibri Light" panose="020F0302020204030204" pitchFamily="34" charset="0"/>
                </a:rPr>
                <a:t>E</a:t>
              </a:r>
              <a:r>
                <a:rPr lang="en-US" altLang="en-US" sz="2400" baseline="-25000">
                  <a:solidFill>
                    <a:schemeClr val="accent2"/>
                  </a:solidFill>
                  <a:latin typeface="Calibri Light" panose="020F0302020204030204" pitchFamily="34" charset="0"/>
                  <a:cs typeface="Calibri Light" panose="020F0302020204030204" pitchFamily="34" charset="0"/>
                </a:rPr>
                <a:t>1</a:t>
              </a:r>
              <a:r>
                <a:rPr lang="en-US" altLang="en-US" sz="2400" i="1">
                  <a:solidFill>
                    <a:schemeClr val="accent2"/>
                  </a:solidFill>
                  <a:latin typeface="Calibri Light" panose="020F0302020204030204" pitchFamily="34" charset="0"/>
                  <a:cs typeface="Calibri Light" panose="020F0302020204030204" pitchFamily="34" charset="0"/>
                </a:rPr>
                <a:t>• </a:t>
              </a:r>
              <a:r>
                <a:rPr lang="en-US" altLang="en-US" sz="2400">
                  <a:solidFill>
                    <a:schemeClr val="accent2"/>
                  </a:solidFill>
                  <a:latin typeface="Calibri Light" panose="020F0302020204030204" pitchFamily="34" charset="0"/>
                  <a:cs typeface="Calibri Light" panose="020F0302020204030204" pitchFamily="34" charset="0"/>
                </a:rPr>
                <a:t>E</a:t>
              </a:r>
              <a:r>
                <a:rPr lang="en-US" altLang="en-US" sz="2400" baseline="-25000">
                  <a:solidFill>
                    <a:schemeClr val="accent2"/>
                  </a:solidFill>
                  <a:latin typeface="Calibri Light" panose="020F0302020204030204" pitchFamily="34" charset="0"/>
                  <a:cs typeface="Calibri Light" panose="020F0302020204030204" pitchFamily="34" charset="0"/>
                </a:rPr>
                <a:t>2</a:t>
              </a:r>
              <a:r>
                <a:rPr lang="en-US" altLang="en-US" sz="2400" i="1">
                  <a:solidFill>
                    <a:schemeClr val="accent2"/>
                  </a:solidFill>
                  <a:latin typeface="Calibri Light" panose="020F0302020204030204" pitchFamily="34" charset="0"/>
                  <a:cs typeface="Calibri Light" panose="020F0302020204030204" pitchFamily="34" charset="0"/>
                </a:rPr>
                <a:t>•  …</a:t>
              </a:r>
              <a:r>
                <a:rPr lang="en-US" altLang="en-US" sz="2400">
                  <a:solidFill>
                    <a:schemeClr val="accent2"/>
                  </a:solidFill>
                  <a:latin typeface="Calibri Light" panose="020F0302020204030204" pitchFamily="34" charset="0"/>
                  <a:cs typeface="Calibri Light" panose="020F0302020204030204" pitchFamily="34" charset="0"/>
                </a:rPr>
                <a:t> </a:t>
              </a:r>
              <a:r>
                <a:rPr lang="en-US" altLang="en-US" sz="2400" i="1">
                  <a:solidFill>
                    <a:schemeClr val="accent2"/>
                  </a:solidFill>
                  <a:latin typeface="Calibri Light" panose="020F0302020204030204" pitchFamily="34" charset="0"/>
                  <a:cs typeface="Calibri Light" panose="020F0302020204030204" pitchFamily="34" charset="0"/>
                </a:rPr>
                <a:t>• </a:t>
              </a:r>
              <a:r>
                <a:rPr lang="en-US" altLang="en-US" sz="2400">
                  <a:solidFill>
                    <a:schemeClr val="accent2"/>
                  </a:solidFill>
                  <a:latin typeface="Calibri Light" panose="020F0302020204030204" pitchFamily="34" charset="0"/>
                  <a:cs typeface="Calibri Light" panose="020F0302020204030204" pitchFamily="34" charset="0"/>
                </a:rPr>
                <a:t>E</a:t>
              </a:r>
              <a:r>
                <a:rPr lang="en-US" altLang="en-US" sz="2400" baseline="-25000">
                  <a:solidFill>
                    <a:schemeClr val="accent2"/>
                  </a:solidFill>
                  <a:latin typeface="Calibri Light" panose="020F0302020204030204" pitchFamily="34" charset="0"/>
                  <a:cs typeface="Calibri Light" panose="020F0302020204030204" pitchFamily="34" charset="0"/>
                </a:rPr>
                <a:t>k</a:t>
              </a:r>
              <a:r>
                <a:rPr lang="en-US" altLang="en-US" sz="2400">
                  <a:solidFill>
                    <a:schemeClr val="accent2"/>
                  </a:solidFill>
                  <a:latin typeface="Calibri Light" panose="020F0302020204030204" pitchFamily="34" charset="0"/>
                  <a:cs typeface="Calibri Light" panose="020F0302020204030204" pitchFamily="34" charset="0"/>
                </a:rPr>
                <a:t> </a:t>
              </a:r>
            </a:p>
          </p:txBody>
        </p:sp>
        <p:sp>
          <p:nvSpPr>
            <p:cNvPr id="26641" name="Oval 44"/>
            <p:cNvSpPr>
              <a:spLocks noChangeArrowheads="1"/>
            </p:cNvSpPr>
            <p:nvPr/>
          </p:nvSpPr>
          <p:spPr bwMode="auto">
            <a:xfrm>
              <a:off x="3610" y="1832"/>
              <a:ext cx="328" cy="31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i="1">
                  <a:latin typeface="Calibri Light" panose="020F0302020204030204" pitchFamily="34" charset="0"/>
                  <a:cs typeface="Calibri Light" panose="020F0302020204030204" pitchFamily="34" charset="0"/>
                </a:rPr>
                <a:t>c’</a:t>
              </a:r>
            </a:p>
          </p:txBody>
        </p:sp>
      </p:grpSp>
      <p:sp>
        <p:nvSpPr>
          <p:cNvPr id="2" name="Explosion: 14 Points 1">
            <a:extLst>
              <a:ext uri="{FF2B5EF4-FFF2-40B4-BE49-F238E27FC236}">
                <a16:creationId xmlns:a16="http://schemas.microsoft.com/office/drawing/2014/main" id="{E0A1D547-F539-D51B-EA61-A60D0CC20AF6}"/>
              </a:ext>
            </a:extLst>
          </p:cNvPr>
          <p:cNvSpPr/>
          <p:nvPr/>
        </p:nvSpPr>
        <p:spPr>
          <a:xfrm>
            <a:off x="6300192" y="4674840"/>
            <a:ext cx="2736304" cy="1778496"/>
          </a:xfrm>
          <a:prstGeom prst="irregularSeal2">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Skipped this year</a:t>
            </a:r>
          </a:p>
        </p:txBody>
      </p:sp>
    </p:spTree>
    <p:extLst>
      <p:ext uri="{BB962C8B-B14F-4D97-AF65-F5344CB8AC3E}">
        <p14:creationId xmlns:p14="http://schemas.microsoft.com/office/powerpoint/2010/main" val="3598504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73025" y="-26988"/>
            <a:ext cx="8820150" cy="86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u="sng">
                <a:solidFill>
                  <a:schemeClr val="hlink"/>
                </a:solidFill>
                <a:latin typeface="Calibri Light" panose="020F0302020204030204" pitchFamily="34" charset="0"/>
                <a:cs typeface="Calibri Light" panose="020F0302020204030204" pitchFamily="34" charset="0"/>
              </a:rPr>
              <a:t>Bounded-Link Solution</a:t>
            </a:r>
            <a:endParaRPr lang="en-US" altLang="en-US" sz="3600">
              <a:solidFill>
                <a:schemeClr val="tx2"/>
              </a:solidFill>
              <a:latin typeface="Calibri Light" panose="020F0302020204030204" pitchFamily="34" charset="0"/>
              <a:cs typeface="Calibri Light" panose="020F0302020204030204" pitchFamily="34" charset="0"/>
            </a:endParaRPr>
          </a:p>
        </p:txBody>
      </p:sp>
      <p:sp>
        <p:nvSpPr>
          <p:cNvPr id="27651" name="Text Box 5"/>
          <p:cNvSpPr txBox="1">
            <a:spLocks noChangeArrowheads="1"/>
          </p:cNvSpPr>
          <p:nvPr/>
        </p:nvSpPr>
        <p:spPr bwMode="auto">
          <a:xfrm>
            <a:off x="468313" y="911225"/>
            <a:ext cx="80645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2563" indent="-1825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Char char="•"/>
            </a:pPr>
            <a:r>
              <a:rPr lang="en-US" altLang="en-US" sz="2800" dirty="0">
                <a:solidFill>
                  <a:schemeClr val="accent2"/>
                </a:solidFill>
                <a:latin typeface="Calibri Light" panose="020F0302020204030204" pitchFamily="34" charset="0"/>
                <a:cs typeface="Calibri Light" panose="020F0302020204030204" pitchFamily="34" charset="0"/>
              </a:rPr>
              <a:t>Let </a:t>
            </a:r>
            <a:r>
              <a:rPr lang="en-US" altLang="en-US" sz="2800" i="1" dirty="0">
                <a:solidFill>
                  <a:srgbClr val="CC0000"/>
                </a:solidFill>
                <a:latin typeface="Calibri Light" panose="020F0302020204030204" pitchFamily="34" charset="0"/>
                <a:cs typeface="Calibri Light" panose="020F0302020204030204" pitchFamily="34" charset="0"/>
              </a:rPr>
              <a:t>cap </a:t>
            </a:r>
            <a:r>
              <a:rPr lang="en-US" altLang="en-US" sz="2800" dirty="0">
                <a:solidFill>
                  <a:schemeClr val="accent2"/>
                </a:solidFill>
                <a:latin typeface="Calibri Light" panose="020F0302020204030204" pitchFamily="34" charset="0"/>
                <a:cs typeface="Calibri Light" panose="020F0302020204030204" pitchFamily="34" charset="0"/>
              </a:rPr>
              <a:t>be the bound on the number of the messages in transit </a:t>
            </a:r>
          </a:p>
          <a:p>
            <a:pPr eaLnBrk="1" hangingPunct="1">
              <a:buFontTx/>
              <a:buChar char="•"/>
            </a:pPr>
            <a:endParaRPr lang="en-US" altLang="en-US" sz="2800" dirty="0">
              <a:solidFill>
                <a:schemeClr val="accent2"/>
              </a:solidFill>
              <a:latin typeface="Calibri Light" panose="020F0302020204030204" pitchFamily="34" charset="0"/>
              <a:cs typeface="Calibri Light" panose="020F0302020204030204" pitchFamily="34" charset="0"/>
            </a:endParaRPr>
          </a:p>
          <a:p>
            <a:pPr eaLnBrk="1" hangingPunct="1">
              <a:buFontTx/>
              <a:buChar char="•"/>
            </a:pPr>
            <a:r>
              <a:rPr lang="en-US" altLang="en-US" sz="2800" dirty="0">
                <a:solidFill>
                  <a:schemeClr val="accent2"/>
                </a:solidFill>
                <a:latin typeface="Calibri Light" panose="020F0302020204030204" pitchFamily="34" charset="0"/>
                <a:cs typeface="Calibri Light" panose="020F0302020204030204" pitchFamily="34" charset="0"/>
              </a:rPr>
              <a:t>The algorithm is the same as presented before with </a:t>
            </a:r>
            <a:r>
              <a:rPr lang="en-US" altLang="en-US" sz="2800" i="1" dirty="0">
                <a:solidFill>
                  <a:schemeClr val="accent2"/>
                </a:solidFill>
                <a:latin typeface="Calibri Light" panose="020F0302020204030204" pitchFamily="34" charset="0"/>
                <a:cs typeface="Calibri Light" panose="020F0302020204030204" pitchFamily="34" charset="0"/>
              </a:rPr>
              <a:t>counter</a:t>
            </a:r>
            <a:r>
              <a:rPr lang="en-US" altLang="en-US" sz="2800" dirty="0">
                <a:solidFill>
                  <a:schemeClr val="accent2"/>
                </a:solidFill>
                <a:latin typeface="Calibri Light" panose="020F0302020204030204" pitchFamily="34" charset="0"/>
                <a:cs typeface="Calibri Light" panose="020F0302020204030204" pitchFamily="34" charset="0"/>
              </a:rPr>
              <a:t> incremented modulo </a:t>
            </a:r>
            <a:r>
              <a:rPr lang="en-US" altLang="en-US" sz="2800" i="1" dirty="0">
                <a:solidFill>
                  <a:schemeClr val="accent2"/>
                </a:solidFill>
                <a:latin typeface="Calibri Light" panose="020F0302020204030204" pitchFamily="34" charset="0"/>
                <a:cs typeface="Calibri Light" panose="020F0302020204030204" pitchFamily="34" charset="0"/>
              </a:rPr>
              <a:t>cap+1</a:t>
            </a:r>
            <a:r>
              <a:rPr lang="en-US" altLang="en-US" sz="2800" dirty="0">
                <a:solidFill>
                  <a:schemeClr val="accent2"/>
                </a:solidFill>
                <a:latin typeface="Calibri Light" panose="020F0302020204030204" pitchFamily="34" charset="0"/>
                <a:cs typeface="Calibri Light" panose="020F0302020204030204" pitchFamily="34" charset="0"/>
              </a:rPr>
              <a:t> </a:t>
            </a:r>
          </a:p>
          <a:p>
            <a:pPr eaLnBrk="1" hangingPunct="1"/>
            <a:endParaRPr lang="en-US" altLang="en-US" sz="2800" dirty="0">
              <a:solidFill>
                <a:schemeClr val="accent2"/>
              </a:solidFill>
              <a:latin typeface="Calibri Light" panose="020F0302020204030204" pitchFamily="34" charset="0"/>
              <a:cs typeface="Calibri Light" panose="020F0302020204030204" pitchFamily="34" charset="0"/>
            </a:endParaRPr>
          </a:p>
          <a:p>
            <a:pPr eaLnBrk="1" hangingPunct="1"/>
            <a:r>
              <a:rPr lang="en-US" altLang="en-US" sz="2400" dirty="0">
                <a:solidFill>
                  <a:srgbClr val="3333CC"/>
                </a:solidFill>
                <a:latin typeface="Calibri Light" panose="020F0302020204030204" pitchFamily="34" charset="0"/>
                <a:cs typeface="Calibri Light" panose="020F0302020204030204" pitchFamily="34" charset="0"/>
              </a:rPr>
              <a:t>08		</a:t>
            </a:r>
            <a:r>
              <a:rPr lang="en-US" altLang="en-US" sz="2400" i="1" dirty="0">
                <a:solidFill>
                  <a:srgbClr val="3333CC"/>
                </a:solidFill>
                <a:latin typeface="Calibri Light" panose="020F0302020204030204" pitchFamily="34" charset="0"/>
                <a:cs typeface="Calibri Light" panose="020F0302020204030204" pitchFamily="34" charset="0"/>
              </a:rPr>
              <a:t>counter</a:t>
            </a:r>
            <a:r>
              <a:rPr lang="en-US" altLang="en-US" sz="2400" dirty="0">
                <a:solidFill>
                  <a:srgbClr val="3333CC"/>
                </a:solidFill>
                <a:latin typeface="Calibri Light" panose="020F0302020204030204" pitchFamily="34" charset="0"/>
                <a:cs typeface="Calibri Light" panose="020F0302020204030204" pitchFamily="34" charset="0"/>
              </a:rPr>
              <a:t> := (</a:t>
            </a:r>
            <a:r>
              <a:rPr lang="en-US" altLang="en-US" sz="2400" i="1" dirty="0" err="1">
                <a:solidFill>
                  <a:srgbClr val="3333CC"/>
                </a:solidFill>
                <a:latin typeface="Calibri Light" panose="020F0302020204030204" pitchFamily="34" charset="0"/>
                <a:cs typeface="Calibri Light" panose="020F0302020204030204" pitchFamily="34" charset="0"/>
              </a:rPr>
              <a:t>MsgCounter</a:t>
            </a:r>
            <a:r>
              <a:rPr lang="en-US" altLang="en-US" sz="2400" dirty="0">
                <a:solidFill>
                  <a:srgbClr val="3333CC"/>
                </a:solidFill>
                <a:latin typeface="Calibri Light" panose="020F0302020204030204" pitchFamily="34" charset="0"/>
                <a:cs typeface="Calibri Light" panose="020F0302020204030204" pitchFamily="34" charset="0"/>
              </a:rPr>
              <a:t> + 1)mod(cap+1)</a:t>
            </a:r>
          </a:p>
          <a:p>
            <a:pPr eaLnBrk="1" hangingPunct="1"/>
            <a:endParaRPr lang="en-US" altLang="en-US" sz="2400" dirty="0">
              <a:solidFill>
                <a:srgbClr val="3333CC"/>
              </a:solidFill>
              <a:latin typeface="Calibri Light" panose="020F0302020204030204" pitchFamily="34" charset="0"/>
              <a:cs typeface="Calibri Light" panose="020F0302020204030204" pitchFamily="34" charset="0"/>
            </a:endParaRPr>
          </a:p>
          <a:p>
            <a:pPr eaLnBrk="1" hangingPunct="1">
              <a:buFontTx/>
              <a:buChar char="•"/>
            </a:pPr>
            <a:r>
              <a:rPr lang="en-US" altLang="en-US" sz="2800" dirty="0">
                <a:solidFill>
                  <a:schemeClr val="accent2"/>
                </a:solidFill>
                <a:latin typeface="Calibri Light" panose="020F0302020204030204" pitchFamily="34" charset="0"/>
                <a:cs typeface="Calibri Light" panose="020F0302020204030204" pitchFamily="34" charset="0"/>
              </a:rPr>
              <a:t>Sender must </a:t>
            </a:r>
            <a:r>
              <a:rPr lang="en-US" altLang="en-US" sz="2800" dirty="0">
                <a:solidFill>
                  <a:srgbClr val="CC0000"/>
                </a:solidFill>
                <a:latin typeface="Calibri Light" panose="020F0302020204030204" pitchFamily="34" charset="0"/>
                <a:cs typeface="Calibri Light" panose="020F0302020204030204" pitchFamily="34" charset="0"/>
              </a:rPr>
              <a:t>eventually</a:t>
            </a:r>
            <a:r>
              <a:rPr lang="en-US" altLang="en-US" sz="2800" dirty="0">
                <a:solidFill>
                  <a:schemeClr val="accent2"/>
                </a:solidFill>
                <a:latin typeface="Calibri Light" panose="020F0302020204030204" pitchFamily="34" charset="0"/>
                <a:cs typeface="Calibri Light" panose="020F0302020204030204" pitchFamily="34" charset="0"/>
              </a:rPr>
              <a:t> introduce a counter value that not existing in any message in transit</a:t>
            </a:r>
          </a:p>
          <a:p>
            <a:pPr eaLnBrk="1" hangingPunct="1">
              <a:buFontTx/>
              <a:buChar char="•"/>
            </a:pPr>
            <a:endParaRPr lang="en-US" altLang="en-US" sz="2800" dirty="0">
              <a:solidFill>
                <a:schemeClr val="accent2"/>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285438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73025" y="-26988"/>
            <a:ext cx="8820150" cy="86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u="sng">
                <a:solidFill>
                  <a:schemeClr val="hlink"/>
                </a:solidFill>
                <a:latin typeface="Calibri Light" panose="020F0302020204030204" pitchFamily="34" charset="0"/>
                <a:cs typeface="Calibri Light" panose="020F0302020204030204" pitchFamily="34" charset="0"/>
              </a:rPr>
              <a:t>Randomized Solution</a:t>
            </a:r>
            <a:endParaRPr lang="en-US" altLang="en-US" sz="3600">
              <a:solidFill>
                <a:schemeClr val="tx2"/>
              </a:solidFill>
              <a:latin typeface="Calibri Light" panose="020F0302020204030204" pitchFamily="34" charset="0"/>
              <a:cs typeface="Calibri Light" panose="020F0302020204030204" pitchFamily="34" charset="0"/>
            </a:endParaRPr>
          </a:p>
        </p:txBody>
      </p:sp>
      <p:sp>
        <p:nvSpPr>
          <p:cNvPr id="28675" name="Text Box 5"/>
          <p:cNvSpPr txBox="1">
            <a:spLocks noChangeArrowheads="1"/>
          </p:cNvSpPr>
          <p:nvPr/>
        </p:nvSpPr>
        <p:spPr bwMode="auto">
          <a:xfrm>
            <a:off x="395288" y="765175"/>
            <a:ext cx="8569325"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2563" indent="-1825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Char char="•"/>
            </a:pPr>
            <a:r>
              <a:rPr lang="en-US" altLang="en-US" sz="2800" dirty="0">
                <a:solidFill>
                  <a:schemeClr val="accent2"/>
                </a:solidFill>
                <a:latin typeface="Calibri Light" panose="020F0302020204030204" pitchFamily="34" charset="0"/>
                <a:cs typeface="Calibri Light" panose="020F0302020204030204" pitchFamily="34" charset="0"/>
              </a:rPr>
              <a:t>The algorithm is the same as original one with </a:t>
            </a:r>
            <a:r>
              <a:rPr lang="en-US" altLang="en-US" sz="2800" i="1" dirty="0">
                <a:solidFill>
                  <a:schemeClr val="accent2"/>
                </a:solidFill>
                <a:latin typeface="Calibri Light" panose="020F0302020204030204" pitchFamily="34" charset="0"/>
                <a:cs typeface="Calibri Light" panose="020F0302020204030204" pitchFamily="34" charset="0"/>
              </a:rPr>
              <a:t>counter</a:t>
            </a:r>
            <a:r>
              <a:rPr lang="en-US" altLang="en-US" sz="2800" dirty="0">
                <a:solidFill>
                  <a:schemeClr val="accent2"/>
                </a:solidFill>
                <a:latin typeface="Calibri Light" panose="020F0302020204030204" pitchFamily="34" charset="0"/>
                <a:cs typeface="Calibri Light" panose="020F0302020204030204" pitchFamily="34" charset="0"/>
              </a:rPr>
              <a:t> chosen </a:t>
            </a:r>
            <a:r>
              <a:rPr lang="en-US" altLang="en-US" sz="2800" dirty="0">
                <a:solidFill>
                  <a:srgbClr val="CC0000"/>
                </a:solidFill>
                <a:latin typeface="Calibri Light" panose="020F0302020204030204" pitchFamily="34" charset="0"/>
                <a:cs typeface="Calibri Light" panose="020F0302020204030204" pitchFamily="34" charset="0"/>
              </a:rPr>
              <a:t>randomly</a:t>
            </a:r>
          </a:p>
          <a:p>
            <a:pPr eaLnBrk="1" hangingPunct="1"/>
            <a:endParaRPr lang="en-US" altLang="en-US" sz="2800" dirty="0">
              <a:solidFill>
                <a:schemeClr val="accent2"/>
              </a:solidFill>
              <a:latin typeface="Calibri Light" panose="020F0302020204030204" pitchFamily="34" charset="0"/>
              <a:cs typeface="Calibri Light" panose="020F0302020204030204" pitchFamily="34" charset="0"/>
            </a:endParaRPr>
          </a:p>
          <a:p>
            <a:pPr eaLnBrk="1" hangingPunct="1"/>
            <a:r>
              <a:rPr lang="en-US" altLang="en-US" sz="2400" dirty="0">
                <a:solidFill>
                  <a:srgbClr val="3333CC"/>
                </a:solidFill>
                <a:latin typeface="Calibri Light" panose="020F0302020204030204" pitchFamily="34" charset="0"/>
                <a:cs typeface="Calibri Light" panose="020F0302020204030204" pitchFamily="34" charset="0"/>
              </a:rPr>
              <a:t>08		</a:t>
            </a:r>
            <a:r>
              <a:rPr lang="en-US" altLang="en-US" sz="2400" i="1" dirty="0">
                <a:solidFill>
                  <a:srgbClr val="3333CC"/>
                </a:solidFill>
                <a:latin typeface="Calibri Light" panose="020F0302020204030204" pitchFamily="34" charset="0"/>
                <a:cs typeface="Calibri Light" panose="020F0302020204030204" pitchFamily="34" charset="0"/>
              </a:rPr>
              <a:t>label</a:t>
            </a:r>
            <a:r>
              <a:rPr lang="en-US" altLang="en-US" sz="2400" dirty="0">
                <a:solidFill>
                  <a:srgbClr val="3333CC"/>
                </a:solidFill>
                <a:latin typeface="Calibri Light" panose="020F0302020204030204" pitchFamily="34" charset="0"/>
                <a:cs typeface="Calibri Light" panose="020F0302020204030204" pitchFamily="34" charset="0"/>
              </a:rPr>
              <a:t> := </a:t>
            </a:r>
            <a:r>
              <a:rPr lang="en-US" altLang="en-US" sz="2400" i="1" dirty="0" err="1">
                <a:solidFill>
                  <a:srgbClr val="3333CC"/>
                </a:solidFill>
                <a:latin typeface="Calibri Light" panose="020F0302020204030204" pitchFamily="34" charset="0"/>
                <a:cs typeface="Calibri Light" panose="020F0302020204030204" pitchFamily="34" charset="0"/>
              </a:rPr>
              <a:t>ChooseLabel</a:t>
            </a:r>
            <a:r>
              <a:rPr lang="en-US" altLang="en-US" sz="2400" i="1" dirty="0">
                <a:solidFill>
                  <a:srgbClr val="3333CC"/>
                </a:solidFill>
                <a:latin typeface="Calibri Light" panose="020F0302020204030204" pitchFamily="34" charset="0"/>
                <a:cs typeface="Calibri Light" panose="020F0302020204030204" pitchFamily="34" charset="0"/>
              </a:rPr>
              <a:t>(</a:t>
            </a:r>
            <a:r>
              <a:rPr lang="en-US" altLang="en-US" sz="2400" i="1" dirty="0" err="1">
                <a:solidFill>
                  <a:srgbClr val="3333CC"/>
                </a:solidFill>
                <a:latin typeface="Calibri Light" panose="020F0302020204030204" pitchFamily="34" charset="0"/>
                <a:cs typeface="Calibri Light" panose="020F0302020204030204" pitchFamily="34" charset="0"/>
              </a:rPr>
              <a:t>MsgLabel</a:t>
            </a:r>
            <a:r>
              <a:rPr lang="en-US" altLang="en-US" sz="2400" i="1" dirty="0">
                <a:solidFill>
                  <a:srgbClr val="3333CC"/>
                </a:solidFill>
                <a:latin typeface="Calibri Light" panose="020F0302020204030204" pitchFamily="34" charset="0"/>
                <a:cs typeface="Calibri Light" panose="020F0302020204030204" pitchFamily="34" charset="0"/>
              </a:rPr>
              <a:t>)</a:t>
            </a:r>
          </a:p>
          <a:p>
            <a:pPr eaLnBrk="1" hangingPunct="1"/>
            <a:endParaRPr lang="en-US" altLang="en-US" sz="2400" dirty="0">
              <a:solidFill>
                <a:srgbClr val="3333CC"/>
              </a:solidFill>
              <a:latin typeface="Calibri Light" panose="020F0302020204030204" pitchFamily="34" charset="0"/>
              <a:cs typeface="Calibri Light" panose="020F0302020204030204" pitchFamily="34" charset="0"/>
            </a:endParaRPr>
          </a:p>
          <a:p>
            <a:pPr eaLnBrk="1" hangingPunct="1">
              <a:buFontTx/>
              <a:buChar char="•"/>
            </a:pPr>
            <a:r>
              <a:rPr lang="en-US" altLang="en-US" sz="2800" dirty="0">
                <a:solidFill>
                  <a:schemeClr val="accent2"/>
                </a:solidFill>
                <a:latin typeface="Calibri Light" panose="020F0302020204030204" pitchFamily="34" charset="0"/>
                <a:cs typeface="Calibri Light" panose="020F0302020204030204" pitchFamily="34" charset="0"/>
              </a:rPr>
              <a:t> At least three labels should be used </a:t>
            </a:r>
          </a:p>
          <a:p>
            <a:pPr eaLnBrk="1" hangingPunct="1"/>
            <a:endParaRPr lang="en-US" altLang="en-US" sz="2800" dirty="0">
              <a:solidFill>
                <a:schemeClr val="accent2"/>
              </a:solidFill>
              <a:latin typeface="Calibri Light" panose="020F0302020204030204" pitchFamily="34" charset="0"/>
              <a:cs typeface="Calibri Light" panose="020F0302020204030204" pitchFamily="34" charset="0"/>
            </a:endParaRPr>
          </a:p>
          <a:p>
            <a:pPr eaLnBrk="1" hangingPunct="1">
              <a:buFontTx/>
              <a:buChar char="•"/>
            </a:pPr>
            <a:r>
              <a:rPr lang="en-US" altLang="en-US" sz="2800" dirty="0">
                <a:solidFill>
                  <a:schemeClr val="accent2"/>
                </a:solidFill>
                <a:latin typeface="Calibri Light" panose="020F0302020204030204" pitchFamily="34" charset="0"/>
                <a:cs typeface="Calibri Light" panose="020F0302020204030204" pitchFamily="34" charset="0"/>
              </a:rPr>
              <a:t>The sender repeatedly send a message with particular label </a:t>
            </a:r>
            <a:r>
              <a:rPr lang="en-US" altLang="en-US" sz="2800" i="1" dirty="0">
                <a:solidFill>
                  <a:schemeClr val="accent2"/>
                </a:solidFill>
                <a:latin typeface="Calibri Light" panose="020F0302020204030204" pitchFamily="34" charset="0"/>
                <a:cs typeface="Calibri Light" panose="020F0302020204030204" pitchFamily="34" charset="0"/>
              </a:rPr>
              <a:t>L</a:t>
            </a:r>
            <a:r>
              <a:rPr lang="en-US" altLang="en-US" sz="2800" dirty="0">
                <a:solidFill>
                  <a:schemeClr val="accent2"/>
                </a:solidFill>
                <a:latin typeface="Calibri Light" panose="020F0302020204030204" pitchFamily="34" charset="0"/>
                <a:cs typeface="Calibri Light" panose="020F0302020204030204" pitchFamily="34" charset="0"/>
              </a:rPr>
              <a:t> until a message with the same label </a:t>
            </a:r>
            <a:r>
              <a:rPr lang="en-US" altLang="en-US" sz="2800" i="1" dirty="0">
                <a:solidFill>
                  <a:schemeClr val="accent2"/>
                </a:solidFill>
                <a:latin typeface="Calibri Light" panose="020F0302020204030204" pitchFamily="34" charset="0"/>
                <a:cs typeface="Calibri Light" panose="020F0302020204030204" pitchFamily="34" charset="0"/>
              </a:rPr>
              <a:t>L </a:t>
            </a:r>
            <a:r>
              <a:rPr lang="en-US" altLang="en-US" sz="2800" dirty="0">
                <a:solidFill>
                  <a:schemeClr val="accent2"/>
                </a:solidFill>
                <a:latin typeface="Calibri Light" panose="020F0302020204030204" pitchFamily="34" charset="0"/>
                <a:cs typeface="Calibri Light" panose="020F0302020204030204" pitchFamily="34" charset="0"/>
              </a:rPr>
              <a:t>arrives </a:t>
            </a:r>
          </a:p>
          <a:p>
            <a:pPr eaLnBrk="1" hangingPunct="1">
              <a:buFontTx/>
              <a:buChar char="•"/>
            </a:pPr>
            <a:endParaRPr lang="en-US" altLang="en-US" sz="2800" dirty="0">
              <a:solidFill>
                <a:schemeClr val="accent2"/>
              </a:solidFill>
              <a:latin typeface="Calibri Light" panose="020F0302020204030204" pitchFamily="34" charset="0"/>
              <a:cs typeface="Calibri Light" panose="020F0302020204030204" pitchFamily="34" charset="0"/>
            </a:endParaRPr>
          </a:p>
          <a:p>
            <a:pPr eaLnBrk="1" hangingPunct="1">
              <a:buFontTx/>
              <a:buChar char="•"/>
            </a:pPr>
            <a:r>
              <a:rPr lang="en-US" altLang="en-US" sz="2800" dirty="0">
                <a:solidFill>
                  <a:schemeClr val="accent2"/>
                </a:solidFill>
                <a:latin typeface="Calibri Light" panose="020F0302020204030204" pitchFamily="34" charset="0"/>
                <a:cs typeface="Calibri Light" panose="020F0302020204030204" pitchFamily="34" charset="0"/>
              </a:rPr>
              <a:t>The sender chooses randomly the next label L’ from the remaining labels so that </a:t>
            </a:r>
            <a:r>
              <a:rPr lang="en-US" altLang="en-US" sz="2800" i="1" dirty="0">
                <a:solidFill>
                  <a:schemeClr val="accent2"/>
                </a:solidFill>
                <a:latin typeface="Calibri Light" panose="020F0302020204030204" pitchFamily="34" charset="0"/>
                <a:cs typeface="Calibri Light" panose="020F0302020204030204" pitchFamily="34" charset="0"/>
              </a:rPr>
              <a:t>L’ ≠ L</a:t>
            </a:r>
            <a:endParaRPr lang="en-US" altLang="en-US" sz="2800" dirty="0">
              <a:solidFill>
                <a:schemeClr val="accent2"/>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507028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AC85A-DBA8-0215-BCBF-41FF0E9F21FA}"/>
              </a:ext>
            </a:extLst>
          </p:cNvPr>
          <p:cNvSpPr>
            <a:spLocks noGrp="1"/>
          </p:cNvSpPr>
          <p:nvPr>
            <p:ph type="title"/>
          </p:nvPr>
        </p:nvSpPr>
        <p:spPr>
          <a:xfrm>
            <a:off x="-53340" y="274638"/>
            <a:ext cx="9197340" cy="1143000"/>
          </a:xfrm>
        </p:spPr>
        <p:txBody>
          <a:bodyPr/>
          <a:lstStyle/>
          <a:p>
            <a:r>
              <a:rPr lang="en-US" altLang="en-US" sz="3600" u="sng" dirty="0">
                <a:solidFill>
                  <a:schemeClr val="hlink"/>
                </a:solidFill>
                <a:latin typeface="Calibri Light" panose="020F0302020204030204" pitchFamily="34" charset="0"/>
                <a:cs typeface="Calibri Light" panose="020F0302020204030204" pitchFamily="34" charset="0"/>
              </a:rPr>
              <a:t>Self-Stabilizing Simulation of Shared Memory</a:t>
            </a:r>
            <a:endParaRPr lang="en-US" sz="3600" dirty="0"/>
          </a:p>
        </p:txBody>
      </p:sp>
      <p:sp>
        <p:nvSpPr>
          <p:cNvPr id="3" name="Content Placeholder 2">
            <a:extLst>
              <a:ext uri="{FF2B5EF4-FFF2-40B4-BE49-F238E27FC236}">
                <a16:creationId xmlns:a16="http://schemas.microsoft.com/office/drawing/2014/main" id="{8BCC5626-FE07-D3AE-A715-CAAECADB16FF}"/>
              </a:ext>
            </a:extLst>
          </p:cNvPr>
          <p:cNvSpPr>
            <a:spLocks noGrp="1"/>
          </p:cNvSpPr>
          <p:nvPr>
            <p:ph idx="1"/>
          </p:nvPr>
        </p:nvSpPr>
        <p:spPr/>
        <p:txBody>
          <a:bodyPr/>
          <a:lstStyle/>
          <a:p>
            <a:pPr eaLnBrk="1" hangingPunct="1">
              <a:buFontTx/>
              <a:buChar char="•"/>
            </a:pPr>
            <a:r>
              <a:rPr lang="en-US" altLang="en-US" sz="2400" dirty="0">
                <a:solidFill>
                  <a:schemeClr val="accent2"/>
                </a:solidFill>
                <a:latin typeface="Calibri Light" panose="020F0302020204030204" pitchFamily="34" charset="0"/>
                <a:cs typeface="Calibri Light" panose="020F0302020204030204" pitchFamily="34" charset="0"/>
              </a:rPr>
              <a:t>The heart of the simulation is a self-stabilizing implementation of the </a:t>
            </a:r>
            <a:r>
              <a:rPr lang="en-US" altLang="en-US" sz="2400" dirty="0">
                <a:solidFill>
                  <a:srgbClr val="CC0000"/>
                </a:solidFill>
                <a:latin typeface="Calibri Light" panose="020F0302020204030204" pitchFamily="34" charset="0"/>
                <a:cs typeface="Calibri Light" panose="020F0302020204030204" pitchFamily="34" charset="0"/>
              </a:rPr>
              <a:t>read and write</a:t>
            </a:r>
            <a:r>
              <a:rPr lang="en-US" altLang="en-US" sz="2400" dirty="0">
                <a:solidFill>
                  <a:schemeClr val="accent2"/>
                </a:solidFill>
                <a:latin typeface="Calibri Light" panose="020F0302020204030204" pitchFamily="34" charset="0"/>
                <a:cs typeface="Calibri Light" panose="020F0302020204030204" pitchFamily="34" charset="0"/>
              </a:rPr>
              <a:t> operations</a:t>
            </a:r>
          </a:p>
          <a:p>
            <a:pPr eaLnBrk="1" hangingPunct="1"/>
            <a:endParaRPr lang="en-US" altLang="en-US" sz="2400" dirty="0">
              <a:solidFill>
                <a:srgbClr val="3333CC"/>
              </a:solidFill>
              <a:latin typeface="Calibri Light" panose="020F0302020204030204" pitchFamily="34" charset="0"/>
              <a:cs typeface="Calibri Light" panose="020F0302020204030204" pitchFamily="34" charset="0"/>
            </a:endParaRPr>
          </a:p>
          <a:p>
            <a:pPr eaLnBrk="1" hangingPunct="1">
              <a:buFontTx/>
              <a:buChar char="•"/>
            </a:pPr>
            <a:r>
              <a:rPr lang="en-US" altLang="en-US" sz="2400" dirty="0">
                <a:solidFill>
                  <a:schemeClr val="accent2"/>
                </a:solidFill>
                <a:latin typeface="Calibri Light" panose="020F0302020204030204" pitchFamily="34" charset="0"/>
                <a:cs typeface="Calibri Light" panose="020F0302020204030204" pitchFamily="34" charset="0"/>
              </a:rPr>
              <a:t>The simulation implements these operations by using a self-stabilizing, token passing algorithm</a:t>
            </a:r>
          </a:p>
          <a:p>
            <a:pPr eaLnBrk="1" hangingPunct="1"/>
            <a:endParaRPr lang="en-US" altLang="en-US" sz="2400" dirty="0">
              <a:solidFill>
                <a:schemeClr val="accent2"/>
              </a:solidFill>
              <a:latin typeface="Calibri Light" panose="020F0302020204030204" pitchFamily="34" charset="0"/>
              <a:cs typeface="Calibri Light" panose="020F0302020204030204" pitchFamily="34" charset="0"/>
            </a:endParaRPr>
          </a:p>
          <a:p>
            <a:pPr eaLnBrk="1" hangingPunct="1">
              <a:buFontTx/>
              <a:buChar char="•"/>
            </a:pPr>
            <a:r>
              <a:rPr lang="en-US" altLang="en-US" sz="2400" dirty="0">
                <a:solidFill>
                  <a:schemeClr val="accent2"/>
                </a:solidFill>
                <a:latin typeface="Calibri Light" panose="020F0302020204030204" pitchFamily="34" charset="0"/>
                <a:cs typeface="Calibri Light" panose="020F0302020204030204" pitchFamily="34" charset="0"/>
              </a:rPr>
              <a:t>The algorithm run on the two links connecting any pair of neighbors</a:t>
            </a:r>
          </a:p>
          <a:p>
            <a:pPr eaLnBrk="1" hangingPunct="1"/>
            <a:endParaRPr lang="en-US" altLang="en-US" sz="2400" dirty="0">
              <a:solidFill>
                <a:schemeClr val="accent2"/>
              </a:solidFill>
              <a:latin typeface="Calibri Light" panose="020F0302020204030204" pitchFamily="34" charset="0"/>
              <a:cs typeface="Calibri Light" panose="020F0302020204030204" pitchFamily="34" charset="0"/>
            </a:endParaRPr>
          </a:p>
          <a:p>
            <a:pPr eaLnBrk="1" hangingPunct="1">
              <a:buFontTx/>
              <a:buChar char="•"/>
            </a:pPr>
            <a:r>
              <a:rPr lang="en-US" altLang="en-US" sz="2400" dirty="0">
                <a:solidFill>
                  <a:schemeClr val="accent2"/>
                </a:solidFill>
                <a:latin typeface="Calibri Light" panose="020F0302020204030204" pitchFamily="34" charset="0"/>
                <a:cs typeface="Calibri Light" panose="020F0302020204030204" pitchFamily="34" charset="0"/>
              </a:rPr>
              <a:t> In each link the processor with the larger </a:t>
            </a:r>
            <a:r>
              <a:rPr lang="en-US" altLang="en-US" sz="2400" i="1" dirty="0">
                <a:solidFill>
                  <a:schemeClr val="accent2"/>
                </a:solidFill>
                <a:latin typeface="Calibri Light" panose="020F0302020204030204" pitchFamily="34" charset="0"/>
                <a:cs typeface="Calibri Light" panose="020F0302020204030204" pitchFamily="34" charset="0"/>
              </a:rPr>
              <a:t>ID </a:t>
            </a:r>
            <a:r>
              <a:rPr lang="en-US" altLang="en-US" sz="2400" dirty="0">
                <a:solidFill>
                  <a:schemeClr val="accent2"/>
                </a:solidFill>
                <a:latin typeface="Calibri Light" panose="020F0302020204030204" pitchFamily="34" charset="0"/>
                <a:cs typeface="Calibri Light" panose="020F0302020204030204" pitchFamily="34" charset="0"/>
              </a:rPr>
              <a:t>acts as the </a:t>
            </a:r>
            <a:r>
              <a:rPr lang="en-US" altLang="en-US" sz="2400" dirty="0">
                <a:solidFill>
                  <a:srgbClr val="CC0000"/>
                </a:solidFill>
                <a:latin typeface="Calibri Light" panose="020F0302020204030204" pitchFamily="34" charset="0"/>
                <a:cs typeface="Calibri Light" panose="020F0302020204030204" pitchFamily="34" charset="0"/>
              </a:rPr>
              <a:t>sender</a:t>
            </a:r>
            <a:r>
              <a:rPr lang="en-US" altLang="en-US" sz="2400" dirty="0">
                <a:solidFill>
                  <a:schemeClr val="accent2"/>
                </a:solidFill>
                <a:latin typeface="Calibri Light" panose="020F0302020204030204" pitchFamily="34" charset="0"/>
                <a:cs typeface="Calibri Light" panose="020F0302020204030204" pitchFamily="34" charset="0"/>
              </a:rPr>
              <a:t> while the other as the </a:t>
            </a:r>
            <a:r>
              <a:rPr lang="en-US" altLang="en-US" sz="2400" dirty="0">
                <a:solidFill>
                  <a:srgbClr val="CC0000"/>
                </a:solidFill>
                <a:latin typeface="Calibri Light" panose="020F0302020204030204" pitchFamily="34" charset="0"/>
                <a:cs typeface="Calibri Light" panose="020F0302020204030204" pitchFamily="34" charset="0"/>
              </a:rPr>
              <a:t>receiver</a:t>
            </a:r>
            <a:r>
              <a:rPr lang="en-US" altLang="en-US" sz="2400" dirty="0">
                <a:solidFill>
                  <a:schemeClr val="accent2"/>
                </a:solidFill>
                <a:latin typeface="Calibri Light" panose="020F0302020204030204" pitchFamily="34" charset="0"/>
                <a:cs typeface="Calibri Light" panose="020F0302020204030204" pitchFamily="34" charset="0"/>
              </a:rPr>
              <a:t> </a:t>
            </a:r>
          </a:p>
          <a:p>
            <a:pPr lvl="1">
              <a:buFontTx/>
              <a:buChar char="•"/>
            </a:pPr>
            <a:r>
              <a:rPr lang="en-US" altLang="en-US" sz="2400" dirty="0">
                <a:solidFill>
                  <a:schemeClr val="accent2"/>
                </a:solidFill>
                <a:latin typeface="Calibri Light" panose="020F0302020204030204" pitchFamily="34" charset="0"/>
                <a:cs typeface="Calibri Light" panose="020F0302020204030204" pitchFamily="34" charset="0"/>
              </a:rPr>
              <a:t>NB: all processors have distinct </a:t>
            </a:r>
            <a:r>
              <a:rPr lang="en-US" altLang="en-US" sz="2400" i="1" dirty="0">
                <a:solidFill>
                  <a:schemeClr val="accent2"/>
                </a:solidFill>
                <a:latin typeface="Calibri Light" panose="020F0302020204030204" pitchFamily="34" charset="0"/>
                <a:cs typeface="Calibri Light" panose="020F0302020204030204" pitchFamily="34" charset="0"/>
              </a:rPr>
              <a:t>ID</a:t>
            </a:r>
            <a:r>
              <a:rPr lang="en-US" altLang="en-US" sz="2400" dirty="0">
                <a:solidFill>
                  <a:schemeClr val="accent2"/>
                </a:solidFill>
                <a:latin typeface="Calibri Light" panose="020F0302020204030204" pitchFamily="34" charset="0"/>
                <a:cs typeface="Calibri Light" panose="020F0302020204030204" pitchFamily="34" charset="0"/>
              </a:rPr>
              <a:t>s</a:t>
            </a:r>
            <a:endParaRPr lang="en-US" altLang="en-US" sz="2400" i="1" dirty="0">
              <a:solidFill>
                <a:schemeClr val="accent2"/>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90849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ChangeArrowheads="1"/>
          </p:cNvSpPr>
          <p:nvPr/>
        </p:nvSpPr>
        <p:spPr bwMode="auto">
          <a:xfrm>
            <a:off x="250825" y="188913"/>
            <a:ext cx="8459788"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u="sng">
                <a:solidFill>
                  <a:schemeClr val="hlink"/>
                </a:solidFill>
                <a:latin typeface="Calibri Light" panose="020F0302020204030204" pitchFamily="34" charset="0"/>
                <a:cs typeface="Calibri Light" panose="020F0302020204030204" pitchFamily="34" charset="0"/>
              </a:rPr>
              <a:t>Self-Stabilizing Simulation</a:t>
            </a:r>
            <a:br>
              <a:rPr lang="en-US" altLang="en-US" sz="3600" u="sng">
                <a:solidFill>
                  <a:schemeClr val="hlink"/>
                </a:solidFill>
                <a:latin typeface="Calibri Light" panose="020F0302020204030204" pitchFamily="34" charset="0"/>
                <a:cs typeface="Calibri Light" panose="020F0302020204030204" pitchFamily="34" charset="0"/>
              </a:rPr>
            </a:br>
            <a:r>
              <a:rPr lang="en-US" altLang="en-US" sz="3600" u="sng">
                <a:solidFill>
                  <a:schemeClr val="hlink"/>
                </a:solidFill>
                <a:latin typeface="Calibri Light" panose="020F0302020204030204" pitchFamily="34" charset="0"/>
                <a:cs typeface="Calibri Light" panose="020F0302020204030204" pitchFamily="34" charset="0"/>
              </a:rPr>
              <a:t> of Shared Memory - cont…</a:t>
            </a:r>
            <a:endParaRPr lang="en-US" altLang="en-US" sz="3600">
              <a:solidFill>
                <a:schemeClr val="tx2"/>
              </a:solidFill>
              <a:latin typeface="Calibri Light" panose="020F0302020204030204" pitchFamily="34" charset="0"/>
              <a:cs typeface="Calibri Light" panose="020F0302020204030204" pitchFamily="34" charset="0"/>
            </a:endParaRPr>
          </a:p>
        </p:txBody>
      </p:sp>
      <p:sp>
        <p:nvSpPr>
          <p:cNvPr id="30723" name="Text Box 5"/>
          <p:cNvSpPr txBox="1">
            <a:spLocks noChangeArrowheads="1"/>
          </p:cNvSpPr>
          <p:nvPr/>
        </p:nvSpPr>
        <p:spPr bwMode="auto">
          <a:xfrm>
            <a:off x="255588" y="1641475"/>
            <a:ext cx="8804592" cy="51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938213" indent="-415925">
              <a:defRPr>
                <a:solidFill>
                  <a:schemeClr val="tx1"/>
                </a:solidFill>
                <a:latin typeface="Arial" panose="020B0604020202020204" pitchFamily="34" charset="0"/>
                <a:cs typeface="Arial" panose="020B0604020202020204" pitchFamily="34" charset="0"/>
              </a:defRPr>
            </a:lvl2pPr>
            <a:lvl3pPr marL="1335088" indent="-342900">
              <a:defRPr>
                <a:solidFill>
                  <a:schemeClr val="tx1"/>
                </a:solidFill>
                <a:latin typeface="Arial" panose="020B0604020202020204" pitchFamily="34" charset="0"/>
                <a:cs typeface="Arial" panose="020B0604020202020204" pitchFamily="34" charset="0"/>
              </a:defRPr>
            </a:lvl3pPr>
            <a:lvl4pPr marL="1857375" indent="-342900">
              <a:defRPr>
                <a:solidFill>
                  <a:schemeClr val="tx1"/>
                </a:solidFill>
                <a:latin typeface="Arial" panose="020B0604020202020204" pitchFamily="34" charset="0"/>
                <a:cs typeface="Arial" panose="020B0604020202020204" pitchFamily="34" charset="0"/>
              </a:defRPr>
            </a:lvl4pPr>
            <a:lvl5pPr marL="2379663" indent="-342900">
              <a:defRPr>
                <a:solidFill>
                  <a:schemeClr val="tx1"/>
                </a:solidFill>
                <a:latin typeface="Arial" panose="020B0604020202020204" pitchFamily="34" charset="0"/>
                <a:cs typeface="Arial" panose="020B0604020202020204" pitchFamily="34" charset="0"/>
              </a:defRPr>
            </a:lvl5pPr>
            <a:lvl6pPr marL="2836863" indent="-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294063" indent="-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751263" indent="-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208463" indent="-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Char char="•"/>
            </a:pPr>
            <a:r>
              <a:rPr lang="en-US" altLang="en-US" sz="2800" dirty="0">
                <a:solidFill>
                  <a:schemeClr val="accent2"/>
                </a:solidFill>
                <a:latin typeface="Calibri Light" panose="020F0302020204030204" pitchFamily="34" charset="0"/>
                <a:cs typeface="Calibri Light" panose="020F0302020204030204" pitchFamily="34" charset="0"/>
              </a:rPr>
              <a:t>Register </a:t>
            </a:r>
            <a:r>
              <a:rPr lang="en-US" altLang="en-US" sz="2800" dirty="0" err="1">
                <a:solidFill>
                  <a:schemeClr val="accent2"/>
                </a:solidFill>
                <a:latin typeface="Calibri Light" panose="020F0302020204030204" pitchFamily="34" charset="0"/>
                <a:cs typeface="Calibri Light" panose="020F0302020204030204" pitchFamily="34" charset="0"/>
              </a:rPr>
              <a:t>r</a:t>
            </a:r>
            <a:r>
              <a:rPr lang="en-US" altLang="en-US" sz="2800" baseline="-25000" dirty="0" err="1">
                <a:solidFill>
                  <a:schemeClr val="accent2"/>
                </a:solidFill>
                <a:latin typeface="Calibri Light" panose="020F0302020204030204" pitchFamily="34" charset="0"/>
                <a:cs typeface="Calibri Light" panose="020F0302020204030204" pitchFamily="34" charset="0"/>
              </a:rPr>
              <a:t>ij</a:t>
            </a:r>
            <a:r>
              <a:rPr lang="en-US" altLang="en-US" sz="2800" dirty="0">
                <a:solidFill>
                  <a:schemeClr val="accent2"/>
                </a:solidFill>
                <a:latin typeface="Calibri Light" panose="020F0302020204030204" pitchFamily="34" charset="0"/>
                <a:cs typeface="Calibri Light" panose="020F0302020204030204" pitchFamily="34" charset="0"/>
              </a:rPr>
              <a:t> is emulated using the variable of </a:t>
            </a:r>
            <a:r>
              <a:rPr lang="en-US" altLang="en-US" sz="2800" dirty="0" err="1">
                <a:solidFill>
                  <a:schemeClr val="accent2"/>
                </a:solidFill>
                <a:latin typeface="Calibri Light" panose="020F0302020204030204" pitchFamily="34" charset="0"/>
                <a:cs typeface="Calibri Light" panose="020F0302020204030204" pitchFamily="34" charset="0"/>
              </a:rPr>
              <a:t>r</a:t>
            </a:r>
            <a:r>
              <a:rPr lang="en-US" altLang="en-US" sz="2800" baseline="-25000" dirty="0" err="1">
                <a:solidFill>
                  <a:schemeClr val="accent2"/>
                </a:solidFill>
                <a:latin typeface="Calibri Light" panose="020F0302020204030204" pitchFamily="34" charset="0"/>
                <a:cs typeface="Calibri Light" panose="020F0302020204030204" pitchFamily="34" charset="0"/>
              </a:rPr>
              <a:t>ij</a:t>
            </a:r>
            <a:r>
              <a:rPr lang="en-US" altLang="en-US" sz="2800" dirty="0">
                <a:solidFill>
                  <a:schemeClr val="accent2"/>
                </a:solidFill>
                <a:latin typeface="Calibri Light" panose="020F0302020204030204" pitchFamily="34" charset="0"/>
                <a:cs typeface="Calibri Light" panose="020F0302020204030204" pitchFamily="34" charset="0"/>
              </a:rPr>
              <a:t> </a:t>
            </a:r>
          </a:p>
          <a:p>
            <a:pPr eaLnBrk="1" hangingPunct="1">
              <a:buFontTx/>
              <a:buChar char="•"/>
            </a:pPr>
            <a:r>
              <a:rPr lang="en-US" altLang="en-US" sz="2800" dirty="0">
                <a:solidFill>
                  <a:schemeClr val="accent2"/>
                </a:solidFill>
                <a:latin typeface="Calibri Light" panose="020F0302020204030204" pitchFamily="34" charset="0"/>
                <a:cs typeface="Calibri Light" panose="020F0302020204030204" pitchFamily="34" charset="0"/>
              </a:rPr>
              <a:t>Every time p</a:t>
            </a:r>
            <a:r>
              <a:rPr lang="en-US" altLang="en-US" sz="2800" baseline="-25000" dirty="0">
                <a:solidFill>
                  <a:schemeClr val="accent2"/>
                </a:solidFill>
                <a:latin typeface="Calibri Light" panose="020F0302020204030204" pitchFamily="34" charset="0"/>
                <a:cs typeface="Calibri Light" panose="020F0302020204030204" pitchFamily="34" charset="0"/>
              </a:rPr>
              <a:t>i</a:t>
            </a:r>
            <a:r>
              <a:rPr lang="en-US" altLang="en-US" sz="2800" dirty="0">
                <a:solidFill>
                  <a:schemeClr val="accent2"/>
                </a:solidFill>
                <a:latin typeface="Calibri Light" panose="020F0302020204030204" pitchFamily="34" charset="0"/>
                <a:cs typeface="Calibri Light" panose="020F0302020204030204" pitchFamily="34" charset="0"/>
              </a:rPr>
              <a:t> receives a token from </a:t>
            </a:r>
            <a:r>
              <a:rPr lang="en-US" altLang="en-US" sz="2800" dirty="0" err="1">
                <a:solidFill>
                  <a:schemeClr val="accent2"/>
                </a:solidFill>
                <a:latin typeface="Calibri Light" panose="020F0302020204030204" pitchFamily="34" charset="0"/>
                <a:cs typeface="Calibri Light" panose="020F0302020204030204" pitchFamily="34" charset="0"/>
              </a:rPr>
              <a:t>p</a:t>
            </a:r>
            <a:r>
              <a:rPr lang="en-US" altLang="en-US" sz="2800" baseline="-25000" dirty="0" err="1">
                <a:solidFill>
                  <a:schemeClr val="accent2"/>
                </a:solidFill>
                <a:latin typeface="Calibri Light" panose="020F0302020204030204" pitchFamily="34" charset="0"/>
                <a:cs typeface="Calibri Light" panose="020F0302020204030204" pitchFamily="34" charset="0"/>
              </a:rPr>
              <a:t>j</a:t>
            </a:r>
            <a:r>
              <a:rPr lang="en-US" altLang="en-US" sz="2800" dirty="0">
                <a:solidFill>
                  <a:schemeClr val="accent2"/>
                </a:solidFill>
                <a:latin typeface="Calibri Light" panose="020F0302020204030204" pitchFamily="34" charset="0"/>
                <a:cs typeface="Calibri Light" panose="020F0302020204030204" pitchFamily="34" charset="0"/>
              </a:rPr>
              <a:t>. </a:t>
            </a:r>
          </a:p>
          <a:p>
            <a:pPr marL="979488" lvl="1" indent="-457200">
              <a:buFont typeface="Arial" panose="020B0604020202020204" pitchFamily="34" charset="0"/>
              <a:buChar char="•"/>
            </a:pPr>
            <a:r>
              <a:rPr lang="en-US" altLang="en-US" sz="2800" dirty="0">
                <a:solidFill>
                  <a:schemeClr val="accent2"/>
                </a:solidFill>
                <a:latin typeface="Calibri Light" panose="020F0302020204030204" pitchFamily="34" charset="0"/>
                <a:cs typeface="Calibri Light" panose="020F0302020204030204" pitchFamily="34" charset="0"/>
              </a:rPr>
              <a:t>p</a:t>
            </a:r>
            <a:r>
              <a:rPr lang="en-US" altLang="en-US" sz="2800" baseline="-25000" dirty="0">
                <a:solidFill>
                  <a:schemeClr val="accent2"/>
                </a:solidFill>
                <a:latin typeface="Calibri Light" panose="020F0302020204030204" pitchFamily="34" charset="0"/>
                <a:cs typeface="Calibri Light" panose="020F0302020204030204" pitchFamily="34" charset="0"/>
              </a:rPr>
              <a:t>i</a:t>
            </a:r>
            <a:r>
              <a:rPr lang="en-US" altLang="en-US" sz="2800" dirty="0">
                <a:solidFill>
                  <a:schemeClr val="accent2"/>
                </a:solidFill>
                <a:latin typeface="Calibri Light" panose="020F0302020204030204" pitchFamily="34" charset="0"/>
                <a:cs typeface="Calibri Light" panose="020F0302020204030204" pitchFamily="34" charset="0"/>
              </a:rPr>
              <a:t> writes the current value of </a:t>
            </a:r>
            <a:r>
              <a:rPr lang="en-US" altLang="en-US" sz="2800" dirty="0" err="1">
                <a:solidFill>
                  <a:schemeClr val="accent2"/>
                </a:solidFill>
                <a:latin typeface="Calibri Light" panose="020F0302020204030204" pitchFamily="34" charset="0"/>
                <a:cs typeface="Calibri Light" panose="020F0302020204030204" pitchFamily="34" charset="0"/>
              </a:rPr>
              <a:t>r</a:t>
            </a:r>
            <a:r>
              <a:rPr lang="en-US" altLang="en-US" sz="2800" baseline="-25000" dirty="0" err="1">
                <a:solidFill>
                  <a:schemeClr val="accent2"/>
                </a:solidFill>
                <a:latin typeface="Calibri Light" panose="020F0302020204030204" pitchFamily="34" charset="0"/>
                <a:cs typeface="Calibri Light" panose="020F0302020204030204" pitchFamily="34" charset="0"/>
              </a:rPr>
              <a:t>ij</a:t>
            </a:r>
            <a:r>
              <a:rPr lang="en-US" altLang="en-US" sz="2800" dirty="0">
                <a:solidFill>
                  <a:schemeClr val="accent2"/>
                </a:solidFill>
                <a:latin typeface="Calibri Light" panose="020F0302020204030204" pitchFamily="34" charset="0"/>
                <a:cs typeface="Calibri Light" panose="020F0302020204030204" pitchFamily="34" charset="0"/>
              </a:rPr>
              <a:t> to the token’s payload</a:t>
            </a:r>
          </a:p>
          <a:p>
            <a:pPr eaLnBrk="1" hangingPunct="1">
              <a:buFontTx/>
              <a:buChar char="•"/>
            </a:pPr>
            <a:endParaRPr lang="en-US" altLang="en-US" sz="2800" dirty="0">
              <a:solidFill>
                <a:schemeClr val="accent2"/>
              </a:solidFill>
              <a:latin typeface="Calibri Light" panose="020F0302020204030204" pitchFamily="34" charset="0"/>
              <a:cs typeface="Calibri Light" panose="020F0302020204030204" pitchFamily="34" charset="0"/>
            </a:endParaRPr>
          </a:p>
          <a:p>
            <a:pPr eaLnBrk="1" hangingPunct="1">
              <a:buFontTx/>
              <a:buChar char="•"/>
            </a:pPr>
            <a:r>
              <a:rPr lang="en-US" altLang="en-US" sz="2800" dirty="0">
                <a:solidFill>
                  <a:srgbClr val="CC0000"/>
                </a:solidFill>
                <a:latin typeface="Calibri Light" panose="020F0302020204030204" pitchFamily="34" charset="0"/>
                <a:cs typeface="Calibri Light" panose="020F0302020204030204" pitchFamily="34" charset="0"/>
              </a:rPr>
              <a:t>Write</a:t>
            </a:r>
            <a:r>
              <a:rPr lang="en-US" altLang="en-US" sz="2800" dirty="0">
                <a:solidFill>
                  <a:schemeClr val="accent2"/>
                </a:solidFill>
                <a:latin typeface="Calibri Light" panose="020F0302020204030204" pitchFamily="34" charset="0"/>
                <a:cs typeface="Calibri Light" panose="020F0302020204030204" pitchFamily="34" charset="0"/>
              </a:rPr>
              <a:t> operation of p</a:t>
            </a:r>
            <a:r>
              <a:rPr lang="en-US" altLang="en-US" sz="2800" baseline="-25000" dirty="0">
                <a:solidFill>
                  <a:schemeClr val="accent2"/>
                </a:solidFill>
                <a:latin typeface="Calibri Light" panose="020F0302020204030204" pitchFamily="34" charset="0"/>
                <a:cs typeface="Calibri Light" panose="020F0302020204030204" pitchFamily="34" charset="0"/>
              </a:rPr>
              <a:t>i </a:t>
            </a:r>
            <a:r>
              <a:rPr lang="en-US" altLang="en-US" sz="2800" dirty="0">
                <a:solidFill>
                  <a:schemeClr val="accent2"/>
                </a:solidFill>
                <a:latin typeface="Calibri Light" panose="020F0302020204030204" pitchFamily="34" charset="0"/>
                <a:cs typeface="Calibri Light" panose="020F0302020204030204" pitchFamily="34" charset="0"/>
              </a:rPr>
              <a:t>into </a:t>
            </a:r>
            <a:r>
              <a:rPr lang="en-US" altLang="en-US" sz="2800" dirty="0" err="1">
                <a:solidFill>
                  <a:schemeClr val="accent2"/>
                </a:solidFill>
                <a:latin typeface="Calibri Light" panose="020F0302020204030204" pitchFamily="34" charset="0"/>
                <a:cs typeface="Calibri Light" panose="020F0302020204030204" pitchFamily="34" charset="0"/>
              </a:rPr>
              <a:t>r</a:t>
            </a:r>
            <a:r>
              <a:rPr lang="en-US" altLang="en-US" sz="2800" baseline="-25000" dirty="0" err="1">
                <a:solidFill>
                  <a:schemeClr val="accent2"/>
                </a:solidFill>
                <a:latin typeface="Calibri Light" panose="020F0302020204030204" pitchFamily="34" charset="0"/>
                <a:cs typeface="Calibri Light" panose="020F0302020204030204" pitchFamily="34" charset="0"/>
              </a:rPr>
              <a:t>ij</a:t>
            </a:r>
            <a:r>
              <a:rPr lang="en-US" altLang="en-US" sz="2800" dirty="0">
                <a:solidFill>
                  <a:schemeClr val="accent2"/>
                </a:solidFill>
                <a:latin typeface="Calibri Light" panose="020F0302020204030204" pitchFamily="34" charset="0"/>
                <a:cs typeface="Calibri Light" panose="020F0302020204030204" pitchFamily="34" charset="0"/>
              </a:rPr>
              <a:t> is implemented by locally writing into </a:t>
            </a:r>
            <a:r>
              <a:rPr lang="en-US" altLang="en-US" sz="2800" dirty="0" err="1">
                <a:solidFill>
                  <a:schemeClr val="accent2"/>
                </a:solidFill>
                <a:latin typeface="Calibri Light" panose="020F0302020204030204" pitchFamily="34" charset="0"/>
                <a:cs typeface="Calibri Light" panose="020F0302020204030204" pitchFamily="34" charset="0"/>
              </a:rPr>
              <a:t>r</a:t>
            </a:r>
            <a:r>
              <a:rPr lang="en-US" altLang="en-US" sz="2800" baseline="-25000" dirty="0" err="1">
                <a:solidFill>
                  <a:schemeClr val="accent2"/>
                </a:solidFill>
                <a:latin typeface="Calibri Light" panose="020F0302020204030204" pitchFamily="34" charset="0"/>
                <a:cs typeface="Calibri Light" panose="020F0302020204030204" pitchFamily="34" charset="0"/>
              </a:rPr>
              <a:t>ij</a:t>
            </a:r>
            <a:r>
              <a:rPr lang="en-US" altLang="en-US" sz="2800" baseline="-25000" dirty="0">
                <a:solidFill>
                  <a:schemeClr val="accent2"/>
                </a:solidFill>
                <a:latin typeface="Calibri Light" panose="020F0302020204030204" pitchFamily="34" charset="0"/>
                <a:cs typeface="Calibri Light" panose="020F0302020204030204" pitchFamily="34" charset="0"/>
              </a:rPr>
              <a:t> </a:t>
            </a:r>
          </a:p>
          <a:p>
            <a:pPr eaLnBrk="1" hangingPunct="1">
              <a:buFontTx/>
              <a:buChar char="•"/>
            </a:pPr>
            <a:endParaRPr lang="en-US" altLang="en-US" sz="2800" baseline="-25000" dirty="0">
              <a:solidFill>
                <a:schemeClr val="accent2"/>
              </a:solidFill>
              <a:latin typeface="Calibri Light" panose="020F0302020204030204" pitchFamily="34" charset="0"/>
              <a:cs typeface="Calibri Light" panose="020F0302020204030204" pitchFamily="34" charset="0"/>
            </a:endParaRPr>
          </a:p>
          <a:p>
            <a:pPr eaLnBrk="1" hangingPunct="1">
              <a:buFontTx/>
              <a:buChar char="•"/>
            </a:pPr>
            <a:r>
              <a:rPr lang="en-US" altLang="en-US" sz="2800" dirty="0">
                <a:solidFill>
                  <a:srgbClr val="CC0000"/>
                </a:solidFill>
                <a:latin typeface="Calibri Light" panose="020F0302020204030204" pitchFamily="34" charset="0"/>
                <a:cs typeface="Calibri Light" panose="020F0302020204030204" pitchFamily="34" charset="0"/>
              </a:rPr>
              <a:t>Read</a:t>
            </a:r>
            <a:r>
              <a:rPr lang="en-US" altLang="en-US" sz="2800" dirty="0">
                <a:solidFill>
                  <a:schemeClr val="accent2"/>
                </a:solidFill>
                <a:latin typeface="Calibri Light" panose="020F0302020204030204" pitchFamily="34" charset="0"/>
                <a:cs typeface="Calibri Light" panose="020F0302020204030204" pitchFamily="34" charset="0"/>
              </a:rPr>
              <a:t> operation of p</a:t>
            </a:r>
            <a:r>
              <a:rPr lang="en-US" altLang="en-US" sz="2800" baseline="-25000" dirty="0">
                <a:solidFill>
                  <a:schemeClr val="accent2"/>
                </a:solidFill>
                <a:latin typeface="Calibri Light" panose="020F0302020204030204" pitchFamily="34" charset="0"/>
                <a:cs typeface="Calibri Light" panose="020F0302020204030204" pitchFamily="34" charset="0"/>
              </a:rPr>
              <a:t>i </a:t>
            </a:r>
            <a:r>
              <a:rPr lang="en-US" altLang="en-US" sz="2800" dirty="0">
                <a:solidFill>
                  <a:schemeClr val="accent2"/>
                </a:solidFill>
                <a:latin typeface="Calibri Light" panose="020F0302020204030204" pitchFamily="34" charset="0"/>
                <a:cs typeface="Calibri Light" panose="020F0302020204030204" pitchFamily="34" charset="0"/>
              </a:rPr>
              <a:t>from </a:t>
            </a:r>
            <a:r>
              <a:rPr lang="en-US" altLang="en-US" sz="2800" dirty="0" err="1">
                <a:solidFill>
                  <a:schemeClr val="accent2"/>
                </a:solidFill>
                <a:latin typeface="Calibri Light" panose="020F0302020204030204" pitchFamily="34" charset="0"/>
                <a:cs typeface="Calibri Light" panose="020F0302020204030204" pitchFamily="34" charset="0"/>
              </a:rPr>
              <a:t>r</a:t>
            </a:r>
            <a:r>
              <a:rPr lang="en-US" altLang="en-US" sz="2800" baseline="-25000" dirty="0" err="1">
                <a:solidFill>
                  <a:schemeClr val="accent2"/>
                </a:solidFill>
                <a:latin typeface="Calibri Light" panose="020F0302020204030204" pitchFamily="34" charset="0"/>
                <a:cs typeface="Calibri Light" panose="020F0302020204030204" pitchFamily="34" charset="0"/>
              </a:rPr>
              <a:t>ji</a:t>
            </a:r>
            <a:r>
              <a:rPr lang="en-US" altLang="en-US" sz="2800" baseline="-25000" dirty="0">
                <a:solidFill>
                  <a:schemeClr val="accent2"/>
                </a:solidFill>
                <a:latin typeface="Calibri Light" panose="020F0302020204030204" pitchFamily="34" charset="0"/>
                <a:cs typeface="Calibri Light" panose="020F0302020204030204" pitchFamily="34" charset="0"/>
              </a:rPr>
              <a:t> </a:t>
            </a:r>
            <a:r>
              <a:rPr lang="en-US" altLang="en-US" sz="2800" dirty="0">
                <a:solidFill>
                  <a:schemeClr val="accent2"/>
                </a:solidFill>
                <a:latin typeface="Calibri Light" panose="020F0302020204030204" pitchFamily="34" charset="0"/>
                <a:cs typeface="Calibri Light" panose="020F0302020204030204" pitchFamily="34" charset="0"/>
              </a:rPr>
              <a:t>is implemented by:</a:t>
            </a:r>
          </a:p>
          <a:p>
            <a:pPr lvl="1" eaLnBrk="1" hangingPunct="1">
              <a:buFontTx/>
              <a:buAutoNum type="arabicPeriod"/>
            </a:pPr>
            <a:r>
              <a:rPr lang="en-US" altLang="en-US" sz="2800" dirty="0">
                <a:solidFill>
                  <a:schemeClr val="accent2"/>
                </a:solidFill>
                <a:latin typeface="Calibri Light" panose="020F0302020204030204" pitchFamily="34" charset="0"/>
                <a:cs typeface="Calibri Light" panose="020F0302020204030204" pitchFamily="34" charset="0"/>
              </a:rPr>
              <a:t>p</a:t>
            </a:r>
            <a:r>
              <a:rPr lang="en-US" altLang="en-US" sz="2800" baseline="-25000" dirty="0">
                <a:solidFill>
                  <a:schemeClr val="accent2"/>
                </a:solidFill>
                <a:latin typeface="Calibri Light" panose="020F0302020204030204" pitchFamily="34" charset="0"/>
                <a:cs typeface="Calibri Light" panose="020F0302020204030204" pitchFamily="34" charset="0"/>
              </a:rPr>
              <a:t>i </a:t>
            </a:r>
            <a:r>
              <a:rPr lang="en-US" altLang="en-US" sz="2800" dirty="0">
                <a:solidFill>
                  <a:schemeClr val="accent2"/>
                </a:solidFill>
                <a:latin typeface="Calibri Light" panose="020F0302020204030204" pitchFamily="34" charset="0"/>
                <a:cs typeface="Calibri Light" panose="020F0302020204030204" pitchFamily="34" charset="0"/>
              </a:rPr>
              <a:t>receives the token from </a:t>
            </a:r>
            <a:r>
              <a:rPr lang="en-US" altLang="en-US" sz="2800" dirty="0" err="1">
                <a:solidFill>
                  <a:schemeClr val="accent2"/>
                </a:solidFill>
                <a:latin typeface="Calibri Light" panose="020F0302020204030204" pitchFamily="34" charset="0"/>
                <a:cs typeface="Calibri Light" panose="020F0302020204030204" pitchFamily="34" charset="0"/>
              </a:rPr>
              <a:t>p</a:t>
            </a:r>
            <a:r>
              <a:rPr lang="en-US" altLang="en-US" sz="2800" baseline="-25000" dirty="0" err="1">
                <a:solidFill>
                  <a:schemeClr val="accent2"/>
                </a:solidFill>
                <a:latin typeface="Calibri Light" panose="020F0302020204030204" pitchFamily="34" charset="0"/>
                <a:cs typeface="Calibri Light" panose="020F0302020204030204" pitchFamily="34" charset="0"/>
              </a:rPr>
              <a:t>j</a:t>
            </a:r>
            <a:r>
              <a:rPr lang="en-US" altLang="en-US" sz="2800" baseline="-25000" dirty="0">
                <a:solidFill>
                  <a:schemeClr val="accent2"/>
                </a:solidFill>
                <a:latin typeface="Calibri Light" panose="020F0302020204030204" pitchFamily="34" charset="0"/>
                <a:cs typeface="Calibri Light" panose="020F0302020204030204" pitchFamily="34" charset="0"/>
              </a:rPr>
              <a:t> </a:t>
            </a:r>
            <a:endParaRPr lang="en-US" altLang="en-US" sz="2800" dirty="0">
              <a:solidFill>
                <a:schemeClr val="accent2"/>
              </a:solidFill>
              <a:latin typeface="Calibri Light" panose="020F0302020204030204" pitchFamily="34" charset="0"/>
              <a:cs typeface="Calibri Light" panose="020F0302020204030204" pitchFamily="34" charset="0"/>
            </a:endParaRPr>
          </a:p>
          <a:p>
            <a:pPr lvl="1" eaLnBrk="1" hangingPunct="1">
              <a:buFontTx/>
              <a:buAutoNum type="arabicPeriod"/>
            </a:pPr>
            <a:r>
              <a:rPr lang="en-US" altLang="en-US" sz="2800" dirty="0">
                <a:solidFill>
                  <a:schemeClr val="accent2"/>
                </a:solidFill>
                <a:latin typeface="Calibri Light" panose="020F0302020204030204" pitchFamily="34" charset="0"/>
                <a:cs typeface="Calibri Light" panose="020F0302020204030204" pitchFamily="34" charset="0"/>
              </a:rPr>
              <a:t>p</a:t>
            </a:r>
            <a:r>
              <a:rPr lang="en-US" altLang="en-US" sz="2800" baseline="-25000" dirty="0">
                <a:solidFill>
                  <a:schemeClr val="accent2"/>
                </a:solidFill>
                <a:latin typeface="Calibri Light" panose="020F0302020204030204" pitchFamily="34" charset="0"/>
                <a:cs typeface="Calibri Light" panose="020F0302020204030204" pitchFamily="34" charset="0"/>
              </a:rPr>
              <a:t>i </a:t>
            </a:r>
            <a:r>
              <a:rPr lang="en-US" altLang="en-US" sz="2800" dirty="0">
                <a:solidFill>
                  <a:schemeClr val="accent2"/>
                </a:solidFill>
                <a:latin typeface="Calibri Light" panose="020F0302020204030204" pitchFamily="34" charset="0"/>
                <a:cs typeface="Calibri Light" panose="020F0302020204030204" pitchFamily="34" charset="0"/>
              </a:rPr>
              <a:t>receives, again, the token from </a:t>
            </a:r>
            <a:r>
              <a:rPr lang="en-US" altLang="en-US" sz="2800" dirty="0" err="1">
                <a:solidFill>
                  <a:schemeClr val="accent2"/>
                </a:solidFill>
                <a:latin typeface="Calibri Light" panose="020F0302020204030204" pitchFamily="34" charset="0"/>
                <a:cs typeface="Calibri Light" panose="020F0302020204030204" pitchFamily="34" charset="0"/>
              </a:rPr>
              <a:t>p</a:t>
            </a:r>
            <a:r>
              <a:rPr lang="en-US" altLang="en-US" sz="2800" baseline="-25000" dirty="0" err="1">
                <a:solidFill>
                  <a:schemeClr val="accent2"/>
                </a:solidFill>
                <a:latin typeface="Calibri Light" panose="020F0302020204030204" pitchFamily="34" charset="0"/>
                <a:cs typeface="Calibri Light" panose="020F0302020204030204" pitchFamily="34" charset="0"/>
              </a:rPr>
              <a:t>j</a:t>
            </a:r>
            <a:r>
              <a:rPr lang="en-US" altLang="en-US" sz="2800" baseline="-25000" dirty="0">
                <a:solidFill>
                  <a:schemeClr val="accent2"/>
                </a:solidFill>
                <a:latin typeface="Calibri Light" panose="020F0302020204030204" pitchFamily="34" charset="0"/>
                <a:cs typeface="Calibri Light" panose="020F0302020204030204" pitchFamily="34" charset="0"/>
              </a:rPr>
              <a:t>. </a:t>
            </a:r>
          </a:p>
          <a:p>
            <a:pPr lvl="1" eaLnBrk="1" hangingPunct="1">
              <a:buFontTx/>
              <a:buAutoNum type="arabicPeriod"/>
            </a:pPr>
            <a:r>
              <a:rPr lang="en-US" altLang="en-US" sz="2800" dirty="0">
                <a:solidFill>
                  <a:schemeClr val="accent2"/>
                </a:solidFill>
                <a:latin typeface="Calibri Light" panose="020F0302020204030204" pitchFamily="34" charset="0"/>
                <a:cs typeface="Calibri Light" panose="020F0302020204030204" pitchFamily="34" charset="0"/>
              </a:rPr>
              <a:t>Return the value attached to this token</a:t>
            </a:r>
          </a:p>
          <a:p>
            <a:pPr lvl="1" eaLnBrk="1" hangingPunct="1">
              <a:buFontTx/>
              <a:buAutoNum type="arabicPeriod"/>
            </a:pPr>
            <a:endParaRPr lang="en-US" altLang="en-US" sz="2800" dirty="0">
              <a:solidFill>
                <a:schemeClr val="accent2"/>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847840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250825" y="188913"/>
            <a:ext cx="8459788"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u="sng" dirty="0">
                <a:solidFill>
                  <a:schemeClr val="hlink"/>
                </a:solidFill>
                <a:latin typeface="Calibri Light" panose="020F0302020204030204" pitchFamily="34" charset="0"/>
                <a:cs typeface="Calibri Light" panose="020F0302020204030204" pitchFamily="34" charset="0"/>
              </a:rPr>
              <a:t>Self-Stabilizing Simulation</a:t>
            </a:r>
            <a:br>
              <a:rPr lang="en-US" altLang="en-US" sz="3600" u="sng" dirty="0">
                <a:solidFill>
                  <a:schemeClr val="hlink"/>
                </a:solidFill>
                <a:latin typeface="Calibri Light" panose="020F0302020204030204" pitchFamily="34" charset="0"/>
                <a:cs typeface="Calibri Light" panose="020F0302020204030204" pitchFamily="34" charset="0"/>
              </a:rPr>
            </a:br>
            <a:r>
              <a:rPr lang="en-US" altLang="en-US" sz="3600" u="sng" dirty="0">
                <a:solidFill>
                  <a:schemeClr val="hlink"/>
                </a:solidFill>
                <a:latin typeface="Calibri Light" panose="020F0302020204030204" pitchFamily="34" charset="0"/>
                <a:cs typeface="Calibri Light" panose="020F0302020204030204" pitchFamily="34" charset="0"/>
              </a:rPr>
              <a:t> of Shared Memory - Run</a:t>
            </a:r>
            <a:endParaRPr lang="en-US" altLang="en-US" sz="3600" dirty="0">
              <a:solidFill>
                <a:schemeClr val="tx2"/>
              </a:solidFill>
              <a:latin typeface="Calibri Light" panose="020F0302020204030204" pitchFamily="34" charset="0"/>
              <a:cs typeface="Calibri Light" panose="020F0302020204030204" pitchFamily="34" charset="0"/>
            </a:endParaRPr>
          </a:p>
        </p:txBody>
      </p:sp>
      <p:sp>
        <p:nvSpPr>
          <p:cNvPr id="31747" name="Oval 6"/>
          <p:cNvSpPr>
            <a:spLocks noChangeArrowheads="1"/>
          </p:cNvSpPr>
          <p:nvPr/>
        </p:nvSpPr>
        <p:spPr bwMode="auto">
          <a:xfrm>
            <a:off x="1427163" y="3209925"/>
            <a:ext cx="984250" cy="86677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00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i="1">
                <a:latin typeface="Calibri Light" panose="020F0302020204030204" pitchFamily="34" charset="0"/>
                <a:cs typeface="Calibri Light" panose="020F0302020204030204" pitchFamily="34" charset="0"/>
              </a:rPr>
              <a:t>R</a:t>
            </a:r>
            <a:r>
              <a:rPr lang="en-US" altLang="en-US" i="1" baseline="-25000">
                <a:latin typeface="Calibri Light" panose="020F0302020204030204" pitchFamily="34" charset="0"/>
                <a:cs typeface="Calibri Light" panose="020F0302020204030204" pitchFamily="34" charset="0"/>
              </a:rPr>
              <a:t>ij</a:t>
            </a:r>
            <a:endParaRPr lang="en-US" altLang="en-US" i="1">
              <a:latin typeface="Calibri Light" panose="020F0302020204030204" pitchFamily="34" charset="0"/>
              <a:cs typeface="Calibri Light" panose="020F0302020204030204" pitchFamily="34" charset="0"/>
            </a:endParaRPr>
          </a:p>
        </p:txBody>
      </p:sp>
      <p:sp>
        <p:nvSpPr>
          <p:cNvPr id="32775" name="Oval 7"/>
          <p:cNvSpPr>
            <a:spLocks noChangeArrowheads="1"/>
          </p:cNvSpPr>
          <p:nvPr/>
        </p:nvSpPr>
        <p:spPr bwMode="auto">
          <a:xfrm>
            <a:off x="6713538" y="3221038"/>
            <a:ext cx="892175" cy="87947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00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i="1">
                <a:latin typeface="Calibri Light" panose="020F0302020204030204" pitchFamily="34" charset="0"/>
                <a:cs typeface="Calibri Light" panose="020F0302020204030204" pitchFamily="34" charset="0"/>
              </a:rPr>
              <a:t>R</a:t>
            </a:r>
            <a:r>
              <a:rPr lang="en-US" altLang="en-US" i="1" baseline="-25000">
                <a:latin typeface="Calibri Light" panose="020F0302020204030204" pitchFamily="34" charset="0"/>
                <a:cs typeface="Calibri Light" panose="020F0302020204030204" pitchFamily="34" charset="0"/>
              </a:rPr>
              <a:t>ji</a:t>
            </a:r>
            <a:endParaRPr lang="en-US" altLang="en-US" i="1">
              <a:latin typeface="Calibri Light" panose="020F0302020204030204" pitchFamily="34" charset="0"/>
              <a:cs typeface="Calibri Light" panose="020F0302020204030204" pitchFamily="34" charset="0"/>
            </a:endParaRPr>
          </a:p>
        </p:txBody>
      </p:sp>
      <p:cxnSp>
        <p:nvCxnSpPr>
          <p:cNvPr id="31749" name="AutoShape 8"/>
          <p:cNvCxnSpPr>
            <a:cxnSpLocks noChangeShapeType="1"/>
            <a:stCxn id="31747" idx="7"/>
            <a:endCxn id="32775" idx="1"/>
          </p:cNvCxnSpPr>
          <p:nvPr/>
        </p:nvCxnSpPr>
        <p:spPr bwMode="auto">
          <a:xfrm rot="5400000" flipV="1">
            <a:off x="4548982" y="1054893"/>
            <a:ext cx="12700" cy="4576763"/>
          </a:xfrm>
          <a:prstGeom prst="curvedConnector3">
            <a:avLst>
              <a:gd name="adj1" fmla="val -2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50" name="AutoShape 9"/>
          <p:cNvCxnSpPr>
            <a:cxnSpLocks noChangeShapeType="1"/>
            <a:stCxn id="32775" idx="3"/>
            <a:endCxn id="31747" idx="5"/>
          </p:cNvCxnSpPr>
          <p:nvPr/>
        </p:nvCxnSpPr>
        <p:spPr bwMode="auto">
          <a:xfrm rot="16200000" flipV="1">
            <a:off x="4544219" y="1672431"/>
            <a:ext cx="22225" cy="4576763"/>
          </a:xfrm>
          <a:prstGeom prst="curvedConnector3">
            <a:avLst>
              <a:gd name="adj1" fmla="val -160714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51" name="Text Box 10"/>
          <p:cNvSpPr txBox="1">
            <a:spLocks noChangeArrowheads="1"/>
          </p:cNvSpPr>
          <p:nvPr/>
        </p:nvSpPr>
        <p:spPr bwMode="auto">
          <a:xfrm>
            <a:off x="941388" y="3230563"/>
            <a:ext cx="6524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latin typeface="Calibri Light" panose="020F0302020204030204" pitchFamily="34" charset="0"/>
                <a:cs typeface="Calibri Light" panose="020F0302020204030204" pitchFamily="34" charset="0"/>
              </a:rPr>
              <a:t>P</a:t>
            </a:r>
            <a:r>
              <a:rPr lang="en-US" altLang="en-US" b="1" baseline="-25000">
                <a:latin typeface="Calibri Light" panose="020F0302020204030204" pitchFamily="34" charset="0"/>
                <a:cs typeface="Calibri Light" panose="020F0302020204030204" pitchFamily="34" charset="0"/>
              </a:rPr>
              <a:t>i</a:t>
            </a:r>
            <a:endParaRPr lang="en-US" altLang="en-US" b="1">
              <a:latin typeface="Calibri Light" panose="020F0302020204030204" pitchFamily="34" charset="0"/>
              <a:cs typeface="Calibri Light" panose="020F0302020204030204" pitchFamily="34" charset="0"/>
            </a:endParaRPr>
          </a:p>
        </p:txBody>
      </p:sp>
      <p:sp>
        <p:nvSpPr>
          <p:cNvPr id="31752" name="Text Box 11"/>
          <p:cNvSpPr txBox="1">
            <a:spLocks noChangeArrowheads="1"/>
          </p:cNvSpPr>
          <p:nvPr/>
        </p:nvSpPr>
        <p:spPr bwMode="auto">
          <a:xfrm>
            <a:off x="7531100" y="3101975"/>
            <a:ext cx="6524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latin typeface="Calibri Light" panose="020F0302020204030204" pitchFamily="34" charset="0"/>
                <a:cs typeface="Calibri Light" panose="020F0302020204030204" pitchFamily="34" charset="0"/>
              </a:rPr>
              <a:t>P</a:t>
            </a:r>
            <a:r>
              <a:rPr lang="en-US" altLang="en-US" b="1" baseline="-25000">
                <a:latin typeface="Calibri Light" panose="020F0302020204030204" pitchFamily="34" charset="0"/>
                <a:cs typeface="Calibri Light" panose="020F0302020204030204" pitchFamily="34" charset="0"/>
              </a:rPr>
              <a:t>j</a:t>
            </a:r>
            <a:endParaRPr lang="en-US" altLang="en-US" b="1">
              <a:latin typeface="Calibri Light" panose="020F0302020204030204" pitchFamily="34" charset="0"/>
              <a:cs typeface="Calibri Light" panose="020F0302020204030204" pitchFamily="34" charset="0"/>
            </a:endParaRPr>
          </a:p>
        </p:txBody>
      </p:sp>
      <p:sp>
        <p:nvSpPr>
          <p:cNvPr id="32780" name="Text Box 12"/>
          <p:cNvSpPr txBox="1">
            <a:spLocks noChangeArrowheads="1"/>
          </p:cNvSpPr>
          <p:nvPr/>
        </p:nvSpPr>
        <p:spPr bwMode="auto">
          <a:xfrm rot="469292">
            <a:off x="2565400" y="3851275"/>
            <a:ext cx="1639888" cy="2873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alibri Light" panose="020F0302020204030204" pitchFamily="34" charset="0"/>
                <a:cs typeface="Calibri Light" panose="020F0302020204030204" pitchFamily="34" charset="0"/>
              </a:rPr>
              <a:t>t | value = z</a:t>
            </a:r>
            <a:endParaRPr lang="en-US" altLang="en-US" i="1">
              <a:latin typeface="Calibri Light" panose="020F0302020204030204" pitchFamily="34" charset="0"/>
              <a:cs typeface="Calibri Light" panose="020F0302020204030204" pitchFamily="34" charset="0"/>
            </a:endParaRPr>
          </a:p>
        </p:txBody>
      </p:sp>
      <p:sp>
        <p:nvSpPr>
          <p:cNvPr id="32782" name="Text Box 14"/>
          <p:cNvSpPr txBox="1">
            <a:spLocks noChangeArrowheads="1"/>
          </p:cNvSpPr>
          <p:nvPr/>
        </p:nvSpPr>
        <p:spPr bwMode="auto">
          <a:xfrm>
            <a:off x="595313" y="1598613"/>
            <a:ext cx="4979987"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200" b="1">
                <a:solidFill>
                  <a:schemeClr val="accent2"/>
                </a:solidFill>
                <a:latin typeface="Calibri Light" panose="020F0302020204030204" pitchFamily="34" charset="0"/>
                <a:cs typeface="Calibri Light" panose="020F0302020204030204" pitchFamily="34" charset="0"/>
              </a:rPr>
              <a:t>Write Operation: P</a:t>
            </a:r>
            <a:r>
              <a:rPr lang="en-US" altLang="en-US" sz="2200" b="1" baseline="-25000">
                <a:solidFill>
                  <a:schemeClr val="accent2"/>
                </a:solidFill>
                <a:latin typeface="Calibri Light" panose="020F0302020204030204" pitchFamily="34" charset="0"/>
                <a:cs typeface="Calibri Light" panose="020F0302020204030204" pitchFamily="34" charset="0"/>
              </a:rPr>
              <a:t>i </a:t>
            </a:r>
            <a:r>
              <a:rPr lang="en-US" altLang="en-US" sz="2200" b="1">
                <a:solidFill>
                  <a:schemeClr val="accent2"/>
                </a:solidFill>
                <a:latin typeface="Calibri Light" panose="020F0302020204030204" pitchFamily="34" charset="0"/>
                <a:cs typeface="Calibri Light" panose="020F0302020204030204" pitchFamily="34" charset="0"/>
              </a:rPr>
              <a:t>write x to r</a:t>
            </a:r>
            <a:r>
              <a:rPr lang="en-US" altLang="en-US" sz="2200" b="1" baseline="-25000">
                <a:solidFill>
                  <a:schemeClr val="accent2"/>
                </a:solidFill>
                <a:latin typeface="Calibri Light" panose="020F0302020204030204" pitchFamily="34" charset="0"/>
                <a:cs typeface="Calibri Light" panose="020F0302020204030204" pitchFamily="34" charset="0"/>
              </a:rPr>
              <a:t>ij</a:t>
            </a:r>
            <a:endParaRPr lang="en-US" altLang="en-US" sz="2200" b="1">
              <a:solidFill>
                <a:schemeClr val="accent2"/>
              </a:solidFill>
              <a:latin typeface="Calibri Light" panose="020F0302020204030204" pitchFamily="34" charset="0"/>
              <a:cs typeface="Calibri Light" panose="020F0302020204030204" pitchFamily="34" charset="0"/>
            </a:endParaRPr>
          </a:p>
        </p:txBody>
      </p:sp>
      <p:sp>
        <p:nvSpPr>
          <p:cNvPr id="32783" name="Text Box 15"/>
          <p:cNvSpPr txBox="1">
            <a:spLocks noChangeArrowheads="1"/>
          </p:cNvSpPr>
          <p:nvPr/>
        </p:nvSpPr>
        <p:spPr bwMode="auto">
          <a:xfrm>
            <a:off x="1504950" y="3459163"/>
            <a:ext cx="792163" cy="381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900" i="1">
                <a:latin typeface="Calibri Light" panose="020F0302020204030204" pitchFamily="34" charset="0"/>
                <a:cs typeface="Calibri Light" panose="020F0302020204030204" pitchFamily="34" charset="0"/>
              </a:rPr>
              <a:t>R</a:t>
            </a:r>
            <a:r>
              <a:rPr lang="en-US" altLang="en-US" sz="1900" i="1" baseline="-25000">
                <a:latin typeface="Calibri Light" panose="020F0302020204030204" pitchFamily="34" charset="0"/>
                <a:cs typeface="Calibri Light" panose="020F0302020204030204" pitchFamily="34" charset="0"/>
              </a:rPr>
              <a:t>ij</a:t>
            </a:r>
            <a:r>
              <a:rPr lang="en-US" altLang="en-US" sz="1900">
                <a:latin typeface="Calibri Light" panose="020F0302020204030204" pitchFamily="34" charset="0"/>
                <a:cs typeface="Calibri Light" panose="020F0302020204030204" pitchFamily="34" charset="0"/>
              </a:rPr>
              <a:t>=</a:t>
            </a:r>
            <a:r>
              <a:rPr lang="en-US" altLang="en-US" sz="1900">
                <a:solidFill>
                  <a:srgbClr val="CC0000"/>
                </a:solidFill>
                <a:latin typeface="Calibri Light" panose="020F0302020204030204" pitchFamily="34" charset="0"/>
                <a:cs typeface="Calibri Light" panose="020F0302020204030204" pitchFamily="34" charset="0"/>
              </a:rPr>
              <a:t>X</a:t>
            </a:r>
          </a:p>
        </p:txBody>
      </p:sp>
      <p:sp>
        <p:nvSpPr>
          <p:cNvPr id="32784" name="Text Box 16"/>
          <p:cNvSpPr txBox="1">
            <a:spLocks noChangeArrowheads="1"/>
          </p:cNvSpPr>
          <p:nvPr/>
        </p:nvSpPr>
        <p:spPr bwMode="auto">
          <a:xfrm>
            <a:off x="606425" y="2046288"/>
            <a:ext cx="706913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200" b="1">
                <a:solidFill>
                  <a:schemeClr val="accent2"/>
                </a:solidFill>
                <a:latin typeface="Calibri Light" panose="020F0302020204030204" pitchFamily="34" charset="0"/>
                <a:cs typeface="Calibri Light" panose="020F0302020204030204" pitchFamily="34" charset="0"/>
              </a:rPr>
              <a:t>Read Operation: P</a:t>
            </a:r>
            <a:r>
              <a:rPr lang="en-US" altLang="en-US" sz="2200" b="1" baseline="-25000">
                <a:solidFill>
                  <a:schemeClr val="accent2"/>
                </a:solidFill>
                <a:latin typeface="Calibri Light" panose="020F0302020204030204" pitchFamily="34" charset="0"/>
                <a:cs typeface="Calibri Light" panose="020F0302020204030204" pitchFamily="34" charset="0"/>
              </a:rPr>
              <a:t>i </a:t>
            </a:r>
            <a:r>
              <a:rPr lang="en-US" altLang="en-US" sz="2200" b="1">
                <a:solidFill>
                  <a:schemeClr val="accent2"/>
                </a:solidFill>
                <a:latin typeface="Calibri Light" panose="020F0302020204030204" pitchFamily="34" charset="0"/>
                <a:cs typeface="Calibri Light" panose="020F0302020204030204" pitchFamily="34" charset="0"/>
              </a:rPr>
              <a:t>read from value y from r</a:t>
            </a:r>
            <a:r>
              <a:rPr lang="en-US" altLang="en-US" sz="2200" b="1" baseline="-25000">
                <a:solidFill>
                  <a:schemeClr val="accent2"/>
                </a:solidFill>
                <a:latin typeface="Calibri Light" panose="020F0302020204030204" pitchFamily="34" charset="0"/>
                <a:cs typeface="Calibri Light" panose="020F0302020204030204" pitchFamily="34" charset="0"/>
              </a:rPr>
              <a:t>ji </a:t>
            </a:r>
            <a:endParaRPr lang="en-US" altLang="en-US" sz="2200" b="1">
              <a:solidFill>
                <a:schemeClr val="accent2"/>
              </a:solidFill>
              <a:latin typeface="Calibri Light" panose="020F0302020204030204" pitchFamily="34" charset="0"/>
              <a:cs typeface="Calibri Light" panose="020F0302020204030204" pitchFamily="34" charset="0"/>
            </a:endParaRPr>
          </a:p>
        </p:txBody>
      </p:sp>
      <p:sp>
        <p:nvSpPr>
          <p:cNvPr id="32785" name="Text Box 17"/>
          <p:cNvSpPr txBox="1">
            <a:spLocks noChangeArrowheads="1"/>
          </p:cNvSpPr>
          <p:nvPr/>
        </p:nvSpPr>
        <p:spPr bwMode="auto">
          <a:xfrm rot="-482270">
            <a:off x="2371725" y="2678113"/>
            <a:ext cx="1784350" cy="2873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solidFill>
                  <a:srgbClr val="CC0000"/>
                </a:solidFill>
                <a:latin typeface="Calibri Light" panose="020F0302020204030204" pitchFamily="34" charset="0"/>
                <a:cs typeface="Calibri Light" panose="020F0302020204030204" pitchFamily="34" charset="0"/>
              </a:rPr>
              <a:t>t+1</a:t>
            </a:r>
            <a:r>
              <a:rPr lang="en-US" altLang="en-US">
                <a:latin typeface="Calibri Light" panose="020F0302020204030204" pitchFamily="34" charset="0"/>
                <a:cs typeface="Calibri Light" panose="020F0302020204030204" pitchFamily="34" charset="0"/>
              </a:rPr>
              <a:t> | value = z</a:t>
            </a:r>
            <a:endParaRPr lang="en-US" altLang="en-US" i="1">
              <a:latin typeface="Calibri Light" panose="020F0302020204030204" pitchFamily="34" charset="0"/>
              <a:cs typeface="Calibri Light" panose="020F0302020204030204" pitchFamily="34" charset="0"/>
            </a:endParaRPr>
          </a:p>
        </p:txBody>
      </p:sp>
      <p:sp>
        <p:nvSpPr>
          <p:cNvPr id="32786" name="Text Box 18"/>
          <p:cNvSpPr txBox="1">
            <a:spLocks noChangeArrowheads="1"/>
          </p:cNvSpPr>
          <p:nvPr/>
        </p:nvSpPr>
        <p:spPr bwMode="auto">
          <a:xfrm rot="361806">
            <a:off x="2513013" y="3846126"/>
            <a:ext cx="1797050" cy="27699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alibri Light" panose="020F0302020204030204" pitchFamily="34" charset="0"/>
                <a:cs typeface="Calibri Light" panose="020F0302020204030204" pitchFamily="34" charset="0"/>
              </a:rPr>
              <a:t>t+1 | value = </a:t>
            </a:r>
            <a:r>
              <a:rPr lang="en-US" altLang="en-US">
                <a:solidFill>
                  <a:srgbClr val="CC0000"/>
                </a:solidFill>
                <a:latin typeface="Calibri Light" panose="020F0302020204030204" pitchFamily="34" charset="0"/>
                <a:cs typeface="Calibri Light" panose="020F0302020204030204" pitchFamily="34" charset="0"/>
              </a:rPr>
              <a:t>Y</a:t>
            </a:r>
            <a:endParaRPr lang="en-US" altLang="en-US" i="1">
              <a:solidFill>
                <a:srgbClr val="CC0000"/>
              </a:solidFill>
              <a:latin typeface="Calibri Light" panose="020F0302020204030204" pitchFamily="34" charset="0"/>
              <a:cs typeface="Calibri Light" panose="020F0302020204030204" pitchFamily="34" charset="0"/>
            </a:endParaRPr>
          </a:p>
        </p:txBody>
      </p:sp>
      <p:sp>
        <p:nvSpPr>
          <p:cNvPr id="32788" name="Text Box 20"/>
          <p:cNvSpPr txBox="1">
            <a:spLocks noChangeArrowheads="1"/>
          </p:cNvSpPr>
          <p:nvPr/>
        </p:nvSpPr>
        <p:spPr bwMode="auto">
          <a:xfrm>
            <a:off x="1028700" y="4730750"/>
            <a:ext cx="2060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solidFill>
                  <a:schemeClr val="accent2"/>
                </a:solidFill>
                <a:latin typeface="Calibri Light" panose="020F0302020204030204" pitchFamily="34" charset="0"/>
                <a:cs typeface="Calibri Light" panose="020F0302020204030204" pitchFamily="34" charset="0"/>
              </a:rPr>
              <a:t>P</a:t>
            </a:r>
            <a:r>
              <a:rPr lang="en-US" altLang="en-US" baseline="-25000">
                <a:solidFill>
                  <a:schemeClr val="accent2"/>
                </a:solidFill>
                <a:latin typeface="Calibri Light" panose="020F0302020204030204" pitchFamily="34" charset="0"/>
                <a:cs typeface="Calibri Light" panose="020F0302020204030204" pitchFamily="34" charset="0"/>
              </a:rPr>
              <a:t>i</a:t>
            </a:r>
            <a:r>
              <a:rPr lang="en-US" altLang="en-US">
                <a:solidFill>
                  <a:schemeClr val="accent2"/>
                </a:solidFill>
                <a:latin typeface="Calibri Light" panose="020F0302020204030204" pitchFamily="34" charset="0"/>
                <a:cs typeface="Calibri Light" panose="020F0302020204030204" pitchFamily="34" charset="0"/>
              </a:rPr>
              <a:t> writes to R</a:t>
            </a:r>
            <a:r>
              <a:rPr lang="en-US" altLang="en-US" baseline="-25000">
                <a:solidFill>
                  <a:schemeClr val="accent2"/>
                </a:solidFill>
                <a:latin typeface="Calibri Light" panose="020F0302020204030204" pitchFamily="34" charset="0"/>
                <a:cs typeface="Calibri Light" panose="020F0302020204030204" pitchFamily="34" charset="0"/>
              </a:rPr>
              <a:t>ij</a:t>
            </a:r>
            <a:r>
              <a:rPr lang="en-US" altLang="en-US">
                <a:solidFill>
                  <a:schemeClr val="accent2"/>
                </a:solidFill>
                <a:latin typeface="Calibri Light" panose="020F0302020204030204" pitchFamily="34" charset="0"/>
                <a:cs typeface="Calibri Light" panose="020F0302020204030204" pitchFamily="34" charset="0"/>
              </a:rPr>
              <a:t> </a:t>
            </a:r>
          </a:p>
        </p:txBody>
      </p:sp>
      <p:sp>
        <p:nvSpPr>
          <p:cNvPr id="32790" name="Text Box 22"/>
          <p:cNvSpPr txBox="1">
            <a:spLocks noChangeArrowheads="1"/>
          </p:cNvSpPr>
          <p:nvPr/>
        </p:nvSpPr>
        <p:spPr bwMode="auto">
          <a:xfrm>
            <a:off x="793750" y="4714875"/>
            <a:ext cx="29892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solidFill>
                  <a:schemeClr val="accent2"/>
                </a:solidFill>
                <a:latin typeface="Calibri Light" panose="020F0302020204030204" pitchFamily="34" charset="0"/>
                <a:cs typeface="Calibri Light" panose="020F0302020204030204" pitchFamily="34" charset="0"/>
              </a:rPr>
              <a:t>1. P</a:t>
            </a:r>
            <a:r>
              <a:rPr lang="en-US" altLang="en-US" baseline="-25000">
                <a:solidFill>
                  <a:schemeClr val="accent2"/>
                </a:solidFill>
                <a:latin typeface="Calibri Light" panose="020F0302020204030204" pitchFamily="34" charset="0"/>
                <a:cs typeface="Calibri Light" panose="020F0302020204030204" pitchFamily="34" charset="0"/>
              </a:rPr>
              <a:t>i</a:t>
            </a:r>
            <a:r>
              <a:rPr lang="en-US" altLang="en-US">
                <a:solidFill>
                  <a:schemeClr val="accent2"/>
                </a:solidFill>
                <a:latin typeface="Calibri Light" panose="020F0302020204030204" pitchFamily="34" charset="0"/>
                <a:cs typeface="Calibri Light" panose="020F0302020204030204" pitchFamily="34" charset="0"/>
              </a:rPr>
              <a:t> receive token from P</a:t>
            </a:r>
            <a:r>
              <a:rPr lang="en-US" altLang="en-US" baseline="-25000">
                <a:solidFill>
                  <a:schemeClr val="accent2"/>
                </a:solidFill>
                <a:latin typeface="Calibri Light" panose="020F0302020204030204" pitchFamily="34" charset="0"/>
                <a:cs typeface="Calibri Light" panose="020F0302020204030204" pitchFamily="34" charset="0"/>
              </a:rPr>
              <a:t>j</a:t>
            </a:r>
            <a:endParaRPr lang="en-US" altLang="en-US">
              <a:solidFill>
                <a:schemeClr val="accent2"/>
              </a:solidFill>
              <a:latin typeface="Calibri Light" panose="020F0302020204030204" pitchFamily="34" charset="0"/>
              <a:cs typeface="Calibri Light" panose="020F0302020204030204" pitchFamily="34" charset="0"/>
            </a:endParaRPr>
          </a:p>
        </p:txBody>
      </p:sp>
      <p:sp>
        <p:nvSpPr>
          <p:cNvPr id="32791" name="Text Box 23"/>
          <p:cNvSpPr txBox="1">
            <a:spLocks noChangeArrowheads="1"/>
          </p:cNvSpPr>
          <p:nvPr/>
        </p:nvSpPr>
        <p:spPr bwMode="auto">
          <a:xfrm>
            <a:off x="731838" y="4711700"/>
            <a:ext cx="29892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solidFill>
                  <a:schemeClr val="accent2"/>
                </a:solidFill>
                <a:latin typeface="Calibri Light" panose="020F0302020204030204" pitchFamily="34" charset="0"/>
                <a:cs typeface="Calibri Light" panose="020F0302020204030204" pitchFamily="34" charset="0"/>
              </a:rPr>
              <a:t>2. P</a:t>
            </a:r>
            <a:r>
              <a:rPr lang="en-US" altLang="en-US" baseline="-25000">
                <a:solidFill>
                  <a:schemeClr val="accent2"/>
                </a:solidFill>
                <a:latin typeface="Calibri Light" panose="020F0302020204030204" pitchFamily="34" charset="0"/>
                <a:cs typeface="Calibri Light" panose="020F0302020204030204" pitchFamily="34" charset="0"/>
              </a:rPr>
              <a:t>i</a:t>
            </a:r>
            <a:r>
              <a:rPr lang="en-US" altLang="en-US">
                <a:solidFill>
                  <a:schemeClr val="accent2"/>
                </a:solidFill>
                <a:latin typeface="Calibri Light" panose="020F0302020204030204" pitchFamily="34" charset="0"/>
                <a:cs typeface="Calibri Light" panose="020F0302020204030204" pitchFamily="34" charset="0"/>
              </a:rPr>
              <a:t> send token to P</a:t>
            </a:r>
            <a:r>
              <a:rPr lang="en-US" altLang="en-US" baseline="-25000">
                <a:solidFill>
                  <a:schemeClr val="accent2"/>
                </a:solidFill>
                <a:latin typeface="Calibri Light" panose="020F0302020204030204" pitchFamily="34" charset="0"/>
                <a:cs typeface="Calibri Light" panose="020F0302020204030204" pitchFamily="34" charset="0"/>
              </a:rPr>
              <a:t>j</a:t>
            </a:r>
            <a:endParaRPr lang="en-US" altLang="en-US">
              <a:solidFill>
                <a:schemeClr val="accent2"/>
              </a:solidFill>
              <a:latin typeface="Calibri Light" panose="020F0302020204030204" pitchFamily="34" charset="0"/>
              <a:cs typeface="Calibri Light" panose="020F0302020204030204" pitchFamily="34" charset="0"/>
            </a:endParaRPr>
          </a:p>
        </p:txBody>
      </p:sp>
      <p:sp>
        <p:nvSpPr>
          <p:cNvPr id="32792" name="Text Box 24"/>
          <p:cNvSpPr txBox="1">
            <a:spLocks noChangeArrowheads="1"/>
          </p:cNvSpPr>
          <p:nvPr/>
        </p:nvSpPr>
        <p:spPr bwMode="auto">
          <a:xfrm>
            <a:off x="717550" y="4764088"/>
            <a:ext cx="72120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solidFill>
                  <a:schemeClr val="accent2"/>
                </a:solidFill>
                <a:latin typeface="Calibri Light" panose="020F0302020204030204" pitchFamily="34" charset="0"/>
                <a:cs typeface="Calibri Light" panose="020F0302020204030204" pitchFamily="34" charset="0"/>
              </a:rPr>
              <a:t>4. P</a:t>
            </a:r>
            <a:r>
              <a:rPr lang="en-US" altLang="en-US" baseline="-25000">
                <a:solidFill>
                  <a:schemeClr val="accent2"/>
                </a:solidFill>
                <a:latin typeface="Calibri Light" panose="020F0302020204030204" pitchFamily="34" charset="0"/>
                <a:cs typeface="Calibri Light" panose="020F0302020204030204" pitchFamily="34" charset="0"/>
              </a:rPr>
              <a:t>i</a:t>
            </a:r>
            <a:r>
              <a:rPr lang="en-US" altLang="en-US">
                <a:solidFill>
                  <a:schemeClr val="accent2"/>
                </a:solidFill>
                <a:latin typeface="Calibri Light" panose="020F0302020204030204" pitchFamily="34" charset="0"/>
                <a:cs typeface="Calibri Light" panose="020F0302020204030204" pitchFamily="34" charset="0"/>
              </a:rPr>
              <a:t> receive token from P</a:t>
            </a:r>
            <a:r>
              <a:rPr lang="en-US" altLang="en-US" baseline="-25000">
                <a:solidFill>
                  <a:schemeClr val="accent2"/>
                </a:solidFill>
                <a:latin typeface="Calibri Light" panose="020F0302020204030204" pitchFamily="34" charset="0"/>
                <a:cs typeface="Calibri Light" panose="020F0302020204030204" pitchFamily="34" charset="0"/>
              </a:rPr>
              <a:t>j </a:t>
            </a:r>
            <a:r>
              <a:rPr lang="en-US" altLang="en-US">
                <a:solidFill>
                  <a:schemeClr val="accent2"/>
                </a:solidFill>
                <a:latin typeface="Calibri Light" panose="020F0302020204030204" pitchFamily="34" charset="0"/>
                <a:cs typeface="Calibri Light" panose="020F0302020204030204" pitchFamily="34" charset="0"/>
              </a:rPr>
              <a:t>and read the value of the token</a:t>
            </a:r>
          </a:p>
        </p:txBody>
      </p:sp>
      <p:sp>
        <p:nvSpPr>
          <p:cNvPr id="32793" name="Text Box 25"/>
          <p:cNvSpPr txBox="1">
            <a:spLocks noChangeArrowheads="1"/>
          </p:cNvSpPr>
          <p:nvPr/>
        </p:nvSpPr>
        <p:spPr bwMode="auto">
          <a:xfrm rot="21087086">
            <a:off x="4849813" y="3882638"/>
            <a:ext cx="1797050" cy="27699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alibri Light" panose="020F0302020204030204" pitchFamily="34" charset="0"/>
                <a:cs typeface="Calibri Light" panose="020F0302020204030204" pitchFamily="34" charset="0"/>
              </a:rPr>
              <a:t>t+1 | value = </a:t>
            </a:r>
            <a:r>
              <a:rPr lang="en-US" altLang="en-US">
                <a:solidFill>
                  <a:srgbClr val="CC0000"/>
                </a:solidFill>
                <a:latin typeface="Calibri Light" panose="020F0302020204030204" pitchFamily="34" charset="0"/>
                <a:cs typeface="Calibri Light" panose="020F0302020204030204" pitchFamily="34" charset="0"/>
              </a:rPr>
              <a:t>y</a:t>
            </a:r>
            <a:endParaRPr lang="en-US" altLang="en-US" i="1">
              <a:solidFill>
                <a:srgbClr val="CC0000"/>
              </a:solidFill>
              <a:latin typeface="Calibri Light" panose="020F0302020204030204" pitchFamily="34" charset="0"/>
              <a:cs typeface="Calibri Light" panose="020F0302020204030204" pitchFamily="34" charset="0"/>
            </a:endParaRPr>
          </a:p>
        </p:txBody>
      </p:sp>
      <p:sp>
        <p:nvSpPr>
          <p:cNvPr id="32794" name="Text Box 26"/>
          <p:cNvSpPr txBox="1">
            <a:spLocks noChangeArrowheads="1"/>
          </p:cNvSpPr>
          <p:nvPr/>
        </p:nvSpPr>
        <p:spPr bwMode="auto">
          <a:xfrm>
            <a:off x="714375" y="4697413"/>
            <a:ext cx="72120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solidFill>
                  <a:schemeClr val="accent2"/>
                </a:solidFill>
                <a:latin typeface="Calibri Light" panose="020F0302020204030204" pitchFamily="34" charset="0"/>
                <a:cs typeface="Calibri Light" panose="020F0302020204030204" pitchFamily="34" charset="0"/>
              </a:rPr>
              <a:t>3. P</a:t>
            </a:r>
            <a:r>
              <a:rPr lang="en-US" altLang="en-US" baseline="-25000">
                <a:solidFill>
                  <a:schemeClr val="accent2"/>
                </a:solidFill>
                <a:latin typeface="Calibri Light" panose="020F0302020204030204" pitchFamily="34" charset="0"/>
                <a:cs typeface="Calibri Light" panose="020F0302020204030204" pitchFamily="34" charset="0"/>
              </a:rPr>
              <a:t>j</a:t>
            </a:r>
            <a:r>
              <a:rPr lang="en-US" altLang="en-US">
                <a:solidFill>
                  <a:schemeClr val="accent2"/>
                </a:solidFill>
                <a:latin typeface="Calibri Light" panose="020F0302020204030204" pitchFamily="34" charset="0"/>
                <a:cs typeface="Calibri Light" panose="020F0302020204030204" pitchFamily="34" charset="0"/>
              </a:rPr>
              <a:t> receive token from P</a:t>
            </a:r>
            <a:r>
              <a:rPr lang="en-US" altLang="en-US" baseline="-25000">
                <a:solidFill>
                  <a:schemeClr val="accent2"/>
                </a:solidFill>
                <a:latin typeface="Calibri Light" panose="020F0302020204030204" pitchFamily="34" charset="0"/>
                <a:cs typeface="Calibri Light" panose="020F0302020204030204" pitchFamily="34" charset="0"/>
              </a:rPr>
              <a:t>i </a:t>
            </a:r>
            <a:r>
              <a:rPr lang="en-US" altLang="en-US">
                <a:solidFill>
                  <a:schemeClr val="accent2"/>
                </a:solidFill>
                <a:latin typeface="Calibri Light" panose="020F0302020204030204" pitchFamily="34" charset="0"/>
                <a:cs typeface="Calibri Light" panose="020F0302020204030204" pitchFamily="34" charset="0"/>
              </a:rPr>
              <a:t>and write R</a:t>
            </a:r>
            <a:r>
              <a:rPr lang="en-US" altLang="en-US" baseline="-25000">
                <a:solidFill>
                  <a:schemeClr val="accent2"/>
                </a:solidFill>
                <a:latin typeface="Calibri Light" panose="020F0302020204030204" pitchFamily="34" charset="0"/>
                <a:cs typeface="Calibri Light" panose="020F0302020204030204" pitchFamily="34" charset="0"/>
              </a:rPr>
              <a:t>ji </a:t>
            </a:r>
            <a:r>
              <a:rPr lang="en-US" altLang="en-US">
                <a:solidFill>
                  <a:schemeClr val="accent2"/>
                </a:solidFill>
                <a:latin typeface="Calibri Light" panose="020F0302020204030204" pitchFamily="34" charset="0"/>
                <a:cs typeface="Calibri Light" panose="020F0302020204030204" pitchFamily="34" charset="0"/>
              </a:rPr>
              <a:t>to </a:t>
            </a:r>
            <a:r>
              <a:rPr lang="en-US" altLang="en-US" i="1">
                <a:solidFill>
                  <a:schemeClr val="accent2"/>
                </a:solidFill>
                <a:latin typeface="Calibri Light" panose="020F0302020204030204" pitchFamily="34" charset="0"/>
                <a:cs typeface="Calibri Light" panose="020F0302020204030204" pitchFamily="34" charset="0"/>
              </a:rPr>
              <a:t>value </a:t>
            </a:r>
            <a:r>
              <a:rPr lang="en-US" altLang="en-US">
                <a:solidFill>
                  <a:schemeClr val="accent2"/>
                </a:solidFill>
                <a:latin typeface="Calibri Light" panose="020F0302020204030204" pitchFamily="34" charset="0"/>
                <a:cs typeface="Calibri Light" panose="020F0302020204030204" pitchFamily="34" charset="0"/>
              </a:rPr>
              <a:t>of the token</a:t>
            </a:r>
          </a:p>
        </p:txBody>
      </p:sp>
      <p:sp>
        <p:nvSpPr>
          <p:cNvPr id="32795" name="Oval 27"/>
          <p:cNvSpPr>
            <a:spLocks noChangeArrowheads="1"/>
          </p:cNvSpPr>
          <p:nvPr/>
        </p:nvSpPr>
        <p:spPr bwMode="auto">
          <a:xfrm>
            <a:off x="6719888" y="3217863"/>
            <a:ext cx="892175" cy="87947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00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i="1">
                <a:latin typeface="Calibri Light" panose="020F0302020204030204" pitchFamily="34" charset="0"/>
                <a:cs typeface="Calibri Light" panose="020F0302020204030204" pitchFamily="34" charset="0"/>
              </a:rPr>
              <a:t>R</a:t>
            </a:r>
            <a:r>
              <a:rPr lang="en-US" altLang="en-US" i="1" baseline="-25000">
                <a:latin typeface="Calibri Light" panose="020F0302020204030204" pitchFamily="34" charset="0"/>
                <a:cs typeface="Calibri Light" panose="020F0302020204030204" pitchFamily="34" charset="0"/>
              </a:rPr>
              <a:t>ji </a:t>
            </a:r>
            <a:r>
              <a:rPr lang="en-US" altLang="en-US" i="1">
                <a:latin typeface="Calibri Light" panose="020F0302020204030204" pitchFamily="34" charset="0"/>
                <a:cs typeface="Calibri Light" panose="020F0302020204030204" pitchFamily="34" charset="0"/>
              </a:rPr>
              <a:t>= Y</a:t>
            </a:r>
          </a:p>
        </p:txBody>
      </p:sp>
    </p:spTree>
    <p:extLst>
      <p:ext uri="{BB962C8B-B14F-4D97-AF65-F5344CB8AC3E}">
        <p14:creationId xmlns:p14="http://schemas.microsoft.com/office/powerpoint/2010/main" val="8565894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8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8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84"/>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32782"/>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3278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32783"/>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32775"/>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279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8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79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785"/>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32780"/>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32790"/>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3279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793"/>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32791"/>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2785"/>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32794"/>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78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792"/>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32794"/>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327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animBg="1"/>
      <p:bldP spid="32780" grpId="0" animBg="1"/>
      <p:bldP spid="32780" grpId="1" animBg="1"/>
      <p:bldP spid="32782" grpId="0"/>
      <p:bldP spid="32782" grpId="1"/>
      <p:bldP spid="32783" grpId="0" animBg="1"/>
      <p:bldP spid="32783" grpId="1" animBg="1"/>
      <p:bldP spid="32784" grpId="0"/>
      <p:bldP spid="32785" grpId="0" animBg="1"/>
      <p:bldP spid="32785" grpId="1" animBg="1"/>
      <p:bldP spid="32786" grpId="0" animBg="1"/>
      <p:bldP spid="32788" grpId="0"/>
      <p:bldP spid="32788" grpId="1"/>
      <p:bldP spid="32790" grpId="0"/>
      <p:bldP spid="32790" grpId="1"/>
      <p:bldP spid="32791" grpId="0"/>
      <p:bldP spid="32791" grpId="1"/>
      <p:bldP spid="32792" grpId="0"/>
      <p:bldP spid="32793" grpId="0" animBg="1"/>
      <p:bldP spid="32793" grpId="1" animBg="1"/>
      <p:bldP spid="32794" grpId="0"/>
      <p:bldP spid="32794" grpId="1"/>
      <p:bldP spid="3279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6225"/>
            <a:ext cx="8229600" cy="944563"/>
          </a:xfrm>
        </p:spPr>
        <p:txBody>
          <a:bodyPr/>
          <a:lstStyle/>
          <a:p>
            <a:r>
              <a:rPr lang="en-US" altLang="he-IL" dirty="0">
                <a:solidFill>
                  <a:schemeClr val="hlink"/>
                </a:solidFill>
                <a:latin typeface="Candara Light" panose="020E0502030303020204" pitchFamily="34" charset="0"/>
              </a:rPr>
              <a:t>Chapter 4: roadmap</a:t>
            </a:r>
            <a:endParaRPr lang="en-US" altLang="en-US" dirty="0">
              <a:solidFill>
                <a:schemeClr val="hlink"/>
              </a:solidFill>
              <a:latin typeface="Candara Light" panose="020E0502030303020204" pitchFamily="34" charset="0"/>
            </a:endParaRPr>
          </a:p>
        </p:txBody>
      </p:sp>
      <p:sp>
        <p:nvSpPr>
          <p:cNvPr id="6147" name="Rectangle 3"/>
          <p:cNvSpPr>
            <a:spLocks noGrp="1" noChangeArrowheads="1"/>
          </p:cNvSpPr>
          <p:nvPr>
            <p:ph type="body" idx="1"/>
          </p:nvPr>
        </p:nvSpPr>
        <p:spPr>
          <a:xfrm>
            <a:off x="182563" y="1174750"/>
            <a:ext cx="8778875" cy="5180013"/>
          </a:xfrm>
        </p:spPr>
        <p:txBody>
          <a:bodyPr/>
          <a:lstStyle/>
          <a:p>
            <a:pPr lvl="1">
              <a:buFontTx/>
              <a:buNone/>
            </a:pPr>
            <a:r>
              <a:rPr lang="en-US" altLang="en-US" dirty="0">
                <a:solidFill>
                  <a:srgbClr val="000099"/>
                </a:solidFill>
                <a:latin typeface="Candara Light" panose="020E0502030303020204" pitchFamily="34" charset="0"/>
              </a:rPr>
              <a:t>4.1 </a:t>
            </a:r>
            <a:r>
              <a:rPr lang="en-US" altLang="he-IL" dirty="0">
                <a:solidFill>
                  <a:srgbClr val="000099"/>
                </a:solidFill>
                <a:latin typeface="Candara Light" panose="020E0502030303020204" pitchFamily="34" charset="0"/>
              </a:rPr>
              <a:t>Token Passing: Converting a Central Daemon to read/write</a:t>
            </a:r>
          </a:p>
          <a:p>
            <a:pPr lvl="1">
              <a:buFontTx/>
              <a:buNone/>
            </a:pPr>
            <a:r>
              <a:rPr lang="en-US" altLang="he-IL" dirty="0">
                <a:solidFill>
                  <a:srgbClr val="000099"/>
                </a:solidFill>
                <a:latin typeface="Candara Light" panose="020E0502030303020204" pitchFamily="34" charset="0"/>
              </a:rPr>
              <a:t>4.2 Data-Link Algorithms: </a:t>
            </a:r>
            <a:r>
              <a:rPr lang="en-US" altLang="he-IL" sz="2400" dirty="0">
                <a:solidFill>
                  <a:srgbClr val="000099"/>
                </a:solidFill>
                <a:latin typeface="Candara Light" panose="020E0502030303020204" pitchFamily="34" charset="0"/>
              </a:rPr>
              <a:t>Converting Shared Memory to Message Passing</a:t>
            </a:r>
          </a:p>
          <a:p>
            <a:pPr lvl="1">
              <a:buFontTx/>
              <a:buNone/>
            </a:pPr>
            <a:r>
              <a:rPr lang="en-US" altLang="he-IL" dirty="0">
                <a:solidFill>
                  <a:srgbClr val="C60000"/>
                </a:solidFill>
                <a:latin typeface="Candara Light" panose="020E0502030303020204" pitchFamily="34" charset="0"/>
              </a:rPr>
              <a:t>4.3 Self-Stabilizing Ranking: Converting an Id-based System to a Special-processor System</a:t>
            </a:r>
          </a:p>
          <a:p>
            <a:pPr lvl="1">
              <a:buFontTx/>
              <a:buNone/>
            </a:pPr>
            <a:r>
              <a:rPr lang="en-US" altLang="he-IL" dirty="0">
                <a:solidFill>
                  <a:srgbClr val="000099"/>
                </a:solidFill>
                <a:latin typeface="Candara Light" panose="020E0502030303020204" pitchFamily="34" charset="0"/>
              </a:rPr>
              <a:t>4.4 Update: </a:t>
            </a:r>
            <a:r>
              <a:rPr lang="en-US" altLang="he-IL" sz="2400" dirty="0">
                <a:solidFill>
                  <a:srgbClr val="000099"/>
                </a:solidFill>
                <a:latin typeface="Candara Light" panose="020E0502030303020204" pitchFamily="34" charset="0"/>
              </a:rPr>
              <a:t>Converting a Special Processor to an Id-based Dynamic System</a:t>
            </a:r>
          </a:p>
          <a:p>
            <a:pPr lvl="1">
              <a:buFontTx/>
              <a:buNone/>
            </a:pPr>
            <a:r>
              <a:rPr lang="en-US" altLang="he-IL" sz="2400" strike="sngStrike" dirty="0">
                <a:solidFill>
                  <a:srgbClr val="000099"/>
                </a:solidFill>
                <a:latin typeface="Candara Light" panose="020E0502030303020204" pitchFamily="34" charset="0"/>
              </a:rPr>
              <a:t>4.5 Stabilizing Synchronizers: Converting Synchronous to Asynchronous Algorithms</a:t>
            </a:r>
          </a:p>
          <a:p>
            <a:pPr lvl="1">
              <a:buFontTx/>
              <a:buNone/>
            </a:pPr>
            <a:r>
              <a:rPr lang="en-US" sz="2400" strike="sngStrike" dirty="0">
                <a:solidFill>
                  <a:srgbClr val="000099"/>
                </a:solidFill>
                <a:latin typeface="Candara Light" panose="020E0502030303020204" pitchFamily="34" charset="0"/>
              </a:rPr>
              <a:t>4.6 Self-Stabilizing Naming in Uniform Systems: Converting Id-based to Uniform Dynamic Systems</a:t>
            </a:r>
            <a:endParaRPr lang="en-US" altLang="he-IL" sz="2400" strike="sngStrike" dirty="0">
              <a:solidFill>
                <a:srgbClr val="000099"/>
              </a:solidFill>
              <a:latin typeface="Candara Light" panose="020E0502030303020204" pitchFamily="34" charset="0"/>
            </a:endParaRPr>
          </a:p>
          <a:p>
            <a:pPr lvl="1">
              <a:buFontTx/>
              <a:buNone/>
            </a:pPr>
            <a:endParaRPr lang="en-US" altLang="he-IL" sz="2400" dirty="0">
              <a:solidFill>
                <a:srgbClr val="000099"/>
              </a:solidFill>
              <a:latin typeface="Candara Light" panose="020E0502030303020204" pitchFamily="34" charset="0"/>
            </a:endParaRPr>
          </a:p>
          <a:p>
            <a:pPr lvl="1">
              <a:buFontTx/>
              <a:buNone/>
            </a:pPr>
            <a:endParaRPr lang="en-US" altLang="he-IL" sz="2400" dirty="0">
              <a:solidFill>
                <a:srgbClr val="000099"/>
              </a:solidFill>
              <a:latin typeface="Candara Light" panose="020E0502030303020204" pitchFamily="34" charset="0"/>
            </a:endParaRPr>
          </a:p>
        </p:txBody>
      </p:sp>
    </p:spTree>
    <p:extLst>
      <p:ext uri="{BB962C8B-B14F-4D97-AF65-F5344CB8AC3E}">
        <p14:creationId xmlns:p14="http://schemas.microsoft.com/office/powerpoint/2010/main" val="2713132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68313" y="403225"/>
            <a:ext cx="8229600" cy="1143000"/>
          </a:xfrm>
        </p:spPr>
        <p:txBody>
          <a:bodyPr/>
          <a:lstStyle/>
          <a:p>
            <a:r>
              <a:rPr lang="en-US" altLang="sv-SE" sz="3600" dirty="0">
                <a:solidFill>
                  <a:schemeClr val="hlink"/>
                </a:solidFill>
                <a:latin typeface="Calibri Light" panose="020F0302020204030204" pitchFamily="34" charset="0"/>
                <a:cs typeface="Calibri Light" panose="020F0302020204030204" pitchFamily="34" charset="0"/>
              </a:rPr>
              <a:t>Converting an Id-based System to a Special-processor System</a:t>
            </a:r>
            <a:endParaRPr lang="en-US" altLang="sv-SE" sz="3600" dirty="0">
              <a:latin typeface="Calibri Light" panose="020F0302020204030204" pitchFamily="34" charset="0"/>
              <a:cs typeface="Calibri Light" panose="020F0302020204030204" pitchFamily="34" charset="0"/>
            </a:endParaRPr>
          </a:p>
        </p:txBody>
      </p:sp>
      <p:sp>
        <p:nvSpPr>
          <p:cNvPr id="44035" name="Rectangle 3"/>
          <p:cNvSpPr>
            <a:spLocks noChangeArrowheads="1"/>
          </p:cNvSpPr>
          <p:nvPr/>
        </p:nvSpPr>
        <p:spPr bwMode="auto">
          <a:xfrm>
            <a:off x="331788" y="1323975"/>
            <a:ext cx="8569325" cy="511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itchFamily="34" charset="0"/>
                <a:cs typeface="Arial" pitchFamily="34" charset="0"/>
              </a:defRPr>
            </a:lvl1pPr>
            <a:lvl2pPr marL="742950" indent="-285750">
              <a:spcBef>
                <a:spcPct val="20000"/>
              </a:spcBef>
              <a:buChar char="–"/>
              <a:defRPr sz="2400">
                <a:solidFill>
                  <a:schemeClr val="tx1"/>
                </a:solidFill>
                <a:latin typeface="Arial" pitchFamily="34" charset="0"/>
                <a:cs typeface="Arial" pitchFamily="34" charset="0"/>
              </a:defRPr>
            </a:lvl2pPr>
            <a:lvl3pPr marL="1143000" indent="-228600">
              <a:spcBef>
                <a:spcPct val="20000"/>
              </a:spcBef>
              <a:buChar char="•"/>
              <a:defRPr sz="2000">
                <a:solidFill>
                  <a:schemeClr val="tx1"/>
                </a:solidFill>
                <a:latin typeface="Arial" pitchFamily="34" charset="0"/>
                <a:cs typeface="Arial" pitchFamily="34" charset="0"/>
              </a:defRPr>
            </a:lvl3pPr>
            <a:lvl4pPr marL="1600200" indent="-228600">
              <a:spcBef>
                <a:spcPct val="20000"/>
              </a:spcBef>
              <a:buChar char="–"/>
              <a:defRPr>
                <a:solidFill>
                  <a:schemeClr val="tx1"/>
                </a:solidFill>
                <a:latin typeface="Arial" pitchFamily="34" charset="0"/>
                <a:cs typeface="Arial" pitchFamily="34" charset="0"/>
              </a:defRPr>
            </a:lvl4pPr>
            <a:lvl5pPr marL="2057400" indent="-228600">
              <a:spcBef>
                <a:spcPct val="20000"/>
              </a:spcBef>
              <a:buChar char="»"/>
              <a:defRPr>
                <a:solidFill>
                  <a:schemeClr val="tx1"/>
                </a:solidFill>
                <a:latin typeface="Arial" pitchFamily="34" charset="0"/>
                <a:cs typeface="Arial" pitchFamily="34" charset="0"/>
              </a:defRPr>
            </a:lvl5pPr>
            <a:lvl6pPr marL="2514600" indent="-228600" fontAlgn="base">
              <a:spcBef>
                <a:spcPct val="20000"/>
              </a:spcBef>
              <a:spcAft>
                <a:spcPct val="0"/>
              </a:spcAft>
              <a:buChar char="»"/>
              <a:defRPr>
                <a:solidFill>
                  <a:schemeClr val="tx1"/>
                </a:solidFill>
                <a:latin typeface="Arial" pitchFamily="34" charset="0"/>
                <a:cs typeface="Arial" pitchFamily="34" charset="0"/>
              </a:defRPr>
            </a:lvl6pPr>
            <a:lvl7pPr marL="2971800" indent="-228600" fontAlgn="base">
              <a:spcBef>
                <a:spcPct val="20000"/>
              </a:spcBef>
              <a:spcAft>
                <a:spcPct val="0"/>
              </a:spcAft>
              <a:buChar char="»"/>
              <a:defRPr>
                <a:solidFill>
                  <a:schemeClr val="tx1"/>
                </a:solidFill>
                <a:latin typeface="Arial" pitchFamily="34" charset="0"/>
                <a:cs typeface="Arial" pitchFamily="34" charset="0"/>
              </a:defRPr>
            </a:lvl7pPr>
            <a:lvl8pPr marL="3429000" indent="-228600" fontAlgn="base">
              <a:spcBef>
                <a:spcPct val="20000"/>
              </a:spcBef>
              <a:spcAft>
                <a:spcPct val="0"/>
              </a:spcAft>
              <a:buChar char="»"/>
              <a:defRPr>
                <a:solidFill>
                  <a:schemeClr val="tx1"/>
                </a:solidFill>
                <a:latin typeface="Arial" pitchFamily="34" charset="0"/>
                <a:cs typeface="Arial" pitchFamily="34" charset="0"/>
              </a:defRPr>
            </a:lvl8pPr>
            <a:lvl9pPr marL="3886200" indent="-228600" fontAlgn="base">
              <a:spcBef>
                <a:spcPct val="20000"/>
              </a:spcBef>
              <a:spcAft>
                <a:spcPct val="0"/>
              </a:spcAft>
              <a:buChar char="»"/>
              <a:defRPr>
                <a:solidFill>
                  <a:schemeClr val="tx1"/>
                </a:solidFill>
                <a:latin typeface="Arial" pitchFamily="34" charset="0"/>
                <a:cs typeface="Arial" pitchFamily="34" charset="0"/>
              </a:defRPr>
            </a:lvl9pPr>
          </a:lstStyle>
          <a:p>
            <a:endParaRPr lang="en-US" altLang="he-IL" sz="2400" dirty="0">
              <a:solidFill>
                <a:schemeClr val="accent2"/>
              </a:solidFill>
              <a:latin typeface="Calibri Light" panose="020F0302020204030204" pitchFamily="34" charset="0"/>
            </a:endParaRPr>
          </a:p>
          <a:p>
            <a:r>
              <a:rPr lang="en-US" altLang="he-IL" dirty="0">
                <a:solidFill>
                  <a:schemeClr val="accent2"/>
                </a:solidFill>
                <a:latin typeface="Calibri Light" panose="020F0302020204030204" pitchFamily="34" charset="0"/>
              </a:rPr>
              <a:t>Our goal is to design a </a:t>
            </a:r>
            <a:r>
              <a:rPr lang="en-US" altLang="he-IL" dirty="0">
                <a:solidFill>
                  <a:srgbClr val="CC0000"/>
                </a:solidFill>
                <a:latin typeface="Calibri Light" panose="020F0302020204030204" pitchFamily="34" charset="0"/>
              </a:rPr>
              <a:t>compiler</a:t>
            </a:r>
            <a:r>
              <a:rPr lang="en-US" altLang="he-IL" dirty="0">
                <a:solidFill>
                  <a:schemeClr val="accent2"/>
                </a:solidFill>
                <a:latin typeface="Calibri Light" panose="020F0302020204030204" pitchFamily="34" charset="0"/>
              </a:rPr>
              <a:t> that converts self-stabilizing algorithm for a unique </a:t>
            </a:r>
            <a:r>
              <a:rPr lang="en-US" altLang="he-IL" i="1" dirty="0">
                <a:solidFill>
                  <a:schemeClr val="accent2"/>
                </a:solidFill>
                <a:latin typeface="Calibri Light" panose="020F0302020204030204" pitchFamily="34" charset="0"/>
              </a:rPr>
              <a:t>ID</a:t>
            </a:r>
            <a:r>
              <a:rPr lang="en-US" altLang="he-IL" dirty="0">
                <a:solidFill>
                  <a:schemeClr val="accent2"/>
                </a:solidFill>
                <a:latin typeface="Calibri Light" panose="020F0302020204030204" pitchFamily="34" charset="0"/>
              </a:rPr>
              <a:t> system to work in special processor system. </a:t>
            </a:r>
          </a:p>
          <a:p>
            <a:endParaRPr lang="en-US" altLang="he-IL" dirty="0">
              <a:solidFill>
                <a:schemeClr val="accent2"/>
              </a:solidFill>
              <a:latin typeface="Calibri Light" panose="020F0302020204030204" pitchFamily="34" charset="0"/>
            </a:endParaRPr>
          </a:p>
          <a:p>
            <a:r>
              <a:rPr lang="en-US" altLang="he-IL" dirty="0">
                <a:solidFill>
                  <a:schemeClr val="accent2"/>
                </a:solidFill>
                <a:latin typeface="Calibri Light" panose="020F0302020204030204" pitchFamily="34" charset="0"/>
              </a:rPr>
              <a:t>The </a:t>
            </a:r>
            <a:r>
              <a:rPr lang="en-US" altLang="he-IL" i="1" dirty="0">
                <a:solidFill>
                  <a:schemeClr val="accent2"/>
                </a:solidFill>
                <a:latin typeface="Calibri Light" panose="020F0302020204030204" pitchFamily="34" charset="0"/>
              </a:rPr>
              <a:t>ranking </a:t>
            </a:r>
            <a:r>
              <a:rPr lang="en-US" altLang="he-IL" dirty="0">
                <a:solidFill>
                  <a:schemeClr val="accent2"/>
                </a:solidFill>
                <a:latin typeface="Calibri Light" panose="020F0302020204030204" pitchFamily="34" charset="0"/>
              </a:rPr>
              <a:t>(compiler)</a:t>
            </a:r>
            <a:r>
              <a:rPr lang="en-US" altLang="he-IL" i="1" dirty="0">
                <a:solidFill>
                  <a:schemeClr val="accent2"/>
                </a:solidFill>
                <a:latin typeface="Calibri Light" panose="020F0302020204030204" pitchFamily="34" charset="0"/>
              </a:rPr>
              <a:t> </a:t>
            </a:r>
            <a:r>
              <a:rPr lang="en-US" altLang="he-IL" dirty="0">
                <a:solidFill>
                  <a:schemeClr val="accent2"/>
                </a:solidFill>
                <a:latin typeface="Calibri Light" panose="020F0302020204030204" pitchFamily="34" charset="0"/>
              </a:rPr>
              <a:t>task is to assign each of the </a:t>
            </a:r>
            <a:r>
              <a:rPr lang="en-US" altLang="he-IL" i="1" dirty="0">
                <a:solidFill>
                  <a:schemeClr val="accent2"/>
                </a:solidFill>
                <a:latin typeface="Calibri Light" panose="020F0302020204030204" pitchFamily="34" charset="0"/>
              </a:rPr>
              <a:t>n </a:t>
            </a:r>
            <a:r>
              <a:rPr lang="en-US" altLang="he-IL" dirty="0">
                <a:solidFill>
                  <a:schemeClr val="accent2"/>
                </a:solidFill>
                <a:latin typeface="Calibri Light" panose="020F0302020204030204" pitchFamily="34" charset="0"/>
              </a:rPr>
              <a:t>processors in the system with a </a:t>
            </a:r>
            <a:r>
              <a:rPr lang="en-US" altLang="he-IL" dirty="0">
                <a:solidFill>
                  <a:srgbClr val="CC0000"/>
                </a:solidFill>
                <a:latin typeface="Calibri Light" panose="020F0302020204030204" pitchFamily="34" charset="0"/>
              </a:rPr>
              <a:t>unique</a:t>
            </a:r>
            <a:r>
              <a:rPr lang="en-US" altLang="he-IL" dirty="0">
                <a:solidFill>
                  <a:schemeClr val="accent2"/>
                </a:solidFill>
                <a:latin typeface="Calibri Light" panose="020F0302020204030204" pitchFamily="34" charset="0"/>
              </a:rPr>
              <a:t> </a:t>
            </a:r>
            <a:r>
              <a:rPr lang="en-US" altLang="he-IL" dirty="0">
                <a:solidFill>
                  <a:srgbClr val="CC0000"/>
                </a:solidFill>
                <a:latin typeface="Calibri Light" panose="020F0302020204030204" pitchFamily="34" charset="0"/>
              </a:rPr>
              <a:t>identifier</a:t>
            </a:r>
            <a:r>
              <a:rPr lang="en-US" altLang="he-IL" dirty="0">
                <a:solidFill>
                  <a:schemeClr val="accent2"/>
                </a:solidFill>
                <a:latin typeface="Calibri Light" panose="020F0302020204030204" pitchFamily="34" charset="0"/>
              </a:rPr>
              <a:t> in the range 1 to n.</a:t>
            </a:r>
          </a:p>
          <a:p>
            <a:endParaRPr lang="en-US" altLang="he-IL" dirty="0">
              <a:solidFill>
                <a:schemeClr val="accent2"/>
              </a:solidFill>
              <a:latin typeface="Calibri Light" panose="020F0302020204030204" pitchFamily="34" charset="0"/>
            </a:endParaRPr>
          </a:p>
          <a:p>
            <a:endParaRPr lang="en-US" altLang="he-IL" sz="2400" dirty="0">
              <a:solidFill>
                <a:schemeClr val="accent2"/>
              </a:solidFill>
              <a:latin typeface="Calibri Light" panose="020F0302020204030204" pitchFamily="34" charset="0"/>
            </a:endParaRPr>
          </a:p>
          <a:p>
            <a:endParaRPr lang="en-US" altLang="he-IL" sz="2400" dirty="0">
              <a:solidFill>
                <a:schemeClr val="accent2"/>
              </a:solidFill>
              <a:latin typeface="Calibri Light" panose="020F0302020204030204" pitchFamily="34" charset="0"/>
            </a:endParaRPr>
          </a:p>
          <a:p>
            <a:pPr algn="ctr"/>
            <a:endParaRPr lang="en-US" altLang="he-IL" sz="2400" dirty="0">
              <a:solidFill>
                <a:schemeClr val="accent2"/>
              </a:solidFill>
              <a:latin typeface="Calibri Light" panose="020F03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69900" y="438150"/>
            <a:ext cx="8229600" cy="1143000"/>
          </a:xfrm>
        </p:spPr>
        <p:txBody>
          <a:bodyPr/>
          <a:lstStyle/>
          <a:p>
            <a:r>
              <a:rPr lang="en-US" altLang="sv-SE" sz="3600" dirty="0">
                <a:solidFill>
                  <a:schemeClr val="hlink"/>
                </a:solidFill>
                <a:latin typeface="Calibri Light" panose="020F0302020204030204" pitchFamily="34" charset="0"/>
                <a:cs typeface="Calibri Light" panose="020F0302020204030204" pitchFamily="34" charset="0"/>
              </a:rPr>
              <a:t>Converting an Id-based System to a Special-processor System</a:t>
            </a:r>
            <a:endParaRPr lang="en-US" altLang="sv-SE" sz="3600" dirty="0">
              <a:latin typeface="Calibri Light" panose="020F0302020204030204" pitchFamily="34" charset="0"/>
              <a:cs typeface="Calibri Light" panose="020F0302020204030204" pitchFamily="34" charset="0"/>
            </a:endParaRPr>
          </a:p>
        </p:txBody>
      </p:sp>
      <p:sp>
        <p:nvSpPr>
          <p:cNvPr id="45059" name="Rectangle 3"/>
          <p:cNvSpPr>
            <a:spLocks noChangeArrowheads="1"/>
          </p:cNvSpPr>
          <p:nvPr/>
        </p:nvSpPr>
        <p:spPr bwMode="auto">
          <a:xfrm>
            <a:off x="395288" y="1241425"/>
            <a:ext cx="8569325" cy="511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92075" indent="-92075">
              <a:spcBef>
                <a:spcPct val="20000"/>
              </a:spcBef>
              <a:buChar char="•"/>
              <a:defRPr sz="2800">
                <a:solidFill>
                  <a:schemeClr val="tx1"/>
                </a:solidFill>
                <a:latin typeface="Arial" pitchFamily="34" charset="0"/>
                <a:cs typeface="Arial" pitchFamily="34" charset="0"/>
              </a:defRPr>
            </a:lvl1pPr>
            <a:lvl2pPr marL="893763" indent="-457200">
              <a:spcBef>
                <a:spcPct val="20000"/>
              </a:spcBef>
              <a:buChar char="–"/>
              <a:defRPr sz="2400">
                <a:solidFill>
                  <a:schemeClr val="tx1"/>
                </a:solidFill>
                <a:latin typeface="Arial" pitchFamily="34" charset="0"/>
                <a:cs typeface="Arial" pitchFamily="34" charset="0"/>
              </a:defRPr>
            </a:lvl2pPr>
            <a:lvl3pPr marL="1638300" indent="-381000">
              <a:spcBef>
                <a:spcPct val="20000"/>
              </a:spcBef>
              <a:buChar char="•"/>
              <a:defRPr sz="2000">
                <a:solidFill>
                  <a:schemeClr val="tx1"/>
                </a:solidFill>
                <a:latin typeface="Arial" pitchFamily="34" charset="0"/>
                <a:cs typeface="Arial" pitchFamily="34" charset="0"/>
              </a:defRPr>
            </a:lvl3pPr>
            <a:lvl4pPr marL="2160588" indent="-342900">
              <a:spcBef>
                <a:spcPct val="20000"/>
              </a:spcBef>
              <a:buChar char="–"/>
              <a:defRPr>
                <a:solidFill>
                  <a:schemeClr val="tx1"/>
                </a:solidFill>
                <a:latin typeface="Arial" pitchFamily="34" charset="0"/>
                <a:cs typeface="Arial" pitchFamily="34" charset="0"/>
              </a:defRPr>
            </a:lvl4pPr>
            <a:lvl5pPr marL="2682875" indent="-342900">
              <a:spcBef>
                <a:spcPct val="20000"/>
              </a:spcBef>
              <a:buChar char="»"/>
              <a:defRPr>
                <a:solidFill>
                  <a:schemeClr val="tx1"/>
                </a:solidFill>
                <a:latin typeface="Arial" pitchFamily="34" charset="0"/>
                <a:cs typeface="Arial" pitchFamily="34" charset="0"/>
              </a:defRPr>
            </a:lvl5pPr>
            <a:lvl6pPr marL="3140075" indent="-342900" fontAlgn="base">
              <a:spcBef>
                <a:spcPct val="20000"/>
              </a:spcBef>
              <a:spcAft>
                <a:spcPct val="0"/>
              </a:spcAft>
              <a:buChar char="»"/>
              <a:defRPr>
                <a:solidFill>
                  <a:schemeClr val="tx1"/>
                </a:solidFill>
                <a:latin typeface="Arial" pitchFamily="34" charset="0"/>
                <a:cs typeface="Arial" pitchFamily="34" charset="0"/>
              </a:defRPr>
            </a:lvl6pPr>
            <a:lvl7pPr marL="3597275" indent="-342900" fontAlgn="base">
              <a:spcBef>
                <a:spcPct val="20000"/>
              </a:spcBef>
              <a:spcAft>
                <a:spcPct val="0"/>
              </a:spcAft>
              <a:buChar char="»"/>
              <a:defRPr>
                <a:solidFill>
                  <a:schemeClr val="tx1"/>
                </a:solidFill>
                <a:latin typeface="Arial" pitchFamily="34" charset="0"/>
                <a:cs typeface="Arial" pitchFamily="34" charset="0"/>
              </a:defRPr>
            </a:lvl7pPr>
            <a:lvl8pPr marL="4054475" indent="-342900" fontAlgn="base">
              <a:spcBef>
                <a:spcPct val="20000"/>
              </a:spcBef>
              <a:spcAft>
                <a:spcPct val="0"/>
              </a:spcAft>
              <a:buChar char="»"/>
              <a:defRPr>
                <a:solidFill>
                  <a:schemeClr val="tx1"/>
                </a:solidFill>
                <a:latin typeface="Arial" pitchFamily="34" charset="0"/>
                <a:cs typeface="Arial" pitchFamily="34" charset="0"/>
              </a:defRPr>
            </a:lvl8pPr>
            <a:lvl9pPr marL="4511675" indent="-342900" fontAlgn="base">
              <a:spcBef>
                <a:spcPct val="20000"/>
              </a:spcBef>
              <a:spcAft>
                <a:spcPct val="0"/>
              </a:spcAft>
              <a:buChar char="»"/>
              <a:defRPr>
                <a:solidFill>
                  <a:schemeClr val="tx1"/>
                </a:solidFill>
                <a:latin typeface="Arial" pitchFamily="34" charset="0"/>
                <a:cs typeface="Arial" pitchFamily="34" charset="0"/>
              </a:defRPr>
            </a:lvl9pPr>
          </a:lstStyle>
          <a:p>
            <a:endParaRPr lang="en-US" altLang="he-IL" dirty="0">
              <a:solidFill>
                <a:schemeClr val="accent2"/>
              </a:solidFill>
              <a:latin typeface="Calibri Light" panose="020F0302020204030204" pitchFamily="34" charset="0"/>
              <a:cs typeface="Calibri Light" panose="020F0302020204030204" pitchFamily="34" charset="0"/>
            </a:endParaRPr>
          </a:p>
          <a:p>
            <a:pPr>
              <a:buFontTx/>
              <a:buNone/>
            </a:pPr>
            <a:r>
              <a:rPr lang="en-US" altLang="he-IL" dirty="0">
                <a:solidFill>
                  <a:schemeClr val="accent2"/>
                </a:solidFill>
                <a:latin typeface="Calibri Light" panose="020F0302020204030204" pitchFamily="34" charset="0"/>
                <a:cs typeface="Calibri Light" panose="020F0302020204030204" pitchFamily="34" charset="0"/>
              </a:rPr>
              <a:t>	We will form the self-stabilizing </a:t>
            </a:r>
            <a:r>
              <a:rPr lang="en-US" altLang="he-IL" i="1" dirty="0">
                <a:solidFill>
                  <a:srgbClr val="CC0000"/>
                </a:solidFill>
                <a:latin typeface="Calibri Light" panose="020F0302020204030204" pitchFamily="34" charset="0"/>
                <a:cs typeface="Calibri Light" panose="020F0302020204030204" pitchFamily="34" charset="0"/>
              </a:rPr>
              <a:t>ranking</a:t>
            </a:r>
            <a:r>
              <a:rPr lang="en-US" altLang="he-IL" i="1" dirty="0">
                <a:solidFill>
                  <a:schemeClr val="accent2"/>
                </a:solidFill>
                <a:latin typeface="Calibri Light" panose="020F0302020204030204" pitchFamily="34" charset="0"/>
                <a:cs typeface="Calibri Light" panose="020F0302020204030204" pitchFamily="34" charset="0"/>
              </a:rPr>
              <a:t> </a:t>
            </a:r>
            <a:r>
              <a:rPr lang="en-US" altLang="he-IL" dirty="0">
                <a:solidFill>
                  <a:schemeClr val="accent2"/>
                </a:solidFill>
                <a:latin typeface="Calibri Light" panose="020F0302020204030204" pitchFamily="34" charset="0"/>
                <a:cs typeface="Calibri Light" panose="020F0302020204030204" pitchFamily="34" charset="0"/>
              </a:rPr>
              <a:t>algorithm by running 3 self-stabilizing algorithms one after the other:</a:t>
            </a:r>
          </a:p>
          <a:p>
            <a:pPr lvl="1">
              <a:buFontTx/>
              <a:buAutoNum type="arabicParenR"/>
            </a:pPr>
            <a:r>
              <a:rPr lang="en-US" altLang="he-IL" sz="2800" dirty="0">
                <a:solidFill>
                  <a:schemeClr val="accent2"/>
                </a:solidFill>
                <a:latin typeface="Calibri Light" panose="020F0302020204030204" pitchFamily="34" charset="0"/>
                <a:cs typeface="Calibri Light" panose="020F0302020204030204" pitchFamily="34" charset="0"/>
              </a:rPr>
              <a:t>Self-Stabilizing spanning tree construction (Sec. 2.5)</a:t>
            </a:r>
          </a:p>
          <a:p>
            <a:pPr lvl="1">
              <a:buFontTx/>
              <a:buAutoNum type="arabicParenR"/>
            </a:pPr>
            <a:r>
              <a:rPr lang="en-US" altLang="he-IL" sz="2800" dirty="0">
                <a:solidFill>
                  <a:schemeClr val="accent2"/>
                </a:solidFill>
                <a:latin typeface="Calibri Light" panose="020F0302020204030204" pitchFamily="34" charset="0"/>
                <a:cs typeface="Calibri Light" panose="020F0302020204030204" pitchFamily="34" charset="0"/>
              </a:rPr>
              <a:t>Self-Stabilizing counting algorithm</a:t>
            </a:r>
          </a:p>
          <a:p>
            <a:pPr lvl="1">
              <a:buFontTx/>
              <a:buAutoNum type="arabicParenR"/>
            </a:pPr>
            <a:r>
              <a:rPr lang="en-US" altLang="he-IL" sz="2800" dirty="0">
                <a:solidFill>
                  <a:schemeClr val="accent2"/>
                </a:solidFill>
                <a:latin typeface="Calibri Light" panose="020F0302020204030204" pitchFamily="34" charset="0"/>
                <a:cs typeface="Calibri Light" panose="020F0302020204030204" pitchFamily="34" charset="0"/>
              </a:rPr>
              <a:t>Self-Stabilizing naming algorithm</a:t>
            </a:r>
          </a:p>
          <a:p>
            <a:pPr lvl="1">
              <a:buFontTx/>
              <a:buNone/>
            </a:pPr>
            <a:endParaRPr lang="en-US" altLang="he-IL" sz="2800" dirty="0">
              <a:solidFill>
                <a:schemeClr val="accent2"/>
              </a:solidFill>
              <a:latin typeface="Calibri Light" panose="020F0302020204030204" pitchFamily="34" charset="0"/>
              <a:cs typeface="Calibri Light" panose="020F0302020204030204" pitchFamily="34" charset="0"/>
            </a:endParaRPr>
          </a:p>
          <a:p>
            <a:pPr lvl="1">
              <a:buFontTx/>
              <a:buAutoNum type="arabicParenR"/>
            </a:pPr>
            <a:endParaRPr lang="en-US" altLang="he-IL" sz="2800" dirty="0">
              <a:solidFill>
                <a:schemeClr val="accent2"/>
              </a:solidFill>
              <a:latin typeface="Calibri Light" panose="020F0302020204030204" pitchFamily="34" charset="0"/>
              <a:cs typeface="Calibri Light" panose="020F0302020204030204" pitchFamily="34" charset="0"/>
            </a:endParaRPr>
          </a:p>
          <a:p>
            <a:endParaRPr lang="en-US" altLang="he-IL" dirty="0">
              <a:solidFill>
                <a:schemeClr val="accent2"/>
              </a:solidFill>
              <a:latin typeface="Calibri Light" panose="020F0302020204030204" pitchFamily="34" charset="0"/>
              <a:cs typeface="Calibri Light" panose="020F0302020204030204" pitchFamily="34" charset="0"/>
            </a:endParaRPr>
          </a:p>
          <a:p>
            <a:pPr algn="ctr"/>
            <a:endParaRPr lang="en-US" altLang="he-IL" dirty="0">
              <a:solidFill>
                <a:schemeClr val="accent2"/>
              </a:solidFill>
              <a:latin typeface="Calibri Light" panose="020F0302020204030204" pitchFamily="34" charset="0"/>
              <a:cs typeface="Calibri Light" panose="020F0302020204030204" pitchFamily="34" charset="0"/>
            </a:endParaRPr>
          </a:p>
        </p:txBody>
      </p:sp>
      <p:grpSp>
        <p:nvGrpSpPr>
          <p:cNvPr id="45060" name="Group 4"/>
          <p:cNvGrpSpPr>
            <a:grpSpLocks/>
          </p:cNvGrpSpPr>
          <p:nvPr/>
        </p:nvGrpSpPr>
        <p:grpSpPr bwMode="auto">
          <a:xfrm>
            <a:off x="149225" y="4770438"/>
            <a:ext cx="8785225" cy="987425"/>
            <a:chOff x="94" y="2765"/>
            <a:chExt cx="5534" cy="622"/>
          </a:xfrm>
        </p:grpSpPr>
        <p:sp>
          <p:nvSpPr>
            <p:cNvPr id="45061" name="AutoShape 5"/>
            <p:cNvSpPr>
              <a:spLocks noChangeArrowheads="1"/>
            </p:cNvSpPr>
            <p:nvPr/>
          </p:nvSpPr>
          <p:spPr bwMode="auto">
            <a:xfrm>
              <a:off x="94" y="2765"/>
              <a:ext cx="1518" cy="622"/>
            </a:xfrm>
            <a:prstGeom prst="rightArrow">
              <a:avLst>
                <a:gd name="adj1" fmla="val 50000"/>
                <a:gd name="adj2" fmla="val 61013"/>
              </a:avLst>
            </a:prstGeom>
            <a:noFill/>
            <a:ln w="9525">
              <a:solidFill>
                <a:srgbClr val="0099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ctr" eaLnBrk="0" hangingPunct="0">
                <a:lnSpc>
                  <a:spcPct val="50000"/>
                </a:lnSpc>
                <a:spcBef>
                  <a:spcPct val="20000"/>
                </a:spcBef>
                <a:buClr>
                  <a:schemeClr val="accent2"/>
                </a:buClr>
                <a:buSzPct val="85000"/>
                <a:buFont typeface="Wingdings" pitchFamily="2" charset="2"/>
                <a:buNone/>
              </a:pPr>
              <a:r>
                <a:rPr lang="en-US" altLang="sv-SE" sz="2000" b="1" dirty="0">
                  <a:solidFill>
                    <a:srgbClr val="009999"/>
                  </a:solidFill>
                  <a:latin typeface="Calibri Light" panose="020F0302020204030204" pitchFamily="34" charset="0"/>
                  <a:cs typeface="Calibri Light" panose="020F0302020204030204" pitchFamily="34" charset="0"/>
                </a:rPr>
                <a:t>special processor</a:t>
              </a:r>
            </a:p>
            <a:p>
              <a:pPr algn="ctr" eaLnBrk="0" hangingPunct="0">
                <a:lnSpc>
                  <a:spcPct val="50000"/>
                </a:lnSpc>
                <a:spcBef>
                  <a:spcPct val="20000"/>
                </a:spcBef>
                <a:buClr>
                  <a:schemeClr val="accent2"/>
                </a:buClr>
                <a:buSzPct val="85000"/>
                <a:buFont typeface="Wingdings" pitchFamily="2" charset="2"/>
                <a:buNone/>
              </a:pPr>
              <a:r>
                <a:rPr lang="en-US" altLang="sv-SE" sz="2000" b="1" dirty="0">
                  <a:solidFill>
                    <a:srgbClr val="009999"/>
                  </a:solidFill>
                  <a:latin typeface="Calibri Light" panose="020F0302020204030204" pitchFamily="34" charset="0"/>
                  <a:cs typeface="Calibri Light" panose="020F0302020204030204" pitchFamily="34" charset="0"/>
                </a:rPr>
                <a:t> system	 </a:t>
              </a:r>
            </a:p>
          </p:txBody>
        </p:sp>
        <p:sp>
          <p:nvSpPr>
            <p:cNvPr id="45062" name="AutoShape 6"/>
            <p:cNvSpPr>
              <a:spLocks noChangeArrowheads="1"/>
            </p:cNvSpPr>
            <p:nvPr/>
          </p:nvSpPr>
          <p:spPr bwMode="auto">
            <a:xfrm>
              <a:off x="4485" y="2765"/>
              <a:ext cx="1143" cy="622"/>
            </a:xfrm>
            <a:prstGeom prst="rightArrow">
              <a:avLst>
                <a:gd name="adj1" fmla="val 50000"/>
                <a:gd name="adj2" fmla="val 45941"/>
              </a:avLst>
            </a:prstGeom>
            <a:noFill/>
            <a:ln w="952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ctr" eaLnBrk="0" hangingPunct="0">
                <a:lnSpc>
                  <a:spcPct val="50000"/>
                </a:lnSpc>
                <a:spcBef>
                  <a:spcPct val="20000"/>
                </a:spcBef>
                <a:buClr>
                  <a:schemeClr val="accent2"/>
                </a:buClr>
                <a:buSzPct val="85000"/>
                <a:buFont typeface="Wingdings" pitchFamily="2" charset="2"/>
                <a:buNone/>
              </a:pPr>
              <a:r>
                <a:rPr lang="en-US" altLang="sv-SE" sz="2000" b="1" dirty="0">
                  <a:solidFill>
                    <a:srgbClr val="CC3300"/>
                  </a:solidFill>
                  <a:latin typeface="Calibri Light" panose="020F0302020204030204" pitchFamily="34" charset="0"/>
                  <a:cs typeface="Calibri Light" panose="020F0302020204030204" pitchFamily="34" charset="0"/>
                </a:rPr>
                <a:t>unique IDs </a:t>
              </a:r>
            </a:p>
            <a:p>
              <a:pPr algn="ctr" eaLnBrk="0" hangingPunct="0">
                <a:lnSpc>
                  <a:spcPct val="50000"/>
                </a:lnSpc>
                <a:spcBef>
                  <a:spcPct val="20000"/>
                </a:spcBef>
                <a:buClr>
                  <a:schemeClr val="accent2"/>
                </a:buClr>
                <a:buSzPct val="85000"/>
                <a:buFont typeface="Wingdings" pitchFamily="2" charset="2"/>
                <a:buNone/>
              </a:pPr>
              <a:r>
                <a:rPr lang="en-US" altLang="sv-SE" sz="2000" b="1" dirty="0">
                  <a:solidFill>
                    <a:srgbClr val="CC3300"/>
                  </a:solidFill>
                  <a:latin typeface="Calibri Light" panose="020F0302020204030204" pitchFamily="34" charset="0"/>
                  <a:cs typeface="Calibri Light" panose="020F0302020204030204" pitchFamily="34" charset="0"/>
                </a:rPr>
                <a:t>system</a:t>
              </a:r>
            </a:p>
          </p:txBody>
        </p:sp>
        <p:sp>
          <p:nvSpPr>
            <p:cNvPr id="45063" name="Text Box 7"/>
            <p:cNvSpPr txBox="1">
              <a:spLocks noChangeArrowheads="1"/>
            </p:cNvSpPr>
            <p:nvPr/>
          </p:nvSpPr>
          <p:spPr bwMode="auto">
            <a:xfrm>
              <a:off x="1631" y="2893"/>
              <a:ext cx="763" cy="407"/>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b="1" dirty="0">
                  <a:solidFill>
                    <a:schemeClr val="accent2"/>
                  </a:solidFill>
                  <a:latin typeface="Calibri Light" panose="020F0302020204030204" pitchFamily="34" charset="0"/>
                  <a:cs typeface="Calibri Light" panose="020F0302020204030204" pitchFamily="34" charset="0"/>
                </a:rPr>
                <a:t>Spanning </a:t>
              </a:r>
            </a:p>
            <a:p>
              <a:r>
                <a:rPr lang="en-US" altLang="sv-SE" b="1" dirty="0">
                  <a:solidFill>
                    <a:schemeClr val="accent2"/>
                  </a:solidFill>
                  <a:latin typeface="Calibri Light" panose="020F0302020204030204" pitchFamily="34" charset="0"/>
                  <a:cs typeface="Calibri Light" panose="020F0302020204030204" pitchFamily="34" charset="0"/>
                </a:rPr>
                <a:t>tree const.</a:t>
              </a:r>
            </a:p>
          </p:txBody>
        </p:sp>
        <p:sp>
          <p:nvSpPr>
            <p:cNvPr id="45064" name="Text Box 8"/>
            <p:cNvSpPr txBox="1">
              <a:spLocks noChangeArrowheads="1"/>
            </p:cNvSpPr>
            <p:nvPr/>
          </p:nvSpPr>
          <p:spPr bwMode="auto">
            <a:xfrm>
              <a:off x="2607" y="2884"/>
              <a:ext cx="833" cy="41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b="1" dirty="0">
                  <a:solidFill>
                    <a:schemeClr val="accent2"/>
                  </a:solidFill>
                  <a:latin typeface="Calibri Light" panose="020F0302020204030204" pitchFamily="34" charset="0"/>
                  <a:cs typeface="Calibri Light" panose="020F0302020204030204" pitchFamily="34" charset="0"/>
                </a:rPr>
                <a:t>Counting </a:t>
              </a:r>
            </a:p>
            <a:p>
              <a:r>
                <a:rPr lang="en-US" altLang="sv-SE" b="1" dirty="0">
                  <a:solidFill>
                    <a:schemeClr val="accent2"/>
                  </a:solidFill>
                  <a:latin typeface="Calibri Light" panose="020F0302020204030204" pitchFamily="34" charset="0"/>
                  <a:cs typeface="Calibri Light" panose="020F0302020204030204" pitchFamily="34" charset="0"/>
                </a:rPr>
                <a:t>algorithm</a:t>
              </a:r>
            </a:p>
          </p:txBody>
        </p:sp>
        <p:sp>
          <p:nvSpPr>
            <p:cNvPr id="45065" name="Text Box 9"/>
            <p:cNvSpPr txBox="1">
              <a:spLocks noChangeArrowheads="1"/>
            </p:cNvSpPr>
            <p:nvPr/>
          </p:nvSpPr>
          <p:spPr bwMode="auto">
            <a:xfrm>
              <a:off x="3636" y="2884"/>
              <a:ext cx="833" cy="41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b="1" dirty="0">
                  <a:solidFill>
                    <a:schemeClr val="accent2"/>
                  </a:solidFill>
                  <a:latin typeface="Calibri Light" panose="020F0302020204030204" pitchFamily="34" charset="0"/>
                  <a:cs typeface="Calibri Light" panose="020F0302020204030204" pitchFamily="34" charset="0"/>
                </a:rPr>
                <a:t>Naming </a:t>
              </a:r>
            </a:p>
            <a:p>
              <a:r>
                <a:rPr lang="en-US" altLang="sv-SE" b="1" dirty="0">
                  <a:solidFill>
                    <a:schemeClr val="accent2"/>
                  </a:solidFill>
                  <a:latin typeface="Calibri Light" panose="020F0302020204030204" pitchFamily="34" charset="0"/>
                  <a:cs typeface="Calibri Light" panose="020F0302020204030204" pitchFamily="34" charset="0"/>
                </a:rPr>
                <a:t>algorithm</a:t>
              </a:r>
            </a:p>
          </p:txBody>
        </p:sp>
        <p:sp>
          <p:nvSpPr>
            <p:cNvPr id="45066" name="AutoShape 10"/>
            <p:cNvSpPr>
              <a:spLocks noChangeArrowheads="1"/>
            </p:cNvSpPr>
            <p:nvPr/>
          </p:nvSpPr>
          <p:spPr bwMode="auto">
            <a:xfrm>
              <a:off x="2405" y="3013"/>
              <a:ext cx="180" cy="147"/>
            </a:xfrm>
            <a:prstGeom prst="rightArrow">
              <a:avLst>
                <a:gd name="adj1" fmla="val 50000"/>
                <a:gd name="adj2" fmla="val 30612"/>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45067" name="AutoShape 11"/>
            <p:cNvSpPr>
              <a:spLocks noChangeArrowheads="1"/>
            </p:cNvSpPr>
            <p:nvPr/>
          </p:nvSpPr>
          <p:spPr bwMode="auto">
            <a:xfrm>
              <a:off x="3437" y="3013"/>
              <a:ext cx="180" cy="147"/>
            </a:xfrm>
            <a:prstGeom prst="rightArrow">
              <a:avLst>
                <a:gd name="adj1" fmla="val 50000"/>
                <a:gd name="adj2" fmla="val 30612"/>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73050" y="12700"/>
            <a:ext cx="8229600" cy="1143000"/>
          </a:xfrm>
        </p:spPr>
        <p:txBody>
          <a:bodyPr/>
          <a:lstStyle/>
          <a:p>
            <a:r>
              <a:rPr lang="en-US" altLang="sv-SE" sz="3600" dirty="0">
                <a:solidFill>
                  <a:schemeClr val="hlink"/>
                </a:solidFill>
                <a:latin typeface="Calibri Light" panose="020F0302020204030204" pitchFamily="34" charset="0"/>
              </a:rPr>
              <a:t>Self-Stabilizing Counting Algorithm</a:t>
            </a:r>
          </a:p>
        </p:txBody>
      </p:sp>
      <p:sp>
        <p:nvSpPr>
          <p:cNvPr id="46083" name="Rectangle 3"/>
          <p:cNvSpPr>
            <a:spLocks noChangeArrowheads="1"/>
          </p:cNvSpPr>
          <p:nvPr/>
        </p:nvSpPr>
        <p:spPr bwMode="auto">
          <a:xfrm>
            <a:off x="255588" y="1493838"/>
            <a:ext cx="8569325" cy="511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Char char="•"/>
              <a:defRPr sz="2800">
                <a:solidFill>
                  <a:schemeClr val="tx1"/>
                </a:solidFill>
                <a:latin typeface="Arial" pitchFamily="34" charset="0"/>
                <a:cs typeface="Arial" pitchFamily="34" charset="0"/>
              </a:defRPr>
            </a:lvl1pPr>
            <a:lvl2pPr marL="914400" indent="-457200">
              <a:spcBef>
                <a:spcPct val="20000"/>
              </a:spcBef>
              <a:buChar char="–"/>
              <a:defRPr sz="2400">
                <a:solidFill>
                  <a:schemeClr val="tx1"/>
                </a:solidFill>
                <a:latin typeface="Arial" pitchFamily="34" charset="0"/>
                <a:cs typeface="Arial" pitchFamily="34" charset="0"/>
              </a:defRPr>
            </a:lvl2pPr>
            <a:lvl3pPr marL="1295400" indent="-381000">
              <a:spcBef>
                <a:spcPct val="20000"/>
              </a:spcBef>
              <a:buChar char="•"/>
              <a:defRPr sz="2000">
                <a:solidFill>
                  <a:schemeClr val="tx1"/>
                </a:solidFill>
                <a:latin typeface="Arial" pitchFamily="34" charset="0"/>
                <a:cs typeface="Arial" pitchFamily="34" charset="0"/>
              </a:defRPr>
            </a:lvl3pPr>
            <a:lvl4pPr marL="1714500" indent="-342900">
              <a:spcBef>
                <a:spcPct val="20000"/>
              </a:spcBef>
              <a:buChar char="–"/>
              <a:defRPr>
                <a:solidFill>
                  <a:schemeClr val="tx1"/>
                </a:solidFill>
                <a:latin typeface="Arial" pitchFamily="34" charset="0"/>
                <a:cs typeface="Arial" pitchFamily="34" charset="0"/>
              </a:defRPr>
            </a:lvl4pPr>
            <a:lvl5pPr marL="2171700" indent="-342900">
              <a:spcBef>
                <a:spcPct val="20000"/>
              </a:spcBef>
              <a:buChar char="»"/>
              <a:defRPr>
                <a:solidFill>
                  <a:schemeClr val="tx1"/>
                </a:solidFill>
                <a:latin typeface="Arial" pitchFamily="34" charset="0"/>
                <a:cs typeface="Arial" pitchFamily="34" charset="0"/>
              </a:defRPr>
            </a:lvl5pPr>
            <a:lvl6pPr marL="2628900" indent="-342900" fontAlgn="base">
              <a:spcBef>
                <a:spcPct val="20000"/>
              </a:spcBef>
              <a:spcAft>
                <a:spcPct val="0"/>
              </a:spcAft>
              <a:buChar char="»"/>
              <a:defRPr>
                <a:solidFill>
                  <a:schemeClr val="tx1"/>
                </a:solidFill>
                <a:latin typeface="Arial" pitchFamily="34" charset="0"/>
                <a:cs typeface="Arial" pitchFamily="34" charset="0"/>
              </a:defRPr>
            </a:lvl6pPr>
            <a:lvl7pPr marL="3086100" indent="-342900" fontAlgn="base">
              <a:spcBef>
                <a:spcPct val="20000"/>
              </a:spcBef>
              <a:spcAft>
                <a:spcPct val="0"/>
              </a:spcAft>
              <a:buChar char="»"/>
              <a:defRPr>
                <a:solidFill>
                  <a:schemeClr val="tx1"/>
                </a:solidFill>
                <a:latin typeface="Arial" pitchFamily="34" charset="0"/>
                <a:cs typeface="Arial" pitchFamily="34" charset="0"/>
              </a:defRPr>
            </a:lvl7pPr>
            <a:lvl8pPr marL="3543300" indent="-342900" fontAlgn="base">
              <a:spcBef>
                <a:spcPct val="20000"/>
              </a:spcBef>
              <a:spcAft>
                <a:spcPct val="0"/>
              </a:spcAft>
              <a:buChar char="»"/>
              <a:defRPr>
                <a:solidFill>
                  <a:schemeClr val="tx1"/>
                </a:solidFill>
                <a:latin typeface="Arial" pitchFamily="34" charset="0"/>
                <a:cs typeface="Arial" pitchFamily="34" charset="0"/>
              </a:defRPr>
            </a:lvl8pPr>
            <a:lvl9pPr marL="4000500" indent="-342900" fontAlgn="base">
              <a:spcBef>
                <a:spcPct val="20000"/>
              </a:spcBef>
              <a:spcAft>
                <a:spcPct val="0"/>
              </a:spcAft>
              <a:buChar char="»"/>
              <a:defRPr>
                <a:solidFill>
                  <a:schemeClr val="tx1"/>
                </a:solidFill>
                <a:latin typeface="Arial" pitchFamily="34" charset="0"/>
                <a:cs typeface="Arial" pitchFamily="34" charset="0"/>
              </a:defRPr>
            </a:lvl9pPr>
          </a:lstStyle>
          <a:p>
            <a:r>
              <a:rPr lang="en-US" altLang="he-IL" dirty="0">
                <a:solidFill>
                  <a:schemeClr val="accent2"/>
                </a:solidFill>
                <a:latin typeface="Calibri Light" panose="020F0302020204030204" pitchFamily="34" charset="0"/>
              </a:rPr>
              <a:t>Assuming a </a:t>
            </a:r>
            <a:r>
              <a:rPr lang="en-US" altLang="he-IL" dirty="0">
                <a:solidFill>
                  <a:srgbClr val="CC0000"/>
                </a:solidFill>
                <a:latin typeface="Calibri Light" panose="020F0302020204030204" pitchFamily="34" charset="0"/>
              </a:rPr>
              <a:t>rooted spanning tree</a:t>
            </a:r>
            <a:r>
              <a:rPr lang="en-US" altLang="he-IL" dirty="0">
                <a:solidFill>
                  <a:schemeClr val="accent2"/>
                </a:solidFill>
                <a:latin typeface="Calibri Light" panose="020F0302020204030204" pitchFamily="34" charset="0"/>
              </a:rPr>
              <a:t> system in which every processor knows its parent and children’s</a:t>
            </a:r>
          </a:p>
          <a:p>
            <a:endParaRPr lang="en-US" altLang="he-IL" sz="2400" dirty="0">
              <a:solidFill>
                <a:schemeClr val="accent2"/>
              </a:solidFill>
              <a:latin typeface="Calibri Light" panose="020F0302020204030204" pitchFamily="34" charset="0"/>
            </a:endParaRPr>
          </a:p>
          <a:p>
            <a:r>
              <a:rPr lang="en-US" altLang="he-IL" i="1" dirty="0">
                <a:solidFill>
                  <a:schemeClr val="accent2"/>
                </a:solidFill>
                <a:latin typeface="Calibri Light" panose="020F0302020204030204" pitchFamily="34" charset="0"/>
              </a:rPr>
              <a:t>p</a:t>
            </a:r>
            <a:r>
              <a:rPr lang="en-US" altLang="he-IL" baseline="-25000" dirty="0">
                <a:solidFill>
                  <a:schemeClr val="accent2"/>
                </a:solidFill>
                <a:latin typeface="Calibri Light" panose="020F0302020204030204" pitchFamily="34" charset="0"/>
              </a:rPr>
              <a:t>i</a:t>
            </a:r>
            <a:r>
              <a:rPr lang="en-US" altLang="he-IL" dirty="0">
                <a:solidFill>
                  <a:schemeClr val="accent2"/>
                </a:solidFill>
                <a:latin typeface="Calibri Light" panose="020F0302020204030204" pitchFamily="34" charset="0"/>
              </a:rPr>
              <a:t> has a variable </a:t>
            </a:r>
            <a:r>
              <a:rPr lang="en-US" altLang="he-IL" i="1" dirty="0" err="1">
                <a:solidFill>
                  <a:schemeClr val="accent2"/>
                </a:solidFill>
                <a:latin typeface="Calibri Light" panose="020F0302020204030204" pitchFamily="34" charset="0"/>
              </a:rPr>
              <a:t>count</a:t>
            </a:r>
            <a:r>
              <a:rPr lang="en-US" altLang="he-IL" i="1" baseline="-25000" dirty="0" err="1">
                <a:solidFill>
                  <a:schemeClr val="accent2"/>
                </a:solidFill>
                <a:latin typeface="Calibri Light" panose="020F0302020204030204" pitchFamily="34" charset="0"/>
              </a:rPr>
              <a:t>i</a:t>
            </a:r>
            <a:r>
              <a:rPr lang="en-US" altLang="he-IL" i="1" baseline="-25000" dirty="0">
                <a:solidFill>
                  <a:schemeClr val="accent2"/>
                </a:solidFill>
                <a:latin typeface="Calibri Light" panose="020F0302020204030204" pitchFamily="34" charset="0"/>
              </a:rPr>
              <a:t> </a:t>
            </a:r>
            <a:r>
              <a:rPr lang="en-US" altLang="he-IL" dirty="0">
                <a:solidFill>
                  <a:schemeClr val="accent2"/>
                </a:solidFill>
                <a:latin typeface="Calibri Light" panose="020F0302020204030204" pitchFamily="34" charset="0"/>
              </a:rPr>
              <a:t>that holds the number of processors in the sub-tree where </a:t>
            </a:r>
            <a:r>
              <a:rPr lang="en-US" altLang="he-IL" i="1" dirty="0">
                <a:solidFill>
                  <a:schemeClr val="accent2"/>
                </a:solidFill>
                <a:latin typeface="Calibri Light" panose="020F0302020204030204" pitchFamily="34" charset="0"/>
              </a:rPr>
              <a:t>p</a:t>
            </a:r>
            <a:r>
              <a:rPr lang="en-US" altLang="he-IL" baseline="-25000" dirty="0">
                <a:solidFill>
                  <a:schemeClr val="accent2"/>
                </a:solidFill>
                <a:latin typeface="Calibri Light" panose="020F0302020204030204" pitchFamily="34" charset="0"/>
              </a:rPr>
              <a:t>i </a:t>
            </a:r>
            <a:r>
              <a:rPr lang="en-US" altLang="he-IL" dirty="0">
                <a:solidFill>
                  <a:schemeClr val="accent2"/>
                </a:solidFill>
                <a:latin typeface="Calibri Light" panose="020F0302020204030204" pitchFamily="34" charset="0"/>
              </a:rPr>
              <a:t>is a root</a:t>
            </a:r>
          </a:p>
          <a:p>
            <a:endParaRPr lang="en-US" altLang="he-IL" dirty="0">
              <a:solidFill>
                <a:schemeClr val="accent2"/>
              </a:solidFill>
              <a:latin typeface="Calibri Light" panose="020F0302020204030204" pitchFamily="34" charset="0"/>
            </a:endParaRPr>
          </a:p>
          <a:p>
            <a:r>
              <a:rPr lang="en-US" altLang="he-IL" dirty="0">
                <a:solidFill>
                  <a:schemeClr val="accent2"/>
                </a:solidFill>
                <a:latin typeface="Calibri Light" panose="020F0302020204030204" pitchFamily="34" charset="0"/>
              </a:rPr>
              <a:t>The correctness proofs by induction on the height of a processor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3400" y="58738"/>
            <a:ext cx="7772400" cy="728662"/>
          </a:xfrm>
        </p:spPr>
        <p:txBody>
          <a:bodyPr/>
          <a:lstStyle/>
          <a:p>
            <a:r>
              <a:rPr lang="en-US" altLang="sv-SE" sz="3600" u="sng" dirty="0">
                <a:solidFill>
                  <a:schemeClr val="hlink"/>
                </a:solidFill>
                <a:latin typeface="Calibri Light" panose="020F0302020204030204" pitchFamily="34" charset="0"/>
              </a:rPr>
              <a:t>Compiler</a:t>
            </a:r>
            <a:endParaRPr lang="en-US" altLang="sv-SE" sz="3600" dirty="0">
              <a:solidFill>
                <a:schemeClr val="hlink"/>
              </a:solidFill>
              <a:latin typeface="Calibri Light" panose="020F0302020204030204" pitchFamily="34" charset="0"/>
            </a:endParaRPr>
          </a:p>
        </p:txBody>
      </p:sp>
      <p:sp>
        <p:nvSpPr>
          <p:cNvPr id="10262" name="Rectangle 22"/>
          <p:cNvSpPr>
            <a:spLocks noChangeArrowheads="1"/>
          </p:cNvSpPr>
          <p:nvPr/>
        </p:nvSpPr>
        <p:spPr bwMode="auto">
          <a:xfrm>
            <a:off x="361950" y="3930650"/>
            <a:ext cx="832008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eaLnBrk="0" hangingPunct="0">
              <a:spcBef>
                <a:spcPct val="20000"/>
              </a:spcBef>
              <a:buClr>
                <a:schemeClr val="accent2"/>
              </a:buClr>
              <a:buSzPct val="85000"/>
              <a:buFontTx/>
              <a:buChar char="•"/>
            </a:pPr>
            <a:r>
              <a:rPr lang="en-US" altLang="sv-SE" sz="2800" dirty="0">
                <a:solidFill>
                  <a:srgbClr val="000099"/>
                </a:solidFill>
                <a:latin typeface="Calibri Light" panose="020F0302020204030204" pitchFamily="34" charset="0"/>
              </a:rPr>
              <a:t>An algorithm designed to stabilize in the presence of distributed daemon must stabilize in a system with central daemon</a:t>
            </a:r>
          </a:p>
        </p:txBody>
      </p:sp>
      <p:grpSp>
        <p:nvGrpSpPr>
          <p:cNvPr id="10263" name="Group 23"/>
          <p:cNvGrpSpPr>
            <a:grpSpLocks/>
          </p:cNvGrpSpPr>
          <p:nvPr/>
        </p:nvGrpSpPr>
        <p:grpSpPr bwMode="auto">
          <a:xfrm>
            <a:off x="958850" y="2416175"/>
            <a:ext cx="6932613" cy="987425"/>
            <a:chOff x="741" y="1865"/>
            <a:chExt cx="4187" cy="860"/>
          </a:xfrm>
        </p:grpSpPr>
        <p:sp>
          <p:nvSpPr>
            <p:cNvPr id="10264" name="AutoShape 24"/>
            <p:cNvSpPr>
              <a:spLocks noChangeArrowheads="1"/>
            </p:cNvSpPr>
            <p:nvPr/>
          </p:nvSpPr>
          <p:spPr bwMode="auto">
            <a:xfrm>
              <a:off x="1857" y="1865"/>
              <a:ext cx="1755" cy="860"/>
            </a:xfrm>
            <a:prstGeom prst="flowChartPredefinedProcess">
              <a:avLst/>
            </a:prstGeom>
            <a:noFill/>
            <a:ln w="9525">
              <a:solidFill>
                <a:srgbClr val="0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ctr" eaLnBrk="0" hangingPunct="0">
                <a:spcBef>
                  <a:spcPct val="20000"/>
                </a:spcBef>
                <a:buClr>
                  <a:schemeClr val="accent2"/>
                </a:buClr>
                <a:buSzPct val="85000"/>
                <a:buFont typeface="Wingdings" pitchFamily="2" charset="2"/>
                <a:buNone/>
              </a:pPr>
              <a:r>
                <a:rPr lang="en-US" altLang="sv-SE" sz="2400" b="1" dirty="0">
                  <a:solidFill>
                    <a:srgbClr val="CC3300"/>
                  </a:solidFill>
                  <a:latin typeface="Calibri Light" panose="020F0302020204030204" pitchFamily="34" charset="0"/>
                </a:rPr>
                <a:t>Compiler</a:t>
              </a:r>
            </a:p>
          </p:txBody>
        </p:sp>
        <p:sp>
          <p:nvSpPr>
            <p:cNvPr id="10265" name="AutoShape 25"/>
            <p:cNvSpPr>
              <a:spLocks noChangeArrowheads="1"/>
            </p:cNvSpPr>
            <p:nvPr/>
          </p:nvSpPr>
          <p:spPr bwMode="auto">
            <a:xfrm>
              <a:off x="741" y="1865"/>
              <a:ext cx="1116" cy="860"/>
            </a:xfrm>
            <a:prstGeom prst="rightArrow">
              <a:avLst>
                <a:gd name="adj1" fmla="val 50000"/>
                <a:gd name="adj2" fmla="val 32442"/>
              </a:avLst>
            </a:prstGeom>
            <a:noFill/>
            <a:ln w="9525">
              <a:solidFill>
                <a:srgbClr val="0099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ctr" eaLnBrk="0" hangingPunct="0">
                <a:lnSpc>
                  <a:spcPct val="50000"/>
                </a:lnSpc>
                <a:spcBef>
                  <a:spcPct val="20000"/>
                </a:spcBef>
                <a:buClr>
                  <a:schemeClr val="accent2"/>
                </a:buClr>
                <a:buSzPct val="85000"/>
                <a:buFont typeface="Wingdings" pitchFamily="2" charset="2"/>
                <a:buNone/>
              </a:pPr>
              <a:r>
                <a:rPr lang="en-US" altLang="sv-SE" sz="2000" b="1" dirty="0">
                  <a:solidFill>
                    <a:srgbClr val="009999"/>
                  </a:solidFill>
                  <a:latin typeface="Calibri Light" panose="020F0302020204030204" pitchFamily="34" charset="0"/>
                </a:rPr>
                <a:t>AL for T</a:t>
              </a:r>
            </a:p>
            <a:p>
              <a:pPr algn="ctr" eaLnBrk="0" hangingPunct="0">
                <a:lnSpc>
                  <a:spcPct val="50000"/>
                </a:lnSpc>
                <a:spcBef>
                  <a:spcPct val="20000"/>
                </a:spcBef>
                <a:buClr>
                  <a:schemeClr val="accent2"/>
                </a:buClr>
                <a:buSzPct val="85000"/>
                <a:buFont typeface="Wingdings" pitchFamily="2" charset="2"/>
                <a:buNone/>
              </a:pPr>
              <a:r>
                <a:rPr lang="en-US" altLang="sv-SE" sz="2000" b="1" dirty="0">
                  <a:solidFill>
                    <a:srgbClr val="009999"/>
                  </a:solidFill>
                  <a:latin typeface="Calibri Light" panose="020F0302020204030204" pitchFamily="34" charset="0"/>
                </a:rPr>
                <a:t>(daemon)</a:t>
              </a:r>
            </a:p>
          </p:txBody>
        </p:sp>
        <p:sp>
          <p:nvSpPr>
            <p:cNvPr id="10266" name="AutoShape 26"/>
            <p:cNvSpPr>
              <a:spLocks noChangeArrowheads="1"/>
            </p:cNvSpPr>
            <p:nvPr/>
          </p:nvSpPr>
          <p:spPr bwMode="auto">
            <a:xfrm>
              <a:off x="3612" y="1865"/>
              <a:ext cx="1316" cy="860"/>
            </a:xfrm>
            <a:prstGeom prst="rightArrow">
              <a:avLst>
                <a:gd name="adj1" fmla="val 50000"/>
                <a:gd name="adj2" fmla="val 38256"/>
              </a:avLst>
            </a:prstGeom>
            <a:noFill/>
            <a:ln w="952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ctr" eaLnBrk="0" hangingPunct="0">
                <a:lnSpc>
                  <a:spcPct val="50000"/>
                </a:lnSpc>
                <a:spcBef>
                  <a:spcPct val="20000"/>
                </a:spcBef>
                <a:buClr>
                  <a:schemeClr val="accent2"/>
                </a:buClr>
                <a:buSzPct val="85000"/>
                <a:buFont typeface="Wingdings" pitchFamily="2" charset="2"/>
                <a:buNone/>
              </a:pPr>
              <a:r>
                <a:rPr lang="en-US" altLang="sv-SE" sz="2000" b="1" dirty="0">
                  <a:solidFill>
                    <a:srgbClr val="CC3300"/>
                  </a:solidFill>
                  <a:latin typeface="Calibri Light" panose="020F0302020204030204" pitchFamily="34" charset="0"/>
                </a:rPr>
                <a:t>AL for T</a:t>
              </a:r>
            </a:p>
            <a:p>
              <a:pPr algn="ctr" eaLnBrk="0" hangingPunct="0">
                <a:lnSpc>
                  <a:spcPct val="50000"/>
                </a:lnSpc>
                <a:spcBef>
                  <a:spcPct val="20000"/>
                </a:spcBef>
                <a:buClr>
                  <a:schemeClr val="accent2"/>
                </a:buClr>
                <a:buSzPct val="85000"/>
                <a:buFont typeface="Wingdings" pitchFamily="2" charset="2"/>
                <a:buNone/>
              </a:pPr>
              <a:r>
                <a:rPr lang="en-US" altLang="sv-SE" sz="2000" b="1" dirty="0">
                  <a:solidFill>
                    <a:srgbClr val="CC3300"/>
                  </a:solidFill>
                  <a:latin typeface="Calibri Light" panose="020F0302020204030204" pitchFamily="34" charset="0"/>
                </a:rPr>
                <a:t>(read/write)</a:t>
              </a:r>
            </a:p>
          </p:txBody>
        </p:sp>
      </p:grpSp>
      <p:sp>
        <p:nvSpPr>
          <p:cNvPr id="10267" name="Rectangle 27"/>
          <p:cNvSpPr>
            <a:spLocks noChangeArrowheads="1"/>
          </p:cNvSpPr>
          <p:nvPr/>
        </p:nvSpPr>
        <p:spPr bwMode="auto">
          <a:xfrm>
            <a:off x="342900" y="1068388"/>
            <a:ext cx="8375650" cy="108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itchFamily="34" charset="0"/>
                <a:cs typeface="Arial" pitchFamily="34" charset="0"/>
              </a:defRPr>
            </a:lvl1pPr>
            <a:lvl2pPr marL="742950" indent="-285750">
              <a:spcBef>
                <a:spcPct val="20000"/>
              </a:spcBef>
              <a:buChar char="–"/>
              <a:defRPr sz="2800">
                <a:solidFill>
                  <a:schemeClr val="tx1"/>
                </a:solidFill>
                <a:latin typeface="Arial" pitchFamily="34" charset="0"/>
                <a:cs typeface="Arial" pitchFamily="34" charset="0"/>
              </a:defRPr>
            </a:lvl2pPr>
            <a:lvl3pPr marL="1143000" indent="-228600">
              <a:spcBef>
                <a:spcPct val="20000"/>
              </a:spcBef>
              <a:buChar char="•"/>
              <a:defRPr sz="2400">
                <a:solidFill>
                  <a:schemeClr val="tx1"/>
                </a:solidFill>
                <a:latin typeface="Arial" pitchFamily="34" charset="0"/>
                <a:cs typeface="Arial" pitchFamily="34" charset="0"/>
              </a:defRPr>
            </a:lvl3pPr>
            <a:lvl4pPr marL="1600200" indent="-228600">
              <a:spcBef>
                <a:spcPct val="20000"/>
              </a:spcBef>
              <a:buChar char="–"/>
              <a:defRPr sz="2000">
                <a:solidFill>
                  <a:schemeClr val="tx1"/>
                </a:solidFill>
                <a:latin typeface="Arial" pitchFamily="34" charset="0"/>
                <a:cs typeface="Arial" pitchFamily="34" charset="0"/>
              </a:defRPr>
            </a:lvl4pPr>
            <a:lvl5pPr marL="2057400" indent="-228600">
              <a:spcBef>
                <a:spcPct val="20000"/>
              </a:spcBef>
              <a:buChar char="»"/>
              <a:defRPr sz="2000">
                <a:solidFill>
                  <a:schemeClr val="tx1"/>
                </a:solidFill>
                <a:latin typeface="Arial" pitchFamily="34" charset="0"/>
                <a:cs typeface="Arial" pitchFamily="34" charset="0"/>
              </a:defRPr>
            </a:lvl5pPr>
            <a:lvl6pPr marL="2514600" indent="-228600" fontAlgn="base">
              <a:spcBef>
                <a:spcPct val="20000"/>
              </a:spcBef>
              <a:spcAft>
                <a:spcPct val="0"/>
              </a:spcAft>
              <a:buChar char="»"/>
              <a:defRPr sz="2000">
                <a:solidFill>
                  <a:schemeClr val="tx1"/>
                </a:solidFill>
                <a:latin typeface="Arial" pitchFamily="34" charset="0"/>
                <a:cs typeface="Arial" pitchFamily="34" charset="0"/>
              </a:defRPr>
            </a:lvl6pPr>
            <a:lvl7pPr marL="2971800" indent="-228600" fontAlgn="base">
              <a:spcBef>
                <a:spcPct val="20000"/>
              </a:spcBef>
              <a:spcAft>
                <a:spcPct val="0"/>
              </a:spcAft>
              <a:buChar char="»"/>
              <a:defRPr sz="2000">
                <a:solidFill>
                  <a:schemeClr val="tx1"/>
                </a:solidFill>
                <a:latin typeface="Arial" pitchFamily="34" charset="0"/>
                <a:cs typeface="Arial" pitchFamily="34" charset="0"/>
              </a:defRPr>
            </a:lvl7pPr>
            <a:lvl8pPr marL="3429000" indent="-228600" fontAlgn="base">
              <a:spcBef>
                <a:spcPct val="20000"/>
              </a:spcBef>
              <a:spcAft>
                <a:spcPct val="0"/>
              </a:spcAft>
              <a:buChar char="»"/>
              <a:defRPr sz="2000">
                <a:solidFill>
                  <a:schemeClr val="tx1"/>
                </a:solidFill>
                <a:latin typeface="Arial" pitchFamily="34" charset="0"/>
                <a:cs typeface="Arial" pitchFamily="34" charset="0"/>
              </a:defRPr>
            </a:lvl8pPr>
            <a:lvl9pPr marL="3886200" indent="-228600" fontAlgn="base">
              <a:spcBef>
                <a:spcPct val="20000"/>
              </a:spcBef>
              <a:spcAft>
                <a:spcPct val="0"/>
              </a:spcAft>
              <a:buChar char="»"/>
              <a:defRPr sz="2000">
                <a:solidFill>
                  <a:schemeClr val="tx1"/>
                </a:solidFill>
                <a:latin typeface="Arial" pitchFamily="34" charset="0"/>
                <a:cs typeface="Arial" pitchFamily="34" charset="0"/>
              </a:defRPr>
            </a:lvl9pPr>
          </a:lstStyle>
          <a:p>
            <a:r>
              <a:rPr lang="en-US" altLang="sv-SE" sz="2800" dirty="0">
                <a:solidFill>
                  <a:schemeClr val="accent2"/>
                </a:solidFill>
                <a:latin typeface="Calibri Light" panose="020F0302020204030204" pitchFamily="34" charset="0"/>
              </a:rPr>
              <a:t> All the above facts are our motivation for designing a compiler: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376238"/>
            <a:ext cx="8229600" cy="858837"/>
          </a:xfrm>
        </p:spPr>
        <p:txBody>
          <a:bodyPr/>
          <a:lstStyle/>
          <a:p>
            <a:r>
              <a:rPr lang="en-US" altLang="sv-SE" sz="3600" dirty="0">
                <a:solidFill>
                  <a:schemeClr val="hlink"/>
                </a:solidFill>
                <a:latin typeface="Calibri Light" panose="020F0302020204030204" pitchFamily="34" charset="0"/>
              </a:rPr>
              <a:t>Self-Stabilizing Counting Algorithm</a:t>
            </a:r>
            <a:br>
              <a:rPr lang="en-US" altLang="sv-SE" sz="3600" dirty="0">
                <a:latin typeface="Calibri Light" panose="020F0302020204030204" pitchFamily="34" charset="0"/>
              </a:rPr>
            </a:br>
            <a:endParaRPr lang="en-US" altLang="sv-SE" sz="3600" dirty="0">
              <a:latin typeface="Calibri Light" panose="020F0302020204030204" pitchFamily="34" charset="0"/>
            </a:endParaRPr>
          </a:p>
        </p:txBody>
      </p:sp>
      <p:sp>
        <p:nvSpPr>
          <p:cNvPr id="47107" name="Text Box 3"/>
          <p:cNvSpPr txBox="1">
            <a:spLocks noChangeArrowheads="1"/>
          </p:cNvSpPr>
          <p:nvPr/>
        </p:nvSpPr>
        <p:spPr bwMode="auto">
          <a:xfrm>
            <a:off x="325438" y="998538"/>
            <a:ext cx="8075612" cy="556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itchFamily="34" charset="0"/>
                <a:cs typeface="Arial" pitchFamily="34" charset="0"/>
              </a:defRPr>
            </a:lvl1pPr>
            <a:lvl2pPr marL="800100" indent="-342900">
              <a:defRPr>
                <a:solidFill>
                  <a:schemeClr val="tx1"/>
                </a:solidFill>
                <a:latin typeface="Arial" pitchFamily="34" charset="0"/>
                <a:cs typeface="Arial" pitchFamily="34" charset="0"/>
              </a:defRPr>
            </a:lvl2pPr>
            <a:lvl3pPr marL="1257300" indent="-342900">
              <a:defRPr>
                <a:solidFill>
                  <a:schemeClr val="tx1"/>
                </a:solidFill>
                <a:latin typeface="Arial" pitchFamily="34" charset="0"/>
                <a:cs typeface="Arial" pitchFamily="34" charset="0"/>
              </a:defRPr>
            </a:lvl3pPr>
            <a:lvl4pPr marL="1714500" indent="-342900">
              <a:defRPr>
                <a:solidFill>
                  <a:schemeClr val="tx1"/>
                </a:solidFill>
                <a:latin typeface="Arial" pitchFamily="34" charset="0"/>
                <a:cs typeface="Arial" pitchFamily="34" charset="0"/>
              </a:defRPr>
            </a:lvl4pPr>
            <a:lvl5pPr marL="2171700" indent="-342900">
              <a:defRPr>
                <a:solidFill>
                  <a:schemeClr val="tx1"/>
                </a:solidFill>
                <a:latin typeface="Arial" pitchFamily="34" charset="0"/>
                <a:cs typeface="Arial" pitchFamily="34" charset="0"/>
              </a:defRPr>
            </a:lvl5pPr>
            <a:lvl6pPr marL="2628900" indent="-342900" fontAlgn="base">
              <a:spcBef>
                <a:spcPct val="0"/>
              </a:spcBef>
              <a:spcAft>
                <a:spcPct val="0"/>
              </a:spcAft>
              <a:defRPr>
                <a:solidFill>
                  <a:schemeClr val="tx1"/>
                </a:solidFill>
                <a:latin typeface="Arial" pitchFamily="34" charset="0"/>
                <a:cs typeface="Arial" pitchFamily="34" charset="0"/>
              </a:defRPr>
            </a:lvl6pPr>
            <a:lvl7pPr marL="3086100" indent="-342900" fontAlgn="base">
              <a:spcBef>
                <a:spcPct val="0"/>
              </a:spcBef>
              <a:spcAft>
                <a:spcPct val="0"/>
              </a:spcAft>
              <a:defRPr>
                <a:solidFill>
                  <a:schemeClr val="tx1"/>
                </a:solidFill>
                <a:latin typeface="Arial" pitchFamily="34" charset="0"/>
                <a:cs typeface="Arial" pitchFamily="34" charset="0"/>
              </a:defRPr>
            </a:lvl7pPr>
            <a:lvl8pPr marL="3543300" indent="-342900" fontAlgn="base">
              <a:spcBef>
                <a:spcPct val="0"/>
              </a:spcBef>
              <a:spcAft>
                <a:spcPct val="0"/>
              </a:spcAft>
              <a:defRPr>
                <a:solidFill>
                  <a:schemeClr val="tx1"/>
                </a:solidFill>
                <a:latin typeface="Arial" pitchFamily="34" charset="0"/>
                <a:cs typeface="Arial" pitchFamily="34" charset="0"/>
              </a:defRPr>
            </a:lvl8pPr>
            <a:lvl9pPr marL="4000500" indent="-342900" fontAlgn="base">
              <a:spcBef>
                <a:spcPct val="0"/>
              </a:spcBef>
              <a:spcAft>
                <a:spcPct val="0"/>
              </a:spcAft>
              <a:defRPr>
                <a:solidFill>
                  <a:schemeClr val="tx1"/>
                </a:solidFill>
                <a:latin typeface="Arial" pitchFamily="34" charset="0"/>
                <a:cs typeface="Arial" pitchFamily="34" charset="0"/>
              </a:defRPr>
            </a:lvl9pPr>
          </a:lstStyle>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01 Root: </a:t>
            </a:r>
            <a:r>
              <a:rPr lang="en-US" altLang="sv-SE" b="1" dirty="0">
                <a:solidFill>
                  <a:srgbClr val="3333CC"/>
                </a:solidFill>
                <a:latin typeface="Calibri Light" panose="020F0302020204030204" pitchFamily="34" charset="0"/>
                <a:cs typeface="Times New Roman" pitchFamily="18" charset="0"/>
              </a:rPr>
              <a:t>do forever</a:t>
            </a:r>
          </a:p>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02 		sum:= 0</a:t>
            </a:r>
          </a:p>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03			</a:t>
            </a:r>
            <a:r>
              <a:rPr lang="en-US" altLang="sv-SE" b="1" dirty="0" err="1">
                <a:solidFill>
                  <a:srgbClr val="3333CC"/>
                </a:solidFill>
                <a:latin typeface="Calibri Light" panose="020F0302020204030204" pitchFamily="34" charset="0"/>
                <a:cs typeface="Times New Roman" pitchFamily="18" charset="0"/>
              </a:rPr>
              <a:t>forall</a:t>
            </a:r>
            <a:r>
              <a:rPr lang="en-US" altLang="sv-SE" dirty="0">
                <a:solidFill>
                  <a:srgbClr val="3333CC"/>
                </a:solidFill>
                <a:latin typeface="Calibri Light" panose="020F0302020204030204" pitchFamily="34" charset="0"/>
                <a:cs typeface="Times New Roman" pitchFamily="18" charset="0"/>
              </a:rPr>
              <a:t> </a:t>
            </a:r>
            <a:r>
              <a:rPr lang="en-US" altLang="sv-SE" dirty="0" err="1">
                <a:solidFill>
                  <a:srgbClr val="3333CC"/>
                </a:solidFill>
                <a:latin typeface="Calibri Light" panose="020F0302020204030204" pitchFamily="34" charset="0"/>
                <a:cs typeface="Times New Roman" pitchFamily="18" charset="0"/>
              </a:rPr>
              <a:t>p</a:t>
            </a:r>
            <a:r>
              <a:rPr lang="en-US" altLang="sv-SE" baseline="-25000" dirty="0" err="1">
                <a:solidFill>
                  <a:srgbClr val="3333CC"/>
                </a:solidFill>
                <a:latin typeface="Calibri Light" panose="020F0302020204030204" pitchFamily="34" charset="0"/>
                <a:cs typeface="Times New Roman" pitchFamily="18" charset="0"/>
              </a:rPr>
              <a:t>j</a:t>
            </a:r>
            <a:r>
              <a:rPr lang="en-US" altLang="sv-SE" dirty="0">
                <a:solidFill>
                  <a:srgbClr val="3333CC"/>
                </a:solidFill>
                <a:latin typeface="Calibri Light" panose="020F0302020204030204" pitchFamily="34" charset="0"/>
                <a:cs typeface="Times New Roman" pitchFamily="18" charset="0"/>
              </a:rPr>
              <a:t> </a:t>
            </a:r>
            <a:r>
              <a:rPr lang="en-US" altLang="he-IL" dirty="0">
                <a:solidFill>
                  <a:srgbClr val="3333CC"/>
                </a:solidFill>
                <a:latin typeface="Calibri Light" panose="020F0302020204030204" pitchFamily="34" charset="0"/>
                <a:sym typeface="Symbol" pitchFamily="18" charset="2"/>
              </a:rPr>
              <a:t></a:t>
            </a:r>
            <a:r>
              <a:rPr lang="en-US" altLang="sv-SE" dirty="0">
                <a:solidFill>
                  <a:srgbClr val="3333CC"/>
                </a:solidFill>
                <a:latin typeface="Calibri Light" panose="020F0302020204030204" pitchFamily="34" charset="0"/>
                <a:cs typeface="Times New Roman" pitchFamily="18" charset="0"/>
              </a:rPr>
              <a:t> children(i) </a:t>
            </a:r>
            <a:r>
              <a:rPr lang="en-US" altLang="sv-SE" b="1" dirty="0">
                <a:solidFill>
                  <a:srgbClr val="3333CC"/>
                </a:solidFill>
                <a:latin typeface="Calibri Light" panose="020F0302020204030204" pitchFamily="34" charset="0"/>
                <a:cs typeface="Times New Roman" pitchFamily="18" charset="0"/>
              </a:rPr>
              <a:t>do</a:t>
            </a:r>
          </a:p>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04 				</a:t>
            </a:r>
            <a:r>
              <a:rPr lang="en-US" altLang="sv-SE" dirty="0" err="1">
                <a:solidFill>
                  <a:srgbClr val="3333CC"/>
                </a:solidFill>
                <a:latin typeface="Calibri Light" panose="020F0302020204030204" pitchFamily="34" charset="0"/>
                <a:cs typeface="Times New Roman" pitchFamily="18" charset="0"/>
              </a:rPr>
              <a:t>lr</a:t>
            </a:r>
            <a:r>
              <a:rPr lang="en-US" altLang="sv-SE" baseline="-25000" dirty="0" err="1">
                <a:solidFill>
                  <a:srgbClr val="3333CC"/>
                </a:solidFill>
                <a:latin typeface="Calibri Light" panose="020F0302020204030204" pitchFamily="34" charset="0"/>
                <a:cs typeface="Times New Roman" pitchFamily="18" charset="0"/>
              </a:rPr>
              <a:t>ji</a:t>
            </a:r>
            <a:r>
              <a:rPr lang="en-US" altLang="sv-SE" dirty="0">
                <a:solidFill>
                  <a:srgbClr val="3333CC"/>
                </a:solidFill>
                <a:latin typeface="Calibri Light" panose="020F0302020204030204" pitchFamily="34" charset="0"/>
                <a:cs typeface="Times New Roman" pitchFamily="18" charset="0"/>
              </a:rPr>
              <a:t> := </a:t>
            </a:r>
            <a:r>
              <a:rPr lang="en-US" altLang="sv-SE" b="1" dirty="0">
                <a:solidFill>
                  <a:srgbClr val="3333CC"/>
                </a:solidFill>
                <a:latin typeface="Calibri Light" panose="020F0302020204030204" pitchFamily="34" charset="0"/>
                <a:cs typeface="Times New Roman" pitchFamily="18" charset="0"/>
              </a:rPr>
              <a:t>read</a:t>
            </a:r>
            <a:r>
              <a:rPr lang="en-US" altLang="sv-SE" dirty="0">
                <a:solidFill>
                  <a:srgbClr val="3333CC"/>
                </a:solidFill>
                <a:latin typeface="Calibri Light" panose="020F0302020204030204" pitchFamily="34" charset="0"/>
                <a:cs typeface="Times New Roman" pitchFamily="18" charset="0"/>
              </a:rPr>
              <a:t>(</a:t>
            </a:r>
            <a:r>
              <a:rPr lang="en-US" altLang="sv-SE" dirty="0" err="1">
                <a:solidFill>
                  <a:srgbClr val="3333CC"/>
                </a:solidFill>
                <a:latin typeface="Calibri Light" panose="020F0302020204030204" pitchFamily="34" charset="0"/>
                <a:cs typeface="Times New Roman" pitchFamily="18" charset="0"/>
              </a:rPr>
              <a:t>r</a:t>
            </a:r>
            <a:r>
              <a:rPr lang="en-US" altLang="sv-SE" baseline="-25000" dirty="0" err="1">
                <a:solidFill>
                  <a:srgbClr val="3333CC"/>
                </a:solidFill>
                <a:latin typeface="Calibri Light" panose="020F0302020204030204" pitchFamily="34" charset="0"/>
                <a:cs typeface="Times New Roman" pitchFamily="18" charset="0"/>
              </a:rPr>
              <a:t>ji</a:t>
            </a:r>
            <a:r>
              <a:rPr lang="en-US" altLang="sv-SE" dirty="0">
                <a:solidFill>
                  <a:srgbClr val="3333CC"/>
                </a:solidFill>
                <a:latin typeface="Calibri Light" panose="020F0302020204030204" pitchFamily="34" charset="0"/>
                <a:cs typeface="Times New Roman" pitchFamily="18" charset="0"/>
              </a:rPr>
              <a:t>)</a:t>
            </a:r>
          </a:p>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05 				sum := sum + </a:t>
            </a:r>
            <a:r>
              <a:rPr lang="en-US" altLang="sv-SE" dirty="0" err="1">
                <a:solidFill>
                  <a:srgbClr val="3333CC"/>
                </a:solidFill>
                <a:latin typeface="Calibri Light" panose="020F0302020204030204" pitchFamily="34" charset="0"/>
                <a:cs typeface="Times New Roman" pitchFamily="18" charset="0"/>
              </a:rPr>
              <a:t>lr</a:t>
            </a:r>
            <a:r>
              <a:rPr lang="en-US" altLang="sv-SE" baseline="-25000" dirty="0" err="1">
                <a:solidFill>
                  <a:srgbClr val="3333CC"/>
                </a:solidFill>
                <a:latin typeface="Calibri Light" panose="020F0302020204030204" pitchFamily="34" charset="0"/>
                <a:cs typeface="Times New Roman" pitchFamily="18" charset="0"/>
              </a:rPr>
              <a:t>ji.</a:t>
            </a:r>
            <a:r>
              <a:rPr lang="en-US" altLang="sv-SE" dirty="0" err="1">
                <a:solidFill>
                  <a:srgbClr val="3333CC"/>
                </a:solidFill>
                <a:latin typeface="Calibri Light" panose="020F0302020204030204" pitchFamily="34" charset="0"/>
                <a:cs typeface="Times New Roman" pitchFamily="18" charset="0"/>
              </a:rPr>
              <a:t>count</a:t>
            </a:r>
            <a:endParaRPr lang="en-US" altLang="sv-SE" dirty="0">
              <a:solidFill>
                <a:srgbClr val="3333CC"/>
              </a:solidFill>
              <a:latin typeface="Calibri Light" panose="020F0302020204030204" pitchFamily="34" charset="0"/>
              <a:cs typeface="Times New Roman" pitchFamily="18" charset="0"/>
            </a:endParaRPr>
          </a:p>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06			</a:t>
            </a:r>
            <a:r>
              <a:rPr lang="en-US" altLang="sv-SE" b="1" dirty="0">
                <a:solidFill>
                  <a:srgbClr val="3333CC"/>
                </a:solidFill>
                <a:latin typeface="Calibri Light" panose="020F0302020204030204" pitchFamily="34" charset="0"/>
                <a:cs typeface="Times New Roman" pitchFamily="18" charset="0"/>
              </a:rPr>
              <a:t>od</a:t>
            </a:r>
          </a:p>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07			</a:t>
            </a:r>
            <a:r>
              <a:rPr lang="en-US" altLang="sv-SE" dirty="0" err="1">
                <a:solidFill>
                  <a:srgbClr val="3333CC"/>
                </a:solidFill>
                <a:latin typeface="Calibri Light" panose="020F0302020204030204" pitchFamily="34" charset="0"/>
                <a:cs typeface="Times New Roman" pitchFamily="18" charset="0"/>
              </a:rPr>
              <a:t>count</a:t>
            </a:r>
            <a:r>
              <a:rPr lang="en-US" altLang="sv-SE" baseline="-25000" dirty="0" err="1">
                <a:solidFill>
                  <a:srgbClr val="3333CC"/>
                </a:solidFill>
                <a:latin typeface="Calibri Light" panose="020F0302020204030204" pitchFamily="34" charset="0"/>
                <a:cs typeface="Times New Roman" pitchFamily="18" charset="0"/>
              </a:rPr>
              <a:t>i</a:t>
            </a:r>
            <a:r>
              <a:rPr lang="en-US" altLang="sv-SE" dirty="0">
                <a:solidFill>
                  <a:srgbClr val="3333CC"/>
                </a:solidFill>
                <a:latin typeface="Calibri Light" panose="020F0302020204030204" pitchFamily="34" charset="0"/>
                <a:cs typeface="Times New Roman" pitchFamily="18" charset="0"/>
              </a:rPr>
              <a:t> = sum + 1</a:t>
            </a:r>
          </a:p>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08		</a:t>
            </a:r>
            <a:r>
              <a:rPr lang="en-US" altLang="sv-SE" b="1" dirty="0">
                <a:solidFill>
                  <a:srgbClr val="3333CC"/>
                </a:solidFill>
                <a:latin typeface="Calibri Light" panose="020F0302020204030204" pitchFamily="34" charset="0"/>
                <a:cs typeface="Times New Roman" pitchFamily="18" charset="0"/>
              </a:rPr>
              <a:t>od</a:t>
            </a:r>
          </a:p>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09 Other: </a:t>
            </a:r>
            <a:r>
              <a:rPr lang="en-US" altLang="sv-SE" b="1" dirty="0">
                <a:solidFill>
                  <a:srgbClr val="3333CC"/>
                </a:solidFill>
                <a:latin typeface="Calibri Light" panose="020F0302020204030204" pitchFamily="34" charset="0"/>
                <a:cs typeface="Times New Roman" pitchFamily="18" charset="0"/>
              </a:rPr>
              <a:t>do forever</a:t>
            </a:r>
          </a:p>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10			sum:= 0 </a:t>
            </a:r>
          </a:p>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11			</a:t>
            </a:r>
            <a:r>
              <a:rPr lang="en-US" altLang="sv-SE" b="1" dirty="0" err="1">
                <a:solidFill>
                  <a:srgbClr val="3333CC"/>
                </a:solidFill>
                <a:latin typeface="Calibri Light" panose="020F0302020204030204" pitchFamily="34" charset="0"/>
                <a:cs typeface="Times New Roman" pitchFamily="18" charset="0"/>
              </a:rPr>
              <a:t>forall</a:t>
            </a:r>
            <a:r>
              <a:rPr lang="en-US" altLang="sv-SE" dirty="0">
                <a:solidFill>
                  <a:srgbClr val="3333CC"/>
                </a:solidFill>
                <a:latin typeface="Calibri Light" panose="020F0302020204030204" pitchFamily="34" charset="0"/>
                <a:cs typeface="Times New Roman" pitchFamily="18" charset="0"/>
              </a:rPr>
              <a:t> </a:t>
            </a:r>
            <a:r>
              <a:rPr lang="en-US" altLang="sv-SE" dirty="0" err="1">
                <a:solidFill>
                  <a:srgbClr val="3333CC"/>
                </a:solidFill>
                <a:latin typeface="Calibri Light" panose="020F0302020204030204" pitchFamily="34" charset="0"/>
                <a:cs typeface="Times New Roman" pitchFamily="18" charset="0"/>
              </a:rPr>
              <a:t>p</a:t>
            </a:r>
            <a:r>
              <a:rPr lang="en-US" altLang="sv-SE" baseline="-25000" dirty="0" err="1">
                <a:solidFill>
                  <a:srgbClr val="3333CC"/>
                </a:solidFill>
                <a:latin typeface="Calibri Light" panose="020F0302020204030204" pitchFamily="34" charset="0"/>
                <a:cs typeface="Times New Roman" pitchFamily="18" charset="0"/>
              </a:rPr>
              <a:t>j</a:t>
            </a:r>
            <a:r>
              <a:rPr lang="en-US" altLang="sv-SE" dirty="0">
                <a:solidFill>
                  <a:srgbClr val="3333CC"/>
                </a:solidFill>
                <a:latin typeface="Calibri Light" panose="020F0302020204030204" pitchFamily="34" charset="0"/>
                <a:cs typeface="Times New Roman" pitchFamily="18" charset="0"/>
              </a:rPr>
              <a:t> </a:t>
            </a:r>
            <a:r>
              <a:rPr lang="en-US" altLang="he-IL" dirty="0">
                <a:solidFill>
                  <a:srgbClr val="3333CC"/>
                </a:solidFill>
                <a:latin typeface="Calibri Light" panose="020F0302020204030204" pitchFamily="34" charset="0"/>
                <a:sym typeface="Symbol" pitchFamily="18" charset="2"/>
              </a:rPr>
              <a:t></a:t>
            </a:r>
            <a:r>
              <a:rPr lang="en-US" altLang="sv-SE" dirty="0">
                <a:solidFill>
                  <a:srgbClr val="3333CC"/>
                </a:solidFill>
                <a:latin typeface="Calibri Light" panose="020F0302020204030204" pitchFamily="34" charset="0"/>
                <a:cs typeface="Times New Roman" pitchFamily="18" charset="0"/>
              </a:rPr>
              <a:t> children(i) </a:t>
            </a:r>
            <a:r>
              <a:rPr lang="en-US" altLang="sv-SE" b="1" dirty="0">
                <a:solidFill>
                  <a:srgbClr val="3333CC"/>
                </a:solidFill>
                <a:latin typeface="Calibri Light" panose="020F0302020204030204" pitchFamily="34" charset="0"/>
                <a:cs typeface="Times New Roman" pitchFamily="18" charset="0"/>
              </a:rPr>
              <a:t>do</a:t>
            </a:r>
          </a:p>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12				</a:t>
            </a:r>
            <a:r>
              <a:rPr lang="en-US" altLang="sv-SE" dirty="0" err="1">
                <a:solidFill>
                  <a:srgbClr val="3333CC"/>
                </a:solidFill>
                <a:latin typeface="Calibri Light" panose="020F0302020204030204" pitchFamily="34" charset="0"/>
                <a:cs typeface="Times New Roman" pitchFamily="18" charset="0"/>
              </a:rPr>
              <a:t>lr</a:t>
            </a:r>
            <a:r>
              <a:rPr lang="en-US" altLang="sv-SE" baseline="-25000" dirty="0" err="1">
                <a:solidFill>
                  <a:srgbClr val="3333CC"/>
                </a:solidFill>
                <a:latin typeface="Calibri Light" panose="020F0302020204030204" pitchFamily="34" charset="0"/>
                <a:cs typeface="Times New Roman" pitchFamily="18" charset="0"/>
              </a:rPr>
              <a:t>ji</a:t>
            </a:r>
            <a:r>
              <a:rPr lang="en-US" altLang="sv-SE" dirty="0">
                <a:solidFill>
                  <a:srgbClr val="3333CC"/>
                </a:solidFill>
                <a:latin typeface="Calibri Light" panose="020F0302020204030204" pitchFamily="34" charset="0"/>
                <a:cs typeface="Times New Roman" pitchFamily="18" charset="0"/>
              </a:rPr>
              <a:t> := </a:t>
            </a:r>
            <a:r>
              <a:rPr lang="en-US" altLang="sv-SE" b="1" dirty="0">
                <a:solidFill>
                  <a:srgbClr val="3333CC"/>
                </a:solidFill>
                <a:latin typeface="Calibri Light" panose="020F0302020204030204" pitchFamily="34" charset="0"/>
                <a:cs typeface="Times New Roman" pitchFamily="18" charset="0"/>
              </a:rPr>
              <a:t>read</a:t>
            </a:r>
            <a:r>
              <a:rPr lang="en-US" altLang="sv-SE" dirty="0">
                <a:solidFill>
                  <a:srgbClr val="3333CC"/>
                </a:solidFill>
                <a:latin typeface="Calibri Light" panose="020F0302020204030204" pitchFamily="34" charset="0"/>
                <a:cs typeface="Times New Roman" pitchFamily="18" charset="0"/>
              </a:rPr>
              <a:t>(</a:t>
            </a:r>
            <a:r>
              <a:rPr lang="en-US" altLang="sv-SE" dirty="0" err="1">
                <a:solidFill>
                  <a:srgbClr val="3333CC"/>
                </a:solidFill>
                <a:latin typeface="Calibri Light" panose="020F0302020204030204" pitchFamily="34" charset="0"/>
                <a:cs typeface="Times New Roman" pitchFamily="18" charset="0"/>
              </a:rPr>
              <a:t>r</a:t>
            </a:r>
            <a:r>
              <a:rPr lang="en-US" altLang="sv-SE" baseline="-25000" dirty="0" err="1">
                <a:solidFill>
                  <a:srgbClr val="3333CC"/>
                </a:solidFill>
                <a:latin typeface="Calibri Light" panose="020F0302020204030204" pitchFamily="34" charset="0"/>
                <a:cs typeface="Times New Roman" pitchFamily="18" charset="0"/>
              </a:rPr>
              <a:t>ji</a:t>
            </a:r>
            <a:r>
              <a:rPr lang="en-US" altLang="sv-SE" dirty="0">
                <a:solidFill>
                  <a:srgbClr val="3333CC"/>
                </a:solidFill>
                <a:latin typeface="Calibri Light" panose="020F0302020204030204" pitchFamily="34" charset="0"/>
                <a:cs typeface="Times New Roman" pitchFamily="18" charset="0"/>
              </a:rPr>
              <a:t>)</a:t>
            </a:r>
          </a:p>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13 				sum := sum + </a:t>
            </a:r>
            <a:r>
              <a:rPr lang="en-US" altLang="sv-SE" dirty="0" err="1">
                <a:solidFill>
                  <a:srgbClr val="3333CC"/>
                </a:solidFill>
                <a:latin typeface="Calibri Light" panose="020F0302020204030204" pitchFamily="34" charset="0"/>
                <a:cs typeface="Times New Roman" pitchFamily="18" charset="0"/>
              </a:rPr>
              <a:t>lr</a:t>
            </a:r>
            <a:r>
              <a:rPr lang="en-US" altLang="sv-SE" baseline="-25000" dirty="0" err="1">
                <a:solidFill>
                  <a:srgbClr val="3333CC"/>
                </a:solidFill>
                <a:latin typeface="Calibri Light" panose="020F0302020204030204" pitchFamily="34" charset="0"/>
                <a:cs typeface="Times New Roman" pitchFamily="18" charset="0"/>
              </a:rPr>
              <a:t>ji.</a:t>
            </a:r>
            <a:r>
              <a:rPr lang="en-US" altLang="sv-SE" dirty="0" err="1">
                <a:solidFill>
                  <a:srgbClr val="3333CC"/>
                </a:solidFill>
                <a:latin typeface="Calibri Light" panose="020F0302020204030204" pitchFamily="34" charset="0"/>
                <a:cs typeface="Times New Roman" pitchFamily="18" charset="0"/>
              </a:rPr>
              <a:t>count</a:t>
            </a:r>
            <a:endParaRPr lang="en-US" altLang="sv-SE" dirty="0">
              <a:solidFill>
                <a:srgbClr val="3333CC"/>
              </a:solidFill>
              <a:latin typeface="Calibri Light" panose="020F0302020204030204" pitchFamily="34" charset="0"/>
              <a:cs typeface="Times New Roman" pitchFamily="18" charset="0"/>
            </a:endParaRPr>
          </a:p>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14			</a:t>
            </a:r>
            <a:r>
              <a:rPr lang="en-US" altLang="sv-SE" b="1" dirty="0">
                <a:solidFill>
                  <a:srgbClr val="3333CC"/>
                </a:solidFill>
                <a:latin typeface="Calibri Light" panose="020F0302020204030204" pitchFamily="34" charset="0"/>
                <a:cs typeface="Times New Roman" pitchFamily="18" charset="0"/>
              </a:rPr>
              <a:t>od</a:t>
            </a:r>
          </a:p>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15			</a:t>
            </a:r>
            <a:r>
              <a:rPr lang="en-US" altLang="sv-SE" dirty="0" err="1">
                <a:solidFill>
                  <a:srgbClr val="3333CC"/>
                </a:solidFill>
                <a:latin typeface="Calibri Light" panose="020F0302020204030204" pitchFamily="34" charset="0"/>
                <a:cs typeface="Times New Roman" pitchFamily="18" charset="0"/>
              </a:rPr>
              <a:t>count</a:t>
            </a:r>
            <a:r>
              <a:rPr lang="en-US" altLang="sv-SE" baseline="-25000" dirty="0" err="1">
                <a:solidFill>
                  <a:srgbClr val="3333CC"/>
                </a:solidFill>
                <a:latin typeface="Calibri Light" panose="020F0302020204030204" pitchFamily="34" charset="0"/>
                <a:cs typeface="Times New Roman" pitchFamily="18" charset="0"/>
              </a:rPr>
              <a:t>i</a:t>
            </a:r>
            <a:r>
              <a:rPr lang="en-US" altLang="sv-SE" dirty="0">
                <a:solidFill>
                  <a:srgbClr val="3333CC"/>
                </a:solidFill>
                <a:latin typeface="Calibri Light" panose="020F0302020204030204" pitchFamily="34" charset="0"/>
                <a:cs typeface="Times New Roman" pitchFamily="18" charset="0"/>
              </a:rPr>
              <a:t> = sum + 1</a:t>
            </a:r>
          </a:p>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16			</a:t>
            </a:r>
            <a:r>
              <a:rPr lang="en-US" altLang="sv-SE" b="1" dirty="0">
                <a:solidFill>
                  <a:srgbClr val="3333CC"/>
                </a:solidFill>
                <a:latin typeface="Calibri Light" panose="020F0302020204030204" pitchFamily="34" charset="0"/>
                <a:cs typeface="Times New Roman" pitchFamily="18" charset="0"/>
              </a:rPr>
              <a:t>write</a:t>
            </a:r>
            <a:r>
              <a:rPr lang="en-US" altLang="sv-SE" dirty="0">
                <a:solidFill>
                  <a:srgbClr val="3333CC"/>
                </a:solidFill>
                <a:latin typeface="Calibri Light" panose="020F0302020204030204" pitchFamily="34" charset="0"/>
                <a:cs typeface="Times New Roman" pitchFamily="18" charset="0"/>
              </a:rPr>
              <a:t> </a:t>
            </a:r>
            <a:r>
              <a:rPr lang="en-US" altLang="sv-SE" dirty="0" err="1">
                <a:solidFill>
                  <a:srgbClr val="3333CC"/>
                </a:solidFill>
                <a:latin typeface="Calibri Light" panose="020F0302020204030204" pitchFamily="34" charset="0"/>
                <a:cs typeface="Times New Roman" pitchFamily="18" charset="0"/>
              </a:rPr>
              <a:t>r</a:t>
            </a:r>
            <a:r>
              <a:rPr lang="en-US" altLang="sv-SE" baseline="-25000" dirty="0" err="1">
                <a:solidFill>
                  <a:srgbClr val="3333CC"/>
                </a:solidFill>
                <a:latin typeface="Calibri Light" panose="020F0302020204030204" pitchFamily="34" charset="0"/>
                <a:cs typeface="Times New Roman" pitchFamily="18" charset="0"/>
              </a:rPr>
              <a:t>i,parent</a:t>
            </a:r>
            <a:r>
              <a:rPr lang="en-US" altLang="sv-SE" dirty="0" err="1">
                <a:solidFill>
                  <a:srgbClr val="3333CC"/>
                </a:solidFill>
                <a:latin typeface="Calibri Light" panose="020F0302020204030204" pitchFamily="34" charset="0"/>
                <a:cs typeface="Times New Roman" pitchFamily="18" charset="0"/>
              </a:rPr>
              <a:t>.count</a:t>
            </a:r>
            <a:r>
              <a:rPr lang="en-US" altLang="sv-SE" dirty="0">
                <a:solidFill>
                  <a:srgbClr val="3333CC"/>
                </a:solidFill>
                <a:latin typeface="Calibri Light" panose="020F0302020204030204" pitchFamily="34" charset="0"/>
                <a:cs typeface="Times New Roman" pitchFamily="18" charset="0"/>
              </a:rPr>
              <a:t> := </a:t>
            </a:r>
            <a:r>
              <a:rPr lang="en-US" altLang="sv-SE" dirty="0" err="1">
                <a:solidFill>
                  <a:srgbClr val="3333CC"/>
                </a:solidFill>
                <a:latin typeface="Calibri Light" panose="020F0302020204030204" pitchFamily="34" charset="0"/>
                <a:cs typeface="Times New Roman" pitchFamily="18" charset="0"/>
              </a:rPr>
              <a:t>count</a:t>
            </a:r>
            <a:r>
              <a:rPr lang="en-US" altLang="sv-SE" baseline="-25000" dirty="0" err="1">
                <a:solidFill>
                  <a:srgbClr val="3333CC"/>
                </a:solidFill>
                <a:latin typeface="Calibri Light" panose="020F0302020204030204" pitchFamily="34" charset="0"/>
                <a:cs typeface="Times New Roman" pitchFamily="18" charset="0"/>
              </a:rPr>
              <a:t>i</a:t>
            </a:r>
            <a:endParaRPr lang="en-US" altLang="sv-SE" baseline="-25000" dirty="0">
              <a:solidFill>
                <a:srgbClr val="3333CC"/>
              </a:solidFill>
              <a:latin typeface="Calibri Light" panose="020F0302020204030204" pitchFamily="34" charset="0"/>
              <a:cs typeface="Times New Roman" pitchFamily="18" charset="0"/>
            </a:endParaRPr>
          </a:p>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17		</a:t>
            </a:r>
            <a:r>
              <a:rPr lang="en-US" altLang="sv-SE" b="1" dirty="0">
                <a:solidFill>
                  <a:srgbClr val="3333CC"/>
                </a:solidFill>
                <a:latin typeface="Calibri Light" panose="020F0302020204030204" pitchFamily="34" charset="0"/>
                <a:cs typeface="Times New Roman" pitchFamily="18" charset="0"/>
              </a:rPr>
              <a:t>od </a:t>
            </a:r>
          </a:p>
        </p:txBody>
      </p:sp>
      <p:grpSp>
        <p:nvGrpSpPr>
          <p:cNvPr id="47129" name="Group 25"/>
          <p:cNvGrpSpPr>
            <a:grpSpLocks/>
          </p:cNvGrpSpPr>
          <p:nvPr/>
        </p:nvGrpSpPr>
        <p:grpSpPr bwMode="auto">
          <a:xfrm>
            <a:off x="5253038" y="1752600"/>
            <a:ext cx="3740150" cy="4059238"/>
            <a:chOff x="3309" y="1104"/>
            <a:chExt cx="2356" cy="2557"/>
          </a:xfrm>
        </p:grpSpPr>
        <p:sp>
          <p:nvSpPr>
            <p:cNvPr id="47116" name="AutoShape 12"/>
            <p:cNvSpPr>
              <a:spLocks/>
            </p:cNvSpPr>
            <p:nvPr/>
          </p:nvSpPr>
          <p:spPr bwMode="auto">
            <a:xfrm>
              <a:off x="3776" y="1766"/>
              <a:ext cx="1889" cy="751"/>
            </a:xfrm>
            <a:prstGeom prst="borderCallout2">
              <a:avLst>
                <a:gd name="adj1" fmla="val 9588"/>
                <a:gd name="adj2" fmla="val -2542"/>
                <a:gd name="adj3" fmla="val 9588"/>
                <a:gd name="adj4" fmla="val -9157"/>
                <a:gd name="adj5" fmla="val -27032"/>
                <a:gd name="adj6" fmla="val -13764"/>
              </a:avLst>
            </a:prstGeom>
            <a:noFill/>
            <a:ln w="2857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sv-SE" dirty="0">
                  <a:solidFill>
                    <a:srgbClr val="CC0000"/>
                  </a:solidFill>
                  <a:latin typeface="Calibri Light" panose="020F0302020204030204" pitchFamily="34" charset="0"/>
                </a:rPr>
                <a:t>Calculate </a:t>
              </a:r>
              <a:r>
                <a:rPr lang="en-US" altLang="sv-SE" i="1" dirty="0" err="1">
                  <a:solidFill>
                    <a:srgbClr val="CC0000"/>
                  </a:solidFill>
                  <a:latin typeface="Calibri Light" panose="020F0302020204030204" pitchFamily="34" charset="0"/>
                </a:rPr>
                <a:t>count</a:t>
              </a:r>
              <a:r>
                <a:rPr lang="en-US" altLang="sv-SE" baseline="-25000" dirty="0" err="1">
                  <a:solidFill>
                    <a:srgbClr val="CC0000"/>
                  </a:solidFill>
                  <a:latin typeface="Calibri Light" panose="020F0302020204030204" pitchFamily="34" charset="0"/>
                </a:rPr>
                <a:t>i</a:t>
              </a:r>
              <a:r>
                <a:rPr lang="en-US" altLang="sv-SE" dirty="0">
                  <a:solidFill>
                    <a:srgbClr val="CC0000"/>
                  </a:solidFill>
                  <a:latin typeface="Calibri Light" panose="020F0302020204030204" pitchFamily="34" charset="0"/>
                </a:rPr>
                <a:t>: sum  the values of </a:t>
              </a:r>
              <a:r>
                <a:rPr lang="en-US" altLang="sv-SE" i="1" dirty="0" err="1">
                  <a:solidFill>
                    <a:srgbClr val="CC0000"/>
                  </a:solidFill>
                  <a:latin typeface="Calibri Light" panose="020F0302020204030204" pitchFamily="34" charset="0"/>
                </a:rPr>
                <a:t>r</a:t>
              </a:r>
              <a:r>
                <a:rPr lang="en-US" altLang="sv-SE" baseline="-25000" dirty="0" err="1">
                  <a:solidFill>
                    <a:srgbClr val="CC0000"/>
                  </a:solidFill>
                  <a:latin typeface="Calibri Light" panose="020F0302020204030204" pitchFamily="34" charset="0"/>
                </a:rPr>
                <a:t>ji</a:t>
              </a:r>
              <a:r>
                <a:rPr lang="en-US" altLang="sv-SE" dirty="0">
                  <a:solidFill>
                    <a:srgbClr val="CC0000"/>
                  </a:solidFill>
                  <a:latin typeface="Calibri Light" panose="020F0302020204030204" pitchFamily="34" charset="0"/>
                </a:rPr>
                <a:t> registers of his child’s and 1 (himself)</a:t>
              </a:r>
            </a:p>
          </p:txBody>
        </p:sp>
        <p:sp>
          <p:nvSpPr>
            <p:cNvPr id="47117" name="AutoShape 13"/>
            <p:cNvSpPr>
              <a:spLocks/>
            </p:cNvSpPr>
            <p:nvPr/>
          </p:nvSpPr>
          <p:spPr bwMode="auto">
            <a:xfrm>
              <a:off x="3341" y="1104"/>
              <a:ext cx="165" cy="898"/>
            </a:xfrm>
            <a:prstGeom prst="rightBrace">
              <a:avLst>
                <a:gd name="adj1" fmla="val 45354"/>
                <a:gd name="adj2" fmla="val 50000"/>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sv-SE" altLang="sv-SE"/>
            </a:p>
          </p:txBody>
        </p:sp>
        <p:sp>
          <p:nvSpPr>
            <p:cNvPr id="47118" name="AutoShape 14"/>
            <p:cNvSpPr>
              <a:spLocks/>
            </p:cNvSpPr>
            <p:nvPr/>
          </p:nvSpPr>
          <p:spPr bwMode="auto">
            <a:xfrm>
              <a:off x="3309" y="2536"/>
              <a:ext cx="165" cy="1125"/>
            </a:xfrm>
            <a:prstGeom prst="rightBrace">
              <a:avLst>
                <a:gd name="adj1" fmla="val 56818"/>
                <a:gd name="adj2" fmla="val 50000"/>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sv-SE" altLang="sv-SE"/>
            </a:p>
          </p:txBody>
        </p:sp>
        <p:cxnSp>
          <p:nvCxnSpPr>
            <p:cNvPr id="47120" name="AutoShape 16"/>
            <p:cNvCxnSpPr>
              <a:cxnSpLocks noChangeShapeType="1"/>
              <a:stCxn id="47116" idx="2"/>
              <a:endCxn id="47118" idx="1"/>
            </p:cNvCxnSpPr>
            <p:nvPr/>
          </p:nvCxnSpPr>
          <p:spPr bwMode="auto">
            <a:xfrm rot="10800000" flipV="1">
              <a:off x="3483" y="2142"/>
              <a:ext cx="284" cy="957"/>
            </a:xfrm>
            <a:prstGeom prst="bentConnector3">
              <a:avLst>
                <a:gd name="adj1" fmla="val 50000"/>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7128" name="Group 24"/>
          <p:cNvGrpSpPr>
            <a:grpSpLocks/>
          </p:cNvGrpSpPr>
          <p:nvPr/>
        </p:nvGrpSpPr>
        <p:grpSpPr bwMode="auto">
          <a:xfrm>
            <a:off x="5056188" y="5811838"/>
            <a:ext cx="3917950" cy="669925"/>
            <a:chOff x="3185" y="3661"/>
            <a:chExt cx="2468" cy="422"/>
          </a:xfrm>
        </p:grpSpPr>
        <p:sp>
          <p:nvSpPr>
            <p:cNvPr id="47126" name="Text Box 22"/>
            <p:cNvSpPr txBox="1">
              <a:spLocks noChangeArrowheads="1"/>
            </p:cNvSpPr>
            <p:nvPr/>
          </p:nvSpPr>
          <p:spPr bwMode="auto">
            <a:xfrm>
              <a:off x="3612" y="3661"/>
              <a:ext cx="2041" cy="422"/>
            </a:xfrm>
            <a:prstGeom prst="rect">
              <a:avLst/>
            </a:prstGeom>
            <a:solidFill>
              <a:schemeClr val="bg1"/>
            </a:solidFill>
            <a:ln w="2857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dirty="0">
                  <a:solidFill>
                    <a:srgbClr val="CC0000"/>
                  </a:solidFill>
                  <a:latin typeface="Calibri Light" panose="020F0302020204030204" pitchFamily="34" charset="0"/>
                </a:rPr>
                <a:t>Write local count value to communication register</a:t>
              </a:r>
            </a:p>
          </p:txBody>
        </p:sp>
        <p:sp>
          <p:nvSpPr>
            <p:cNvPr id="47127" name="Line 23"/>
            <p:cNvSpPr>
              <a:spLocks noChangeShapeType="1"/>
            </p:cNvSpPr>
            <p:nvPr/>
          </p:nvSpPr>
          <p:spPr bwMode="auto">
            <a:xfrm flipH="1" flipV="1">
              <a:off x="3185" y="3831"/>
              <a:ext cx="424" cy="7"/>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7129"/>
                                        </p:tgtEl>
                                        <p:attrNameLst>
                                          <p:attrName>style.visibility</p:attrName>
                                        </p:attrNameLst>
                                      </p:cBhvr>
                                      <p:to>
                                        <p:strVal val="visible"/>
                                      </p:to>
                                    </p:set>
                                    <p:anim calcmode="lin" valueType="num">
                                      <p:cBhvr additive="base">
                                        <p:cTn id="7" dur="500" fill="hold"/>
                                        <p:tgtEl>
                                          <p:spTgt spid="47129"/>
                                        </p:tgtEl>
                                        <p:attrNameLst>
                                          <p:attrName>ppt_x</p:attrName>
                                        </p:attrNameLst>
                                      </p:cBhvr>
                                      <p:tavLst>
                                        <p:tav tm="0">
                                          <p:val>
                                            <p:strVal val="1+#ppt_w/2"/>
                                          </p:val>
                                        </p:tav>
                                        <p:tav tm="100000">
                                          <p:val>
                                            <p:strVal val="#ppt_x"/>
                                          </p:val>
                                        </p:tav>
                                      </p:tavLst>
                                    </p:anim>
                                    <p:anim calcmode="lin" valueType="num">
                                      <p:cBhvr additive="base">
                                        <p:cTn id="8" dur="500" fill="hold"/>
                                        <p:tgtEl>
                                          <p:spTgt spid="4712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7128"/>
                                        </p:tgtEl>
                                        <p:attrNameLst>
                                          <p:attrName>style.visibility</p:attrName>
                                        </p:attrNameLst>
                                      </p:cBhvr>
                                      <p:to>
                                        <p:strVal val="visible"/>
                                      </p:to>
                                    </p:set>
                                    <p:anim calcmode="lin" valueType="num">
                                      <p:cBhvr additive="base">
                                        <p:cTn id="13" dur="500" fill="hold"/>
                                        <p:tgtEl>
                                          <p:spTgt spid="47128"/>
                                        </p:tgtEl>
                                        <p:attrNameLst>
                                          <p:attrName>ppt_x</p:attrName>
                                        </p:attrNameLst>
                                      </p:cBhvr>
                                      <p:tavLst>
                                        <p:tav tm="0">
                                          <p:val>
                                            <p:strVal val="#ppt_x"/>
                                          </p:val>
                                        </p:tav>
                                        <p:tav tm="100000">
                                          <p:val>
                                            <p:strVal val="#ppt_x"/>
                                          </p:val>
                                        </p:tav>
                                      </p:tavLst>
                                    </p:anim>
                                    <p:anim calcmode="lin" valueType="num">
                                      <p:cBhvr additive="base">
                                        <p:cTn id="14" dur="500" fill="hold"/>
                                        <p:tgtEl>
                                          <p:spTgt spid="47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274638"/>
            <a:ext cx="9144000" cy="1143000"/>
          </a:xfrm>
        </p:spPr>
        <p:txBody>
          <a:bodyPr/>
          <a:lstStyle/>
          <a:p>
            <a:r>
              <a:rPr lang="en-US" altLang="sv-SE" sz="3600" kern="1200" dirty="0">
                <a:solidFill>
                  <a:srgbClr val="3333CC"/>
                </a:solidFill>
                <a:latin typeface="Calibri Light" panose="020F0302020204030204" pitchFamily="34" charset="0"/>
                <a:ea typeface="+mn-ea"/>
                <a:cs typeface="Times New Roman" pitchFamily="18" charset="0"/>
              </a:rPr>
              <a:t>Self-Stabilizing Counting Algorithm: Correctness</a:t>
            </a:r>
          </a:p>
        </p:txBody>
      </p:sp>
      <p:sp>
        <p:nvSpPr>
          <p:cNvPr id="2" name="Content Placeholder 1">
            <a:extLst>
              <a:ext uri="{FF2B5EF4-FFF2-40B4-BE49-F238E27FC236}">
                <a16:creationId xmlns:a16="http://schemas.microsoft.com/office/drawing/2014/main" id="{92F999B9-D000-DC4D-1E2F-DA19D517F87A}"/>
              </a:ext>
            </a:extLst>
          </p:cNvPr>
          <p:cNvSpPr>
            <a:spLocks noGrp="1"/>
          </p:cNvSpPr>
          <p:nvPr>
            <p:ph idx="1"/>
          </p:nvPr>
        </p:nvSpPr>
        <p:spPr>
          <a:xfrm>
            <a:off x="0" y="1074198"/>
            <a:ext cx="9144000" cy="5509164"/>
          </a:xfrm>
        </p:spPr>
        <p:txBody>
          <a:bodyPr/>
          <a:lstStyle/>
          <a:p>
            <a:r>
              <a:rPr lang="en-US" sz="2400" dirty="0">
                <a:latin typeface="Calibri Light" panose="020F0302020204030204" pitchFamily="34" charset="0"/>
                <a:cs typeface="Calibri Light" panose="020F0302020204030204" pitchFamily="34" charset="0"/>
              </a:rPr>
              <a:t>Proof</a:t>
            </a:r>
            <a:r>
              <a:rPr lang="sv-SE" sz="2400" dirty="0">
                <a:latin typeface="Calibri Light" panose="020F0302020204030204" pitchFamily="34" charset="0"/>
                <a:cs typeface="Calibri Light" panose="020F0302020204030204" pitchFamily="34" charset="0"/>
              </a:rPr>
              <a:t> by induction on </a:t>
            </a:r>
            <a:r>
              <a:rPr lang="sv-SE" sz="2400" i="1" dirty="0">
                <a:latin typeface="Calibri Light" panose="020F0302020204030204" pitchFamily="34" charset="0"/>
                <a:cs typeface="Calibri Light" panose="020F0302020204030204" pitchFamily="34" charset="0"/>
              </a:rPr>
              <a:t>h</a:t>
            </a:r>
            <a:r>
              <a:rPr lang="sv-SE" sz="2400" dirty="0">
                <a:latin typeface="Calibri Light" panose="020F0302020204030204" pitchFamily="34" charset="0"/>
                <a:cs typeface="Calibri Light" panose="020F0302020204030204" pitchFamily="34" charset="0"/>
              </a:rPr>
              <a:t>: </a:t>
            </a:r>
            <a:r>
              <a:rPr lang="sv-SE" sz="2400" i="1" dirty="0">
                <a:latin typeface="Calibri Light" panose="020F0302020204030204" pitchFamily="34" charset="0"/>
                <a:cs typeface="Calibri Light" panose="020F0302020204030204" pitchFamily="34" charset="0"/>
              </a:rPr>
              <a:t>T</a:t>
            </a:r>
            <a:r>
              <a:rPr lang="sv-SE" sz="2400" i="1" baseline="-25000" dirty="0">
                <a:latin typeface="Calibri Light" panose="020F0302020204030204" pitchFamily="34" charset="0"/>
                <a:cs typeface="Calibri Light" panose="020F0302020204030204" pitchFamily="34" charset="0"/>
              </a:rPr>
              <a:t>h</a:t>
            </a:r>
            <a:r>
              <a:rPr lang="sv-SE" sz="2400" dirty="0">
                <a:latin typeface="Calibri Light" panose="020F0302020204030204" pitchFamily="34" charset="0"/>
                <a:cs typeface="Calibri Light" panose="020F0302020204030204" pitchFamily="34" charset="0"/>
              </a:rPr>
              <a:t> is a rooted subtree of </a:t>
            </a:r>
            <a:r>
              <a:rPr lang="en-US" sz="2400" dirty="0">
                <a:latin typeface="Calibri Light" panose="020F0302020204030204" pitchFamily="34" charset="0"/>
                <a:cs typeface="Calibri Light" panose="020F0302020204030204" pitchFamily="34" charset="0"/>
              </a:rPr>
              <a:t>height</a:t>
            </a:r>
            <a:r>
              <a:rPr lang="sv-SE" sz="2400" dirty="0">
                <a:latin typeface="Calibri Light" panose="020F0302020204030204" pitchFamily="34" charset="0"/>
                <a:cs typeface="Calibri Light" panose="020F0302020204030204" pitchFamily="34" charset="0"/>
              </a:rPr>
              <a:t> </a:t>
            </a:r>
            <a:r>
              <a:rPr lang="sv-SE" sz="2400" i="1" dirty="0">
                <a:latin typeface="Calibri Light" panose="020F0302020204030204" pitchFamily="34" charset="0"/>
                <a:cs typeface="Calibri Light" panose="020F0302020204030204" pitchFamily="34" charset="0"/>
              </a:rPr>
              <a:t>h</a:t>
            </a:r>
            <a:r>
              <a:rPr lang="sv-SE" sz="2400" dirty="0">
                <a:latin typeface="Calibri Light" panose="020F0302020204030204" pitchFamily="34" charset="0"/>
                <a:cs typeface="Calibri Light" panose="020F0302020204030204" pitchFamily="34" charset="0"/>
              </a:rPr>
              <a:t> in the tree </a:t>
            </a:r>
            <a:r>
              <a:rPr lang="sv-SE" sz="2400" i="1" dirty="0">
                <a:latin typeface="Calibri Light" panose="020F0302020204030204" pitchFamily="34" charset="0"/>
                <a:cs typeface="Calibri Light" panose="020F0302020204030204" pitchFamily="34" charset="0"/>
              </a:rPr>
              <a:t>T</a:t>
            </a:r>
            <a:r>
              <a:rPr lang="sv-SE" sz="2400" dirty="0">
                <a:latin typeface="Calibri Light" panose="020F0302020204030204" pitchFamily="34" charset="0"/>
                <a:cs typeface="Calibri Light" panose="020F0302020204030204" pitchFamily="34" charset="0"/>
              </a:rPr>
              <a:t> </a:t>
            </a:r>
          </a:p>
          <a:p>
            <a:pPr lvl="1"/>
            <a:r>
              <a:rPr lang="sv-SE" sz="2400" dirty="0">
                <a:latin typeface="Calibri Light" panose="020F0302020204030204" pitchFamily="34" charset="0"/>
                <a:cs typeface="Calibri Light" panose="020F0302020204030204" pitchFamily="34" charset="0"/>
              </a:rPr>
              <a:t>The stabilization time is in </a:t>
            </a:r>
            <a:r>
              <a:rPr lang="sv-SE" sz="2400" i="1" dirty="0">
                <a:latin typeface="Calibri Light" panose="020F0302020204030204" pitchFamily="34" charset="0"/>
                <a:cs typeface="Calibri Light" panose="020F0302020204030204" pitchFamily="34" charset="0"/>
              </a:rPr>
              <a:t>O</a:t>
            </a:r>
            <a:r>
              <a:rPr lang="sv-SE" sz="2400" dirty="0">
                <a:latin typeface="Calibri Light" panose="020F0302020204030204" pitchFamily="34" charset="0"/>
                <a:cs typeface="Calibri Light" panose="020F0302020204030204" pitchFamily="34" charset="0"/>
              </a:rPr>
              <a:t>(</a:t>
            </a:r>
            <a:r>
              <a:rPr lang="sv-SE" sz="2400" i="1" dirty="0">
                <a:latin typeface="Calibri Light" panose="020F0302020204030204" pitchFamily="34" charset="0"/>
                <a:cs typeface="Calibri Light" panose="020F0302020204030204" pitchFamily="34" charset="0"/>
              </a:rPr>
              <a:t>h</a:t>
            </a:r>
            <a:r>
              <a:rPr lang="sv-SE" sz="2400" dirty="0">
                <a:latin typeface="Calibri Light" panose="020F0302020204030204" pitchFamily="34" charset="0"/>
                <a:cs typeface="Calibri Light" panose="020F0302020204030204" pitchFamily="34" charset="0"/>
              </a:rPr>
              <a:t>) </a:t>
            </a:r>
            <a:r>
              <a:rPr lang="en-US" sz="2400" dirty="0">
                <a:latin typeface="Calibri Light" panose="020F0302020204030204" pitchFamily="34" charset="0"/>
                <a:ea typeface="+mn-ea"/>
                <a:cs typeface="Calibri Light" panose="020F0302020204030204" pitchFamily="34" charset="0"/>
              </a:rPr>
              <a:t>asynchronous cycles.</a:t>
            </a:r>
          </a:p>
          <a:p>
            <a:pPr lvl="1"/>
            <a:r>
              <a:rPr lang="en-US" sz="2400" dirty="0">
                <a:latin typeface="Calibri Light" panose="020F0302020204030204" pitchFamily="34" charset="0"/>
                <a:ea typeface="+mn-ea"/>
                <a:cs typeface="Calibri Light" panose="020F0302020204030204" pitchFamily="34" charset="0"/>
              </a:rPr>
              <a:t>Tree height: length of the longest path from the root to any leaf </a:t>
            </a:r>
            <a:endParaRPr lang="en-US" sz="2400" dirty="0">
              <a:latin typeface="Calibri Light" panose="020F0302020204030204" pitchFamily="34" charset="0"/>
              <a:cs typeface="Calibri Light" panose="020F0302020204030204" pitchFamily="34" charset="0"/>
            </a:endParaRPr>
          </a:p>
          <a:p>
            <a:r>
              <a:rPr lang="en-US" sz="2400" dirty="0">
                <a:latin typeface="Calibri Light" panose="020F0302020204030204" pitchFamily="34" charset="0"/>
                <a:cs typeface="Calibri Light" panose="020F0302020204030204" pitchFamily="34" charset="0"/>
              </a:rPr>
              <a:t>For the case of </a:t>
            </a:r>
            <a:r>
              <a:rPr lang="en-US" sz="2400" i="1" dirty="0">
                <a:latin typeface="Calibri Light" panose="020F0302020204030204" pitchFamily="34" charset="0"/>
                <a:cs typeface="Calibri Light" panose="020F0302020204030204" pitchFamily="34" charset="0"/>
              </a:rPr>
              <a:t>h</a:t>
            </a:r>
            <a:r>
              <a:rPr lang="en-US" sz="2400" dirty="0">
                <a:latin typeface="Calibri Light" panose="020F0302020204030204" pitchFamily="34" charset="0"/>
                <a:cs typeface="Calibri Light" panose="020F0302020204030204" pitchFamily="34" charset="0"/>
              </a:rPr>
              <a:t>=1, lines 3-6 and 11-14 are not executed, and correctness is implied due to lines 2 and 7 as well as 10 and 15.</a:t>
            </a:r>
          </a:p>
          <a:p>
            <a:pPr lvl="1"/>
            <a:r>
              <a:rPr lang="en-US" sz="2400" dirty="0">
                <a:latin typeface="Calibri Light" panose="020F0302020204030204" pitchFamily="34" charset="0"/>
                <a:ea typeface="+mn-ea"/>
                <a:cs typeface="Calibri Light" panose="020F0302020204030204" pitchFamily="34" charset="0"/>
              </a:rPr>
              <a:t>This occurs within one asynchronous cycle </a:t>
            </a:r>
          </a:p>
          <a:p>
            <a:r>
              <a:rPr lang="en-US" sz="2400" dirty="0">
                <a:latin typeface="Calibri Light" panose="020F0302020204030204" pitchFamily="34" charset="0"/>
                <a:cs typeface="Calibri Light" panose="020F0302020204030204" pitchFamily="34" charset="0"/>
              </a:rPr>
              <a:t>Suppose correctness holds for trees of height h, we show that the algorithm is correct for trees of height </a:t>
            </a:r>
            <a:r>
              <a:rPr lang="en-US" sz="2400" i="1" dirty="0">
                <a:latin typeface="Calibri Light" panose="020F0302020204030204" pitchFamily="34" charset="0"/>
                <a:cs typeface="Calibri Light" panose="020F0302020204030204" pitchFamily="34" charset="0"/>
              </a:rPr>
              <a:t>h</a:t>
            </a:r>
            <a:r>
              <a:rPr lang="en-US" sz="2400" dirty="0">
                <a:latin typeface="Calibri Light" panose="020F0302020204030204" pitchFamily="34" charset="0"/>
                <a:cs typeface="Calibri Light" panose="020F0302020204030204" pitchFamily="34" charset="0"/>
              </a:rPr>
              <a:t>+1.</a:t>
            </a:r>
          </a:p>
          <a:p>
            <a:r>
              <a:rPr lang="en-US" sz="2400" dirty="0">
                <a:latin typeface="Calibri Light" panose="020F0302020204030204" pitchFamily="34" charset="0"/>
                <a:cs typeface="Calibri Light" panose="020F0302020204030204" pitchFamily="34" charset="0"/>
              </a:rPr>
              <a:t>Lines 3-6 and 11-14 sum up the counting of the node's children. </a:t>
            </a:r>
          </a:p>
          <a:p>
            <a:pPr lvl="1"/>
            <a:r>
              <a:rPr lang="en-US" sz="2400" dirty="0">
                <a:latin typeface="Calibri Light" panose="020F0302020204030204" pitchFamily="34" charset="0"/>
                <a:ea typeface="+mn-ea"/>
                <a:cs typeface="Calibri Light" panose="020F0302020204030204" pitchFamily="34" charset="0"/>
              </a:rPr>
              <a:t>Each child’s counting is correct by the induction hypothesis. </a:t>
            </a:r>
          </a:p>
          <a:p>
            <a:r>
              <a:rPr lang="en-US" sz="2400" dirty="0">
                <a:latin typeface="Calibri Light" panose="020F0302020204030204" pitchFamily="34" charset="0"/>
                <a:cs typeface="Calibri Light" panose="020F0302020204030204" pitchFamily="34" charset="0"/>
              </a:rPr>
              <a:t>The rest of the proof is by lines 2 and 7 as well as 10 and 15-16.</a:t>
            </a:r>
          </a:p>
          <a:p>
            <a:pPr lvl="1"/>
            <a:r>
              <a:rPr lang="en-US" sz="2400" dirty="0">
                <a:latin typeface="Calibri Light" panose="020F0302020204030204" pitchFamily="34" charset="0"/>
                <a:ea typeface="+mn-ea"/>
                <a:cs typeface="Calibri Light" panose="020F0302020204030204" pitchFamily="34" charset="0"/>
              </a:rPr>
              <a:t>It simply counts in the local node plus the sum of the children.</a:t>
            </a:r>
          </a:p>
          <a:p>
            <a:pPr lvl="1"/>
            <a:r>
              <a:rPr lang="en-US" sz="2400" dirty="0">
                <a:latin typeface="Calibri Light" panose="020F0302020204030204" pitchFamily="34" charset="0"/>
                <a:ea typeface="+mn-ea"/>
                <a:cs typeface="Calibri Light" panose="020F0302020204030204" pitchFamily="34" charset="0"/>
              </a:rPr>
              <a:t>This occurs within one asynchronous cycle. </a:t>
            </a:r>
          </a:p>
          <a:p>
            <a:pPr lvl="1"/>
            <a:endParaRPr lang="en-US" sz="2400" dirty="0">
              <a:latin typeface="Calibri Light" panose="020F0302020204030204" pitchFamily="34" charset="0"/>
              <a:ea typeface="+mn-ea"/>
              <a:cs typeface="Calibri Light" panose="020F0302020204030204" pitchFamily="34" charset="0"/>
            </a:endParaRPr>
          </a:p>
        </p:txBody>
      </p:sp>
    </p:spTree>
    <p:extLst>
      <p:ext uri="{BB962C8B-B14F-4D97-AF65-F5344CB8AC3E}">
        <p14:creationId xmlns:p14="http://schemas.microsoft.com/office/powerpoint/2010/main" val="1925448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0638"/>
            <a:ext cx="8229600" cy="1143000"/>
          </a:xfrm>
        </p:spPr>
        <p:txBody>
          <a:bodyPr/>
          <a:lstStyle/>
          <a:p>
            <a:r>
              <a:rPr lang="en-US" altLang="sv-SE" sz="3600" dirty="0">
                <a:solidFill>
                  <a:schemeClr val="hlink"/>
                </a:solidFill>
                <a:latin typeface="Calibri Light" panose="020F0302020204030204" pitchFamily="34" charset="0"/>
              </a:rPr>
              <a:t>Self-Stabilizing Naming Algorithm</a:t>
            </a:r>
          </a:p>
        </p:txBody>
      </p:sp>
      <p:sp>
        <p:nvSpPr>
          <p:cNvPr id="48131" name="Rectangle 3"/>
          <p:cNvSpPr>
            <a:spLocks noChangeArrowheads="1"/>
          </p:cNvSpPr>
          <p:nvPr/>
        </p:nvSpPr>
        <p:spPr bwMode="auto">
          <a:xfrm>
            <a:off x="284163" y="900113"/>
            <a:ext cx="8569325" cy="511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Char char="•"/>
              <a:defRPr sz="2800">
                <a:solidFill>
                  <a:schemeClr val="tx1"/>
                </a:solidFill>
                <a:latin typeface="Arial" pitchFamily="34" charset="0"/>
                <a:cs typeface="Arial" pitchFamily="34" charset="0"/>
              </a:defRPr>
            </a:lvl1pPr>
            <a:lvl2pPr marL="914400" indent="-457200">
              <a:spcBef>
                <a:spcPct val="20000"/>
              </a:spcBef>
              <a:buChar char="–"/>
              <a:defRPr sz="2400">
                <a:solidFill>
                  <a:schemeClr val="tx1"/>
                </a:solidFill>
                <a:latin typeface="Arial" pitchFamily="34" charset="0"/>
                <a:cs typeface="Arial" pitchFamily="34" charset="0"/>
              </a:defRPr>
            </a:lvl2pPr>
            <a:lvl3pPr marL="1295400" indent="-381000">
              <a:spcBef>
                <a:spcPct val="20000"/>
              </a:spcBef>
              <a:buChar char="•"/>
              <a:defRPr sz="2000">
                <a:solidFill>
                  <a:schemeClr val="tx1"/>
                </a:solidFill>
                <a:latin typeface="Arial" pitchFamily="34" charset="0"/>
                <a:cs typeface="Arial" pitchFamily="34" charset="0"/>
              </a:defRPr>
            </a:lvl3pPr>
            <a:lvl4pPr marL="1714500" indent="-342900">
              <a:spcBef>
                <a:spcPct val="20000"/>
              </a:spcBef>
              <a:buChar char="–"/>
              <a:defRPr>
                <a:solidFill>
                  <a:schemeClr val="tx1"/>
                </a:solidFill>
                <a:latin typeface="Arial" pitchFamily="34" charset="0"/>
                <a:cs typeface="Arial" pitchFamily="34" charset="0"/>
              </a:defRPr>
            </a:lvl4pPr>
            <a:lvl5pPr marL="2171700" indent="-342900">
              <a:spcBef>
                <a:spcPct val="20000"/>
              </a:spcBef>
              <a:buChar char="»"/>
              <a:defRPr>
                <a:solidFill>
                  <a:schemeClr val="tx1"/>
                </a:solidFill>
                <a:latin typeface="Arial" pitchFamily="34" charset="0"/>
                <a:cs typeface="Arial" pitchFamily="34" charset="0"/>
              </a:defRPr>
            </a:lvl5pPr>
            <a:lvl6pPr marL="2628900" indent="-342900" fontAlgn="base">
              <a:spcBef>
                <a:spcPct val="20000"/>
              </a:spcBef>
              <a:spcAft>
                <a:spcPct val="0"/>
              </a:spcAft>
              <a:buChar char="»"/>
              <a:defRPr>
                <a:solidFill>
                  <a:schemeClr val="tx1"/>
                </a:solidFill>
                <a:latin typeface="Arial" pitchFamily="34" charset="0"/>
                <a:cs typeface="Arial" pitchFamily="34" charset="0"/>
              </a:defRPr>
            </a:lvl6pPr>
            <a:lvl7pPr marL="3086100" indent="-342900" fontAlgn="base">
              <a:spcBef>
                <a:spcPct val="20000"/>
              </a:spcBef>
              <a:spcAft>
                <a:spcPct val="0"/>
              </a:spcAft>
              <a:buChar char="»"/>
              <a:defRPr>
                <a:solidFill>
                  <a:schemeClr val="tx1"/>
                </a:solidFill>
                <a:latin typeface="Arial" pitchFamily="34" charset="0"/>
                <a:cs typeface="Arial" pitchFamily="34" charset="0"/>
              </a:defRPr>
            </a:lvl7pPr>
            <a:lvl8pPr marL="3543300" indent="-342900" fontAlgn="base">
              <a:spcBef>
                <a:spcPct val="20000"/>
              </a:spcBef>
              <a:spcAft>
                <a:spcPct val="0"/>
              </a:spcAft>
              <a:buChar char="»"/>
              <a:defRPr>
                <a:solidFill>
                  <a:schemeClr val="tx1"/>
                </a:solidFill>
                <a:latin typeface="Arial" pitchFamily="34" charset="0"/>
                <a:cs typeface="Arial" pitchFamily="34" charset="0"/>
              </a:defRPr>
            </a:lvl8pPr>
            <a:lvl9pPr marL="4000500" indent="-342900" fontAlgn="base">
              <a:spcBef>
                <a:spcPct val="20000"/>
              </a:spcBef>
              <a:spcAft>
                <a:spcPct val="0"/>
              </a:spcAft>
              <a:buChar char="»"/>
              <a:defRPr>
                <a:solidFill>
                  <a:schemeClr val="tx1"/>
                </a:solidFill>
                <a:latin typeface="Arial" pitchFamily="34" charset="0"/>
                <a:cs typeface="Arial" pitchFamily="34" charset="0"/>
              </a:defRPr>
            </a:lvl9pPr>
          </a:lstStyle>
          <a:p>
            <a:endParaRPr lang="en-US" altLang="he-IL" sz="2200" dirty="0">
              <a:solidFill>
                <a:schemeClr val="accent2"/>
              </a:solidFill>
              <a:latin typeface="Calibri Light" panose="020F0302020204030204" pitchFamily="34" charset="0"/>
            </a:endParaRPr>
          </a:p>
          <a:p>
            <a:r>
              <a:rPr lang="en-US" altLang="he-IL" dirty="0">
                <a:solidFill>
                  <a:schemeClr val="accent2"/>
                </a:solidFill>
                <a:latin typeface="Calibri Light" panose="020F0302020204030204" pitchFamily="34" charset="0"/>
              </a:rPr>
              <a:t>The </a:t>
            </a:r>
            <a:r>
              <a:rPr lang="en-US" altLang="he-IL" i="1" dirty="0">
                <a:solidFill>
                  <a:srgbClr val="CC0000"/>
                </a:solidFill>
                <a:latin typeface="Calibri Light" panose="020F0302020204030204" pitchFamily="34" charset="0"/>
              </a:rPr>
              <a:t>naming</a:t>
            </a:r>
            <a:r>
              <a:rPr lang="en-US" altLang="he-IL" dirty="0">
                <a:solidFill>
                  <a:schemeClr val="accent2"/>
                </a:solidFill>
                <a:latin typeface="Calibri Light" panose="020F0302020204030204" pitchFamily="34" charset="0"/>
              </a:rPr>
              <a:t> algorithm uses the value of the </a:t>
            </a:r>
            <a:r>
              <a:rPr lang="en-US" altLang="he-IL" i="1" dirty="0">
                <a:solidFill>
                  <a:schemeClr val="accent2"/>
                </a:solidFill>
                <a:latin typeface="Calibri Light" panose="020F0302020204030204" pitchFamily="34" charset="0"/>
              </a:rPr>
              <a:t>count </a:t>
            </a:r>
            <a:r>
              <a:rPr lang="en-US" altLang="he-IL" dirty="0">
                <a:solidFill>
                  <a:schemeClr val="accent2"/>
                </a:solidFill>
                <a:latin typeface="Calibri Light" panose="020F0302020204030204" pitchFamily="34" charset="0"/>
              </a:rPr>
              <a:t>fields from </a:t>
            </a:r>
            <a:r>
              <a:rPr lang="en-US" altLang="he-IL" i="1" dirty="0">
                <a:solidFill>
                  <a:srgbClr val="CC0000"/>
                </a:solidFill>
                <a:latin typeface="Calibri Light" panose="020F0302020204030204" pitchFamily="34" charset="0"/>
              </a:rPr>
              <a:t>counting</a:t>
            </a:r>
            <a:r>
              <a:rPr lang="en-US" altLang="he-IL" dirty="0">
                <a:solidFill>
                  <a:schemeClr val="accent2"/>
                </a:solidFill>
                <a:latin typeface="Calibri Light" panose="020F0302020204030204" pitchFamily="34" charset="0"/>
              </a:rPr>
              <a:t> algorithm.</a:t>
            </a:r>
          </a:p>
          <a:p>
            <a:endParaRPr lang="en-US" altLang="he-IL" sz="1500" dirty="0">
              <a:solidFill>
                <a:schemeClr val="accent2"/>
              </a:solidFill>
              <a:latin typeface="Calibri Light" panose="020F0302020204030204" pitchFamily="34" charset="0"/>
            </a:endParaRPr>
          </a:p>
          <a:p>
            <a:r>
              <a:rPr lang="en-US" altLang="he-IL" dirty="0">
                <a:solidFill>
                  <a:schemeClr val="accent2"/>
                </a:solidFill>
                <a:latin typeface="Calibri Light" panose="020F0302020204030204" pitchFamily="34" charset="0"/>
              </a:rPr>
              <a:t>Algorithm assign </a:t>
            </a:r>
            <a:r>
              <a:rPr lang="en-US" altLang="he-IL" dirty="0">
                <a:solidFill>
                  <a:srgbClr val="CC0000"/>
                </a:solidFill>
                <a:latin typeface="Calibri Light" panose="020F0302020204030204" pitchFamily="34" charset="0"/>
              </a:rPr>
              <a:t>unique</a:t>
            </a:r>
            <a:r>
              <a:rPr lang="en-US" altLang="he-IL" dirty="0">
                <a:solidFill>
                  <a:schemeClr val="accent2"/>
                </a:solidFill>
                <a:latin typeface="Calibri Light" panose="020F0302020204030204" pitchFamily="34" charset="0"/>
              </a:rPr>
              <a:t> identifiers to the processors.</a:t>
            </a:r>
          </a:p>
          <a:p>
            <a:endParaRPr lang="en-US" altLang="he-IL" sz="1500" dirty="0">
              <a:solidFill>
                <a:schemeClr val="accent2"/>
              </a:solidFill>
              <a:latin typeface="Calibri Light" panose="020F0302020204030204" pitchFamily="34" charset="0"/>
            </a:endParaRPr>
          </a:p>
          <a:p>
            <a:r>
              <a:rPr lang="en-US" altLang="he-IL" dirty="0">
                <a:solidFill>
                  <a:schemeClr val="accent2"/>
                </a:solidFill>
                <a:latin typeface="Calibri Light" panose="020F0302020204030204" pitchFamily="34" charset="0"/>
              </a:rPr>
              <a:t>The </a:t>
            </a:r>
            <a:r>
              <a:rPr lang="en-US" altLang="he-IL" dirty="0">
                <a:solidFill>
                  <a:srgbClr val="CC0000"/>
                </a:solidFill>
                <a:latin typeface="Calibri Light" panose="020F0302020204030204" pitchFamily="34" charset="0"/>
              </a:rPr>
              <a:t>identifier</a:t>
            </a:r>
            <a:r>
              <a:rPr lang="en-US" altLang="he-IL" dirty="0">
                <a:solidFill>
                  <a:schemeClr val="accent2"/>
                </a:solidFill>
                <a:latin typeface="Calibri Light" panose="020F0302020204030204" pitchFamily="34" charset="0"/>
              </a:rPr>
              <a:t> of a processor is stored in the </a:t>
            </a:r>
            <a:r>
              <a:rPr lang="en-US" altLang="he-IL" i="1" dirty="0" err="1">
                <a:solidFill>
                  <a:schemeClr val="accent2"/>
                </a:solidFill>
                <a:latin typeface="Calibri Light" panose="020F0302020204030204" pitchFamily="34" charset="0"/>
              </a:rPr>
              <a:t>ID</a:t>
            </a:r>
            <a:r>
              <a:rPr lang="en-US" altLang="he-IL" i="1" baseline="-25000" dirty="0" err="1">
                <a:solidFill>
                  <a:schemeClr val="accent2"/>
                </a:solidFill>
                <a:latin typeface="Calibri Light" panose="020F0302020204030204" pitchFamily="34" charset="0"/>
              </a:rPr>
              <a:t>i</a:t>
            </a:r>
            <a:r>
              <a:rPr lang="en-US" altLang="he-IL" i="1" baseline="-25000" dirty="0">
                <a:solidFill>
                  <a:schemeClr val="accent2"/>
                </a:solidFill>
                <a:latin typeface="Calibri Light" panose="020F0302020204030204" pitchFamily="34" charset="0"/>
              </a:rPr>
              <a:t> </a:t>
            </a:r>
            <a:r>
              <a:rPr lang="en-US" altLang="he-IL" dirty="0">
                <a:solidFill>
                  <a:schemeClr val="accent2"/>
                </a:solidFill>
                <a:latin typeface="Calibri Light" panose="020F0302020204030204" pitchFamily="34" charset="0"/>
              </a:rPr>
              <a:t>variable.</a:t>
            </a:r>
          </a:p>
          <a:p>
            <a:endParaRPr lang="en-US" altLang="he-IL" sz="1500" dirty="0">
              <a:solidFill>
                <a:schemeClr val="accent2"/>
              </a:solidFill>
              <a:latin typeface="Calibri Light" panose="020F0302020204030204" pitchFamily="34" charset="0"/>
            </a:endParaRPr>
          </a:p>
          <a:p>
            <a:r>
              <a:rPr lang="en-US" altLang="he-IL" dirty="0">
                <a:solidFill>
                  <a:schemeClr val="accent2"/>
                </a:solidFill>
                <a:latin typeface="Calibri Light" panose="020F0302020204030204" pitchFamily="34" charset="0"/>
              </a:rPr>
              <a:t>Proof of the stabilization by induction on the distance of the processors from the root</a:t>
            </a:r>
          </a:p>
          <a:p>
            <a:endParaRPr lang="en-US" altLang="he-IL" dirty="0">
              <a:solidFill>
                <a:schemeClr val="accent2"/>
              </a:solidFill>
              <a:latin typeface="Calibri Light" panose="020F0302020204030204" pitchFamily="34" charset="0"/>
            </a:endParaRPr>
          </a:p>
          <a:p>
            <a:endParaRPr lang="en-US" altLang="he-IL" sz="2400" i="1" dirty="0">
              <a:solidFill>
                <a:schemeClr val="accent2"/>
              </a:solidFill>
              <a:latin typeface="Calibri Light" panose="020F0302020204030204" pitchFamily="34" charset="0"/>
            </a:endParaRPr>
          </a:p>
          <a:p>
            <a:pPr lvl="1">
              <a:buFontTx/>
              <a:buNone/>
            </a:pPr>
            <a:endParaRPr lang="en-US" altLang="he-IL" sz="2000" dirty="0">
              <a:solidFill>
                <a:schemeClr val="accent2"/>
              </a:solidFill>
              <a:latin typeface="Calibri Light" panose="020F0302020204030204" pitchFamily="34" charset="0"/>
            </a:endParaRPr>
          </a:p>
          <a:p>
            <a:endParaRPr lang="en-US" altLang="he-IL" sz="2400" dirty="0">
              <a:solidFill>
                <a:schemeClr val="accent2"/>
              </a:solidFill>
              <a:latin typeface="Calibri Light" panose="020F0302020204030204" pitchFamily="34" charset="0"/>
            </a:endParaRPr>
          </a:p>
          <a:p>
            <a:pPr algn="ctr"/>
            <a:endParaRPr lang="en-US" altLang="he-IL" sz="2400" dirty="0">
              <a:solidFill>
                <a:schemeClr val="accent2"/>
              </a:solidFill>
              <a:latin typeface="Calibri Light" panose="020F03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42913" y="-203200"/>
            <a:ext cx="8229600" cy="1143000"/>
          </a:xfrm>
        </p:spPr>
        <p:txBody>
          <a:bodyPr/>
          <a:lstStyle/>
          <a:p>
            <a:r>
              <a:rPr lang="en-US" altLang="sv-SE" sz="3600" dirty="0">
                <a:solidFill>
                  <a:schemeClr val="hlink"/>
                </a:solidFill>
                <a:latin typeface="Calibri Light" panose="020F0302020204030204" pitchFamily="34" charset="0"/>
              </a:rPr>
              <a:t>Self-Stabilizing Naming Algorithm</a:t>
            </a:r>
          </a:p>
        </p:txBody>
      </p:sp>
      <p:sp>
        <p:nvSpPr>
          <p:cNvPr id="49155" name="Text Box 3"/>
          <p:cNvSpPr txBox="1">
            <a:spLocks noChangeArrowheads="1"/>
          </p:cNvSpPr>
          <p:nvPr/>
        </p:nvSpPr>
        <p:spPr bwMode="auto">
          <a:xfrm>
            <a:off x="554038" y="681038"/>
            <a:ext cx="8075612" cy="611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itchFamily="34" charset="0"/>
                <a:cs typeface="Arial" pitchFamily="34" charset="0"/>
              </a:defRPr>
            </a:lvl1pPr>
            <a:lvl2pPr marL="800100" indent="-342900">
              <a:defRPr>
                <a:solidFill>
                  <a:schemeClr val="tx1"/>
                </a:solidFill>
                <a:latin typeface="Arial" pitchFamily="34" charset="0"/>
                <a:cs typeface="Arial" pitchFamily="34" charset="0"/>
              </a:defRPr>
            </a:lvl2pPr>
            <a:lvl3pPr marL="1257300" indent="-342900">
              <a:defRPr>
                <a:solidFill>
                  <a:schemeClr val="tx1"/>
                </a:solidFill>
                <a:latin typeface="Arial" pitchFamily="34" charset="0"/>
                <a:cs typeface="Arial" pitchFamily="34" charset="0"/>
              </a:defRPr>
            </a:lvl3pPr>
            <a:lvl4pPr marL="1714500" indent="-342900">
              <a:defRPr>
                <a:solidFill>
                  <a:schemeClr val="tx1"/>
                </a:solidFill>
                <a:latin typeface="Arial" pitchFamily="34" charset="0"/>
                <a:cs typeface="Arial" pitchFamily="34" charset="0"/>
              </a:defRPr>
            </a:lvl4pPr>
            <a:lvl5pPr marL="2171700" indent="-342900">
              <a:defRPr>
                <a:solidFill>
                  <a:schemeClr val="tx1"/>
                </a:solidFill>
                <a:latin typeface="Arial" pitchFamily="34" charset="0"/>
                <a:cs typeface="Arial" pitchFamily="34" charset="0"/>
              </a:defRPr>
            </a:lvl5pPr>
            <a:lvl6pPr marL="2628900" indent="-342900" fontAlgn="base">
              <a:spcBef>
                <a:spcPct val="0"/>
              </a:spcBef>
              <a:spcAft>
                <a:spcPct val="0"/>
              </a:spcAft>
              <a:defRPr>
                <a:solidFill>
                  <a:schemeClr val="tx1"/>
                </a:solidFill>
                <a:latin typeface="Arial" pitchFamily="34" charset="0"/>
                <a:cs typeface="Arial" pitchFamily="34" charset="0"/>
              </a:defRPr>
            </a:lvl6pPr>
            <a:lvl7pPr marL="3086100" indent="-342900" fontAlgn="base">
              <a:spcBef>
                <a:spcPct val="0"/>
              </a:spcBef>
              <a:spcAft>
                <a:spcPct val="0"/>
              </a:spcAft>
              <a:defRPr>
                <a:solidFill>
                  <a:schemeClr val="tx1"/>
                </a:solidFill>
                <a:latin typeface="Arial" pitchFamily="34" charset="0"/>
                <a:cs typeface="Arial" pitchFamily="34" charset="0"/>
              </a:defRPr>
            </a:lvl7pPr>
            <a:lvl8pPr marL="3543300" indent="-342900" fontAlgn="base">
              <a:spcBef>
                <a:spcPct val="0"/>
              </a:spcBef>
              <a:spcAft>
                <a:spcPct val="0"/>
              </a:spcAft>
              <a:defRPr>
                <a:solidFill>
                  <a:schemeClr val="tx1"/>
                </a:solidFill>
                <a:latin typeface="Arial" pitchFamily="34" charset="0"/>
                <a:cs typeface="Arial" pitchFamily="34" charset="0"/>
              </a:defRPr>
            </a:lvl8pPr>
            <a:lvl9pPr marL="4000500" indent="-342900" fontAlgn="base">
              <a:spcBef>
                <a:spcPct val="0"/>
              </a:spcBef>
              <a:spcAft>
                <a:spcPct val="0"/>
              </a:spcAft>
              <a:defRPr>
                <a:solidFill>
                  <a:schemeClr val="tx1"/>
                </a:solidFill>
                <a:latin typeface="Arial" pitchFamily="34" charset="0"/>
                <a:cs typeface="Arial" pitchFamily="34" charset="0"/>
              </a:defRPr>
            </a:lvl9pPr>
          </a:lstStyle>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01 Root: </a:t>
            </a:r>
            <a:r>
              <a:rPr lang="en-US" altLang="sv-SE" b="1" dirty="0">
                <a:solidFill>
                  <a:srgbClr val="3333CC"/>
                </a:solidFill>
                <a:latin typeface="Calibri Light" panose="020F0302020204030204" pitchFamily="34" charset="0"/>
                <a:cs typeface="Times New Roman" pitchFamily="18" charset="0"/>
              </a:rPr>
              <a:t>do</a:t>
            </a:r>
            <a:r>
              <a:rPr lang="en-US" altLang="sv-SE" sz="1700" b="1" dirty="0">
                <a:solidFill>
                  <a:srgbClr val="3333CC"/>
                </a:solidFill>
                <a:latin typeface="Calibri Light" panose="020F0302020204030204" pitchFamily="34" charset="0"/>
                <a:cs typeface="Times New Roman" pitchFamily="18" charset="0"/>
              </a:rPr>
              <a:t> forever</a:t>
            </a: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02 			Id</a:t>
            </a:r>
            <a:r>
              <a:rPr lang="en-US" altLang="sv-SE" sz="1700" baseline="-25000" dirty="0">
                <a:solidFill>
                  <a:srgbClr val="3333CC"/>
                </a:solidFill>
                <a:latin typeface="Calibri Light" panose="020F0302020204030204" pitchFamily="34" charset="0"/>
                <a:cs typeface="Times New Roman" pitchFamily="18" charset="0"/>
              </a:rPr>
              <a:t>i</a:t>
            </a:r>
            <a:r>
              <a:rPr lang="en-US" altLang="sv-SE" sz="1700" dirty="0">
                <a:solidFill>
                  <a:srgbClr val="3333CC"/>
                </a:solidFill>
                <a:latin typeface="Calibri Light" panose="020F0302020204030204" pitchFamily="34" charset="0"/>
                <a:cs typeface="Times New Roman" pitchFamily="18" charset="0"/>
              </a:rPr>
              <a:t>:= 1</a:t>
            </a: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03			sum := 0 	</a:t>
            </a: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04 			</a:t>
            </a:r>
            <a:r>
              <a:rPr lang="en-US" altLang="sv-SE" dirty="0" err="1">
                <a:solidFill>
                  <a:srgbClr val="3333CC"/>
                </a:solidFill>
                <a:latin typeface="Calibri Light" panose="020F0302020204030204" pitchFamily="34" charset="0"/>
                <a:cs typeface="Times New Roman" pitchFamily="18" charset="0"/>
              </a:rPr>
              <a:t>forall</a:t>
            </a:r>
            <a:r>
              <a:rPr lang="en-US" altLang="sv-SE" sz="1700" dirty="0">
                <a:solidFill>
                  <a:srgbClr val="3333CC"/>
                </a:solidFill>
                <a:latin typeface="Calibri Light" panose="020F0302020204030204" pitchFamily="34" charset="0"/>
                <a:cs typeface="Times New Roman" pitchFamily="18" charset="0"/>
              </a:rPr>
              <a:t> </a:t>
            </a:r>
            <a:r>
              <a:rPr lang="en-US" altLang="sv-SE" sz="1700" dirty="0" err="1">
                <a:solidFill>
                  <a:srgbClr val="3333CC"/>
                </a:solidFill>
                <a:latin typeface="Calibri Light" panose="020F0302020204030204" pitchFamily="34" charset="0"/>
                <a:cs typeface="Times New Roman" pitchFamily="18" charset="0"/>
              </a:rPr>
              <a:t>p</a:t>
            </a:r>
            <a:r>
              <a:rPr lang="en-US" altLang="sv-SE" sz="1700" baseline="-25000" dirty="0" err="1">
                <a:solidFill>
                  <a:srgbClr val="3333CC"/>
                </a:solidFill>
                <a:latin typeface="Calibri Light" panose="020F0302020204030204" pitchFamily="34" charset="0"/>
                <a:cs typeface="Times New Roman" pitchFamily="18" charset="0"/>
              </a:rPr>
              <a:t>j</a:t>
            </a:r>
            <a:r>
              <a:rPr lang="en-US" altLang="sv-SE" sz="1700" dirty="0">
                <a:solidFill>
                  <a:srgbClr val="3333CC"/>
                </a:solidFill>
                <a:latin typeface="Calibri Light" panose="020F0302020204030204" pitchFamily="34" charset="0"/>
                <a:cs typeface="Times New Roman" pitchFamily="18" charset="0"/>
              </a:rPr>
              <a:t> </a:t>
            </a:r>
            <a:r>
              <a:rPr lang="en-US" altLang="he-IL" sz="1700" dirty="0">
                <a:solidFill>
                  <a:srgbClr val="3333CC"/>
                </a:solidFill>
                <a:latin typeface="Calibri Light" panose="020F0302020204030204" pitchFamily="34" charset="0"/>
                <a:sym typeface="Symbol" pitchFamily="18" charset="2"/>
              </a:rPr>
              <a:t></a:t>
            </a:r>
            <a:r>
              <a:rPr lang="en-US" altLang="sv-SE" sz="1700" dirty="0">
                <a:solidFill>
                  <a:srgbClr val="3333CC"/>
                </a:solidFill>
                <a:latin typeface="Calibri Light" panose="020F0302020204030204" pitchFamily="34" charset="0"/>
                <a:cs typeface="Times New Roman" pitchFamily="18" charset="0"/>
              </a:rPr>
              <a:t> children(i) </a:t>
            </a:r>
            <a:r>
              <a:rPr lang="en-US" altLang="sv-SE" b="1" dirty="0">
                <a:solidFill>
                  <a:srgbClr val="3333CC"/>
                </a:solidFill>
                <a:latin typeface="Calibri Light" panose="020F0302020204030204" pitchFamily="34" charset="0"/>
                <a:cs typeface="Times New Roman" pitchFamily="18" charset="0"/>
              </a:rPr>
              <a:t>do</a:t>
            </a: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05 				</a:t>
            </a:r>
            <a:r>
              <a:rPr lang="en-US" altLang="sv-SE" sz="1700" dirty="0" err="1">
                <a:solidFill>
                  <a:srgbClr val="3333CC"/>
                </a:solidFill>
                <a:latin typeface="Calibri Light" panose="020F0302020204030204" pitchFamily="34" charset="0"/>
                <a:cs typeface="Times New Roman" pitchFamily="18" charset="0"/>
              </a:rPr>
              <a:t>lr</a:t>
            </a:r>
            <a:r>
              <a:rPr lang="en-US" altLang="sv-SE" sz="1700" baseline="-25000" dirty="0" err="1">
                <a:solidFill>
                  <a:srgbClr val="3333CC"/>
                </a:solidFill>
                <a:latin typeface="Calibri Light" panose="020F0302020204030204" pitchFamily="34" charset="0"/>
                <a:cs typeface="Times New Roman" pitchFamily="18" charset="0"/>
              </a:rPr>
              <a:t>ji</a:t>
            </a:r>
            <a:r>
              <a:rPr lang="en-US" altLang="sv-SE" sz="1700" dirty="0">
                <a:solidFill>
                  <a:srgbClr val="3333CC"/>
                </a:solidFill>
                <a:latin typeface="Calibri Light" panose="020F0302020204030204" pitchFamily="34" charset="0"/>
                <a:cs typeface="Times New Roman" pitchFamily="18" charset="0"/>
              </a:rPr>
              <a:t> := </a:t>
            </a:r>
            <a:r>
              <a:rPr lang="en-US" altLang="sv-SE" b="1" dirty="0">
                <a:solidFill>
                  <a:srgbClr val="3333CC"/>
                </a:solidFill>
                <a:latin typeface="Calibri Light" panose="020F0302020204030204" pitchFamily="34" charset="0"/>
                <a:cs typeface="Times New Roman" pitchFamily="18" charset="0"/>
              </a:rPr>
              <a:t>read</a:t>
            </a:r>
            <a:r>
              <a:rPr lang="en-US" altLang="sv-SE" sz="1700" dirty="0">
                <a:solidFill>
                  <a:srgbClr val="3333CC"/>
                </a:solidFill>
                <a:latin typeface="Calibri Light" panose="020F0302020204030204" pitchFamily="34" charset="0"/>
                <a:cs typeface="Times New Roman" pitchFamily="18" charset="0"/>
              </a:rPr>
              <a:t>(</a:t>
            </a:r>
            <a:r>
              <a:rPr lang="en-US" altLang="sv-SE" sz="1700" dirty="0" err="1">
                <a:solidFill>
                  <a:srgbClr val="3333CC"/>
                </a:solidFill>
                <a:latin typeface="Calibri Light" panose="020F0302020204030204" pitchFamily="34" charset="0"/>
                <a:cs typeface="Times New Roman" pitchFamily="18" charset="0"/>
              </a:rPr>
              <a:t>r</a:t>
            </a:r>
            <a:r>
              <a:rPr lang="en-US" altLang="sv-SE" sz="1700" baseline="-25000" dirty="0" err="1">
                <a:solidFill>
                  <a:srgbClr val="3333CC"/>
                </a:solidFill>
                <a:latin typeface="Calibri Light" panose="020F0302020204030204" pitchFamily="34" charset="0"/>
                <a:cs typeface="Times New Roman" pitchFamily="18" charset="0"/>
              </a:rPr>
              <a:t>ji</a:t>
            </a:r>
            <a:r>
              <a:rPr lang="en-US" altLang="sv-SE" sz="1700" dirty="0">
                <a:solidFill>
                  <a:srgbClr val="3333CC"/>
                </a:solidFill>
                <a:latin typeface="Calibri Light" panose="020F0302020204030204" pitchFamily="34" charset="0"/>
                <a:cs typeface="Times New Roman" pitchFamily="18" charset="0"/>
              </a:rPr>
              <a:t>)</a:t>
            </a: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06	 			</a:t>
            </a:r>
            <a:r>
              <a:rPr lang="en-US" altLang="sv-SE" b="1" dirty="0">
                <a:solidFill>
                  <a:srgbClr val="3333CC"/>
                </a:solidFill>
                <a:latin typeface="Calibri Light" panose="020F0302020204030204" pitchFamily="34" charset="0"/>
                <a:cs typeface="Times New Roman" pitchFamily="18" charset="0"/>
              </a:rPr>
              <a:t>write</a:t>
            </a:r>
            <a:r>
              <a:rPr lang="en-US" altLang="sv-SE" sz="1700" dirty="0">
                <a:solidFill>
                  <a:srgbClr val="3333CC"/>
                </a:solidFill>
                <a:latin typeface="Calibri Light" panose="020F0302020204030204" pitchFamily="34" charset="0"/>
                <a:cs typeface="Times New Roman" pitchFamily="18" charset="0"/>
              </a:rPr>
              <a:t> </a:t>
            </a:r>
            <a:r>
              <a:rPr lang="en-US" altLang="sv-SE" sz="1700" dirty="0" err="1">
                <a:solidFill>
                  <a:srgbClr val="3333CC"/>
                </a:solidFill>
                <a:latin typeface="Calibri Light" panose="020F0302020204030204" pitchFamily="34" charset="0"/>
                <a:cs typeface="Times New Roman" pitchFamily="18" charset="0"/>
              </a:rPr>
              <a:t>r</a:t>
            </a:r>
            <a:r>
              <a:rPr lang="en-US" altLang="sv-SE" sz="1700" baseline="-25000" dirty="0" err="1">
                <a:solidFill>
                  <a:srgbClr val="3333CC"/>
                </a:solidFill>
                <a:latin typeface="Calibri Light" panose="020F0302020204030204" pitchFamily="34" charset="0"/>
                <a:cs typeface="Times New Roman" pitchFamily="18" charset="0"/>
              </a:rPr>
              <a:t>ij</a:t>
            </a:r>
            <a:r>
              <a:rPr lang="en-US" altLang="sv-SE" sz="1700" dirty="0" err="1">
                <a:solidFill>
                  <a:srgbClr val="3333CC"/>
                </a:solidFill>
                <a:latin typeface="Calibri Light" panose="020F0302020204030204" pitchFamily="34" charset="0"/>
                <a:cs typeface="Times New Roman" pitchFamily="18" charset="0"/>
              </a:rPr>
              <a:t>.identifier</a:t>
            </a:r>
            <a:r>
              <a:rPr lang="en-US" altLang="sv-SE" sz="1700" dirty="0">
                <a:solidFill>
                  <a:srgbClr val="3333CC"/>
                </a:solidFill>
                <a:latin typeface="Calibri Light" panose="020F0302020204030204" pitchFamily="34" charset="0"/>
                <a:cs typeface="Times New Roman" pitchFamily="18" charset="0"/>
              </a:rPr>
              <a:t> := Id + 1 + sum</a:t>
            </a: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07				sum := sum + </a:t>
            </a:r>
            <a:r>
              <a:rPr lang="en-US" altLang="sv-SE" sz="1700" dirty="0" err="1">
                <a:solidFill>
                  <a:srgbClr val="3333CC"/>
                </a:solidFill>
                <a:latin typeface="Calibri Light" panose="020F0302020204030204" pitchFamily="34" charset="0"/>
                <a:cs typeface="Times New Roman" pitchFamily="18" charset="0"/>
              </a:rPr>
              <a:t>lr</a:t>
            </a:r>
            <a:r>
              <a:rPr lang="en-US" altLang="sv-SE" sz="1700" baseline="-25000" dirty="0" err="1">
                <a:solidFill>
                  <a:srgbClr val="3333CC"/>
                </a:solidFill>
                <a:latin typeface="Calibri Light" panose="020F0302020204030204" pitchFamily="34" charset="0"/>
                <a:cs typeface="Times New Roman" pitchFamily="18" charset="0"/>
              </a:rPr>
              <a:t>ji</a:t>
            </a:r>
            <a:r>
              <a:rPr lang="en-US" altLang="sv-SE" sz="1700" dirty="0" err="1">
                <a:solidFill>
                  <a:srgbClr val="3333CC"/>
                </a:solidFill>
                <a:latin typeface="Calibri Light" panose="020F0302020204030204" pitchFamily="34" charset="0"/>
                <a:cs typeface="Times New Roman" pitchFamily="18" charset="0"/>
              </a:rPr>
              <a:t>.count</a:t>
            </a:r>
            <a:endParaRPr lang="en-US" altLang="sv-SE" sz="1700" dirty="0">
              <a:solidFill>
                <a:srgbClr val="3333CC"/>
              </a:solidFill>
              <a:latin typeface="Calibri Light" panose="020F0302020204030204" pitchFamily="34" charset="0"/>
              <a:cs typeface="Times New Roman" pitchFamily="18" charset="0"/>
            </a:endParaRP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08			</a:t>
            </a:r>
            <a:r>
              <a:rPr lang="en-US" altLang="sv-SE" b="1" dirty="0">
                <a:solidFill>
                  <a:srgbClr val="3333CC"/>
                </a:solidFill>
                <a:latin typeface="Calibri Light" panose="020F0302020204030204" pitchFamily="34" charset="0"/>
                <a:cs typeface="Times New Roman" pitchFamily="18" charset="0"/>
              </a:rPr>
              <a:t>od</a:t>
            </a: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09		</a:t>
            </a:r>
            <a:r>
              <a:rPr lang="en-US" altLang="sv-SE" b="1" dirty="0">
                <a:solidFill>
                  <a:srgbClr val="3333CC"/>
                </a:solidFill>
                <a:latin typeface="Calibri Light" panose="020F0302020204030204" pitchFamily="34" charset="0"/>
                <a:cs typeface="Times New Roman" pitchFamily="18" charset="0"/>
              </a:rPr>
              <a:t>od</a:t>
            </a: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10 Other: </a:t>
            </a:r>
            <a:r>
              <a:rPr lang="en-US" altLang="sv-SE" b="1" dirty="0">
                <a:solidFill>
                  <a:srgbClr val="3333CC"/>
                </a:solidFill>
                <a:latin typeface="Calibri Light" panose="020F0302020204030204" pitchFamily="34" charset="0"/>
                <a:cs typeface="Times New Roman" pitchFamily="18" charset="0"/>
              </a:rPr>
              <a:t>do</a:t>
            </a:r>
            <a:r>
              <a:rPr lang="en-US" altLang="sv-SE" sz="1700" b="1" dirty="0">
                <a:solidFill>
                  <a:srgbClr val="3333CC"/>
                </a:solidFill>
                <a:latin typeface="Calibri Light" panose="020F0302020204030204" pitchFamily="34" charset="0"/>
                <a:cs typeface="Times New Roman" pitchFamily="18" charset="0"/>
              </a:rPr>
              <a:t> forever</a:t>
            </a: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11			sum:= 0 </a:t>
            </a: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12			</a:t>
            </a:r>
            <a:r>
              <a:rPr lang="en-US" altLang="sv-SE" sz="1700" dirty="0" err="1">
                <a:solidFill>
                  <a:srgbClr val="3333CC"/>
                </a:solidFill>
                <a:latin typeface="Calibri Light" panose="020F0302020204030204" pitchFamily="34" charset="0"/>
                <a:cs typeface="Times New Roman" pitchFamily="18" charset="0"/>
              </a:rPr>
              <a:t>lr</a:t>
            </a:r>
            <a:r>
              <a:rPr lang="en-US" altLang="sv-SE" sz="1700" baseline="-25000" dirty="0" err="1">
                <a:solidFill>
                  <a:srgbClr val="3333CC"/>
                </a:solidFill>
                <a:latin typeface="Calibri Light" panose="020F0302020204030204" pitchFamily="34" charset="0"/>
                <a:cs typeface="Times New Roman" pitchFamily="18" charset="0"/>
              </a:rPr>
              <a:t>parent,i</a:t>
            </a:r>
            <a:r>
              <a:rPr lang="en-US" altLang="sv-SE" sz="1700" dirty="0">
                <a:solidFill>
                  <a:srgbClr val="3333CC"/>
                </a:solidFill>
                <a:latin typeface="Calibri Light" panose="020F0302020204030204" pitchFamily="34" charset="0"/>
                <a:cs typeface="Times New Roman" pitchFamily="18" charset="0"/>
              </a:rPr>
              <a:t> := </a:t>
            </a:r>
            <a:r>
              <a:rPr lang="en-US" altLang="sv-SE" b="1" dirty="0">
                <a:solidFill>
                  <a:srgbClr val="3333CC"/>
                </a:solidFill>
                <a:latin typeface="Calibri Light" panose="020F0302020204030204" pitchFamily="34" charset="0"/>
                <a:cs typeface="Times New Roman" pitchFamily="18" charset="0"/>
              </a:rPr>
              <a:t>read</a:t>
            </a:r>
            <a:r>
              <a:rPr lang="en-US" altLang="sv-SE" sz="1700" dirty="0">
                <a:solidFill>
                  <a:srgbClr val="3333CC"/>
                </a:solidFill>
                <a:latin typeface="Calibri Light" panose="020F0302020204030204" pitchFamily="34" charset="0"/>
                <a:cs typeface="Times New Roman" pitchFamily="18" charset="0"/>
              </a:rPr>
              <a:t>(</a:t>
            </a:r>
            <a:r>
              <a:rPr lang="en-US" altLang="sv-SE" sz="1700" dirty="0" err="1">
                <a:solidFill>
                  <a:srgbClr val="3333CC"/>
                </a:solidFill>
                <a:latin typeface="Calibri Light" panose="020F0302020204030204" pitchFamily="34" charset="0"/>
                <a:cs typeface="Times New Roman" pitchFamily="18" charset="0"/>
              </a:rPr>
              <a:t>r</a:t>
            </a:r>
            <a:r>
              <a:rPr lang="en-US" altLang="sv-SE" sz="1700" baseline="-25000" dirty="0" err="1">
                <a:solidFill>
                  <a:srgbClr val="3333CC"/>
                </a:solidFill>
                <a:latin typeface="Calibri Light" panose="020F0302020204030204" pitchFamily="34" charset="0"/>
                <a:cs typeface="Times New Roman" pitchFamily="18" charset="0"/>
              </a:rPr>
              <a:t>parent,I</a:t>
            </a:r>
            <a:r>
              <a:rPr lang="en-US" altLang="sv-SE" sz="1700" dirty="0">
                <a:solidFill>
                  <a:srgbClr val="3333CC"/>
                </a:solidFill>
                <a:latin typeface="Calibri Light" panose="020F0302020204030204" pitchFamily="34" charset="0"/>
                <a:cs typeface="Times New Roman" pitchFamily="18" charset="0"/>
              </a:rPr>
              <a:t>)</a:t>
            </a: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13			Id</a:t>
            </a:r>
            <a:r>
              <a:rPr lang="en-US" altLang="sv-SE" sz="1700" baseline="-25000" dirty="0">
                <a:solidFill>
                  <a:srgbClr val="3333CC"/>
                </a:solidFill>
                <a:latin typeface="Calibri Light" panose="020F0302020204030204" pitchFamily="34" charset="0"/>
                <a:cs typeface="Times New Roman" pitchFamily="18" charset="0"/>
              </a:rPr>
              <a:t>i</a:t>
            </a:r>
            <a:r>
              <a:rPr lang="en-US" altLang="sv-SE" sz="1700" dirty="0">
                <a:solidFill>
                  <a:srgbClr val="3333CC"/>
                </a:solidFill>
                <a:latin typeface="Calibri Light" panose="020F0302020204030204" pitchFamily="34" charset="0"/>
                <a:cs typeface="Times New Roman" pitchFamily="18" charset="0"/>
              </a:rPr>
              <a:t> := </a:t>
            </a:r>
            <a:r>
              <a:rPr lang="en-US" altLang="sv-SE" sz="1700" dirty="0" err="1">
                <a:solidFill>
                  <a:srgbClr val="3333CC"/>
                </a:solidFill>
                <a:latin typeface="Calibri Light" panose="020F0302020204030204" pitchFamily="34" charset="0"/>
                <a:cs typeface="Times New Roman" pitchFamily="18" charset="0"/>
              </a:rPr>
              <a:t>lr</a:t>
            </a:r>
            <a:r>
              <a:rPr lang="en-US" altLang="sv-SE" sz="1700" baseline="-25000" dirty="0" err="1">
                <a:solidFill>
                  <a:srgbClr val="3333CC"/>
                </a:solidFill>
                <a:latin typeface="Calibri Light" panose="020F0302020204030204" pitchFamily="34" charset="0"/>
                <a:cs typeface="Times New Roman" pitchFamily="18" charset="0"/>
              </a:rPr>
              <a:t>parent,I</a:t>
            </a:r>
            <a:r>
              <a:rPr lang="en-US" altLang="sv-SE" sz="1700" dirty="0" err="1">
                <a:solidFill>
                  <a:srgbClr val="3333CC"/>
                </a:solidFill>
                <a:latin typeface="Calibri Light" panose="020F0302020204030204" pitchFamily="34" charset="0"/>
                <a:cs typeface="Times New Roman" pitchFamily="18" charset="0"/>
              </a:rPr>
              <a:t>.identifier</a:t>
            </a:r>
            <a:r>
              <a:rPr lang="en-US" altLang="sv-SE" sz="1700" dirty="0">
                <a:solidFill>
                  <a:srgbClr val="3333CC"/>
                </a:solidFill>
                <a:latin typeface="Calibri Light" panose="020F0302020204030204" pitchFamily="34" charset="0"/>
                <a:cs typeface="Times New Roman" pitchFamily="18" charset="0"/>
              </a:rPr>
              <a:t>	</a:t>
            </a: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14 			</a:t>
            </a:r>
            <a:r>
              <a:rPr lang="en-US" altLang="sv-SE" b="1" dirty="0" err="1">
                <a:solidFill>
                  <a:srgbClr val="3333CC"/>
                </a:solidFill>
                <a:latin typeface="Calibri Light" panose="020F0302020204030204" pitchFamily="34" charset="0"/>
                <a:cs typeface="Times New Roman" pitchFamily="18" charset="0"/>
              </a:rPr>
              <a:t>forall</a:t>
            </a:r>
            <a:r>
              <a:rPr lang="en-US" altLang="sv-SE" sz="1700" dirty="0">
                <a:solidFill>
                  <a:srgbClr val="3333CC"/>
                </a:solidFill>
                <a:latin typeface="Calibri Light" panose="020F0302020204030204" pitchFamily="34" charset="0"/>
                <a:cs typeface="Times New Roman" pitchFamily="18" charset="0"/>
              </a:rPr>
              <a:t> </a:t>
            </a:r>
            <a:r>
              <a:rPr lang="en-US" altLang="sv-SE" sz="1700" dirty="0" err="1">
                <a:solidFill>
                  <a:srgbClr val="3333CC"/>
                </a:solidFill>
                <a:latin typeface="Calibri Light" panose="020F0302020204030204" pitchFamily="34" charset="0"/>
                <a:cs typeface="Times New Roman" pitchFamily="18" charset="0"/>
              </a:rPr>
              <a:t>p</a:t>
            </a:r>
            <a:r>
              <a:rPr lang="en-US" altLang="sv-SE" sz="1700" baseline="-25000" dirty="0" err="1">
                <a:solidFill>
                  <a:srgbClr val="3333CC"/>
                </a:solidFill>
                <a:latin typeface="Calibri Light" panose="020F0302020204030204" pitchFamily="34" charset="0"/>
                <a:cs typeface="Times New Roman" pitchFamily="18" charset="0"/>
              </a:rPr>
              <a:t>j</a:t>
            </a:r>
            <a:r>
              <a:rPr lang="en-US" altLang="sv-SE" sz="1700" dirty="0">
                <a:solidFill>
                  <a:srgbClr val="3333CC"/>
                </a:solidFill>
                <a:latin typeface="Calibri Light" panose="020F0302020204030204" pitchFamily="34" charset="0"/>
                <a:cs typeface="Times New Roman" pitchFamily="18" charset="0"/>
              </a:rPr>
              <a:t> </a:t>
            </a:r>
            <a:r>
              <a:rPr lang="en-US" altLang="he-IL" sz="1700" dirty="0">
                <a:solidFill>
                  <a:srgbClr val="3333CC"/>
                </a:solidFill>
                <a:latin typeface="Calibri Light" panose="020F0302020204030204" pitchFamily="34" charset="0"/>
                <a:sym typeface="Symbol" pitchFamily="18" charset="2"/>
              </a:rPr>
              <a:t></a:t>
            </a:r>
            <a:r>
              <a:rPr lang="en-US" altLang="sv-SE" sz="1700" dirty="0">
                <a:solidFill>
                  <a:srgbClr val="3333CC"/>
                </a:solidFill>
                <a:latin typeface="Calibri Light" panose="020F0302020204030204" pitchFamily="34" charset="0"/>
                <a:cs typeface="Times New Roman" pitchFamily="18" charset="0"/>
              </a:rPr>
              <a:t> children(i) </a:t>
            </a:r>
            <a:r>
              <a:rPr lang="en-US" altLang="sv-SE" b="1" dirty="0">
                <a:solidFill>
                  <a:srgbClr val="3333CC"/>
                </a:solidFill>
                <a:latin typeface="Calibri Light" panose="020F0302020204030204" pitchFamily="34" charset="0"/>
                <a:cs typeface="Times New Roman" pitchFamily="18" charset="0"/>
              </a:rPr>
              <a:t>do</a:t>
            </a: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15				</a:t>
            </a:r>
            <a:r>
              <a:rPr lang="en-US" altLang="sv-SE" sz="1700" dirty="0" err="1">
                <a:solidFill>
                  <a:srgbClr val="3333CC"/>
                </a:solidFill>
                <a:latin typeface="Calibri Light" panose="020F0302020204030204" pitchFamily="34" charset="0"/>
                <a:cs typeface="Times New Roman" pitchFamily="18" charset="0"/>
              </a:rPr>
              <a:t>lr</a:t>
            </a:r>
            <a:r>
              <a:rPr lang="en-US" altLang="sv-SE" sz="1700" baseline="-25000" dirty="0" err="1">
                <a:solidFill>
                  <a:srgbClr val="3333CC"/>
                </a:solidFill>
                <a:latin typeface="Calibri Light" panose="020F0302020204030204" pitchFamily="34" charset="0"/>
                <a:cs typeface="Times New Roman" pitchFamily="18" charset="0"/>
              </a:rPr>
              <a:t>ji</a:t>
            </a:r>
            <a:r>
              <a:rPr lang="en-US" altLang="sv-SE" sz="1700" dirty="0">
                <a:solidFill>
                  <a:srgbClr val="3333CC"/>
                </a:solidFill>
                <a:latin typeface="Calibri Light" panose="020F0302020204030204" pitchFamily="34" charset="0"/>
                <a:cs typeface="Times New Roman" pitchFamily="18" charset="0"/>
              </a:rPr>
              <a:t> := </a:t>
            </a:r>
            <a:r>
              <a:rPr lang="en-US" altLang="sv-SE" dirty="0">
                <a:solidFill>
                  <a:srgbClr val="3333CC"/>
                </a:solidFill>
                <a:latin typeface="Calibri Light" panose="020F0302020204030204" pitchFamily="34" charset="0"/>
                <a:cs typeface="Times New Roman" pitchFamily="18" charset="0"/>
              </a:rPr>
              <a:t>read</a:t>
            </a:r>
            <a:r>
              <a:rPr lang="en-US" altLang="sv-SE" sz="1700" dirty="0">
                <a:solidFill>
                  <a:srgbClr val="3333CC"/>
                </a:solidFill>
                <a:latin typeface="Calibri Light" panose="020F0302020204030204" pitchFamily="34" charset="0"/>
                <a:cs typeface="Times New Roman" pitchFamily="18" charset="0"/>
              </a:rPr>
              <a:t>(</a:t>
            </a:r>
            <a:r>
              <a:rPr lang="en-US" altLang="sv-SE" sz="1700" dirty="0" err="1">
                <a:solidFill>
                  <a:srgbClr val="3333CC"/>
                </a:solidFill>
                <a:latin typeface="Calibri Light" panose="020F0302020204030204" pitchFamily="34" charset="0"/>
                <a:cs typeface="Times New Roman" pitchFamily="18" charset="0"/>
              </a:rPr>
              <a:t>r</a:t>
            </a:r>
            <a:r>
              <a:rPr lang="en-US" altLang="sv-SE" sz="1700" baseline="-25000" dirty="0" err="1">
                <a:solidFill>
                  <a:srgbClr val="3333CC"/>
                </a:solidFill>
                <a:latin typeface="Calibri Light" panose="020F0302020204030204" pitchFamily="34" charset="0"/>
                <a:cs typeface="Times New Roman" pitchFamily="18" charset="0"/>
              </a:rPr>
              <a:t>ji</a:t>
            </a:r>
            <a:r>
              <a:rPr lang="en-US" altLang="sv-SE" sz="1700" dirty="0">
                <a:solidFill>
                  <a:srgbClr val="3333CC"/>
                </a:solidFill>
                <a:latin typeface="Calibri Light" panose="020F0302020204030204" pitchFamily="34" charset="0"/>
                <a:cs typeface="Times New Roman" pitchFamily="18" charset="0"/>
              </a:rPr>
              <a:t>)</a:t>
            </a: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16 				</a:t>
            </a:r>
            <a:r>
              <a:rPr lang="en-US" altLang="sv-SE" b="1" dirty="0">
                <a:solidFill>
                  <a:srgbClr val="3333CC"/>
                </a:solidFill>
                <a:latin typeface="Calibri Light" panose="020F0302020204030204" pitchFamily="34" charset="0"/>
                <a:cs typeface="Times New Roman" pitchFamily="18" charset="0"/>
              </a:rPr>
              <a:t>write</a:t>
            </a:r>
            <a:r>
              <a:rPr lang="en-US" altLang="sv-SE" sz="1700" dirty="0">
                <a:solidFill>
                  <a:srgbClr val="3333CC"/>
                </a:solidFill>
                <a:latin typeface="Calibri Light" panose="020F0302020204030204" pitchFamily="34" charset="0"/>
                <a:cs typeface="Times New Roman" pitchFamily="18" charset="0"/>
              </a:rPr>
              <a:t> </a:t>
            </a:r>
            <a:r>
              <a:rPr lang="en-US" altLang="sv-SE" sz="1700" dirty="0" err="1">
                <a:solidFill>
                  <a:srgbClr val="3333CC"/>
                </a:solidFill>
                <a:latin typeface="Calibri Light" panose="020F0302020204030204" pitchFamily="34" charset="0"/>
                <a:cs typeface="Times New Roman" pitchFamily="18" charset="0"/>
              </a:rPr>
              <a:t>r</a:t>
            </a:r>
            <a:r>
              <a:rPr lang="en-US" altLang="sv-SE" sz="1700" baseline="-25000" dirty="0" err="1">
                <a:solidFill>
                  <a:srgbClr val="3333CC"/>
                </a:solidFill>
                <a:latin typeface="Calibri Light" panose="020F0302020204030204" pitchFamily="34" charset="0"/>
                <a:cs typeface="Times New Roman" pitchFamily="18" charset="0"/>
              </a:rPr>
              <a:t>ij</a:t>
            </a:r>
            <a:r>
              <a:rPr lang="en-US" altLang="sv-SE" sz="1700" dirty="0" err="1">
                <a:solidFill>
                  <a:srgbClr val="3333CC"/>
                </a:solidFill>
                <a:latin typeface="Calibri Light" panose="020F0302020204030204" pitchFamily="34" charset="0"/>
                <a:cs typeface="Times New Roman" pitchFamily="18" charset="0"/>
              </a:rPr>
              <a:t>.identifier</a:t>
            </a:r>
            <a:r>
              <a:rPr lang="en-US" altLang="sv-SE" sz="1700" dirty="0">
                <a:solidFill>
                  <a:srgbClr val="3333CC"/>
                </a:solidFill>
                <a:latin typeface="Calibri Light" panose="020F0302020204030204" pitchFamily="34" charset="0"/>
                <a:cs typeface="Times New Roman" pitchFamily="18" charset="0"/>
              </a:rPr>
              <a:t> := Id</a:t>
            </a:r>
            <a:r>
              <a:rPr lang="en-US" altLang="sv-SE" sz="1700" baseline="-25000" dirty="0">
                <a:solidFill>
                  <a:srgbClr val="3333CC"/>
                </a:solidFill>
                <a:latin typeface="Calibri Light" panose="020F0302020204030204" pitchFamily="34" charset="0"/>
                <a:cs typeface="Times New Roman" pitchFamily="18" charset="0"/>
              </a:rPr>
              <a:t>i</a:t>
            </a:r>
            <a:r>
              <a:rPr lang="en-US" altLang="sv-SE" sz="1700" dirty="0">
                <a:solidFill>
                  <a:srgbClr val="3333CC"/>
                </a:solidFill>
                <a:latin typeface="Calibri Light" panose="020F0302020204030204" pitchFamily="34" charset="0"/>
                <a:cs typeface="Times New Roman" pitchFamily="18" charset="0"/>
              </a:rPr>
              <a:t> + 1 + sum</a:t>
            </a: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17				sum := sum + </a:t>
            </a:r>
            <a:r>
              <a:rPr lang="en-US" altLang="sv-SE" sz="1700" dirty="0" err="1">
                <a:solidFill>
                  <a:srgbClr val="3333CC"/>
                </a:solidFill>
                <a:latin typeface="Calibri Light" panose="020F0302020204030204" pitchFamily="34" charset="0"/>
                <a:cs typeface="Times New Roman" pitchFamily="18" charset="0"/>
              </a:rPr>
              <a:t>lr</a:t>
            </a:r>
            <a:r>
              <a:rPr lang="en-US" altLang="sv-SE" sz="1700" baseline="-25000" dirty="0" err="1">
                <a:solidFill>
                  <a:srgbClr val="3333CC"/>
                </a:solidFill>
                <a:latin typeface="Calibri Light" panose="020F0302020204030204" pitchFamily="34" charset="0"/>
                <a:cs typeface="Times New Roman" pitchFamily="18" charset="0"/>
              </a:rPr>
              <a:t>ji</a:t>
            </a:r>
            <a:r>
              <a:rPr lang="en-US" altLang="sv-SE" sz="1700" dirty="0" err="1">
                <a:solidFill>
                  <a:srgbClr val="3333CC"/>
                </a:solidFill>
                <a:latin typeface="Calibri Light" panose="020F0302020204030204" pitchFamily="34" charset="0"/>
                <a:cs typeface="Times New Roman" pitchFamily="18" charset="0"/>
              </a:rPr>
              <a:t>.count</a:t>
            </a:r>
            <a:endParaRPr lang="en-US" altLang="sv-SE" sz="1700" dirty="0">
              <a:solidFill>
                <a:srgbClr val="3333CC"/>
              </a:solidFill>
              <a:latin typeface="Calibri Light" panose="020F0302020204030204" pitchFamily="34" charset="0"/>
              <a:cs typeface="Times New Roman" pitchFamily="18" charset="0"/>
            </a:endParaRP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18			</a:t>
            </a:r>
            <a:r>
              <a:rPr lang="en-US" altLang="sv-SE" b="1" dirty="0">
                <a:solidFill>
                  <a:srgbClr val="3333CC"/>
                </a:solidFill>
                <a:latin typeface="Calibri Light" panose="020F0302020204030204" pitchFamily="34" charset="0"/>
                <a:cs typeface="Times New Roman" pitchFamily="18" charset="0"/>
              </a:rPr>
              <a:t>od</a:t>
            </a: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19		</a:t>
            </a:r>
            <a:r>
              <a:rPr lang="en-US" altLang="sv-SE" b="1" dirty="0">
                <a:solidFill>
                  <a:srgbClr val="3333CC"/>
                </a:solidFill>
                <a:latin typeface="Calibri Light" panose="020F0302020204030204" pitchFamily="34" charset="0"/>
                <a:cs typeface="Times New Roman" pitchFamily="18" charset="0"/>
              </a:rPr>
              <a:t>od</a:t>
            </a:r>
            <a:r>
              <a:rPr lang="en-US" altLang="sv-SE" sz="1700" dirty="0">
                <a:solidFill>
                  <a:srgbClr val="3333CC"/>
                </a:solidFill>
                <a:latin typeface="Calibri Light" panose="020F0302020204030204" pitchFamily="34" charset="0"/>
                <a:cs typeface="Times New Roman" pitchFamily="18"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42863"/>
            <a:ext cx="8229600" cy="1143001"/>
          </a:xfrm>
        </p:spPr>
        <p:txBody>
          <a:bodyPr/>
          <a:lstStyle/>
          <a:p>
            <a:r>
              <a:rPr lang="en-US" altLang="sv-SE" sz="3600" i="1" dirty="0">
                <a:solidFill>
                  <a:schemeClr val="hlink"/>
                </a:solidFill>
                <a:latin typeface="Calibri Light" panose="020F0302020204030204" pitchFamily="34" charset="0"/>
                <a:cs typeface="Calibri Light" panose="020F0302020204030204" pitchFamily="34" charset="0"/>
              </a:rPr>
              <a:t>Ranking</a:t>
            </a:r>
            <a:r>
              <a:rPr lang="en-US" altLang="sv-SE" sz="3600" dirty="0">
                <a:solidFill>
                  <a:schemeClr val="hlink"/>
                </a:solidFill>
                <a:latin typeface="Calibri Light" panose="020F0302020204030204" pitchFamily="34" charset="0"/>
                <a:cs typeface="Calibri Light" panose="020F0302020204030204" pitchFamily="34" charset="0"/>
              </a:rPr>
              <a:t> Task Run</a:t>
            </a:r>
          </a:p>
        </p:txBody>
      </p:sp>
      <p:sp>
        <p:nvSpPr>
          <p:cNvPr id="50198" name="Text Box 22"/>
          <p:cNvSpPr txBox="1">
            <a:spLocks noChangeArrowheads="1"/>
          </p:cNvSpPr>
          <p:nvPr/>
        </p:nvSpPr>
        <p:spPr bwMode="auto">
          <a:xfrm>
            <a:off x="2143125" y="2711450"/>
            <a:ext cx="1184275"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latin typeface="Calibri Light" panose="020F0302020204030204" pitchFamily="34" charset="0"/>
                <a:cs typeface="Calibri Light" panose="020F0302020204030204" pitchFamily="34" charset="0"/>
              </a:rPr>
              <a:t>Count</a:t>
            </a:r>
            <a:r>
              <a:rPr lang="en-US" altLang="sv-SE" sz="1400" b="1" baseline="-25000">
                <a:latin typeface="Calibri Light" panose="020F0302020204030204" pitchFamily="34" charset="0"/>
                <a:cs typeface="Calibri Light" panose="020F0302020204030204" pitchFamily="34" charset="0"/>
              </a:rPr>
              <a:t>i </a:t>
            </a:r>
            <a:r>
              <a:rPr lang="en-US" altLang="sv-SE" sz="1400" b="1">
                <a:latin typeface="Calibri Light" panose="020F0302020204030204" pitchFamily="34" charset="0"/>
                <a:cs typeface="Calibri Light" panose="020F0302020204030204" pitchFamily="34" charset="0"/>
              </a:rPr>
              <a:t>:=</a:t>
            </a:r>
          </a:p>
          <a:p>
            <a:r>
              <a:rPr lang="en-US" altLang="sv-SE" sz="1400" b="1">
                <a:latin typeface="Calibri Light" panose="020F0302020204030204" pitchFamily="34" charset="0"/>
                <a:cs typeface="Calibri Light" panose="020F0302020204030204" pitchFamily="34" charset="0"/>
              </a:rPr>
              <a:t>ID</a:t>
            </a:r>
            <a:r>
              <a:rPr lang="en-US" altLang="sv-SE" sz="1400" b="1" baseline="-25000">
                <a:latin typeface="Calibri Light" panose="020F0302020204030204" pitchFamily="34" charset="0"/>
                <a:cs typeface="Calibri Light" panose="020F0302020204030204" pitchFamily="34" charset="0"/>
              </a:rPr>
              <a:t>i </a:t>
            </a:r>
            <a:r>
              <a:rPr lang="en-US" altLang="sv-SE" sz="1400" b="1">
                <a:latin typeface="Calibri Light" panose="020F0302020204030204" pitchFamily="34" charset="0"/>
                <a:cs typeface="Calibri Light" panose="020F0302020204030204" pitchFamily="34" charset="0"/>
              </a:rPr>
              <a:t>:=</a:t>
            </a:r>
          </a:p>
        </p:txBody>
      </p:sp>
      <p:sp>
        <p:nvSpPr>
          <p:cNvPr id="50199" name="Text Box 23"/>
          <p:cNvSpPr txBox="1">
            <a:spLocks noChangeArrowheads="1"/>
          </p:cNvSpPr>
          <p:nvPr/>
        </p:nvSpPr>
        <p:spPr bwMode="auto">
          <a:xfrm>
            <a:off x="344488" y="4852988"/>
            <a:ext cx="1184275"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latin typeface="Calibri Light" panose="020F0302020204030204" pitchFamily="34" charset="0"/>
                <a:cs typeface="Calibri Light" panose="020F0302020204030204" pitchFamily="34" charset="0"/>
              </a:rPr>
              <a:t>Count</a:t>
            </a:r>
            <a:r>
              <a:rPr lang="en-US" altLang="sv-SE" sz="1400" b="1" baseline="-25000">
                <a:latin typeface="Calibri Light" panose="020F0302020204030204" pitchFamily="34" charset="0"/>
                <a:cs typeface="Calibri Light" panose="020F0302020204030204" pitchFamily="34" charset="0"/>
              </a:rPr>
              <a:t>i </a:t>
            </a:r>
            <a:r>
              <a:rPr lang="en-US" altLang="sv-SE" sz="1400" b="1">
                <a:latin typeface="Calibri Light" panose="020F0302020204030204" pitchFamily="34" charset="0"/>
                <a:cs typeface="Calibri Light" panose="020F0302020204030204" pitchFamily="34" charset="0"/>
              </a:rPr>
              <a:t>:=</a:t>
            </a:r>
          </a:p>
          <a:p>
            <a:r>
              <a:rPr lang="en-US" altLang="sv-SE" sz="1400" b="1">
                <a:latin typeface="Calibri Light" panose="020F0302020204030204" pitchFamily="34" charset="0"/>
                <a:cs typeface="Calibri Light" panose="020F0302020204030204" pitchFamily="34" charset="0"/>
              </a:rPr>
              <a:t>ID</a:t>
            </a:r>
            <a:r>
              <a:rPr lang="en-US" altLang="sv-SE" sz="1400" b="1" baseline="-25000">
                <a:latin typeface="Calibri Light" panose="020F0302020204030204" pitchFamily="34" charset="0"/>
                <a:cs typeface="Calibri Light" panose="020F0302020204030204" pitchFamily="34" charset="0"/>
              </a:rPr>
              <a:t>i </a:t>
            </a:r>
            <a:r>
              <a:rPr lang="en-US" altLang="sv-SE" sz="1400" b="1">
                <a:latin typeface="Calibri Light" panose="020F0302020204030204" pitchFamily="34" charset="0"/>
                <a:cs typeface="Calibri Light" panose="020F0302020204030204" pitchFamily="34" charset="0"/>
              </a:rPr>
              <a:t>:=</a:t>
            </a:r>
          </a:p>
        </p:txBody>
      </p:sp>
      <p:sp>
        <p:nvSpPr>
          <p:cNvPr id="50200" name="Text Box 24"/>
          <p:cNvSpPr txBox="1">
            <a:spLocks noChangeArrowheads="1"/>
          </p:cNvSpPr>
          <p:nvPr/>
        </p:nvSpPr>
        <p:spPr bwMode="auto">
          <a:xfrm>
            <a:off x="1617663" y="5643563"/>
            <a:ext cx="1184275"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latin typeface="Calibri Light" panose="020F0302020204030204" pitchFamily="34" charset="0"/>
                <a:cs typeface="Calibri Light" panose="020F0302020204030204" pitchFamily="34" charset="0"/>
              </a:rPr>
              <a:t>Count</a:t>
            </a:r>
            <a:r>
              <a:rPr lang="en-US" altLang="sv-SE" sz="1400" b="1" baseline="-25000">
                <a:latin typeface="Calibri Light" panose="020F0302020204030204" pitchFamily="34" charset="0"/>
                <a:cs typeface="Calibri Light" panose="020F0302020204030204" pitchFamily="34" charset="0"/>
              </a:rPr>
              <a:t>i </a:t>
            </a:r>
            <a:r>
              <a:rPr lang="en-US" altLang="sv-SE" sz="1400" b="1">
                <a:latin typeface="Calibri Light" panose="020F0302020204030204" pitchFamily="34" charset="0"/>
                <a:cs typeface="Calibri Light" panose="020F0302020204030204" pitchFamily="34" charset="0"/>
              </a:rPr>
              <a:t>:=</a:t>
            </a:r>
          </a:p>
          <a:p>
            <a:r>
              <a:rPr lang="en-US" altLang="sv-SE" sz="1400" b="1">
                <a:latin typeface="Calibri Light" panose="020F0302020204030204" pitchFamily="34" charset="0"/>
                <a:cs typeface="Calibri Light" panose="020F0302020204030204" pitchFamily="34" charset="0"/>
              </a:rPr>
              <a:t>ID</a:t>
            </a:r>
            <a:r>
              <a:rPr lang="en-US" altLang="sv-SE" sz="1400" b="1" baseline="-25000">
                <a:latin typeface="Calibri Light" panose="020F0302020204030204" pitchFamily="34" charset="0"/>
                <a:cs typeface="Calibri Light" panose="020F0302020204030204" pitchFamily="34" charset="0"/>
              </a:rPr>
              <a:t>i </a:t>
            </a:r>
            <a:r>
              <a:rPr lang="en-US" altLang="sv-SE" sz="1400" b="1">
                <a:latin typeface="Calibri Light" panose="020F0302020204030204" pitchFamily="34" charset="0"/>
                <a:cs typeface="Calibri Light" panose="020F0302020204030204" pitchFamily="34" charset="0"/>
              </a:rPr>
              <a:t>:=</a:t>
            </a:r>
          </a:p>
        </p:txBody>
      </p:sp>
      <p:sp>
        <p:nvSpPr>
          <p:cNvPr id="50201" name="Text Box 25"/>
          <p:cNvSpPr txBox="1">
            <a:spLocks noChangeArrowheads="1"/>
          </p:cNvSpPr>
          <p:nvPr/>
        </p:nvSpPr>
        <p:spPr bwMode="auto">
          <a:xfrm>
            <a:off x="5286375" y="5683250"/>
            <a:ext cx="1184275"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latin typeface="Calibri Light" panose="020F0302020204030204" pitchFamily="34" charset="0"/>
                <a:cs typeface="Calibri Light" panose="020F0302020204030204" pitchFamily="34" charset="0"/>
              </a:rPr>
              <a:t>Count</a:t>
            </a:r>
            <a:r>
              <a:rPr lang="en-US" altLang="sv-SE" sz="1400" b="1" baseline="-25000">
                <a:latin typeface="Calibri Light" panose="020F0302020204030204" pitchFamily="34" charset="0"/>
                <a:cs typeface="Calibri Light" panose="020F0302020204030204" pitchFamily="34" charset="0"/>
              </a:rPr>
              <a:t>i </a:t>
            </a:r>
            <a:r>
              <a:rPr lang="en-US" altLang="sv-SE" sz="1400" b="1">
                <a:latin typeface="Calibri Light" panose="020F0302020204030204" pitchFamily="34" charset="0"/>
                <a:cs typeface="Calibri Light" panose="020F0302020204030204" pitchFamily="34" charset="0"/>
              </a:rPr>
              <a:t>:=</a:t>
            </a:r>
          </a:p>
          <a:p>
            <a:r>
              <a:rPr lang="en-US" altLang="sv-SE" sz="1400" b="1">
                <a:latin typeface="Calibri Light" panose="020F0302020204030204" pitchFamily="34" charset="0"/>
                <a:cs typeface="Calibri Light" panose="020F0302020204030204" pitchFamily="34" charset="0"/>
              </a:rPr>
              <a:t>ID</a:t>
            </a:r>
            <a:r>
              <a:rPr lang="en-US" altLang="sv-SE" sz="1400" b="1" baseline="-25000">
                <a:latin typeface="Calibri Light" panose="020F0302020204030204" pitchFamily="34" charset="0"/>
                <a:cs typeface="Calibri Light" panose="020F0302020204030204" pitchFamily="34" charset="0"/>
              </a:rPr>
              <a:t>i </a:t>
            </a:r>
            <a:r>
              <a:rPr lang="en-US" altLang="sv-SE" sz="1400" b="1">
                <a:latin typeface="Calibri Light" panose="020F0302020204030204" pitchFamily="34" charset="0"/>
                <a:cs typeface="Calibri Light" panose="020F0302020204030204" pitchFamily="34" charset="0"/>
              </a:rPr>
              <a:t>:=</a:t>
            </a:r>
          </a:p>
        </p:txBody>
      </p:sp>
      <p:sp>
        <p:nvSpPr>
          <p:cNvPr id="50202" name="Text Box 26"/>
          <p:cNvSpPr txBox="1">
            <a:spLocks noChangeArrowheads="1"/>
          </p:cNvSpPr>
          <p:nvPr/>
        </p:nvSpPr>
        <p:spPr bwMode="auto">
          <a:xfrm>
            <a:off x="3038475" y="4432300"/>
            <a:ext cx="1184275"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latin typeface="Calibri Light" panose="020F0302020204030204" pitchFamily="34" charset="0"/>
                <a:cs typeface="Calibri Light" panose="020F0302020204030204" pitchFamily="34" charset="0"/>
              </a:rPr>
              <a:t>Count</a:t>
            </a:r>
            <a:r>
              <a:rPr lang="en-US" altLang="sv-SE" sz="1400" b="1" baseline="-25000">
                <a:latin typeface="Calibri Light" panose="020F0302020204030204" pitchFamily="34" charset="0"/>
                <a:cs typeface="Calibri Light" panose="020F0302020204030204" pitchFamily="34" charset="0"/>
              </a:rPr>
              <a:t>i </a:t>
            </a:r>
            <a:r>
              <a:rPr lang="en-US" altLang="sv-SE" sz="1400" b="1">
                <a:latin typeface="Calibri Light" panose="020F0302020204030204" pitchFamily="34" charset="0"/>
                <a:cs typeface="Calibri Light" panose="020F0302020204030204" pitchFamily="34" charset="0"/>
              </a:rPr>
              <a:t>:=</a:t>
            </a:r>
          </a:p>
          <a:p>
            <a:r>
              <a:rPr lang="en-US" altLang="sv-SE" sz="1400" b="1">
                <a:latin typeface="Calibri Light" panose="020F0302020204030204" pitchFamily="34" charset="0"/>
                <a:cs typeface="Calibri Light" panose="020F0302020204030204" pitchFamily="34" charset="0"/>
              </a:rPr>
              <a:t>ID</a:t>
            </a:r>
            <a:r>
              <a:rPr lang="en-US" altLang="sv-SE" sz="1400" b="1" baseline="-25000">
                <a:latin typeface="Calibri Light" panose="020F0302020204030204" pitchFamily="34" charset="0"/>
                <a:cs typeface="Calibri Light" panose="020F0302020204030204" pitchFamily="34" charset="0"/>
              </a:rPr>
              <a:t>i </a:t>
            </a:r>
            <a:r>
              <a:rPr lang="en-US" altLang="sv-SE" sz="1400" b="1">
                <a:latin typeface="Calibri Light" panose="020F0302020204030204" pitchFamily="34" charset="0"/>
                <a:cs typeface="Calibri Light" panose="020F0302020204030204" pitchFamily="34" charset="0"/>
              </a:rPr>
              <a:t>:=</a:t>
            </a:r>
          </a:p>
        </p:txBody>
      </p:sp>
      <p:sp>
        <p:nvSpPr>
          <p:cNvPr id="50203" name="Text Box 27"/>
          <p:cNvSpPr txBox="1">
            <a:spLocks noChangeArrowheads="1"/>
          </p:cNvSpPr>
          <p:nvPr/>
        </p:nvSpPr>
        <p:spPr bwMode="auto">
          <a:xfrm>
            <a:off x="5437188" y="3355975"/>
            <a:ext cx="1184275"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latin typeface="Calibri Light" panose="020F0302020204030204" pitchFamily="34" charset="0"/>
                <a:cs typeface="Calibri Light" panose="020F0302020204030204" pitchFamily="34" charset="0"/>
              </a:rPr>
              <a:t>Count</a:t>
            </a:r>
            <a:r>
              <a:rPr lang="en-US" altLang="sv-SE" sz="1400" b="1" baseline="-25000">
                <a:latin typeface="Calibri Light" panose="020F0302020204030204" pitchFamily="34" charset="0"/>
                <a:cs typeface="Calibri Light" panose="020F0302020204030204" pitchFamily="34" charset="0"/>
              </a:rPr>
              <a:t>i </a:t>
            </a:r>
            <a:r>
              <a:rPr lang="en-US" altLang="sv-SE" sz="1400" b="1">
                <a:latin typeface="Calibri Light" panose="020F0302020204030204" pitchFamily="34" charset="0"/>
                <a:cs typeface="Calibri Light" panose="020F0302020204030204" pitchFamily="34" charset="0"/>
              </a:rPr>
              <a:t>:=</a:t>
            </a:r>
          </a:p>
          <a:p>
            <a:r>
              <a:rPr lang="en-US" altLang="sv-SE" sz="1400" b="1">
                <a:latin typeface="Calibri Light" panose="020F0302020204030204" pitchFamily="34" charset="0"/>
                <a:cs typeface="Calibri Light" panose="020F0302020204030204" pitchFamily="34" charset="0"/>
              </a:rPr>
              <a:t>ID</a:t>
            </a:r>
            <a:r>
              <a:rPr lang="en-US" altLang="sv-SE" sz="1400" b="1" baseline="-25000">
                <a:latin typeface="Calibri Light" panose="020F0302020204030204" pitchFamily="34" charset="0"/>
                <a:cs typeface="Calibri Light" panose="020F0302020204030204" pitchFamily="34" charset="0"/>
              </a:rPr>
              <a:t>i </a:t>
            </a:r>
            <a:r>
              <a:rPr lang="en-US" altLang="sv-SE" sz="1400" b="1">
                <a:latin typeface="Calibri Light" panose="020F0302020204030204" pitchFamily="34" charset="0"/>
                <a:cs typeface="Calibri Light" panose="020F0302020204030204" pitchFamily="34" charset="0"/>
              </a:rPr>
              <a:t>:=</a:t>
            </a:r>
          </a:p>
        </p:txBody>
      </p:sp>
      <p:sp>
        <p:nvSpPr>
          <p:cNvPr id="50204" name="Text Box 28"/>
          <p:cNvSpPr txBox="1">
            <a:spLocks noChangeArrowheads="1"/>
          </p:cNvSpPr>
          <p:nvPr/>
        </p:nvSpPr>
        <p:spPr bwMode="auto">
          <a:xfrm>
            <a:off x="7102475" y="3209925"/>
            <a:ext cx="1184275"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latin typeface="Calibri Light" panose="020F0302020204030204" pitchFamily="34" charset="0"/>
                <a:cs typeface="Calibri Light" panose="020F0302020204030204" pitchFamily="34" charset="0"/>
              </a:rPr>
              <a:t>Count</a:t>
            </a:r>
            <a:r>
              <a:rPr lang="en-US" altLang="sv-SE" sz="1400" b="1" baseline="-25000">
                <a:latin typeface="Calibri Light" panose="020F0302020204030204" pitchFamily="34" charset="0"/>
                <a:cs typeface="Calibri Light" panose="020F0302020204030204" pitchFamily="34" charset="0"/>
              </a:rPr>
              <a:t>i </a:t>
            </a:r>
            <a:r>
              <a:rPr lang="en-US" altLang="sv-SE" sz="1400" b="1">
                <a:latin typeface="Calibri Light" panose="020F0302020204030204" pitchFamily="34" charset="0"/>
                <a:cs typeface="Calibri Light" panose="020F0302020204030204" pitchFamily="34" charset="0"/>
              </a:rPr>
              <a:t>:=</a:t>
            </a:r>
          </a:p>
          <a:p>
            <a:r>
              <a:rPr lang="en-US" altLang="sv-SE" sz="1400" b="1">
                <a:latin typeface="Calibri Light" panose="020F0302020204030204" pitchFamily="34" charset="0"/>
                <a:cs typeface="Calibri Light" panose="020F0302020204030204" pitchFamily="34" charset="0"/>
              </a:rPr>
              <a:t>ID</a:t>
            </a:r>
            <a:r>
              <a:rPr lang="en-US" altLang="sv-SE" sz="1400" b="1" baseline="-25000">
                <a:latin typeface="Calibri Light" panose="020F0302020204030204" pitchFamily="34" charset="0"/>
                <a:cs typeface="Calibri Light" panose="020F0302020204030204" pitchFamily="34" charset="0"/>
              </a:rPr>
              <a:t>i </a:t>
            </a:r>
            <a:r>
              <a:rPr lang="en-US" altLang="sv-SE" sz="1400" b="1">
                <a:latin typeface="Calibri Light" panose="020F0302020204030204" pitchFamily="34" charset="0"/>
                <a:cs typeface="Calibri Light" panose="020F0302020204030204" pitchFamily="34" charset="0"/>
              </a:rPr>
              <a:t>:=</a:t>
            </a:r>
          </a:p>
        </p:txBody>
      </p:sp>
      <p:sp>
        <p:nvSpPr>
          <p:cNvPr id="50205" name="Text Box 29"/>
          <p:cNvSpPr txBox="1">
            <a:spLocks noChangeArrowheads="1"/>
          </p:cNvSpPr>
          <p:nvPr/>
        </p:nvSpPr>
        <p:spPr bwMode="auto">
          <a:xfrm>
            <a:off x="3902075" y="1306513"/>
            <a:ext cx="1184275"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latin typeface="Calibri Light" panose="020F0302020204030204" pitchFamily="34" charset="0"/>
                <a:cs typeface="Calibri Light" panose="020F0302020204030204" pitchFamily="34" charset="0"/>
              </a:rPr>
              <a:t>Count</a:t>
            </a:r>
            <a:r>
              <a:rPr lang="en-US" altLang="sv-SE" sz="1400" b="1" baseline="-25000">
                <a:latin typeface="Calibri Light" panose="020F0302020204030204" pitchFamily="34" charset="0"/>
                <a:cs typeface="Calibri Light" panose="020F0302020204030204" pitchFamily="34" charset="0"/>
              </a:rPr>
              <a:t>i </a:t>
            </a:r>
            <a:r>
              <a:rPr lang="en-US" altLang="sv-SE" sz="1400" b="1">
                <a:latin typeface="Calibri Light" panose="020F0302020204030204" pitchFamily="34" charset="0"/>
                <a:cs typeface="Calibri Light" panose="020F0302020204030204" pitchFamily="34" charset="0"/>
              </a:rPr>
              <a:t>:=</a:t>
            </a:r>
          </a:p>
          <a:p>
            <a:r>
              <a:rPr lang="en-US" altLang="sv-SE" sz="1400" b="1">
                <a:latin typeface="Calibri Light" panose="020F0302020204030204" pitchFamily="34" charset="0"/>
                <a:cs typeface="Calibri Light" panose="020F0302020204030204" pitchFamily="34" charset="0"/>
              </a:rPr>
              <a:t>ID</a:t>
            </a:r>
            <a:r>
              <a:rPr lang="en-US" altLang="sv-SE" sz="1400" b="1" baseline="-25000">
                <a:latin typeface="Calibri Light" panose="020F0302020204030204" pitchFamily="34" charset="0"/>
                <a:cs typeface="Calibri Light" panose="020F0302020204030204" pitchFamily="34" charset="0"/>
              </a:rPr>
              <a:t>i </a:t>
            </a:r>
            <a:r>
              <a:rPr lang="en-US" altLang="sv-SE" sz="1400" b="1">
                <a:latin typeface="Calibri Light" panose="020F0302020204030204" pitchFamily="34" charset="0"/>
                <a:cs typeface="Calibri Light" panose="020F0302020204030204" pitchFamily="34" charset="0"/>
              </a:rPr>
              <a:t>:=</a:t>
            </a:r>
          </a:p>
        </p:txBody>
      </p:sp>
      <p:sp>
        <p:nvSpPr>
          <p:cNvPr id="50206" name="Text Box 30"/>
          <p:cNvSpPr txBox="1">
            <a:spLocks noChangeArrowheads="1"/>
          </p:cNvSpPr>
          <p:nvPr/>
        </p:nvSpPr>
        <p:spPr bwMode="auto">
          <a:xfrm>
            <a:off x="3271838" y="2274888"/>
            <a:ext cx="830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b="1">
                <a:latin typeface="Calibri Light" panose="020F0302020204030204" pitchFamily="34" charset="0"/>
                <a:cs typeface="Calibri Light" panose="020F0302020204030204" pitchFamily="34" charset="0"/>
              </a:rPr>
              <a:t>r.id=</a:t>
            </a:r>
          </a:p>
        </p:txBody>
      </p:sp>
      <p:sp>
        <p:nvSpPr>
          <p:cNvPr id="50207" name="Text Box 31"/>
          <p:cNvSpPr txBox="1">
            <a:spLocks noChangeArrowheads="1"/>
          </p:cNvSpPr>
          <p:nvPr/>
        </p:nvSpPr>
        <p:spPr bwMode="auto">
          <a:xfrm>
            <a:off x="4819650" y="2316163"/>
            <a:ext cx="830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b="1">
                <a:latin typeface="Calibri Light" panose="020F0302020204030204" pitchFamily="34" charset="0"/>
                <a:cs typeface="Calibri Light" panose="020F0302020204030204" pitchFamily="34" charset="0"/>
              </a:rPr>
              <a:t>r.id=</a:t>
            </a:r>
          </a:p>
        </p:txBody>
      </p:sp>
      <p:sp>
        <p:nvSpPr>
          <p:cNvPr id="50208" name="Text Box 32"/>
          <p:cNvSpPr txBox="1">
            <a:spLocks noChangeArrowheads="1"/>
          </p:cNvSpPr>
          <p:nvPr/>
        </p:nvSpPr>
        <p:spPr bwMode="auto">
          <a:xfrm>
            <a:off x="4054475" y="2687638"/>
            <a:ext cx="830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b="1">
                <a:latin typeface="Calibri Light" panose="020F0302020204030204" pitchFamily="34" charset="0"/>
                <a:cs typeface="Calibri Light" panose="020F0302020204030204" pitchFamily="34" charset="0"/>
              </a:rPr>
              <a:t>r.id=</a:t>
            </a:r>
          </a:p>
        </p:txBody>
      </p:sp>
      <p:sp>
        <p:nvSpPr>
          <p:cNvPr id="50209" name="Text Box 33"/>
          <p:cNvSpPr txBox="1">
            <a:spLocks noChangeArrowheads="1"/>
          </p:cNvSpPr>
          <p:nvPr/>
        </p:nvSpPr>
        <p:spPr bwMode="auto">
          <a:xfrm>
            <a:off x="2336800" y="3576638"/>
            <a:ext cx="830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b="1">
                <a:latin typeface="Calibri Light" panose="020F0302020204030204" pitchFamily="34" charset="0"/>
                <a:cs typeface="Calibri Light" panose="020F0302020204030204" pitchFamily="34" charset="0"/>
              </a:rPr>
              <a:t>r.id=</a:t>
            </a:r>
          </a:p>
        </p:txBody>
      </p:sp>
      <p:sp>
        <p:nvSpPr>
          <p:cNvPr id="50210" name="Text Box 34"/>
          <p:cNvSpPr txBox="1">
            <a:spLocks noChangeArrowheads="1"/>
          </p:cNvSpPr>
          <p:nvPr/>
        </p:nvSpPr>
        <p:spPr bwMode="auto">
          <a:xfrm>
            <a:off x="3881438" y="4972050"/>
            <a:ext cx="830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b="1">
                <a:latin typeface="Calibri Light" panose="020F0302020204030204" pitchFamily="34" charset="0"/>
                <a:cs typeface="Calibri Light" panose="020F0302020204030204" pitchFamily="34" charset="0"/>
              </a:rPr>
              <a:t>r.id=</a:t>
            </a:r>
          </a:p>
        </p:txBody>
      </p:sp>
      <p:sp>
        <p:nvSpPr>
          <p:cNvPr id="50211" name="Text Box 35"/>
          <p:cNvSpPr txBox="1">
            <a:spLocks noChangeArrowheads="1"/>
          </p:cNvSpPr>
          <p:nvPr/>
        </p:nvSpPr>
        <p:spPr bwMode="auto">
          <a:xfrm>
            <a:off x="5116513" y="4454525"/>
            <a:ext cx="830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b="1">
                <a:latin typeface="Calibri Light" panose="020F0302020204030204" pitchFamily="34" charset="0"/>
                <a:cs typeface="Calibri Light" panose="020F0302020204030204" pitchFamily="34" charset="0"/>
              </a:rPr>
              <a:t>r.id=</a:t>
            </a:r>
          </a:p>
        </p:txBody>
      </p:sp>
      <p:sp>
        <p:nvSpPr>
          <p:cNvPr id="50212" name="Text Box 36"/>
          <p:cNvSpPr txBox="1">
            <a:spLocks noChangeArrowheads="1"/>
          </p:cNvSpPr>
          <p:nvPr/>
        </p:nvSpPr>
        <p:spPr bwMode="auto">
          <a:xfrm>
            <a:off x="6500813" y="4924425"/>
            <a:ext cx="830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b="1">
                <a:latin typeface="Calibri Light" panose="020F0302020204030204" pitchFamily="34" charset="0"/>
                <a:cs typeface="Calibri Light" panose="020F0302020204030204" pitchFamily="34" charset="0"/>
              </a:rPr>
              <a:t>r.id=</a:t>
            </a:r>
          </a:p>
        </p:txBody>
      </p:sp>
      <p:sp>
        <p:nvSpPr>
          <p:cNvPr id="50213" name="Text Box 37"/>
          <p:cNvSpPr txBox="1">
            <a:spLocks noChangeArrowheads="1"/>
          </p:cNvSpPr>
          <p:nvPr/>
        </p:nvSpPr>
        <p:spPr bwMode="auto">
          <a:xfrm>
            <a:off x="338138" y="4854575"/>
            <a:ext cx="1184275" cy="527050"/>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solidFill>
                  <a:srgbClr val="FF0066"/>
                </a:solidFill>
                <a:latin typeface="Calibri Light" panose="020F0302020204030204" pitchFamily="34" charset="0"/>
                <a:cs typeface="Calibri Light" panose="020F0302020204030204" pitchFamily="34" charset="0"/>
              </a:rPr>
              <a:t>Count</a:t>
            </a:r>
            <a:r>
              <a:rPr lang="en-US" altLang="sv-SE" sz="1400" b="1" baseline="-25000">
                <a:solidFill>
                  <a:srgbClr val="FF0066"/>
                </a:solidFill>
                <a:latin typeface="Calibri Light" panose="020F0302020204030204" pitchFamily="34" charset="0"/>
                <a:cs typeface="Calibri Light" panose="020F0302020204030204" pitchFamily="34" charset="0"/>
              </a:rPr>
              <a:t>i </a:t>
            </a:r>
            <a:r>
              <a:rPr lang="en-US" altLang="sv-SE" sz="1400" b="1">
                <a:solidFill>
                  <a:srgbClr val="FF0066"/>
                </a:solidFill>
                <a:latin typeface="Calibri Light" panose="020F0302020204030204" pitchFamily="34" charset="0"/>
                <a:cs typeface="Calibri Light" panose="020F0302020204030204" pitchFamily="34" charset="0"/>
              </a:rPr>
              <a:t>:= 1</a:t>
            </a:r>
          </a:p>
          <a:p>
            <a:r>
              <a:rPr lang="en-US" altLang="sv-SE" sz="1400" b="1">
                <a:latin typeface="Calibri Light" panose="020F0302020204030204" pitchFamily="34" charset="0"/>
                <a:cs typeface="Calibri Light" panose="020F0302020204030204" pitchFamily="34" charset="0"/>
              </a:rPr>
              <a:t>ID</a:t>
            </a:r>
            <a:r>
              <a:rPr lang="en-US" altLang="sv-SE" sz="1400" b="1" baseline="-25000">
                <a:latin typeface="Calibri Light" panose="020F0302020204030204" pitchFamily="34" charset="0"/>
                <a:cs typeface="Calibri Light" panose="020F0302020204030204" pitchFamily="34" charset="0"/>
              </a:rPr>
              <a:t>i </a:t>
            </a:r>
            <a:r>
              <a:rPr lang="en-US" altLang="sv-SE" sz="1400" b="1">
                <a:latin typeface="Calibri Light" panose="020F0302020204030204" pitchFamily="34" charset="0"/>
                <a:cs typeface="Calibri Light" panose="020F0302020204030204" pitchFamily="34" charset="0"/>
              </a:rPr>
              <a:t>:=</a:t>
            </a:r>
          </a:p>
        </p:txBody>
      </p:sp>
      <p:sp>
        <p:nvSpPr>
          <p:cNvPr id="50214" name="Text Box 38"/>
          <p:cNvSpPr txBox="1">
            <a:spLocks noChangeArrowheads="1"/>
          </p:cNvSpPr>
          <p:nvPr/>
        </p:nvSpPr>
        <p:spPr bwMode="auto">
          <a:xfrm>
            <a:off x="1616075" y="5648325"/>
            <a:ext cx="1184275" cy="527050"/>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solidFill>
                  <a:srgbClr val="FF0066"/>
                </a:solidFill>
                <a:latin typeface="Calibri Light" panose="020F0302020204030204" pitchFamily="34" charset="0"/>
                <a:cs typeface="Calibri Light" panose="020F0302020204030204" pitchFamily="34" charset="0"/>
              </a:rPr>
              <a:t>Count</a:t>
            </a:r>
            <a:r>
              <a:rPr lang="en-US" altLang="sv-SE" sz="1400" b="1" baseline="-25000">
                <a:solidFill>
                  <a:srgbClr val="FF0066"/>
                </a:solidFill>
                <a:latin typeface="Calibri Light" panose="020F0302020204030204" pitchFamily="34" charset="0"/>
                <a:cs typeface="Calibri Light" panose="020F0302020204030204" pitchFamily="34" charset="0"/>
              </a:rPr>
              <a:t>i </a:t>
            </a:r>
            <a:r>
              <a:rPr lang="en-US" altLang="sv-SE" sz="1400" b="1">
                <a:solidFill>
                  <a:srgbClr val="FF0066"/>
                </a:solidFill>
                <a:latin typeface="Calibri Light" panose="020F0302020204030204" pitchFamily="34" charset="0"/>
                <a:cs typeface="Calibri Light" panose="020F0302020204030204" pitchFamily="34" charset="0"/>
              </a:rPr>
              <a:t>:= 1</a:t>
            </a:r>
          </a:p>
          <a:p>
            <a:r>
              <a:rPr lang="en-US" altLang="sv-SE" sz="1400" b="1">
                <a:latin typeface="Calibri Light" panose="020F0302020204030204" pitchFamily="34" charset="0"/>
                <a:cs typeface="Calibri Light" panose="020F0302020204030204" pitchFamily="34" charset="0"/>
              </a:rPr>
              <a:t>ID</a:t>
            </a:r>
            <a:r>
              <a:rPr lang="en-US" altLang="sv-SE" sz="1400" b="1" baseline="-25000">
                <a:latin typeface="Calibri Light" panose="020F0302020204030204" pitchFamily="34" charset="0"/>
                <a:cs typeface="Calibri Light" panose="020F0302020204030204" pitchFamily="34" charset="0"/>
              </a:rPr>
              <a:t>i </a:t>
            </a:r>
            <a:r>
              <a:rPr lang="en-US" altLang="sv-SE" sz="1400" b="1">
                <a:latin typeface="Calibri Light" panose="020F0302020204030204" pitchFamily="34" charset="0"/>
                <a:cs typeface="Calibri Light" panose="020F0302020204030204" pitchFamily="34" charset="0"/>
              </a:rPr>
              <a:t>:=</a:t>
            </a:r>
          </a:p>
        </p:txBody>
      </p:sp>
      <p:sp>
        <p:nvSpPr>
          <p:cNvPr id="50215" name="Text Box 39"/>
          <p:cNvSpPr txBox="1">
            <a:spLocks noChangeArrowheads="1"/>
          </p:cNvSpPr>
          <p:nvPr/>
        </p:nvSpPr>
        <p:spPr bwMode="auto">
          <a:xfrm>
            <a:off x="3032125" y="4430713"/>
            <a:ext cx="1184275" cy="527050"/>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solidFill>
                  <a:srgbClr val="FF0066"/>
                </a:solidFill>
                <a:latin typeface="Calibri Light" panose="020F0302020204030204" pitchFamily="34" charset="0"/>
                <a:cs typeface="Calibri Light" panose="020F0302020204030204" pitchFamily="34" charset="0"/>
              </a:rPr>
              <a:t>Count</a:t>
            </a:r>
            <a:r>
              <a:rPr lang="en-US" altLang="sv-SE" sz="1400" b="1" baseline="-25000">
                <a:solidFill>
                  <a:srgbClr val="FF0066"/>
                </a:solidFill>
                <a:latin typeface="Calibri Light" panose="020F0302020204030204" pitchFamily="34" charset="0"/>
                <a:cs typeface="Calibri Light" panose="020F0302020204030204" pitchFamily="34" charset="0"/>
              </a:rPr>
              <a:t>i </a:t>
            </a:r>
            <a:r>
              <a:rPr lang="en-US" altLang="sv-SE" sz="1400" b="1">
                <a:solidFill>
                  <a:srgbClr val="FF0066"/>
                </a:solidFill>
                <a:latin typeface="Calibri Light" panose="020F0302020204030204" pitchFamily="34" charset="0"/>
                <a:cs typeface="Calibri Light" panose="020F0302020204030204" pitchFamily="34" charset="0"/>
              </a:rPr>
              <a:t>:= 2</a:t>
            </a:r>
          </a:p>
          <a:p>
            <a:r>
              <a:rPr lang="en-US" altLang="sv-SE" sz="1400" b="1">
                <a:latin typeface="Calibri Light" panose="020F0302020204030204" pitchFamily="34" charset="0"/>
                <a:cs typeface="Calibri Light" panose="020F0302020204030204" pitchFamily="34" charset="0"/>
              </a:rPr>
              <a:t>ID</a:t>
            </a:r>
            <a:r>
              <a:rPr lang="en-US" altLang="sv-SE" sz="1400" b="1" baseline="-25000">
                <a:latin typeface="Calibri Light" panose="020F0302020204030204" pitchFamily="34" charset="0"/>
                <a:cs typeface="Calibri Light" panose="020F0302020204030204" pitchFamily="34" charset="0"/>
              </a:rPr>
              <a:t>i </a:t>
            </a:r>
            <a:r>
              <a:rPr lang="en-US" altLang="sv-SE" sz="1400" b="1">
                <a:latin typeface="Calibri Light" panose="020F0302020204030204" pitchFamily="34" charset="0"/>
                <a:cs typeface="Calibri Light" panose="020F0302020204030204" pitchFamily="34" charset="0"/>
              </a:rPr>
              <a:t>:=</a:t>
            </a:r>
          </a:p>
        </p:txBody>
      </p:sp>
      <p:sp>
        <p:nvSpPr>
          <p:cNvPr id="50216" name="Text Box 40"/>
          <p:cNvSpPr txBox="1">
            <a:spLocks noChangeArrowheads="1"/>
          </p:cNvSpPr>
          <p:nvPr/>
        </p:nvSpPr>
        <p:spPr bwMode="auto">
          <a:xfrm>
            <a:off x="7099300" y="3205163"/>
            <a:ext cx="1184275" cy="527050"/>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solidFill>
                  <a:srgbClr val="FF0066"/>
                </a:solidFill>
                <a:latin typeface="Calibri Light" panose="020F0302020204030204" pitchFamily="34" charset="0"/>
                <a:cs typeface="Calibri Light" panose="020F0302020204030204" pitchFamily="34" charset="0"/>
              </a:rPr>
              <a:t>Count</a:t>
            </a:r>
            <a:r>
              <a:rPr lang="en-US" altLang="sv-SE" sz="1400" b="1" baseline="-25000">
                <a:solidFill>
                  <a:srgbClr val="FF0066"/>
                </a:solidFill>
                <a:latin typeface="Calibri Light" panose="020F0302020204030204" pitchFamily="34" charset="0"/>
                <a:cs typeface="Calibri Light" panose="020F0302020204030204" pitchFamily="34" charset="0"/>
              </a:rPr>
              <a:t>i </a:t>
            </a:r>
            <a:r>
              <a:rPr lang="en-US" altLang="sv-SE" sz="1400" b="1">
                <a:solidFill>
                  <a:srgbClr val="FF0066"/>
                </a:solidFill>
                <a:latin typeface="Calibri Light" panose="020F0302020204030204" pitchFamily="34" charset="0"/>
                <a:cs typeface="Calibri Light" panose="020F0302020204030204" pitchFamily="34" charset="0"/>
              </a:rPr>
              <a:t>:= 1</a:t>
            </a:r>
          </a:p>
          <a:p>
            <a:r>
              <a:rPr lang="en-US" altLang="sv-SE" sz="1400" b="1">
                <a:latin typeface="Calibri Light" panose="020F0302020204030204" pitchFamily="34" charset="0"/>
                <a:cs typeface="Calibri Light" panose="020F0302020204030204" pitchFamily="34" charset="0"/>
              </a:rPr>
              <a:t>ID</a:t>
            </a:r>
            <a:r>
              <a:rPr lang="en-US" altLang="sv-SE" sz="1400" b="1" baseline="-25000">
                <a:latin typeface="Calibri Light" panose="020F0302020204030204" pitchFamily="34" charset="0"/>
                <a:cs typeface="Calibri Light" panose="020F0302020204030204" pitchFamily="34" charset="0"/>
              </a:rPr>
              <a:t>i </a:t>
            </a:r>
            <a:r>
              <a:rPr lang="en-US" altLang="sv-SE" sz="1400" b="1">
                <a:latin typeface="Calibri Light" panose="020F0302020204030204" pitchFamily="34" charset="0"/>
                <a:cs typeface="Calibri Light" panose="020F0302020204030204" pitchFamily="34" charset="0"/>
              </a:rPr>
              <a:t>:=</a:t>
            </a:r>
          </a:p>
        </p:txBody>
      </p:sp>
      <p:sp>
        <p:nvSpPr>
          <p:cNvPr id="50217" name="Text Box 41"/>
          <p:cNvSpPr txBox="1">
            <a:spLocks noChangeArrowheads="1"/>
          </p:cNvSpPr>
          <p:nvPr/>
        </p:nvSpPr>
        <p:spPr bwMode="auto">
          <a:xfrm>
            <a:off x="5294313" y="5691188"/>
            <a:ext cx="1184275" cy="527050"/>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solidFill>
                  <a:srgbClr val="FF0066"/>
                </a:solidFill>
                <a:latin typeface="Calibri Light" panose="020F0302020204030204" pitchFamily="34" charset="0"/>
                <a:cs typeface="Calibri Light" panose="020F0302020204030204" pitchFamily="34" charset="0"/>
              </a:rPr>
              <a:t>Count</a:t>
            </a:r>
            <a:r>
              <a:rPr lang="en-US" altLang="sv-SE" sz="1400" b="1" baseline="-25000">
                <a:solidFill>
                  <a:srgbClr val="FF0066"/>
                </a:solidFill>
                <a:latin typeface="Calibri Light" panose="020F0302020204030204" pitchFamily="34" charset="0"/>
                <a:cs typeface="Calibri Light" panose="020F0302020204030204" pitchFamily="34" charset="0"/>
              </a:rPr>
              <a:t>i </a:t>
            </a:r>
            <a:r>
              <a:rPr lang="en-US" altLang="sv-SE" sz="1400" b="1">
                <a:solidFill>
                  <a:srgbClr val="FF0066"/>
                </a:solidFill>
                <a:latin typeface="Calibri Light" panose="020F0302020204030204" pitchFamily="34" charset="0"/>
                <a:cs typeface="Calibri Light" panose="020F0302020204030204" pitchFamily="34" charset="0"/>
              </a:rPr>
              <a:t>:= 2</a:t>
            </a:r>
          </a:p>
          <a:p>
            <a:r>
              <a:rPr lang="en-US" altLang="sv-SE" sz="1400" b="1">
                <a:latin typeface="Calibri Light" panose="020F0302020204030204" pitchFamily="34" charset="0"/>
                <a:cs typeface="Calibri Light" panose="020F0302020204030204" pitchFamily="34" charset="0"/>
              </a:rPr>
              <a:t>ID</a:t>
            </a:r>
            <a:r>
              <a:rPr lang="en-US" altLang="sv-SE" sz="1400" b="1" baseline="-25000">
                <a:latin typeface="Calibri Light" panose="020F0302020204030204" pitchFamily="34" charset="0"/>
                <a:cs typeface="Calibri Light" panose="020F0302020204030204" pitchFamily="34" charset="0"/>
              </a:rPr>
              <a:t>i </a:t>
            </a:r>
            <a:r>
              <a:rPr lang="en-US" altLang="sv-SE" sz="1400" b="1">
                <a:latin typeface="Calibri Light" panose="020F0302020204030204" pitchFamily="34" charset="0"/>
                <a:cs typeface="Calibri Light" panose="020F0302020204030204" pitchFamily="34" charset="0"/>
              </a:rPr>
              <a:t>:=</a:t>
            </a:r>
          </a:p>
        </p:txBody>
      </p:sp>
      <p:sp>
        <p:nvSpPr>
          <p:cNvPr id="50218" name="Text Box 42"/>
          <p:cNvSpPr txBox="1">
            <a:spLocks noChangeArrowheads="1"/>
          </p:cNvSpPr>
          <p:nvPr/>
        </p:nvSpPr>
        <p:spPr bwMode="auto">
          <a:xfrm>
            <a:off x="5432425" y="3352800"/>
            <a:ext cx="1184275" cy="527050"/>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solidFill>
                  <a:srgbClr val="FF0066"/>
                </a:solidFill>
                <a:latin typeface="Calibri Light" panose="020F0302020204030204" pitchFamily="34" charset="0"/>
                <a:cs typeface="Calibri Light" panose="020F0302020204030204" pitchFamily="34" charset="0"/>
              </a:rPr>
              <a:t>Count</a:t>
            </a:r>
            <a:r>
              <a:rPr lang="en-US" altLang="sv-SE" sz="1400" b="1" baseline="-25000">
                <a:solidFill>
                  <a:srgbClr val="FF0066"/>
                </a:solidFill>
                <a:latin typeface="Calibri Light" panose="020F0302020204030204" pitchFamily="34" charset="0"/>
                <a:cs typeface="Calibri Light" panose="020F0302020204030204" pitchFamily="34" charset="0"/>
              </a:rPr>
              <a:t>i </a:t>
            </a:r>
            <a:r>
              <a:rPr lang="en-US" altLang="sv-SE" sz="1400" b="1">
                <a:solidFill>
                  <a:srgbClr val="FF0066"/>
                </a:solidFill>
                <a:latin typeface="Calibri Light" panose="020F0302020204030204" pitchFamily="34" charset="0"/>
                <a:cs typeface="Calibri Light" panose="020F0302020204030204" pitchFamily="34" charset="0"/>
              </a:rPr>
              <a:t>:= 3</a:t>
            </a:r>
          </a:p>
          <a:p>
            <a:r>
              <a:rPr lang="en-US" altLang="sv-SE" sz="1400" b="1">
                <a:latin typeface="Calibri Light" panose="020F0302020204030204" pitchFamily="34" charset="0"/>
                <a:cs typeface="Calibri Light" panose="020F0302020204030204" pitchFamily="34" charset="0"/>
              </a:rPr>
              <a:t>ID</a:t>
            </a:r>
            <a:r>
              <a:rPr lang="en-US" altLang="sv-SE" sz="1400" b="1" baseline="-25000">
                <a:latin typeface="Calibri Light" panose="020F0302020204030204" pitchFamily="34" charset="0"/>
                <a:cs typeface="Calibri Light" panose="020F0302020204030204" pitchFamily="34" charset="0"/>
              </a:rPr>
              <a:t>i </a:t>
            </a:r>
            <a:r>
              <a:rPr lang="en-US" altLang="sv-SE" sz="1400" b="1">
                <a:latin typeface="Calibri Light" panose="020F0302020204030204" pitchFamily="34" charset="0"/>
                <a:cs typeface="Calibri Light" panose="020F0302020204030204" pitchFamily="34" charset="0"/>
              </a:rPr>
              <a:t>:=</a:t>
            </a:r>
          </a:p>
        </p:txBody>
      </p:sp>
      <p:sp>
        <p:nvSpPr>
          <p:cNvPr id="50219" name="Text Box 43"/>
          <p:cNvSpPr txBox="1">
            <a:spLocks noChangeArrowheads="1"/>
          </p:cNvSpPr>
          <p:nvPr/>
        </p:nvSpPr>
        <p:spPr bwMode="auto">
          <a:xfrm>
            <a:off x="2141538" y="2713038"/>
            <a:ext cx="1184275" cy="527050"/>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solidFill>
                  <a:srgbClr val="FF0066"/>
                </a:solidFill>
                <a:latin typeface="Calibri Light" panose="020F0302020204030204" pitchFamily="34" charset="0"/>
                <a:cs typeface="Calibri Light" panose="020F0302020204030204" pitchFamily="34" charset="0"/>
              </a:rPr>
              <a:t>Count</a:t>
            </a:r>
            <a:r>
              <a:rPr lang="en-US" altLang="sv-SE" sz="1400" b="1" baseline="-25000">
                <a:solidFill>
                  <a:srgbClr val="FF0066"/>
                </a:solidFill>
                <a:latin typeface="Calibri Light" panose="020F0302020204030204" pitchFamily="34" charset="0"/>
                <a:cs typeface="Calibri Light" panose="020F0302020204030204" pitchFamily="34" charset="0"/>
              </a:rPr>
              <a:t>i </a:t>
            </a:r>
            <a:r>
              <a:rPr lang="en-US" altLang="sv-SE" sz="1400" b="1">
                <a:solidFill>
                  <a:srgbClr val="FF0066"/>
                </a:solidFill>
                <a:latin typeface="Calibri Light" panose="020F0302020204030204" pitchFamily="34" charset="0"/>
                <a:cs typeface="Calibri Light" panose="020F0302020204030204" pitchFamily="34" charset="0"/>
              </a:rPr>
              <a:t>:= 2</a:t>
            </a:r>
          </a:p>
          <a:p>
            <a:r>
              <a:rPr lang="en-US" altLang="sv-SE" sz="1400" b="1">
                <a:latin typeface="Calibri Light" panose="020F0302020204030204" pitchFamily="34" charset="0"/>
                <a:cs typeface="Calibri Light" panose="020F0302020204030204" pitchFamily="34" charset="0"/>
              </a:rPr>
              <a:t>ID</a:t>
            </a:r>
            <a:r>
              <a:rPr lang="en-US" altLang="sv-SE" sz="1400" b="1" baseline="-25000">
                <a:latin typeface="Calibri Light" panose="020F0302020204030204" pitchFamily="34" charset="0"/>
                <a:cs typeface="Calibri Light" panose="020F0302020204030204" pitchFamily="34" charset="0"/>
              </a:rPr>
              <a:t>i </a:t>
            </a:r>
            <a:r>
              <a:rPr lang="en-US" altLang="sv-SE" sz="1400" b="1">
                <a:latin typeface="Calibri Light" panose="020F0302020204030204" pitchFamily="34" charset="0"/>
                <a:cs typeface="Calibri Light" panose="020F0302020204030204" pitchFamily="34" charset="0"/>
              </a:rPr>
              <a:t>:=</a:t>
            </a:r>
          </a:p>
        </p:txBody>
      </p:sp>
      <p:sp>
        <p:nvSpPr>
          <p:cNvPr id="50220" name="Text Box 44"/>
          <p:cNvSpPr txBox="1">
            <a:spLocks noChangeArrowheads="1"/>
          </p:cNvSpPr>
          <p:nvPr/>
        </p:nvSpPr>
        <p:spPr bwMode="auto">
          <a:xfrm>
            <a:off x="3897313" y="1303338"/>
            <a:ext cx="1184275" cy="527050"/>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solidFill>
                  <a:srgbClr val="FF0066"/>
                </a:solidFill>
                <a:latin typeface="Calibri Light" panose="020F0302020204030204" pitchFamily="34" charset="0"/>
                <a:cs typeface="Calibri Light" panose="020F0302020204030204" pitchFamily="34" charset="0"/>
              </a:rPr>
              <a:t>Count</a:t>
            </a:r>
            <a:r>
              <a:rPr lang="en-US" altLang="sv-SE" sz="1400" b="1" baseline="-25000">
                <a:solidFill>
                  <a:srgbClr val="FF0066"/>
                </a:solidFill>
                <a:latin typeface="Calibri Light" panose="020F0302020204030204" pitchFamily="34" charset="0"/>
                <a:cs typeface="Calibri Light" panose="020F0302020204030204" pitchFamily="34" charset="0"/>
              </a:rPr>
              <a:t>i </a:t>
            </a:r>
            <a:r>
              <a:rPr lang="en-US" altLang="sv-SE" sz="1400" b="1">
                <a:solidFill>
                  <a:srgbClr val="FF0066"/>
                </a:solidFill>
                <a:latin typeface="Calibri Light" panose="020F0302020204030204" pitchFamily="34" charset="0"/>
                <a:cs typeface="Calibri Light" panose="020F0302020204030204" pitchFamily="34" charset="0"/>
              </a:rPr>
              <a:t>:= 8</a:t>
            </a:r>
          </a:p>
          <a:p>
            <a:r>
              <a:rPr lang="en-US" altLang="sv-SE" sz="1400" b="1">
                <a:latin typeface="Calibri Light" panose="020F0302020204030204" pitchFamily="34" charset="0"/>
                <a:cs typeface="Calibri Light" panose="020F0302020204030204" pitchFamily="34" charset="0"/>
              </a:rPr>
              <a:t>ID</a:t>
            </a:r>
            <a:r>
              <a:rPr lang="en-US" altLang="sv-SE" sz="1400" b="1" baseline="-25000">
                <a:latin typeface="Calibri Light" panose="020F0302020204030204" pitchFamily="34" charset="0"/>
                <a:cs typeface="Calibri Light" panose="020F0302020204030204" pitchFamily="34" charset="0"/>
              </a:rPr>
              <a:t>i </a:t>
            </a:r>
            <a:r>
              <a:rPr lang="en-US" altLang="sv-SE" sz="1400" b="1">
                <a:latin typeface="Calibri Light" panose="020F0302020204030204" pitchFamily="34" charset="0"/>
                <a:cs typeface="Calibri Light" panose="020F0302020204030204" pitchFamily="34" charset="0"/>
              </a:rPr>
              <a:t>:=</a:t>
            </a:r>
          </a:p>
        </p:txBody>
      </p:sp>
      <p:sp>
        <p:nvSpPr>
          <p:cNvPr id="50221" name="Text Box 45"/>
          <p:cNvSpPr txBox="1">
            <a:spLocks noChangeArrowheads="1"/>
          </p:cNvSpPr>
          <p:nvPr/>
        </p:nvSpPr>
        <p:spPr bwMode="auto">
          <a:xfrm>
            <a:off x="3898900" y="1303338"/>
            <a:ext cx="1184275" cy="527050"/>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dirty="0" err="1">
                <a:solidFill>
                  <a:srgbClr val="CC0000"/>
                </a:solidFill>
                <a:latin typeface="Calibri Light" panose="020F0302020204030204" pitchFamily="34" charset="0"/>
                <a:cs typeface="Calibri Light" panose="020F0302020204030204" pitchFamily="34" charset="0"/>
              </a:rPr>
              <a:t>Count</a:t>
            </a:r>
            <a:r>
              <a:rPr lang="en-US" altLang="sv-SE" sz="1400" b="1" baseline="-25000" dirty="0" err="1">
                <a:solidFill>
                  <a:srgbClr val="CC0000"/>
                </a:solidFill>
                <a:latin typeface="Calibri Light" panose="020F0302020204030204" pitchFamily="34" charset="0"/>
                <a:cs typeface="Calibri Light" panose="020F0302020204030204" pitchFamily="34" charset="0"/>
              </a:rPr>
              <a:t>i</a:t>
            </a:r>
            <a:r>
              <a:rPr lang="en-US" altLang="sv-SE" sz="1400" b="1" baseline="-25000" dirty="0">
                <a:solidFill>
                  <a:srgbClr val="CC0000"/>
                </a:solidFill>
                <a:latin typeface="Calibri Light" panose="020F0302020204030204" pitchFamily="34" charset="0"/>
                <a:cs typeface="Calibri Light" panose="020F0302020204030204" pitchFamily="34" charset="0"/>
              </a:rPr>
              <a:t> </a:t>
            </a:r>
            <a:r>
              <a:rPr lang="en-US" altLang="sv-SE" sz="1400" b="1" dirty="0">
                <a:solidFill>
                  <a:srgbClr val="CC0000"/>
                </a:solidFill>
                <a:latin typeface="Calibri Light" panose="020F0302020204030204" pitchFamily="34" charset="0"/>
                <a:cs typeface="Calibri Light" panose="020F0302020204030204" pitchFamily="34" charset="0"/>
              </a:rPr>
              <a:t>:= 8</a:t>
            </a:r>
          </a:p>
          <a:p>
            <a:r>
              <a:rPr lang="en-US" altLang="sv-SE" sz="1400" b="1" dirty="0" err="1">
                <a:solidFill>
                  <a:srgbClr val="0066FF"/>
                </a:solidFill>
                <a:latin typeface="Calibri Light" panose="020F0302020204030204" pitchFamily="34" charset="0"/>
                <a:cs typeface="Calibri Light" panose="020F0302020204030204" pitchFamily="34" charset="0"/>
              </a:rPr>
              <a:t>ID</a:t>
            </a:r>
            <a:r>
              <a:rPr lang="en-US" altLang="sv-SE" sz="1400" b="1" baseline="-25000" dirty="0" err="1">
                <a:solidFill>
                  <a:srgbClr val="0066FF"/>
                </a:solidFill>
                <a:latin typeface="Calibri Light" panose="020F0302020204030204" pitchFamily="34" charset="0"/>
                <a:cs typeface="Calibri Light" panose="020F0302020204030204" pitchFamily="34" charset="0"/>
              </a:rPr>
              <a:t>i</a:t>
            </a:r>
            <a:r>
              <a:rPr lang="en-US" altLang="sv-SE" sz="1400" b="1" baseline="-25000" dirty="0">
                <a:solidFill>
                  <a:srgbClr val="0066FF"/>
                </a:solidFill>
                <a:latin typeface="Calibri Light" panose="020F0302020204030204" pitchFamily="34" charset="0"/>
                <a:cs typeface="Calibri Light" panose="020F0302020204030204" pitchFamily="34" charset="0"/>
              </a:rPr>
              <a:t> </a:t>
            </a:r>
            <a:r>
              <a:rPr lang="en-US" altLang="sv-SE" sz="1400" b="1" dirty="0">
                <a:solidFill>
                  <a:srgbClr val="0066FF"/>
                </a:solidFill>
                <a:latin typeface="Calibri Light" panose="020F0302020204030204" pitchFamily="34" charset="0"/>
                <a:cs typeface="Calibri Light" panose="020F0302020204030204" pitchFamily="34" charset="0"/>
              </a:rPr>
              <a:t>:= 1</a:t>
            </a:r>
          </a:p>
        </p:txBody>
      </p:sp>
      <p:sp>
        <p:nvSpPr>
          <p:cNvPr id="50222" name="Text Box 46"/>
          <p:cNvSpPr txBox="1">
            <a:spLocks noChangeArrowheads="1"/>
          </p:cNvSpPr>
          <p:nvPr/>
        </p:nvSpPr>
        <p:spPr bwMode="auto">
          <a:xfrm>
            <a:off x="3273425" y="2274888"/>
            <a:ext cx="830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b="1">
                <a:latin typeface="Calibri Light" panose="020F0302020204030204" pitchFamily="34" charset="0"/>
                <a:cs typeface="Calibri Light" panose="020F0302020204030204" pitchFamily="34" charset="0"/>
              </a:rPr>
              <a:t>r.id=2</a:t>
            </a:r>
          </a:p>
        </p:txBody>
      </p:sp>
      <p:sp>
        <p:nvSpPr>
          <p:cNvPr id="50223" name="Text Box 47"/>
          <p:cNvSpPr txBox="1">
            <a:spLocks noChangeArrowheads="1"/>
          </p:cNvSpPr>
          <p:nvPr/>
        </p:nvSpPr>
        <p:spPr bwMode="auto">
          <a:xfrm>
            <a:off x="4056063" y="2697163"/>
            <a:ext cx="830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b="1">
                <a:latin typeface="Calibri Light" panose="020F0302020204030204" pitchFamily="34" charset="0"/>
                <a:cs typeface="Calibri Light" panose="020F0302020204030204" pitchFamily="34" charset="0"/>
              </a:rPr>
              <a:t>r.id=4</a:t>
            </a:r>
          </a:p>
        </p:txBody>
      </p:sp>
      <p:sp>
        <p:nvSpPr>
          <p:cNvPr id="50224" name="Text Box 48"/>
          <p:cNvSpPr txBox="1">
            <a:spLocks noChangeArrowheads="1"/>
          </p:cNvSpPr>
          <p:nvPr/>
        </p:nvSpPr>
        <p:spPr bwMode="auto">
          <a:xfrm>
            <a:off x="4824413" y="2308225"/>
            <a:ext cx="830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b="1">
                <a:latin typeface="Calibri Light" panose="020F0302020204030204" pitchFamily="34" charset="0"/>
                <a:cs typeface="Calibri Light" panose="020F0302020204030204" pitchFamily="34" charset="0"/>
              </a:rPr>
              <a:t>r.id=6</a:t>
            </a:r>
          </a:p>
        </p:txBody>
      </p:sp>
      <p:sp>
        <p:nvSpPr>
          <p:cNvPr id="50225" name="Text Box 49"/>
          <p:cNvSpPr txBox="1">
            <a:spLocks noChangeArrowheads="1"/>
          </p:cNvSpPr>
          <p:nvPr/>
        </p:nvSpPr>
        <p:spPr bwMode="auto">
          <a:xfrm>
            <a:off x="3032125" y="4429125"/>
            <a:ext cx="1184275" cy="527050"/>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solidFill>
                  <a:srgbClr val="CC0000"/>
                </a:solidFill>
                <a:latin typeface="Calibri Light" panose="020F0302020204030204" pitchFamily="34" charset="0"/>
                <a:cs typeface="Calibri Light" panose="020F0302020204030204" pitchFamily="34" charset="0"/>
              </a:rPr>
              <a:t>Count</a:t>
            </a:r>
            <a:r>
              <a:rPr lang="en-US" altLang="sv-SE" sz="1400" b="1" baseline="-25000">
                <a:solidFill>
                  <a:srgbClr val="CC0000"/>
                </a:solidFill>
                <a:latin typeface="Calibri Light" panose="020F0302020204030204" pitchFamily="34" charset="0"/>
                <a:cs typeface="Calibri Light" panose="020F0302020204030204" pitchFamily="34" charset="0"/>
              </a:rPr>
              <a:t>i </a:t>
            </a:r>
            <a:r>
              <a:rPr lang="en-US" altLang="sv-SE" sz="1400" b="1">
                <a:solidFill>
                  <a:srgbClr val="CC0000"/>
                </a:solidFill>
                <a:latin typeface="Calibri Light" panose="020F0302020204030204" pitchFamily="34" charset="0"/>
                <a:cs typeface="Calibri Light" panose="020F0302020204030204" pitchFamily="34" charset="0"/>
              </a:rPr>
              <a:t>:= 2</a:t>
            </a:r>
          </a:p>
          <a:p>
            <a:r>
              <a:rPr lang="en-US" altLang="sv-SE" sz="1400" b="1">
                <a:solidFill>
                  <a:srgbClr val="0066FF"/>
                </a:solidFill>
                <a:latin typeface="Calibri Light" panose="020F0302020204030204" pitchFamily="34" charset="0"/>
                <a:cs typeface="Calibri Light" panose="020F0302020204030204" pitchFamily="34" charset="0"/>
              </a:rPr>
              <a:t>ID</a:t>
            </a:r>
            <a:r>
              <a:rPr lang="en-US" altLang="sv-SE" sz="1400" b="1" baseline="-25000">
                <a:solidFill>
                  <a:srgbClr val="0066FF"/>
                </a:solidFill>
                <a:latin typeface="Calibri Light" panose="020F0302020204030204" pitchFamily="34" charset="0"/>
                <a:cs typeface="Calibri Light" panose="020F0302020204030204" pitchFamily="34" charset="0"/>
              </a:rPr>
              <a:t>i </a:t>
            </a:r>
            <a:r>
              <a:rPr lang="en-US" altLang="sv-SE" sz="1400" b="1">
                <a:solidFill>
                  <a:srgbClr val="0066FF"/>
                </a:solidFill>
                <a:latin typeface="Calibri Light" panose="020F0302020204030204" pitchFamily="34" charset="0"/>
                <a:cs typeface="Calibri Light" panose="020F0302020204030204" pitchFamily="34" charset="0"/>
              </a:rPr>
              <a:t>:= 4</a:t>
            </a:r>
          </a:p>
        </p:txBody>
      </p:sp>
      <p:sp>
        <p:nvSpPr>
          <p:cNvPr id="50227" name="Text Box 51"/>
          <p:cNvSpPr txBox="1">
            <a:spLocks noChangeArrowheads="1"/>
          </p:cNvSpPr>
          <p:nvPr/>
        </p:nvSpPr>
        <p:spPr bwMode="auto">
          <a:xfrm>
            <a:off x="1616075" y="5643563"/>
            <a:ext cx="1184275" cy="527050"/>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solidFill>
                  <a:srgbClr val="CC0000"/>
                </a:solidFill>
                <a:latin typeface="Calibri Light" panose="020F0302020204030204" pitchFamily="34" charset="0"/>
                <a:cs typeface="Calibri Light" panose="020F0302020204030204" pitchFamily="34" charset="0"/>
              </a:rPr>
              <a:t>Count</a:t>
            </a:r>
            <a:r>
              <a:rPr lang="en-US" altLang="sv-SE" sz="1400" b="1" baseline="-25000">
                <a:solidFill>
                  <a:srgbClr val="CC0000"/>
                </a:solidFill>
                <a:latin typeface="Calibri Light" panose="020F0302020204030204" pitchFamily="34" charset="0"/>
                <a:cs typeface="Calibri Light" panose="020F0302020204030204" pitchFamily="34" charset="0"/>
              </a:rPr>
              <a:t>i </a:t>
            </a:r>
            <a:r>
              <a:rPr lang="en-US" altLang="sv-SE" sz="1400" b="1">
                <a:solidFill>
                  <a:srgbClr val="CC0000"/>
                </a:solidFill>
                <a:latin typeface="Calibri Light" panose="020F0302020204030204" pitchFamily="34" charset="0"/>
                <a:cs typeface="Calibri Light" panose="020F0302020204030204" pitchFamily="34" charset="0"/>
              </a:rPr>
              <a:t>:= 1</a:t>
            </a:r>
          </a:p>
          <a:p>
            <a:r>
              <a:rPr lang="en-US" altLang="sv-SE" sz="1400" b="1">
                <a:solidFill>
                  <a:srgbClr val="0066FF"/>
                </a:solidFill>
                <a:latin typeface="Calibri Light" panose="020F0302020204030204" pitchFamily="34" charset="0"/>
                <a:cs typeface="Calibri Light" panose="020F0302020204030204" pitchFamily="34" charset="0"/>
              </a:rPr>
              <a:t>ID</a:t>
            </a:r>
            <a:r>
              <a:rPr lang="en-US" altLang="sv-SE" sz="1400" b="1" baseline="-25000">
                <a:solidFill>
                  <a:srgbClr val="0066FF"/>
                </a:solidFill>
                <a:latin typeface="Calibri Light" panose="020F0302020204030204" pitchFamily="34" charset="0"/>
                <a:cs typeface="Calibri Light" panose="020F0302020204030204" pitchFamily="34" charset="0"/>
              </a:rPr>
              <a:t>i </a:t>
            </a:r>
            <a:r>
              <a:rPr lang="en-US" altLang="sv-SE" sz="1400" b="1">
                <a:solidFill>
                  <a:srgbClr val="0066FF"/>
                </a:solidFill>
                <a:latin typeface="Calibri Light" panose="020F0302020204030204" pitchFamily="34" charset="0"/>
                <a:cs typeface="Calibri Light" panose="020F0302020204030204" pitchFamily="34" charset="0"/>
              </a:rPr>
              <a:t>:= 5</a:t>
            </a:r>
          </a:p>
        </p:txBody>
      </p:sp>
      <p:sp>
        <p:nvSpPr>
          <p:cNvPr id="50228" name="Text Box 52"/>
          <p:cNvSpPr txBox="1">
            <a:spLocks noChangeArrowheads="1"/>
          </p:cNvSpPr>
          <p:nvPr/>
        </p:nvSpPr>
        <p:spPr bwMode="auto">
          <a:xfrm>
            <a:off x="2143125" y="2711450"/>
            <a:ext cx="1184275" cy="527050"/>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solidFill>
                  <a:srgbClr val="CC0000"/>
                </a:solidFill>
                <a:latin typeface="Calibri Light" panose="020F0302020204030204" pitchFamily="34" charset="0"/>
                <a:cs typeface="Calibri Light" panose="020F0302020204030204" pitchFamily="34" charset="0"/>
              </a:rPr>
              <a:t>Count</a:t>
            </a:r>
            <a:r>
              <a:rPr lang="en-US" altLang="sv-SE" sz="1400" b="1" baseline="-25000">
                <a:solidFill>
                  <a:srgbClr val="CC0000"/>
                </a:solidFill>
                <a:latin typeface="Calibri Light" panose="020F0302020204030204" pitchFamily="34" charset="0"/>
                <a:cs typeface="Calibri Light" panose="020F0302020204030204" pitchFamily="34" charset="0"/>
              </a:rPr>
              <a:t>i </a:t>
            </a:r>
            <a:r>
              <a:rPr lang="en-US" altLang="sv-SE" sz="1400" b="1">
                <a:solidFill>
                  <a:srgbClr val="CC0000"/>
                </a:solidFill>
                <a:latin typeface="Calibri Light" panose="020F0302020204030204" pitchFamily="34" charset="0"/>
                <a:cs typeface="Calibri Light" panose="020F0302020204030204" pitchFamily="34" charset="0"/>
              </a:rPr>
              <a:t>:= 2</a:t>
            </a:r>
          </a:p>
          <a:p>
            <a:r>
              <a:rPr lang="en-US" altLang="sv-SE" sz="1400" b="1">
                <a:solidFill>
                  <a:srgbClr val="0066FF"/>
                </a:solidFill>
                <a:latin typeface="Calibri Light" panose="020F0302020204030204" pitchFamily="34" charset="0"/>
                <a:cs typeface="Calibri Light" panose="020F0302020204030204" pitchFamily="34" charset="0"/>
              </a:rPr>
              <a:t>ID</a:t>
            </a:r>
            <a:r>
              <a:rPr lang="en-US" altLang="sv-SE" sz="1400" b="1" baseline="-25000">
                <a:solidFill>
                  <a:srgbClr val="0066FF"/>
                </a:solidFill>
                <a:latin typeface="Calibri Light" panose="020F0302020204030204" pitchFamily="34" charset="0"/>
                <a:cs typeface="Calibri Light" panose="020F0302020204030204" pitchFamily="34" charset="0"/>
              </a:rPr>
              <a:t>i </a:t>
            </a:r>
            <a:r>
              <a:rPr lang="en-US" altLang="sv-SE" sz="1400" b="1">
                <a:solidFill>
                  <a:srgbClr val="0066FF"/>
                </a:solidFill>
                <a:latin typeface="Calibri Light" panose="020F0302020204030204" pitchFamily="34" charset="0"/>
                <a:cs typeface="Calibri Light" panose="020F0302020204030204" pitchFamily="34" charset="0"/>
              </a:rPr>
              <a:t>:= 2</a:t>
            </a:r>
          </a:p>
        </p:txBody>
      </p:sp>
      <p:sp>
        <p:nvSpPr>
          <p:cNvPr id="50229" name="Text Box 53"/>
          <p:cNvSpPr txBox="1">
            <a:spLocks noChangeArrowheads="1"/>
          </p:cNvSpPr>
          <p:nvPr/>
        </p:nvSpPr>
        <p:spPr bwMode="auto">
          <a:xfrm>
            <a:off x="2333625" y="3578225"/>
            <a:ext cx="830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b="1">
                <a:latin typeface="Calibri Light" panose="020F0302020204030204" pitchFamily="34" charset="0"/>
                <a:cs typeface="Calibri Light" panose="020F0302020204030204" pitchFamily="34" charset="0"/>
              </a:rPr>
              <a:t>r.id=3</a:t>
            </a:r>
          </a:p>
        </p:txBody>
      </p:sp>
      <p:sp>
        <p:nvSpPr>
          <p:cNvPr id="50230" name="Text Box 54"/>
          <p:cNvSpPr txBox="1">
            <a:spLocks noChangeArrowheads="1"/>
          </p:cNvSpPr>
          <p:nvPr/>
        </p:nvSpPr>
        <p:spPr bwMode="auto">
          <a:xfrm>
            <a:off x="5435600" y="3357563"/>
            <a:ext cx="1184275" cy="527050"/>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solidFill>
                  <a:srgbClr val="CC0000"/>
                </a:solidFill>
                <a:latin typeface="Calibri Light" panose="020F0302020204030204" pitchFamily="34" charset="0"/>
                <a:cs typeface="Calibri Light" panose="020F0302020204030204" pitchFamily="34" charset="0"/>
              </a:rPr>
              <a:t>Count</a:t>
            </a:r>
            <a:r>
              <a:rPr lang="en-US" altLang="sv-SE" sz="1400" b="1" baseline="-25000">
                <a:solidFill>
                  <a:srgbClr val="CC0000"/>
                </a:solidFill>
                <a:latin typeface="Calibri Light" panose="020F0302020204030204" pitchFamily="34" charset="0"/>
                <a:cs typeface="Calibri Light" panose="020F0302020204030204" pitchFamily="34" charset="0"/>
              </a:rPr>
              <a:t>i </a:t>
            </a:r>
            <a:r>
              <a:rPr lang="en-US" altLang="sv-SE" sz="1400" b="1">
                <a:solidFill>
                  <a:srgbClr val="CC0000"/>
                </a:solidFill>
                <a:latin typeface="Calibri Light" panose="020F0302020204030204" pitchFamily="34" charset="0"/>
                <a:cs typeface="Calibri Light" panose="020F0302020204030204" pitchFamily="34" charset="0"/>
              </a:rPr>
              <a:t>:= 3</a:t>
            </a:r>
          </a:p>
          <a:p>
            <a:r>
              <a:rPr lang="en-US" altLang="sv-SE" sz="1400" b="1">
                <a:solidFill>
                  <a:srgbClr val="0066FF"/>
                </a:solidFill>
                <a:latin typeface="Calibri Light" panose="020F0302020204030204" pitchFamily="34" charset="0"/>
                <a:cs typeface="Calibri Light" panose="020F0302020204030204" pitchFamily="34" charset="0"/>
              </a:rPr>
              <a:t>ID</a:t>
            </a:r>
            <a:r>
              <a:rPr lang="en-US" altLang="sv-SE" sz="1400" b="1" baseline="-25000">
                <a:solidFill>
                  <a:srgbClr val="0066FF"/>
                </a:solidFill>
                <a:latin typeface="Calibri Light" panose="020F0302020204030204" pitchFamily="34" charset="0"/>
                <a:cs typeface="Calibri Light" panose="020F0302020204030204" pitchFamily="34" charset="0"/>
              </a:rPr>
              <a:t>i </a:t>
            </a:r>
            <a:r>
              <a:rPr lang="en-US" altLang="sv-SE" sz="1400" b="1">
                <a:solidFill>
                  <a:srgbClr val="0066FF"/>
                </a:solidFill>
                <a:latin typeface="Calibri Light" panose="020F0302020204030204" pitchFamily="34" charset="0"/>
                <a:cs typeface="Calibri Light" panose="020F0302020204030204" pitchFamily="34" charset="0"/>
              </a:rPr>
              <a:t>:= 6</a:t>
            </a:r>
          </a:p>
        </p:txBody>
      </p:sp>
      <p:sp>
        <p:nvSpPr>
          <p:cNvPr id="50231" name="Text Box 55"/>
          <p:cNvSpPr txBox="1">
            <a:spLocks noChangeArrowheads="1"/>
          </p:cNvSpPr>
          <p:nvPr/>
        </p:nvSpPr>
        <p:spPr bwMode="auto">
          <a:xfrm>
            <a:off x="5114925" y="4460875"/>
            <a:ext cx="830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b="1">
                <a:latin typeface="Calibri Light" panose="020F0302020204030204" pitchFamily="34" charset="0"/>
                <a:cs typeface="Calibri Light" panose="020F0302020204030204" pitchFamily="34" charset="0"/>
              </a:rPr>
              <a:t>r.id=7</a:t>
            </a:r>
          </a:p>
        </p:txBody>
      </p:sp>
      <p:sp>
        <p:nvSpPr>
          <p:cNvPr id="50232" name="Text Box 56"/>
          <p:cNvSpPr txBox="1">
            <a:spLocks noChangeArrowheads="1"/>
          </p:cNvSpPr>
          <p:nvPr/>
        </p:nvSpPr>
        <p:spPr bwMode="auto">
          <a:xfrm>
            <a:off x="5287963" y="5683250"/>
            <a:ext cx="1184275" cy="527050"/>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solidFill>
                  <a:srgbClr val="CC0000"/>
                </a:solidFill>
                <a:latin typeface="Calibri Light" panose="020F0302020204030204" pitchFamily="34" charset="0"/>
                <a:cs typeface="Calibri Light" panose="020F0302020204030204" pitchFamily="34" charset="0"/>
              </a:rPr>
              <a:t>Count</a:t>
            </a:r>
            <a:r>
              <a:rPr lang="en-US" altLang="sv-SE" sz="1400" b="1" baseline="-25000">
                <a:solidFill>
                  <a:srgbClr val="CC0000"/>
                </a:solidFill>
                <a:latin typeface="Calibri Light" panose="020F0302020204030204" pitchFamily="34" charset="0"/>
                <a:cs typeface="Calibri Light" panose="020F0302020204030204" pitchFamily="34" charset="0"/>
              </a:rPr>
              <a:t>i </a:t>
            </a:r>
            <a:r>
              <a:rPr lang="en-US" altLang="sv-SE" sz="1400" b="1">
                <a:solidFill>
                  <a:srgbClr val="CC0000"/>
                </a:solidFill>
                <a:latin typeface="Calibri Light" panose="020F0302020204030204" pitchFamily="34" charset="0"/>
                <a:cs typeface="Calibri Light" panose="020F0302020204030204" pitchFamily="34" charset="0"/>
              </a:rPr>
              <a:t>:= 2</a:t>
            </a:r>
          </a:p>
          <a:p>
            <a:r>
              <a:rPr lang="en-US" altLang="sv-SE" sz="1400" b="1">
                <a:solidFill>
                  <a:srgbClr val="0066FF"/>
                </a:solidFill>
                <a:latin typeface="Calibri Light" panose="020F0302020204030204" pitchFamily="34" charset="0"/>
                <a:cs typeface="Calibri Light" panose="020F0302020204030204" pitchFamily="34" charset="0"/>
              </a:rPr>
              <a:t>ID</a:t>
            </a:r>
            <a:r>
              <a:rPr lang="en-US" altLang="sv-SE" sz="1400" b="1" baseline="-25000">
                <a:solidFill>
                  <a:srgbClr val="0066FF"/>
                </a:solidFill>
                <a:latin typeface="Calibri Light" panose="020F0302020204030204" pitchFamily="34" charset="0"/>
                <a:cs typeface="Calibri Light" panose="020F0302020204030204" pitchFamily="34" charset="0"/>
              </a:rPr>
              <a:t>i </a:t>
            </a:r>
            <a:r>
              <a:rPr lang="en-US" altLang="sv-SE" sz="1400" b="1">
                <a:solidFill>
                  <a:srgbClr val="0066FF"/>
                </a:solidFill>
                <a:latin typeface="Calibri Light" panose="020F0302020204030204" pitchFamily="34" charset="0"/>
                <a:cs typeface="Calibri Light" panose="020F0302020204030204" pitchFamily="34" charset="0"/>
              </a:rPr>
              <a:t>:= 7</a:t>
            </a:r>
          </a:p>
        </p:txBody>
      </p:sp>
      <p:sp>
        <p:nvSpPr>
          <p:cNvPr id="50233" name="Text Box 57"/>
          <p:cNvSpPr txBox="1">
            <a:spLocks noChangeArrowheads="1"/>
          </p:cNvSpPr>
          <p:nvPr/>
        </p:nvSpPr>
        <p:spPr bwMode="auto">
          <a:xfrm>
            <a:off x="6505575" y="4921250"/>
            <a:ext cx="830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b="1">
                <a:latin typeface="Calibri Light" panose="020F0302020204030204" pitchFamily="34" charset="0"/>
                <a:cs typeface="Calibri Light" panose="020F0302020204030204" pitchFamily="34" charset="0"/>
              </a:rPr>
              <a:t>r.id=8</a:t>
            </a:r>
          </a:p>
        </p:txBody>
      </p:sp>
      <p:sp>
        <p:nvSpPr>
          <p:cNvPr id="50234" name="Text Box 58"/>
          <p:cNvSpPr txBox="1">
            <a:spLocks noChangeArrowheads="1"/>
          </p:cNvSpPr>
          <p:nvPr/>
        </p:nvSpPr>
        <p:spPr bwMode="auto">
          <a:xfrm>
            <a:off x="336550" y="4849813"/>
            <a:ext cx="1184275" cy="527050"/>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solidFill>
                  <a:srgbClr val="CC0000"/>
                </a:solidFill>
                <a:latin typeface="Calibri Light" panose="020F0302020204030204" pitchFamily="34" charset="0"/>
                <a:cs typeface="Calibri Light" panose="020F0302020204030204" pitchFamily="34" charset="0"/>
              </a:rPr>
              <a:t>Count</a:t>
            </a:r>
            <a:r>
              <a:rPr lang="en-US" altLang="sv-SE" sz="1400" b="1" baseline="-25000">
                <a:solidFill>
                  <a:srgbClr val="CC0000"/>
                </a:solidFill>
                <a:latin typeface="Calibri Light" panose="020F0302020204030204" pitchFamily="34" charset="0"/>
                <a:cs typeface="Calibri Light" panose="020F0302020204030204" pitchFamily="34" charset="0"/>
              </a:rPr>
              <a:t>i </a:t>
            </a:r>
            <a:r>
              <a:rPr lang="en-US" altLang="sv-SE" sz="1400" b="1">
                <a:solidFill>
                  <a:srgbClr val="CC0000"/>
                </a:solidFill>
                <a:latin typeface="Calibri Light" panose="020F0302020204030204" pitchFamily="34" charset="0"/>
                <a:cs typeface="Calibri Light" panose="020F0302020204030204" pitchFamily="34" charset="0"/>
              </a:rPr>
              <a:t>:= 1</a:t>
            </a:r>
          </a:p>
          <a:p>
            <a:r>
              <a:rPr lang="en-US" altLang="sv-SE" sz="1400" b="1">
                <a:solidFill>
                  <a:srgbClr val="0066FF"/>
                </a:solidFill>
                <a:latin typeface="Calibri Light" panose="020F0302020204030204" pitchFamily="34" charset="0"/>
                <a:cs typeface="Calibri Light" panose="020F0302020204030204" pitchFamily="34" charset="0"/>
              </a:rPr>
              <a:t>ID</a:t>
            </a:r>
            <a:r>
              <a:rPr lang="en-US" altLang="sv-SE" sz="1400" b="1" baseline="-25000">
                <a:solidFill>
                  <a:srgbClr val="0066FF"/>
                </a:solidFill>
                <a:latin typeface="Calibri Light" panose="020F0302020204030204" pitchFamily="34" charset="0"/>
                <a:cs typeface="Calibri Light" panose="020F0302020204030204" pitchFamily="34" charset="0"/>
              </a:rPr>
              <a:t>i </a:t>
            </a:r>
            <a:r>
              <a:rPr lang="en-US" altLang="sv-SE" sz="1400" b="1">
                <a:solidFill>
                  <a:srgbClr val="0066FF"/>
                </a:solidFill>
                <a:latin typeface="Calibri Light" panose="020F0302020204030204" pitchFamily="34" charset="0"/>
                <a:cs typeface="Calibri Light" panose="020F0302020204030204" pitchFamily="34" charset="0"/>
              </a:rPr>
              <a:t>:= 3</a:t>
            </a:r>
          </a:p>
        </p:txBody>
      </p:sp>
      <p:sp>
        <p:nvSpPr>
          <p:cNvPr id="50235" name="Text Box 59"/>
          <p:cNvSpPr txBox="1">
            <a:spLocks noChangeArrowheads="1"/>
          </p:cNvSpPr>
          <p:nvPr/>
        </p:nvSpPr>
        <p:spPr bwMode="auto">
          <a:xfrm>
            <a:off x="7100888" y="3209925"/>
            <a:ext cx="1184275" cy="527050"/>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solidFill>
                  <a:srgbClr val="CC0000"/>
                </a:solidFill>
                <a:latin typeface="Calibri Light" panose="020F0302020204030204" pitchFamily="34" charset="0"/>
                <a:cs typeface="Calibri Light" panose="020F0302020204030204" pitchFamily="34" charset="0"/>
              </a:rPr>
              <a:t>Count</a:t>
            </a:r>
            <a:r>
              <a:rPr lang="en-US" altLang="sv-SE" sz="1400" b="1" baseline="-25000">
                <a:solidFill>
                  <a:srgbClr val="CC0000"/>
                </a:solidFill>
                <a:latin typeface="Calibri Light" panose="020F0302020204030204" pitchFamily="34" charset="0"/>
                <a:cs typeface="Calibri Light" panose="020F0302020204030204" pitchFamily="34" charset="0"/>
              </a:rPr>
              <a:t>i </a:t>
            </a:r>
            <a:r>
              <a:rPr lang="en-US" altLang="sv-SE" sz="1400" b="1">
                <a:solidFill>
                  <a:srgbClr val="CC0000"/>
                </a:solidFill>
                <a:latin typeface="Calibri Light" panose="020F0302020204030204" pitchFamily="34" charset="0"/>
                <a:cs typeface="Calibri Light" panose="020F0302020204030204" pitchFamily="34" charset="0"/>
              </a:rPr>
              <a:t>:= 1</a:t>
            </a:r>
          </a:p>
          <a:p>
            <a:r>
              <a:rPr lang="en-US" altLang="sv-SE" sz="1400" b="1">
                <a:solidFill>
                  <a:srgbClr val="0066FF"/>
                </a:solidFill>
                <a:latin typeface="Calibri Light" panose="020F0302020204030204" pitchFamily="34" charset="0"/>
                <a:cs typeface="Calibri Light" panose="020F0302020204030204" pitchFamily="34" charset="0"/>
              </a:rPr>
              <a:t>ID</a:t>
            </a:r>
            <a:r>
              <a:rPr lang="en-US" altLang="sv-SE" sz="1400" b="1" baseline="-25000">
                <a:solidFill>
                  <a:srgbClr val="0066FF"/>
                </a:solidFill>
                <a:latin typeface="Calibri Light" panose="020F0302020204030204" pitchFamily="34" charset="0"/>
                <a:cs typeface="Calibri Light" panose="020F0302020204030204" pitchFamily="34" charset="0"/>
              </a:rPr>
              <a:t>i </a:t>
            </a:r>
            <a:r>
              <a:rPr lang="en-US" altLang="sv-SE" sz="1400" b="1">
                <a:solidFill>
                  <a:srgbClr val="0066FF"/>
                </a:solidFill>
                <a:latin typeface="Calibri Light" panose="020F0302020204030204" pitchFamily="34" charset="0"/>
                <a:cs typeface="Calibri Light" panose="020F0302020204030204" pitchFamily="34" charset="0"/>
              </a:rPr>
              <a:t>:= 8</a:t>
            </a:r>
          </a:p>
        </p:txBody>
      </p:sp>
      <p:sp>
        <p:nvSpPr>
          <p:cNvPr id="50236" name="Text Box 60"/>
          <p:cNvSpPr txBox="1">
            <a:spLocks noChangeArrowheads="1"/>
          </p:cNvSpPr>
          <p:nvPr/>
        </p:nvSpPr>
        <p:spPr bwMode="auto">
          <a:xfrm>
            <a:off x="4313238" y="2001838"/>
            <a:ext cx="395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b="1">
                <a:solidFill>
                  <a:srgbClr val="6600FF"/>
                </a:solidFill>
                <a:latin typeface="Calibri Light" panose="020F0302020204030204" pitchFamily="34" charset="0"/>
                <a:cs typeface="Calibri Light" panose="020F0302020204030204" pitchFamily="34" charset="0"/>
              </a:rPr>
              <a:t>1</a:t>
            </a:r>
          </a:p>
        </p:txBody>
      </p:sp>
      <p:sp>
        <p:nvSpPr>
          <p:cNvPr id="50237" name="Text Box 61"/>
          <p:cNvSpPr txBox="1">
            <a:spLocks noChangeArrowheads="1"/>
          </p:cNvSpPr>
          <p:nvPr/>
        </p:nvSpPr>
        <p:spPr bwMode="auto">
          <a:xfrm>
            <a:off x="3243263" y="3241675"/>
            <a:ext cx="395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b="1">
                <a:solidFill>
                  <a:srgbClr val="6600FF"/>
                </a:solidFill>
                <a:latin typeface="Calibri Light" panose="020F0302020204030204" pitchFamily="34" charset="0"/>
                <a:cs typeface="Calibri Light" panose="020F0302020204030204" pitchFamily="34" charset="0"/>
              </a:rPr>
              <a:t>2</a:t>
            </a:r>
          </a:p>
        </p:txBody>
      </p:sp>
      <p:sp>
        <p:nvSpPr>
          <p:cNvPr id="50238" name="Text Box 62"/>
          <p:cNvSpPr txBox="1">
            <a:spLocks noChangeArrowheads="1"/>
          </p:cNvSpPr>
          <p:nvPr/>
        </p:nvSpPr>
        <p:spPr bwMode="auto">
          <a:xfrm>
            <a:off x="4335463" y="4579938"/>
            <a:ext cx="395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b="1">
                <a:solidFill>
                  <a:srgbClr val="6600FF"/>
                </a:solidFill>
                <a:latin typeface="Calibri Light" panose="020F0302020204030204" pitchFamily="34" charset="0"/>
                <a:cs typeface="Calibri Light" panose="020F0302020204030204" pitchFamily="34" charset="0"/>
              </a:rPr>
              <a:t>4</a:t>
            </a:r>
          </a:p>
        </p:txBody>
      </p:sp>
      <p:sp>
        <p:nvSpPr>
          <p:cNvPr id="50240" name="Text Box 64"/>
          <p:cNvSpPr txBox="1">
            <a:spLocks noChangeArrowheads="1"/>
          </p:cNvSpPr>
          <p:nvPr/>
        </p:nvSpPr>
        <p:spPr bwMode="auto">
          <a:xfrm>
            <a:off x="1463675" y="4587875"/>
            <a:ext cx="3952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b="1">
                <a:solidFill>
                  <a:srgbClr val="6600FF"/>
                </a:solidFill>
                <a:latin typeface="Calibri Light" panose="020F0302020204030204" pitchFamily="34" charset="0"/>
                <a:cs typeface="Calibri Light" panose="020F0302020204030204" pitchFamily="34" charset="0"/>
              </a:rPr>
              <a:t>3</a:t>
            </a:r>
          </a:p>
        </p:txBody>
      </p:sp>
      <p:sp>
        <p:nvSpPr>
          <p:cNvPr id="50239" name="Text Box 63"/>
          <p:cNvSpPr txBox="1">
            <a:spLocks noChangeArrowheads="1"/>
          </p:cNvSpPr>
          <p:nvPr/>
        </p:nvSpPr>
        <p:spPr bwMode="auto">
          <a:xfrm>
            <a:off x="5487988" y="3965575"/>
            <a:ext cx="395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b="1">
                <a:solidFill>
                  <a:srgbClr val="6600FF"/>
                </a:solidFill>
                <a:latin typeface="Calibri Light" panose="020F0302020204030204" pitchFamily="34" charset="0"/>
                <a:cs typeface="Calibri Light" panose="020F0302020204030204" pitchFamily="34" charset="0"/>
              </a:rPr>
              <a:t>6</a:t>
            </a:r>
          </a:p>
        </p:txBody>
      </p:sp>
      <p:sp>
        <p:nvSpPr>
          <p:cNvPr id="50241" name="Text Box 65"/>
          <p:cNvSpPr txBox="1">
            <a:spLocks noChangeArrowheads="1"/>
          </p:cNvSpPr>
          <p:nvPr/>
        </p:nvSpPr>
        <p:spPr bwMode="auto">
          <a:xfrm>
            <a:off x="2705100" y="5334000"/>
            <a:ext cx="3952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b="1">
                <a:solidFill>
                  <a:srgbClr val="6600FF"/>
                </a:solidFill>
                <a:latin typeface="Calibri Light" panose="020F0302020204030204" pitchFamily="34" charset="0"/>
                <a:cs typeface="Calibri Light" panose="020F0302020204030204" pitchFamily="34" charset="0"/>
              </a:rPr>
              <a:t>5</a:t>
            </a:r>
          </a:p>
        </p:txBody>
      </p:sp>
      <p:sp>
        <p:nvSpPr>
          <p:cNvPr id="50242" name="Text Box 66"/>
          <p:cNvSpPr txBox="1">
            <a:spLocks noChangeArrowheads="1"/>
          </p:cNvSpPr>
          <p:nvPr/>
        </p:nvSpPr>
        <p:spPr bwMode="auto">
          <a:xfrm>
            <a:off x="6307138" y="5300663"/>
            <a:ext cx="395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b="1">
                <a:solidFill>
                  <a:srgbClr val="6600FF"/>
                </a:solidFill>
                <a:latin typeface="Calibri Light" panose="020F0302020204030204" pitchFamily="34" charset="0"/>
                <a:cs typeface="Calibri Light" panose="020F0302020204030204" pitchFamily="34" charset="0"/>
              </a:rPr>
              <a:t>7</a:t>
            </a:r>
          </a:p>
        </p:txBody>
      </p:sp>
      <p:sp>
        <p:nvSpPr>
          <p:cNvPr id="50226" name="Text Box 50"/>
          <p:cNvSpPr txBox="1">
            <a:spLocks noChangeArrowheads="1"/>
          </p:cNvSpPr>
          <p:nvPr/>
        </p:nvSpPr>
        <p:spPr bwMode="auto">
          <a:xfrm>
            <a:off x="3881438" y="4970463"/>
            <a:ext cx="830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b="1">
                <a:latin typeface="Calibri Light" panose="020F0302020204030204" pitchFamily="34" charset="0"/>
                <a:cs typeface="Calibri Light" panose="020F0302020204030204" pitchFamily="34" charset="0"/>
              </a:rPr>
              <a:t>r.id=5</a:t>
            </a:r>
          </a:p>
        </p:txBody>
      </p:sp>
      <p:grpSp>
        <p:nvGrpSpPr>
          <p:cNvPr id="50247" name="Group 71"/>
          <p:cNvGrpSpPr>
            <a:grpSpLocks/>
          </p:cNvGrpSpPr>
          <p:nvPr/>
        </p:nvGrpSpPr>
        <p:grpSpPr bwMode="auto">
          <a:xfrm>
            <a:off x="1347788" y="1928813"/>
            <a:ext cx="5989637" cy="3825875"/>
            <a:chOff x="849" y="1215"/>
            <a:chExt cx="3773" cy="2410"/>
          </a:xfrm>
        </p:grpSpPr>
        <p:sp>
          <p:nvSpPr>
            <p:cNvPr id="50182" name="Oval 6"/>
            <p:cNvSpPr>
              <a:spLocks noChangeArrowheads="1"/>
            </p:cNvSpPr>
            <p:nvPr/>
          </p:nvSpPr>
          <p:spPr bwMode="auto">
            <a:xfrm>
              <a:off x="4245" y="1681"/>
              <a:ext cx="377" cy="311"/>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solidFill>
                  <a:schemeClr val="accent2"/>
                </a:solidFill>
                <a:latin typeface="Calibri Light" panose="020F0302020204030204" pitchFamily="34" charset="0"/>
                <a:cs typeface="Calibri Light" panose="020F0302020204030204" pitchFamily="34" charset="0"/>
              </a:endParaRPr>
            </a:p>
          </p:txBody>
        </p:sp>
        <p:sp>
          <p:nvSpPr>
            <p:cNvPr id="50183" name="Oval 7"/>
            <p:cNvSpPr>
              <a:spLocks noChangeArrowheads="1"/>
            </p:cNvSpPr>
            <p:nvPr/>
          </p:nvSpPr>
          <p:spPr bwMode="auto">
            <a:xfrm>
              <a:off x="3867" y="3301"/>
              <a:ext cx="378" cy="311"/>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solidFill>
                  <a:schemeClr val="accent2"/>
                </a:solidFill>
                <a:latin typeface="Calibri Light" panose="020F0302020204030204" pitchFamily="34" charset="0"/>
                <a:cs typeface="Calibri Light" panose="020F0302020204030204" pitchFamily="34" charset="0"/>
              </a:endParaRPr>
            </a:p>
          </p:txBody>
        </p:sp>
        <p:sp>
          <p:nvSpPr>
            <p:cNvPr id="50194" name="Line 18"/>
            <p:cNvSpPr>
              <a:spLocks noChangeShapeType="1"/>
            </p:cNvSpPr>
            <p:nvPr/>
          </p:nvSpPr>
          <p:spPr bwMode="auto">
            <a:xfrm rot="-300662" flipH="1" flipV="1">
              <a:off x="2981" y="1454"/>
              <a:ext cx="474" cy="1007"/>
            </a:xfrm>
            <a:prstGeom prst="line">
              <a:avLst/>
            </a:prstGeom>
            <a:noFill/>
            <a:ln w="127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0188" name="Line 12"/>
            <p:cNvSpPr>
              <a:spLocks noChangeShapeType="1"/>
            </p:cNvSpPr>
            <p:nvPr/>
          </p:nvSpPr>
          <p:spPr bwMode="auto">
            <a:xfrm flipH="1">
              <a:off x="2250" y="1526"/>
              <a:ext cx="470" cy="466"/>
            </a:xfrm>
            <a:prstGeom prst="line">
              <a:avLst/>
            </a:prstGeom>
            <a:noFill/>
            <a:ln w="127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0189" name="Line 13"/>
            <p:cNvSpPr>
              <a:spLocks noChangeShapeType="1"/>
            </p:cNvSpPr>
            <p:nvPr/>
          </p:nvSpPr>
          <p:spPr bwMode="auto">
            <a:xfrm>
              <a:off x="2814" y="1526"/>
              <a:ext cx="2" cy="1322"/>
            </a:xfrm>
            <a:prstGeom prst="line">
              <a:avLst/>
            </a:prstGeom>
            <a:noFill/>
            <a:ln w="127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0190" name="Line 14"/>
            <p:cNvSpPr>
              <a:spLocks noChangeShapeType="1"/>
            </p:cNvSpPr>
            <p:nvPr/>
          </p:nvSpPr>
          <p:spPr bwMode="auto">
            <a:xfrm rot="647531" flipH="1">
              <a:off x="1981" y="3016"/>
              <a:ext cx="660" cy="466"/>
            </a:xfrm>
            <a:prstGeom prst="line">
              <a:avLst/>
            </a:prstGeom>
            <a:noFill/>
            <a:ln w="127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0196" name="Line 20"/>
            <p:cNvSpPr>
              <a:spLocks noChangeShapeType="1"/>
            </p:cNvSpPr>
            <p:nvPr/>
          </p:nvSpPr>
          <p:spPr bwMode="auto">
            <a:xfrm>
              <a:off x="1981" y="3482"/>
              <a:ext cx="1886" cy="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0181" name="Oval 5"/>
            <p:cNvSpPr>
              <a:spLocks noChangeArrowheads="1"/>
            </p:cNvSpPr>
            <p:nvPr/>
          </p:nvSpPr>
          <p:spPr bwMode="auto">
            <a:xfrm>
              <a:off x="3396" y="2459"/>
              <a:ext cx="377" cy="311"/>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solidFill>
                  <a:schemeClr val="accent2"/>
                </a:solidFill>
                <a:latin typeface="Calibri Light" panose="020F0302020204030204" pitchFamily="34" charset="0"/>
                <a:cs typeface="Calibri Light" panose="020F0302020204030204" pitchFamily="34" charset="0"/>
              </a:endParaRPr>
            </a:p>
          </p:txBody>
        </p:sp>
        <p:sp>
          <p:nvSpPr>
            <p:cNvPr id="50186" name="Oval 10"/>
            <p:cNvSpPr>
              <a:spLocks noChangeArrowheads="1"/>
            </p:cNvSpPr>
            <p:nvPr/>
          </p:nvSpPr>
          <p:spPr bwMode="auto">
            <a:xfrm>
              <a:off x="1604" y="3314"/>
              <a:ext cx="377" cy="311"/>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solidFill>
                  <a:schemeClr val="accent2"/>
                </a:solidFill>
                <a:latin typeface="Calibri Light" panose="020F0302020204030204" pitchFamily="34" charset="0"/>
                <a:cs typeface="Calibri Light" panose="020F0302020204030204" pitchFamily="34" charset="0"/>
              </a:endParaRPr>
            </a:p>
          </p:txBody>
        </p:sp>
        <p:sp>
          <p:nvSpPr>
            <p:cNvPr id="50180" name="Oval 4"/>
            <p:cNvSpPr>
              <a:spLocks noChangeArrowheads="1"/>
            </p:cNvSpPr>
            <p:nvPr/>
          </p:nvSpPr>
          <p:spPr bwMode="auto">
            <a:xfrm>
              <a:off x="2641" y="1215"/>
              <a:ext cx="377" cy="311"/>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solidFill>
                  <a:schemeClr val="accent2"/>
                </a:solidFill>
                <a:latin typeface="Calibri Light" panose="020F0302020204030204" pitchFamily="34" charset="0"/>
                <a:cs typeface="Calibri Light" panose="020F0302020204030204" pitchFamily="34" charset="0"/>
              </a:endParaRPr>
            </a:p>
          </p:txBody>
        </p:sp>
        <p:sp>
          <p:nvSpPr>
            <p:cNvPr id="50184" name="Oval 8"/>
            <p:cNvSpPr>
              <a:spLocks noChangeArrowheads="1"/>
            </p:cNvSpPr>
            <p:nvPr/>
          </p:nvSpPr>
          <p:spPr bwMode="auto">
            <a:xfrm>
              <a:off x="2641" y="2848"/>
              <a:ext cx="377" cy="311"/>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solidFill>
                  <a:schemeClr val="accent2"/>
                </a:solidFill>
                <a:latin typeface="Calibri Light" panose="020F0302020204030204" pitchFamily="34" charset="0"/>
                <a:cs typeface="Calibri Light" panose="020F0302020204030204" pitchFamily="34" charset="0"/>
              </a:endParaRPr>
            </a:p>
          </p:txBody>
        </p:sp>
        <p:sp>
          <p:nvSpPr>
            <p:cNvPr id="50185" name="Oval 9"/>
            <p:cNvSpPr>
              <a:spLocks noChangeArrowheads="1"/>
            </p:cNvSpPr>
            <p:nvPr/>
          </p:nvSpPr>
          <p:spPr bwMode="auto">
            <a:xfrm>
              <a:off x="1981" y="1992"/>
              <a:ext cx="377" cy="311"/>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solidFill>
                  <a:schemeClr val="accent2"/>
                </a:solidFill>
                <a:latin typeface="Calibri Light" panose="020F0302020204030204" pitchFamily="34" charset="0"/>
                <a:cs typeface="Calibri Light" panose="020F0302020204030204" pitchFamily="34" charset="0"/>
              </a:endParaRPr>
            </a:p>
          </p:txBody>
        </p:sp>
        <p:sp>
          <p:nvSpPr>
            <p:cNvPr id="50187" name="Oval 11"/>
            <p:cNvSpPr>
              <a:spLocks noChangeArrowheads="1"/>
            </p:cNvSpPr>
            <p:nvPr/>
          </p:nvSpPr>
          <p:spPr bwMode="auto">
            <a:xfrm>
              <a:off x="849" y="2848"/>
              <a:ext cx="377" cy="311"/>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solidFill>
                  <a:schemeClr val="accent2"/>
                </a:solidFill>
                <a:latin typeface="Calibri Light" panose="020F0302020204030204" pitchFamily="34" charset="0"/>
                <a:cs typeface="Calibri Light" panose="020F0302020204030204" pitchFamily="34" charset="0"/>
              </a:endParaRPr>
            </a:p>
          </p:txBody>
        </p:sp>
        <p:sp>
          <p:nvSpPr>
            <p:cNvPr id="50191" name="Line 15"/>
            <p:cNvSpPr>
              <a:spLocks noChangeShapeType="1"/>
            </p:cNvSpPr>
            <p:nvPr/>
          </p:nvSpPr>
          <p:spPr bwMode="auto">
            <a:xfrm>
              <a:off x="1226" y="3107"/>
              <a:ext cx="378" cy="3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0192" name="Line 16"/>
            <p:cNvSpPr>
              <a:spLocks noChangeShapeType="1"/>
            </p:cNvSpPr>
            <p:nvPr/>
          </p:nvSpPr>
          <p:spPr bwMode="auto">
            <a:xfrm rot="283336" flipH="1">
              <a:off x="1226" y="2216"/>
              <a:ext cx="770" cy="722"/>
            </a:xfrm>
            <a:prstGeom prst="line">
              <a:avLst/>
            </a:prstGeom>
            <a:noFill/>
            <a:ln w="127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0193" name="Line 17"/>
            <p:cNvSpPr>
              <a:spLocks noChangeShapeType="1"/>
            </p:cNvSpPr>
            <p:nvPr/>
          </p:nvSpPr>
          <p:spPr bwMode="auto">
            <a:xfrm rot="21398922" flipH="1">
              <a:off x="4056" y="1992"/>
              <a:ext cx="377" cy="1322"/>
            </a:xfrm>
            <a:prstGeom prst="line">
              <a:avLst/>
            </a:prstGeom>
            <a:noFill/>
            <a:ln w="127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0195" name="Line 19"/>
            <p:cNvSpPr>
              <a:spLocks noChangeShapeType="1"/>
            </p:cNvSpPr>
            <p:nvPr/>
          </p:nvSpPr>
          <p:spPr bwMode="auto">
            <a:xfrm>
              <a:off x="3679" y="2770"/>
              <a:ext cx="283" cy="544"/>
            </a:xfrm>
            <a:prstGeom prst="line">
              <a:avLst/>
            </a:prstGeom>
            <a:noFill/>
            <a:ln w="127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0197" name="Line 21"/>
            <p:cNvSpPr>
              <a:spLocks noChangeShapeType="1"/>
            </p:cNvSpPr>
            <p:nvPr/>
          </p:nvSpPr>
          <p:spPr bwMode="auto">
            <a:xfrm>
              <a:off x="2250" y="2303"/>
              <a:ext cx="462" cy="5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grpSp>
      <p:sp>
        <p:nvSpPr>
          <p:cNvPr id="50243" name="Text Box 67"/>
          <p:cNvSpPr txBox="1">
            <a:spLocks noChangeArrowheads="1"/>
          </p:cNvSpPr>
          <p:nvPr/>
        </p:nvSpPr>
        <p:spPr bwMode="auto">
          <a:xfrm>
            <a:off x="6856413" y="2720975"/>
            <a:ext cx="395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b="1">
                <a:solidFill>
                  <a:srgbClr val="0066FF"/>
                </a:solidFill>
                <a:latin typeface="Calibri Light" panose="020F0302020204030204" pitchFamily="34" charset="0"/>
                <a:cs typeface="Calibri Light" panose="020F0302020204030204" pitchFamily="34" charset="0"/>
              </a:rPr>
              <a:t>8</a:t>
            </a:r>
          </a:p>
        </p:txBody>
      </p:sp>
      <p:sp>
        <p:nvSpPr>
          <p:cNvPr id="50248" name="Text Box 72"/>
          <p:cNvSpPr txBox="1">
            <a:spLocks noChangeArrowheads="1"/>
          </p:cNvSpPr>
          <p:nvPr/>
        </p:nvSpPr>
        <p:spPr bwMode="auto">
          <a:xfrm>
            <a:off x="4316413" y="1997075"/>
            <a:ext cx="395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b="1">
                <a:solidFill>
                  <a:srgbClr val="0066FF"/>
                </a:solidFill>
                <a:latin typeface="Calibri Light" panose="020F0302020204030204" pitchFamily="34" charset="0"/>
                <a:cs typeface="Calibri Light" panose="020F0302020204030204" pitchFamily="34" charset="0"/>
              </a:rPr>
              <a:t>1</a:t>
            </a:r>
          </a:p>
        </p:txBody>
      </p:sp>
      <p:sp>
        <p:nvSpPr>
          <p:cNvPr id="50249" name="Text Box 73"/>
          <p:cNvSpPr txBox="1">
            <a:spLocks noChangeArrowheads="1"/>
          </p:cNvSpPr>
          <p:nvPr/>
        </p:nvSpPr>
        <p:spPr bwMode="auto">
          <a:xfrm>
            <a:off x="3268663" y="3217863"/>
            <a:ext cx="395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b="1">
                <a:solidFill>
                  <a:srgbClr val="0066FF"/>
                </a:solidFill>
                <a:latin typeface="Calibri Light" panose="020F0302020204030204" pitchFamily="34" charset="0"/>
                <a:cs typeface="Calibri Light" panose="020F0302020204030204" pitchFamily="34" charset="0"/>
              </a:rPr>
              <a:t>2</a:t>
            </a:r>
          </a:p>
        </p:txBody>
      </p:sp>
      <p:sp>
        <p:nvSpPr>
          <p:cNvPr id="50250" name="Text Box 74"/>
          <p:cNvSpPr txBox="1">
            <a:spLocks noChangeArrowheads="1"/>
          </p:cNvSpPr>
          <p:nvPr/>
        </p:nvSpPr>
        <p:spPr bwMode="auto">
          <a:xfrm>
            <a:off x="1452563" y="4595813"/>
            <a:ext cx="395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b="1">
                <a:solidFill>
                  <a:srgbClr val="0066FF"/>
                </a:solidFill>
                <a:latin typeface="Calibri Light" panose="020F0302020204030204" pitchFamily="34" charset="0"/>
                <a:cs typeface="Calibri Light" panose="020F0302020204030204" pitchFamily="34" charset="0"/>
              </a:rPr>
              <a:t>3</a:t>
            </a:r>
          </a:p>
        </p:txBody>
      </p:sp>
      <p:sp>
        <p:nvSpPr>
          <p:cNvPr id="50251" name="Text Box 75"/>
          <p:cNvSpPr txBox="1">
            <a:spLocks noChangeArrowheads="1"/>
          </p:cNvSpPr>
          <p:nvPr/>
        </p:nvSpPr>
        <p:spPr bwMode="auto">
          <a:xfrm>
            <a:off x="4303713" y="4583113"/>
            <a:ext cx="395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b="1">
                <a:solidFill>
                  <a:srgbClr val="0066FF"/>
                </a:solidFill>
                <a:latin typeface="Calibri Light" panose="020F0302020204030204" pitchFamily="34" charset="0"/>
                <a:cs typeface="Calibri Light" panose="020F0302020204030204" pitchFamily="34" charset="0"/>
              </a:rPr>
              <a:t>4</a:t>
            </a:r>
          </a:p>
        </p:txBody>
      </p:sp>
      <p:sp>
        <p:nvSpPr>
          <p:cNvPr id="50252" name="Text Box 76"/>
          <p:cNvSpPr txBox="1">
            <a:spLocks noChangeArrowheads="1"/>
          </p:cNvSpPr>
          <p:nvPr/>
        </p:nvSpPr>
        <p:spPr bwMode="auto">
          <a:xfrm>
            <a:off x="2647950" y="5326063"/>
            <a:ext cx="395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b="1">
                <a:solidFill>
                  <a:srgbClr val="0066FF"/>
                </a:solidFill>
                <a:latin typeface="Calibri Light" panose="020F0302020204030204" pitchFamily="34" charset="0"/>
                <a:cs typeface="Calibri Light" panose="020F0302020204030204" pitchFamily="34" charset="0"/>
              </a:rPr>
              <a:t>5</a:t>
            </a:r>
          </a:p>
        </p:txBody>
      </p:sp>
      <p:sp>
        <p:nvSpPr>
          <p:cNvPr id="50253" name="Text Box 77"/>
          <p:cNvSpPr txBox="1">
            <a:spLocks noChangeArrowheads="1"/>
          </p:cNvSpPr>
          <p:nvPr/>
        </p:nvSpPr>
        <p:spPr bwMode="auto">
          <a:xfrm>
            <a:off x="5511800" y="3960813"/>
            <a:ext cx="395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b="1">
                <a:solidFill>
                  <a:srgbClr val="0066FF"/>
                </a:solidFill>
                <a:latin typeface="Calibri Light" panose="020F0302020204030204" pitchFamily="34" charset="0"/>
                <a:cs typeface="Calibri Light" panose="020F0302020204030204" pitchFamily="34" charset="0"/>
              </a:rPr>
              <a:t>6</a:t>
            </a:r>
          </a:p>
        </p:txBody>
      </p:sp>
      <p:sp>
        <p:nvSpPr>
          <p:cNvPr id="50254" name="Text Box 78"/>
          <p:cNvSpPr txBox="1">
            <a:spLocks noChangeArrowheads="1"/>
          </p:cNvSpPr>
          <p:nvPr/>
        </p:nvSpPr>
        <p:spPr bwMode="auto">
          <a:xfrm>
            <a:off x="6267450" y="5278438"/>
            <a:ext cx="395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b="1">
                <a:solidFill>
                  <a:srgbClr val="0066FF"/>
                </a:solidFill>
                <a:latin typeface="Calibri Light" panose="020F0302020204030204" pitchFamily="34" charset="0"/>
                <a:cs typeface="Calibri Light" panose="020F0302020204030204" pitchFamily="34" charset="0"/>
              </a:rPr>
              <a:t>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02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1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20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2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20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2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20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2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20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2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2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2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208"/>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5020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20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50199"/>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5021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50200"/>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50214"/>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50204"/>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5021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50201"/>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50217"/>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50203"/>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5021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50202"/>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50215"/>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50198"/>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50219"/>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50205"/>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50220"/>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50220"/>
                                        </p:tgtEl>
                                        <p:attrNameLst>
                                          <p:attrName>style.visibility</p:attrName>
                                        </p:attrNameLst>
                                      </p:cBhvr>
                                      <p:to>
                                        <p:strVal val="hidden"/>
                                      </p:to>
                                    </p:set>
                                  </p:childTnLst>
                                </p:cTn>
                              </p:par>
                              <p:par>
                                <p:cTn id="89" presetID="1" presetClass="entr" presetSubtype="0" fill="hold" grpId="0" nodeType="withEffect">
                                  <p:stCondLst>
                                    <p:cond delay="0"/>
                                  </p:stCondLst>
                                  <p:childTnLst>
                                    <p:set>
                                      <p:cBhvr>
                                        <p:cTn id="90" dur="1" fill="hold">
                                          <p:stCondLst>
                                            <p:cond delay="0"/>
                                          </p:stCondLst>
                                        </p:cTn>
                                        <p:tgtEl>
                                          <p:spTgt spid="50221"/>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xit" presetSubtype="0" fill="hold" grpId="2" nodeType="clickEffect">
                                  <p:stCondLst>
                                    <p:cond delay="0"/>
                                  </p:stCondLst>
                                  <p:childTnLst>
                                    <p:set>
                                      <p:cBhvr>
                                        <p:cTn id="94" dur="1" fill="hold">
                                          <p:stCondLst>
                                            <p:cond delay="0"/>
                                          </p:stCondLst>
                                        </p:cTn>
                                        <p:tgtEl>
                                          <p:spTgt spid="50206"/>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50208"/>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50207"/>
                                        </p:tgtEl>
                                        <p:attrNameLst>
                                          <p:attrName>style.visibility</p:attrName>
                                        </p:attrNameLst>
                                      </p:cBhvr>
                                      <p:to>
                                        <p:strVal val="hidden"/>
                                      </p:to>
                                    </p:set>
                                  </p:childTnLst>
                                </p:cTn>
                              </p:par>
                              <p:par>
                                <p:cTn id="99" presetID="9" presetClass="entr" presetSubtype="0" fill="hold" grpId="0" nodeType="withEffect">
                                  <p:stCondLst>
                                    <p:cond delay="0"/>
                                  </p:stCondLst>
                                  <p:childTnLst>
                                    <p:set>
                                      <p:cBhvr>
                                        <p:cTn id="100" dur="1" fill="hold">
                                          <p:stCondLst>
                                            <p:cond delay="0"/>
                                          </p:stCondLst>
                                        </p:cTn>
                                        <p:tgtEl>
                                          <p:spTgt spid="50222"/>
                                        </p:tgtEl>
                                        <p:attrNameLst>
                                          <p:attrName>style.visibility</p:attrName>
                                        </p:attrNameLst>
                                      </p:cBhvr>
                                      <p:to>
                                        <p:strVal val="visible"/>
                                      </p:to>
                                    </p:set>
                                    <p:animEffect transition="in" filter="dissolve">
                                      <p:cBhvr>
                                        <p:cTn id="101" dur="500"/>
                                        <p:tgtEl>
                                          <p:spTgt spid="50222"/>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50223"/>
                                        </p:tgtEl>
                                        <p:attrNameLst>
                                          <p:attrName>style.visibility</p:attrName>
                                        </p:attrNameLst>
                                      </p:cBhvr>
                                      <p:to>
                                        <p:strVal val="visible"/>
                                      </p:to>
                                    </p:set>
                                    <p:animEffect transition="in" filter="dissolve">
                                      <p:cBhvr>
                                        <p:cTn id="104" dur="500"/>
                                        <p:tgtEl>
                                          <p:spTgt spid="50223"/>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50224"/>
                                        </p:tgtEl>
                                        <p:attrNameLst>
                                          <p:attrName>style.visibility</p:attrName>
                                        </p:attrNameLst>
                                      </p:cBhvr>
                                      <p:to>
                                        <p:strVal val="visible"/>
                                      </p:to>
                                    </p:set>
                                    <p:animEffect transition="in" filter="dissolve">
                                      <p:cBhvr>
                                        <p:cTn id="107" dur="500"/>
                                        <p:tgtEl>
                                          <p:spTgt spid="50224"/>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50219"/>
                                        </p:tgtEl>
                                        <p:attrNameLst>
                                          <p:attrName>style.visibility</p:attrName>
                                        </p:attrNameLst>
                                      </p:cBhvr>
                                      <p:to>
                                        <p:strVal val="hidden"/>
                                      </p:to>
                                    </p:set>
                                  </p:childTnLst>
                                </p:cTn>
                              </p:par>
                              <p:par>
                                <p:cTn id="112" presetID="1" presetClass="entr" presetSubtype="0" fill="hold" grpId="0" nodeType="withEffect">
                                  <p:stCondLst>
                                    <p:cond delay="0"/>
                                  </p:stCondLst>
                                  <p:childTnLst>
                                    <p:set>
                                      <p:cBhvr>
                                        <p:cTn id="113" dur="1" fill="hold">
                                          <p:stCondLst>
                                            <p:cond delay="0"/>
                                          </p:stCondLst>
                                        </p:cTn>
                                        <p:tgtEl>
                                          <p:spTgt spid="50228"/>
                                        </p:tgtEl>
                                        <p:attrNameLst>
                                          <p:attrName>style.visibility</p:attrName>
                                        </p:attrNameLst>
                                      </p:cBhvr>
                                      <p:to>
                                        <p:strVal val="visibl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50209"/>
                                        </p:tgtEl>
                                        <p:attrNameLst>
                                          <p:attrName>style.visibility</p:attrName>
                                        </p:attrNameLst>
                                      </p:cBhvr>
                                      <p:to>
                                        <p:strVal val="hidden"/>
                                      </p:to>
                                    </p:set>
                                  </p:childTnLst>
                                </p:cTn>
                              </p:par>
                              <p:par>
                                <p:cTn id="118" presetID="9" presetClass="entr" presetSubtype="0" fill="hold" grpId="0" nodeType="withEffect">
                                  <p:stCondLst>
                                    <p:cond delay="0"/>
                                  </p:stCondLst>
                                  <p:childTnLst>
                                    <p:set>
                                      <p:cBhvr>
                                        <p:cTn id="119" dur="1" fill="hold">
                                          <p:stCondLst>
                                            <p:cond delay="0"/>
                                          </p:stCondLst>
                                        </p:cTn>
                                        <p:tgtEl>
                                          <p:spTgt spid="50229"/>
                                        </p:tgtEl>
                                        <p:attrNameLst>
                                          <p:attrName>style.visibility</p:attrName>
                                        </p:attrNameLst>
                                      </p:cBhvr>
                                      <p:to>
                                        <p:strVal val="visible"/>
                                      </p:to>
                                    </p:set>
                                    <p:animEffect transition="in" filter="dissolve">
                                      <p:cBhvr>
                                        <p:cTn id="120" dur="500"/>
                                        <p:tgtEl>
                                          <p:spTgt spid="50229"/>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xit" presetSubtype="0" fill="hold" grpId="1" nodeType="clickEffect">
                                  <p:stCondLst>
                                    <p:cond delay="0"/>
                                  </p:stCondLst>
                                  <p:childTnLst>
                                    <p:set>
                                      <p:cBhvr>
                                        <p:cTn id="124" dur="1" fill="hold">
                                          <p:stCondLst>
                                            <p:cond delay="0"/>
                                          </p:stCondLst>
                                        </p:cTn>
                                        <p:tgtEl>
                                          <p:spTgt spid="50215"/>
                                        </p:tgtEl>
                                        <p:attrNameLst>
                                          <p:attrName>style.visibility</p:attrName>
                                        </p:attrNameLst>
                                      </p:cBhvr>
                                      <p:to>
                                        <p:strVal val="hidden"/>
                                      </p:to>
                                    </p:set>
                                  </p:childTnLst>
                                </p:cTn>
                              </p:par>
                              <p:par>
                                <p:cTn id="125" presetID="1" presetClass="entr" presetSubtype="0" fill="hold" grpId="0" nodeType="withEffect">
                                  <p:stCondLst>
                                    <p:cond delay="0"/>
                                  </p:stCondLst>
                                  <p:childTnLst>
                                    <p:set>
                                      <p:cBhvr>
                                        <p:cTn id="126" dur="1" fill="hold">
                                          <p:stCondLst>
                                            <p:cond delay="0"/>
                                          </p:stCondLst>
                                        </p:cTn>
                                        <p:tgtEl>
                                          <p:spTgt spid="50225"/>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xit" presetSubtype="0" fill="hold" grpId="1" nodeType="clickEffect">
                                  <p:stCondLst>
                                    <p:cond delay="0"/>
                                  </p:stCondLst>
                                  <p:childTnLst>
                                    <p:set>
                                      <p:cBhvr>
                                        <p:cTn id="130" dur="1" fill="hold">
                                          <p:stCondLst>
                                            <p:cond delay="0"/>
                                          </p:stCondLst>
                                        </p:cTn>
                                        <p:tgtEl>
                                          <p:spTgt spid="50210"/>
                                        </p:tgtEl>
                                        <p:attrNameLst>
                                          <p:attrName>style.visibility</p:attrName>
                                        </p:attrNameLst>
                                      </p:cBhvr>
                                      <p:to>
                                        <p:strVal val="hidden"/>
                                      </p:to>
                                    </p:set>
                                  </p:childTnLst>
                                </p:cTn>
                              </p:par>
                              <p:par>
                                <p:cTn id="131" presetID="9" presetClass="entr" presetSubtype="0" fill="hold" grpId="0" nodeType="withEffect">
                                  <p:stCondLst>
                                    <p:cond delay="0"/>
                                  </p:stCondLst>
                                  <p:childTnLst>
                                    <p:set>
                                      <p:cBhvr>
                                        <p:cTn id="132" dur="1" fill="hold">
                                          <p:stCondLst>
                                            <p:cond delay="0"/>
                                          </p:stCondLst>
                                        </p:cTn>
                                        <p:tgtEl>
                                          <p:spTgt spid="50226"/>
                                        </p:tgtEl>
                                        <p:attrNameLst>
                                          <p:attrName>style.visibility</p:attrName>
                                        </p:attrNameLst>
                                      </p:cBhvr>
                                      <p:to>
                                        <p:strVal val="visible"/>
                                      </p:to>
                                    </p:set>
                                    <p:animEffect transition="in" filter="dissolve">
                                      <p:cBhvr>
                                        <p:cTn id="133" dur="500"/>
                                        <p:tgtEl>
                                          <p:spTgt spid="50226"/>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xit" presetSubtype="0" fill="hold" grpId="1" nodeType="clickEffect">
                                  <p:stCondLst>
                                    <p:cond delay="0"/>
                                  </p:stCondLst>
                                  <p:childTnLst>
                                    <p:set>
                                      <p:cBhvr>
                                        <p:cTn id="137" dur="1" fill="hold">
                                          <p:stCondLst>
                                            <p:cond delay="0"/>
                                          </p:stCondLst>
                                        </p:cTn>
                                        <p:tgtEl>
                                          <p:spTgt spid="50213"/>
                                        </p:tgtEl>
                                        <p:attrNameLst>
                                          <p:attrName>style.visibility</p:attrName>
                                        </p:attrNameLst>
                                      </p:cBhvr>
                                      <p:to>
                                        <p:strVal val="hidden"/>
                                      </p:to>
                                    </p:set>
                                  </p:childTnLst>
                                </p:cTn>
                              </p:par>
                              <p:par>
                                <p:cTn id="138" presetID="1" presetClass="entr" presetSubtype="0" fill="hold" grpId="0" nodeType="withEffect">
                                  <p:stCondLst>
                                    <p:cond delay="0"/>
                                  </p:stCondLst>
                                  <p:childTnLst>
                                    <p:set>
                                      <p:cBhvr>
                                        <p:cTn id="139" dur="1" fill="hold">
                                          <p:stCondLst>
                                            <p:cond delay="0"/>
                                          </p:stCondLst>
                                        </p:cTn>
                                        <p:tgtEl>
                                          <p:spTgt spid="50234"/>
                                        </p:tgtEl>
                                        <p:attrNameLst>
                                          <p:attrName>style.visibility</p:attrName>
                                        </p:attrNameLst>
                                      </p:cBhvr>
                                      <p:to>
                                        <p:strVal val="visible"/>
                                      </p:to>
                                    </p:se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50218"/>
                                        </p:tgtEl>
                                        <p:attrNameLst>
                                          <p:attrName>style.visibility</p:attrName>
                                        </p:attrNameLst>
                                      </p:cBhvr>
                                      <p:to>
                                        <p:strVal val="hidden"/>
                                      </p:to>
                                    </p:set>
                                  </p:childTnLst>
                                </p:cTn>
                              </p:par>
                              <p:par>
                                <p:cTn id="144" presetID="1" presetClass="entr" presetSubtype="0" fill="hold" grpId="0" nodeType="withEffect">
                                  <p:stCondLst>
                                    <p:cond delay="0"/>
                                  </p:stCondLst>
                                  <p:childTnLst>
                                    <p:set>
                                      <p:cBhvr>
                                        <p:cTn id="145" dur="1" fill="hold">
                                          <p:stCondLst>
                                            <p:cond delay="0"/>
                                          </p:stCondLst>
                                        </p:cTn>
                                        <p:tgtEl>
                                          <p:spTgt spid="50230"/>
                                        </p:tgtEl>
                                        <p:attrNameLst>
                                          <p:attrName>style.visibility</p:attrName>
                                        </p:attrNameLst>
                                      </p:cBhvr>
                                      <p:to>
                                        <p:strVal val="visible"/>
                                      </p:to>
                                    </p:se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 presetClass="exit" presetSubtype="0" fill="hold" grpId="1" nodeType="clickEffect">
                                  <p:stCondLst>
                                    <p:cond delay="0"/>
                                  </p:stCondLst>
                                  <p:childTnLst>
                                    <p:set>
                                      <p:cBhvr>
                                        <p:cTn id="149" dur="1" fill="hold">
                                          <p:stCondLst>
                                            <p:cond delay="0"/>
                                          </p:stCondLst>
                                        </p:cTn>
                                        <p:tgtEl>
                                          <p:spTgt spid="50211"/>
                                        </p:tgtEl>
                                        <p:attrNameLst>
                                          <p:attrName>style.visibility</p:attrName>
                                        </p:attrNameLst>
                                      </p:cBhvr>
                                      <p:to>
                                        <p:strVal val="hidden"/>
                                      </p:to>
                                    </p:set>
                                  </p:childTnLst>
                                </p:cTn>
                              </p:par>
                              <p:par>
                                <p:cTn id="150" presetID="9" presetClass="entr" presetSubtype="0" fill="hold" grpId="0" nodeType="withEffect">
                                  <p:stCondLst>
                                    <p:cond delay="0"/>
                                  </p:stCondLst>
                                  <p:childTnLst>
                                    <p:set>
                                      <p:cBhvr>
                                        <p:cTn id="151" dur="1" fill="hold">
                                          <p:stCondLst>
                                            <p:cond delay="0"/>
                                          </p:stCondLst>
                                        </p:cTn>
                                        <p:tgtEl>
                                          <p:spTgt spid="50231"/>
                                        </p:tgtEl>
                                        <p:attrNameLst>
                                          <p:attrName>style.visibility</p:attrName>
                                        </p:attrNameLst>
                                      </p:cBhvr>
                                      <p:to>
                                        <p:strVal val="visible"/>
                                      </p:to>
                                    </p:set>
                                    <p:animEffect transition="in" filter="dissolve">
                                      <p:cBhvr>
                                        <p:cTn id="152" dur="500"/>
                                        <p:tgtEl>
                                          <p:spTgt spid="50231"/>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50217"/>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50232"/>
                                        </p:tgtEl>
                                        <p:attrNameLst>
                                          <p:attrName>style.visibility</p:attrName>
                                        </p:attrNameLst>
                                      </p:cBhvr>
                                      <p:to>
                                        <p:strVal val="visible"/>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50212"/>
                                        </p:tgtEl>
                                        <p:attrNameLst>
                                          <p:attrName>style.visibility</p:attrName>
                                        </p:attrNameLst>
                                      </p:cBhvr>
                                      <p:to>
                                        <p:strVal val="hidden"/>
                                      </p:to>
                                    </p:set>
                                  </p:childTnLst>
                                </p:cTn>
                              </p:par>
                              <p:par>
                                <p:cTn id="163" presetID="9" presetClass="entr" presetSubtype="0" fill="hold" grpId="0" nodeType="withEffect">
                                  <p:stCondLst>
                                    <p:cond delay="0"/>
                                  </p:stCondLst>
                                  <p:childTnLst>
                                    <p:set>
                                      <p:cBhvr>
                                        <p:cTn id="164" dur="1" fill="hold">
                                          <p:stCondLst>
                                            <p:cond delay="0"/>
                                          </p:stCondLst>
                                        </p:cTn>
                                        <p:tgtEl>
                                          <p:spTgt spid="50233"/>
                                        </p:tgtEl>
                                        <p:attrNameLst>
                                          <p:attrName>style.visibility</p:attrName>
                                        </p:attrNameLst>
                                      </p:cBhvr>
                                      <p:to>
                                        <p:strVal val="visible"/>
                                      </p:to>
                                    </p:set>
                                    <p:animEffect transition="in" filter="dissolve">
                                      <p:cBhvr>
                                        <p:cTn id="165" dur="500"/>
                                        <p:tgtEl>
                                          <p:spTgt spid="50233"/>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50235"/>
                                        </p:tgtEl>
                                        <p:attrNameLst>
                                          <p:attrName>style.visibility</p:attrName>
                                        </p:attrNameLst>
                                      </p:cBhvr>
                                      <p:to>
                                        <p:strVal val="visible"/>
                                      </p:to>
                                    </p:se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1" presetClass="exit" presetSubtype="0" fill="hold" grpId="1" nodeType="clickEffect">
                                  <p:stCondLst>
                                    <p:cond delay="0"/>
                                  </p:stCondLst>
                                  <p:childTnLst>
                                    <p:set>
                                      <p:cBhvr>
                                        <p:cTn id="173" dur="1" fill="hold">
                                          <p:stCondLst>
                                            <p:cond delay="0"/>
                                          </p:stCondLst>
                                        </p:cTn>
                                        <p:tgtEl>
                                          <p:spTgt spid="50214"/>
                                        </p:tgtEl>
                                        <p:attrNameLst>
                                          <p:attrName>style.visibility</p:attrName>
                                        </p:attrNameLst>
                                      </p:cBhvr>
                                      <p:to>
                                        <p:strVal val="hidden"/>
                                      </p:to>
                                    </p:set>
                                  </p:childTnLst>
                                </p:cTn>
                              </p:par>
                              <p:par>
                                <p:cTn id="174" presetID="1" presetClass="entr" presetSubtype="0" fill="hold" grpId="0" nodeType="withEffect">
                                  <p:stCondLst>
                                    <p:cond delay="0"/>
                                  </p:stCondLst>
                                  <p:childTnLst>
                                    <p:set>
                                      <p:cBhvr>
                                        <p:cTn id="175" dur="1" fill="hold">
                                          <p:stCondLst>
                                            <p:cond delay="0"/>
                                          </p:stCondLst>
                                        </p:cTn>
                                        <p:tgtEl>
                                          <p:spTgt spid="50227"/>
                                        </p:tgtEl>
                                        <p:attrNameLst>
                                          <p:attrName>style.visibility</p:attrName>
                                        </p:attrNameLst>
                                      </p:cBhvr>
                                      <p:to>
                                        <p:strVal val="visible"/>
                                      </p:to>
                                    </p:se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5" presetClass="entr" presetSubtype="10" fill="hold" grpId="0" nodeType="clickEffect">
                                  <p:stCondLst>
                                    <p:cond delay="0"/>
                                  </p:stCondLst>
                                  <p:childTnLst>
                                    <p:set>
                                      <p:cBhvr>
                                        <p:cTn id="179" dur="1" fill="hold">
                                          <p:stCondLst>
                                            <p:cond delay="0"/>
                                          </p:stCondLst>
                                        </p:cTn>
                                        <p:tgtEl>
                                          <p:spTgt spid="50248"/>
                                        </p:tgtEl>
                                        <p:attrNameLst>
                                          <p:attrName>style.visibility</p:attrName>
                                        </p:attrNameLst>
                                      </p:cBhvr>
                                      <p:to>
                                        <p:strVal val="visible"/>
                                      </p:to>
                                    </p:set>
                                    <p:animEffect transition="in" filter="checkerboard(across)">
                                      <p:cBhvr>
                                        <p:cTn id="180" dur="500"/>
                                        <p:tgtEl>
                                          <p:spTgt spid="50248"/>
                                        </p:tgtEl>
                                      </p:cBhvr>
                                    </p:animEffect>
                                  </p:childTnLst>
                                </p:cTn>
                              </p:par>
                              <p:par>
                                <p:cTn id="181" presetID="5" presetClass="entr" presetSubtype="10" fill="hold" grpId="0" nodeType="withEffect">
                                  <p:stCondLst>
                                    <p:cond delay="0"/>
                                  </p:stCondLst>
                                  <p:childTnLst>
                                    <p:set>
                                      <p:cBhvr>
                                        <p:cTn id="182" dur="1" fill="hold">
                                          <p:stCondLst>
                                            <p:cond delay="0"/>
                                          </p:stCondLst>
                                        </p:cTn>
                                        <p:tgtEl>
                                          <p:spTgt spid="50249"/>
                                        </p:tgtEl>
                                        <p:attrNameLst>
                                          <p:attrName>style.visibility</p:attrName>
                                        </p:attrNameLst>
                                      </p:cBhvr>
                                      <p:to>
                                        <p:strVal val="visible"/>
                                      </p:to>
                                    </p:set>
                                    <p:animEffect transition="in" filter="checkerboard(across)">
                                      <p:cBhvr>
                                        <p:cTn id="183" dur="500"/>
                                        <p:tgtEl>
                                          <p:spTgt spid="50249"/>
                                        </p:tgtEl>
                                      </p:cBhvr>
                                    </p:animEffect>
                                  </p:childTnLst>
                                </p:cTn>
                              </p:par>
                              <p:par>
                                <p:cTn id="184" presetID="5" presetClass="entr" presetSubtype="10" fill="hold" grpId="0" nodeType="withEffect">
                                  <p:stCondLst>
                                    <p:cond delay="0"/>
                                  </p:stCondLst>
                                  <p:childTnLst>
                                    <p:set>
                                      <p:cBhvr>
                                        <p:cTn id="185" dur="1" fill="hold">
                                          <p:stCondLst>
                                            <p:cond delay="0"/>
                                          </p:stCondLst>
                                        </p:cTn>
                                        <p:tgtEl>
                                          <p:spTgt spid="50250"/>
                                        </p:tgtEl>
                                        <p:attrNameLst>
                                          <p:attrName>style.visibility</p:attrName>
                                        </p:attrNameLst>
                                      </p:cBhvr>
                                      <p:to>
                                        <p:strVal val="visible"/>
                                      </p:to>
                                    </p:set>
                                    <p:animEffect transition="in" filter="checkerboard(across)">
                                      <p:cBhvr>
                                        <p:cTn id="186" dur="500"/>
                                        <p:tgtEl>
                                          <p:spTgt spid="50250"/>
                                        </p:tgtEl>
                                      </p:cBhvr>
                                    </p:animEffect>
                                  </p:childTnLst>
                                </p:cTn>
                              </p:par>
                              <p:par>
                                <p:cTn id="187" presetID="5" presetClass="entr" presetSubtype="10" fill="hold" grpId="0" nodeType="withEffect">
                                  <p:stCondLst>
                                    <p:cond delay="0"/>
                                  </p:stCondLst>
                                  <p:childTnLst>
                                    <p:set>
                                      <p:cBhvr>
                                        <p:cTn id="188" dur="1" fill="hold">
                                          <p:stCondLst>
                                            <p:cond delay="0"/>
                                          </p:stCondLst>
                                        </p:cTn>
                                        <p:tgtEl>
                                          <p:spTgt spid="50243"/>
                                        </p:tgtEl>
                                        <p:attrNameLst>
                                          <p:attrName>style.visibility</p:attrName>
                                        </p:attrNameLst>
                                      </p:cBhvr>
                                      <p:to>
                                        <p:strVal val="visible"/>
                                      </p:to>
                                    </p:set>
                                    <p:animEffect transition="in" filter="checkerboard(across)">
                                      <p:cBhvr>
                                        <p:cTn id="189" dur="500"/>
                                        <p:tgtEl>
                                          <p:spTgt spid="50243"/>
                                        </p:tgtEl>
                                      </p:cBhvr>
                                    </p:animEffect>
                                  </p:childTnLst>
                                </p:cTn>
                              </p:par>
                              <p:par>
                                <p:cTn id="190" presetID="5" presetClass="entr" presetSubtype="10" fill="hold" grpId="0" nodeType="withEffect">
                                  <p:stCondLst>
                                    <p:cond delay="0"/>
                                  </p:stCondLst>
                                  <p:childTnLst>
                                    <p:set>
                                      <p:cBhvr>
                                        <p:cTn id="191" dur="1" fill="hold">
                                          <p:stCondLst>
                                            <p:cond delay="0"/>
                                          </p:stCondLst>
                                        </p:cTn>
                                        <p:tgtEl>
                                          <p:spTgt spid="50253"/>
                                        </p:tgtEl>
                                        <p:attrNameLst>
                                          <p:attrName>style.visibility</p:attrName>
                                        </p:attrNameLst>
                                      </p:cBhvr>
                                      <p:to>
                                        <p:strVal val="visible"/>
                                      </p:to>
                                    </p:set>
                                    <p:animEffect transition="in" filter="checkerboard(across)">
                                      <p:cBhvr>
                                        <p:cTn id="192" dur="500"/>
                                        <p:tgtEl>
                                          <p:spTgt spid="50253"/>
                                        </p:tgtEl>
                                      </p:cBhvr>
                                    </p:animEffect>
                                  </p:childTnLst>
                                </p:cTn>
                              </p:par>
                              <p:par>
                                <p:cTn id="193" presetID="5" presetClass="entr" presetSubtype="10" fill="hold" grpId="0" nodeType="withEffect">
                                  <p:stCondLst>
                                    <p:cond delay="0"/>
                                  </p:stCondLst>
                                  <p:childTnLst>
                                    <p:set>
                                      <p:cBhvr>
                                        <p:cTn id="194" dur="1" fill="hold">
                                          <p:stCondLst>
                                            <p:cond delay="0"/>
                                          </p:stCondLst>
                                        </p:cTn>
                                        <p:tgtEl>
                                          <p:spTgt spid="50251"/>
                                        </p:tgtEl>
                                        <p:attrNameLst>
                                          <p:attrName>style.visibility</p:attrName>
                                        </p:attrNameLst>
                                      </p:cBhvr>
                                      <p:to>
                                        <p:strVal val="visible"/>
                                      </p:to>
                                    </p:set>
                                    <p:animEffect transition="in" filter="checkerboard(across)">
                                      <p:cBhvr>
                                        <p:cTn id="195" dur="500"/>
                                        <p:tgtEl>
                                          <p:spTgt spid="50251"/>
                                        </p:tgtEl>
                                      </p:cBhvr>
                                    </p:animEffect>
                                  </p:childTnLst>
                                </p:cTn>
                              </p:par>
                              <p:par>
                                <p:cTn id="196" presetID="5" presetClass="entr" presetSubtype="10" fill="hold" grpId="0" nodeType="withEffect">
                                  <p:stCondLst>
                                    <p:cond delay="0"/>
                                  </p:stCondLst>
                                  <p:childTnLst>
                                    <p:set>
                                      <p:cBhvr>
                                        <p:cTn id="197" dur="1" fill="hold">
                                          <p:stCondLst>
                                            <p:cond delay="0"/>
                                          </p:stCondLst>
                                        </p:cTn>
                                        <p:tgtEl>
                                          <p:spTgt spid="50252"/>
                                        </p:tgtEl>
                                        <p:attrNameLst>
                                          <p:attrName>style.visibility</p:attrName>
                                        </p:attrNameLst>
                                      </p:cBhvr>
                                      <p:to>
                                        <p:strVal val="visible"/>
                                      </p:to>
                                    </p:set>
                                    <p:animEffect transition="in" filter="checkerboard(across)">
                                      <p:cBhvr>
                                        <p:cTn id="198" dur="500"/>
                                        <p:tgtEl>
                                          <p:spTgt spid="50252"/>
                                        </p:tgtEl>
                                      </p:cBhvr>
                                    </p:animEffect>
                                  </p:childTnLst>
                                </p:cTn>
                              </p:par>
                              <p:par>
                                <p:cTn id="199" presetID="5" presetClass="entr" presetSubtype="10" fill="hold" grpId="0" nodeType="withEffect">
                                  <p:stCondLst>
                                    <p:cond delay="0"/>
                                  </p:stCondLst>
                                  <p:childTnLst>
                                    <p:set>
                                      <p:cBhvr>
                                        <p:cTn id="200" dur="1" fill="hold">
                                          <p:stCondLst>
                                            <p:cond delay="0"/>
                                          </p:stCondLst>
                                        </p:cTn>
                                        <p:tgtEl>
                                          <p:spTgt spid="50254"/>
                                        </p:tgtEl>
                                        <p:attrNameLst>
                                          <p:attrName>style.visibility</p:attrName>
                                        </p:attrNameLst>
                                      </p:cBhvr>
                                      <p:to>
                                        <p:strVal val="visible"/>
                                      </p:to>
                                    </p:set>
                                    <p:animEffect transition="in" filter="checkerboard(across)">
                                      <p:cBhvr>
                                        <p:cTn id="201" dur="500"/>
                                        <p:tgtEl>
                                          <p:spTgt spid="50254"/>
                                        </p:tgtEl>
                                      </p:cBhvr>
                                    </p:animEffect>
                                  </p:childTnLst>
                                </p:cTn>
                              </p:par>
                              <p:par>
                                <p:cTn id="202" presetID="1" presetClass="exit" presetSubtype="0" fill="hold" grpId="1" nodeType="withEffect">
                                  <p:stCondLst>
                                    <p:cond delay="0"/>
                                  </p:stCondLst>
                                  <p:childTnLst>
                                    <p:set>
                                      <p:cBhvr>
                                        <p:cTn id="203" dur="1" fill="hold">
                                          <p:stCondLst>
                                            <p:cond delay="0"/>
                                          </p:stCondLst>
                                        </p:cTn>
                                        <p:tgtEl>
                                          <p:spTgt spid="50234"/>
                                        </p:tgtEl>
                                        <p:attrNameLst>
                                          <p:attrName>style.visibility</p:attrName>
                                        </p:attrNameLst>
                                      </p:cBhvr>
                                      <p:to>
                                        <p:strVal val="hidden"/>
                                      </p:to>
                                    </p:set>
                                  </p:childTnLst>
                                </p:cTn>
                              </p:par>
                              <p:par>
                                <p:cTn id="204" presetID="1" presetClass="exit" presetSubtype="0" fill="hold" grpId="1" nodeType="withEffect">
                                  <p:stCondLst>
                                    <p:cond delay="0"/>
                                  </p:stCondLst>
                                  <p:childTnLst>
                                    <p:set>
                                      <p:cBhvr>
                                        <p:cTn id="205" dur="1" fill="hold">
                                          <p:stCondLst>
                                            <p:cond delay="0"/>
                                          </p:stCondLst>
                                        </p:cTn>
                                        <p:tgtEl>
                                          <p:spTgt spid="50228"/>
                                        </p:tgtEl>
                                        <p:attrNameLst>
                                          <p:attrName>style.visibility</p:attrName>
                                        </p:attrNameLst>
                                      </p:cBhvr>
                                      <p:to>
                                        <p:strVal val="hidden"/>
                                      </p:to>
                                    </p:set>
                                  </p:childTnLst>
                                </p:cTn>
                              </p:par>
                              <p:par>
                                <p:cTn id="206" presetID="1" presetClass="exit" presetSubtype="0" fill="hold" grpId="1" nodeType="withEffect">
                                  <p:stCondLst>
                                    <p:cond delay="0"/>
                                  </p:stCondLst>
                                  <p:childTnLst>
                                    <p:set>
                                      <p:cBhvr>
                                        <p:cTn id="207" dur="1" fill="hold">
                                          <p:stCondLst>
                                            <p:cond delay="0"/>
                                          </p:stCondLst>
                                        </p:cTn>
                                        <p:tgtEl>
                                          <p:spTgt spid="50221"/>
                                        </p:tgtEl>
                                        <p:attrNameLst>
                                          <p:attrName>style.visibility</p:attrName>
                                        </p:attrNameLst>
                                      </p:cBhvr>
                                      <p:to>
                                        <p:strVal val="hidden"/>
                                      </p:to>
                                    </p:set>
                                  </p:childTnLst>
                                </p:cTn>
                              </p:par>
                              <p:par>
                                <p:cTn id="208" presetID="1" presetClass="exit" presetSubtype="0" fill="hold" grpId="1" nodeType="withEffect">
                                  <p:stCondLst>
                                    <p:cond delay="0"/>
                                  </p:stCondLst>
                                  <p:childTnLst>
                                    <p:set>
                                      <p:cBhvr>
                                        <p:cTn id="209" dur="1" fill="hold">
                                          <p:stCondLst>
                                            <p:cond delay="0"/>
                                          </p:stCondLst>
                                        </p:cTn>
                                        <p:tgtEl>
                                          <p:spTgt spid="50222"/>
                                        </p:tgtEl>
                                        <p:attrNameLst>
                                          <p:attrName>style.visibility</p:attrName>
                                        </p:attrNameLst>
                                      </p:cBhvr>
                                      <p:to>
                                        <p:strVal val="hidden"/>
                                      </p:to>
                                    </p:set>
                                  </p:childTnLst>
                                </p:cTn>
                              </p:par>
                              <p:par>
                                <p:cTn id="210" presetID="1" presetClass="exit" presetSubtype="0" fill="hold" grpId="1" nodeType="withEffect">
                                  <p:stCondLst>
                                    <p:cond delay="0"/>
                                  </p:stCondLst>
                                  <p:childTnLst>
                                    <p:set>
                                      <p:cBhvr>
                                        <p:cTn id="211" dur="1" fill="hold">
                                          <p:stCondLst>
                                            <p:cond delay="0"/>
                                          </p:stCondLst>
                                        </p:cTn>
                                        <p:tgtEl>
                                          <p:spTgt spid="50229"/>
                                        </p:tgtEl>
                                        <p:attrNameLst>
                                          <p:attrName>style.visibility</p:attrName>
                                        </p:attrNameLst>
                                      </p:cBhvr>
                                      <p:to>
                                        <p:strVal val="hidden"/>
                                      </p:to>
                                    </p:set>
                                  </p:childTnLst>
                                </p:cTn>
                              </p:par>
                              <p:par>
                                <p:cTn id="212" presetID="1" presetClass="exit" presetSubtype="0" fill="hold" grpId="2" nodeType="withEffect">
                                  <p:stCondLst>
                                    <p:cond delay="0"/>
                                  </p:stCondLst>
                                  <p:childTnLst>
                                    <p:set>
                                      <p:cBhvr>
                                        <p:cTn id="213" dur="1" fill="hold">
                                          <p:stCondLst>
                                            <p:cond delay="0"/>
                                          </p:stCondLst>
                                        </p:cTn>
                                        <p:tgtEl>
                                          <p:spTgt spid="50202"/>
                                        </p:tgtEl>
                                        <p:attrNameLst>
                                          <p:attrName>style.visibility</p:attrName>
                                        </p:attrNameLst>
                                      </p:cBhvr>
                                      <p:to>
                                        <p:strVal val="hidden"/>
                                      </p:to>
                                    </p:set>
                                  </p:childTnLst>
                                </p:cTn>
                              </p:par>
                              <p:par>
                                <p:cTn id="214" presetID="1" presetClass="exit" presetSubtype="0" fill="hold" grpId="1" nodeType="withEffect">
                                  <p:stCondLst>
                                    <p:cond delay="0"/>
                                  </p:stCondLst>
                                  <p:childTnLst>
                                    <p:set>
                                      <p:cBhvr>
                                        <p:cTn id="215" dur="1" fill="hold">
                                          <p:stCondLst>
                                            <p:cond delay="0"/>
                                          </p:stCondLst>
                                        </p:cTn>
                                        <p:tgtEl>
                                          <p:spTgt spid="50226"/>
                                        </p:tgtEl>
                                        <p:attrNameLst>
                                          <p:attrName>style.visibility</p:attrName>
                                        </p:attrNameLst>
                                      </p:cBhvr>
                                      <p:to>
                                        <p:strVal val="hidden"/>
                                      </p:to>
                                    </p:set>
                                  </p:childTnLst>
                                </p:cTn>
                              </p:par>
                              <p:par>
                                <p:cTn id="216" presetID="1" presetClass="exit" presetSubtype="0" fill="hold" grpId="2" nodeType="withEffect">
                                  <p:stCondLst>
                                    <p:cond delay="0"/>
                                  </p:stCondLst>
                                  <p:childTnLst>
                                    <p:set>
                                      <p:cBhvr>
                                        <p:cTn id="217" dur="1" fill="hold">
                                          <p:stCondLst>
                                            <p:cond delay="0"/>
                                          </p:stCondLst>
                                        </p:cTn>
                                        <p:tgtEl>
                                          <p:spTgt spid="50214"/>
                                        </p:tgtEl>
                                        <p:attrNameLst>
                                          <p:attrName>style.visibility</p:attrName>
                                        </p:attrNameLst>
                                      </p:cBhvr>
                                      <p:to>
                                        <p:strVal val="hidden"/>
                                      </p:to>
                                    </p:set>
                                  </p:childTnLst>
                                </p:cTn>
                              </p:par>
                              <p:par>
                                <p:cTn id="218" presetID="1" presetClass="exit" presetSubtype="0" fill="hold" grpId="1" nodeType="withEffect">
                                  <p:stCondLst>
                                    <p:cond delay="0"/>
                                  </p:stCondLst>
                                  <p:childTnLst>
                                    <p:set>
                                      <p:cBhvr>
                                        <p:cTn id="219" dur="1" fill="hold">
                                          <p:stCondLst>
                                            <p:cond delay="0"/>
                                          </p:stCondLst>
                                        </p:cTn>
                                        <p:tgtEl>
                                          <p:spTgt spid="50232"/>
                                        </p:tgtEl>
                                        <p:attrNameLst>
                                          <p:attrName>style.visibility</p:attrName>
                                        </p:attrNameLst>
                                      </p:cBhvr>
                                      <p:to>
                                        <p:strVal val="hidden"/>
                                      </p:to>
                                    </p:set>
                                  </p:childTnLst>
                                </p:cTn>
                              </p:par>
                              <p:par>
                                <p:cTn id="220" presetID="1" presetClass="exit" presetSubtype="0" fill="hold" grpId="1" nodeType="withEffect">
                                  <p:stCondLst>
                                    <p:cond delay="0"/>
                                  </p:stCondLst>
                                  <p:childTnLst>
                                    <p:set>
                                      <p:cBhvr>
                                        <p:cTn id="221" dur="1" fill="hold">
                                          <p:stCondLst>
                                            <p:cond delay="0"/>
                                          </p:stCondLst>
                                        </p:cTn>
                                        <p:tgtEl>
                                          <p:spTgt spid="50233"/>
                                        </p:tgtEl>
                                        <p:attrNameLst>
                                          <p:attrName>style.visibility</p:attrName>
                                        </p:attrNameLst>
                                      </p:cBhvr>
                                      <p:to>
                                        <p:strVal val="hidden"/>
                                      </p:to>
                                    </p:set>
                                  </p:childTnLst>
                                </p:cTn>
                              </p:par>
                              <p:par>
                                <p:cTn id="222" presetID="1" presetClass="exit" presetSubtype="0" fill="hold" grpId="1" nodeType="withEffect">
                                  <p:stCondLst>
                                    <p:cond delay="0"/>
                                  </p:stCondLst>
                                  <p:childTnLst>
                                    <p:set>
                                      <p:cBhvr>
                                        <p:cTn id="223" dur="1" fill="hold">
                                          <p:stCondLst>
                                            <p:cond delay="0"/>
                                          </p:stCondLst>
                                        </p:cTn>
                                        <p:tgtEl>
                                          <p:spTgt spid="50230"/>
                                        </p:tgtEl>
                                        <p:attrNameLst>
                                          <p:attrName>style.visibility</p:attrName>
                                        </p:attrNameLst>
                                      </p:cBhvr>
                                      <p:to>
                                        <p:strVal val="hidden"/>
                                      </p:to>
                                    </p:set>
                                  </p:childTnLst>
                                </p:cTn>
                              </p:par>
                              <p:par>
                                <p:cTn id="224" presetID="1" presetClass="exit" presetSubtype="0" fill="hold" grpId="1" nodeType="withEffect">
                                  <p:stCondLst>
                                    <p:cond delay="0"/>
                                  </p:stCondLst>
                                  <p:childTnLst>
                                    <p:set>
                                      <p:cBhvr>
                                        <p:cTn id="225" dur="1" fill="hold">
                                          <p:stCondLst>
                                            <p:cond delay="0"/>
                                          </p:stCondLst>
                                        </p:cTn>
                                        <p:tgtEl>
                                          <p:spTgt spid="50235"/>
                                        </p:tgtEl>
                                        <p:attrNameLst>
                                          <p:attrName>style.visibility</p:attrName>
                                        </p:attrNameLst>
                                      </p:cBhvr>
                                      <p:to>
                                        <p:strVal val="hidden"/>
                                      </p:to>
                                    </p:set>
                                  </p:childTnLst>
                                </p:cTn>
                              </p:par>
                              <p:par>
                                <p:cTn id="226" presetID="1" presetClass="exit" presetSubtype="0" fill="hold" grpId="1" nodeType="withEffect">
                                  <p:stCondLst>
                                    <p:cond delay="0"/>
                                  </p:stCondLst>
                                  <p:childTnLst>
                                    <p:set>
                                      <p:cBhvr>
                                        <p:cTn id="227" dur="1" fill="hold">
                                          <p:stCondLst>
                                            <p:cond delay="0"/>
                                          </p:stCondLst>
                                        </p:cTn>
                                        <p:tgtEl>
                                          <p:spTgt spid="50231"/>
                                        </p:tgtEl>
                                        <p:attrNameLst>
                                          <p:attrName>style.visibility</p:attrName>
                                        </p:attrNameLst>
                                      </p:cBhvr>
                                      <p:to>
                                        <p:strVal val="hidden"/>
                                      </p:to>
                                    </p:set>
                                  </p:childTnLst>
                                </p:cTn>
                              </p:par>
                              <p:par>
                                <p:cTn id="228" presetID="1" presetClass="exit" presetSubtype="0" fill="hold" grpId="1" nodeType="withEffect">
                                  <p:stCondLst>
                                    <p:cond delay="0"/>
                                  </p:stCondLst>
                                  <p:childTnLst>
                                    <p:set>
                                      <p:cBhvr>
                                        <p:cTn id="229" dur="1" fill="hold">
                                          <p:stCondLst>
                                            <p:cond delay="0"/>
                                          </p:stCondLst>
                                        </p:cTn>
                                        <p:tgtEl>
                                          <p:spTgt spid="50223"/>
                                        </p:tgtEl>
                                        <p:attrNameLst>
                                          <p:attrName>style.visibility</p:attrName>
                                        </p:attrNameLst>
                                      </p:cBhvr>
                                      <p:to>
                                        <p:strVal val="hidden"/>
                                      </p:to>
                                    </p:set>
                                  </p:childTnLst>
                                </p:cTn>
                              </p:par>
                              <p:par>
                                <p:cTn id="230" presetID="1" presetClass="exit" presetSubtype="0" fill="hold" grpId="1" nodeType="withEffect">
                                  <p:stCondLst>
                                    <p:cond delay="0"/>
                                  </p:stCondLst>
                                  <p:childTnLst>
                                    <p:set>
                                      <p:cBhvr>
                                        <p:cTn id="231" dur="1" fill="hold">
                                          <p:stCondLst>
                                            <p:cond delay="0"/>
                                          </p:stCondLst>
                                        </p:cTn>
                                        <p:tgtEl>
                                          <p:spTgt spid="50224"/>
                                        </p:tgtEl>
                                        <p:attrNameLst>
                                          <p:attrName>style.visibility</p:attrName>
                                        </p:attrNameLst>
                                      </p:cBhvr>
                                      <p:to>
                                        <p:strVal val="hidden"/>
                                      </p:to>
                                    </p:set>
                                  </p:childTnLst>
                                </p:cTn>
                              </p:par>
                              <p:par>
                                <p:cTn id="232" presetID="1" presetClass="exit" presetSubtype="0" fill="hold" grpId="2" nodeType="withEffect">
                                  <p:stCondLst>
                                    <p:cond delay="0"/>
                                  </p:stCondLst>
                                  <p:childTnLst>
                                    <p:set>
                                      <p:cBhvr>
                                        <p:cTn id="233" dur="1" fill="hold">
                                          <p:stCondLst>
                                            <p:cond delay="0"/>
                                          </p:stCondLst>
                                        </p:cTn>
                                        <p:tgtEl>
                                          <p:spTgt spid="50204"/>
                                        </p:tgtEl>
                                        <p:attrNameLst>
                                          <p:attrName>style.visibility</p:attrName>
                                        </p:attrNameLst>
                                      </p:cBhvr>
                                      <p:to>
                                        <p:strVal val="hidden"/>
                                      </p:to>
                                    </p:set>
                                  </p:childTnLst>
                                </p:cTn>
                              </p:par>
                              <p:par>
                                <p:cTn id="234" presetID="1" presetClass="exit" presetSubtype="0" fill="hold" grpId="1" nodeType="withEffect">
                                  <p:stCondLst>
                                    <p:cond delay="0"/>
                                  </p:stCondLst>
                                  <p:childTnLst>
                                    <p:set>
                                      <p:cBhvr>
                                        <p:cTn id="235" dur="1" fill="hold">
                                          <p:stCondLst>
                                            <p:cond delay="0"/>
                                          </p:stCondLst>
                                        </p:cTn>
                                        <p:tgtEl>
                                          <p:spTgt spid="50216"/>
                                        </p:tgtEl>
                                        <p:attrNameLst>
                                          <p:attrName>style.visibility</p:attrName>
                                        </p:attrNameLst>
                                      </p:cBhvr>
                                      <p:to>
                                        <p:strVal val="hidden"/>
                                      </p:to>
                                    </p:set>
                                  </p:childTnLst>
                                </p:cTn>
                              </p:par>
                              <p:par>
                                <p:cTn id="236" presetID="1" presetClass="exit" presetSubtype="0" fill="hold" grpId="2" nodeType="withEffect">
                                  <p:stCondLst>
                                    <p:cond delay="0"/>
                                  </p:stCondLst>
                                  <p:childTnLst>
                                    <p:set>
                                      <p:cBhvr>
                                        <p:cTn id="237" dur="1" fill="hold">
                                          <p:stCondLst>
                                            <p:cond delay="0"/>
                                          </p:stCondLst>
                                        </p:cTn>
                                        <p:tgtEl>
                                          <p:spTgt spid="50235"/>
                                        </p:tgtEl>
                                        <p:attrNameLst>
                                          <p:attrName>style.visibility</p:attrName>
                                        </p:attrNameLst>
                                      </p:cBhvr>
                                      <p:to>
                                        <p:strVal val="hidden"/>
                                      </p:to>
                                    </p:set>
                                  </p:childTnLst>
                                </p:cTn>
                              </p:par>
                              <p:par>
                                <p:cTn id="238" presetID="1" presetClass="exit" presetSubtype="0" fill="hold" grpId="3" nodeType="withEffect">
                                  <p:stCondLst>
                                    <p:cond delay="0"/>
                                  </p:stCondLst>
                                  <p:childTnLst>
                                    <p:set>
                                      <p:cBhvr>
                                        <p:cTn id="239" dur="1" fill="hold">
                                          <p:stCondLst>
                                            <p:cond delay="0"/>
                                          </p:stCondLst>
                                        </p:cTn>
                                        <p:tgtEl>
                                          <p:spTgt spid="50214"/>
                                        </p:tgtEl>
                                        <p:attrNameLst>
                                          <p:attrName>style.visibility</p:attrName>
                                        </p:attrNameLst>
                                      </p:cBhvr>
                                      <p:to>
                                        <p:strVal val="hidden"/>
                                      </p:to>
                                    </p:set>
                                  </p:childTnLst>
                                </p:cTn>
                              </p:par>
                              <p:par>
                                <p:cTn id="240" presetID="1" presetClass="exit" presetSubtype="0" fill="hold" grpId="1" nodeType="withEffect">
                                  <p:stCondLst>
                                    <p:cond delay="0"/>
                                  </p:stCondLst>
                                  <p:childTnLst>
                                    <p:set>
                                      <p:cBhvr>
                                        <p:cTn id="241" dur="1" fill="hold">
                                          <p:stCondLst>
                                            <p:cond delay="0"/>
                                          </p:stCondLst>
                                        </p:cTn>
                                        <p:tgtEl>
                                          <p:spTgt spid="50227"/>
                                        </p:tgtEl>
                                        <p:attrNameLst>
                                          <p:attrName>style.visibility</p:attrName>
                                        </p:attrNameLst>
                                      </p:cBhvr>
                                      <p:to>
                                        <p:strVal val="hidden"/>
                                      </p:to>
                                    </p:set>
                                  </p:childTnLst>
                                </p:cTn>
                              </p:par>
                              <p:par>
                                <p:cTn id="242" presetID="1" presetClass="exit" presetSubtype="0" fill="hold" grpId="3" nodeType="withEffect">
                                  <p:stCondLst>
                                    <p:cond delay="0"/>
                                  </p:stCondLst>
                                  <p:childTnLst>
                                    <p:set>
                                      <p:cBhvr>
                                        <p:cTn id="243" dur="1" fill="hold">
                                          <p:stCondLst>
                                            <p:cond delay="0"/>
                                          </p:stCondLst>
                                        </p:cTn>
                                        <p:tgtEl>
                                          <p:spTgt spid="50202"/>
                                        </p:tgtEl>
                                        <p:attrNameLst>
                                          <p:attrName>style.visibility</p:attrName>
                                        </p:attrNameLst>
                                      </p:cBhvr>
                                      <p:to>
                                        <p:strVal val="hidden"/>
                                      </p:to>
                                    </p:set>
                                  </p:childTnLst>
                                </p:cTn>
                              </p:par>
                              <p:par>
                                <p:cTn id="244" presetID="1" presetClass="exit" presetSubtype="0" fill="hold" grpId="2" nodeType="withEffect">
                                  <p:stCondLst>
                                    <p:cond delay="0"/>
                                  </p:stCondLst>
                                  <p:childTnLst>
                                    <p:set>
                                      <p:cBhvr>
                                        <p:cTn id="245" dur="1" fill="hold">
                                          <p:stCondLst>
                                            <p:cond delay="0"/>
                                          </p:stCondLst>
                                        </p:cTn>
                                        <p:tgtEl>
                                          <p:spTgt spid="50215"/>
                                        </p:tgtEl>
                                        <p:attrNameLst>
                                          <p:attrName>style.visibility</p:attrName>
                                        </p:attrNameLst>
                                      </p:cBhvr>
                                      <p:to>
                                        <p:strVal val="hidden"/>
                                      </p:to>
                                    </p:set>
                                  </p:childTnLst>
                                </p:cTn>
                              </p:par>
                              <p:par>
                                <p:cTn id="246" presetID="1" presetClass="exit" presetSubtype="0" fill="hold" grpId="1" nodeType="withEffect">
                                  <p:stCondLst>
                                    <p:cond delay="0"/>
                                  </p:stCondLst>
                                  <p:childTnLst>
                                    <p:set>
                                      <p:cBhvr>
                                        <p:cTn id="247" dur="1" fill="hold">
                                          <p:stCondLst>
                                            <p:cond delay="0"/>
                                          </p:stCondLst>
                                        </p:cTn>
                                        <p:tgtEl>
                                          <p:spTgt spid="50225"/>
                                        </p:tgtEl>
                                        <p:attrNameLst>
                                          <p:attrName>style.visibility</p:attrName>
                                        </p:attrNameLst>
                                      </p:cBhvr>
                                      <p:to>
                                        <p:strVal val="hidden"/>
                                      </p:to>
                                    </p:set>
                                  </p:childTnLst>
                                </p:cTn>
                              </p:par>
                              <p:par>
                                <p:cTn id="248" presetID="1" presetClass="exit" presetSubtype="0" fill="hold" grpId="0" nodeType="withEffect">
                                  <p:stCondLst>
                                    <p:cond delay="0"/>
                                  </p:stCondLst>
                                  <p:childTnLst>
                                    <p:set>
                                      <p:cBhvr>
                                        <p:cTn id="249" dur="1" fill="hold">
                                          <p:stCondLst>
                                            <p:cond delay="0"/>
                                          </p:stCondLst>
                                        </p:cTn>
                                        <p:tgtEl>
                                          <p:spTgt spid="502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98" grpId="0" animBg="1"/>
      <p:bldP spid="50198" grpId="1" animBg="1"/>
      <p:bldP spid="50199" grpId="0" animBg="1"/>
      <p:bldP spid="50199" grpId="1" animBg="1"/>
      <p:bldP spid="50200" grpId="0" animBg="1"/>
      <p:bldP spid="50200" grpId="1" animBg="1"/>
      <p:bldP spid="50201" grpId="0" animBg="1"/>
      <p:bldP spid="50201" grpId="1" animBg="1"/>
      <p:bldP spid="50202" grpId="0" animBg="1"/>
      <p:bldP spid="50202" grpId="1" animBg="1"/>
      <p:bldP spid="50202" grpId="2" animBg="1"/>
      <p:bldP spid="50202" grpId="3" animBg="1"/>
      <p:bldP spid="50203" grpId="0" animBg="1"/>
      <p:bldP spid="50203" grpId="1" animBg="1"/>
      <p:bldP spid="50204" grpId="0" animBg="1"/>
      <p:bldP spid="50204" grpId="1" animBg="1"/>
      <p:bldP spid="50204" grpId="2" animBg="1"/>
      <p:bldP spid="50205" grpId="0" animBg="1"/>
      <p:bldP spid="50205" grpId="1" animBg="1"/>
      <p:bldP spid="50206" grpId="0"/>
      <p:bldP spid="50206" grpId="1"/>
      <p:bldP spid="50206" grpId="2"/>
      <p:bldP spid="50207" grpId="0"/>
      <p:bldP spid="50207" grpId="1"/>
      <p:bldP spid="50208" grpId="0"/>
      <p:bldP spid="50208" grpId="1"/>
      <p:bldP spid="50209" grpId="0"/>
      <p:bldP spid="50209" grpId="1"/>
      <p:bldP spid="50210" grpId="0"/>
      <p:bldP spid="50210" grpId="1"/>
      <p:bldP spid="50211" grpId="0"/>
      <p:bldP spid="50211" grpId="1"/>
      <p:bldP spid="50212" grpId="0"/>
      <p:bldP spid="50212" grpId="1"/>
      <p:bldP spid="50213" grpId="0" animBg="1"/>
      <p:bldP spid="50213" grpId="1" animBg="1"/>
      <p:bldP spid="50214" grpId="0" animBg="1"/>
      <p:bldP spid="50214" grpId="1" animBg="1"/>
      <p:bldP spid="50214" grpId="2" animBg="1"/>
      <p:bldP spid="50214" grpId="3" animBg="1"/>
      <p:bldP spid="50215" grpId="0" animBg="1"/>
      <p:bldP spid="50215" grpId="1" animBg="1"/>
      <p:bldP spid="50215" grpId="2" animBg="1"/>
      <p:bldP spid="50216" grpId="0" animBg="1"/>
      <p:bldP spid="50216" grpId="1" animBg="1"/>
      <p:bldP spid="50217" grpId="0" animBg="1"/>
      <p:bldP spid="50217" grpId="1" animBg="1"/>
      <p:bldP spid="50218" grpId="0" animBg="1"/>
      <p:bldP spid="50218" grpId="1" animBg="1"/>
      <p:bldP spid="50219" grpId="0" animBg="1"/>
      <p:bldP spid="50219" grpId="1" animBg="1"/>
      <p:bldP spid="50220" grpId="0" animBg="1"/>
      <p:bldP spid="50220" grpId="1" animBg="1"/>
      <p:bldP spid="50221" grpId="0" animBg="1"/>
      <p:bldP spid="50221" grpId="1" animBg="1"/>
      <p:bldP spid="50222" grpId="0"/>
      <p:bldP spid="50222" grpId="1"/>
      <p:bldP spid="50223" grpId="0"/>
      <p:bldP spid="50223" grpId="1"/>
      <p:bldP spid="50224" grpId="0"/>
      <p:bldP spid="50224" grpId="1"/>
      <p:bldP spid="50225" grpId="0" animBg="1"/>
      <p:bldP spid="50225" grpId="1" animBg="1"/>
      <p:bldP spid="50227" grpId="0" animBg="1"/>
      <p:bldP spid="50227" grpId="1" animBg="1"/>
      <p:bldP spid="50228" grpId="0" animBg="1"/>
      <p:bldP spid="50228" grpId="1" animBg="1"/>
      <p:bldP spid="50229" grpId="0"/>
      <p:bldP spid="50229" grpId="1"/>
      <p:bldP spid="50230" grpId="0" animBg="1"/>
      <p:bldP spid="50230" grpId="1" animBg="1"/>
      <p:bldP spid="50231" grpId="0"/>
      <p:bldP spid="50231" grpId="1"/>
      <p:bldP spid="50232" grpId="0" animBg="1"/>
      <p:bldP spid="50232" grpId="1" animBg="1"/>
      <p:bldP spid="50233" grpId="0"/>
      <p:bldP spid="50233" grpId="1"/>
      <p:bldP spid="50234" grpId="0" animBg="1"/>
      <p:bldP spid="50234" grpId="1" animBg="1"/>
      <p:bldP spid="50235" grpId="0" animBg="1"/>
      <p:bldP spid="50235" grpId="1" animBg="1"/>
      <p:bldP spid="50235" grpId="2" animBg="1"/>
      <p:bldP spid="50238" grpId="0"/>
      <p:bldP spid="50226" grpId="0"/>
      <p:bldP spid="50226" grpId="1"/>
      <p:bldP spid="50243" grpId="0"/>
      <p:bldP spid="50248" grpId="0"/>
      <p:bldP spid="50249" grpId="0"/>
      <p:bldP spid="50250" grpId="0"/>
      <p:bldP spid="50251" grpId="0"/>
      <p:bldP spid="50252" grpId="0"/>
      <p:bldP spid="50253" grpId="0"/>
      <p:bldP spid="5025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274638"/>
            <a:ext cx="9144000" cy="1143000"/>
          </a:xfrm>
        </p:spPr>
        <p:txBody>
          <a:bodyPr/>
          <a:lstStyle/>
          <a:p>
            <a:r>
              <a:rPr lang="en-US" altLang="sv-SE" sz="3600" kern="1200" dirty="0">
                <a:solidFill>
                  <a:srgbClr val="3333CC"/>
                </a:solidFill>
                <a:latin typeface="Calibri Light" panose="020F0302020204030204" pitchFamily="34" charset="0"/>
                <a:ea typeface="+mn-ea"/>
                <a:cs typeface="Times New Roman" pitchFamily="18" charset="0"/>
              </a:rPr>
              <a:t>Self-Stabilizing Naming Algorithm: Correctness</a:t>
            </a:r>
          </a:p>
        </p:txBody>
      </p:sp>
      <p:sp>
        <p:nvSpPr>
          <p:cNvPr id="2" name="Content Placeholder 1">
            <a:extLst>
              <a:ext uri="{FF2B5EF4-FFF2-40B4-BE49-F238E27FC236}">
                <a16:creationId xmlns:a16="http://schemas.microsoft.com/office/drawing/2014/main" id="{92F999B9-D000-DC4D-1E2F-DA19D517F87A}"/>
              </a:ext>
            </a:extLst>
          </p:cNvPr>
          <p:cNvSpPr>
            <a:spLocks noGrp="1"/>
          </p:cNvSpPr>
          <p:nvPr>
            <p:ph idx="1"/>
          </p:nvPr>
        </p:nvSpPr>
        <p:spPr>
          <a:xfrm>
            <a:off x="281940" y="1287780"/>
            <a:ext cx="8610600" cy="5295582"/>
          </a:xfrm>
        </p:spPr>
        <p:txBody>
          <a:bodyPr/>
          <a:lstStyle/>
          <a:p>
            <a:r>
              <a:rPr lang="sv-SE" sz="2400" dirty="0">
                <a:latin typeface="Calibri Light" panose="020F0302020204030204" pitchFamily="34" charset="0"/>
                <a:cs typeface="Calibri Light" panose="020F0302020204030204" pitchFamily="34" charset="0"/>
              </a:rPr>
              <a:t>Given a rooted tree, </a:t>
            </a:r>
            <a:r>
              <a:rPr lang="sv-SE" sz="2400" i="1" dirty="0">
                <a:latin typeface="Calibri Light" panose="020F0302020204030204" pitchFamily="34" charset="0"/>
                <a:cs typeface="Calibri Light" panose="020F0302020204030204" pitchFamily="34" charset="0"/>
              </a:rPr>
              <a:t>T</a:t>
            </a:r>
            <a:r>
              <a:rPr lang="sv-SE" sz="2400" i="1" baseline="-25000" dirty="0">
                <a:latin typeface="Calibri Light" panose="020F0302020204030204" pitchFamily="34" charset="0"/>
                <a:cs typeface="Calibri Light" panose="020F0302020204030204" pitchFamily="34" charset="0"/>
              </a:rPr>
              <a:t>h</a:t>
            </a:r>
            <a:r>
              <a:rPr lang="sv-SE" sz="2400" dirty="0">
                <a:latin typeface="Calibri Light" panose="020F0302020204030204" pitchFamily="34" charset="0"/>
                <a:cs typeface="Calibri Light" panose="020F0302020204030204" pitchFamily="34" charset="0"/>
              </a:rPr>
              <a:t>, the proof is by induction on the distance, </a:t>
            </a:r>
            <a:r>
              <a:rPr lang="sv-SE" sz="2400" i="1" dirty="0">
                <a:latin typeface="Calibri Light" panose="020F0302020204030204" pitchFamily="34" charset="0"/>
                <a:cs typeface="Calibri Light" panose="020F0302020204030204" pitchFamily="34" charset="0"/>
              </a:rPr>
              <a:t>dis</a:t>
            </a:r>
            <a:r>
              <a:rPr lang="sv-SE" sz="2400" dirty="0">
                <a:latin typeface="Calibri Light" panose="020F0302020204030204" pitchFamily="34" charset="0"/>
                <a:cs typeface="Calibri Light" panose="020F0302020204030204" pitchFamily="34" charset="0"/>
              </a:rPr>
              <a:t>, of node </a:t>
            </a:r>
            <a:r>
              <a:rPr lang="sv-SE" sz="2400" i="1" dirty="0">
                <a:latin typeface="Calibri Light" panose="020F0302020204030204" pitchFamily="34" charset="0"/>
                <a:cs typeface="Calibri Light" panose="020F0302020204030204" pitchFamily="34" charset="0"/>
              </a:rPr>
              <a:t>p</a:t>
            </a:r>
            <a:r>
              <a:rPr lang="sv-SE" sz="2400" i="1" baseline="-25000" dirty="0">
                <a:latin typeface="Calibri Light" panose="020F0302020204030204" pitchFamily="34" charset="0"/>
                <a:cs typeface="Calibri Light" panose="020F0302020204030204" pitchFamily="34" charset="0"/>
              </a:rPr>
              <a:t>i</a:t>
            </a:r>
            <a:r>
              <a:rPr lang="sv-SE" sz="2400" dirty="0">
                <a:latin typeface="Calibri Light" panose="020F0302020204030204" pitchFamily="34" charset="0"/>
                <a:cs typeface="Calibri Light" panose="020F0302020204030204" pitchFamily="34" charset="0"/>
              </a:rPr>
              <a:t> from the root. </a:t>
            </a:r>
          </a:p>
          <a:p>
            <a:pPr lvl="1"/>
            <a:r>
              <a:rPr lang="en-US" sz="2400" dirty="0">
                <a:latin typeface="Calibri Light" panose="020F0302020204030204" pitchFamily="34" charset="0"/>
                <a:ea typeface="+mn-ea"/>
                <a:cs typeface="Calibri Light" panose="020F0302020204030204" pitchFamily="34" charset="0"/>
              </a:rPr>
              <a:t>(1) The node on distance </a:t>
            </a:r>
            <a:r>
              <a:rPr lang="en-US" sz="2400" i="1" dirty="0">
                <a:latin typeface="Calibri Light" panose="020F0302020204030204" pitchFamily="34" charset="0"/>
                <a:ea typeface="+mn-ea"/>
                <a:cs typeface="Calibri Light" panose="020F0302020204030204" pitchFamily="34" charset="0"/>
              </a:rPr>
              <a:t>dis</a:t>
            </a:r>
            <a:r>
              <a:rPr lang="en-US" sz="2400" dirty="0">
                <a:latin typeface="Calibri Light" panose="020F0302020204030204" pitchFamily="34" charset="0"/>
                <a:ea typeface="+mn-ea"/>
                <a:cs typeface="Calibri Light" panose="020F0302020204030204" pitchFamily="34" charset="0"/>
              </a:rPr>
              <a:t> is named uniquely </a:t>
            </a:r>
          </a:p>
          <a:p>
            <a:pPr lvl="1"/>
            <a:r>
              <a:rPr lang="en-US" sz="2400" dirty="0">
                <a:latin typeface="Calibri Light" panose="020F0302020204030204" pitchFamily="34" charset="0"/>
                <a:cs typeface="Calibri Light" panose="020F0302020204030204" pitchFamily="34" charset="0"/>
              </a:rPr>
              <a:t>(2) A sufficient number of identifiers remains for the children</a:t>
            </a:r>
          </a:p>
          <a:p>
            <a:pPr lvl="1"/>
            <a:r>
              <a:rPr lang="sv-SE" sz="2400" dirty="0">
                <a:latin typeface="Calibri Light" panose="020F0302020204030204" pitchFamily="34" charset="0"/>
                <a:cs typeface="Calibri Light" panose="020F0302020204030204" pitchFamily="34" charset="0"/>
              </a:rPr>
              <a:t>The stabilization time is in </a:t>
            </a:r>
            <a:r>
              <a:rPr lang="sv-SE" sz="2400" i="1" dirty="0">
                <a:latin typeface="Calibri Light" panose="020F0302020204030204" pitchFamily="34" charset="0"/>
                <a:cs typeface="Calibri Light" panose="020F0302020204030204" pitchFamily="34" charset="0"/>
              </a:rPr>
              <a:t>O</a:t>
            </a:r>
            <a:r>
              <a:rPr lang="sv-SE" sz="2400" dirty="0">
                <a:latin typeface="Calibri Light" panose="020F0302020204030204" pitchFamily="34" charset="0"/>
                <a:cs typeface="Calibri Light" panose="020F0302020204030204" pitchFamily="34" charset="0"/>
              </a:rPr>
              <a:t>(</a:t>
            </a:r>
            <a:r>
              <a:rPr lang="sv-SE" sz="2400" i="1" dirty="0">
                <a:latin typeface="Calibri Light" panose="020F0302020204030204" pitchFamily="34" charset="0"/>
                <a:cs typeface="Calibri Light" panose="020F0302020204030204" pitchFamily="34" charset="0"/>
              </a:rPr>
              <a:t>h</a:t>
            </a:r>
            <a:r>
              <a:rPr lang="sv-SE" sz="2400" dirty="0">
                <a:latin typeface="Calibri Light" panose="020F0302020204030204" pitchFamily="34" charset="0"/>
                <a:cs typeface="Calibri Light" panose="020F0302020204030204" pitchFamily="34" charset="0"/>
              </a:rPr>
              <a:t>) </a:t>
            </a:r>
            <a:r>
              <a:rPr lang="en-US" sz="2400" dirty="0">
                <a:latin typeface="Calibri Light" panose="020F0302020204030204" pitchFamily="34" charset="0"/>
                <a:ea typeface="+mn-ea"/>
                <a:cs typeface="Calibri Light" panose="020F0302020204030204" pitchFamily="34" charset="0"/>
              </a:rPr>
              <a:t>asynchronous cycles.</a:t>
            </a:r>
            <a:endParaRPr lang="en-US" sz="2400" dirty="0">
              <a:latin typeface="Calibri Light" panose="020F0302020204030204" pitchFamily="34" charset="0"/>
              <a:cs typeface="Calibri Light" panose="020F0302020204030204" pitchFamily="34" charset="0"/>
            </a:endParaRPr>
          </a:p>
          <a:p>
            <a:r>
              <a:rPr lang="en-US" sz="2400" dirty="0">
                <a:latin typeface="Calibri Light" panose="020F0302020204030204" pitchFamily="34" charset="0"/>
                <a:cs typeface="Calibri Light" panose="020F0302020204030204" pitchFamily="34" charset="0"/>
              </a:rPr>
              <a:t>For the case of </a:t>
            </a:r>
            <a:r>
              <a:rPr lang="en-US" sz="2400" i="1" dirty="0">
                <a:latin typeface="Calibri Light" panose="020F0302020204030204" pitchFamily="34" charset="0"/>
                <a:cs typeface="Calibri Light" panose="020F0302020204030204" pitchFamily="34" charset="0"/>
              </a:rPr>
              <a:t>dis</a:t>
            </a:r>
            <a:r>
              <a:rPr lang="en-US" sz="2400" dirty="0">
                <a:latin typeface="Calibri Light" panose="020F0302020204030204" pitchFamily="34" charset="0"/>
                <a:cs typeface="Calibri Light" panose="020F0302020204030204" pitchFamily="34" charset="0"/>
              </a:rPr>
              <a:t>=0, correctness is implied by line 2.</a:t>
            </a:r>
          </a:p>
          <a:p>
            <a:pPr lvl="1"/>
            <a:r>
              <a:rPr lang="en-US" sz="2400" dirty="0">
                <a:latin typeface="Calibri Light" panose="020F0302020204030204" pitchFamily="34" charset="0"/>
                <a:ea typeface="+mn-ea"/>
                <a:cs typeface="Calibri Light" panose="020F0302020204030204" pitchFamily="34" charset="0"/>
              </a:rPr>
              <a:t>1 identifier is used for naming the root, and {2,…,n} remain</a:t>
            </a:r>
          </a:p>
          <a:p>
            <a:pPr lvl="1"/>
            <a:r>
              <a:rPr lang="en-US" sz="2400" dirty="0">
                <a:latin typeface="Calibri Light" panose="020F0302020204030204" pitchFamily="34" charset="0"/>
                <a:ea typeface="+mn-ea"/>
                <a:cs typeface="Calibri Light" panose="020F0302020204030204" pitchFamily="34" charset="0"/>
              </a:rPr>
              <a:t>This occurs within one asynchronous cycle </a:t>
            </a:r>
          </a:p>
          <a:p>
            <a:r>
              <a:rPr lang="en-US" sz="2400" dirty="0">
                <a:latin typeface="Calibri Light" panose="020F0302020204030204" pitchFamily="34" charset="0"/>
                <a:cs typeface="Calibri Light" panose="020F0302020204030204" pitchFamily="34" charset="0"/>
              </a:rPr>
              <a:t>Suppose invariants (1) and (2) hold for node of distance </a:t>
            </a:r>
            <a:r>
              <a:rPr lang="en-US" sz="2400" i="1" dirty="0">
                <a:latin typeface="Calibri Light" panose="020F0302020204030204" pitchFamily="34" charset="0"/>
                <a:cs typeface="Calibri Light" panose="020F0302020204030204" pitchFamily="34" charset="0"/>
              </a:rPr>
              <a:t>dis</a:t>
            </a:r>
            <a:r>
              <a:rPr lang="en-US" sz="2400" dirty="0">
                <a:latin typeface="Calibri Light" panose="020F0302020204030204" pitchFamily="34" charset="0"/>
                <a:cs typeface="Calibri Light" panose="020F0302020204030204" pitchFamily="34" charset="0"/>
              </a:rPr>
              <a:t>&gt;0.</a:t>
            </a:r>
          </a:p>
          <a:p>
            <a:r>
              <a:rPr lang="en-US" sz="2400" dirty="0">
                <a:latin typeface="Calibri Light" panose="020F0302020204030204" pitchFamily="34" charset="0"/>
                <a:cs typeface="Calibri Light" panose="020F0302020204030204" pitchFamily="34" charset="0"/>
              </a:rPr>
              <a:t>We show that the algorithm is correct for </a:t>
            </a:r>
            <a:r>
              <a:rPr lang="en-US" sz="2400" i="1" dirty="0">
                <a:latin typeface="Calibri Light" panose="020F0302020204030204" pitchFamily="34" charset="0"/>
                <a:cs typeface="Calibri Light" panose="020F0302020204030204" pitchFamily="34" charset="0"/>
              </a:rPr>
              <a:t>dis</a:t>
            </a:r>
            <a:r>
              <a:rPr lang="en-US" sz="2400" dirty="0">
                <a:latin typeface="Calibri Light" panose="020F0302020204030204" pitchFamily="34" charset="0"/>
                <a:cs typeface="Calibri Light" panose="020F0302020204030204" pitchFamily="34" charset="0"/>
              </a:rPr>
              <a:t>+1.</a:t>
            </a:r>
          </a:p>
          <a:p>
            <a:pPr lvl="1"/>
            <a:endParaRPr lang="en-US" sz="2400" dirty="0">
              <a:latin typeface="Calibri Light" panose="020F0302020204030204" pitchFamily="34" charset="0"/>
              <a:ea typeface="+mn-ea"/>
              <a:cs typeface="Calibri Light" panose="020F0302020204030204" pitchFamily="34" charset="0"/>
            </a:endParaRPr>
          </a:p>
        </p:txBody>
      </p:sp>
    </p:spTree>
    <p:extLst>
      <p:ext uri="{BB962C8B-B14F-4D97-AF65-F5344CB8AC3E}">
        <p14:creationId xmlns:p14="http://schemas.microsoft.com/office/powerpoint/2010/main" val="1719370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274638"/>
            <a:ext cx="9144000" cy="1143000"/>
          </a:xfrm>
        </p:spPr>
        <p:txBody>
          <a:bodyPr/>
          <a:lstStyle/>
          <a:p>
            <a:r>
              <a:rPr lang="en-US" altLang="sv-SE" sz="3600" kern="1200" dirty="0">
                <a:solidFill>
                  <a:srgbClr val="3333CC"/>
                </a:solidFill>
                <a:latin typeface="Calibri Light" panose="020F0302020204030204" pitchFamily="34" charset="0"/>
                <a:ea typeface="+mn-ea"/>
                <a:cs typeface="Times New Roman" pitchFamily="18" charset="0"/>
              </a:rPr>
              <a:t>Self-Stabilizing Naming Algorithm: Correctness</a:t>
            </a:r>
          </a:p>
        </p:txBody>
      </p:sp>
      <p:sp>
        <p:nvSpPr>
          <p:cNvPr id="2" name="Content Placeholder 1">
            <a:extLst>
              <a:ext uri="{FF2B5EF4-FFF2-40B4-BE49-F238E27FC236}">
                <a16:creationId xmlns:a16="http://schemas.microsoft.com/office/drawing/2014/main" id="{92F999B9-D000-DC4D-1E2F-DA19D517F87A}"/>
              </a:ext>
            </a:extLst>
          </p:cNvPr>
          <p:cNvSpPr>
            <a:spLocks noGrp="1"/>
          </p:cNvSpPr>
          <p:nvPr>
            <p:ph idx="1"/>
          </p:nvPr>
        </p:nvSpPr>
        <p:spPr>
          <a:xfrm>
            <a:off x="281940" y="1287780"/>
            <a:ext cx="8610600" cy="5295582"/>
          </a:xfrm>
        </p:spPr>
        <p:txBody>
          <a:bodyPr/>
          <a:lstStyle/>
          <a:p>
            <a:r>
              <a:rPr lang="en-US" sz="2400" dirty="0">
                <a:latin typeface="Calibri Light" panose="020F0302020204030204" pitchFamily="34" charset="0"/>
                <a:cs typeface="Calibri Light" panose="020F0302020204030204" pitchFamily="34" charset="0"/>
              </a:rPr>
              <a:t>Lines 11-13 names </a:t>
            </a:r>
            <a:r>
              <a:rPr lang="sv-SE" sz="2400" i="1" dirty="0">
                <a:latin typeface="Calibri Light" panose="020F0302020204030204" pitchFamily="34" charset="0"/>
                <a:cs typeface="Calibri Light" panose="020F0302020204030204" pitchFamily="34" charset="0"/>
              </a:rPr>
              <a:t>p</a:t>
            </a:r>
            <a:r>
              <a:rPr lang="sv-SE" sz="2400" i="1" baseline="-25000" dirty="0">
                <a:latin typeface="Calibri Light" panose="020F0302020204030204" pitchFamily="34" charset="0"/>
                <a:cs typeface="Calibri Light" panose="020F0302020204030204" pitchFamily="34" charset="0"/>
              </a:rPr>
              <a:t>i</a:t>
            </a:r>
            <a:r>
              <a:rPr lang="sv-SE" sz="2400" dirty="0">
                <a:latin typeface="Calibri Light" panose="020F0302020204030204" pitchFamily="34" charset="0"/>
                <a:cs typeface="Calibri Light" panose="020F0302020204030204" pitchFamily="34" charset="0"/>
              </a:rPr>
              <a:t> </a:t>
            </a:r>
            <a:r>
              <a:rPr lang="en-US" sz="2400" dirty="0">
                <a:latin typeface="Calibri Light" panose="020F0302020204030204" pitchFamily="34" charset="0"/>
                <a:cs typeface="Calibri Light" panose="020F0302020204030204" pitchFamily="34" charset="0"/>
              </a:rPr>
              <a:t>using a unique identifier, </a:t>
            </a:r>
            <a:r>
              <a:rPr lang="en-US" sz="2400" i="1" dirty="0">
                <a:latin typeface="Calibri Light" panose="020F0302020204030204" pitchFamily="34" charset="0"/>
                <a:cs typeface="Calibri Light" panose="020F0302020204030204" pitchFamily="34" charset="0"/>
              </a:rPr>
              <a:t>x</a:t>
            </a:r>
            <a:r>
              <a:rPr lang="en-US" sz="2400" dirty="0">
                <a:latin typeface="Calibri Light" panose="020F0302020204030204" pitchFamily="34" charset="0"/>
                <a:cs typeface="Calibri Light" panose="020F0302020204030204" pitchFamily="34" charset="0"/>
              </a:rPr>
              <a:t>+1+the sum of nodes in the earlier children of the parent</a:t>
            </a:r>
          </a:p>
          <a:p>
            <a:pPr lvl="1"/>
            <a:r>
              <a:rPr lang="en-US" sz="2400" dirty="0">
                <a:latin typeface="Calibri Light" panose="020F0302020204030204" pitchFamily="34" charset="0"/>
                <a:cs typeface="Calibri Light" panose="020F0302020204030204" pitchFamily="34" charset="0"/>
              </a:rPr>
              <a:t>where </a:t>
            </a:r>
            <a:r>
              <a:rPr lang="en-US" sz="2400" i="1" dirty="0">
                <a:latin typeface="Calibri Light" panose="020F0302020204030204" pitchFamily="34" charset="0"/>
                <a:cs typeface="Calibri Light" panose="020F0302020204030204" pitchFamily="34" charset="0"/>
              </a:rPr>
              <a:t>x</a:t>
            </a:r>
            <a:r>
              <a:rPr lang="en-US" sz="2400" dirty="0">
                <a:latin typeface="Calibri Light" panose="020F0302020204030204" pitchFamily="34" charset="0"/>
                <a:cs typeface="Calibri Light" panose="020F0302020204030204" pitchFamily="34" charset="0"/>
              </a:rPr>
              <a:t> is </a:t>
            </a:r>
            <a:r>
              <a:rPr lang="sv-SE" sz="2400" i="1" dirty="0">
                <a:latin typeface="Calibri Light" panose="020F0302020204030204" pitchFamily="34" charset="0"/>
                <a:cs typeface="Calibri Light" panose="020F0302020204030204" pitchFamily="34" charset="0"/>
              </a:rPr>
              <a:t>p</a:t>
            </a:r>
            <a:r>
              <a:rPr lang="sv-SE" sz="2400" i="1" baseline="-25000" dirty="0">
                <a:latin typeface="Calibri Light" panose="020F0302020204030204" pitchFamily="34" charset="0"/>
                <a:cs typeface="Calibri Light" panose="020F0302020204030204" pitchFamily="34" charset="0"/>
              </a:rPr>
              <a:t>i</a:t>
            </a:r>
            <a:r>
              <a:rPr lang="en-US" sz="2400" dirty="0">
                <a:latin typeface="Calibri Light" panose="020F0302020204030204" pitchFamily="34" charset="0"/>
                <a:cs typeface="Calibri Light" panose="020F0302020204030204" pitchFamily="34" charset="0"/>
              </a:rPr>
              <a:t>‘s parent identifier.</a:t>
            </a:r>
          </a:p>
          <a:p>
            <a:pPr lvl="1"/>
            <a:r>
              <a:rPr lang="en-US" sz="2400" dirty="0">
                <a:latin typeface="Calibri Light" panose="020F0302020204030204" pitchFamily="34" charset="0"/>
                <a:cs typeface="Calibri Light" panose="020F0302020204030204" pitchFamily="34" charset="0"/>
              </a:rPr>
              <a:t>This is true due to the </a:t>
            </a:r>
            <a:r>
              <a:rPr lang="en-US" sz="2400" dirty="0">
                <a:latin typeface="Calibri Light" panose="020F0302020204030204" pitchFamily="34" charset="0"/>
                <a:ea typeface="+mn-ea"/>
                <a:cs typeface="Calibri Light" panose="020F0302020204030204" pitchFamily="34" charset="0"/>
              </a:rPr>
              <a:t>induction hypothesis and line 5 as well as the theorem of fair composition and the correctness of the counting algorithm. </a:t>
            </a:r>
            <a:endParaRPr lang="en-US" sz="2400" dirty="0">
              <a:latin typeface="Calibri Light" panose="020F0302020204030204" pitchFamily="34" charset="0"/>
              <a:cs typeface="Calibri Light" panose="020F0302020204030204" pitchFamily="34" charset="0"/>
            </a:endParaRPr>
          </a:p>
          <a:p>
            <a:r>
              <a:rPr lang="en-US" sz="2400" dirty="0">
                <a:latin typeface="Calibri Light" panose="020F0302020204030204" pitchFamily="34" charset="0"/>
                <a:cs typeface="Calibri Light" panose="020F0302020204030204" pitchFamily="34" charset="0"/>
              </a:rPr>
              <a:t>Lines 4-8 and 14-19 allocate per child a sufficient number of identifiers since this number matches the child’s sub-tree size. </a:t>
            </a:r>
          </a:p>
          <a:p>
            <a:pPr lvl="1"/>
            <a:r>
              <a:rPr lang="en-US" sz="2400" dirty="0">
                <a:latin typeface="Calibri Light" panose="020F0302020204030204" pitchFamily="34" charset="0"/>
                <a:cs typeface="Calibri Light" panose="020F0302020204030204" pitchFamily="34" charset="0"/>
              </a:rPr>
              <a:t>This is true due to the </a:t>
            </a:r>
            <a:r>
              <a:rPr lang="en-US" sz="2400" dirty="0">
                <a:latin typeface="Calibri Light" panose="020F0302020204030204" pitchFamily="34" charset="0"/>
                <a:ea typeface="+mn-ea"/>
                <a:cs typeface="Calibri Light" panose="020F0302020204030204" pitchFamily="34" charset="0"/>
              </a:rPr>
              <a:t>induction hypothesis and line 16 as well as the theorem of fair composition and the correctness of the counting algorithm. </a:t>
            </a:r>
            <a:endParaRPr lang="en-US" sz="2400" dirty="0">
              <a:latin typeface="Calibri Light" panose="020F0302020204030204" pitchFamily="34" charset="0"/>
              <a:cs typeface="Calibri Light" panose="020F0302020204030204" pitchFamily="34" charset="0"/>
            </a:endParaRPr>
          </a:p>
          <a:p>
            <a:pPr lvl="1"/>
            <a:r>
              <a:rPr lang="en-US" sz="2400" dirty="0">
                <a:latin typeface="Calibri Light" panose="020F0302020204030204" pitchFamily="34" charset="0"/>
                <a:ea typeface="+mn-ea"/>
                <a:cs typeface="Calibri Light" panose="020F0302020204030204" pitchFamily="34" charset="0"/>
              </a:rPr>
              <a:t>This occurs within one asynchronous cycle. </a:t>
            </a:r>
          </a:p>
          <a:p>
            <a:pPr lvl="1"/>
            <a:endParaRPr lang="en-US" sz="2400" dirty="0">
              <a:latin typeface="Calibri Light" panose="020F0302020204030204" pitchFamily="34" charset="0"/>
              <a:ea typeface="+mn-ea"/>
              <a:cs typeface="Calibri Light" panose="020F0302020204030204" pitchFamily="34" charset="0"/>
            </a:endParaRPr>
          </a:p>
        </p:txBody>
      </p:sp>
    </p:spTree>
    <p:extLst>
      <p:ext uri="{BB962C8B-B14F-4D97-AF65-F5344CB8AC3E}">
        <p14:creationId xmlns:p14="http://schemas.microsoft.com/office/powerpoint/2010/main" val="3038876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19100" y="20638"/>
            <a:ext cx="8229600" cy="1143000"/>
          </a:xfrm>
        </p:spPr>
        <p:txBody>
          <a:bodyPr/>
          <a:lstStyle/>
          <a:p>
            <a:r>
              <a:rPr lang="en-US" altLang="sv-SE" sz="3600" dirty="0">
                <a:solidFill>
                  <a:schemeClr val="hlink"/>
                </a:solidFill>
                <a:latin typeface="Calibri Light" panose="020F0302020204030204" pitchFamily="34" charset="0"/>
              </a:rPr>
              <a:t>Counting Algorithm</a:t>
            </a:r>
            <a:r>
              <a:rPr lang="en-SE" altLang="sv-SE" sz="3600" dirty="0">
                <a:solidFill>
                  <a:schemeClr val="hlink"/>
                </a:solidFill>
                <a:latin typeface="Calibri Light" panose="020F0302020204030204" pitchFamily="34" charset="0"/>
              </a:rPr>
              <a:t> </a:t>
            </a:r>
            <a:r>
              <a:rPr lang="en-US" altLang="sv-SE" sz="3600" dirty="0">
                <a:solidFill>
                  <a:schemeClr val="hlink"/>
                </a:solidFill>
                <a:latin typeface="Calibri Light" panose="020F0302020204030204" pitchFamily="34" charset="0"/>
              </a:rPr>
              <a:t>for </a:t>
            </a:r>
            <a:r>
              <a:rPr lang="en-SE" altLang="sv-SE" sz="3600" dirty="0">
                <a:solidFill>
                  <a:schemeClr val="hlink"/>
                </a:solidFill>
                <a:latin typeface="Calibri Light" panose="020F0302020204030204" pitchFamily="34" charset="0"/>
              </a:rPr>
              <a:t>N</a:t>
            </a:r>
            <a:r>
              <a:rPr lang="en-US" altLang="sv-SE" sz="3600" dirty="0">
                <a:solidFill>
                  <a:schemeClr val="hlink"/>
                </a:solidFill>
                <a:latin typeface="Calibri Light" panose="020F0302020204030204" pitchFamily="34" charset="0"/>
              </a:rPr>
              <a:t>on-rooted </a:t>
            </a:r>
            <a:r>
              <a:rPr lang="en-SE" altLang="sv-SE" sz="3600" dirty="0">
                <a:solidFill>
                  <a:schemeClr val="hlink"/>
                </a:solidFill>
                <a:latin typeface="Calibri Light" panose="020F0302020204030204" pitchFamily="34" charset="0"/>
              </a:rPr>
              <a:t>Trees</a:t>
            </a:r>
            <a:endParaRPr lang="en-US" altLang="sv-SE" sz="3600" dirty="0">
              <a:solidFill>
                <a:schemeClr val="hlink"/>
              </a:solidFill>
              <a:latin typeface="Calibri Light" panose="020F0302020204030204" pitchFamily="34" charset="0"/>
            </a:endParaRPr>
          </a:p>
        </p:txBody>
      </p:sp>
      <p:sp>
        <p:nvSpPr>
          <p:cNvPr id="51203" name="Text Box 3"/>
          <p:cNvSpPr txBox="1">
            <a:spLocks noChangeArrowheads="1"/>
          </p:cNvSpPr>
          <p:nvPr/>
        </p:nvSpPr>
        <p:spPr bwMode="auto">
          <a:xfrm>
            <a:off x="638175" y="1466850"/>
            <a:ext cx="6172200" cy="490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itchFamily="34" charset="0"/>
                <a:cs typeface="Arial" pitchFamily="34" charset="0"/>
              </a:defRPr>
            </a:lvl1pPr>
            <a:lvl2pPr marL="800100" indent="-342900">
              <a:defRPr>
                <a:solidFill>
                  <a:schemeClr val="tx1"/>
                </a:solidFill>
                <a:latin typeface="Arial" pitchFamily="34" charset="0"/>
                <a:cs typeface="Arial" pitchFamily="34" charset="0"/>
              </a:defRPr>
            </a:lvl2pPr>
            <a:lvl3pPr marL="1257300" indent="-342900">
              <a:defRPr>
                <a:solidFill>
                  <a:schemeClr val="tx1"/>
                </a:solidFill>
                <a:latin typeface="Arial" pitchFamily="34" charset="0"/>
                <a:cs typeface="Arial" pitchFamily="34" charset="0"/>
              </a:defRPr>
            </a:lvl3pPr>
            <a:lvl4pPr marL="1714500" indent="-342900">
              <a:defRPr>
                <a:solidFill>
                  <a:schemeClr val="tx1"/>
                </a:solidFill>
                <a:latin typeface="Arial" pitchFamily="34" charset="0"/>
                <a:cs typeface="Arial" pitchFamily="34" charset="0"/>
              </a:defRPr>
            </a:lvl4pPr>
            <a:lvl5pPr marL="2171700" indent="-342900">
              <a:defRPr>
                <a:solidFill>
                  <a:schemeClr val="tx1"/>
                </a:solidFill>
                <a:latin typeface="Arial" pitchFamily="34" charset="0"/>
                <a:cs typeface="Arial" pitchFamily="34" charset="0"/>
              </a:defRPr>
            </a:lvl5pPr>
            <a:lvl6pPr marL="2628900" indent="-342900" fontAlgn="base">
              <a:spcBef>
                <a:spcPct val="0"/>
              </a:spcBef>
              <a:spcAft>
                <a:spcPct val="0"/>
              </a:spcAft>
              <a:defRPr>
                <a:solidFill>
                  <a:schemeClr val="tx1"/>
                </a:solidFill>
                <a:latin typeface="Arial" pitchFamily="34" charset="0"/>
                <a:cs typeface="Arial" pitchFamily="34" charset="0"/>
              </a:defRPr>
            </a:lvl6pPr>
            <a:lvl7pPr marL="3086100" indent="-342900" fontAlgn="base">
              <a:spcBef>
                <a:spcPct val="0"/>
              </a:spcBef>
              <a:spcAft>
                <a:spcPct val="0"/>
              </a:spcAft>
              <a:defRPr>
                <a:solidFill>
                  <a:schemeClr val="tx1"/>
                </a:solidFill>
                <a:latin typeface="Arial" pitchFamily="34" charset="0"/>
                <a:cs typeface="Arial" pitchFamily="34" charset="0"/>
              </a:defRPr>
            </a:lvl7pPr>
            <a:lvl8pPr marL="3543300" indent="-342900" fontAlgn="base">
              <a:spcBef>
                <a:spcPct val="0"/>
              </a:spcBef>
              <a:spcAft>
                <a:spcPct val="0"/>
              </a:spcAft>
              <a:defRPr>
                <a:solidFill>
                  <a:schemeClr val="tx1"/>
                </a:solidFill>
                <a:latin typeface="Arial" pitchFamily="34" charset="0"/>
                <a:cs typeface="Arial" pitchFamily="34" charset="0"/>
              </a:defRPr>
            </a:lvl8pPr>
            <a:lvl9pPr marL="4000500" indent="-342900" fontAlgn="base">
              <a:spcBef>
                <a:spcPct val="0"/>
              </a:spcBef>
              <a:spcAft>
                <a:spcPct val="0"/>
              </a:spcAft>
              <a:defRPr>
                <a:solidFill>
                  <a:schemeClr val="tx1"/>
                </a:solidFill>
                <a:latin typeface="Arial" pitchFamily="34" charset="0"/>
                <a:cs typeface="Arial" pitchFamily="34" charset="0"/>
              </a:defRPr>
            </a:lvl9pPr>
          </a:lstStyle>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01 do </a:t>
            </a:r>
            <a:r>
              <a:rPr lang="en-US" altLang="sv-SE" dirty="0">
                <a:solidFill>
                  <a:srgbClr val="3333CC"/>
                </a:solidFill>
                <a:latin typeface="Calibri Light" panose="020F0302020204030204" pitchFamily="34" charset="0"/>
                <a:cs typeface="Times New Roman" pitchFamily="18" charset="0"/>
              </a:rPr>
              <a:t>forever</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02		</a:t>
            </a:r>
            <a:r>
              <a:rPr lang="en-US" altLang="sv-SE" b="1" dirty="0" err="1">
                <a:solidFill>
                  <a:srgbClr val="3333CC"/>
                </a:solidFill>
                <a:latin typeface="Calibri Light" panose="020F0302020204030204" pitchFamily="34" charset="0"/>
                <a:cs typeface="Times New Roman" pitchFamily="18" charset="0"/>
              </a:rPr>
              <a:t>forall</a:t>
            </a:r>
            <a:r>
              <a:rPr lang="en-US" altLang="sv-SE" b="1" dirty="0">
                <a:solidFill>
                  <a:srgbClr val="3333CC"/>
                </a:solidFill>
                <a:latin typeface="Calibri Light" panose="020F0302020204030204" pitchFamily="34" charset="0"/>
                <a:cs typeface="Times New Roman" pitchFamily="18" charset="0"/>
              </a:rPr>
              <a:t> </a:t>
            </a:r>
            <a:r>
              <a:rPr lang="en-US" altLang="sv-SE" i="1" dirty="0" err="1">
                <a:solidFill>
                  <a:srgbClr val="3333CC"/>
                </a:solidFill>
                <a:latin typeface="Calibri Light" panose="020F0302020204030204" pitchFamily="34" charset="0"/>
                <a:cs typeface="Times New Roman" pitchFamily="18" charset="0"/>
              </a:rPr>
              <a:t>P</a:t>
            </a:r>
            <a:r>
              <a:rPr lang="en-US" altLang="sv-SE" i="1" baseline="-25000" dirty="0" err="1">
                <a:solidFill>
                  <a:srgbClr val="3333CC"/>
                </a:solidFill>
                <a:latin typeface="Calibri Light" panose="020F0302020204030204" pitchFamily="34" charset="0"/>
                <a:cs typeface="Times New Roman" pitchFamily="18" charset="0"/>
              </a:rPr>
              <a:t>j</a:t>
            </a:r>
            <a:r>
              <a:rPr lang="en-US" altLang="sv-SE" i="1" dirty="0">
                <a:solidFill>
                  <a:srgbClr val="3333CC"/>
                </a:solidFill>
                <a:latin typeface="Calibri Light" panose="020F0302020204030204" pitchFamily="34" charset="0"/>
                <a:cs typeface="Times New Roman" pitchFamily="18" charset="0"/>
              </a:rPr>
              <a:t> </a:t>
            </a:r>
            <a:r>
              <a:rPr lang="en-US" altLang="he-IL" dirty="0">
                <a:solidFill>
                  <a:srgbClr val="3333CC"/>
                </a:solidFill>
                <a:latin typeface="Calibri Light" panose="020F0302020204030204" pitchFamily="34" charset="0"/>
                <a:sym typeface="Symbol" pitchFamily="18" charset="2"/>
              </a:rPr>
              <a:t></a:t>
            </a:r>
            <a:r>
              <a:rPr lang="en-US" altLang="sv-SE" i="1" dirty="0">
                <a:solidFill>
                  <a:srgbClr val="3333CC"/>
                </a:solidFill>
                <a:latin typeface="Calibri Light" panose="020F0302020204030204" pitchFamily="34" charset="0"/>
                <a:cs typeface="Times New Roman" pitchFamily="18" charset="0"/>
              </a:rPr>
              <a:t> N</a:t>
            </a:r>
            <a:r>
              <a:rPr lang="en-US" altLang="sv-SE" dirty="0">
                <a:solidFill>
                  <a:srgbClr val="3333CC"/>
                </a:solidFill>
                <a:latin typeface="Calibri Light" panose="020F0302020204030204" pitchFamily="34" charset="0"/>
                <a:cs typeface="Times New Roman" pitchFamily="18" charset="0"/>
              </a:rPr>
              <a:t>(</a:t>
            </a:r>
            <a:r>
              <a:rPr lang="en-US" altLang="sv-SE" i="1" dirty="0" err="1">
                <a:solidFill>
                  <a:srgbClr val="3333CC"/>
                </a:solidFill>
                <a:latin typeface="Calibri Light" panose="020F0302020204030204" pitchFamily="34" charset="0"/>
                <a:cs typeface="Times New Roman" pitchFamily="18" charset="0"/>
              </a:rPr>
              <a:t>i</a:t>
            </a:r>
            <a:r>
              <a:rPr lang="en-US" altLang="sv-SE" dirty="0">
                <a:solidFill>
                  <a:srgbClr val="3333CC"/>
                </a:solidFill>
                <a:latin typeface="Calibri Light" panose="020F0302020204030204" pitchFamily="34" charset="0"/>
                <a:cs typeface="Times New Roman" pitchFamily="18" charset="0"/>
              </a:rPr>
              <a:t>)</a:t>
            </a:r>
            <a:r>
              <a:rPr lang="en-US" altLang="sv-SE" b="1" dirty="0">
                <a:solidFill>
                  <a:srgbClr val="3333CC"/>
                </a:solidFill>
                <a:latin typeface="Calibri Light" panose="020F0302020204030204" pitchFamily="34" charset="0"/>
                <a:cs typeface="Times New Roman" pitchFamily="18" charset="0"/>
              </a:rPr>
              <a:t> do </a:t>
            </a:r>
            <a:r>
              <a:rPr lang="en-US" altLang="sv-SE" i="1" dirty="0" err="1">
                <a:solidFill>
                  <a:srgbClr val="3333CC"/>
                </a:solidFill>
                <a:latin typeface="Calibri Light" panose="020F0302020204030204" pitchFamily="34" charset="0"/>
                <a:cs typeface="Times New Roman" pitchFamily="18" charset="0"/>
              </a:rPr>
              <a:t>lr</a:t>
            </a:r>
            <a:r>
              <a:rPr lang="en-US" altLang="sv-SE" i="1" baseline="-25000" dirty="0" err="1">
                <a:solidFill>
                  <a:srgbClr val="3333CC"/>
                </a:solidFill>
                <a:latin typeface="Calibri Light" panose="020F0302020204030204" pitchFamily="34" charset="0"/>
                <a:cs typeface="Times New Roman" pitchFamily="18" charset="0"/>
              </a:rPr>
              <a:t>ji</a:t>
            </a:r>
            <a:r>
              <a:rPr lang="en-US" altLang="sv-SE" i="1" baseline="-25000" dirty="0">
                <a:solidFill>
                  <a:srgbClr val="3333CC"/>
                </a:solidFill>
                <a:latin typeface="Calibri Light" panose="020F0302020204030204" pitchFamily="34" charset="0"/>
                <a:cs typeface="Times New Roman" pitchFamily="18" charset="0"/>
              </a:rPr>
              <a:t> </a:t>
            </a:r>
            <a:r>
              <a:rPr lang="en-US" altLang="sv-SE" dirty="0">
                <a:solidFill>
                  <a:srgbClr val="3333CC"/>
                </a:solidFill>
                <a:latin typeface="Calibri Light" panose="020F0302020204030204" pitchFamily="34" charset="0"/>
                <a:cs typeface="Times New Roman" pitchFamily="18" charset="0"/>
              </a:rPr>
              <a:t>:=</a:t>
            </a:r>
            <a:r>
              <a:rPr lang="en-US" altLang="sv-SE" baseline="-25000" dirty="0">
                <a:solidFill>
                  <a:srgbClr val="3333CC"/>
                </a:solidFill>
                <a:latin typeface="Calibri Light" panose="020F0302020204030204" pitchFamily="34" charset="0"/>
                <a:cs typeface="Times New Roman" pitchFamily="18" charset="0"/>
              </a:rPr>
              <a:t> </a:t>
            </a:r>
            <a:r>
              <a:rPr lang="en-US" altLang="sv-SE" b="1" dirty="0">
                <a:solidFill>
                  <a:srgbClr val="3333CC"/>
                </a:solidFill>
                <a:latin typeface="Calibri Light" panose="020F0302020204030204" pitchFamily="34" charset="0"/>
                <a:cs typeface="Times New Roman" pitchFamily="18" charset="0"/>
              </a:rPr>
              <a:t>read </a:t>
            </a:r>
            <a:r>
              <a:rPr lang="en-US" altLang="sv-SE" dirty="0">
                <a:solidFill>
                  <a:srgbClr val="3333CC"/>
                </a:solidFill>
                <a:latin typeface="Calibri Light" panose="020F0302020204030204" pitchFamily="34" charset="0"/>
                <a:cs typeface="Times New Roman" pitchFamily="18" charset="0"/>
              </a:rPr>
              <a:t>(</a:t>
            </a:r>
            <a:r>
              <a:rPr lang="en-US" altLang="sv-SE" dirty="0" err="1">
                <a:solidFill>
                  <a:srgbClr val="3333CC"/>
                </a:solidFill>
                <a:latin typeface="Calibri Light" panose="020F0302020204030204" pitchFamily="34" charset="0"/>
                <a:cs typeface="Times New Roman" pitchFamily="18" charset="0"/>
              </a:rPr>
              <a:t>r</a:t>
            </a:r>
            <a:r>
              <a:rPr lang="en-US" altLang="sv-SE" baseline="-25000" dirty="0" err="1">
                <a:solidFill>
                  <a:srgbClr val="3333CC"/>
                </a:solidFill>
                <a:latin typeface="Calibri Light" panose="020F0302020204030204" pitchFamily="34" charset="0"/>
                <a:cs typeface="Times New Roman" pitchFamily="18" charset="0"/>
              </a:rPr>
              <a:t>ji</a:t>
            </a:r>
            <a:r>
              <a:rPr lang="en-US" altLang="sv-SE" dirty="0">
                <a:solidFill>
                  <a:srgbClr val="3333CC"/>
                </a:solidFill>
                <a:latin typeface="Calibri Light" panose="020F0302020204030204" pitchFamily="34" charset="0"/>
                <a:cs typeface="Times New Roman" pitchFamily="18" charset="0"/>
              </a:rPr>
              <a:t>)</a:t>
            </a:r>
            <a:endParaRPr lang="en-US" altLang="sv-SE" b="1" i="1" dirty="0">
              <a:solidFill>
                <a:srgbClr val="3333CC"/>
              </a:solidFill>
              <a:latin typeface="Calibri Light" panose="020F0302020204030204" pitchFamily="34" charset="0"/>
              <a:cs typeface="Times New Roman" pitchFamily="18" charset="0"/>
            </a:endParaRP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03		</a:t>
            </a:r>
            <a:r>
              <a:rPr lang="en-US" altLang="sv-SE" i="1" dirty="0" err="1">
                <a:solidFill>
                  <a:srgbClr val="3333CC"/>
                </a:solidFill>
                <a:latin typeface="Calibri Light" panose="020F0302020204030204" pitchFamily="34" charset="0"/>
                <a:cs typeface="Times New Roman" pitchFamily="18" charset="0"/>
              </a:rPr>
              <a:t>sum</a:t>
            </a:r>
            <a:r>
              <a:rPr lang="en-US" altLang="sv-SE" i="1" baseline="-25000" dirty="0" err="1">
                <a:solidFill>
                  <a:srgbClr val="3333CC"/>
                </a:solidFill>
                <a:latin typeface="Calibri Light" panose="020F0302020204030204" pitchFamily="34" charset="0"/>
                <a:cs typeface="Times New Roman" pitchFamily="18" charset="0"/>
              </a:rPr>
              <a:t>i</a:t>
            </a:r>
            <a:r>
              <a:rPr lang="en-US" altLang="sv-SE" i="1" dirty="0">
                <a:solidFill>
                  <a:srgbClr val="3333CC"/>
                </a:solidFill>
                <a:latin typeface="Calibri Light" panose="020F0302020204030204" pitchFamily="34" charset="0"/>
                <a:cs typeface="Times New Roman" pitchFamily="18" charset="0"/>
              </a:rPr>
              <a:t> </a:t>
            </a:r>
            <a:r>
              <a:rPr lang="en-US" altLang="sv-SE" dirty="0">
                <a:solidFill>
                  <a:srgbClr val="3333CC"/>
                </a:solidFill>
                <a:latin typeface="Calibri Light" panose="020F0302020204030204" pitchFamily="34" charset="0"/>
                <a:cs typeface="Times New Roman" pitchFamily="18" charset="0"/>
              </a:rPr>
              <a:t>:=</a:t>
            </a:r>
            <a:r>
              <a:rPr lang="en-US" altLang="sv-SE" i="1" dirty="0">
                <a:solidFill>
                  <a:srgbClr val="3333CC"/>
                </a:solidFill>
                <a:latin typeface="Calibri Light" panose="020F0302020204030204" pitchFamily="34" charset="0"/>
                <a:cs typeface="Times New Roman" pitchFamily="18" charset="0"/>
              </a:rPr>
              <a:t> 0 </a:t>
            </a:r>
            <a:r>
              <a:rPr lang="en-US" altLang="sv-SE" dirty="0">
                <a:solidFill>
                  <a:srgbClr val="3333CC"/>
                </a:solidFill>
                <a:latin typeface="Calibri Light" panose="020F0302020204030204" pitchFamily="34" charset="0"/>
                <a:cs typeface="Times New Roman" pitchFamily="18" charset="0"/>
              </a:rPr>
              <a:t>	</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04 		</a:t>
            </a:r>
            <a:r>
              <a:rPr lang="en-US" altLang="sv-SE" b="1" dirty="0" err="1">
                <a:solidFill>
                  <a:srgbClr val="3333CC"/>
                </a:solidFill>
                <a:latin typeface="Calibri Light" panose="020F0302020204030204" pitchFamily="34" charset="0"/>
                <a:cs typeface="Times New Roman" pitchFamily="18" charset="0"/>
              </a:rPr>
              <a:t>forall</a:t>
            </a:r>
            <a:r>
              <a:rPr lang="en-US" altLang="sv-SE" b="1" dirty="0">
                <a:solidFill>
                  <a:srgbClr val="3333CC"/>
                </a:solidFill>
                <a:latin typeface="Calibri Light" panose="020F0302020204030204" pitchFamily="34" charset="0"/>
                <a:cs typeface="Times New Roman" pitchFamily="18" charset="0"/>
              </a:rPr>
              <a:t> </a:t>
            </a:r>
            <a:r>
              <a:rPr lang="en-US" altLang="sv-SE" i="1" dirty="0" err="1">
                <a:solidFill>
                  <a:srgbClr val="3333CC"/>
                </a:solidFill>
                <a:latin typeface="Calibri Light" panose="020F0302020204030204" pitchFamily="34" charset="0"/>
                <a:cs typeface="Times New Roman" pitchFamily="18" charset="0"/>
              </a:rPr>
              <a:t>P</a:t>
            </a:r>
            <a:r>
              <a:rPr lang="en-US" altLang="sv-SE" i="1" baseline="-25000" dirty="0" err="1">
                <a:solidFill>
                  <a:srgbClr val="3333CC"/>
                </a:solidFill>
                <a:latin typeface="Calibri Light" panose="020F0302020204030204" pitchFamily="34" charset="0"/>
                <a:cs typeface="Times New Roman" pitchFamily="18" charset="0"/>
              </a:rPr>
              <a:t>j</a:t>
            </a:r>
            <a:r>
              <a:rPr lang="en-US" altLang="sv-SE" i="1" dirty="0">
                <a:solidFill>
                  <a:srgbClr val="3333CC"/>
                </a:solidFill>
                <a:latin typeface="Calibri Light" panose="020F0302020204030204" pitchFamily="34" charset="0"/>
                <a:cs typeface="Times New Roman" pitchFamily="18" charset="0"/>
              </a:rPr>
              <a:t> </a:t>
            </a:r>
            <a:r>
              <a:rPr lang="en-US" altLang="he-IL" dirty="0">
                <a:solidFill>
                  <a:srgbClr val="3333CC"/>
                </a:solidFill>
                <a:latin typeface="Calibri Light" panose="020F0302020204030204" pitchFamily="34" charset="0"/>
                <a:sym typeface="Symbol" pitchFamily="18" charset="2"/>
              </a:rPr>
              <a:t></a:t>
            </a:r>
            <a:r>
              <a:rPr lang="en-US" altLang="sv-SE" i="1" dirty="0">
                <a:solidFill>
                  <a:srgbClr val="3333CC"/>
                </a:solidFill>
                <a:latin typeface="Calibri Light" panose="020F0302020204030204" pitchFamily="34" charset="0"/>
                <a:cs typeface="Times New Roman" pitchFamily="18" charset="0"/>
              </a:rPr>
              <a:t> N</a:t>
            </a:r>
            <a:r>
              <a:rPr lang="en-US" altLang="sv-SE" dirty="0">
                <a:solidFill>
                  <a:srgbClr val="3333CC"/>
                </a:solidFill>
                <a:latin typeface="Calibri Light" panose="020F0302020204030204" pitchFamily="34" charset="0"/>
                <a:cs typeface="Times New Roman" pitchFamily="18" charset="0"/>
              </a:rPr>
              <a:t>(</a:t>
            </a:r>
            <a:r>
              <a:rPr lang="en-US" altLang="sv-SE" i="1" dirty="0" err="1">
                <a:solidFill>
                  <a:srgbClr val="3333CC"/>
                </a:solidFill>
                <a:latin typeface="Calibri Light" panose="020F0302020204030204" pitchFamily="34" charset="0"/>
                <a:cs typeface="Times New Roman" pitchFamily="18" charset="0"/>
              </a:rPr>
              <a:t>i</a:t>
            </a:r>
            <a:r>
              <a:rPr lang="en-US" altLang="sv-SE" dirty="0">
                <a:solidFill>
                  <a:srgbClr val="3333CC"/>
                </a:solidFill>
                <a:latin typeface="Calibri Light" panose="020F0302020204030204" pitchFamily="34" charset="0"/>
                <a:cs typeface="Times New Roman" pitchFamily="18" charset="0"/>
              </a:rPr>
              <a:t>)</a:t>
            </a:r>
            <a:r>
              <a:rPr lang="en-US" altLang="sv-SE" b="1" i="1" dirty="0">
                <a:solidFill>
                  <a:srgbClr val="3333CC"/>
                </a:solidFill>
                <a:latin typeface="Calibri Light" panose="020F0302020204030204" pitchFamily="34" charset="0"/>
                <a:cs typeface="Times New Roman" pitchFamily="18" charset="0"/>
              </a:rPr>
              <a:t> </a:t>
            </a:r>
            <a:r>
              <a:rPr lang="en-US" altLang="sv-SE" b="1" dirty="0">
                <a:solidFill>
                  <a:srgbClr val="3333CC"/>
                </a:solidFill>
                <a:latin typeface="Calibri Light" panose="020F0302020204030204" pitchFamily="34" charset="0"/>
                <a:cs typeface="Times New Roman" pitchFamily="18" charset="0"/>
              </a:rPr>
              <a:t>do</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05 			</a:t>
            </a:r>
            <a:r>
              <a:rPr lang="en-US" altLang="sv-SE" i="1" dirty="0" err="1">
                <a:solidFill>
                  <a:srgbClr val="3333CC"/>
                </a:solidFill>
                <a:latin typeface="Calibri Light" panose="020F0302020204030204" pitchFamily="34" charset="0"/>
                <a:cs typeface="Times New Roman" pitchFamily="18" charset="0"/>
              </a:rPr>
              <a:t>sum</a:t>
            </a:r>
            <a:r>
              <a:rPr lang="en-US" altLang="sv-SE" i="1" baseline="-25000" dirty="0" err="1">
                <a:solidFill>
                  <a:srgbClr val="3333CC"/>
                </a:solidFill>
                <a:latin typeface="Calibri Light" panose="020F0302020204030204" pitchFamily="34" charset="0"/>
                <a:cs typeface="Times New Roman" pitchFamily="18" charset="0"/>
              </a:rPr>
              <a:t>j</a:t>
            </a:r>
            <a:r>
              <a:rPr lang="en-US" altLang="sv-SE" i="1" dirty="0">
                <a:solidFill>
                  <a:srgbClr val="3333CC"/>
                </a:solidFill>
                <a:latin typeface="Calibri Light" panose="020F0302020204030204" pitchFamily="34" charset="0"/>
                <a:cs typeface="Times New Roman" pitchFamily="18" charset="0"/>
              </a:rPr>
              <a:t> </a:t>
            </a:r>
            <a:r>
              <a:rPr lang="en-US" altLang="sv-SE" dirty="0">
                <a:solidFill>
                  <a:srgbClr val="3333CC"/>
                </a:solidFill>
                <a:latin typeface="Calibri Light" panose="020F0302020204030204" pitchFamily="34" charset="0"/>
                <a:cs typeface="Times New Roman" pitchFamily="18" charset="0"/>
              </a:rPr>
              <a:t>:=</a:t>
            </a:r>
            <a:r>
              <a:rPr lang="en-US" altLang="sv-SE" i="1" dirty="0">
                <a:solidFill>
                  <a:srgbClr val="3333CC"/>
                </a:solidFill>
                <a:latin typeface="Calibri Light" panose="020F0302020204030204" pitchFamily="34" charset="0"/>
                <a:cs typeface="Times New Roman" pitchFamily="18" charset="0"/>
              </a:rPr>
              <a:t> 0 	</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06	 		</a:t>
            </a:r>
            <a:r>
              <a:rPr lang="en-US" altLang="sv-SE" b="1" dirty="0" err="1">
                <a:solidFill>
                  <a:srgbClr val="3333CC"/>
                </a:solidFill>
                <a:latin typeface="Calibri Light" panose="020F0302020204030204" pitchFamily="34" charset="0"/>
                <a:cs typeface="Times New Roman" pitchFamily="18" charset="0"/>
              </a:rPr>
              <a:t>forall</a:t>
            </a:r>
            <a:r>
              <a:rPr lang="en-US" altLang="sv-SE" b="1" dirty="0">
                <a:solidFill>
                  <a:srgbClr val="3333CC"/>
                </a:solidFill>
                <a:latin typeface="Calibri Light" panose="020F0302020204030204" pitchFamily="34" charset="0"/>
                <a:cs typeface="Times New Roman" pitchFamily="18" charset="0"/>
              </a:rPr>
              <a:t> </a:t>
            </a:r>
            <a:r>
              <a:rPr lang="en-US" altLang="sv-SE" i="1" dirty="0" err="1">
                <a:solidFill>
                  <a:srgbClr val="3333CC"/>
                </a:solidFill>
                <a:latin typeface="Calibri Light" panose="020F0302020204030204" pitchFamily="34" charset="0"/>
                <a:cs typeface="Times New Roman" pitchFamily="18" charset="0"/>
              </a:rPr>
              <a:t>P</a:t>
            </a:r>
            <a:r>
              <a:rPr lang="en-US" altLang="sv-SE" i="1" baseline="-25000" dirty="0" err="1">
                <a:solidFill>
                  <a:srgbClr val="3333CC"/>
                </a:solidFill>
                <a:latin typeface="Calibri Light" panose="020F0302020204030204" pitchFamily="34" charset="0"/>
                <a:cs typeface="Times New Roman" pitchFamily="18" charset="0"/>
              </a:rPr>
              <a:t>k</a:t>
            </a:r>
            <a:r>
              <a:rPr lang="en-US" altLang="sv-SE" i="1" dirty="0">
                <a:solidFill>
                  <a:srgbClr val="3333CC"/>
                </a:solidFill>
                <a:latin typeface="Calibri Light" panose="020F0302020204030204" pitchFamily="34" charset="0"/>
                <a:cs typeface="Times New Roman" pitchFamily="18" charset="0"/>
              </a:rPr>
              <a:t> </a:t>
            </a:r>
            <a:r>
              <a:rPr lang="en-US" altLang="he-IL" dirty="0">
                <a:solidFill>
                  <a:srgbClr val="3333CC"/>
                </a:solidFill>
                <a:latin typeface="Calibri Light" panose="020F0302020204030204" pitchFamily="34" charset="0"/>
                <a:sym typeface="Symbol" pitchFamily="18" charset="2"/>
              </a:rPr>
              <a:t></a:t>
            </a:r>
            <a:r>
              <a:rPr lang="en-US" altLang="sv-SE" i="1" dirty="0">
                <a:solidFill>
                  <a:srgbClr val="3333CC"/>
                </a:solidFill>
                <a:latin typeface="Calibri Light" panose="020F0302020204030204" pitchFamily="34" charset="0"/>
                <a:cs typeface="Times New Roman" pitchFamily="18" charset="0"/>
              </a:rPr>
              <a:t> N</a:t>
            </a:r>
            <a:r>
              <a:rPr lang="en-US" altLang="sv-SE" dirty="0">
                <a:solidFill>
                  <a:srgbClr val="3333CC"/>
                </a:solidFill>
                <a:latin typeface="Calibri Light" panose="020F0302020204030204" pitchFamily="34" charset="0"/>
                <a:cs typeface="Times New Roman" pitchFamily="18" charset="0"/>
              </a:rPr>
              <a:t>(</a:t>
            </a:r>
            <a:r>
              <a:rPr lang="en-US" altLang="sv-SE" i="1" dirty="0" err="1">
                <a:solidFill>
                  <a:srgbClr val="3333CC"/>
                </a:solidFill>
                <a:latin typeface="Calibri Light" panose="020F0302020204030204" pitchFamily="34" charset="0"/>
                <a:cs typeface="Times New Roman" pitchFamily="18" charset="0"/>
              </a:rPr>
              <a:t>i</a:t>
            </a:r>
            <a:r>
              <a:rPr lang="en-US" altLang="sv-SE" dirty="0">
                <a:solidFill>
                  <a:srgbClr val="3333CC"/>
                </a:solidFill>
                <a:latin typeface="Calibri Light" panose="020F0302020204030204" pitchFamily="34" charset="0"/>
                <a:cs typeface="Times New Roman" pitchFamily="18" charset="0"/>
              </a:rPr>
              <a:t>) </a:t>
            </a:r>
            <a:r>
              <a:rPr lang="en-US" altLang="sv-SE" b="1" dirty="0">
                <a:solidFill>
                  <a:srgbClr val="3333CC"/>
                </a:solidFill>
                <a:latin typeface="Calibri Light" panose="020F0302020204030204" pitchFamily="34" charset="0"/>
                <a:cs typeface="Times New Roman" pitchFamily="18" charset="0"/>
              </a:rPr>
              <a:t>do</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07				if </a:t>
            </a:r>
            <a:r>
              <a:rPr lang="en-US" altLang="sv-SE" i="1" dirty="0" err="1">
                <a:solidFill>
                  <a:srgbClr val="3333CC"/>
                </a:solidFill>
                <a:latin typeface="Calibri Light" panose="020F0302020204030204" pitchFamily="34" charset="0"/>
                <a:cs typeface="Times New Roman" pitchFamily="18" charset="0"/>
              </a:rPr>
              <a:t>P</a:t>
            </a:r>
            <a:r>
              <a:rPr lang="en-US" altLang="sv-SE" i="1" baseline="-25000" dirty="0" err="1">
                <a:solidFill>
                  <a:srgbClr val="3333CC"/>
                </a:solidFill>
                <a:latin typeface="Calibri Light" panose="020F0302020204030204" pitchFamily="34" charset="0"/>
                <a:cs typeface="Times New Roman" pitchFamily="18" charset="0"/>
              </a:rPr>
              <a:t>j</a:t>
            </a:r>
            <a:r>
              <a:rPr lang="en-US" altLang="sv-SE" i="1" baseline="-25000" dirty="0">
                <a:solidFill>
                  <a:srgbClr val="3333CC"/>
                </a:solidFill>
                <a:latin typeface="Calibri Light" panose="020F0302020204030204" pitchFamily="34" charset="0"/>
                <a:cs typeface="Times New Roman" pitchFamily="18" charset="0"/>
              </a:rPr>
              <a:t> </a:t>
            </a:r>
            <a:r>
              <a:rPr lang="en-US" altLang="sv-SE" dirty="0">
                <a:solidFill>
                  <a:srgbClr val="3333CC"/>
                </a:solidFill>
                <a:latin typeface="Calibri Light" panose="020F0302020204030204" pitchFamily="34" charset="0"/>
                <a:cs typeface="Times New Roman" pitchFamily="18" charset="0"/>
              </a:rPr>
              <a:t>!=</a:t>
            </a:r>
            <a:r>
              <a:rPr lang="en-US" altLang="sv-SE" i="1" dirty="0">
                <a:solidFill>
                  <a:srgbClr val="3333CC"/>
                </a:solidFill>
                <a:latin typeface="Calibri Light" panose="020F0302020204030204" pitchFamily="34" charset="0"/>
                <a:cs typeface="Times New Roman" pitchFamily="18" charset="0"/>
              </a:rPr>
              <a:t> </a:t>
            </a:r>
            <a:r>
              <a:rPr lang="en-US" altLang="sv-SE" i="1" dirty="0" err="1">
                <a:solidFill>
                  <a:srgbClr val="3333CC"/>
                </a:solidFill>
                <a:latin typeface="Calibri Light" panose="020F0302020204030204" pitchFamily="34" charset="0"/>
                <a:cs typeface="Times New Roman" pitchFamily="18" charset="0"/>
              </a:rPr>
              <a:t>P</a:t>
            </a:r>
            <a:r>
              <a:rPr lang="en-US" altLang="sv-SE" i="1" baseline="-25000" dirty="0" err="1">
                <a:solidFill>
                  <a:srgbClr val="3333CC"/>
                </a:solidFill>
                <a:latin typeface="Calibri Light" panose="020F0302020204030204" pitchFamily="34" charset="0"/>
                <a:cs typeface="Times New Roman" pitchFamily="18" charset="0"/>
              </a:rPr>
              <a:t>k</a:t>
            </a:r>
            <a:r>
              <a:rPr lang="en-US" altLang="sv-SE" i="1" baseline="-25000" dirty="0">
                <a:solidFill>
                  <a:srgbClr val="3333CC"/>
                </a:solidFill>
                <a:latin typeface="Calibri Light" panose="020F0302020204030204" pitchFamily="34" charset="0"/>
                <a:cs typeface="Times New Roman" pitchFamily="18" charset="0"/>
              </a:rPr>
              <a:t> </a:t>
            </a:r>
            <a:r>
              <a:rPr lang="en-US" altLang="sv-SE" b="1" dirty="0">
                <a:solidFill>
                  <a:srgbClr val="3333CC"/>
                </a:solidFill>
                <a:latin typeface="Calibri Light" panose="020F0302020204030204" pitchFamily="34" charset="0"/>
                <a:cs typeface="Times New Roman" pitchFamily="18" charset="0"/>
              </a:rPr>
              <a:t>then</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08			</a:t>
            </a:r>
            <a:r>
              <a:rPr lang="en-US" altLang="sv-SE" b="1" i="1" dirty="0">
                <a:solidFill>
                  <a:srgbClr val="3333CC"/>
                </a:solidFill>
                <a:latin typeface="Calibri Light" panose="020F0302020204030204" pitchFamily="34" charset="0"/>
                <a:cs typeface="Times New Roman" pitchFamily="18" charset="0"/>
              </a:rPr>
              <a:t>		</a:t>
            </a:r>
            <a:r>
              <a:rPr lang="en-US" altLang="sv-SE" i="1" dirty="0" err="1">
                <a:solidFill>
                  <a:srgbClr val="3333CC"/>
                </a:solidFill>
                <a:latin typeface="Calibri Light" panose="020F0302020204030204" pitchFamily="34" charset="0"/>
                <a:cs typeface="Times New Roman" pitchFamily="18" charset="0"/>
              </a:rPr>
              <a:t>sum</a:t>
            </a:r>
            <a:r>
              <a:rPr lang="en-US" altLang="sv-SE" i="1" baseline="-25000" dirty="0" err="1">
                <a:solidFill>
                  <a:srgbClr val="3333CC"/>
                </a:solidFill>
                <a:latin typeface="Calibri Light" panose="020F0302020204030204" pitchFamily="34" charset="0"/>
                <a:cs typeface="Times New Roman" pitchFamily="18" charset="0"/>
              </a:rPr>
              <a:t>j</a:t>
            </a:r>
            <a:r>
              <a:rPr lang="en-US" altLang="sv-SE" i="1" dirty="0">
                <a:solidFill>
                  <a:srgbClr val="3333CC"/>
                </a:solidFill>
                <a:latin typeface="Calibri Light" panose="020F0302020204030204" pitchFamily="34" charset="0"/>
                <a:cs typeface="Times New Roman" pitchFamily="18" charset="0"/>
              </a:rPr>
              <a:t> </a:t>
            </a:r>
            <a:r>
              <a:rPr lang="en-US" altLang="sv-SE" dirty="0">
                <a:solidFill>
                  <a:srgbClr val="3333CC"/>
                </a:solidFill>
                <a:latin typeface="Calibri Light" panose="020F0302020204030204" pitchFamily="34" charset="0"/>
                <a:cs typeface="Times New Roman" pitchFamily="18" charset="0"/>
              </a:rPr>
              <a:t>:=</a:t>
            </a:r>
            <a:r>
              <a:rPr lang="en-US" altLang="sv-SE" i="1" dirty="0">
                <a:solidFill>
                  <a:srgbClr val="3333CC"/>
                </a:solidFill>
                <a:latin typeface="Calibri Light" panose="020F0302020204030204" pitchFamily="34" charset="0"/>
                <a:cs typeface="Times New Roman" pitchFamily="18" charset="0"/>
              </a:rPr>
              <a:t> </a:t>
            </a:r>
            <a:r>
              <a:rPr lang="en-US" altLang="sv-SE" i="1" dirty="0" err="1">
                <a:solidFill>
                  <a:srgbClr val="3333CC"/>
                </a:solidFill>
                <a:latin typeface="Calibri Light" panose="020F0302020204030204" pitchFamily="34" charset="0"/>
                <a:cs typeface="Times New Roman" pitchFamily="18" charset="0"/>
              </a:rPr>
              <a:t>sum</a:t>
            </a:r>
            <a:r>
              <a:rPr lang="en-US" altLang="sv-SE" i="1" baseline="-25000" dirty="0" err="1">
                <a:solidFill>
                  <a:srgbClr val="3333CC"/>
                </a:solidFill>
                <a:latin typeface="Calibri Light" panose="020F0302020204030204" pitchFamily="34" charset="0"/>
                <a:cs typeface="Times New Roman" pitchFamily="18" charset="0"/>
              </a:rPr>
              <a:t>j</a:t>
            </a:r>
            <a:r>
              <a:rPr lang="en-US" altLang="sv-SE" i="1" dirty="0">
                <a:solidFill>
                  <a:srgbClr val="3333CC"/>
                </a:solidFill>
                <a:latin typeface="Calibri Light" panose="020F0302020204030204" pitchFamily="34" charset="0"/>
                <a:cs typeface="Times New Roman" pitchFamily="18" charset="0"/>
              </a:rPr>
              <a:t> + </a:t>
            </a:r>
            <a:r>
              <a:rPr lang="en-US" altLang="sv-SE" i="1" dirty="0" err="1">
                <a:solidFill>
                  <a:srgbClr val="3333CC"/>
                </a:solidFill>
                <a:latin typeface="Calibri Light" panose="020F0302020204030204" pitchFamily="34" charset="0"/>
                <a:cs typeface="Times New Roman" pitchFamily="18" charset="0"/>
              </a:rPr>
              <a:t>lr</a:t>
            </a:r>
            <a:r>
              <a:rPr lang="en-US" altLang="sv-SE" i="1" baseline="-25000" dirty="0" err="1">
                <a:solidFill>
                  <a:srgbClr val="3333CC"/>
                </a:solidFill>
                <a:latin typeface="Calibri Light" panose="020F0302020204030204" pitchFamily="34" charset="0"/>
                <a:cs typeface="Times New Roman" pitchFamily="18" charset="0"/>
              </a:rPr>
              <a:t>ki</a:t>
            </a:r>
            <a:r>
              <a:rPr lang="en-US" altLang="sv-SE" i="1" dirty="0" err="1">
                <a:solidFill>
                  <a:srgbClr val="3333CC"/>
                </a:solidFill>
                <a:latin typeface="Calibri Light" panose="020F0302020204030204" pitchFamily="34" charset="0"/>
                <a:cs typeface="Times New Roman" pitchFamily="18" charset="0"/>
              </a:rPr>
              <a:t>.count</a:t>
            </a:r>
            <a:endParaRPr lang="en-US" altLang="sv-SE" i="1" dirty="0">
              <a:solidFill>
                <a:srgbClr val="3333CC"/>
              </a:solidFill>
              <a:latin typeface="Calibri Light" panose="020F0302020204030204" pitchFamily="34" charset="0"/>
              <a:cs typeface="Times New Roman" pitchFamily="18" charset="0"/>
            </a:endParaRP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09			od</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10			</a:t>
            </a:r>
            <a:r>
              <a:rPr lang="en-US" altLang="sv-SE" i="1" dirty="0" err="1">
                <a:solidFill>
                  <a:srgbClr val="3333CC"/>
                </a:solidFill>
                <a:latin typeface="Calibri Light" panose="020F0302020204030204" pitchFamily="34" charset="0"/>
                <a:cs typeface="Times New Roman" pitchFamily="18" charset="0"/>
              </a:rPr>
              <a:t>count</a:t>
            </a:r>
            <a:r>
              <a:rPr lang="en-US" altLang="sv-SE" i="1" baseline="-25000" dirty="0" err="1">
                <a:solidFill>
                  <a:srgbClr val="3333CC"/>
                </a:solidFill>
                <a:latin typeface="Calibri Light" panose="020F0302020204030204" pitchFamily="34" charset="0"/>
                <a:cs typeface="Times New Roman" pitchFamily="18" charset="0"/>
              </a:rPr>
              <a:t>i</a:t>
            </a:r>
            <a:r>
              <a:rPr lang="en-US" altLang="sv-SE" dirty="0">
                <a:solidFill>
                  <a:srgbClr val="3333CC"/>
                </a:solidFill>
                <a:latin typeface="Calibri Light" panose="020F0302020204030204" pitchFamily="34" charset="0"/>
                <a:cs typeface="Times New Roman" pitchFamily="18" charset="0"/>
              </a:rPr>
              <a:t>[</a:t>
            </a:r>
            <a:r>
              <a:rPr lang="en-US" altLang="sv-SE" i="1" dirty="0">
                <a:solidFill>
                  <a:srgbClr val="3333CC"/>
                </a:solidFill>
                <a:latin typeface="Calibri Light" panose="020F0302020204030204" pitchFamily="34" charset="0"/>
                <a:cs typeface="Times New Roman" pitchFamily="18" charset="0"/>
              </a:rPr>
              <a:t>j</a:t>
            </a:r>
            <a:r>
              <a:rPr lang="en-US" altLang="sv-SE" dirty="0">
                <a:solidFill>
                  <a:srgbClr val="3333CC"/>
                </a:solidFill>
                <a:latin typeface="Calibri Light" panose="020F0302020204030204" pitchFamily="34" charset="0"/>
                <a:cs typeface="Times New Roman" pitchFamily="18" charset="0"/>
              </a:rPr>
              <a:t>]</a:t>
            </a:r>
            <a:r>
              <a:rPr lang="en-US" altLang="sv-SE" i="1" dirty="0">
                <a:solidFill>
                  <a:srgbClr val="3333CC"/>
                </a:solidFill>
                <a:latin typeface="Calibri Light" panose="020F0302020204030204" pitchFamily="34" charset="0"/>
                <a:cs typeface="Times New Roman" pitchFamily="18" charset="0"/>
              </a:rPr>
              <a:t> </a:t>
            </a:r>
            <a:r>
              <a:rPr lang="en-US" altLang="sv-SE" dirty="0">
                <a:solidFill>
                  <a:srgbClr val="3333CC"/>
                </a:solidFill>
                <a:latin typeface="Calibri Light" panose="020F0302020204030204" pitchFamily="34" charset="0"/>
                <a:cs typeface="Times New Roman" pitchFamily="18" charset="0"/>
              </a:rPr>
              <a:t>:=</a:t>
            </a:r>
            <a:r>
              <a:rPr lang="en-US" altLang="sv-SE" i="1" dirty="0">
                <a:solidFill>
                  <a:srgbClr val="3333CC"/>
                </a:solidFill>
                <a:latin typeface="Calibri Light" panose="020F0302020204030204" pitchFamily="34" charset="0"/>
                <a:cs typeface="Times New Roman" pitchFamily="18" charset="0"/>
              </a:rPr>
              <a:t> </a:t>
            </a:r>
            <a:r>
              <a:rPr lang="en-US" altLang="sv-SE" i="1" dirty="0" err="1">
                <a:solidFill>
                  <a:srgbClr val="3333CC"/>
                </a:solidFill>
                <a:latin typeface="Calibri Light" panose="020F0302020204030204" pitchFamily="34" charset="0"/>
                <a:cs typeface="Times New Roman" pitchFamily="18" charset="0"/>
              </a:rPr>
              <a:t>sum</a:t>
            </a:r>
            <a:r>
              <a:rPr lang="en-US" altLang="sv-SE" i="1" baseline="-25000" dirty="0" err="1">
                <a:solidFill>
                  <a:srgbClr val="3333CC"/>
                </a:solidFill>
                <a:latin typeface="Calibri Light" panose="020F0302020204030204" pitchFamily="34" charset="0"/>
                <a:cs typeface="Times New Roman" pitchFamily="18" charset="0"/>
              </a:rPr>
              <a:t>j</a:t>
            </a:r>
            <a:r>
              <a:rPr lang="en-US" altLang="sv-SE" i="1" dirty="0">
                <a:solidFill>
                  <a:srgbClr val="3333CC"/>
                </a:solidFill>
                <a:latin typeface="Calibri Light" panose="020F0302020204030204" pitchFamily="34" charset="0"/>
                <a:cs typeface="Times New Roman" pitchFamily="18" charset="0"/>
              </a:rPr>
              <a:t> + 1</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11			</a:t>
            </a:r>
            <a:r>
              <a:rPr lang="en-US" altLang="sv-SE" i="1" dirty="0" err="1">
                <a:solidFill>
                  <a:srgbClr val="3333CC"/>
                </a:solidFill>
                <a:latin typeface="Calibri Light" panose="020F0302020204030204" pitchFamily="34" charset="0"/>
                <a:cs typeface="Times New Roman" pitchFamily="18" charset="0"/>
              </a:rPr>
              <a:t>sum</a:t>
            </a:r>
            <a:r>
              <a:rPr lang="en-US" altLang="sv-SE" i="1" baseline="-25000" dirty="0" err="1">
                <a:solidFill>
                  <a:srgbClr val="3333CC"/>
                </a:solidFill>
                <a:latin typeface="Calibri Light" panose="020F0302020204030204" pitchFamily="34" charset="0"/>
                <a:cs typeface="Times New Roman" pitchFamily="18" charset="0"/>
              </a:rPr>
              <a:t>i</a:t>
            </a:r>
            <a:r>
              <a:rPr lang="en-US" altLang="sv-SE" i="1" baseline="-25000" dirty="0">
                <a:solidFill>
                  <a:srgbClr val="3333CC"/>
                </a:solidFill>
                <a:latin typeface="Calibri Light" panose="020F0302020204030204" pitchFamily="34" charset="0"/>
                <a:cs typeface="Times New Roman" pitchFamily="18" charset="0"/>
              </a:rPr>
              <a:t> </a:t>
            </a:r>
            <a:r>
              <a:rPr lang="en-US" altLang="sv-SE" dirty="0">
                <a:solidFill>
                  <a:srgbClr val="3333CC"/>
                </a:solidFill>
                <a:latin typeface="Calibri Light" panose="020F0302020204030204" pitchFamily="34" charset="0"/>
                <a:cs typeface="Times New Roman" pitchFamily="18" charset="0"/>
              </a:rPr>
              <a:t>:=</a:t>
            </a:r>
            <a:r>
              <a:rPr lang="en-US" altLang="sv-SE" i="1" baseline="-25000" dirty="0">
                <a:solidFill>
                  <a:srgbClr val="3333CC"/>
                </a:solidFill>
                <a:latin typeface="Calibri Light" panose="020F0302020204030204" pitchFamily="34" charset="0"/>
                <a:cs typeface="Times New Roman" pitchFamily="18" charset="0"/>
              </a:rPr>
              <a:t> </a:t>
            </a:r>
            <a:r>
              <a:rPr lang="en-US" altLang="sv-SE" i="1" dirty="0" err="1">
                <a:solidFill>
                  <a:srgbClr val="3333CC"/>
                </a:solidFill>
                <a:latin typeface="Calibri Light" panose="020F0302020204030204" pitchFamily="34" charset="0"/>
                <a:cs typeface="Times New Roman" pitchFamily="18" charset="0"/>
              </a:rPr>
              <a:t>sum</a:t>
            </a:r>
            <a:r>
              <a:rPr lang="en-US" altLang="sv-SE" i="1" baseline="-25000" dirty="0" err="1">
                <a:solidFill>
                  <a:srgbClr val="3333CC"/>
                </a:solidFill>
                <a:latin typeface="Calibri Light" panose="020F0302020204030204" pitchFamily="34" charset="0"/>
                <a:cs typeface="Times New Roman" pitchFamily="18" charset="0"/>
              </a:rPr>
              <a:t>i</a:t>
            </a:r>
            <a:r>
              <a:rPr lang="en-US" altLang="sv-SE" i="1" dirty="0">
                <a:solidFill>
                  <a:srgbClr val="3333CC"/>
                </a:solidFill>
                <a:latin typeface="Calibri Light" panose="020F0302020204030204" pitchFamily="34" charset="0"/>
                <a:cs typeface="Times New Roman" pitchFamily="18" charset="0"/>
              </a:rPr>
              <a:t> + </a:t>
            </a:r>
            <a:r>
              <a:rPr lang="en-US" altLang="sv-SE" i="1" dirty="0" err="1">
                <a:solidFill>
                  <a:srgbClr val="3333CC"/>
                </a:solidFill>
                <a:latin typeface="Calibri Light" panose="020F0302020204030204" pitchFamily="34" charset="0"/>
                <a:cs typeface="Times New Roman" pitchFamily="18" charset="0"/>
              </a:rPr>
              <a:t>sum</a:t>
            </a:r>
            <a:r>
              <a:rPr lang="en-US" altLang="sv-SE" i="1" baseline="-25000" dirty="0" err="1">
                <a:solidFill>
                  <a:srgbClr val="3333CC"/>
                </a:solidFill>
                <a:latin typeface="Calibri Light" panose="020F0302020204030204" pitchFamily="34" charset="0"/>
                <a:cs typeface="Times New Roman" pitchFamily="18" charset="0"/>
              </a:rPr>
              <a:t>j</a:t>
            </a:r>
            <a:endParaRPr lang="en-US" altLang="sv-SE" i="1" dirty="0">
              <a:solidFill>
                <a:srgbClr val="3333CC"/>
              </a:solidFill>
              <a:latin typeface="Calibri Light" panose="020F0302020204030204" pitchFamily="34" charset="0"/>
              <a:cs typeface="Times New Roman" pitchFamily="18" charset="0"/>
            </a:endParaRP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12			write </a:t>
            </a:r>
            <a:r>
              <a:rPr lang="en-US" altLang="sv-SE" i="1" dirty="0" err="1">
                <a:solidFill>
                  <a:srgbClr val="3333CC"/>
                </a:solidFill>
                <a:latin typeface="Calibri Light" panose="020F0302020204030204" pitchFamily="34" charset="0"/>
                <a:cs typeface="Times New Roman" pitchFamily="18" charset="0"/>
              </a:rPr>
              <a:t>r</a:t>
            </a:r>
            <a:r>
              <a:rPr lang="en-US" altLang="sv-SE" i="1" baseline="-25000" dirty="0" err="1">
                <a:solidFill>
                  <a:srgbClr val="3333CC"/>
                </a:solidFill>
                <a:latin typeface="Calibri Light" panose="020F0302020204030204" pitchFamily="34" charset="0"/>
                <a:cs typeface="Times New Roman" pitchFamily="18" charset="0"/>
              </a:rPr>
              <a:t>ij</a:t>
            </a:r>
            <a:r>
              <a:rPr lang="en-US" altLang="sv-SE" i="1" dirty="0" err="1">
                <a:solidFill>
                  <a:srgbClr val="3333CC"/>
                </a:solidFill>
                <a:latin typeface="Calibri Light" panose="020F0302020204030204" pitchFamily="34" charset="0"/>
                <a:cs typeface="Times New Roman" pitchFamily="18" charset="0"/>
              </a:rPr>
              <a:t>.count</a:t>
            </a:r>
            <a:r>
              <a:rPr lang="en-US" altLang="sv-SE" i="1" dirty="0">
                <a:solidFill>
                  <a:srgbClr val="3333CC"/>
                </a:solidFill>
                <a:latin typeface="Calibri Light" panose="020F0302020204030204" pitchFamily="34" charset="0"/>
                <a:cs typeface="Times New Roman" pitchFamily="18" charset="0"/>
              </a:rPr>
              <a:t> </a:t>
            </a:r>
            <a:r>
              <a:rPr lang="en-US" altLang="sv-SE" dirty="0">
                <a:solidFill>
                  <a:srgbClr val="3333CC"/>
                </a:solidFill>
                <a:latin typeface="Calibri Light" panose="020F0302020204030204" pitchFamily="34" charset="0"/>
                <a:cs typeface="Times New Roman" pitchFamily="18" charset="0"/>
              </a:rPr>
              <a:t>:=</a:t>
            </a:r>
            <a:r>
              <a:rPr lang="en-US" altLang="sv-SE" i="1" dirty="0">
                <a:solidFill>
                  <a:srgbClr val="3333CC"/>
                </a:solidFill>
                <a:latin typeface="Calibri Light" panose="020F0302020204030204" pitchFamily="34" charset="0"/>
                <a:cs typeface="Times New Roman" pitchFamily="18" charset="0"/>
              </a:rPr>
              <a:t> </a:t>
            </a:r>
            <a:r>
              <a:rPr lang="en-US" altLang="sv-SE" i="1" dirty="0" err="1">
                <a:solidFill>
                  <a:srgbClr val="3333CC"/>
                </a:solidFill>
                <a:latin typeface="Calibri Light" panose="020F0302020204030204" pitchFamily="34" charset="0"/>
                <a:cs typeface="Times New Roman" pitchFamily="18" charset="0"/>
              </a:rPr>
              <a:t>count</a:t>
            </a:r>
            <a:r>
              <a:rPr lang="en-US" altLang="sv-SE" i="1" baseline="-25000" dirty="0" err="1">
                <a:solidFill>
                  <a:srgbClr val="3333CC"/>
                </a:solidFill>
                <a:latin typeface="Calibri Light" panose="020F0302020204030204" pitchFamily="34" charset="0"/>
                <a:cs typeface="Times New Roman" pitchFamily="18" charset="0"/>
              </a:rPr>
              <a:t>i</a:t>
            </a:r>
            <a:r>
              <a:rPr lang="en-US" altLang="sv-SE" dirty="0">
                <a:solidFill>
                  <a:srgbClr val="3333CC"/>
                </a:solidFill>
                <a:latin typeface="Calibri Light" panose="020F0302020204030204" pitchFamily="34" charset="0"/>
                <a:cs typeface="Times New Roman" pitchFamily="18" charset="0"/>
              </a:rPr>
              <a:t>[</a:t>
            </a:r>
            <a:r>
              <a:rPr lang="en-US" altLang="sv-SE" i="1" dirty="0">
                <a:solidFill>
                  <a:srgbClr val="3333CC"/>
                </a:solidFill>
                <a:latin typeface="Calibri Light" panose="020F0302020204030204" pitchFamily="34" charset="0"/>
                <a:cs typeface="Times New Roman" pitchFamily="18" charset="0"/>
              </a:rPr>
              <a:t>j</a:t>
            </a:r>
            <a:r>
              <a:rPr lang="en-US" altLang="sv-SE" dirty="0">
                <a:solidFill>
                  <a:srgbClr val="3333CC"/>
                </a:solidFill>
                <a:latin typeface="Calibri Light" panose="020F0302020204030204" pitchFamily="34" charset="0"/>
                <a:cs typeface="Times New Roman" pitchFamily="18" charset="0"/>
              </a:rPr>
              <a:t>]</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13		od</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14		</a:t>
            </a:r>
            <a:r>
              <a:rPr lang="en-US" altLang="sv-SE" i="1" dirty="0" err="1">
                <a:solidFill>
                  <a:srgbClr val="3333CC"/>
                </a:solidFill>
                <a:latin typeface="Calibri Light" panose="020F0302020204030204" pitchFamily="34" charset="0"/>
                <a:cs typeface="Times New Roman" pitchFamily="18" charset="0"/>
              </a:rPr>
              <a:t>count</a:t>
            </a:r>
            <a:r>
              <a:rPr lang="en-US" altLang="sv-SE" i="1" baseline="-25000" dirty="0" err="1">
                <a:solidFill>
                  <a:srgbClr val="3333CC"/>
                </a:solidFill>
                <a:latin typeface="Calibri Light" panose="020F0302020204030204" pitchFamily="34" charset="0"/>
                <a:cs typeface="Times New Roman" pitchFamily="18" charset="0"/>
              </a:rPr>
              <a:t>i</a:t>
            </a:r>
            <a:r>
              <a:rPr lang="en-US" altLang="sv-SE" i="1" dirty="0">
                <a:solidFill>
                  <a:srgbClr val="3333CC"/>
                </a:solidFill>
                <a:latin typeface="Calibri Light" panose="020F0302020204030204" pitchFamily="34" charset="0"/>
                <a:cs typeface="Times New Roman" pitchFamily="18" charset="0"/>
              </a:rPr>
              <a:t> = </a:t>
            </a:r>
            <a:r>
              <a:rPr lang="en-US" altLang="sv-SE" i="1" dirty="0" err="1">
                <a:solidFill>
                  <a:srgbClr val="3333CC"/>
                </a:solidFill>
                <a:latin typeface="Calibri Light" panose="020F0302020204030204" pitchFamily="34" charset="0"/>
                <a:cs typeface="Times New Roman" pitchFamily="18" charset="0"/>
              </a:rPr>
              <a:t>sum</a:t>
            </a:r>
            <a:r>
              <a:rPr lang="en-US" altLang="sv-SE" i="1" baseline="-25000" dirty="0" err="1">
                <a:solidFill>
                  <a:srgbClr val="3333CC"/>
                </a:solidFill>
                <a:latin typeface="Calibri Light" panose="020F0302020204030204" pitchFamily="34" charset="0"/>
                <a:cs typeface="Times New Roman" pitchFamily="18" charset="0"/>
              </a:rPr>
              <a:t>i</a:t>
            </a:r>
            <a:r>
              <a:rPr lang="en-US" altLang="sv-SE" i="1" dirty="0">
                <a:solidFill>
                  <a:srgbClr val="3333CC"/>
                </a:solidFill>
                <a:latin typeface="Calibri Light" panose="020F0302020204030204" pitchFamily="34" charset="0"/>
                <a:cs typeface="Times New Roman" pitchFamily="18" charset="0"/>
              </a:rPr>
              <a:t> + 1</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15 od</a:t>
            </a:r>
          </a:p>
        </p:txBody>
      </p:sp>
      <p:sp>
        <p:nvSpPr>
          <p:cNvPr id="51204" name="Text Box 4"/>
          <p:cNvSpPr txBox="1">
            <a:spLocks noChangeArrowheads="1"/>
          </p:cNvSpPr>
          <p:nvPr/>
        </p:nvSpPr>
        <p:spPr bwMode="auto">
          <a:xfrm>
            <a:off x="5699125" y="1890713"/>
            <a:ext cx="3090863" cy="646331"/>
          </a:xfrm>
          <a:prstGeom prst="rect">
            <a:avLst/>
          </a:prstGeom>
          <a:noFill/>
          <a:ln w="2857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sv-SE" dirty="0">
                <a:solidFill>
                  <a:srgbClr val="CC0000"/>
                </a:solidFill>
                <a:latin typeface="Calibri Light" panose="020F0302020204030204" pitchFamily="34" charset="0"/>
              </a:rPr>
              <a:t>Each processor</a:t>
            </a:r>
            <a:r>
              <a:rPr lang="en-US" altLang="sv-SE" i="1" dirty="0">
                <a:solidFill>
                  <a:srgbClr val="CC0000"/>
                </a:solidFill>
                <a:latin typeface="Calibri Light" panose="020F0302020204030204" pitchFamily="34" charset="0"/>
              </a:rPr>
              <a:t> p</a:t>
            </a:r>
            <a:r>
              <a:rPr lang="en-US" altLang="sv-SE" i="1" baseline="-25000" dirty="0">
                <a:solidFill>
                  <a:srgbClr val="CC0000"/>
                </a:solidFill>
                <a:latin typeface="Calibri Light" panose="020F0302020204030204" pitchFamily="34" charset="0"/>
              </a:rPr>
              <a:t>i</a:t>
            </a:r>
            <a:r>
              <a:rPr lang="en-US" altLang="sv-SE" i="1" dirty="0">
                <a:solidFill>
                  <a:srgbClr val="CC0000"/>
                </a:solidFill>
                <a:latin typeface="Calibri Light" panose="020F0302020204030204" pitchFamily="34" charset="0"/>
              </a:rPr>
              <a:t> </a:t>
            </a:r>
            <a:r>
              <a:rPr lang="en-US" altLang="sv-SE" dirty="0">
                <a:solidFill>
                  <a:srgbClr val="CC0000"/>
                </a:solidFill>
                <a:latin typeface="Calibri Light" panose="020F0302020204030204" pitchFamily="34" charset="0"/>
              </a:rPr>
              <a:t>has</a:t>
            </a:r>
            <a:r>
              <a:rPr lang="en-US" altLang="sv-SE" i="1" dirty="0">
                <a:solidFill>
                  <a:srgbClr val="CC0000"/>
                </a:solidFill>
                <a:latin typeface="Calibri Light" panose="020F0302020204030204" pitchFamily="34" charset="0"/>
              </a:rPr>
              <a:t> </a:t>
            </a:r>
            <a:r>
              <a:rPr lang="en-US" altLang="sv-SE" dirty="0">
                <a:solidFill>
                  <a:srgbClr val="CC0000"/>
                </a:solidFill>
                <a:latin typeface="Calibri Light" panose="020F0302020204030204" pitchFamily="34" charset="0"/>
              </a:rPr>
              <a:t>a variable</a:t>
            </a:r>
            <a:r>
              <a:rPr lang="en-US" altLang="sv-SE" i="1" dirty="0">
                <a:solidFill>
                  <a:srgbClr val="CC0000"/>
                </a:solidFill>
                <a:latin typeface="Calibri Light" panose="020F0302020204030204" pitchFamily="34" charset="0"/>
              </a:rPr>
              <a:t> </a:t>
            </a:r>
            <a:r>
              <a:rPr lang="en-US" altLang="sv-SE" i="1" dirty="0" err="1">
                <a:solidFill>
                  <a:srgbClr val="CC0000"/>
                </a:solidFill>
                <a:latin typeface="Calibri Light" panose="020F0302020204030204" pitchFamily="34" charset="0"/>
              </a:rPr>
              <a:t>count</a:t>
            </a:r>
            <a:r>
              <a:rPr lang="en-US" altLang="sv-SE" i="1" baseline="-25000" dirty="0" err="1">
                <a:solidFill>
                  <a:srgbClr val="CC0000"/>
                </a:solidFill>
                <a:latin typeface="Calibri Light" panose="020F0302020204030204" pitchFamily="34" charset="0"/>
              </a:rPr>
              <a:t>i</a:t>
            </a:r>
            <a:r>
              <a:rPr lang="en-US" altLang="sv-SE" dirty="0">
                <a:solidFill>
                  <a:srgbClr val="CC0000"/>
                </a:solidFill>
                <a:latin typeface="Calibri Light" panose="020F0302020204030204" pitchFamily="34" charset="0"/>
              </a:rPr>
              <a:t>[</a:t>
            </a:r>
            <a:r>
              <a:rPr lang="en-US" altLang="sv-SE" i="1" dirty="0">
                <a:solidFill>
                  <a:srgbClr val="CC0000"/>
                </a:solidFill>
                <a:latin typeface="Calibri Light" panose="020F0302020204030204" pitchFamily="34" charset="0"/>
              </a:rPr>
              <a:t>j</a:t>
            </a:r>
            <a:r>
              <a:rPr lang="en-US" altLang="sv-SE" dirty="0">
                <a:solidFill>
                  <a:srgbClr val="CC0000"/>
                </a:solidFill>
                <a:latin typeface="Calibri Light" panose="020F0302020204030204" pitchFamily="34" charset="0"/>
              </a:rPr>
              <a:t>]</a:t>
            </a:r>
            <a:r>
              <a:rPr lang="en-US" altLang="sv-SE" i="1" dirty="0">
                <a:solidFill>
                  <a:srgbClr val="CC0000"/>
                </a:solidFill>
                <a:latin typeface="Calibri Light" panose="020F0302020204030204" pitchFamily="34" charset="0"/>
              </a:rPr>
              <a:t> </a:t>
            </a:r>
            <a:r>
              <a:rPr lang="en-US" altLang="sv-SE" dirty="0">
                <a:solidFill>
                  <a:srgbClr val="CC0000"/>
                </a:solidFill>
                <a:latin typeface="Calibri Light" panose="020F0302020204030204" pitchFamily="34" charset="0"/>
              </a:rPr>
              <a:t>for every neighbor </a:t>
            </a:r>
            <a:r>
              <a:rPr lang="en-US" altLang="sv-SE" i="1" dirty="0" err="1">
                <a:solidFill>
                  <a:srgbClr val="CC0000"/>
                </a:solidFill>
                <a:latin typeface="Calibri Light" panose="020F0302020204030204" pitchFamily="34" charset="0"/>
              </a:rPr>
              <a:t>p</a:t>
            </a:r>
            <a:r>
              <a:rPr lang="en-US" altLang="sv-SE" i="1" baseline="-25000" dirty="0" err="1">
                <a:solidFill>
                  <a:srgbClr val="CC0000"/>
                </a:solidFill>
                <a:latin typeface="Calibri Light" panose="020F0302020204030204" pitchFamily="34" charset="0"/>
              </a:rPr>
              <a:t>j</a:t>
            </a:r>
            <a:endParaRPr lang="en-US" altLang="sv-SE" i="1" dirty="0">
              <a:solidFill>
                <a:srgbClr val="CC0000"/>
              </a:solidFill>
              <a:latin typeface="Calibri Light" panose="020F0302020204030204" pitchFamily="34" charset="0"/>
            </a:endParaRPr>
          </a:p>
        </p:txBody>
      </p:sp>
      <p:sp>
        <p:nvSpPr>
          <p:cNvPr id="51205" name="Text Box 5"/>
          <p:cNvSpPr txBox="1">
            <a:spLocks noChangeArrowheads="1"/>
          </p:cNvSpPr>
          <p:nvPr/>
        </p:nvSpPr>
        <p:spPr bwMode="auto">
          <a:xfrm>
            <a:off x="5286375" y="4264025"/>
            <a:ext cx="3503613" cy="923330"/>
          </a:xfrm>
          <a:prstGeom prst="rect">
            <a:avLst/>
          </a:prstGeom>
          <a:noFill/>
          <a:ln w="2857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sv-SE" dirty="0">
                <a:solidFill>
                  <a:srgbClr val="CC0000"/>
                </a:solidFill>
                <a:latin typeface="Calibri Light" panose="020F0302020204030204" pitchFamily="34" charset="0"/>
              </a:rPr>
              <a:t>The value of</a:t>
            </a:r>
            <a:r>
              <a:rPr lang="en-US" altLang="sv-SE" i="1" dirty="0">
                <a:solidFill>
                  <a:srgbClr val="CC0000"/>
                </a:solidFill>
                <a:latin typeface="Calibri Light" panose="020F0302020204030204" pitchFamily="34" charset="0"/>
              </a:rPr>
              <a:t> </a:t>
            </a:r>
            <a:r>
              <a:rPr lang="en-US" altLang="sv-SE" i="1" dirty="0" err="1">
                <a:solidFill>
                  <a:srgbClr val="CC0000"/>
                </a:solidFill>
                <a:latin typeface="Calibri Light" panose="020F0302020204030204" pitchFamily="34" charset="0"/>
              </a:rPr>
              <a:t>count</a:t>
            </a:r>
            <a:r>
              <a:rPr lang="en-US" altLang="sv-SE" i="1" baseline="-25000" dirty="0" err="1">
                <a:solidFill>
                  <a:srgbClr val="CC0000"/>
                </a:solidFill>
                <a:latin typeface="Calibri Light" panose="020F0302020204030204" pitchFamily="34" charset="0"/>
              </a:rPr>
              <a:t>i</a:t>
            </a:r>
            <a:r>
              <a:rPr lang="en-US" altLang="sv-SE" dirty="0">
                <a:solidFill>
                  <a:srgbClr val="CC0000"/>
                </a:solidFill>
                <a:latin typeface="Calibri Light" panose="020F0302020204030204" pitchFamily="34" charset="0"/>
              </a:rPr>
              <a:t>[</a:t>
            </a:r>
            <a:r>
              <a:rPr lang="en-US" altLang="sv-SE" i="1" dirty="0">
                <a:solidFill>
                  <a:srgbClr val="CC0000"/>
                </a:solidFill>
                <a:latin typeface="Calibri Light" panose="020F0302020204030204" pitchFamily="34" charset="0"/>
              </a:rPr>
              <a:t>j</a:t>
            </a:r>
            <a:r>
              <a:rPr lang="en-US" altLang="sv-SE" dirty="0">
                <a:solidFill>
                  <a:srgbClr val="CC0000"/>
                </a:solidFill>
                <a:latin typeface="Calibri Light" panose="020F0302020204030204" pitchFamily="34" charset="0"/>
              </a:rPr>
              <a:t>]</a:t>
            </a:r>
            <a:r>
              <a:rPr lang="en-US" altLang="sv-SE" i="1" dirty="0">
                <a:solidFill>
                  <a:srgbClr val="CC0000"/>
                </a:solidFill>
                <a:latin typeface="Calibri Light" panose="020F0302020204030204" pitchFamily="34" charset="0"/>
              </a:rPr>
              <a:t> </a:t>
            </a:r>
            <a:r>
              <a:rPr lang="en-US" altLang="sv-SE" dirty="0">
                <a:solidFill>
                  <a:srgbClr val="CC0000"/>
                </a:solidFill>
                <a:latin typeface="Calibri Light" panose="020F0302020204030204" pitchFamily="34" charset="0"/>
              </a:rPr>
              <a:t>is the</a:t>
            </a:r>
            <a:r>
              <a:rPr lang="en-US" altLang="sv-SE" i="1" dirty="0">
                <a:solidFill>
                  <a:srgbClr val="CC0000"/>
                </a:solidFill>
                <a:latin typeface="Calibri Light" panose="020F0302020204030204" pitchFamily="34" charset="0"/>
              </a:rPr>
              <a:t> </a:t>
            </a:r>
            <a:r>
              <a:rPr lang="en-US" altLang="sv-SE" dirty="0">
                <a:solidFill>
                  <a:srgbClr val="CC0000"/>
                </a:solidFill>
                <a:latin typeface="Calibri Light" panose="020F0302020204030204" pitchFamily="34" charset="0"/>
              </a:rPr>
              <a:t>number of processors in the subtree of</a:t>
            </a:r>
            <a:r>
              <a:rPr lang="en-US" altLang="sv-SE" i="1" dirty="0">
                <a:solidFill>
                  <a:srgbClr val="CC0000"/>
                </a:solidFill>
                <a:latin typeface="Calibri Light" panose="020F0302020204030204" pitchFamily="34" charset="0"/>
              </a:rPr>
              <a:t> T </a:t>
            </a:r>
            <a:r>
              <a:rPr lang="en-US" altLang="sv-SE" dirty="0">
                <a:solidFill>
                  <a:srgbClr val="CC0000"/>
                </a:solidFill>
                <a:latin typeface="Calibri Light" panose="020F0302020204030204" pitchFamily="34" charset="0"/>
              </a:rPr>
              <a:t>to which </a:t>
            </a:r>
            <a:r>
              <a:rPr lang="en-US" altLang="sv-SE" i="1" dirty="0">
                <a:solidFill>
                  <a:srgbClr val="CC0000"/>
                </a:solidFill>
                <a:latin typeface="Calibri Light" panose="020F0302020204030204" pitchFamily="34" charset="0"/>
              </a:rPr>
              <a:t>p</a:t>
            </a:r>
            <a:r>
              <a:rPr lang="en-US" altLang="sv-SE" i="1" baseline="-25000" dirty="0">
                <a:solidFill>
                  <a:srgbClr val="CC0000"/>
                </a:solidFill>
                <a:latin typeface="Calibri Light" panose="020F0302020204030204" pitchFamily="34" charset="0"/>
              </a:rPr>
              <a:t>i</a:t>
            </a:r>
            <a:r>
              <a:rPr lang="en-US" altLang="sv-SE" i="1" dirty="0">
                <a:solidFill>
                  <a:srgbClr val="CC0000"/>
                </a:solidFill>
                <a:latin typeface="Calibri Light" panose="020F0302020204030204" pitchFamily="34" charset="0"/>
              </a:rPr>
              <a:t> </a:t>
            </a:r>
            <a:r>
              <a:rPr lang="en-US" altLang="sv-SE" dirty="0">
                <a:solidFill>
                  <a:srgbClr val="CC0000"/>
                </a:solidFill>
                <a:latin typeface="Calibri Light" panose="020F0302020204030204" pitchFamily="34" charset="0"/>
              </a:rPr>
              <a:t>belongs and </a:t>
            </a:r>
            <a:r>
              <a:rPr lang="en-US" altLang="sv-SE" i="1" dirty="0" err="1">
                <a:solidFill>
                  <a:srgbClr val="CC0000"/>
                </a:solidFill>
                <a:latin typeface="Calibri Light" panose="020F0302020204030204" pitchFamily="34" charset="0"/>
              </a:rPr>
              <a:t>p</a:t>
            </a:r>
            <a:r>
              <a:rPr lang="en-US" altLang="sv-SE" i="1" baseline="-25000" dirty="0" err="1">
                <a:solidFill>
                  <a:srgbClr val="CC0000"/>
                </a:solidFill>
                <a:latin typeface="Calibri Light" panose="020F0302020204030204" pitchFamily="34" charset="0"/>
              </a:rPr>
              <a:t>j</a:t>
            </a:r>
            <a:r>
              <a:rPr lang="en-US" altLang="sv-SE" i="1" dirty="0">
                <a:solidFill>
                  <a:srgbClr val="CC0000"/>
                </a:solidFill>
                <a:latin typeface="Calibri Light" panose="020F0302020204030204" pitchFamily="34" charset="0"/>
              </a:rPr>
              <a:t> </a:t>
            </a:r>
            <a:r>
              <a:rPr lang="en-US" altLang="sv-SE" dirty="0">
                <a:solidFill>
                  <a:srgbClr val="CC0000"/>
                </a:solidFill>
                <a:latin typeface="Calibri Light" panose="020F0302020204030204" pitchFamily="34" charset="0"/>
              </a:rPr>
              <a:t>does not</a:t>
            </a:r>
          </a:p>
        </p:txBody>
      </p:sp>
      <p:sp>
        <p:nvSpPr>
          <p:cNvPr id="51206" name="Text Box 6"/>
          <p:cNvSpPr txBox="1">
            <a:spLocks noChangeArrowheads="1"/>
          </p:cNvSpPr>
          <p:nvPr/>
        </p:nvSpPr>
        <p:spPr bwMode="auto">
          <a:xfrm>
            <a:off x="2225675" y="6116638"/>
            <a:ext cx="6564313" cy="369332"/>
          </a:xfrm>
          <a:prstGeom prst="rect">
            <a:avLst/>
          </a:prstGeom>
          <a:noFill/>
          <a:ln w="2857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sv-SE" dirty="0">
                <a:solidFill>
                  <a:srgbClr val="CC0000"/>
                </a:solidFill>
                <a:latin typeface="Calibri Light" panose="020F0302020204030204" pitchFamily="34" charset="0"/>
              </a:rPr>
              <a:t>The correctness proof is by induction on the height of the registers </a:t>
            </a:r>
            <a:r>
              <a:rPr lang="en-US" altLang="sv-SE" i="1" dirty="0" err="1">
                <a:solidFill>
                  <a:srgbClr val="CC0000"/>
                </a:solidFill>
                <a:latin typeface="Calibri Light" panose="020F0302020204030204" pitchFamily="34" charset="0"/>
              </a:rPr>
              <a:t>r</a:t>
            </a:r>
            <a:r>
              <a:rPr lang="en-US" altLang="sv-SE" baseline="-25000" dirty="0" err="1">
                <a:solidFill>
                  <a:srgbClr val="CC0000"/>
                </a:solidFill>
                <a:latin typeface="Calibri Light" panose="020F0302020204030204" pitchFamily="34" charset="0"/>
              </a:rPr>
              <a:t>ij</a:t>
            </a:r>
            <a:endParaRPr lang="en-US" altLang="sv-SE" i="1" dirty="0">
              <a:solidFill>
                <a:srgbClr val="CC0000"/>
              </a:solidFill>
              <a:latin typeface="Calibri Light" panose="020F03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204"/>
                                        </p:tgtEl>
                                        <p:attrNameLst>
                                          <p:attrName>style.visibility</p:attrName>
                                        </p:attrNameLst>
                                      </p:cBhvr>
                                      <p:to>
                                        <p:strVal val="visible"/>
                                      </p:to>
                                    </p:set>
                                    <p:anim calcmode="lin" valueType="num">
                                      <p:cBhvr additive="base">
                                        <p:cTn id="7" dur="500" fill="hold"/>
                                        <p:tgtEl>
                                          <p:spTgt spid="51204"/>
                                        </p:tgtEl>
                                        <p:attrNameLst>
                                          <p:attrName>ppt_x</p:attrName>
                                        </p:attrNameLst>
                                      </p:cBhvr>
                                      <p:tavLst>
                                        <p:tav tm="0">
                                          <p:val>
                                            <p:strVal val="1+#ppt_w/2"/>
                                          </p:val>
                                        </p:tav>
                                        <p:tav tm="100000">
                                          <p:val>
                                            <p:strVal val="#ppt_x"/>
                                          </p:val>
                                        </p:tav>
                                      </p:tavLst>
                                    </p:anim>
                                    <p:anim calcmode="lin" valueType="num">
                                      <p:cBhvr additive="base">
                                        <p:cTn id="8" dur="500" fill="hold"/>
                                        <p:tgtEl>
                                          <p:spTgt spid="512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1205"/>
                                        </p:tgtEl>
                                        <p:attrNameLst>
                                          <p:attrName>style.visibility</p:attrName>
                                        </p:attrNameLst>
                                      </p:cBhvr>
                                      <p:to>
                                        <p:strVal val="visible"/>
                                      </p:to>
                                    </p:set>
                                    <p:anim calcmode="lin" valueType="num">
                                      <p:cBhvr additive="base">
                                        <p:cTn id="13" dur="500" fill="hold"/>
                                        <p:tgtEl>
                                          <p:spTgt spid="51205"/>
                                        </p:tgtEl>
                                        <p:attrNameLst>
                                          <p:attrName>ppt_x</p:attrName>
                                        </p:attrNameLst>
                                      </p:cBhvr>
                                      <p:tavLst>
                                        <p:tav tm="0">
                                          <p:val>
                                            <p:strVal val="1+#ppt_w/2"/>
                                          </p:val>
                                        </p:tav>
                                        <p:tav tm="100000">
                                          <p:val>
                                            <p:strVal val="#ppt_x"/>
                                          </p:val>
                                        </p:tav>
                                      </p:tavLst>
                                    </p:anim>
                                    <p:anim calcmode="lin" valueType="num">
                                      <p:cBhvr additive="base">
                                        <p:cTn id="14" dur="500" fill="hold"/>
                                        <p:tgtEl>
                                          <p:spTgt spid="5120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1206"/>
                                        </p:tgtEl>
                                        <p:attrNameLst>
                                          <p:attrName>style.visibility</p:attrName>
                                        </p:attrNameLst>
                                      </p:cBhvr>
                                      <p:to>
                                        <p:strVal val="visible"/>
                                      </p:to>
                                    </p:set>
                                    <p:animEffect transition="in" filter="slide(fromBottom)">
                                      <p:cBhvr>
                                        <p:cTn id="19" dur="500"/>
                                        <p:tgtEl>
                                          <p:spTgt spid="51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autoUpdateAnimBg="0"/>
      <p:bldP spid="51205" grpId="0" animBg="1" autoUpdateAnimBg="0"/>
      <p:bldP spid="51206"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19100" y="20638"/>
            <a:ext cx="8229600" cy="1143000"/>
          </a:xfrm>
        </p:spPr>
        <p:txBody>
          <a:bodyPr/>
          <a:lstStyle/>
          <a:p>
            <a:r>
              <a:rPr lang="en-US" altLang="sv-SE" sz="3600" dirty="0">
                <a:solidFill>
                  <a:schemeClr val="hlink"/>
                </a:solidFill>
                <a:latin typeface="Calibri Light" panose="020F0302020204030204" pitchFamily="34" charset="0"/>
              </a:rPr>
              <a:t>Counting Algorithm</a:t>
            </a:r>
            <a:r>
              <a:rPr lang="en-SE" altLang="sv-SE" sz="3600" dirty="0">
                <a:solidFill>
                  <a:schemeClr val="hlink"/>
                </a:solidFill>
                <a:latin typeface="Calibri Light" panose="020F0302020204030204" pitchFamily="34" charset="0"/>
              </a:rPr>
              <a:t> </a:t>
            </a:r>
            <a:r>
              <a:rPr lang="en-US" altLang="sv-SE" sz="3600" dirty="0">
                <a:solidFill>
                  <a:schemeClr val="hlink"/>
                </a:solidFill>
                <a:latin typeface="Calibri Light" panose="020F0302020204030204" pitchFamily="34" charset="0"/>
              </a:rPr>
              <a:t>for </a:t>
            </a:r>
            <a:r>
              <a:rPr lang="en-SE" altLang="sv-SE" sz="3600" dirty="0">
                <a:solidFill>
                  <a:schemeClr val="hlink"/>
                </a:solidFill>
                <a:latin typeface="Calibri Light" panose="020F0302020204030204" pitchFamily="34" charset="0"/>
              </a:rPr>
              <a:t>N</a:t>
            </a:r>
            <a:r>
              <a:rPr lang="en-US" altLang="sv-SE" sz="3600" dirty="0">
                <a:solidFill>
                  <a:schemeClr val="hlink"/>
                </a:solidFill>
                <a:latin typeface="Calibri Light" panose="020F0302020204030204" pitchFamily="34" charset="0"/>
              </a:rPr>
              <a:t>on-rooted </a:t>
            </a:r>
            <a:r>
              <a:rPr lang="en-SE" altLang="sv-SE" sz="3600" dirty="0">
                <a:solidFill>
                  <a:schemeClr val="hlink"/>
                </a:solidFill>
                <a:latin typeface="Calibri Light" panose="020F0302020204030204" pitchFamily="34" charset="0"/>
              </a:rPr>
              <a:t>Trees</a:t>
            </a:r>
            <a:endParaRPr lang="en-US" altLang="sv-SE" sz="3600" dirty="0">
              <a:solidFill>
                <a:schemeClr val="hlink"/>
              </a:solidFill>
              <a:latin typeface="Calibri Light" panose="020F0302020204030204" pitchFamily="34" charset="0"/>
            </a:endParaRPr>
          </a:p>
        </p:txBody>
      </p:sp>
      <p:sp>
        <p:nvSpPr>
          <p:cNvPr id="51203" name="Text Box 3"/>
          <p:cNvSpPr txBox="1">
            <a:spLocks noChangeArrowheads="1"/>
          </p:cNvSpPr>
          <p:nvPr/>
        </p:nvSpPr>
        <p:spPr bwMode="auto">
          <a:xfrm>
            <a:off x="638175" y="1466850"/>
            <a:ext cx="6172200" cy="490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itchFamily="34" charset="0"/>
                <a:cs typeface="Arial" pitchFamily="34" charset="0"/>
              </a:defRPr>
            </a:lvl1pPr>
            <a:lvl2pPr marL="800100" indent="-342900">
              <a:defRPr>
                <a:solidFill>
                  <a:schemeClr val="tx1"/>
                </a:solidFill>
                <a:latin typeface="Arial" pitchFamily="34" charset="0"/>
                <a:cs typeface="Arial" pitchFamily="34" charset="0"/>
              </a:defRPr>
            </a:lvl2pPr>
            <a:lvl3pPr marL="1257300" indent="-342900">
              <a:defRPr>
                <a:solidFill>
                  <a:schemeClr val="tx1"/>
                </a:solidFill>
                <a:latin typeface="Arial" pitchFamily="34" charset="0"/>
                <a:cs typeface="Arial" pitchFamily="34" charset="0"/>
              </a:defRPr>
            </a:lvl3pPr>
            <a:lvl4pPr marL="1714500" indent="-342900">
              <a:defRPr>
                <a:solidFill>
                  <a:schemeClr val="tx1"/>
                </a:solidFill>
                <a:latin typeface="Arial" pitchFamily="34" charset="0"/>
                <a:cs typeface="Arial" pitchFamily="34" charset="0"/>
              </a:defRPr>
            </a:lvl4pPr>
            <a:lvl5pPr marL="2171700" indent="-342900">
              <a:defRPr>
                <a:solidFill>
                  <a:schemeClr val="tx1"/>
                </a:solidFill>
                <a:latin typeface="Arial" pitchFamily="34" charset="0"/>
                <a:cs typeface="Arial" pitchFamily="34" charset="0"/>
              </a:defRPr>
            </a:lvl5pPr>
            <a:lvl6pPr marL="2628900" indent="-342900" fontAlgn="base">
              <a:spcBef>
                <a:spcPct val="0"/>
              </a:spcBef>
              <a:spcAft>
                <a:spcPct val="0"/>
              </a:spcAft>
              <a:defRPr>
                <a:solidFill>
                  <a:schemeClr val="tx1"/>
                </a:solidFill>
                <a:latin typeface="Arial" pitchFamily="34" charset="0"/>
                <a:cs typeface="Arial" pitchFamily="34" charset="0"/>
              </a:defRPr>
            </a:lvl6pPr>
            <a:lvl7pPr marL="3086100" indent="-342900" fontAlgn="base">
              <a:spcBef>
                <a:spcPct val="0"/>
              </a:spcBef>
              <a:spcAft>
                <a:spcPct val="0"/>
              </a:spcAft>
              <a:defRPr>
                <a:solidFill>
                  <a:schemeClr val="tx1"/>
                </a:solidFill>
                <a:latin typeface="Arial" pitchFamily="34" charset="0"/>
                <a:cs typeface="Arial" pitchFamily="34" charset="0"/>
              </a:defRPr>
            </a:lvl7pPr>
            <a:lvl8pPr marL="3543300" indent="-342900" fontAlgn="base">
              <a:spcBef>
                <a:spcPct val="0"/>
              </a:spcBef>
              <a:spcAft>
                <a:spcPct val="0"/>
              </a:spcAft>
              <a:defRPr>
                <a:solidFill>
                  <a:schemeClr val="tx1"/>
                </a:solidFill>
                <a:latin typeface="Arial" pitchFamily="34" charset="0"/>
                <a:cs typeface="Arial" pitchFamily="34" charset="0"/>
              </a:defRPr>
            </a:lvl8pPr>
            <a:lvl9pPr marL="4000500" indent="-342900" fontAlgn="base">
              <a:spcBef>
                <a:spcPct val="0"/>
              </a:spcBef>
              <a:spcAft>
                <a:spcPct val="0"/>
              </a:spcAft>
              <a:defRPr>
                <a:solidFill>
                  <a:schemeClr val="tx1"/>
                </a:solidFill>
                <a:latin typeface="Arial" pitchFamily="34" charset="0"/>
                <a:cs typeface="Arial" pitchFamily="34" charset="0"/>
              </a:defRPr>
            </a:lvl9pPr>
          </a:lstStyle>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01 do </a:t>
            </a:r>
            <a:r>
              <a:rPr lang="en-US" altLang="sv-SE" dirty="0">
                <a:solidFill>
                  <a:srgbClr val="3333CC"/>
                </a:solidFill>
                <a:latin typeface="Calibri Light" panose="020F0302020204030204" pitchFamily="34" charset="0"/>
                <a:cs typeface="Times New Roman" pitchFamily="18" charset="0"/>
              </a:rPr>
              <a:t>forever</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02		</a:t>
            </a:r>
            <a:r>
              <a:rPr lang="en-US" altLang="sv-SE" b="1" dirty="0" err="1">
                <a:solidFill>
                  <a:srgbClr val="3333CC"/>
                </a:solidFill>
                <a:latin typeface="Calibri Light" panose="020F0302020204030204" pitchFamily="34" charset="0"/>
                <a:cs typeface="Times New Roman" pitchFamily="18" charset="0"/>
              </a:rPr>
              <a:t>forall</a:t>
            </a:r>
            <a:r>
              <a:rPr lang="en-US" altLang="sv-SE" b="1" dirty="0">
                <a:solidFill>
                  <a:srgbClr val="3333CC"/>
                </a:solidFill>
                <a:latin typeface="Calibri Light" panose="020F0302020204030204" pitchFamily="34" charset="0"/>
                <a:cs typeface="Times New Roman" pitchFamily="18" charset="0"/>
              </a:rPr>
              <a:t> </a:t>
            </a:r>
            <a:r>
              <a:rPr lang="en-US" altLang="sv-SE" i="1" dirty="0" err="1">
                <a:solidFill>
                  <a:srgbClr val="3333CC"/>
                </a:solidFill>
                <a:latin typeface="Calibri Light" panose="020F0302020204030204" pitchFamily="34" charset="0"/>
                <a:cs typeface="Times New Roman" pitchFamily="18" charset="0"/>
              </a:rPr>
              <a:t>P</a:t>
            </a:r>
            <a:r>
              <a:rPr lang="en-US" altLang="sv-SE" i="1" baseline="-25000" dirty="0" err="1">
                <a:solidFill>
                  <a:srgbClr val="3333CC"/>
                </a:solidFill>
                <a:latin typeface="Calibri Light" panose="020F0302020204030204" pitchFamily="34" charset="0"/>
                <a:cs typeface="Times New Roman" pitchFamily="18" charset="0"/>
              </a:rPr>
              <a:t>j</a:t>
            </a:r>
            <a:r>
              <a:rPr lang="en-US" altLang="sv-SE" i="1" dirty="0">
                <a:solidFill>
                  <a:srgbClr val="3333CC"/>
                </a:solidFill>
                <a:latin typeface="Calibri Light" panose="020F0302020204030204" pitchFamily="34" charset="0"/>
                <a:cs typeface="Times New Roman" pitchFamily="18" charset="0"/>
              </a:rPr>
              <a:t> </a:t>
            </a:r>
            <a:r>
              <a:rPr lang="en-US" altLang="he-IL" dirty="0">
                <a:solidFill>
                  <a:srgbClr val="3333CC"/>
                </a:solidFill>
                <a:latin typeface="Calibri Light" panose="020F0302020204030204" pitchFamily="34" charset="0"/>
                <a:sym typeface="Symbol" pitchFamily="18" charset="2"/>
              </a:rPr>
              <a:t></a:t>
            </a:r>
            <a:r>
              <a:rPr lang="en-US" altLang="sv-SE" i="1" dirty="0">
                <a:solidFill>
                  <a:srgbClr val="3333CC"/>
                </a:solidFill>
                <a:latin typeface="Calibri Light" panose="020F0302020204030204" pitchFamily="34" charset="0"/>
                <a:cs typeface="Times New Roman" pitchFamily="18" charset="0"/>
              </a:rPr>
              <a:t> N</a:t>
            </a:r>
            <a:r>
              <a:rPr lang="en-US" altLang="sv-SE" dirty="0">
                <a:solidFill>
                  <a:srgbClr val="3333CC"/>
                </a:solidFill>
                <a:latin typeface="Calibri Light" panose="020F0302020204030204" pitchFamily="34" charset="0"/>
                <a:cs typeface="Times New Roman" pitchFamily="18" charset="0"/>
              </a:rPr>
              <a:t>(</a:t>
            </a:r>
            <a:r>
              <a:rPr lang="en-US" altLang="sv-SE" i="1" dirty="0" err="1">
                <a:solidFill>
                  <a:srgbClr val="3333CC"/>
                </a:solidFill>
                <a:latin typeface="Calibri Light" panose="020F0302020204030204" pitchFamily="34" charset="0"/>
                <a:cs typeface="Times New Roman" pitchFamily="18" charset="0"/>
              </a:rPr>
              <a:t>i</a:t>
            </a:r>
            <a:r>
              <a:rPr lang="en-US" altLang="sv-SE" dirty="0">
                <a:solidFill>
                  <a:srgbClr val="3333CC"/>
                </a:solidFill>
                <a:latin typeface="Calibri Light" panose="020F0302020204030204" pitchFamily="34" charset="0"/>
                <a:cs typeface="Times New Roman" pitchFamily="18" charset="0"/>
              </a:rPr>
              <a:t>)</a:t>
            </a:r>
            <a:r>
              <a:rPr lang="en-US" altLang="sv-SE" b="1" dirty="0">
                <a:solidFill>
                  <a:srgbClr val="3333CC"/>
                </a:solidFill>
                <a:latin typeface="Calibri Light" panose="020F0302020204030204" pitchFamily="34" charset="0"/>
                <a:cs typeface="Times New Roman" pitchFamily="18" charset="0"/>
              </a:rPr>
              <a:t> do </a:t>
            </a:r>
            <a:r>
              <a:rPr lang="en-US" altLang="sv-SE" i="1" dirty="0" err="1">
                <a:solidFill>
                  <a:srgbClr val="3333CC"/>
                </a:solidFill>
                <a:latin typeface="Calibri Light" panose="020F0302020204030204" pitchFamily="34" charset="0"/>
                <a:cs typeface="Times New Roman" pitchFamily="18" charset="0"/>
              </a:rPr>
              <a:t>lr</a:t>
            </a:r>
            <a:r>
              <a:rPr lang="en-US" altLang="sv-SE" i="1" baseline="-25000" dirty="0" err="1">
                <a:solidFill>
                  <a:srgbClr val="3333CC"/>
                </a:solidFill>
                <a:latin typeface="Calibri Light" panose="020F0302020204030204" pitchFamily="34" charset="0"/>
                <a:cs typeface="Times New Roman" pitchFamily="18" charset="0"/>
              </a:rPr>
              <a:t>ji</a:t>
            </a:r>
            <a:r>
              <a:rPr lang="en-US" altLang="sv-SE" i="1" baseline="-25000" dirty="0">
                <a:solidFill>
                  <a:srgbClr val="3333CC"/>
                </a:solidFill>
                <a:latin typeface="Calibri Light" panose="020F0302020204030204" pitchFamily="34" charset="0"/>
                <a:cs typeface="Times New Roman" pitchFamily="18" charset="0"/>
              </a:rPr>
              <a:t> </a:t>
            </a:r>
            <a:r>
              <a:rPr lang="en-US" altLang="sv-SE" dirty="0">
                <a:solidFill>
                  <a:srgbClr val="3333CC"/>
                </a:solidFill>
                <a:latin typeface="Calibri Light" panose="020F0302020204030204" pitchFamily="34" charset="0"/>
                <a:cs typeface="Times New Roman" pitchFamily="18" charset="0"/>
              </a:rPr>
              <a:t>:=</a:t>
            </a:r>
            <a:r>
              <a:rPr lang="en-US" altLang="sv-SE" baseline="-25000" dirty="0">
                <a:solidFill>
                  <a:srgbClr val="3333CC"/>
                </a:solidFill>
                <a:latin typeface="Calibri Light" panose="020F0302020204030204" pitchFamily="34" charset="0"/>
                <a:cs typeface="Times New Roman" pitchFamily="18" charset="0"/>
              </a:rPr>
              <a:t> </a:t>
            </a:r>
            <a:r>
              <a:rPr lang="en-US" altLang="sv-SE" b="1" dirty="0">
                <a:solidFill>
                  <a:srgbClr val="3333CC"/>
                </a:solidFill>
                <a:latin typeface="Calibri Light" panose="020F0302020204030204" pitchFamily="34" charset="0"/>
                <a:cs typeface="Times New Roman" pitchFamily="18" charset="0"/>
              </a:rPr>
              <a:t>read </a:t>
            </a:r>
            <a:r>
              <a:rPr lang="en-US" altLang="sv-SE" dirty="0">
                <a:solidFill>
                  <a:srgbClr val="3333CC"/>
                </a:solidFill>
                <a:latin typeface="Calibri Light" panose="020F0302020204030204" pitchFamily="34" charset="0"/>
                <a:cs typeface="Times New Roman" pitchFamily="18" charset="0"/>
              </a:rPr>
              <a:t>(</a:t>
            </a:r>
            <a:r>
              <a:rPr lang="en-US" altLang="sv-SE" dirty="0" err="1">
                <a:solidFill>
                  <a:srgbClr val="3333CC"/>
                </a:solidFill>
                <a:latin typeface="Calibri Light" panose="020F0302020204030204" pitchFamily="34" charset="0"/>
                <a:cs typeface="Times New Roman" pitchFamily="18" charset="0"/>
              </a:rPr>
              <a:t>r</a:t>
            </a:r>
            <a:r>
              <a:rPr lang="en-US" altLang="sv-SE" baseline="-25000" dirty="0" err="1">
                <a:solidFill>
                  <a:srgbClr val="3333CC"/>
                </a:solidFill>
                <a:latin typeface="Calibri Light" panose="020F0302020204030204" pitchFamily="34" charset="0"/>
                <a:cs typeface="Times New Roman" pitchFamily="18" charset="0"/>
              </a:rPr>
              <a:t>ji</a:t>
            </a:r>
            <a:r>
              <a:rPr lang="en-US" altLang="sv-SE" dirty="0">
                <a:solidFill>
                  <a:srgbClr val="3333CC"/>
                </a:solidFill>
                <a:latin typeface="Calibri Light" panose="020F0302020204030204" pitchFamily="34" charset="0"/>
                <a:cs typeface="Times New Roman" pitchFamily="18" charset="0"/>
              </a:rPr>
              <a:t>)</a:t>
            </a:r>
            <a:endParaRPr lang="en-US" altLang="sv-SE" b="1" i="1" dirty="0">
              <a:solidFill>
                <a:srgbClr val="3333CC"/>
              </a:solidFill>
              <a:latin typeface="Calibri Light" panose="020F0302020204030204" pitchFamily="34" charset="0"/>
              <a:cs typeface="Times New Roman" pitchFamily="18" charset="0"/>
            </a:endParaRP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03		</a:t>
            </a:r>
            <a:r>
              <a:rPr lang="en-US" altLang="sv-SE" i="1" dirty="0" err="1">
                <a:solidFill>
                  <a:srgbClr val="3333CC"/>
                </a:solidFill>
                <a:latin typeface="Calibri Light" panose="020F0302020204030204" pitchFamily="34" charset="0"/>
                <a:cs typeface="Times New Roman" pitchFamily="18" charset="0"/>
              </a:rPr>
              <a:t>sum</a:t>
            </a:r>
            <a:r>
              <a:rPr lang="en-US" altLang="sv-SE" i="1" baseline="-25000" dirty="0" err="1">
                <a:solidFill>
                  <a:srgbClr val="3333CC"/>
                </a:solidFill>
                <a:latin typeface="Calibri Light" panose="020F0302020204030204" pitchFamily="34" charset="0"/>
                <a:cs typeface="Times New Roman" pitchFamily="18" charset="0"/>
              </a:rPr>
              <a:t>i</a:t>
            </a:r>
            <a:r>
              <a:rPr lang="en-US" altLang="sv-SE" i="1" dirty="0">
                <a:solidFill>
                  <a:srgbClr val="3333CC"/>
                </a:solidFill>
                <a:latin typeface="Calibri Light" panose="020F0302020204030204" pitchFamily="34" charset="0"/>
                <a:cs typeface="Times New Roman" pitchFamily="18" charset="0"/>
              </a:rPr>
              <a:t> </a:t>
            </a:r>
            <a:r>
              <a:rPr lang="en-US" altLang="sv-SE" dirty="0">
                <a:solidFill>
                  <a:srgbClr val="3333CC"/>
                </a:solidFill>
                <a:latin typeface="Calibri Light" panose="020F0302020204030204" pitchFamily="34" charset="0"/>
                <a:cs typeface="Times New Roman" pitchFamily="18" charset="0"/>
              </a:rPr>
              <a:t>:=</a:t>
            </a:r>
            <a:r>
              <a:rPr lang="en-US" altLang="sv-SE" i="1" dirty="0">
                <a:solidFill>
                  <a:srgbClr val="3333CC"/>
                </a:solidFill>
                <a:latin typeface="Calibri Light" panose="020F0302020204030204" pitchFamily="34" charset="0"/>
                <a:cs typeface="Times New Roman" pitchFamily="18" charset="0"/>
              </a:rPr>
              <a:t> 0 </a:t>
            </a:r>
            <a:r>
              <a:rPr lang="en-US" altLang="sv-SE" dirty="0">
                <a:solidFill>
                  <a:srgbClr val="3333CC"/>
                </a:solidFill>
                <a:latin typeface="Calibri Light" panose="020F0302020204030204" pitchFamily="34" charset="0"/>
                <a:cs typeface="Times New Roman" pitchFamily="18" charset="0"/>
              </a:rPr>
              <a:t>	</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04 		</a:t>
            </a:r>
            <a:r>
              <a:rPr lang="en-US" altLang="sv-SE" b="1" dirty="0" err="1">
                <a:solidFill>
                  <a:srgbClr val="3333CC"/>
                </a:solidFill>
                <a:latin typeface="Calibri Light" panose="020F0302020204030204" pitchFamily="34" charset="0"/>
                <a:cs typeface="Times New Roman" pitchFamily="18" charset="0"/>
              </a:rPr>
              <a:t>forall</a:t>
            </a:r>
            <a:r>
              <a:rPr lang="en-US" altLang="sv-SE" b="1" dirty="0">
                <a:solidFill>
                  <a:srgbClr val="3333CC"/>
                </a:solidFill>
                <a:latin typeface="Calibri Light" panose="020F0302020204030204" pitchFamily="34" charset="0"/>
                <a:cs typeface="Times New Roman" pitchFamily="18" charset="0"/>
              </a:rPr>
              <a:t> </a:t>
            </a:r>
            <a:r>
              <a:rPr lang="en-US" altLang="sv-SE" i="1" dirty="0" err="1">
                <a:solidFill>
                  <a:srgbClr val="3333CC"/>
                </a:solidFill>
                <a:latin typeface="Calibri Light" panose="020F0302020204030204" pitchFamily="34" charset="0"/>
                <a:cs typeface="Times New Roman" pitchFamily="18" charset="0"/>
              </a:rPr>
              <a:t>P</a:t>
            </a:r>
            <a:r>
              <a:rPr lang="en-US" altLang="sv-SE" i="1" baseline="-25000" dirty="0" err="1">
                <a:solidFill>
                  <a:srgbClr val="3333CC"/>
                </a:solidFill>
                <a:latin typeface="Calibri Light" panose="020F0302020204030204" pitchFamily="34" charset="0"/>
                <a:cs typeface="Times New Roman" pitchFamily="18" charset="0"/>
              </a:rPr>
              <a:t>j</a:t>
            </a:r>
            <a:r>
              <a:rPr lang="en-US" altLang="sv-SE" i="1" dirty="0">
                <a:solidFill>
                  <a:srgbClr val="3333CC"/>
                </a:solidFill>
                <a:latin typeface="Calibri Light" panose="020F0302020204030204" pitchFamily="34" charset="0"/>
                <a:cs typeface="Times New Roman" pitchFamily="18" charset="0"/>
              </a:rPr>
              <a:t> </a:t>
            </a:r>
            <a:r>
              <a:rPr lang="en-US" altLang="he-IL" dirty="0">
                <a:solidFill>
                  <a:srgbClr val="3333CC"/>
                </a:solidFill>
                <a:latin typeface="Calibri Light" panose="020F0302020204030204" pitchFamily="34" charset="0"/>
                <a:sym typeface="Symbol" pitchFamily="18" charset="2"/>
              </a:rPr>
              <a:t></a:t>
            </a:r>
            <a:r>
              <a:rPr lang="en-US" altLang="sv-SE" i="1" dirty="0">
                <a:solidFill>
                  <a:srgbClr val="3333CC"/>
                </a:solidFill>
                <a:latin typeface="Calibri Light" panose="020F0302020204030204" pitchFamily="34" charset="0"/>
                <a:cs typeface="Times New Roman" pitchFamily="18" charset="0"/>
              </a:rPr>
              <a:t> N</a:t>
            </a:r>
            <a:r>
              <a:rPr lang="en-US" altLang="sv-SE" dirty="0">
                <a:solidFill>
                  <a:srgbClr val="3333CC"/>
                </a:solidFill>
                <a:latin typeface="Calibri Light" panose="020F0302020204030204" pitchFamily="34" charset="0"/>
                <a:cs typeface="Times New Roman" pitchFamily="18" charset="0"/>
              </a:rPr>
              <a:t>(</a:t>
            </a:r>
            <a:r>
              <a:rPr lang="en-US" altLang="sv-SE" i="1" dirty="0" err="1">
                <a:solidFill>
                  <a:srgbClr val="3333CC"/>
                </a:solidFill>
                <a:latin typeface="Calibri Light" panose="020F0302020204030204" pitchFamily="34" charset="0"/>
                <a:cs typeface="Times New Roman" pitchFamily="18" charset="0"/>
              </a:rPr>
              <a:t>i</a:t>
            </a:r>
            <a:r>
              <a:rPr lang="en-US" altLang="sv-SE" dirty="0">
                <a:solidFill>
                  <a:srgbClr val="3333CC"/>
                </a:solidFill>
                <a:latin typeface="Calibri Light" panose="020F0302020204030204" pitchFamily="34" charset="0"/>
                <a:cs typeface="Times New Roman" pitchFamily="18" charset="0"/>
              </a:rPr>
              <a:t>)</a:t>
            </a:r>
            <a:r>
              <a:rPr lang="en-US" altLang="sv-SE" b="1" i="1" dirty="0">
                <a:solidFill>
                  <a:srgbClr val="3333CC"/>
                </a:solidFill>
                <a:latin typeface="Calibri Light" panose="020F0302020204030204" pitchFamily="34" charset="0"/>
                <a:cs typeface="Times New Roman" pitchFamily="18" charset="0"/>
              </a:rPr>
              <a:t> </a:t>
            </a:r>
            <a:r>
              <a:rPr lang="en-US" altLang="sv-SE" b="1" dirty="0">
                <a:solidFill>
                  <a:srgbClr val="3333CC"/>
                </a:solidFill>
                <a:latin typeface="Calibri Light" panose="020F0302020204030204" pitchFamily="34" charset="0"/>
                <a:cs typeface="Times New Roman" pitchFamily="18" charset="0"/>
              </a:rPr>
              <a:t>do</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05 			</a:t>
            </a:r>
            <a:r>
              <a:rPr lang="en-US" altLang="sv-SE" i="1" dirty="0" err="1">
                <a:solidFill>
                  <a:srgbClr val="3333CC"/>
                </a:solidFill>
                <a:latin typeface="Calibri Light" panose="020F0302020204030204" pitchFamily="34" charset="0"/>
                <a:cs typeface="Times New Roman" pitchFamily="18" charset="0"/>
              </a:rPr>
              <a:t>sum</a:t>
            </a:r>
            <a:r>
              <a:rPr lang="en-US" altLang="sv-SE" i="1" baseline="-25000" dirty="0" err="1">
                <a:solidFill>
                  <a:srgbClr val="3333CC"/>
                </a:solidFill>
                <a:latin typeface="Calibri Light" panose="020F0302020204030204" pitchFamily="34" charset="0"/>
                <a:cs typeface="Times New Roman" pitchFamily="18" charset="0"/>
              </a:rPr>
              <a:t>j</a:t>
            </a:r>
            <a:r>
              <a:rPr lang="en-US" altLang="sv-SE" i="1" dirty="0">
                <a:solidFill>
                  <a:srgbClr val="3333CC"/>
                </a:solidFill>
                <a:latin typeface="Calibri Light" panose="020F0302020204030204" pitchFamily="34" charset="0"/>
                <a:cs typeface="Times New Roman" pitchFamily="18" charset="0"/>
              </a:rPr>
              <a:t> </a:t>
            </a:r>
            <a:r>
              <a:rPr lang="en-US" altLang="sv-SE" dirty="0">
                <a:solidFill>
                  <a:srgbClr val="3333CC"/>
                </a:solidFill>
                <a:latin typeface="Calibri Light" panose="020F0302020204030204" pitchFamily="34" charset="0"/>
                <a:cs typeface="Times New Roman" pitchFamily="18" charset="0"/>
              </a:rPr>
              <a:t>:=</a:t>
            </a:r>
            <a:r>
              <a:rPr lang="en-US" altLang="sv-SE" i="1" dirty="0">
                <a:solidFill>
                  <a:srgbClr val="3333CC"/>
                </a:solidFill>
                <a:latin typeface="Calibri Light" panose="020F0302020204030204" pitchFamily="34" charset="0"/>
                <a:cs typeface="Times New Roman" pitchFamily="18" charset="0"/>
              </a:rPr>
              <a:t> 0 	</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06	 		</a:t>
            </a:r>
            <a:r>
              <a:rPr lang="en-US" altLang="sv-SE" b="1" dirty="0" err="1">
                <a:solidFill>
                  <a:srgbClr val="3333CC"/>
                </a:solidFill>
                <a:latin typeface="Calibri Light" panose="020F0302020204030204" pitchFamily="34" charset="0"/>
                <a:cs typeface="Times New Roman" pitchFamily="18" charset="0"/>
              </a:rPr>
              <a:t>forall</a:t>
            </a:r>
            <a:r>
              <a:rPr lang="en-US" altLang="sv-SE" b="1" dirty="0">
                <a:solidFill>
                  <a:srgbClr val="3333CC"/>
                </a:solidFill>
                <a:latin typeface="Calibri Light" panose="020F0302020204030204" pitchFamily="34" charset="0"/>
                <a:cs typeface="Times New Roman" pitchFamily="18" charset="0"/>
              </a:rPr>
              <a:t> </a:t>
            </a:r>
            <a:r>
              <a:rPr lang="en-US" altLang="sv-SE" i="1" dirty="0" err="1">
                <a:solidFill>
                  <a:srgbClr val="3333CC"/>
                </a:solidFill>
                <a:latin typeface="Calibri Light" panose="020F0302020204030204" pitchFamily="34" charset="0"/>
                <a:cs typeface="Times New Roman" pitchFamily="18" charset="0"/>
              </a:rPr>
              <a:t>P</a:t>
            </a:r>
            <a:r>
              <a:rPr lang="en-US" altLang="sv-SE" i="1" baseline="-25000" dirty="0" err="1">
                <a:solidFill>
                  <a:srgbClr val="3333CC"/>
                </a:solidFill>
                <a:latin typeface="Calibri Light" panose="020F0302020204030204" pitchFamily="34" charset="0"/>
                <a:cs typeface="Times New Roman" pitchFamily="18" charset="0"/>
              </a:rPr>
              <a:t>k</a:t>
            </a:r>
            <a:r>
              <a:rPr lang="en-US" altLang="sv-SE" i="1" dirty="0">
                <a:solidFill>
                  <a:srgbClr val="3333CC"/>
                </a:solidFill>
                <a:latin typeface="Calibri Light" panose="020F0302020204030204" pitchFamily="34" charset="0"/>
                <a:cs typeface="Times New Roman" pitchFamily="18" charset="0"/>
              </a:rPr>
              <a:t> </a:t>
            </a:r>
            <a:r>
              <a:rPr lang="en-US" altLang="he-IL" dirty="0">
                <a:solidFill>
                  <a:srgbClr val="3333CC"/>
                </a:solidFill>
                <a:latin typeface="Calibri Light" panose="020F0302020204030204" pitchFamily="34" charset="0"/>
                <a:sym typeface="Symbol" pitchFamily="18" charset="2"/>
              </a:rPr>
              <a:t></a:t>
            </a:r>
            <a:r>
              <a:rPr lang="en-US" altLang="sv-SE" i="1" dirty="0">
                <a:solidFill>
                  <a:srgbClr val="3333CC"/>
                </a:solidFill>
                <a:latin typeface="Calibri Light" panose="020F0302020204030204" pitchFamily="34" charset="0"/>
                <a:cs typeface="Times New Roman" pitchFamily="18" charset="0"/>
              </a:rPr>
              <a:t> N</a:t>
            </a:r>
            <a:r>
              <a:rPr lang="en-US" altLang="sv-SE" dirty="0">
                <a:solidFill>
                  <a:srgbClr val="3333CC"/>
                </a:solidFill>
                <a:latin typeface="Calibri Light" panose="020F0302020204030204" pitchFamily="34" charset="0"/>
                <a:cs typeface="Times New Roman" pitchFamily="18" charset="0"/>
              </a:rPr>
              <a:t>(</a:t>
            </a:r>
            <a:r>
              <a:rPr lang="en-US" altLang="sv-SE" i="1" dirty="0" err="1">
                <a:solidFill>
                  <a:srgbClr val="3333CC"/>
                </a:solidFill>
                <a:latin typeface="Calibri Light" panose="020F0302020204030204" pitchFamily="34" charset="0"/>
                <a:cs typeface="Times New Roman" pitchFamily="18" charset="0"/>
              </a:rPr>
              <a:t>i</a:t>
            </a:r>
            <a:r>
              <a:rPr lang="en-US" altLang="sv-SE" dirty="0">
                <a:solidFill>
                  <a:srgbClr val="3333CC"/>
                </a:solidFill>
                <a:latin typeface="Calibri Light" panose="020F0302020204030204" pitchFamily="34" charset="0"/>
                <a:cs typeface="Times New Roman" pitchFamily="18" charset="0"/>
              </a:rPr>
              <a:t>) </a:t>
            </a:r>
            <a:r>
              <a:rPr lang="en-US" altLang="sv-SE" b="1" dirty="0">
                <a:solidFill>
                  <a:srgbClr val="3333CC"/>
                </a:solidFill>
                <a:latin typeface="Calibri Light" panose="020F0302020204030204" pitchFamily="34" charset="0"/>
                <a:cs typeface="Times New Roman" pitchFamily="18" charset="0"/>
              </a:rPr>
              <a:t>do</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07				if </a:t>
            </a:r>
            <a:r>
              <a:rPr lang="en-US" altLang="sv-SE" i="1" dirty="0" err="1">
                <a:solidFill>
                  <a:srgbClr val="3333CC"/>
                </a:solidFill>
                <a:latin typeface="Calibri Light" panose="020F0302020204030204" pitchFamily="34" charset="0"/>
                <a:cs typeface="Times New Roman" pitchFamily="18" charset="0"/>
              </a:rPr>
              <a:t>P</a:t>
            </a:r>
            <a:r>
              <a:rPr lang="en-US" altLang="sv-SE" i="1" baseline="-25000" dirty="0" err="1">
                <a:solidFill>
                  <a:srgbClr val="3333CC"/>
                </a:solidFill>
                <a:latin typeface="Calibri Light" panose="020F0302020204030204" pitchFamily="34" charset="0"/>
                <a:cs typeface="Times New Roman" pitchFamily="18" charset="0"/>
              </a:rPr>
              <a:t>j</a:t>
            </a:r>
            <a:r>
              <a:rPr lang="en-US" altLang="sv-SE" i="1" baseline="-25000" dirty="0">
                <a:solidFill>
                  <a:srgbClr val="3333CC"/>
                </a:solidFill>
                <a:latin typeface="Calibri Light" panose="020F0302020204030204" pitchFamily="34" charset="0"/>
                <a:cs typeface="Times New Roman" pitchFamily="18" charset="0"/>
              </a:rPr>
              <a:t> </a:t>
            </a:r>
            <a:r>
              <a:rPr lang="en-US" altLang="sv-SE" dirty="0">
                <a:solidFill>
                  <a:srgbClr val="3333CC"/>
                </a:solidFill>
                <a:latin typeface="Calibri Light" panose="020F0302020204030204" pitchFamily="34" charset="0"/>
                <a:cs typeface="Times New Roman" pitchFamily="18" charset="0"/>
              </a:rPr>
              <a:t>!=</a:t>
            </a:r>
            <a:r>
              <a:rPr lang="en-US" altLang="sv-SE" i="1" dirty="0">
                <a:solidFill>
                  <a:srgbClr val="3333CC"/>
                </a:solidFill>
                <a:latin typeface="Calibri Light" panose="020F0302020204030204" pitchFamily="34" charset="0"/>
                <a:cs typeface="Times New Roman" pitchFamily="18" charset="0"/>
              </a:rPr>
              <a:t> </a:t>
            </a:r>
            <a:r>
              <a:rPr lang="en-US" altLang="sv-SE" i="1" dirty="0" err="1">
                <a:solidFill>
                  <a:srgbClr val="3333CC"/>
                </a:solidFill>
                <a:latin typeface="Calibri Light" panose="020F0302020204030204" pitchFamily="34" charset="0"/>
                <a:cs typeface="Times New Roman" pitchFamily="18" charset="0"/>
              </a:rPr>
              <a:t>P</a:t>
            </a:r>
            <a:r>
              <a:rPr lang="en-US" altLang="sv-SE" i="1" baseline="-25000" dirty="0" err="1">
                <a:solidFill>
                  <a:srgbClr val="3333CC"/>
                </a:solidFill>
                <a:latin typeface="Calibri Light" panose="020F0302020204030204" pitchFamily="34" charset="0"/>
                <a:cs typeface="Times New Roman" pitchFamily="18" charset="0"/>
              </a:rPr>
              <a:t>k</a:t>
            </a:r>
            <a:r>
              <a:rPr lang="en-US" altLang="sv-SE" i="1" baseline="-25000" dirty="0">
                <a:solidFill>
                  <a:srgbClr val="3333CC"/>
                </a:solidFill>
                <a:latin typeface="Calibri Light" panose="020F0302020204030204" pitchFamily="34" charset="0"/>
                <a:cs typeface="Times New Roman" pitchFamily="18" charset="0"/>
              </a:rPr>
              <a:t> </a:t>
            </a:r>
            <a:r>
              <a:rPr lang="en-US" altLang="sv-SE" b="1" dirty="0">
                <a:solidFill>
                  <a:srgbClr val="3333CC"/>
                </a:solidFill>
                <a:latin typeface="Calibri Light" panose="020F0302020204030204" pitchFamily="34" charset="0"/>
                <a:cs typeface="Times New Roman" pitchFamily="18" charset="0"/>
              </a:rPr>
              <a:t>then</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08			</a:t>
            </a:r>
            <a:r>
              <a:rPr lang="en-US" altLang="sv-SE" b="1" i="1" dirty="0">
                <a:solidFill>
                  <a:srgbClr val="3333CC"/>
                </a:solidFill>
                <a:latin typeface="Calibri Light" panose="020F0302020204030204" pitchFamily="34" charset="0"/>
                <a:cs typeface="Times New Roman" pitchFamily="18" charset="0"/>
              </a:rPr>
              <a:t>		</a:t>
            </a:r>
            <a:r>
              <a:rPr lang="en-US" altLang="sv-SE" i="1" dirty="0" err="1">
                <a:solidFill>
                  <a:srgbClr val="3333CC"/>
                </a:solidFill>
                <a:latin typeface="Calibri Light" panose="020F0302020204030204" pitchFamily="34" charset="0"/>
                <a:cs typeface="Times New Roman" pitchFamily="18" charset="0"/>
              </a:rPr>
              <a:t>sum</a:t>
            </a:r>
            <a:r>
              <a:rPr lang="en-US" altLang="sv-SE" i="1" baseline="-25000" dirty="0" err="1">
                <a:solidFill>
                  <a:srgbClr val="3333CC"/>
                </a:solidFill>
                <a:latin typeface="Calibri Light" panose="020F0302020204030204" pitchFamily="34" charset="0"/>
                <a:cs typeface="Times New Roman" pitchFamily="18" charset="0"/>
              </a:rPr>
              <a:t>j</a:t>
            </a:r>
            <a:r>
              <a:rPr lang="en-US" altLang="sv-SE" i="1" dirty="0">
                <a:solidFill>
                  <a:srgbClr val="3333CC"/>
                </a:solidFill>
                <a:latin typeface="Calibri Light" panose="020F0302020204030204" pitchFamily="34" charset="0"/>
                <a:cs typeface="Times New Roman" pitchFamily="18" charset="0"/>
              </a:rPr>
              <a:t> </a:t>
            </a:r>
            <a:r>
              <a:rPr lang="en-US" altLang="sv-SE" dirty="0">
                <a:solidFill>
                  <a:srgbClr val="3333CC"/>
                </a:solidFill>
                <a:latin typeface="Calibri Light" panose="020F0302020204030204" pitchFamily="34" charset="0"/>
                <a:cs typeface="Times New Roman" pitchFamily="18" charset="0"/>
              </a:rPr>
              <a:t>:=</a:t>
            </a:r>
            <a:r>
              <a:rPr lang="en-US" altLang="sv-SE" i="1" dirty="0">
                <a:solidFill>
                  <a:srgbClr val="3333CC"/>
                </a:solidFill>
                <a:latin typeface="Calibri Light" panose="020F0302020204030204" pitchFamily="34" charset="0"/>
                <a:cs typeface="Times New Roman" pitchFamily="18" charset="0"/>
              </a:rPr>
              <a:t> </a:t>
            </a:r>
            <a:r>
              <a:rPr lang="en-US" altLang="sv-SE" i="1" dirty="0" err="1">
                <a:solidFill>
                  <a:srgbClr val="3333CC"/>
                </a:solidFill>
                <a:latin typeface="Calibri Light" panose="020F0302020204030204" pitchFamily="34" charset="0"/>
                <a:cs typeface="Times New Roman" pitchFamily="18" charset="0"/>
              </a:rPr>
              <a:t>sum</a:t>
            </a:r>
            <a:r>
              <a:rPr lang="en-US" altLang="sv-SE" i="1" baseline="-25000" dirty="0" err="1">
                <a:solidFill>
                  <a:srgbClr val="3333CC"/>
                </a:solidFill>
                <a:latin typeface="Calibri Light" panose="020F0302020204030204" pitchFamily="34" charset="0"/>
                <a:cs typeface="Times New Roman" pitchFamily="18" charset="0"/>
              </a:rPr>
              <a:t>j</a:t>
            </a:r>
            <a:r>
              <a:rPr lang="en-US" altLang="sv-SE" i="1" dirty="0">
                <a:solidFill>
                  <a:srgbClr val="3333CC"/>
                </a:solidFill>
                <a:latin typeface="Calibri Light" panose="020F0302020204030204" pitchFamily="34" charset="0"/>
                <a:cs typeface="Times New Roman" pitchFamily="18" charset="0"/>
              </a:rPr>
              <a:t> + </a:t>
            </a:r>
            <a:r>
              <a:rPr lang="en-US" altLang="sv-SE" i="1" dirty="0" err="1">
                <a:solidFill>
                  <a:srgbClr val="3333CC"/>
                </a:solidFill>
                <a:latin typeface="Calibri Light" panose="020F0302020204030204" pitchFamily="34" charset="0"/>
                <a:cs typeface="Times New Roman" pitchFamily="18" charset="0"/>
              </a:rPr>
              <a:t>lr</a:t>
            </a:r>
            <a:r>
              <a:rPr lang="en-US" altLang="sv-SE" i="1" baseline="-25000" dirty="0" err="1">
                <a:solidFill>
                  <a:srgbClr val="3333CC"/>
                </a:solidFill>
                <a:latin typeface="Calibri Light" panose="020F0302020204030204" pitchFamily="34" charset="0"/>
                <a:cs typeface="Times New Roman" pitchFamily="18" charset="0"/>
              </a:rPr>
              <a:t>ki</a:t>
            </a:r>
            <a:r>
              <a:rPr lang="en-US" altLang="sv-SE" i="1" dirty="0" err="1">
                <a:solidFill>
                  <a:srgbClr val="3333CC"/>
                </a:solidFill>
                <a:latin typeface="Calibri Light" panose="020F0302020204030204" pitchFamily="34" charset="0"/>
                <a:cs typeface="Times New Roman" pitchFamily="18" charset="0"/>
              </a:rPr>
              <a:t>.count</a:t>
            </a:r>
            <a:endParaRPr lang="en-US" altLang="sv-SE" i="1" dirty="0">
              <a:solidFill>
                <a:srgbClr val="3333CC"/>
              </a:solidFill>
              <a:latin typeface="Calibri Light" panose="020F0302020204030204" pitchFamily="34" charset="0"/>
              <a:cs typeface="Times New Roman" pitchFamily="18" charset="0"/>
            </a:endParaRP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09			od</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10			</a:t>
            </a:r>
            <a:r>
              <a:rPr lang="en-US" altLang="sv-SE" i="1" dirty="0" err="1">
                <a:solidFill>
                  <a:srgbClr val="3333CC"/>
                </a:solidFill>
                <a:latin typeface="Calibri Light" panose="020F0302020204030204" pitchFamily="34" charset="0"/>
                <a:cs typeface="Times New Roman" pitchFamily="18" charset="0"/>
              </a:rPr>
              <a:t>count</a:t>
            </a:r>
            <a:r>
              <a:rPr lang="en-US" altLang="sv-SE" i="1" baseline="-25000" dirty="0" err="1">
                <a:solidFill>
                  <a:srgbClr val="3333CC"/>
                </a:solidFill>
                <a:latin typeface="Calibri Light" panose="020F0302020204030204" pitchFamily="34" charset="0"/>
                <a:cs typeface="Times New Roman" pitchFamily="18" charset="0"/>
              </a:rPr>
              <a:t>i</a:t>
            </a:r>
            <a:r>
              <a:rPr lang="en-US" altLang="sv-SE" dirty="0">
                <a:solidFill>
                  <a:srgbClr val="3333CC"/>
                </a:solidFill>
                <a:latin typeface="Calibri Light" panose="020F0302020204030204" pitchFamily="34" charset="0"/>
                <a:cs typeface="Times New Roman" pitchFamily="18" charset="0"/>
              </a:rPr>
              <a:t>[</a:t>
            </a:r>
            <a:r>
              <a:rPr lang="en-US" altLang="sv-SE" i="1" dirty="0">
                <a:solidFill>
                  <a:srgbClr val="3333CC"/>
                </a:solidFill>
                <a:latin typeface="Calibri Light" panose="020F0302020204030204" pitchFamily="34" charset="0"/>
                <a:cs typeface="Times New Roman" pitchFamily="18" charset="0"/>
              </a:rPr>
              <a:t>j</a:t>
            </a:r>
            <a:r>
              <a:rPr lang="en-US" altLang="sv-SE" dirty="0">
                <a:solidFill>
                  <a:srgbClr val="3333CC"/>
                </a:solidFill>
                <a:latin typeface="Calibri Light" panose="020F0302020204030204" pitchFamily="34" charset="0"/>
                <a:cs typeface="Times New Roman" pitchFamily="18" charset="0"/>
              </a:rPr>
              <a:t>]</a:t>
            </a:r>
            <a:r>
              <a:rPr lang="en-US" altLang="sv-SE" i="1" dirty="0">
                <a:solidFill>
                  <a:srgbClr val="3333CC"/>
                </a:solidFill>
                <a:latin typeface="Calibri Light" panose="020F0302020204030204" pitchFamily="34" charset="0"/>
                <a:cs typeface="Times New Roman" pitchFamily="18" charset="0"/>
              </a:rPr>
              <a:t> </a:t>
            </a:r>
            <a:r>
              <a:rPr lang="en-US" altLang="sv-SE" dirty="0">
                <a:solidFill>
                  <a:srgbClr val="3333CC"/>
                </a:solidFill>
                <a:latin typeface="Calibri Light" panose="020F0302020204030204" pitchFamily="34" charset="0"/>
                <a:cs typeface="Times New Roman" pitchFamily="18" charset="0"/>
              </a:rPr>
              <a:t>:=</a:t>
            </a:r>
            <a:r>
              <a:rPr lang="en-US" altLang="sv-SE" i="1" dirty="0">
                <a:solidFill>
                  <a:srgbClr val="3333CC"/>
                </a:solidFill>
                <a:latin typeface="Calibri Light" panose="020F0302020204030204" pitchFamily="34" charset="0"/>
                <a:cs typeface="Times New Roman" pitchFamily="18" charset="0"/>
              </a:rPr>
              <a:t> </a:t>
            </a:r>
            <a:r>
              <a:rPr lang="en-US" altLang="sv-SE" i="1" dirty="0" err="1">
                <a:solidFill>
                  <a:srgbClr val="3333CC"/>
                </a:solidFill>
                <a:latin typeface="Calibri Light" panose="020F0302020204030204" pitchFamily="34" charset="0"/>
                <a:cs typeface="Times New Roman" pitchFamily="18" charset="0"/>
              </a:rPr>
              <a:t>sum</a:t>
            </a:r>
            <a:r>
              <a:rPr lang="en-US" altLang="sv-SE" i="1" baseline="-25000" dirty="0" err="1">
                <a:solidFill>
                  <a:srgbClr val="3333CC"/>
                </a:solidFill>
                <a:latin typeface="Calibri Light" panose="020F0302020204030204" pitchFamily="34" charset="0"/>
                <a:cs typeface="Times New Roman" pitchFamily="18" charset="0"/>
              </a:rPr>
              <a:t>j</a:t>
            </a:r>
            <a:r>
              <a:rPr lang="en-US" altLang="sv-SE" i="1" dirty="0">
                <a:solidFill>
                  <a:srgbClr val="3333CC"/>
                </a:solidFill>
                <a:latin typeface="Calibri Light" panose="020F0302020204030204" pitchFamily="34" charset="0"/>
                <a:cs typeface="Times New Roman" pitchFamily="18" charset="0"/>
              </a:rPr>
              <a:t> + 1</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11			</a:t>
            </a:r>
            <a:r>
              <a:rPr lang="en-US" altLang="sv-SE" i="1" dirty="0" err="1">
                <a:solidFill>
                  <a:srgbClr val="3333CC"/>
                </a:solidFill>
                <a:latin typeface="Calibri Light" panose="020F0302020204030204" pitchFamily="34" charset="0"/>
                <a:cs typeface="Times New Roman" pitchFamily="18" charset="0"/>
              </a:rPr>
              <a:t>sum</a:t>
            </a:r>
            <a:r>
              <a:rPr lang="en-US" altLang="sv-SE" i="1" baseline="-25000" dirty="0" err="1">
                <a:solidFill>
                  <a:srgbClr val="3333CC"/>
                </a:solidFill>
                <a:latin typeface="Calibri Light" panose="020F0302020204030204" pitchFamily="34" charset="0"/>
                <a:cs typeface="Times New Roman" pitchFamily="18" charset="0"/>
              </a:rPr>
              <a:t>i</a:t>
            </a:r>
            <a:r>
              <a:rPr lang="en-US" altLang="sv-SE" i="1" baseline="-25000" dirty="0">
                <a:solidFill>
                  <a:srgbClr val="3333CC"/>
                </a:solidFill>
                <a:latin typeface="Calibri Light" panose="020F0302020204030204" pitchFamily="34" charset="0"/>
                <a:cs typeface="Times New Roman" pitchFamily="18" charset="0"/>
              </a:rPr>
              <a:t> </a:t>
            </a:r>
            <a:r>
              <a:rPr lang="en-US" altLang="sv-SE" dirty="0">
                <a:solidFill>
                  <a:srgbClr val="3333CC"/>
                </a:solidFill>
                <a:latin typeface="Calibri Light" panose="020F0302020204030204" pitchFamily="34" charset="0"/>
                <a:cs typeface="Times New Roman" pitchFamily="18" charset="0"/>
              </a:rPr>
              <a:t>:=</a:t>
            </a:r>
            <a:r>
              <a:rPr lang="en-US" altLang="sv-SE" i="1" baseline="-25000" dirty="0">
                <a:solidFill>
                  <a:srgbClr val="3333CC"/>
                </a:solidFill>
                <a:latin typeface="Calibri Light" panose="020F0302020204030204" pitchFamily="34" charset="0"/>
                <a:cs typeface="Times New Roman" pitchFamily="18" charset="0"/>
              </a:rPr>
              <a:t> </a:t>
            </a:r>
            <a:r>
              <a:rPr lang="en-US" altLang="sv-SE" i="1" dirty="0" err="1">
                <a:solidFill>
                  <a:srgbClr val="3333CC"/>
                </a:solidFill>
                <a:latin typeface="Calibri Light" panose="020F0302020204030204" pitchFamily="34" charset="0"/>
                <a:cs typeface="Times New Roman" pitchFamily="18" charset="0"/>
              </a:rPr>
              <a:t>sum</a:t>
            </a:r>
            <a:r>
              <a:rPr lang="en-US" altLang="sv-SE" i="1" baseline="-25000" dirty="0" err="1">
                <a:solidFill>
                  <a:srgbClr val="3333CC"/>
                </a:solidFill>
                <a:latin typeface="Calibri Light" panose="020F0302020204030204" pitchFamily="34" charset="0"/>
                <a:cs typeface="Times New Roman" pitchFamily="18" charset="0"/>
              </a:rPr>
              <a:t>i</a:t>
            </a:r>
            <a:r>
              <a:rPr lang="en-US" altLang="sv-SE" i="1" dirty="0">
                <a:solidFill>
                  <a:srgbClr val="3333CC"/>
                </a:solidFill>
                <a:latin typeface="Calibri Light" panose="020F0302020204030204" pitchFamily="34" charset="0"/>
                <a:cs typeface="Times New Roman" pitchFamily="18" charset="0"/>
              </a:rPr>
              <a:t> + </a:t>
            </a:r>
            <a:r>
              <a:rPr lang="en-US" altLang="sv-SE" i="1" dirty="0" err="1">
                <a:solidFill>
                  <a:srgbClr val="3333CC"/>
                </a:solidFill>
                <a:latin typeface="Calibri Light" panose="020F0302020204030204" pitchFamily="34" charset="0"/>
                <a:cs typeface="Times New Roman" pitchFamily="18" charset="0"/>
              </a:rPr>
              <a:t>sum</a:t>
            </a:r>
            <a:r>
              <a:rPr lang="en-US" altLang="sv-SE" i="1" baseline="-25000" dirty="0" err="1">
                <a:solidFill>
                  <a:srgbClr val="3333CC"/>
                </a:solidFill>
                <a:latin typeface="Calibri Light" panose="020F0302020204030204" pitchFamily="34" charset="0"/>
                <a:cs typeface="Times New Roman" pitchFamily="18" charset="0"/>
              </a:rPr>
              <a:t>j</a:t>
            </a:r>
            <a:endParaRPr lang="en-US" altLang="sv-SE" i="1" dirty="0">
              <a:solidFill>
                <a:srgbClr val="3333CC"/>
              </a:solidFill>
              <a:latin typeface="Calibri Light" panose="020F0302020204030204" pitchFamily="34" charset="0"/>
              <a:cs typeface="Times New Roman" pitchFamily="18" charset="0"/>
            </a:endParaRP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12			write </a:t>
            </a:r>
            <a:r>
              <a:rPr lang="en-US" altLang="sv-SE" i="1" dirty="0" err="1">
                <a:solidFill>
                  <a:srgbClr val="3333CC"/>
                </a:solidFill>
                <a:latin typeface="Calibri Light" panose="020F0302020204030204" pitchFamily="34" charset="0"/>
                <a:cs typeface="Times New Roman" pitchFamily="18" charset="0"/>
              </a:rPr>
              <a:t>r</a:t>
            </a:r>
            <a:r>
              <a:rPr lang="en-US" altLang="sv-SE" i="1" baseline="-25000" dirty="0" err="1">
                <a:solidFill>
                  <a:srgbClr val="3333CC"/>
                </a:solidFill>
                <a:latin typeface="Calibri Light" panose="020F0302020204030204" pitchFamily="34" charset="0"/>
                <a:cs typeface="Times New Roman" pitchFamily="18" charset="0"/>
              </a:rPr>
              <a:t>ij</a:t>
            </a:r>
            <a:r>
              <a:rPr lang="en-US" altLang="sv-SE" i="1" dirty="0" err="1">
                <a:solidFill>
                  <a:srgbClr val="3333CC"/>
                </a:solidFill>
                <a:latin typeface="Calibri Light" panose="020F0302020204030204" pitchFamily="34" charset="0"/>
                <a:cs typeface="Times New Roman" pitchFamily="18" charset="0"/>
              </a:rPr>
              <a:t>.count</a:t>
            </a:r>
            <a:r>
              <a:rPr lang="en-US" altLang="sv-SE" i="1" dirty="0">
                <a:solidFill>
                  <a:srgbClr val="3333CC"/>
                </a:solidFill>
                <a:latin typeface="Calibri Light" panose="020F0302020204030204" pitchFamily="34" charset="0"/>
                <a:cs typeface="Times New Roman" pitchFamily="18" charset="0"/>
              </a:rPr>
              <a:t> </a:t>
            </a:r>
            <a:r>
              <a:rPr lang="en-US" altLang="sv-SE" dirty="0">
                <a:solidFill>
                  <a:srgbClr val="3333CC"/>
                </a:solidFill>
                <a:latin typeface="Calibri Light" panose="020F0302020204030204" pitchFamily="34" charset="0"/>
                <a:cs typeface="Times New Roman" pitchFamily="18" charset="0"/>
              </a:rPr>
              <a:t>:=</a:t>
            </a:r>
            <a:r>
              <a:rPr lang="en-US" altLang="sv-SE" i="1" dirty="0">
                <a:solidFill>
                  <a:srgbClr val="3333CC"/>
                </a:solidFill>
                <a:latin typeface="Calibri Light" panose="020F0302020204030204" pitchFamily="34" charset="0"/>
                <a:cs typeface="Times New Roman" pitchFamily="18" charset="0"/>
              </a:rPr>
              <a:t> </a:t>
            </a:r>
            <a:r>
              <a:rPr lang="en-US" altLang="sv-SE" i="1" dirty="0" err="1">
                <a:solidFill>
                  <a:srgbClr val="3333CC"/>
                </a:solidFill>
                <a:latin typeface="Calibri Light" panose="020F0302020204030204" pitchFamily="34" charset="0"/>
                <a:cs typeface="Times New Roman" pitchFamily="18" charset="0"/>
              </a:rPr>
              <a:t>count</a:t>
            </a:r>
            <a:r>
              <a:rPr lang="en-US" altLang="sv-SE" i="1" baseline="-25000" dirty="0" err="1">
                <a:solidFill>
                  <a:srgbClr val="3333CC"/>
                </a:solidFill>
                <a:latin typeface="Calibri Light" panose="020F0302020204030204" pitchFamily="34" charset="0"/>
                <a:cs typeface="Times New Roman" pitchFamily="18" charset="0"/>
              </a:rPr>
              <a:t>i</a:t>
            </a:r>
            <a:r>
              <a:rPr lang="en-US" altLang="sv-SE" dirty="0">
                <a:solidFill>
                  <a:srgbClr val="3333CC"/>
                </a:solidFill>
                <a:latin typeface="Calibri Light" panose="020F0302020204030204" pitchFamily="34" charset="0"/>
                <a:cs typeface="Times New Roman" pitchFamily="18" charset="0"/>
              </a:rPr>
              <a:t>[</a:t>
            </a:r>
            <a:r>
              <a:rPr lang="en-US" altLang="sv-SE" i="1" dirty="0">
                <a:solidFill>
                  <a:srgbClr val="3333CC"/>
                </a:solidFill>
                <a:latin typeface="Calibri Light" panose="020F0302020204030204" pitchFamily="34" charset="0"/>
                <a:cs typeface="Times New Roman" pitchFamily="18" charset="0"/>
              </a:rPr>
              <a:t>j</a:t>
            </a:r>
            <a:r>
              <a:rPr lang="en-US" altLang="sv-SE" dirty="0">
                <a:solidFill>
                  <a:srgbClr val="3333CC"/>
                </a:solidFill>
                <a:latin typeface="Calibri Light" panose="020F0302020204030204" pitchFamily="34" charset="0"/>
                <a:cs typeface="Times New Roman" pitchFamily="18" charset="0"/>
              </a:rPr>
              <a:t>]</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13		od</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14		</a:t>
            </a:r>
            <a:r>
              <a:rPr lang="en-US" altLang="sv-SE" i="1" dirty="0" err="1">
                <a:solidFill>
                  <a:srgbClr val="3333CC"/>
                </a:solidFill>
                <a:latin typeface="Calibri Light" panose="020F0302020204030204" pitchFamily="34" charset="0"/>
                <a:cs typeface="Times New Roman" pitchFamily="18" charset="0"/>
              </a:rPr>
              <a:t>count</a:t>
            </a:r>
            <a:r>
              <a:rPr lang="en-US" altLang="sv-SE" i="1" baseline="-25000" dirty="0" err="1">
                <a:solidFill>
                  <a:srgbClr val="3333CC"/>
                </a:solidFill>
                <a:latin typeface="Calibri Light" panose="020F0302020204030204" pitchFamily="34" charset="0"/>
                <a:cs typeface="Times New Roman" pitchFamily="18" charset="0"/>
              </a:rPr>
              <a:t>i</a:t>
            </a:r>
            <a:r>
              <a:rPr lang="en-US" altLang="sv-SE" i="1" dirty="0">
                <a:solidFill>
                  <a:srgbClr val="3333CC"/>
                </a:solidFill>
                <a:latin typeface="Calibri Light" panose="020F0302020204030204" pitchFamily="34" charset="0"/>
                <a:cs typeface="Times New Roman" pitchFamily="18" charset="0"/>
              </a:rPr>
              <a:t> = </a:t>
            </a:r>
            <a:r>
              <a:rPr lang="en-US" altLang="sv-SE" i="1" dirty="0" err="1">
                <a:solidFill>
                  <a:srgbClr val="3333CC"/>
                </a:solidFill>
                <a:latin typeface="Calibri Light" panose="020F0302020204030204" pitchFamily="34" charset="0"/>
                <a:cs typeface="Times New Roman" pitchFamily="18" charset="0"/>
              </a:rPr>
              <a:t>sum</a:t>
            </a:r>
            <a:r>
              <a:rPr lang="en-US" altLang="sv-SE" i="1" baseline="-25000" dirty="0" err="1">
                <a:solidFill>
                  <a:srgbClr val="3333CC"/>
                </a:solidFill>
                <a:latin typeface="Calibri Light" panose="020F0302020204030204" pitchFamily="34" charset="0"/>
                <a:cs typeface="Times New Roman" pitchFamily="18" charset="0"/>
              </a:rPr>
              <a:t>i</a:t>
            </a:r>
            <a:r>
              <a:rPr lang="en-US" altLang="sv-SE" i="1" dirty="0">
                <a:solidFill>
                  <a:srgbClr val="3333CC"/>
                </a:solidFill>
                <a:latin typeface="Calibri Light" panose="020F0302020204030204" pitchFamily="34" charset="0"/>
                <a:cs typeface="Times New Roman" pitchFamily="18" charset="0"/>
              </a:rPr>
              <a:t> + 1</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15 od</a:t>
            </a:r>
          </a:p>
        </p:txBody>
      </p:sp>
      <p:sp>
        <p:nvSpPr>
          <p:cNvPr id="51204" name="Text Box 4"/>
          <p:cNvSpPr txBox="1">
            <a:spLocks noChangeArrowheads="1"/>
          </p:cNvSpPr>
          <p:nvPr/>
        </p:nvSpPr>
        <p:spPr bwMode="auto">
          <a:xfrm>
            <a:off x="5699125" y="1890713"/>
            <a:ext cx="3090863" cy="646331"/>
          </a:xfrm>
          <a:prstGeom prst="rect">
            <a:avLst/>
          </a:prstGeom>
          <a:noFill/>
          <a:ln w="2857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sv-SE" dirty="0">
                <a:solidFill>
                  <a:srgbClr val="CC0000"/>
                </a:solidFill>
                <a:latin typeface="Calibri Light" panose="020F0302020204030204" pitchFamily="34" charset="0"/>
              </a:rPr>
              <a:t>Each processor</a:t>
            </a:r>
            <a:r>
              <a:rPr lang="en-US" altLang="sv-SE" i="1" dirty="0">
                <a:solidFill>
                  <a:srgbClr val="CC0000"/>
                </a:solidFill>
                <a:latin typeface="Calibri Light" panose="020F0302020204030204" pitchFamily="34" charset="0"/>
              </a:rPr>
              <a:t> P</a:t>
            </a:r>
            <a:r>
              <a:rPr lang="en-US" altLang="sv-SE" i="1" baseline="-25000" dirty="0">
                <a:solidFill>
                  <a:srgbClr val="CC0000"/>
                </a:solidFill>
                <a:latin typeface="Calibri Light" panose="020F0302020204030204" pitchFamily="34" charset="0"/>
              </a:rPr>
              <a:t>i</a:t>
            </a:r>
            <a:r>
              <a:rPr lang="en-US" altLang="sv-SE" i="1" dirty="0">
                <a:solidFill>
                  <a:srgbClr val="CC0000"/>
                </a:solidFill>
                <a:latin typeface="Calibri Light" panose="020F0302020204030204" pitchFamily="34" charset="0"/>
              </a:rPr>
              <a:t> </a:t>
            </a:r>
            <a:r>
              <a:rPr lang="en-US" altLang="sv-SE" dirty="0">
                <a:solidFill>
                  <a:srgbClr val="CC0000"/>
                </a:solidFill>
                <a:latin typeface="Calibri Light" panose="020F0302020204030204" pitchFamily="34" charset="0"/>
              </a:rPr>
              <a:t>has</a:t>
            </a:r>
            <a:r>
              <a:rPr lang="en-US" altLang="sv-SE" i="1" dirty="0">
                <a:solidFill>
                  <a:srgbClr val="CC0000"/>
                </a:solidFill>
                <a:latin typeface="Calibri Light" panose="020F0302020204030204" pitchFamily="34" charset="0"/>
              </a:rPr>
              <a:t> </a:t>
            </a:r>
            <a:r>
              <a:rPr lang="en-US" altLang="sv-SE" dirty="0">
                <a:solidFill>
                  <a:srgbClr val="CC0000"/>
                </a:solidFill>
                <a:latin typeface="Calibri Light" panose="020F0302020204030204" pitchFamily="34" charset="0"/>
              </a:rPr>
              <a:t>a variable</a:t>
            </a:r>
            <a:r>
              <a:rPr lang="en-US" altLang="sv-SE" i="1" dirty="0">
                <a:solidFill>
                  <a:srgbClr val="CC0000"/>
                </a:solidFill>
                <a:latin typeface="Calibri Light" panose="020F0302020204030204" pitchFamily="34" charset="0"/>
              </a:rPr>
              <a:t> </a:t>
            </a:r>
            <a:r>
              <a:rPr lang="en-US" altLang="sv-SE" i="1" dirty="0" err="1">
                <a:solidFill>
                  <a:srgbClr val="CC0000"/>
                </a:solidFill>
                <a:latin typeface="Calibri Light" panose="020F0302020204030204" pitchFamily="34" charset="0"/>
              </a:rPr>
              <a:t>count</a:t>
            </a:r>
            <a:r>
              <a:rPr lang="en-US" altLang="sv-SE" i="1" baseline="-25000" dirty="0" err="1">
                <a:solidFill>
                  <a:srgbClr val="CC0000"/>
                </a:solidFill>
                <a:latin typeface="Calibri Light" panose="020F0302020204030204" pitchFamily="34" charset="0"/>
              </a:rPr>
              <a:t>i</a:t>
            </a:r>
            <a:r>
              <a:rPr lang="en-US" altLang="sv-SE" i="1" dirty="0">
                <a:solidFill>
                  <a:srgbClr val="CC0000"/>
                </a:solidFill>
                <a:latin typeface="Calibri Light" panose="020F0302020204030204" pitchFamily="34" charset="0"/>
              </a:rPr>
              <a:t>[j] </a:t>
            </a:r>
            <a:r>
              <a:rPr lang="en-US" altLang="sv-SE" dirty="0">
                <a:solidFill>
                  <a:srgbClr val="CC0000"/>
                </a:solidFill>
                <a:latin typeface="Calibri Light" panose="020F0302020204030204" pitchFamily="34" charset="0"/>
              </a:rPr>
              <a:t>for every neighbor </a:t>
            </a:r>
            <a:r>
              <a:rPr lang="en-US" altLang="sv-SE" i="1" dirty="0" err="1">
                <a:solidFill>
                  <a:srgbClr val="CC0000"/>
                </a:solidFill>
                <a:latin typeface="Calibri Light" panose="020F0302020204030204" pitchFamily="34" charset="0"/>
              </a:rPr>
              <a:t>P</a:t>
            </a:r>
            <a:r>
              <a:rPr lang="en-US" altLang="sv-SE" i="1" baseline="-25000" dirty="0" err="1">
                <a:solidFill>
                  <a:srgbClr val="CC0000"/>
                </a:solidFill>
                <a:latin typeface="Calibri Light" panose="020F0302020204030204" pitchFamily="34" charset="0"/>
              </a:rPr>
              <a:t>j</a:t>
            </a:r>
            <a:endParaRPr lang="en-US" altLang="sv-SE" i="1" dirty="0">
              <a:solidFill>
                <a:srgbClr val="CC0000"/>
              </a:solidFill>
              <a:latin typeface="Calibri Light" panose="020F0302020204030204" pitchFamily="34" charset="0"/>
            </a:endParaRPr>
          </a:p>
        </p:txBody>
      </p:sp>
      <p:sp>
        <p:nvSpPr>
          <p:cNvPr id="51205" name="Text Box 5"/>
          <p:cNvSpPr txBox="1">
            <a:spLocks noChangeArrowheads="1"/>
          </p:cNvSpPr>
          <p:nvPr/>
        </p:nvSpPr>
        <p:spPr bwMode="auto">
          <a:xfrm>
            <a:off x="5286375" y="4264025"/>
            <a:ext cx="3503613" cy="923330"/>
          </a:xfrm>
          <a:prstGeom prst="rect">
            <a:avLst/>
          </a:prstGeom>
          <a:noFill/>
          <a:ln w="2857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sv-SE" dirty="0">
                <a:solidFill>
                  <a:srgbClr val="CC0000"/>
                </a:solidFill>
                <a:latin typeface="Calibri Light" panose="020F0302020204030204" pitchFamily="34" charset="0"/>
              </a:rPr>
              <a:t>The value of</a:t>
            </a:r>
            <a:r>
              <a:rPr lang="en-US" altLang="sv-SE" i="1" dirty="0">
                <a:solidFill>
                  <a:srgbClr val="CC0000"/>
                </a:solidFill>
                <a:latin typeface="Calibri Light" panose="020F0302020204030204" pitchFamily="34" charset="0"/>
              </a:rPr>
              <a:t> </a:t>
            </a:r>
            <a:r>
              <a:rPr lang="en-US" altLang="sv-SE" i="1" dirty="0" err="1">
                <a:solidFill>
                  <a:srgbClr val="CC0000"/>
                </a:solidFill>
                <a:latin typeface="Calibri Light" panose="020F0302020204030204" pitchFamily="34" charset="0"/>
              </a:rPr>
              <a:t>count</a:t>
            </a:r>
            <a:r>
              <a:rPr lang="en-US" altLang="sv-SE" i="1" baseline="-25000" dirty="0" err="1">
                <a:solidFill>
                  <a:srgbClr val="CC0000"/>
                </a:solidFill>
                <a:latin typeface="Calibri Light" panose="020F0302020204030204" pitchFamily="34" charset="0"/>
              </a:rPr>
              <a:t>i</a:t>
            </a:r>
            <a:r>
              <a:rPr lang="en-US" altLang="sv-SE" i="1" dirty="0">
                <a:solidFill>
                  <a:srgbClr val="CC0000"/>
                </a:solidFill>
                <a:latin typeface="Calibri Light" panose="020F0302020204030204" pitchFamily="34" charset="0"/>
              </a:rPr>
              <a:t>[j] </a:t>
            </a:r>
            <a:r>
              <a:rPr lang="en-US" altLang="sv-SE" dirty="0">
                <a:solidFill>
                  <a:srgbClr val="CC0000"/>
                </a:solidFill>
                <a:latin typeface="Calibri Light" panose="020F0302020204030204" pitchFamily="34" charset="0"/>
              </a:rPr>
              <a:t>is the</a:t>
            </a:r>
            <a:r>
              <a:rPr lang="en-US" altLang="sv-SE" i="1" dirty="0">
                <a:solidFill>
                  <a:srgbClr val="CC0000"/>
                </a:solidFill>
                <a:latin typeface="Calibri Light" panose="020F0302020204030204" pitchFamily="34" charset="0"/>
              </a:rPr>
              <a:t> </a:t>
            </a:r>
            <a:r>
              <a:rPr lang="en-US" altLang="sv-SE" dirty="0">
                <a:solidFill>
                  <a:srgbClr val="CC0000"/>
                </a:solidFill>
                <a:latin typeface="Calibri Light" panose="020F0302020204030204" pitchFamily="34" charset="0"/>
              </a:rPr>
              <a:t>number of processors in subtree of</a:t>
            </a:r>
            <a:r>
              <a:rPr lang="en-US" altLang="sv-SE" i="1" dirty="0">
                <a:solidFill>
                  <a:srgbClr val="CC0000"/>
                </a:solidFill>
                <a:latin typeface="Calibri Light" panose="020F0302020204030204" pitchFamily="34" charset="0"/>
              </a:rPr>
              <a:t> T </a:t>
            </a:r>
            <a:r>
              <a:rPr lang="en-US" altLang="sv-SE" dirty="0">
                <a:solidFill>
                  <a:srgbClr val="CC0000"/>
                </a:solidFill>
                <a:latin typeface="Calibri Light" panose="020F0302020204030204" pitchFamily="34" charset="0"/>
              </a:rPr>
              <a:t>to which </a:t>
            </a:r>
            <a:r>
              <a:rPr lang="en-US" altLang="sv-SE" i="1" dirty="0">
                <a:solidFill>
                  <a:srgbClr val="CC0000"/>
                </a:solidFill>
                <a:latin typeface="Calibri Light" panose="020F0302020204030204" pitchFamily="34" charset="0"/>
              </a:rPr>
              <a:t>P</a:t>
            </a:r>
            <a:r>
              <a:rPr lang="en-US" altLang="sv-SE" i="1" baseline="-25000" dirty="0">
                <a:solidFill>
                  <a:srgbClr val="CC0000"/>
                </a:solidFill>
                <a:latin typeface="Calibri Light" panose="020F0302020204030204" pitchFamily="34" charset="0"/>
              </a:rPr>
              <a:t>i</a:t>
            </a:r>
            <a:r>
              <a:rPr lang="en-US" altLang="sv-SE" i="1" dirty="0">
                <a:solidFill>
                  <a:srgbClr val="CC0000"/>
                </a:solidFill>
                <a:latin typeface="Calibri Light" panose="020F0302020204030204" pitchFamily="34" charset="0"/>
              </a:rPr>
              <a:t> </a:t>
            </a:r>
            <a:r>
              <a:rPr lang="en-US" altLang="sv-SE" dirty="0">
                <a:solidFill>
                  <a:srgbClr val="CC0000"/>
                </a:solidFill>
                <a:latin typeface="Calibri Light" panose="020F0302020204030204" pitchFamily="34" charset="0"/>
              </a:rPr>
              <a:t>belongs and </a:t>
            </a:r>
            <a:r>
              <a:rPr lang="en-US" altLang="sv-SE" i="1" dirty="0" err="1">
                <a:solidFill>
                  <a:srgbClr val="CC0000"/>
                </a:solidFill>
                <a:latin typeface="Calibri Light" panose="020F0302020204030204" pitchFamily="34" charset="0"/>
              </a:rPr>
              <a:t>P</a:t>
            </a:r>
            <a:r>
              <a:rPr lang="en-US" altLang="sv-SE" i="1" baseline="-25000" dirty="0" err="1">
                <a:solidFill>
                  <a:srgbClr val="CC0000"/>
                </a:solidFill>
                <a:latin typeface="Calibri Light" panose="020F0302020204030204" pitchFamily="34" charset="0"/>
              </a:rPr>
              <a:t>j</a:t>
            </a:r>
            <a:r>
              <a:rPr lang="en-US" altLang="sv-SE" i="1" dirty="0">
                <a:solidFill>
                  <a:srgbClr val="CC0000"/>
                </a:solidFill>
                <a:latin typeface="Calibri Light" panose="020F0302020204030204" pitchFamily="34" charset="0"/>
              </a:rPr>
              <a:t> </a:t>
            </a:r>
            <a:r>
              <a:rPr lang="en-US" altLang="sv-SE" dirty="0">
                <a:solidFill>
                  <a:srgbClr val="CC0000"/>
                </a:solidFill>
                <a:latin typeface="Calibri Light" panose="020F0302020204030204" pitchFamily="34" charset="0"/>
              </a:rPr>
              <a:t>doesn’t.</a:t>
            </a:r>
          </a:p>
        </p:txBody>
      </p:sp>
    </p:spTree>
    <p:extLst>
      <p:ext uri="{BB962C8B-B14F-4D97-AF65-F5344CB8AC3E}">
        <p14:creationId xmlns:p14="http://schemas.microsoft.com/office/powerpoint/2010/main" val="3434235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204"/>
                                        </p:tgtEl>
                                        <p:attrNameLst>
                                          <p:attrName>style.visibility</p:attrName>
                                        </p:attrNameLst>
                                      </p:cBhvr>
                                      <p:to>
                                        <p:strVal val="visible"/>
                                      </p:to>
                                    </p:set>
                                    <p:anim calcmode="lin" valueType="num">
                                      <p:cBhvr additive="base">
                                        <p:cTn id="7" dur="500" fill="hold"/>
                                        <p:tgtEl>
                                          <p:spTgt spid="51204"/>
                                        </p:tgtEl>
                                        <p:attrNameLst>
                                          <p:attrName>ppt_x</p:attrName>
                                        </p:attrNameLst>
                                      </p:cBhvr>
                                      <p:tavLst>
                                        <p:tav tm="0">
                                          <p:val>
                                            <p:strVal val="1+#ppt_w/2"/>
                                          </p:val>
                                        </p:tav>
                                        <p:tav tm="100000">
                                          <p:val>
                                            <p:strVal val="#ppt_x"/>
                                          </p:val>
                                        </p:tav>
                                      </p:tavLst>
                                    </p:anim>
                                    <p:anim calcmode="lin" valueType="num">
                                      <p:cBhvr additive="base">
                                        <p:cTn id="8" dur="500" fill="hold"/>
                                        <p:tgtEl>
                                          <p:spTgt spid="512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1205"/>
                                        </p:tgtEl>
                                        <p:attrNameLst>
                                          <p:attrName>style.visibility</p:attrName>
                                        </p:attrNameLst>
                                      </p:cBhvr>
                                      <p:to>
                                        <p:strVal val="visible"/>
                                      </p:to>
                                    </p:set>
                                    <p:anim calcmode="lin" valueType="num">
                                      <p:cBhvr additive="base">
                                        <p:cTn id="13" dur="500" fill="hold"/>
                                        <p:tgtEl>
                                          <p:spTgt spid="51205"/>
                                        </p:tgtEl>
                                        <p:attrNameLst>
                                          <p:attrName>ppt_x</p:attrName>
                                        </p:attrNameLst>
                                      </p:cBhvr>
                                      <p:tavLst>
                                        <p:tav tm="0">
                                          <p:val>
                                            <p:strVal val="1+#ppt_w/2"/>
                                          </p:val>
                                        </p:tav>
                                        <p:tav tm="100000">
                                          <p:val>
                                            <p:strVal val="#ppt_x"/>
                                          </p:val>
                                        </p:tav>
                                      </p:tavLst>
                                    </p:anim>
                                    <p:anim calcmode="lin" valueType="num">
                                      <p:cBhvr additive="base">
                                        <p:cTn id="14" dur="500" fill="hold"/>
                                        <p:tgtEl>
                                          <p:spTgt spid="512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autoUpdateAnimBg="0"/>
      <p:bldP spid="51205"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134938"/>
            <a:ext cx="8229600" cy="1143000"/>
          </a:xfrm>
        </p:spPr>
        <p:txBody>
          <a:bodyPr/>
          <a:lstStyle/>
          <a:p>
            <a:r>
              <a:rPr lang="en-US" altLang="sv-SE" sz="3600" dirty="0">
                <a:solidFill>
                  <a:schemeClr val="hlink"/>
                </a:solidFill>
                <a:latin typeface="Calibri Light" panose="020F0302020204030204" pitchFamily="34" charset="0"/>
                <a:cs typeface="Calibri Light" panose="020F0302020204030204" pitchFamily="34" charset="0"/>
              </a:rPr>
              <a:t>Counting Algorithm</a:t>
            </a:r>
            <a:r>
              <a:rPr lang="en-SE" altLang="sv-SE" sz="3600" dirty="0">
                <a:solidFill>
                  <a:schemeClr val="hlink"/>
                </a:solidFill>
                <a:latin typeface="Calibri Light" panose="020F0302020204030204" pitchFamily="34" charset="0"/>
                <a:cs typeface="Calibri Light" panose="020F0302020204030204" pitchFamily="34" charset="0"/>
              </a:rPr>
              <a:t> </a:t>
            </a:r>
            <a:r>
              <a:rPr lang="en-US" altLang="sv-SE" sz="3600" dirty="0">
                <a:solidFill>
                  <a:schemeClr val="hlink"/>
                </a:solidFill>
                <a:latin typeface="Calibri Light" panose="020F0302020204030204" pitchFamily="34" charset="0"/>
                <a:cs typeface="Calibri Light" panose="020F0302020204030204" pitchFamily="34" charset="0"/>
              </a:rPr>
              <a:t>for </a:t>
            </a:r>
            <a:r>
              <a:rPr lang="en-SE" altLang="sv-SE" sz="3600" dirty="0">
                <a:solidFill>
                  <a:schemeClr val="hlink"/>
                </a:solidFill>
                <a:latin typeface="Calibri Light" panose="020F0302020204030204" pitchFamily="34" charset="0"/>
                <a:cs typeface="Calibri Light" panose="020F0302020204030204" pitchFamily="34" charset="0"/>
              </a:rPr>
              <a:t>N</a:t>
            </a:r>
            <a:r>
              <a:rPr lang="en-US" altLang="sv-SE" sz="3600" dirty="0">
                <a:solidFill>
                  <a:schemeClr val="hlink"/>
                </a:solidFill>
                <a:latin typeface="Calibri Light" panose="020F0302020204030204" pitchFamily="34" charset="0"/>
                <a:cs typeface="Calibri Light" panose="020F0302020204030204" pitchFamily="34" charset="0"/>
              </a:rPr>
              <a:t>on-rooted </a:t>
            </a:r>
            <a:r>
              <a:rPr lang="en-SE" altLang="sv-SE" sz="3600" dirty="0">
                <a:solidFill>
                  <a:schemeClr val="hlink"/>
                </a:solidFill>
                <a:latin typeface="Calibri Light" panose="020F0302020204030204" pitchFamily="34" charset="0"/>
                <a:cs typeface="Calibri Light" panose="020F0302020204030204" pitchFamily="34" charset="0"/>
              </a:rPr>
              <a:t>Trees</a:t>
            </a:r>
            <a:endParaRPr lang="en-US" altLang="sv-SE" sz="3600" u="sng" dirty="0">
              <a:solidFill>
                <a:schemeClr val="hlink"/>
              </a:solidFill>
              <a:latin typeface="Calibri Light" panose="020F0302020204030204" pitchFamily="34" charset="0"/>
              <a:cs typeface="Calibri Light" panose="020F0302020204030204" pitchFamily="34" charset="0"/>
            </a:endParaRPr>
          </a:p>
        </p:txBody>
      </p:sp>
      <p:sp>
        <p:nvSpPr>
          <p:cNvPr id="53253" name="Oval 5"/>
          <p:cNvSpPr>
            <a:spLocks noChangeArrowheads="1"/>
          </p:cNvSpPr>
          <p:nvPr/>
        </p:nvSpPr>
        <p:spPr bwMode="auto">
          <a:xfrm>
            <a:off x="6738938" y="2668588"/>
            <a:ext cx="598487" cy="493712"/>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solidFill>
                <a:schemeClr val="accent2"/>
              </a:solidFill>
              <a:latin typeface="Calibri Light" panose="020F0302020204030204" pitchFamily="34" charset="0"/>
              <a:cs typeface="Calibri Light" panose="020F0302020204030204" pitchFamily="34" charset="0"/>
            </a:endParaRPr>
          </a:p>
        </p:txBody>
      </p:sp>
      <p:sp>
        <p:nvSpPr>
          <p:cNvPr id="53254" name="Oval 6"/>
          <p:cNvSpPr>
            <a:spLocks noChangeArrowheads="1"/>
          </p:cNvSpPr>
          <p:nvPr/>
        </p:nvSpPr>
        <p:spPr bwMode="auto">
          <a:xfrm>
            <a:off x="6503988" y="5922963"/>
            <a:ext cx="600075" cy="493712"/>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solidFill>
                <a:schemeClr val="accent2"/>
              </a:solidFill>
              <a:latin typeface="Calibri Light" panose="020F0302020204030204" pitchFamily="34" charset="0"/>
              <a:cs typeface="Calibri Light" panose="020F0302020204030204" pitchFamily="34" charset="0"/>
            </a:endParaRPr>
          </a:p>
        </p:txBody>
      </p:sp>
      <p:sp>
        <p:nvSpPr>
          <p:cNvPr id="53255" name="Line 7"/>
          <p:cNvSpPr>
            <a:spLocks noChangeShapeType="1"/>
          </p:cNvSpPr>
          <p:nvPr/>
        </p:nvSpPr>
        <p:spPr bwMode="auto">
          <a:xfrm rot="-300662" flipH="1" flipV="1">
            <a:off x="4732338" y="2306638"/>
            <a:ext cx="762000" cy="1624012"/>
          </a:xfrm>
          <a:prstGeom prst="line">
            <a:avLst/>
          </a:prstGeom>
          <a:noFill/>
          <a:ln w="127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56" name="Line 8"/>
          <p:cNvSpPr>
            <a:spLocks noChangeShapeType="1"/>
          </p:cNvSpPr>
          <p:nvPr/>
        </p:nvSpPr>
        <p:spPr bwMode="auto">
          <a:xfrm flipH="1">
            <a:off x="3449638" y="2422525"/>
            <a:ext cx="868362" cy="849313"/>
          </a:xfrm>
          <a:prstGeom prst="line">
            <a:avLst/>
          </a:prstGeom>
          <a:noFill/>
          <a:ln w="127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57" name="Line 9"/>
          <p:cNvSpPr>
            <a:spLocks noChangeShapeType="1"/>
          </p:cNvSpPr>
          <p:nvPr/>
        </p:nvSpPr>
        <p:spPr bwMode="auto">
          <a:xfrm flipH="1">
            <a:off x="4457700" y="2446338"/>
            <a:ext cx="22225" cy="2562225"/>
          </a:xfrm>
          <a:prstGeom prst="line">
            <a:avLst/>
          </a:prstGeom>
          <a:noFill/>
          <a:ln w="127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58" name="Line 10"/>
          <p:cNvSpPr>
            <a:spLocks noChangeShapeType="1"/>
          </p:cNvSpPr>
          <p:nvPr/>
        </p:nvSpPr>
        <p:spPr bwMode="auto">
          <a:xfrm rot="647531" flipH="1">
            <a:off x="3049588" y="5251450"/>
            <a:ext cx="890587" cy="796925"/>
          </a:xfrm>
          <a:prstGeom prst="line">
            <a:avLst/>
          </a:prstGeom>
          <a:noFill/>
          <a:ln w="127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59" name="Line 11"/>
          <p:cNvSpPr>
            <a:spLocks noChangeShapeType="1"/>
          </p:cNvSpPr>
          <p:nvPr/>
        </p:nvSpPr>
        <p:spPr bwMode="auto">
          <a:xfrm flipV="1">
            <a:off x="3071813" y="6091238"/>
            <a:ext cx="3419475" cy="587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60" name="Oval 12"/>
          <p:cNvSpPr>
            <a:spLocks noChangeArrowheads="1"/>
          </p:cNvSpPr>
          <p:nvPr/>
        </p:nvSpPr>
        <p:spPr bwMode="auto">
          <a:xfrm>
            <a:off x="5391150" y="3903663"/>
            <a:ext cx="598488" cy="493712"/>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solidFill>
                <a:schemeClr val="accent2"/>
              </a:solidFill>
              <a:latin typeface="Calibri Light" panose="020F0302020204030204" pitchFamily="34" charset="0"/>
              <a:cs typeface="Calibri Light" panose="020F0302020204030204" pitchFamily="34" charset="0"/>
            </a:endParaRPr>
          </a:p>
        </p:txBody>
      </p:sp>
      <p:sp>
        <p:nvSpPr>
          <p:cNvPr id="53261" name="Oval 13"/>
          <p:cNvSpPr>
            <a:spLocks noChangeArrowheads="1"/>
          </p:cNvSpPr>
          <p:nvPr/>
        </p:nvSpPr>
        <p:spPr bwMode="auto">
          <a:xfrm>
            <a:off x="2462213" y="5907088"/>
            <a:ext cx="598487" cy="493712"/>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solidFill>
                <a:schemeClr val="accent2"/>
              </a:solidFill>
              <a:latin typeface="Calibri Light" panose="020F0302020204030204" pitchFamily="34" charset="0"/>
              <a:cs typeface="Calibri Light" panose="020F0302020204030204" pitchFamily="34" charset="0"/>
            </a:endParaRPr>
          </a:p>
        </p:txBody>
      </p:sp>
      <p:sp>
        <p:nvSpPr>
          <p:cNvPr id="53263" name="Oval 15"/>
          <p:cNvSpPr>
            <a:spLocks noChangeArrowheads="1"/>
          </p:cNvSpPr>
          <p:nvPr/>
        </p:nvSpPr>
        <p:spPr bwMode="auto">
          <a:xfrm>
            <a:off x="3948113" y="4935538"/>
            <a:ext cx="598487" cy="493712"/>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solidFill>
                <a:schemeClr val="accent2"/>
              </a:solidFill>
              <a:latin typeface="Calibri Light" panose="020F0302020204030204" pitchFamily="34" charset="0"/>
              <a:cs typeface="Calibri Light" panose="020F0302020204030204" pitchFamily="34" charset="0"/>
            </a:endParaRPr>
          </a:p>
        </p:txBody>
      </p:sp>
      <p:sp>
        <p:nvSpPr>
          <p:cNvPr id="53264" name="Oval 16"/>
          <p:cNvSpPr>
            <a:spLocks noChangeArrowheads="1"/>
          </p:cNvSpPr>
          <p:nvPr/>
        </p:nvSpPr>
        <p:spPr bwMode="auto">
          <a:xfrm>
            <a:off x="2924175" y="3248025"/>
            <a:ext cx="598488" cy="493713"/>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solidFill>
                <a:schemeClr val="accent2"/>
              </a:solidFill>
              <a:latin typeface="Calibri Light" panose="020F0302020204030204" pitchFamily="34" charset="0"/>
              <a:cs typeface="Calibri Light" panose="020F0302020204030204" pitchFamily="34" charset="0"/>
            </a:endParaRPr>
          </a:p>
        </p:txBody>
      </p:sp>
      <p:sp>
        <p:nvSpPr>
          <p:cNvPr id="53265" name="Oval 17"/>
          <p:cNvSpPr>
            <a:spLocks noChangeArrowheads="1"/>
          </p:cNvSpPr>
          <p:nvPr/>
        </p:nvSpPr>
        <p:spPr bwMode="auto">
          <a:xfrm>
            <a:off x="1104900" y="4727575"/>
            <a:ext cx="598488" cy="493713"/>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solidFill>
                <a:schemeClr val="accent2"/>
              </a:solidFill>
              <a:latin typeface="Calibri Light" panose="020F0302020204030204" pitchFamily="34" charset="0"/>
              <a:cs typeface="Calibri Light" panose="020F0302020204030204" pitchFamily="34" charset="0"/>
            </a:endParaRPr>
          </a:p>
        </p:txBody>
      </p:sp>
      <p:sp>
        <p:nvSpPr>
          <p:cNvPr id="53266" name="Line 18"/>
          <p:cNvSpPr>
            <a:spLocks noChangeShapeType="1"/>
          </p:cNvSpPr>
          <p:nvPr/>
        </p:nvSpPr>
        <p:spPr bwMode="auto">
          <a:xfrm>
            <a:off x="1531938" y="5224463"/>
            <a:ext cx="990600" cy="79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67" name="Line 19"/>
          <p:cNvSpPr>
            <a:spLocks noChangeShapeType="1"/>
          </p:cNvSpPr>
          <p:nvPr/>
        </p:nvSpPr>
        <p:spPr bwMode="auto">
          <a:xfrm rot="283336" flipH="1">
            <a:off x="1704975" y="3621088"/>
            <a:ext cx="1298575" cy="1250950"/>
          </a:xfrm>
          <a:prstGeom prst="line">
            <a:avLst/>
          </a:prstGeom>
          <a:noFill/>
          <a:ln w="127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68" name="Line 20"/>
          <p:cNvSpPr>
            <a:spLocks noChangeShapeType="1"/>
          </p:cNvSpPr>
          <p:nvPr/>
        </p:nvSpPr>
        <p:spPr bwMode="auto">
          <a:xfrm rot="21398922" flipH="1">
            <a:off x="6710363" y="3152775"/>
            <a:ext cx="344487" cy="2735263"/>
          </a:xfrm>
          <a:prstGeom prst="line">
            <a:avLst/>
          </a:prstGeom>
          <a:noFill/>
          <a:ln w="127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69" name="Line 21"/>
          <p:cNvSpPr>
            <a:spLocks noChangeShapeType="1"/>
          </p:cNvSpPr>
          <p:nvPr/>
        </p:nvSpPr>
        <p:spPr bwMode="auto">
          <a:xfrm>
            <a:off x="5840413" y="4397375"/>
            <a:ext cx="839787" cy="1535113"/>
          </a:xfrm>
          <a:prstGeom prst="line">
            <a:avLst/>
          </a:prstGeom>
          <a:noFill/>
          <a:ln w="127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70" name="Line 22"/>
          <p:cNvSpPr>
            <a:spLocks noChangeShapeType="1"/>
          </p:cNvSpPr>
          <p:nvPr/>
        </p:nvSpPr>
        <p:spPr bwMode="auto">
          <a:xfrm>
            <a:off x="3449638" y="3668713"/>
            <a:ext cx="684212" cy="1298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89" name="Oval 41"/>
          <p:cNvSpPr>
            <a:spLocks noChangeArrowheads="1"/>
          </p:cNvSpPr>
          <p:nvPr/>
        </p:nvSpPr>
        <p:spPr bwMode="auto">
          <a:xfrm>
            <a:off x="4140200" y="1952625"/>
            <a:ext cx="598488" cy="493713"/>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solidFill>
                <a:schemeClr val="accent2"/>
              </a:solidFill>
              <a:latin typeface="Calibri Light" panose="020F0302020204030204" pitchFamily="34" charset="0"/>
              <a:cs typeface="Calibri Light" panose="020F0302020204030204" pitchFamily="34" charset="0"/>
            </a:endParaRPr>
          </a:p>
        </p:txBody>
      </p:sp>
      <p:sp>
        <p:nvSpPr>
          <p:cNvPr id="53291" name="Text Box 43"/>
          <p:cNvSpPr txBox="1">
            <a:spLocks noChangeArrowheads="1"/>
          </p:cNvSpPr>
          <p:nvPr/>
        </p:nvSpPr>
        <p:spPr bwMode="auto">
          <a:xfrm>
            <a:off x="1127125" y="4479925"/>
            <a:ext cx="12938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latin typeface="Calibri Light" panose="020F0302020204030204" pitchFamily="34" charset="0"/>
                <a:cs typeface="Calibri Light" panose="020F0302020204030204" pitchFamily="34" charset="0"/>
              </a:rPr>
              <a:t>Count</a:t>
            </a:r>
            <a:r>
              <a:rPr lang="en-US" altLang="sv-SE" sz="1400" baseline="-25000">
                <a:latin typeface="Calibri Light" panose="020F0302020204030204" pitchFamily="34" charset="0"/>
                <a:cs typeface="Calibri Light" panose="020F0302020204030204" pitchFamily="34" charset="0"/>
              </a:rPr>
              <a:t>i</a:t>
            </a:r>
            <a:r>
              <a:rPr lang="en-US" altLang="sv-SE" sz="1400">
                <a:latin typeface="Calibri Light" panose="020F0302020204030204" pitchFamily="34" charset="0"/>
                <a:cs typeface="Calibri Light" panose="020F0302020204030204" pitchFamily="34" charset="0"/>
              </a:rPr>
              <a:t>[j]=3</a:t>
            </a:r>
          </a:p>
        </p:txBody>
      </p:sp>
      <p:sp>
        <p:nvSpPr>
          <p:cNvPr id="53292" name="Text Box 44"/>
          <p:cNvSpPr txBox="1">
            <a:spLocks noChangeArrowheads="1"/>
          </p:cNvSpPr>
          <p:nvPr/>
        </p:nvSpPr>
        <p:spPr bwMode="auto">
          <a:xfrm>
            <a:off x="3024188" y="5307013"/>
            <a:ext cx="1220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solidFill>
                  <a:srgbClr val="CC0000"/>
                </a:solidFill>
                <a:latin typeface="Calibri Light" panose="020F0302020204030204" pitchFamily="34" charset="0"/>
                <a:cs typeface="Calibri Light" panose="020F0302020204030204" pitchFamily="34" charset="0"/>
              </a:rPr>
              <a:t>Count</a:t>
            </a:r>
            <a:r>
              <a:rPr lang="en-US" altLang="sv-SE" sz="1400" baseline="-25000">
                <a:solidFill>
                  <a:srgbClr val="CC0000"/>
                </a:solidFill>
                <a:latin typeface="Calibri Light" panose="020F0302020204030204" pitchFamily="34" charset="0"/>
                <a:cs typeface="Calibri Light" panose="020F0302020204030204" pitchFamily="34" charset="0"/>
              </a:rPr>
              <a:t>i</a:t>
            </a:r>
            <a:r>
              <a:rPr lang="en-US" altLang="sv-SE" sz="1400">
                <a:solidFill>
                  <a:srgbClr val="CC0000"/>
                </a:solidFill>
                <a:latin typeface="Calibri Light" panose="020F0302020204030204" pitchFamily="34" charset="0"/>
                <a:cs typeface="Calibri Light" panose="020F0302020204030204" pitchFamily="34" charset="0"/>
              </a:rPr>
              <a:t>[1]=2</a:t>
            </a:r>
          </a:p>
        </p:txBody>
      </p:sp>
      <p:sp>
        <p:nvSpPr>
          <p:cNvPr id="53293" name="Text Box 45"/>
          <p:cNvSpPr txBox="1">
            <a:spLocks noChangeArrowheads="1"/>
          </p:cNvSpPr>
          <p:nvPr/>
        </p:nvSpPr>
        <p:spPr bwMode="auto">
          <a:xfrm>
            <a:off x="3073400" y="2978150"/>
            <a:ext cx="1220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latin typeface="Calibri Light" panose="020F0302020204030204" pitchFamily="34" charset="0"/>
                <a:cs typeface="Calibri Light" panose="020F0302020204030204" pitchFamily="34" charset="0"/>
              </a:rPr>
              <a:t>Count</a:t>
            </a:r>
            <a:r>
              <a:rPr lang="en-US" altLang="sv-SE" sz="1400" baseline="-25000">
                <a:latin typeface="Calibri Light" panose="020F0302020204030204" pitchFamily="34" charset="0"/>
                <a:cs typeface="Calibri Light" panose="020F0302020204030204" pitchFamily="34" charset="0"/>
              </a:rPr>
              <a:t>i</a:t>
            </a:r>
            <a:r>
              <a:rPr lang="en-US" altLang="sv-SE" sz="1400">
                <a:latin typeface="Calibri Light" panose="020F0302020204030204" pitchFamily="34" charset="0"/>
                <a:cs typeface="Calibri Light" panose="020F0302020204030204" pitchFamily="34" charset="0"/>
              </a:rPr>
              <a:t>[j]=5</a:t>
            </a:r>
          </a:p>
        </p:txBody>
      </p:sp>
      <p:sp>
        <p:nvSpPr>
          <p:cNvPr id="53294" name="Text Box 46"/>
          <p:cNvSpPr txBox="1">
            <a:spLocks noChangeArrowheads="1"/>
          </p:cNvSpPr>
          <p:nvPr/>
        </p:nvSpPr>
        <p:spPr bwMode="auto">
          <a:xfrm>
            <a:off x="4084638" y="4708525"/>
            <a:ext cx="1220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solidFill>
                  <a:srgbClr val="CC0000"/>
                </a:solidFill>
                <a:latin typeface="Calibri Light" panose="020F0302020204030204" pitchFamily="34" charset="0"/>
                <a:cs typeface="Calibri Light" panose="020F0302020204030204" pitchFamily="34" charset="0"/>
              </a:rPr>
              <a:t>Count</a:t>
            </a:r>
            <a:r>
              <a:rPr lang="en-US" altLang="sv-SE" sz="1400" baseline="-25000">
                <a:solidFill>
                  <a:srgbClr val="CC0000"/>
                </a:solidFill>
                <a:latin typeface="Calibri Light" panose="020F0302020204030204" pitchFamily="34" charset="0"/>
                <a:cs typeface="Calibri Light" panose="020F0302020204030204" pitchFamily="34" charset="0"/>
              </a:rPr>
              <a:t>i</a:t>
            </a:r>
            <a:r>
              <a:rPr lang="en-US" altLang="sv-SE" sz="1400">
                <a:solidFill>
                  <a:srgbClr val="CC0000"/>
                </a:solidFill>
                <a:latin typeface="Calibri Light" panose="020F0302020204030204" pitchFamily="34" charset="0"/>
                <a:cs typeface="Calibri Light" panose="020F0302020204030204" pitchFamily="34" charset="0"/>
              </a:rPr>
              <a:t>[j]=2</a:t>
            </a:r>
          </a:p>
        </p:txBody>
      </p:sp>
      <p:sp>
        <p:nvSpPr>
          <p:cNvPr id="53296" name="Text Box 48"/>
          <p:cNvSpPr txBox="1">
            <a:spLocks noChangeArrowheads="1"/>
          </p:cNvSpPr>
          <p:nvPr/>
        </p:nvSpPr>
        <p:spPr bwMode="auto">
          <a:xfrm>
            <a:off x="6829425" y="3317875"/>
            <a:ext cx="1220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solidFill>
                  <a:srgbClr val="CC0000"/>
                </a:solidFill>
                <a:latin typeface="Calibri Light" panose="020F0302020204030204" pitchFamily="34" charset="0"/>
                <a:cs typeface="Calibri Light" panose="020F0302020204030204" pitchFamily="34" charset="0"/>
              </a:rPr>
              <a:t>Count</a:t>
            </a:r>
            <a:r>
              <a:rPr lang="en-US" altLang="sv-SE" sz="1400" baseline="-25000">
                <a:solidFill>
                  <a:srgbClr val="CC0000"/>
                </a:solidFill>
                <a:latin typeface="Calibri Light" panose="020F0302020204030204" pitchFamily="34" charset="0"/>
                <a:cs typeface="Calibri Light" panose="020F0302020204030204" pitchFamily="34" charset="0"/>
              </a:rPr>
              <a:t>i</a:t>
            </a:r>
            <a:r>
              <a:rPr lang="en-US" altLang="sv-SE" sz="1400">
                <a:solidFill>
                  <a:srgbClr val="CC0000"/>
                </a:solidFill>
                <a:latin typeface="Calibri Light" panose="020F0302020204030204" pitchFamily="34" charset="0"/>
                <a:cs typeface="Calibri Light" panose="020F0302020204030204" pitchFamily="34" charset="0"/>
              </a:rPr>
              <a:t>[j]=1</a:t>
            </a:r>
          </a:p>
        </p:txBody>
      </p:sp>
      <p:sp>
        <p:nvSpPr>
          <p:cNvPr id="53297" name="Text Box 49"/>
          <p:cNvSpPr txBox="1">
            <a:spLocks noChangeArrowheads="1"/>
          </p:cNvSpPr>
          <p:nvPr/>
        </p:nvSpPr>
        <p:spPr bwMode="auto">
          <a:xfrm>
            <a:off x="3427413" y="2417763"/>
            <a:ext cx="13414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latin typeface="Calibri Light" panose="020F0302020204030204" pitchFamily="34" charset="0"/>
                <a:cs typeface="Calibri Light" panose="020F0302020204030204" pitchFamily="34" charset="0"/>
              </a:rPr>
              <a:t>Count</a:t>
            </a:r>
            <a:r>
              <a:rPr lang="en-US" altLang="sv-SE" sz="1400" baseline="-25000">
                <a:latin typeface="Calibri Light" panose="020F0302020204030204" pitchFamily="34" charset="0"/>
                <a:cs typeface="Calibri Light" panose="020F0302020204030204" pitchFamily="34" charset="0"/>
              </a:rPr>
              <a:t>i</a:t>
            </a:r>
            <a:r>
              <a:rPr lang="en-US" altLang="sv-SE" sz="1400">
                <a:latin typeface="Calibri Light" panose="020F0302020204030204" pitchFamily="34" charset="0"/>
                <a:cs typeface="Calibri Light" panose="020F0302020204030204" pitchFamily="34" charset="0"/>
              </a:rPr>
              <a:t>[j]=3</a:t>
            </a:r>
          </a:p>
        </p:txBody>
      </p:sp>
      <p:sp>
        <p:nvSpPr>
          <p:cNvPr id="53298" name="Text Box 50"/>
          <p:cNvSpPr txBox="1">
            <a:spLocks noChangeArrowheads="1"/>
          </p:cNvSpPr>
          <p:nvPr/>
        </p:nvSpPr>
        <p:spPr bwMode="auto">
          <a:xfrm>
            <a:off x="4487863" y="2551113"/>
            <a:ext cx="1220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latin typeface="Calibri Light" panose="020F0302020204030204" pitchFamily="34" charset="0"/>
                <a:cs typeface="Calibri Light" panose="020F0302020204030204" pitchFamily="34" charset="0"/>
              </a:rPr>
              <a:t>Count</a:t>
            </a:r>
            <a:r>
              <a:rPr lang="en-US" altLang="sv-SE" sz="1400" baseline="-25000">
                <a:latin typeface="Calibri Light" panose="020F0302020204030204" pitchFamily="34" charset="0"/>
                <a:cs typeface="Calibri Light" panose="020F0302020204030204" pitchFamily="34" charset="0"/>
              </a:rPr>
              <a:t>i</a:t>
            </a:r>
            <a:r>
              <a:rPr lang="en-US" altLang="sv-SE" sz="1400">
                <a:latin typeface="Calibri Light" panose="020F0302020204030204" pitchFamily="34" charset="0"/>
                <a:cs typeface="Calibri Light" panose="020F0302020204030204" pitchFamily="34" charset="0"/>
              </a:rPr>
              <a:t>[j]=5</a:t>
            </a:r>
          </a:p>
        </p:txBody>
      </p:sp>
      <p:sp>
        <p:nvSpPr>
          <p:cNvPr id="53299" name="Text Box 51"/>
          <p:cNvSpPr txBox="1">
            <a:spLocks noChangeArrowheads="1"/>
          </p:cNvSpPr>
          <p:nvPr/>
        </p:nvSpPr>
        <p:spPr bwMode="auto">
          <a:xfrm>
            <a:off x="4989513" y="3590925"/>
            <a:ext cx="1220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solidFill>
                  <a:srgbClr val="CC0000"/>
                </a:solidFill>
                <a:latin typeface="Calibri Light" panose="020F0302020204030204" pitchFamily="34" charset="0"/>
                <a:cs typeface="Calibri Light" panose="020F0302020204030204" pitchFamily="34" charset="0"/>
              </a:rPr>
              <a:t>Count</a:t>
            </a:r>
            <a:r>
              <a:rPr lang="en-US" altLang="sv-SE" sz="1400" baseline="-25000">
                <a:solidFill>
                  <a:srgbClr val="CC0000"/>
                </a:solidFill>
                <a:latin typeface="Calibri Light" panose="020F0302020204030204" pitchFamily="34" charset="0"/>
                <a:cs typeface="Calibri Light" panose="020F0302020204030204" pitchFamily="34" charset="0"/>
              </a:rPr>
              <a:t>i</a:t>
            </a:r>
            <a:r>
              <a:rPr lang="en-US" altLang="sv-SE" sz="1400">
                <a:solidFill>
                  <a:srgbClr val="CC0000"/>
                </a:solidFill>
                <a:latin typeface="Calibri Light" panose="020F0302020204030204" pitchFamily="34" charset="0"/>
                <a:cs typeface="Calibri Light" panose="020F0302020204030204" pitchFamily="34" charset="0"/>
              </a:rPr>
              <a:t>[j]=3</a:t>
            </a:r>
          </a:p>
        </p:txBody>
      </p:sp>
      <p:sp>
        <p:nvSpPr>
          <p:cNvPr id="53300" name="Text Box 52"/>
          <p:cNvSpPr txBox="1">
            <a:spLocks noChangeArrowheads="1"/>
          </p:cNvSpPr>
          <p:nvPr/>
        </p:nvSpPr>
        <p:spPr bwMode="auto">
          <a:xfrm>
            <a:off x="2273300" y="3698875"/>
            <a:ext cx="1220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latin typeface="Calibri Light" panose="020F0302020204030204" pitchFamily="34" charset="0"/>
                <a:cs typeface="Calibri Light" panose="020F0302020204030204" pitchFamily="34" charset="0"/>
              </a:rPr>
              <a:t>Count</a:t>
            </a:r>
            <a:r>
              <a:rPr lang="en-US" altLang="sv-SE" sz="1400" baseline="-25000">
                <a:latin typeface="Calibri Light" panose="020F0302020204030204" pitchFamily="34" charset="0"/>
                <a:cs typeface="Calibri Light" panose="020F0302020204030204" pitchFamily="34" charset="0"/>
              </a:rPr>
              <a:t>i</a:t>
            </a:r>
            <a:r>
              <a:rPr lang="en-US" altLang="sv-SE" sz="1400">
                <a:latin typeface="Calibri Light" panose="020F0302020204030204" pitchFamily="34" charset="0"/>
                <a:cs typeface="Calibri Light" panose="020F0302020204030204" pitchFamily="34" charset="0"/>
              </a:rPr>
              <a:t>[j] =3</a:t>
            </a:r>
          </a:p>
        </p:txBody>
      </p:sp>
      <p:sp>
        <p:nvSpPr>
          <p:cNvPr id="53301" name="Text Box 53"/>
          <p:cNvSpPr txBox="1">
            <a:spLocks noChangeArrowheads="1"/>
          </p:cNvSpPr>
          <p:nvPr/>
        </p:nvSpPr>
        <p:spPr bwMode="auto">
          <a:xfrm>
            <a:off x="2362200" y="5707063"/>
            <a:ext cx="1220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latin typeface="Calibri Light" panose="020F0302020204030204" pitchFamily="34" charset="0"/>
                <a:cs typeface="Calibri Light" panose="020F0302020204030204" pitchFamily="34" charset="0"/>
              </a:rPr>
              <a:t>Count</a:t>
            </a:r>
            <a:r>
              <a:rPr lang="en-US" altLang="sv-SE" sz="1400" baseline="-25000">
                <a:latin typeface="Calibri Light" panose="020F0302020204030204" pitchFamily="34" charset="0"/>
                <a:cs typeface="Calibri Light" panose="020F0302020204030204" pitchFamily="34" charset="0"/>
              </a:rPr>
              <a:t>i</a:t>
            </a:r>
            <a:r>
              <a:rPr lang="en-US" altLang="sv-SE" sz="1400">
                <a:latin typeface="Calibri Light" panose="020F0302020204030204" pitchFamily="34" charset="0"/>
                <a:cs typeface="Calibri Light" panose="020F0302020204030204" pitchFamily="34" charset="0"/>
              </a:rPr>
              <a:t>[1]=7</a:t>
            </a:r>
          </a:p>
        </p:txBody>
      </p:sp>
      <p:sp>
        <p:nvSpPr>
          <p:cNvPr id="53302" name="Text Box 54"/>
          <p:cNvSpPr txBox="1">
            <a:spLocks noChangeArrowheads="1"/>
          </p:cNvSpPr>
          <p:nvPr/>
        </p:nvSpPr>
        <p:spPr bwMode="auto">
          <a:xfrm>
            <a:off x="5616575" y="4413250"/>
            <a:ext cx="1220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solidFill>
                  <a:srgbClr val="CC0000"/>
                </a:solidFill>
                <a:latin typeface="Calibri Light" panose="020F0302020204030204" pitchFamily="34" charset="0"/>
                <a:cs typeface="Calibri Light" panose="020F0302020204030204" pitchFamily="34" charset="0"/>
              </a:rPr>
              <a:t>Count</a:t>
            </a:r>
            <a:r>
              <a:rPr lang="en-US" altLang="sv-SE" sz="1400" baseline="-25000">
                <a:solidFill>
                  <a:srgbClr val="CC0000"/>
                </a:solidFill>
                <a:latin typeface="Calibri Light" panose="020F0302020204030204" pitchFamily="34" charset="0"/>
                <a:cs typeface="Calibri Light" panose="020F0302020204030204" pitchFamily="34" charset="0"/>
              </a:rPr>
              <a:t>i</a:t>
            </a:r>
            <a:r>
              <a:rPr lang="en-US" altLang="sv-SE" sz="1400">
                <a:solidFill>
                  <a:srgbClr val="CC0000"/>
                </a:solidFill>
                <a:latin typeface="Calibri Light" panose="020F0302020204030204" pitchFamily="34" charset="0"/>
                <a:cs typeface="Calibri Light" panose="020F0302020204030204" pitchFamily="34" charset="0"/>
              </a:rPr>
              <a:t>[1]=6</a:t>
            </a:r>
          </a:p>
        </p:txBody>
      </p:sp>
      <p:sp>
        <p:nvSpPr>
          <p:cNvPr id="53303" name="Text Box 55"/>
          <p:cNvSpPr txBox="1">
            <a:spLocks noChangeArrowheads="1"/>
          </p:cNvSpPr>
          <p:nvPr/>
        </p:nvSpPr>
        <p:spPr bwMode="auto">
          <a:xfrm>
            <a:off x="5495925" y="5473700"/>
            <a:ext cx="1220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solidFill>
                  <a:srgbClr val="CC0000"/>
                </a:solidFill>
                <a:latin typeface="Calibri Light" panose="020F0302020204030204" pitchFamily="34" charset="0"/>
                <a:cs typeface="Calibri Light" panose="020F0302020204030204" pitchFamily="34" charset="0"/>
              </a:rPr>
              <a:t>Count</a:t>
            </a:r>
            <a:r>
              <a:rPr lang="en-US" altLang="sv-SE" sz="1400" baseline="-25000">
                <a:solidFill>
                  <a:srgbClr val="CC0000"/>
                </a:solidFill>
                <a:latin typeface="Calibri Light" panose="020F0302020204030204" pitchFamily="34" charset="0"/>
                <a:cs typeface="Calibri Light" panose="020F0302020204030204" pitchFamily="34" charset="0"/>
              </a:rPr>
              <a:t>i</a:t>
            </a:r>
            <a:r>
              <a:rPr lang="en-US" altLang="sv-SE" sz="1400">
                <a:solidFill>
                  <a:srgbClr val="CC0000"/>
                </a:solidFill>
                <a:latin typeface="Calibri Light" panose="020F0302020204030204" pitchFamily="34" charset="0"/>
                <a:cs typeface="Calibri Light" panose="020F0302020204030204" pitchFamily="34" charset="0"/>
              </a:rPr>
              <a:t>[1]=2</a:t>
            </a:r>
          </a:p>
        </p:txBody>
      </p:sp>
      <p:sp>
        <p:nvSpPr>
          <p:cNvPr id="53304" name="Text Box 56"/>
          <p:cNvSpPr txBox="1">
            <a:spLocks noChangeArrowheads="1"/>
          </p:cNvSpPr>
          <p:nvPr/>
        </p:nvSpPr>
        <p:spPr bwMode="auto">
          <a:xfrm>
            <a:off x="6751638" y="5364163"/>
            <a:ext cx="1220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solidFill>
                  <a:srgbClr val="CC0000"/>
                </a:solidFill>
                <a:latin typeface="Calibri Light" panose="020F0302020204030204" pitchFamily="34" charset="0"/>
                <a:cs typeface="Calibri Light" panose="020F0302020204030204" pitchFamily="34" charset="0"/>
              </a:rPr>
              <a:t>Count</a:t>
            </a:r>
            <a:r>
              <a:rPr lang="en-US" altLang="sv-SE" sz="1400" baseline="-25000">
                <a:solidFill>
                  <a:srgbClr val="CC0000"/>
                </a:solidFill>
                <a:latin typeface="Calibri Light" panose="020F0302020204030204" pitchFamily="34" charset="0"/>
                <a:cs typeface="Calibri Light" panose="020F0302020204030204" pitchFamily="34" charset="0"/>
              </a:rPr>
              <a:t>i</a:t>
            </a:r>
            <a:r>
              <a:rPr lang="en-US" altLang="sv-SE" sz="1400">
                <a:solidFill>
                  <a:srgbClr val="CC0000"/>
                </a:solidFill>
                <a:latin typeface="Calibri Light" panose="020F0302020204030204" pitchFamily="34" charset="0"/>
                <a:cs typeface="Calibri Light" panose="020F0302020204030204" pitchFamily="34" charset="0"/>
              </a:rPr>
              <a:t>[1]=7</a:t>
            </a:r>
          </a:p>
        </p:txBody>
      </p:sp>
      <p:sp>
        <p:nvSpPr>
          <p:cNvPr id="53306" name="Text Box 58"/>
          <p:cNvSpPr txBox="1">
            <a:spLocks noChangeArrowheads="1"/>
          </p:cNvSpPr>
          <p:nvPr/>
        </p:nvSpPr>
        <p:spPr bwMode="auto">
          <a:xfrm>
            <a:off x="1112838" y="4487863"/>
            <a:ext cx="1220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solidFill>
                  <a:srgbClr val="CC0000"/>
                </a:solidFill>
                <a:latin typeface="Calibri Light" panose="020F0302020204030204" pitchFamily="34" charset="0"/>
                <a:cs typeface="Calibri Light" panose="020F0302020204030204" pitchFamily="34" charset="0"/>
              </a:rPr>
              <a:t>Count</a:t>
            </a:r>
            <a:r>
              <a:rPr lang="en-US" altLang="sv-SE" sz="1400" baseline="-25000">
                <a:solidFill>
                  <a:srgbClr val="CC0000"/>
                </a:solidFill>
                <a:latin typeface="Calibri Light" panose="020F0302020204030204" pitchFamily="34" charset="0"/>
                <a:cs typeface="Calibri Light" panose="020F0302020204030204" pitchFamily="34" charset="0"/>
              </a:rPr>
              <a:t>i</a:t>
            </a:r>
            <a:r>
              <a:rPr lang="en-US" altLang="sv-SE" sz="1400">
                <a:solidFill>
                  <a:srgbClr val="CC0000"/>
                </a:solidFill>
                <a:latin typeface="Calibri Light" panose="020F0302020204030204" pitchFamily="34" charset="0"/>
                <a:cs typeface="Calibri Light" panose="020F0302020204030204" pitchFamily="34" charset="0"/>
              </a:rPr>
              <a:t>[j] =1</a:t>
            </a:r>
          </a:p>
        </p:txBody>
      </p:sp>
      <p:sp>
        <p:nvSpPr>
          <p:cNvPr id="53307" name="Text Box 59"/>
          <p:cNvSpPr txBox="1">
            <a:spLocks noChangeArrowheads="1"/>
          </p:cNvSpPr>
          <p:nvPr/>
        </p:nvSpPr>
        <p:spPr bwMode="auto">
          <a:xfrm>
            <a:off x="3070225" y="2974975"/>
            <a:ext cx="1341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solidFill>
                  <a:srgbClr val="CC0000"/>
                </a:solidFill>
                <a:latin typeface="Calibri Light" panose="020F0302020204030204" pitchFamily="34" charset="0"/>
                <a:cs typeface="Calibri Light" panose="020F0302020204030204" pitchFamily="34" charset="0"/>
              </a:rPr>
              <a:t>Count</a:t>
            </a:r>
            <a:r>
              <a:rPr lang="en-US" altLang="sv-SE" sz="1400" baseline="-25000">
                <a:solidFill>
                  <a:srgbClr val="CC0000"/>
                </a:solidFill>
                <a:latin typeface="Calibri Light" panose="020F0302020204030204" pitchFamily="34" charset="0"/>
                <a:cs typeface="Calibri Light" panose="020F0302020204030204" pitchFamily="34" charset="0"/>
              </a:rPr>
              <a:t>i</a:t>
            </a:r>
            <a:r>
              <a:rPr lang="en-US" altLang="sv-SE" sz="1400">
                <a:solidFill>
                  <a:srgbClr val="CC0000"/>
                </a:solidFill>
                <a:latin typeface="Calibri Light" panose="020F0302020204030204" pitchFamily="34" charset="0"/>
                <a:cs typeface="Calibri Light" panose="020F0302020204030204" pitchFamily="34" charset="0"/>
              </a:rPr>
              <a:t>[j]=2</a:t>
            </a:r>
          </a:p>
        </p:txBody>
      </p:sp>
      <p:sp>
        <p:nvSpPr>
          <p:cNvPr id="53308" name="Text Box 60"/>
          <p:cNvSpPr txBox="1">
            <a:spLocks noChangeArrowheads="1"/>
          </p:cNvSpPr>
          <p:nvPr/>
        </p:nvSpPr>
        <p:spPr bwMode="auto">
          <a:xfrm>
            <a:off x="2268538" y="3705225"/>
            <a:ext cx="13414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solidFill>
                  <a:srgbClr val="CC0000"/>
                </a:solidFill>
                <a:latin typeface="Calibri Light" panose="020F0302020204030204" pitchFamily="34" charset="0"/>
                <a:cs typeface="Calibri Light" panose="020F0302020204030204" pitchFamily="34" charset="0"/>
              </a:rPr>
              <a:t>Count</a:t>
            </a:r>
            <a:r>
              <a:rPr lang="en-US" altLang="sv-SE" sz="1400" baseline="-25000">
                <a:solidFill>
                  <a:srgbClr val="CC0000"/>
                </a:solidFill>
                <a:latin typeface="Calibri Light" panose="020F0302020204030204" pitchFamily="34" charset="0"/>
                <a:cs typeface="Calibri Light" panose="020F0302020204030204" pitchFamily="34" charset="0"/>
              </a:rPr>
              <a:t>i</a:t>
            </a:r>
            <a:r>
              <a:rPr lang="en-US" altLang="sv-SE" sz="1400">
                <a:solidFill>
                  <a:srgbClr val="CC0000"/>
                </a:solidFill>
                <a:latin typeface="Calibri Light" panose="020F0302020204030204" pitchFamily="34" charset="0"/>
                <a:cs typeface="Calibri Light" panose="020F0302020204030204" pitchFamily="34" charset="0"/>
              </a:rPr>
              <a:t>[j]=4</a:t>
            </a:r>
          </a:p>
        </p:txBody>
      </p:sp>
      <p:sp>
        <p:nvSpPr>
          <p:cNvPr id="53309" name="Text Box 61"/>
          <p:cNvSpPr txBox="1">
            <a:spLocks noChangeArrowheads="1"/>
          </p:cNvSpPr>
          <p:nvPr/>
        </p:nvSpPr>
        <p:spPr bwMode="auto">
          <a:xfrm>
            <a:off x="2360613" y="5705475"/>
            <a:ext cx="1220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solidFill>
                  <a:srgbClr val="CC0000"/>
                </a:solidFill>
                <a:latin typeface="Calibri Light" panose="020F0302020204030204" pitchFamily="34" charset="0"/>
                <a:cs typeface="Calibri Light" panose="020F0302020204030204" pitchFamily="34" charset="0"/>
              </a:rPr>
              <a:t>Count</a:t>
            </a:r>
            <a:r>
              <a:rPr lang="en-US" altLang="sv-SE" sz="1400" baseline="-25000">
                <a:solidFill>
                  <a:srgbClr val="CC0000"/>
                </a:solidFill>
                <a:latin typeface="Calibri Light" panose="020F0302020204030204" pitchFamily="34" charset="0"/>
                <a:cs typeface="Calibri Light" panose="020F0302020204030204" pitchFamily="34" charset="0"/>
              </a:rPr>
              <a:t>i</a:t>
            </a:r>
            <a:r>
              <a:rPr lang="en-US" altLang="sv-SE" sz="1400">
                <a:solidFill>
                  <a:srgbClr val="CC0000"/>
                </a:solidFill>
                <a:latin typeface="Calibri Light" panose="020F0302020204030204" pitchFamily="34" charset="0"/>
                <a:cs typeface="Calibri Light" panose="020F0302020204030204" pitchFamily="34" charset="0"/>
              </a:rPr>
              <a:t>[1]=1</a:t>
            </a:r>
          </a:p>
        </p:txBody>
      </p:sp>
      <p:sp>
        <p:nvSpPr>
          <p:cNvPr id="53310" name="Text Box 62"/>
          <p:cNvSpPr txBox="1">
            <a:spLocks noChangeArrowheads="1"/>
          </p:cNvSpPr>
          <p:nvPr/>
        </p:nvSpPr>
        <p:spPr bwMode="auto">
          <a:xfrm>
            <a:off x="3435350" y="2424113"/>
            <a:ext cx="1220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solidFill>
                  <a:srgbClr val="CC0000"/>
                </a:solidFill>
                <a:latin typeface="Calibri Light" panose="020F0302020204030204" pitchFamily="34" charset="0"/>
                <a:cs typeface="Calibri Light" panose="020F0302020204030204" pitchFamily="34" charset="0"/>
              </a:rPr>
              <a:t>Count</a:t>
            </a:r>
            <a:r>
              <a:rPr lang="en-US" altLang="sv-SE" sz="1400" baseline="-25000">
                <a:solidFill>
                  <a:srgbClr val="CC0000"/>
                </a:solidFill>
                <a:latin typeface="Calibri Light" panose="020F0302020204030204" pitchFamily="34" charset="0"/>
                <a:cs typeface="Calibri Light" panose="020F0302020204030204" pitchFamily="34" charset="0"/>
              </a:rPr>
              <a:t>i</a:t>
            </a:r>
            <a:r>
              <a:rPr lang="en-US" altLang="sv-SE" sz="1400">
                <a:solidFill>
                  <a:srgbClr val="CC0000"/>
                </a:solidFill>
                <a:latin typeface="Calibri Light" panose="020F0302020204030204" pitchFamily="34" charset="0"/>
                <a:cs typeface="Calibri Light" panose="020F0302020204030204" pitchFamily="34" charset="0"/>
              </a:rPr>
              <a:t>[j]=6</a:t>
            </a:r>
          </a:p>
        </p:txBody>
      </p:sp>
      <p:sp>
        <p:nvSpPr>
          <p:cNvPr id="53311" name="Text Box 63"/>
          <p:cNvSpPr txBox="1">
            <a:spLocks noChangeArrowheads="1"/>
          </p:cNvSpPr>
          <p:nvPr/>
        </p:nvSpPr>
        <p:spPr bwMode="auto">
          <a:xfrm>
            <a:off x="3924300" y="2778125"/>
            <a:ext cx="1220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latin typeface="Calibri Light" panose="020F0302020204030204" pitchFamily="34" charset="0"/>
                <a:cs typeface="Calibri Light" panose="020F0302020204030204" pitchFamily="34" charset="0"/>
              </a:rPr>
              <a:t>Count</a:t>
            </a:r>
            <a:r>
              <a:rPr lang="en-US" altLang="sv-SE" sz="1400" baseline="-25000">
                <a:latin typeface="Calibri Light" panose="020F0302020204030204" pitchFamily="34" charset="0"/>
                <a:cs typeface="Calibri Light" panose="020F0302020204030204" pitchFamily="34" charset="0"/>
              </a:rPr>
              <a:t>i</a:t>
            </a:r>
            <a:r>
              <a:rPr lang="en-US" altLang="sv-SE" sz="1400">
                <a:latin typeface="Calibri Light" panose="020F0302020204030204" pitchFamily="34" charset="0"/>
                <a:cs typeface="Calibri Light" panose="020F0302020204030204" pitchFamily="34" charset="0"/>
              </a:rPr>
              <a:t>[j]=5</a:t>
            </a:r>
          </a:p>
        </p:txBody>
      </p:sp>
      <p:sp>
        <p:nvSpPr>
          <p:cNvPr id="53312" name="Text Box 64"/>
          <p:cNvSpPr txBox="1">
            <a:spLocks noChangeArrowheads="1"/>
          </p:cNvSpPr>
          <p:nvPr/>
        </p:nvSpPr>
        <p:spPr bwMode="auto">
          <a:xfrm>
            <a:off x="3927475" y="2779713"/>
            <a:ext cx="1220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solidFill>
                  <a:srgbClr val="CC0000"/>
                </a:solidFill>
                <a:latin typeface="Calibri Light" panose="020F0302020204030204" pitchFamily="34" charset="0"/>
                <a:cs typeface="Calibri Light" panose="020F0302020204030204" pitchFamily="34" charset="0"/>
              </a:rPr>
              <a:t>Count</a:t>
            </a:r>
            <a:r>
              <a:rPr lang="en-US" altLang="sv-SE" sz="1400" baseline="-25000">
                <a:solidFill>
                  <a:srgbClr val="CC0000"/>
                </a:solidFill>
                <a:latin typeface="Calibri Light" panose="020F0302020204030204" pitchFamily="34" charset="0"/>
                <a:cs typeface="Calibri Light" panose="020F0302020204030204" pitchFamily="34" charset="0"/>
              </a:rPr>
              <a:t>i</a:t>
            </a:r>
            <a:r>
              <a:rPr lang="en-US" altLang="sv-SE" sz="1400">
                <a:solidFill>
                  <a:srgbClr val="CC0000"/>
                </a:solidFill>
                <a:latin typeface="Calibri Light" panose="020F0302020204030204" pitchFamily="34" charset="0"/>
                <a:cs typeface="Calibri Light" panose="020F0302020204030204" pitchFamily="34" charset="0"/>
              </a:rPr>
              <a:t>[j]=6</a:t>
            </a:r>
          </a:p>
        </p:txBody>
      </p:sp>
      <p:sp>
        <p:nvSpPr>
          <p:cNvPr id="53313" name="Text Box 65"/>
          <p:cNvSpPr txBox="1">
            <a:spLocks noChangeArrowheads="1"/>
          </p:cNvSpPr>
          <p:nvPr/>
        </p:nvSpPr>
        <p:spPr bwMode="auto">
          <a:xfrm>
            <a:off x="4506913" y="2549525"/>
            <a:ext cx="1220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solidFill>
                  <a:srgbClr val="CC0000"/>
                </a:solidFill>
                <a:latin typeface="Calibri Light" panose="020F0302020204030204" pitchFamily="34" charset="0"/>
                <a:cs typeface="Calibri Light" panose="020F0302020204030204" pitchFamily="34" charset="0"/>
              </a:rPr>
              <a:t>Count</a:t>
            </a:r>
            <a:r>
              <a:rPr lang="en-US" altLang="sv-SE" sz="1400" baseline="-25000">
                <a:solidFill>
                  <a:srgbClr val="CC0000"/>
                </a:solidFill>
                <a:latin typeface="Calibri Light" panose="020F0302020204030204" pitchFamily="34" charset="0"/>
                <a:cs typeface="Calibri Light" panose="020F0302020204030204" pitchFamily="34" charset="0"/>
              </a:rPr>
              <a:t>i</a:t>
            </a:r>
            <a:r>
              <a:rPr lang="en-US" altLang="sv-SE" sz="1400">
                <a:solidFill>
                  <a:srgbClr val="CC0000"/>
                </a:solidFill>
                <a:latin typeface="Calibri Light" panose="020F0302020204030204" pitchFamily="34" charset="0"/>
                <a:cs typeface="Calibri Light" panose="020F0302020204030204" pitchFamily="34" charset="0"/>
              </a:rPr>
              <a:t>[j] =4</a:t>
            </a:r>
          </a:p>
        </p:txBody>
      </p:sp>
      <p:sp>
        <p:nvSpPr>
          <p:cNvPr id="53314" name="Text Box 66"/>
          <p:cNvSpPr txBox="1">
            <a:spLocks noChangeArrowheads="1"/>
          </p:cNvSpPr>
          <p:nvPr/>
        </p:nvSpPr>
        <p:spPr bwMode="auto">
          <a:xfrm>
            <a:off x="2278063" y="3708400"/>
            <a:ext cx="1220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solidFill>
                  <a:srgbClr val="CC0000"/>
                </a:solidFill>
                <a:latin typeface="Calibri Light" panose="020F0302020204030204" pitchFamily="34" charset="0"/>
                <a:cs typeface="Calibri Light" panose="020F0302020204030204" pitchFamily="34" charset="0"/>
              </a:rPr>
              <a:t>Count</a:t>
            </a:r>
            <a:r>
              <a:rPr lang="en-US" altLang="sv-SE" sz="1400" baseline="-25000">
                <a:solidFill>
                  <a:srgbClr val="CC0000"/>
                </a:solidFill>
                <a:latin typeface="Calibri Light" panose="020F0302020204030204" pitchFamily="34" charset="0"/>
                <a:cs typeface="Calibri Light" panose="020F0302020204030204" pitchFamily="34" charset="0"/>
              </a:rPr>
              <a:t>i</a:t>
            </a:r>
            <a:r>
              <a:rPr lang="en-US" altLang="sv-SE" sz="1400">
                <a:solidFill>
                  <a:srgbClr val="CC0000"/>
                </a:solidFill>
                <a:latin typeface="Calibri Light" panose="020F0302020204030204" pitchFamily="34" charset="0"/>
                <a:cs typeface="Calibri Light" panose="020F0302020204030204" pitchFamily="34" charset="0"/>
              </a:rPr>
              <a:t>[j]=7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53291"/>
                                        </p:tgtEl>
                                        <p:attrNameLst>
                                          <p:attrName>style.visibility</p:attrName>
                                        </p:attrNameLst>
                                      </p:cBhvr>
                                      <p:to>
                                        <p:strVal val="visible"/>
                                      </p:to>
                                    </p:set>
                                    <p:animEffect transition="in" filter="dissolve">
                                      <p:cBhvr>
                                        <p:cTn id="7" dur="500"/>
                                        <p:tgtEl>
                                          <p:spTgt spid="5329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3292"/>
                                        </p:tgtEl>
                                        <p:attrNameLst>
                                          <p:attrName>style.visibility</p:attrName>
                                        </p:attrNameLst>
                                      </p:cBhvr>
                                      <p:to>
                                        <p:strVal val="visible"/>
                                      </p:to>
                                    </p:set>
                                    <p:animEffect transition="in" filter="dissolve">
                                      <p:cBhvr>
                                        <p:cTn id="10" dur="500"/>
                                        <p:tgtEl>
                                          <p:spTgt spid="5329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3293"/>
                                        </p:tgtEl>
                                        <p:attrNameLst>
                                          <p:attrName>style.visibility</p:attrName>
                                        </p:attrNameLst>
                                      </p:cBhvr>
                                      <p:to>
                                        <p:strVal val="visible"/>
                                      </p:to>
                                    </p:set>
                                    <p:animEffect transition="in" filter="dissolve">
                                      <p:cBhvr>
                                        <p:cTn id="13" dur="500"/>
                                        <p:tgtEl>
                                          <p:spTgt spid="5329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3294"/>
                                        </p:tgtEl>
                                        <p:attrNameLst>
                                          <p:attrName>style.visibility</p:attrName>
                                        </p:attrNameLst>
                                      </p:cBhvr>
                                      <p:to>
                                        <p:strVal val="visible"/>
                                      </p:to>
                                    </p:set>
                                    <p:animEffect transition="in" filter="dissolve">
                                      <p:cBhvr>
                                        <p:cTn id="16" dur="500"/>
                                        <p:tgtEl>
                                          <p:spTgt spid="5329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3296"/>
                                        </p:tgtEl>
                                        <p:attrNameLst>
                                          <p:attrName>style.visibility</p:attrName>
                                        </p:attrNameLst>
                                      </p:cBhvr>
                                      <p:to>
                                        <p:strVal val="visible"/>
                                      </p:to>
                                    </p:set>
                                    <p:animEffect transition="in" filter="dissolve">
                                      <p:cBhvr>
                                        <p:cTn id="19" dur="500"/>
                                        <p:tgtEl>
                                          <p:spTgt spid="5329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3297"/>
                                        </p:tgtEl>
                                        <p:attrNameLst>
                                          <p:attrName>style.visibility</p:attrName>
                                        </p:attrNameLst>
                                      </p:cBhvr>
                                      <p:to>
                                        <p:strVal val="visible"/>
                                      </p:to>
                                    </p:set>
                                    <p:animEffect transition="in" filter="dissolve">
                                      <p:cBhvr>
                                        <p:cTn id="22" dur="500"/>
                                        <p:tgtEl>
                                          <p:spTgt spid="5329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3298"/>
                                        </p:tgtEl>
                                        <p:attrNameLst>
                                          <p:attrName>style.visibility</p:attrName>
                                        </p:attrNameLst>
                                      </p:cBhvr>
                                      <p:to>
                                        <p:strVal val="visible"/>
                                      </p:to>
                                    </p:set>
                                    <p:animEffect transition="in" filter="dissolve">
                                      <p:cBhvr>
                                        <p:cTn id="25" dur="500"/>
                                        <p:tgtEl>
                                          <p:spTgt spid="5329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3299"/>
                                        </p:tgtEl>
                                        <p:attrNameLst>
                                          <p:attrName>style.visibility</p:attrName>
                                        </p:attrNameLst>
                                      </p:cBhvr>
                                      <p:to>
                                        <p:strVal val="visible"/>
                                      </p:to>
                                    </p:set>
                                    <p:animEffect transition="in" filter="dissolve">
                                      <p:cBhvr>
                                        <p:cTn id="28" dur="500"/>
                                        <p:tgtEl>
                                          <p:spTgt spid="5329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3300"/>
                                        </p:tgtEl>
                                        <p:attrNameLst>
                                          <p:attrName>style.visibility</p:attrName>
                                        </p:attrNameLst>
                                      </p:cBhvr>
                                      <p:to>
                                        <p:strVal val="visible"/>
                                      </p:to>
                                    </p:set>
                                    <p:animEffect transition="in" filter="dissolve">
                                      <p:cBhvr>
                                        <p:cTn id="31" dur="500"/>
                                        <p:tgtEl>
                                          <p:spTgt spid="5330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3301"/>
                                        </p:tgtEl>
                                        <p:attrNameLst>
                                          <p:attrName>style.visibility</p:attrName>
                                        </p:attrNameLst>
                                      </p:cBhvr>
                                      <p:to>
                                        <p:strVal val="visible"/>
                                      </p:to>
                                    </p:set>
                                    <p:animEffect transition="in" filter="dissolve">
                                      <p:cBhvr>
                                        <p:cTn id="34" dur="500"/>
                                        <p:tgtEl>
                                          <p:spTgt spid="5330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53302"/>
                                        </p:tgtEl>
                                        <p:attrNameLst>
                                          <p:attrName>style.visibility</p:attrName>
                                        </p:attrNameLst>
                                      </p:cBhvr>
                                      <p:to>
                                        <p:strVal val="visible"/>
                                      </p:to>
                                    </p:set>
                                    <p:animEffect transition="in" filter="dissolve">
                                      <p:cBhvr>
                                        <p:cTn id="37" dur="500"/>
                                        <p:tgtEl>
                                          <p:spTgt spid="5330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3303"/>
                                        </p:tgtEl>
                                        <p:attrNameLst>
                                          <p:attrName>style.visibility</p:attrName>
                                        </p:attrNameLst>
                                      </p:cBhvr>
                                      <p:to>
                                        <p:strVal val="visible"/>
                                      </p:to>
                                    </p:set>
                                    <p:animEffect transition="in" filter="dissolve">
                                      <p:cBhvr>
                                        <p:cTn id="40" dur="500"/>
                                        <p:tgtEl>
                                          <p:spTgt spid="5330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3304"/>
                                        </p:tgtEl>
                                        <p:attrNameLst>
                                          <p:attrName>style.visibility</p:attrName>
                                        </p:attrNameLst>
                                      </p:cBhvr>
                                      <p:to>
                                        <p:strVal val="visible"/>
                                      </p:to>
                                    </p:set>
                                    <p:animEffect transition="in" filter="dissolve">
                                      <p:cBhvr>
                                        <p:cTn id="43" dur="500"/>
                                        <p:tgtEl>
                                          <p:spTgt spid="5330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53291"/>
                                        </p:tgtEl>
                                        <p:attrNameLst>
                                          <p:attrName>style.visibility</p:attrName>
                                        </p:attrNameLst>
                                      </p:cBhvr>
                                      <p:to>
                                        <p:strVal val="hidden"/>
                                      </p:to>
                                    </p:set>
                                  </p:childTnLst>
                                </p:cTn>
                              </p:par>
                              <p:par>
                                <p:cTn id="48" presetID="9" presetClass="entr" presetSubtype="0" fill="hold" grpId="0" nodeType="withEffect">
                                  <p:stCondLst>
                                    <p:cond delay="0"/>
                                  </p:stCondLst>
                                  <p:childTnLst>
                                    <p:set>
                                      <p:cBhvr>
                                        <p:cTn id="49" dur="1" fill="hold">
                                          <p:stCondLst>
                                            <p:cond delay="0"/>
                                          </p:stCondLst>
                                        </p:cTn>
                                        <p:tgtEl>
                                          <p:spTgt spid="53306"/>
                                        </p:tgtEl>
                                        <p:attrNameLst>
                                          <p:attrName>style.visibility</p:attrName>
                                        </p:attrNameLst>
                                      </p:cBhvr>
                                      <p:to>
                                        <p:strVal val="visible"/>
                                      </p:to>
                                    </p:set>
                                    <p:animEffect transition="in" filter="dissolve">
                                      <p:cBhvr>
                                        <p:cTn id="50" dur="500"/>
                                        <p:tgtEl>
                                          <p:spTgt spid="5330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53293"/>
                                        </p:tgtEl>
                                        <p:attrNameLst>
                                          <p:attrName>style.visibility</p:attrName>
                                        </p:attrNameLst>
                                      </p:cBhvr>
                                      <p:to>
                                        <p:strVal val="hidden"/>
                                      </p:to>
                                    </p:set>
                                  </p:childTnLst>
                                </p:cTn>
                              </p:par>
                              <p:par>
                                <p:cTn id="55" presetID="9" presetClass="entr" presetSubtype="0" fill="hold" grpId="0" nodeType="withEffect">
                                  <p:stCondLst>
                                    <p:cond delay="0"/>
                                  </p:stCondLst>
                                  <p:childTnLst>
                                    <p:set>
                                      <p:cBhvr>
                                        <p:cTn id="56" dur="1" fill="hold">
                                          <p:stCondLst>
                                            <p:cond delay="0"/>
                                          </p:stCondLst>
                                        </p:cTn>
                                        <p:tgtEl>
                                          <p:spTgt spid="53307"/>
                                        </p:tgtEl>
                                        <p:attrNameLst>
                                          <p:attrName>style.visibility</p:attrName>
                                        </p:attrNameLst>
                                      </p:cBhvr>
                                      <p:to>
                                        <p:strVal val="visible"/>
                                      </p:to>
                                    </p:set>
                                    <p:animEffect transition="in" filter="dissolve">
                                      <p:cBhvr>
                                        <p:cTn id="57" dur="500"/>
                                        <p:tgtEl>
                                          <p:spTgt spid="5330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53300"/>
                                        </p:tgtEl>
                                        <p:attrNameLst>
                                          <p:attrName>style.visibility</p:attrName>
                                        </p:attrNameLst>
                                      </p:cBhvr>
                                      <p:to>
                                        <p:strVal val="hidden"/>
                                      </p:to>
                                    </p:set>
                                  </p:childTnLst>
                                </p:cTn>
                              </p:par>
                              <p:par>
                                <p:cTn id="62" presetID="9" presetClass="entr" presetSubtype="0" fill="hold" grpId="0" nodeType="withEffect">
                                  <p:stCondLst>
                                    <p:cond delay="0"/>
                                  </p:stCondLst>
                                  <p:childTnLst>
                                    <p:set>
                                      <p:cBhvr>
                                        <p:cTn id="63" dur="1" fill="hold">
                                          <p:stCondLst>
                                            <p:cond delay="0"/>
                                          </p:stCondLst>
                                        </p:cTn>
                                        <p:tgtEl>
                                          <p:spTgt spid="53308"/>
                                        </p:tgtEl>
                                        <p:attrNameLst>
                                          <p:attrName>style.visibility</p:attrName>
                                        </p:attrNameLst>
                                      </p:cBhvr>
                                      <p:to>
                                        <p:strVal val="visible"/>
                                      </p:to>
                                    </p:set>
                                    <p:animEffect transition="in" filter="dissolve">
                                      <p:cBhvr>
                                        <p:cTn id="64" dur="500"/>
                                        <p:tgtEl>
                                          <p:spTgt spid="5330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53301"/>
                                        </p:tgtEl>
                                        <p:attrNameLst>
                                          <p:attrName>style.visibility</p:attrName>
                                        </p:attrNameLst>
                                      </p:cBhvr>
                                      <p:to>
                                        <p:strVal val="hidden"/>
                                      </p:to>
                                    </p:set>
                                  </p:childTnLst>
                                </p:cTn>
                              </p:par>
                              <p:par>
                                <p:cTn id="69" presetID="9" presetClass="entr" presetSubtype="0" fill="hold" grpId="0" nodeType="withEffect">
                                  <p:stCondLst>
                                    <p:cond delay="0"/>
                                  </p:stCondLst>
                                  <p:childTnLst>
                                    <p:set>
                                      <p:cBhvr>
                                        <p:cTn id="70" dur="1" fill="hold">
                                          <p:stCondLst>
                                            <p:cond delay="0"/>
                                          </p:stCondLst>
                                        </p:cTn>
                                        <p:tgtEl>
                                          <p:spTgt spid="53309"/>
                                        </p:tgtEl>
                                        <p:attrNameLst>
                                          <p:attrName>style.visibility</p:attrName>
                                        </p:attrNameLst>
                                      </p:cBhvr>
                                      <p:to>
                                        <p:strVal val="visible"/>
                                      </p:to>
                                    </p:set>
                                    <p:animEffect transition="in" filter="dissolve">
                                      <p:cBhvr>
                                        <p:cTn id="71" dur="500"/>
                                        <p:tgtEl>
                                          <p:spTgt spid="5330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53297"/>
                                        </p:tgtEl>
                                        <p:attrNameLst>
                                          <p:attrName>style.visibility</p:attrName>
                                        </p:attrNameLst>
                                      </p:cBhvr>
                                      <p:to>
                                        <p:strVal val="hidden"/>
                                      </p:to>
                                    </p:set>
                                  </p:childTnLst>
                                </p:cTn>
                              </p:par>
                              <p:par>
                                <p:cTn id="76" presetID="9" presetClass="entr" presetSubtype="0" fill="hold" grpId="0" nodeType="withEffect">
                                  <p:stCondLst>
                                    <p:cond delay="0"/>
                                  </p:stCondLst>
                                  <p:childTnLst>
                                    <p:set>
                                      <p:cBhvr>
                                        <p:cTn id="77" dur="1" fill="hold">
                                          <p:stCondLst>
                                            <p:cond delay="0"/>
                                          </p:stCondLst>
                                        </p:cTn>
                                        <p:tgtEl>
                                          <p:spTgt spid="53310"/>
                                        </p:tgtEl>
                                        <p:attrNameLst>
                                          <p:attrName>style.visibility</p:attrName>
                                        </p:attrNameLst>
                                      </p:cBhvr>
                                      <p:to>
                                        <p:strVal val="visible"/>
                                      </p:to>
                                    </p:set>
                                    <p:animEffect transition="in" filter="dissolve">
                                      <p:cBhvr>
                                        <p:cTn id="78" dur="500"/>
                                        <p:tgtEl>
                                          <p:spTgt spid="5331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xit" presetSubtype="0" fill="hold" grpId="0" nodeType="clickEffect">
                                  <p:stCondLst>
                                    <p:cond delay="0"/>
                                  </p:stCondLst>
                                  <p:childTnLst>
                                    <p:set>
                                      <p:cBhvr>
                                        <p:cTn id="82" dur="1" fill="hold">
                                          <p:stCondLst>
                                            <p:cond delay="0"/>
                                          </p:stCondLst>
                                        </p:cTn>
                                        <p:tgtEl>
                                          <p:spTgt spid="53311"/>
                                        </p:tgtEl>
                                        <p:attrNameLst>
                                          <p:attrName>style.visibility</p:attrName>
                                        </p:attrNameLst>
                                      </p:cBhvr>
                                      <p:to>
                                        <p:strVal val="hidden"/>
                                      </p:to>
                                    </p:set>
                                  </p:childTnLst>
                                </p:cTn>
                              </p:par>
                              <p:par>
                                <p:cTn id="83" presetID="9" presetClass="entr" presetSubtype="0" fill="hold" grpId="0" nodeType="withEffect">
                                  <p:stCondLst>
                                    <p:cond delay="0"/>
                                  </p:stCondLst>
                                  <p:childTnLst>
                                    <p:set>
                                      <p:cBhvr>
                                        <p:cTn id="84" dur="1" fill="hold">
                                          <p:stCondLst>
                                            <p:cond delay="0"/>
                                          </p:stCondLst>
                                        </p:cTn>
                                        <p:tgtEl>
                                          <p:spTgt spid="53312"/>
                                        </p:tgtEl>
                                        <p:attrNameLst>
                                          <p:attrName>style.visibility</p:attrName>
                                        </p:attrNameLst>
                                      </p:cBhvr>
                                      <p:to>
                                        <p:strVal val="visible"/>
                                      </p:to>
                                    </p:set>
                                    <p:animEffect transition="in" filter="dissolve">
                                      <p:cBhvr>
                                        <p:cTn id="85" dur="500"/>
                                        <p:tgtEl>
                                          <p:spTgt spid="53312"/>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xit" presetSubtype="0" fill="hold" grpId="1" nodeType="clickEffect">
                                  <p:stCondLst>
                                    <p:cond delay="0"/>
                                  </p:stCondLst>
                                  <p:childTnLst>
                                    <p:set>
                                      <p:cBhvr>
                                        <p:cTn id="89" dur="1" fill="hold">
                                          <p:stCondLst>
                                            <p:cond delay="0"/>
                                          </p:stCondLst>
                                        </p:cTn>
                                        <p:tgtEl>
                                          <p:spTgt spid="53298"/>
                                        </p:tgtEl>
                                        <p:attrNameLst>
                                          <p:attrName>style.visibility</p:attrName>
                                        </p:attrNameLst>
                                      </p:cBhvr>
                                      <p:to>
                                        <p:strVal val="hidden"/>
                                      </p:to>
                                    </p:set>
                                  </p:childTnLst>
                                </p:cTn>
                              </p:par>
                              <p:par>
                                <p:cTn id="90" presetID="9" presetClass="entr" presetSubtype="0" fill="hold" grpId="0" nodeType="withEffect">
                                  <p:stCondLst>
                                    <p:cond delay="0"/>
                                  </p:stCondLst>
                                  <p:childTnLst>
                                    <p:set>
                                      <p:cBhvr>
                                        <p:cTn id="91" dur="1" fill="hold">
                                          <p:stCondLst>
                                            <p:cond delay="0"/>
                                          </p:stCondLst>
                                        </p:cTn>
                                        <p:tgtEl>
                                          <p:spTgt spid="53313"/>
                                        </p:tgtEl>
                                        <p:attrNameLst>
                                          <p:attrName>style.visibility</p:attrName>
                                        </p:attrNameLst>
                                      </p:cBhvr>
                                      <p:to>
                                        <p:strVal val="visible"/>
                                      </p:to>
                                    </p:set>
                                    <p:animEffect transition="in" filter="dissolve">
                                      <p:cBhvr>
                                        <p:cTn id="92" dur="500"/>
                                        <p:tgtEl>
                                          <p:spTgt spid="53313"/>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53308"/>
                                        </p:tgtEl>
                                        <p:attrNameLst>
                                          <p:attrName>style.visibility</p:attrName>
                                        </p:attrNameLst>
                                      </p:cBhvr>
                                      <p:to>
                                        <p:strVal val="hidden"/>
                                      </p:to>
                                    </p:set>
                                  </p:childTnLst>
                                </p:cTn>
                              </p:par>
                              <p:par>
                                <p:cTn id="97" presetID="9" presetClass="entr" presetSubtype="0" fill="hold" grpId="0" nodeType="withEffect">
                                  <p:stCondLst>
                                    <p:cond delay="0"/>
                                  </p:stCondLst>
                                  <p:childTnLst>
                                    <p:set>
                                      <p:cBhvr>
                                        <p:cTn id="98" dur="1" fill="hold">
                                          <p:stCondLst>
                                            <p:cond delay="0"/>
                                          </p:stCondLst>
                                        </p:cTn>
                                        <p:tgtEl>
                                          <p:spTgt spid="53314"/>
                                        </p:tgtEl>
                                        <p:attrNameLst>
                                          <p:attrName>style.visibility</p:attrName>
                                        </p:attrNameLst>
                                      </p:cBhvr>
                                      <p:to>
                                        <p:strVal val="visible"/>
                                      </p:to>
                                    </p:set>
                                    <p:animEffect transition="in" filter="dissolve">
                                      <p:cBhvr>
                                        <p:cTn id="99" dur="500"/>
                                        <p:tgtEl>
                                          <p:spTgt spid="5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91" grpId="0"/>
      <p:bldP spid="53291" grpId="1"/>
      <p:bldP spid="53292" grpId="0"/>
      <p:bldP spid="53293" grpId="0"/>
      <p:bldP spid="53293" grpId="1"/>
      <p:bldP spid="53294" grpId="0"/>
      <p:bldP spid="53296" grpId="0"/>
      <p:bldP spid="53297" grpId="0"/>
      <p:bldP spid="53297" grpId="1"/>
      <p:bldP spid="53298" grpId="0"/>
      <p:bldP spid="53298" grpId="1"/>
      <p:bldP spid="53299" grpId="0"/>
      <p:bldP spid="53300" grpId="0"/>
      <p:bldP spid="53300" grpId="1"/>
      <p:bldP spid="53301" grpId="0"/>
      <p:bldP spid="53301" grpId="1"/>
      <p:bldP spid="53302" grpId="0"/>
      <p:bldP spid="53303" grpId="0"/>
      <p:bldP spid="53304" grpId="0"/>
      <p:bldP spid="53306" grpId="0"/>
      <p:bldP spid="53307" grpId="0"/>
      <p:bldP spid="53308" grpId="0"/>
      <p:bldP spid="53308" grpId="1"/>
      <p:bldP spid="53309" grpId="0"/>
      <p:bldP spid="53310" grpId="0"/>
      <p:bldP spid="53311" grpId="0"/>
      <p:bldP spid="53312" grpId="0"/>
      <p:bldP spid="53313" grpId="0"/>
      <p:bldP spid="533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Text Box 5"/>
          <p:cNvSpPr txBox="1">
            <a:spLocks noChangeArrowheads="1"/>
          </p:cNvSpPr>
          <p:nvPr/>
        </p:nvSpPr>
        <p:spPr bwMode="auto">
          <a:xfrm>
            <a:off x="280988" y="1609725"/>
            <a:ext cx="43370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4013" indent="-354013">
              <a:defRPr>
                <a:solidFill>
                  <a:schemeClr val="tx1"/>
                </a:solidFill>
                <a:latin typeface="Arial" pitchFamily="34" charset="0"/>
                <a:cs typeface="Arial" pitchFamily="34" charset="0"/>
              </a:defRPr>
            </a:lvl1pPr>
            <a:lvl2pPr marL="1422400" indent="-609600">
              <a:defRPr>
                <a:solidFill>
                  <a:schemeClr val="tx1"/>
                </a:solidFill>
                <a:latin typeface="Arial" pitchFamily="34" charset="0"/>
                <a:cs typeface="Arial" pitchFamily="34" charset="0"/>
              </a:defRPr>
            </a:lvl2pPr>
            <a:lvl3pPr marL="2211388" indent="-609600">
              <a:defRPr>
                <a:solidFill>
                  <a:schemeClr val="tx1"/>
                </a:solidFill>
                <a:latin typeface="Arial" pitchFamily="34" charset="0"/>
                <a:cs typeface="Arial" pitchFamily="34" charset="0"/>
              </a:defRPr>
            </a:lvl3pPr>
            <a:lvl4pPr marL="3000375" indent="-609600">
              <a:defRPr>
                <a:solidFill>
                  <a:schemeClr val="tx1"/>
                </a:solidFill>
                <a:latin typeface="Arial" pitchFamily="34" charset="0"/>
                <a:cs typeface="Arial" pitchFamily="34" charset="0"/>
              </a:defRPr>
            </a:lvl4pPr>
            <a:lvl5pPr marL="3789363" indent="-609600">
              <a:defRPr>
                <a:solidFill>
                  <a:schemeClr val="tx1"/>
                </a:solidFill>
                <a:latin typeface="Arial" pitchFamily="34" charset="0"/>
                <a:cs typeface="Arial" pitchFamily="34" charset="0"/>
              </a:defRPr>
            </a:lvl5pPr>
            <a:lvl6pPr marL="4246563" indent="-609600" fontAlgn="base">
              <a:spcBef>
                <a:spcPct val="0"/>
              </a:spcBef>
              <a:spcAft>
                <a:spcPct val="0"/>
              </a:spcAft>
              <a:defRPr>
                <a:solidFill>
                  <a:schemeClr val="tx1"/>
                </a:solidFill>
                <a:latin typeface="Arial" pitchFamily="34" charset="0"/>
                <a:cs typeface="Arial" pitchFamily="34" charset="0"/>
              </a:defRPr>
            </a:lvl6pPr>
            <a:lvl7pPr marL="4703763" indent="-609600" fontAlgn="base">
              <a:spcBef>
                <a:spcPct val="0"/>
              </a:spcBef>
              <a:spcAft>
                <a:spcPct val="0"/>
              </a:spcAft>
              <a:defRPr>
                <a:solidFill>
                  <a:schemeClr val="tx1"/>
                </a:solidFill>
                <a:latin typeface="Arial" pitchFamily="34" charset="0"/>
                <a:cs typeface="Arial" pitchFamily="34" charset="0"/>
              </a:defRPr>
            </a:lvl7pPr>
            <a:lvl8pPr marL="5160963" indent="-609600" fontAlgn="base">
              <a:spcBef>
                <a:spcPct val="0"/>
              </a:spcBef>
              <a:spcAft>
                <a:spcPct val="0"/>
              </a:spcAft>
              <a:defRPr>
                <a:solidFill>
                  <a:schemeClr val="tx1"/>
                </a:solidFill>
                <a:latin typeface="Arial" pitchFamily="34" charset="0"/>
                <a:cs typeface="Arial" pitchFamily="34" charset="0"/>
              </a:defRPr>
            </a:lvl8pPr>
            <a:lvl9pPr marL="5618163" indent="-609600" fontAlgn="base">
              <a:spcBef>
                <a:spcPct val="0"/>
              </a:spcBef>
              <a:spcAft>
                <a:spcPct val="0"/>
              </a:spcAft>
              <a:defRPr>
                <a:solidFill>
                  <a:schemeClr val="tx1"/>
                </a:solidFill>
                <a:latin typeface="Arial" pitchFamily="34" charset="0"/>
                <a:cs typeface="Arial" pitchFamily="34" charset="0"/>
              </a:defRPr>
            </a:lvl9pPr>
          </a:lstStyle>
          <a:p>
            <a:pPr eaLnBrk="0" hangingPunct="0">
              <a:spcBef>
                <a:spcPct val="10000"/>
              </a:spcBef>
              <a:buClr>
                <a:srgbClr val="000099"/>
              </a:buClr>
              <a:buSzPct val="85000"/>
              <a:buFont typeface="Wingdings" pitchFamily="2" charset="2"/>
              <a:buNone/>
            </a:pPr>
            <a:r>
              <a:rPr lang="en-US" altLang="sv-SE" sz="2800" dirty="0">
                <a:solidFill>
                  <a:srgbClr val="000099"/>
                </a:solidFill>
                <a:latin typeface="Calibri Light" panose="020F0302020204030204" pitchFamily="34" charset="0"/>
              </a:rPr>
              <a:t>1. Compose a spanning tree using the </a:t>
            </a:r>
            <a:r>
              <a:rPr lang="en-US" altLang="sv-SE" sz="2800" dirty="0">
                <a:solidFill>
                  <a:srgbClr val="CC3300"/>
                </a:solidFill>
                <a:latin typeface="Calibri Light" panose="020F0302020204030204" pitchFamily="34" charset="0"/>
              </a:rPr>
              <a:t>Spanning Tree Construction</a:t>
            </a:r>
            <a:r>
              <a:rPr lang="en-US" altLang="sv-SE" sz="2800" dirty="0">
                <a:solidFill>
                  <a:srgbClr val="000099"/>
                </a:solidFill>
                <a:latin typeface="Calibri Light" panose="020F0302020204030204" pitchFamily="34" charset="0"/>
              </a:rPr>
              <a:t> algorithm </a:t>
            </a:r>
          </a:p>
        </p:txBody>
      </p:sp>
      <p:sp>
        <p:nvSpPr>
          <p:cNvPr id="42001" name="Rectangle 17"/>
          <p:cNvSpPr>
            <a:spLocks noChangeArrowheads="1"/>
          </p:cNvSpPr>
          <p:nvPr/>
        </p:nvSpPr>
        <p:spPr bwMode="auto">
          <a:xfrm>
            <a:off x="115888" y="6024563"/>
            <a:ext cx="7479548" cy="461665"/>
          </a:xfrm>
          <a:prstGeom prst="rect">
            <a:avLst/>
          </a:prstGeom>
          <a:noFill/>
          <a:ln w="2857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eaLnBrk="0" hangingPunct="0">
              <a:spcBef>
                <a:spcPct val="20000"/>
              </a:spcBef>
              <a:buClr>
                <a:schemeClr val="accent2"/>
              </a:buClr>
              <a:buSzPct val="85000"/>
              <a:buFont typeface="Wingdings" pitchFamily="2" charset="2"/>
              <a:buNone/>
            </a:pPr>
            <a:r>
              <a:rPr lang="en-US" altLang="sv-SE" sz="2400" dirty="0">
                <a:solidFill>
                  <a:srgbClr val="CC3300"/>
                </a:solidFill>
                <a:latin typeface="Calibri Light" panose="020F0302020204030204" pitchFamily="34" charset="0"/>
              </a:rPr>
              <a:t>Al for T (read/write)</a:t>
            </a:r>
            <a:r>
              <a:rPr lang="en-US" altLang="sv-SE" sz="2400" dirty="0">
                <a:solidFill>
                  <a:srgbClr val="009999"/>
                </a:solidFill>
                <a:latin typeface="Calibri Light" panose="020F0302020204030204" pitchFamily="34" charset="0"/>
              </a:rPr>
              <a:t> = Al for T (daemon) </a:t>
            </a:r>
            <a:r>
              <a:rPr lang="en-US" altLang="sv-SE" sz="2400" dirty="0">
                <a:solidFill>
                  <a:srgbClr val="000099"/>
                </a:solidFill>
                <a:latin typeface="Calibri Light" panose="020F0302020204030204" pitchFamily="34" charset="0"/>
              </a:rPr>
              <a:t>◦ Mutual Exclusion</a:t>
            </a:r>
            <a:r>
              <a:rPr lang="en-US" altLang="sv-SE" sz="2400" b="1" dirty="0">
                <a:latin typeface="Calibri Light" panose="020F0302020204030204" pitchFamily="34" charset="0"/>
              </a:rPr>
              <a:t> </a:t>
            </a:r>
          </a:p>
        </p:txBody>
      </p:sp>
      <p:sp>
        <p:nvSpPr>
          <p:cNvPr id="42002" name="Rectangle 18"/>
          <p:cNvSpPr>
            <a:spLocks noChangeArrowheads="1"/>
          </p:cNvSpPr>
          <p:nvPr/>
        </p:nvSpPr>
        <p:spPr bwMode="auto">
          <a:xfrm>
            <a:off x="266700" y="771525"/>
            <a:ext cx="8375650"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itchFamily="34" charset="0"/>
                <a:cs typeface="Arial" pitchFamily="34" charset="0"/>
              </a:defRPr>
            </a:lvl1pPr>
            <a:lvl2pPr marL="742950" indent="-285750">
              <a:spcBef>
                <a:spcPct val="20000"/>
              </a:spcBef>
              <a:buChar char="–"/>
              <a:defRPr sz="2800">
                <a:solidFill>
                  <a:schemeClr val="tx1"/>
                </a:solidFill>
                <a:latin typeface="Arial" pitchFamily="34" charset="0"/>
                <a:cs typeface="Arial" pitchFamily="34" charset="0"/>
              </a:defRPr>
            </a:lvl2pPr>
            <a:lvl3pPr marL="1143000" indent="-228600">
              <a:spcBef>
                <a:spcPct val="20000"/>
              </a:spcBef>
              <a:buChar char="•"/>
              <a:defRPr sz="2400">
                <a:solidFill>
                  <a:schemeClr val="tx1"/>
                </a:solidFill>
                <a:latin typeface="Arial" pitchFamily="34" charset="0"/>
                <a:cs typeface="Arial" pitchFamily="34" charset="0"/>
              </a:defRPr>
            </a:lvl3pPr>
            <a:lvl4pPr marL="1600200" indent="-228600">
              <a:spcBef>
                <a:spcPct val="20000"/>
              </a:spcBef>
              <a:buChar char="–"/>
              <a:defRPr sz="2000">
                <a:solidFill>
                  <a:schemeClr val="tx1"/>
                </a:solidFill>
                <a:latin typeface="Arial" pitchFamily="34" charset="0"/>
                <a:cs typeface="Arial" pitchFamily="34" charset="0"/>
              </a:defRPr>
            </a:lvl4pPr>
            <a:lvl5pPr marL="2057400" indent="-228600">
              <a:spcBef>
                <a:spcPct val="20000"/>
              </a:spcBef>
              <a:buChar char="»"/>
              <a:defRPr sz="2000">
                <a:solidFill>
                  <a:schemeClr val="tx1"/>
                </a:solidFill>
                <a:latin typeface="Arial" pitchFamily="34" charset="0"/>
                <a:cs typeface="Arial" pitchFamily="34" charset="0"/>
              </a:defRPr>
            </a:lvl5pPr>
            <a:lvl6pPr marL="2514600" indent="-228600" fontAlgn="base">
              <a:spcBef>
                <a:spcPct val="20000"/>
              </a:spcBef>
              <a:spcAft>
                <a:spcPct val="0"/>
              </a:spcAft>
              <a:buChar char="»"/>
              <a:defRPr sz="2000">
                <a:solidFill>
                  <a:schemeClr val="tx1"/>
                </a:solidFill>
                <a:latin typeface="Arial" pitchFamily="34" charset="0"/>
                <a:cs typeface="Arial" pitchFamily="34" charset="0"/>
              </a:defRPr>
            </a:lvl6pPr>
            <a:lvl7pPr marL="2971800" indent="-228600" fontAlgn="base">
              <a:spcBef>
                <a:spcPct val="20000"/>
              </a:spcBef>
              <a:spcAft>
                <a:spcPct val="0"/>
              </a:spcAft>
              <a:buChar char="»"/>
              <a:defRPr sz="2000">
                <a:solidFill>
                  <a:schemeClr val="tx1"/>
                </a:solidFill>
                <a:latin typeface="Arial" pitchFamily="34" charset="0"/>
                <a:cs typeface="Arial" pitchFamily="34" charset="0"/>
              </a:defRPr>
            </a:lvl7pPr>
            <a:lvl8pPr marL="3429000" indent="-228600" fontAlgn="base">
              <a:spcBef>
                <a:spcPct val="20000"/>
              </a:spcBef>
              <a:spcAft>
                <a:spcPct val="0"/>
              </a:spcAft>
              <a:buChar char="»"/>
              <a:defRPr sz="2000">
                <a:solidFill>
                  <a:schemeClr val="tx1"/>
                </a:solidFill>
                <a:latin typeface="Arial" pitchFamily="34" charset="0"/>
                <a:cs typeface="Arial" pitchFamily="34" charset="0"/>
              </a:defRPr>
            </a:lvl8pPr>
            <a:lvl9pPr marL="3886200" indent="-228600" fontAlgn="base">
              <a:spcBef>
                <a:spcPct val="20000"/>
              </a:spcBef>
              <a:spcAft>
                <a:spcPct val="0"/>
              </a:spcAft>
              <a:buChar char="»"/>
              <a:defRPr sz="2000">
                <a:solidFill>
                  <a:schemeClr val="tx1"/>
                </a:solidFill>
                <a:latin typeface="Arial" pitchFamily="34" charset="0"/>
                <a:cs typeface="Arial" pitchFamily="34" charset="0"/>
              </a:defRPr>
            </a:lvl9pPr>
          </a:lstStyle>
          <a:p>
            <a:r>
              <a:rPr lang="en-US" altLang="sv-SE" dirty="0">
                <a:solidFill>
                  <a:schemeClr val="accent2"/>
                </a:solidFill>
                <a:latin typeface="Calibri Light" panose="020F0302020204030204" pitchFamily="34" charset="0"/>
              </a:rPr>
              <a:t> How does the compiler work ?</a:t>
            </a:r>
          </a:p>
        </p:txBody>
      </p:sp>
      <p:sp>
        <p:nvSpPr>
          <p:cNvPr id="42003" name="Rectangle 19"/>
          <p:cNvSpPr>
            <a:spLocks noChangeArrowheads="1"/>
          </p:cNvSpPr>
          <p:nvPr/>
        </p:nvSpPr>
        <p:spPr bwMode="auto">
          <a:xfrm>
            <a:off x="533400" y="58738"/>
            <a:ext cx="7772400" cy="72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itchFamily="34" charset="0"/>
                <a:cs typeface="Arial" pitchFamily="34" charset="0"/>
              </a:defRPr>
            </a:lvl1pPr>
            <a:lvl2pPr algn="ctr">
              <a:defRPr sz="4400">
                <a:solidFill>
                  <a:schemeClr val="tx2"/>
                </a:solidFill>
                <a:latin typeface="Arial" pitchFamily="34" charset="0"/>
                <a:cs typeface="Arial" pitchFamily="34" charset="0"/>
              </a:defRPr>
            </a:lvl2pPr>
            <a:lvl3pPr algn="ctr">
              <a:defRPr sz="4400">
                <a:solidFill>
                  <a:schemeClr val="tx2"/>
                </a:solidFill>
                <a:latin typeface="Arial" pitchFamily="34" charset="0"/>
                <a:cs typeface="Arial" pitchFamily="34" charset="0"/>
              </a:defRPr>
            </a:lvl3pPr>
            <a:lvl4pPr algn="ctr">
              <a:defRPr sz="4400">
                <a:solidFill>
                  <a:schemeClr val="tx2"/>
                </a:solidFill>
                <a:latin typeface="Arial" pitchFamily="34" charset="0"/>
                <a:cs typeface="Arial" pitchFamily="34" charset="0"/>
              </a:defRPr>
            </a:lvl4pPr>
            <a:lvl5pPr algn="ctr">
              <a:defRPr sz="4400">
                <a:solidFill>
                  <a:schemeClr val="tx2"/>
                </a:solidFill>
                <a:latin typeface="Arial" pitchFamily="34" charset="0"/>
                <a:cs typeface="Arial" pitchFamily="34" charset="0"/>
              </a:defRPr>
            </a:lvl5pPr>
            <a:lvl6pPr marL="457200" algn="ctr" fontAlgn="base">
              <a:spcBef>
                <a:spcPct val="0"/>
              </a:spcBef>
              <a:spcAft>
                <a:spcPct val="0"/>
              </a:spcAft>
              <a:defRPr sz="4400">
                <a:solidFill>
                  <a:schemeClr val="tx2"/>
                </a:solidFill>
                <a:latin typeface="Arial" pitchFamily="34" charset="0"/>
                <a:cs typeface="Arial" pitchFamily="34" charset="0"/>
              </a:defRPr>
            </a:lvl6pPr>
            <a:lvl7pPr marL="914400" algn="ctr" fontAlgn="base">
              <a:spcBef>
                <a:spcPct val="0"/>
              </a:spcBef>
              <a:spcAft>
                <a:spcPct val="0"/>
              </a:spcAft>
              <a:defRPr sz="4400">
                <a:solidFill>
                  <a:schemeClr val="tx2"/>
                </a:solidFill>
                <a:latin typeface="Arial" pitchFamily="34" charset="0"/>
                <a:cs typeface="Arial" pitchFamily="34" charset="0"/>
              </a:defRPr>
            </a:lvl7pPr>
            <a:lvl8pPr marL="1371600" algn="ctr" fontAlgn="base">
              <a:spcBef>
                <a:spcPct val="0"/>
              </a:spcBef>
              <a:spcAft>
                <a:spcPct val="0"/>
              </a:spcAft>
              <a:defRPr sz="4400">
                <a:solidFill>
                  <a:schemeClr val="tx2"/>
                </a:solidFill>
                <a:latin typeface="Arial" pitchFamily="34" charset="0"/>
                <a:cs typeface="Arial" pitchFamily="34" charset="0"/>
              </a:defRPr>
            </a:lvl8pPr>
            <a:lvl9pPr marL="1828800" algn="ctr" fontAlgn="base">
              <a:spcBef>
                <a:spcPct val="0"/>
              </a:spcBef>
              <a:spcAft>
                <a:spcPct val="0"/>
              </a:spcAft>
              <a:defRPr sz="4400">
                <a:solidFill>
                  <a:schemeClr val="tx2"/>
                </a:solidFill>
                <a:latin typeface="Arial" pitchFamily="34" charset="0"/>
                <a:cs typeface="Arial" pitchFamily="34" charset="0"/>
              </a:defRPr>
            </a:lvl9pPr>
          </a:lstStyle>
          <a:p>
            <a:r>
              <a:rPr lang="en-US" altLang="sv-SE" sz="3600" u="sng" dirty="0">
                <a:solidFill>
                  <a:schemeClr val="hlink"/>
                </a:solidFill>
                <a:latin typeface="Comic Sans MS" pitchFamily="66" charset="0"/>
              </a:rPr>
              <a:t>Converting</a:t>
            </a:r>
            <a:endParaRPr lang="en-US" altLang="sv-SE" sz="3600" dirty="0">
              <a:solidFill>
                <a:schemeClr val="hlink"/>
              </a:solidFill>
              <a:latin typeface="Comic Sans MS" pitchFamily="66" charset="0"/>
            </a:endParaRPr>
          </a:p>
        </p:txBody>
      </p:sp>
      <p:sp>
        <p:nvSpPr>
          <p:cNvPr id="42004" name="Text Box 20"/>
          <p:cNvSpPr txBox="1">
            <a:spLocks noChangeArrowheads="1"/>
          </p:cNvSpPr>
          <p:nvPr/>
        </p:nvSpPr>
        <p:spPr bwMode="auto">
          <a:xfrm>
            <a:off x="249238" y="3489325"/>
            <a:ext cx="86137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4013" indent="-354013">
              <a:defRPr>
                <a:solidFill>
                  <a:schemeClr val="tx1"/>
                </a:solidFill>
                <a:latin typeface="Arial" pitchFamily="34" charset="0"/>
                <a:cs typeface="Arial" pitchFamily="34" charset="0"/>
              </a:defRPr>
            </a:lvl1pPr>
            <a:lvl2pPr marL="1422400" indent="-609600">
              <a:defRPr>
                <a:solidFill>
                  <a:schemeClr val="tx1"/>
                </a:solidFill>
                <a:latin typeface="Arial" pitchFamily="34" charset="0"/>
                <a:cs typeface="Arial" pitchFamily="34" charset="0"/>
              </a:defRPr>
            </a:lvl2pPr>
            <a:lvl3pPr marL="2211388" indent="-609600">
              <a:defRPr>
                <a:solidFill>
                  <a:schemeClr val="tx1"/>
                </a:solidFill>
                <a:latin typeface="Arial" pitchFamily="34" charset="0"/>
                <a:cs typeface="Arial" pitchFamily="34" charset="0"/>
              </a:defRPr>
            </a:lvl3pPr>
            <a:lvl4pPr marL="3000375" indent="-609600">
              <a:defRPr>
                <a:solidFill>
                  <a:schemeClr val="tx1"/>
                </a:solidFill>
                <a:latin typeface="Arial" pitchFamily="34" charset="0"/>
                <a:cs typeface="Arial" pitchFamily="34" charset="0"/>
              </a:defRPr>
            </a:lvl4pPr>
            <a:lvl5pPr marL="3789363" indent="-609600">
              <a:defRPr>
                <a:solidFill>
                  <a:schemeClr val="tx1"/>
                </a:solidFill>
                <a:latin typeface="Arial" pitchFamily="34" charset="0"/>
                <a:cs typeface="Arial" pitchFamily="34" charset="0"/>
              </a:defRPr>
            </a:lvl5pPr>
            <a:lvl6pPr marL="4246563" indent="-609600" fontAlgn="base">
              <a:spcBef>
                <a:spcPct val="0"/>
              </a:spcBef>
              <a:spcAft>
                <a:spcPct val="0"/>
              </a:spcAft>
              <a:defRPr>
                <a:solidFill>
                  <a:schemeClr val="tx1"/>
                </a:solidFill>
                <a:latin typeface="Arial" pitchFamily="34" charset="0"/>
                <a:cs typeface="Arial" pitchFamily="34" charset="0"/>
              </a:defRPr>
            </a:lvl6pPr>
            <a:lvl7pPr marL="4703763" indent="-609600" fontAlgn="base">
              <a:spcBef>
                <a:spcPct val="0"/>
              </a:spcBef>
              <a:spcAft>
                <a:spcPct val="0"/>
              </a:spcAft>
              <a:defRPr>
                <a:solidFill>
                  <a:schemeClr val="tx1"/>
                </a:solidFill>
                <a:latin typeface="Arial" pitchFamily="34" charset="0"/>
                <a:cs typeface="Arial" pitchFamily="34" charset="0"/>
              </a:defRPr>
            </a:lvl7pPr>
            <a:lvl8pPr marL="5160963" indent="-609600" fontAlgn="base">
              <a:spcBef>
                <a:spcPct val="0"/>
              </a:spcBef>
              <a:spcAft>
                <a:spcPct val="0"/>
              </a:spcAft>
              <a:defRPr>
                <a:solidFill>
                  <a:schemeClr val="tx1"/>
                </a:solidFill>
                <a:latin typeface="Arial" pitchFamily="34" charset="0"/>
                <a:cs typeface="Arial" pitchFamily="34" charset="0"/>
              </a:defRPr>
            </a:lvl8pPr>
            <a:lvl9pPr marL="5618163" indent="-609600" fontAlgn="base">
              <a:spcBef>
                <a:spcPct val="0"/>
              </a:spcBef>
              <a:spcAft>
                <a:spcPct val="0"/>
              </a:spcAft>
              <a:defRPr>
                <a:solidFill>
                  <a:schemeClr val="tx1"/>
                </a:solidFill>
                <a:latin typeface="Arial" pitchFamily="34" charset="0"/>
                <a:cs typeface="Arial" pitchFamily="34" charset="0"/>
              </a:defRPr>
            </a:lvl9pPr>
          </a:lstStyle>
          <a:p>
            <a:pPr eaLnBrk="0" hangingPunct="0">
              <a:spcBef>
                <a:spcPct val="10000"/>
              </a:spcBef>
              <a:buClr>
                <a:srgbClr val="000099"/>
              </a:buClr>
              <a:buSzPct val="85000"/>
              <a:buFont typeface="Wingdings" pitchFamily="2" charset="2"/>
              <a:buNone/>
            </a:pPr>
            <a:r>
              <a:rPr lang="en-US" altLang="sv-SE" sz="2800" dirty="0">
                <a:solidFill>
                  <a:srgbClr val="000099"/>
                </a:solidFill>
                <a:latin typeface="Calibri Light" panose="020F0302020204030204" pitchFamily="34" charset="0"/>
              </a:rPr>
              <a:t>2. Construct an Euler tour on the tree to create a virtual ring for the </a:t>
            </a:r>
            <a:r>
              <a:rPr lang="en-US" altLang="sv-SE" sz="2800" dirty="0">
                <a:solidFill>
                  <a:srgbClr val="CC3300"/>
                </a:solidFill>
                <a:latin typeface="Calibri Light" panose="020F0302020204030204" pitchFamily="34" charset="0"/>
              </a:rPr>
              <a:t>Mutual Exclusion</a:t>
            </a:r>
            <a:r>
              <a:rPr lang="en-US" altLang="sv-SE" sz="2800" dirty="0">
                <a:solidFill>
                  <a:srgbClr val="000099"/>
                </a:solidFill>
                <a:latin typeface="Calibri Light" panose="020F0302020204030204" pitchFamily="34" charset="0"/>
              </a:rPr>
              <a:t> algorithm</a:t>
            </a:r>
          </a:p>
        </p:txBody>
      </p:sp>
      <p:sp>
        <p:nvSpPr>
          <p:cNvPr id="42005" name="Text Box 21"/>
          <p:cNvSpPr txBox="1">
            <a:spLocks noChangeArrowheads="1"/>
          </p:cNvSpPr>
          <p:nvPr/>
        </p:nvSpPr>
        <p:spPr bwMode="auto">
          <a:xfrm>
            <a:off x="214313" y="4449763"/>
            <a:ext cx="86741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4013" indent="-354013">
              <a:defRPr>
                <a:solidFill>
                  <a:schemeClr val="tx1"/>
                </a:solidFill>
                <a:latin typeface="Arial" pitchFamily="34" charset="0"/>
                <a:cs typeface="Arial" pitchFamily="34" charset="0"/>
              </a:defRPr>
            </a:lvl1pPr>
            <a:lvl2pPr marL="1422400" indent="-609600">
              <a:defRPr>
                <a:solidFill>
                  <a:schemeClr val="tx1"/>
                </a:solidFill>
                <a:latin typeface="Arial" pitchFamily="34" charset="0"/>
                <a:cs typeface="Arial" pitchFamily="34" charset="0"/>
              </a:defRPr>
            </a:lvl2pPr>
            <a:lvl3pPr marL="2211388" indent="-609600">
              <a:defRPr>
                <a:solidFill>
                  <a:schemeClr val="tx1"/>
                </a:solidFill>
                <a:latin typeface="Arial" pitchFamily="34" charset="0"/>
                <a:cs typeface="Arial" pitchFamily="34" charset="0"/>
              </a:defRPr>
            </a:lvl3pPr>
            <a:lvl4pPr marL="3000375" indent="-609600">
              <a:defRPr>
                <a:solidFill>
                  <a:schemeClr val="tx1"/>
                </a:solidFill>
                <a:latin typeface="Arial" pitchFamily="34" charset="0"/>
                <a:cs typeface="Arial" pitchFamily="34" charset="0"/>
              </a:defRPr>
            </a:lvl4pPr>
            <a:lvl5pPr marL="3789363" indent="-609600">
              <a:defRPr>
                <a:solidFill>
                  <a:schemeClr val="tx1"/>
                </a:solidFill>
                <a:latin typeface="Arial" pitchFamily="34" charset="0"/>
                <a:cs typeface="Arial" pitchFamily="34" charset="0"/>
              </a:defRPr>
            </a:lvl5pPr>
            <a:lvl6pPr marL="4246563" indent="-609600" fontAlgn="base">
              <a:spcBef>
                <a:spcPct val="0"/>
              </a:spcBef>
              <a:spcAft>
                <a:spcPct val="0"/>
              </a:spcAft>
              <a:defRPr>
                <a:solidFill>
                  <a:schemeClr val="tx1"/>
                </a:solidFill>
                <a:latin typeface="Arial" pitchFamily="34" charset="0"/>
                <a:cs typeface="Arial" pitchFamily="34" charset="0"/>
              </a:defRPr>
            </a:lvl6pPr>
            <a:lvl7pPr marL="4703763" indent="-609600" fontAlgn="base">
              <a:spcBef>
                <a:spcPct val="0"/>
              </a:spcBef>
              <a:spcAft>
                <a:spcPct val="0"/>
              </a:spcAft>
              <a:defRPr>
                <a:solidFill>
                  <a:schemeClr val="tx1"/>
                </a:solidFill>
                <a:latin typeface="Arial" pitchFamily="34" charset="0"/>
                <a:cs typeface="Arial" pitchFamily="34" charset="0"/>
              </a:defRPr>
            </a:lvl7pPr>
            <a:lvl8pPr marL="5160963" indent="-609600" fontAlgn="base">
              <a:spcBef>
                <a:spcPct val="0"/>
              </a:spcBef>
              <a:spcAft>
                <a:spcPct val="0"/>
              </a:spcAft>
              <a:defRPr>
                <a:solidFill>
                  <a:schemeClr val="tx1"/>
                </a:solidFill>
                <a:latin typeface="Arial" pitchFamily="34" charset="0"/>
                <a:cs typeface="Arial" pitchFamily="34" charset="0"/>
              </a:defRPr>
            </a:lvl8pPr>
            <a:lvl9pPr marL="5618163" indent="-609600" fontAlgn="base">
              <a:spcBef>
                <a:spcPct val="0"/>
              </a:spcBef>
              <a:spcAft>
                <a:spcPct val="0"/>
              </a:spcAft>
              <a:defRPr>
                <a:solidFill>
                  <a:schemeClr val="tx1"/>
                </a:solidFill>
                <a:latin typeface="Arial" pitchFamily="34" charset="0"/>
                <a:cs typeface="Arial" pitchFamily="34" charset="0"/>
              </a:defRPr>
            </a:lvl9pPr>
          </a:lstStyle>
          <a:p>
            <a:pPr eaLnBrk="0" hangingPunct="0">
              <a:spcBef>
                <a:spcPct val="10000"/>
              </a:spcBef>
              <a:buClr>
                <a:srgbClr val="000099"/>
              </a:buClr>
              <a:buSzPct val="85000"/>
              <a:buFont typeface="Wingdings" pitchFamily="2" charset="2"/>
              <a:buNone/>
            </a:pPr>
            <a:r>
              <a:rPr lang="en-US" altLang="sv-SE" sz="2800" dirty="0">
                <a:solidFill>
                  <a:schemeClr val="accent2"/>
                </a:solidFill>
                <a:latin typeface="Calibri Light" panose="020F0302020204030204" pitchFamily="34" charset="0"/>
              </a:rPr>
              <a:t>3. A processor that enters the critical section reads the state of its neighbors changes state and writes, then it exits the critical section</a:t>
            </a:r>
          </a:p>
        </p:txBody>
      </p:sp>
      <p:sp>
        <p:nvSpPr>
          <p:cNvPr id="42006" name="Oval 22"/>
          <p:cNvSpPr>
            <a:spLocks noChangeArrowheads="1"/>
          </p:cNvSpPr>
          <p:nvPr/>
        </p:nvSpPr>
        <p:spPr bwMode="auto">
          <a:xfrm>
            <a:off x="5988050" y="1592263"/>
            <a:ext cx="279400" cy="266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42007" name="Oval 23"/>
          <p:cNvSpPr>
            <a:spLocks noChangeArrowheads="1"/>
          </p:cNvSpPr>
          <p:nvPr/>
        </p:nvSpPr>
        <p:spPr bwMode="auto">
          <a:xfrm>
            <a:off x="7058025" y="1439863"/>
            <a:ext cx="279400" cy="266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42008" name="Oval 24"/>
          <p:cNvSpPr>
            <a:spLocks noChangeArrowheads="1"/>
          </p:cNvSpPr>
          <p:nvPr/>
        </p:nvSpPr>
        <p:spPr bwMode="auto">
          <a:xfrm>
            <a:off x="7613650" y="2230438"/>
            <a:ext cx="279400" cy="266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42009" name="Oval 25"/>
          <p:cNvSpPr>
            <a:spLocks noChangeArrowheads="1"/>
          </p:cNvSpPr>
          <p:nvPr/>
        </p:nvSpPr>
        <p:spPr bwMode="auto">
          <a:xfrm>
            <a:off x="5927725" y="2489200"/>
            <a:ext cx="279400" cy="266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42010" name="Oval 26"/>
          <p:cNvSpPr>
            <a:spLocks noChangeArrowheads="1"/>
          </p:cNvSpPr>
          <p:nvPr/>
        </p:nvSpPr>
        <p:spPr bwMode="auto">
          <a:xfrm>
            <a:off x="6940550" y="2868613"/>
            <a:ext cx="279400" cy="266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42011" name="Line 27"/>
          <p:cNvSpPr>
            <a:spLocks noChangeShapeType="1"/>
          </p:cNvSpPr>
          <p:nvPr/>
        </p:nvSpPr>
        <p:spPr bwMode="auto">
          <a:xfrm>
            <a:off x="6210300" y="1814513"/>
            <a:ext cx="781050" cy="1062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42012" name="Line 28"/>
          <p:cNvSpPr>
            <a:spLocks noChangeShapeType="1"/>
          </p:cNvSpPr>
          <p:nvPr/>
        </p:nvSpPr>
        <p:spPr bwMode="auto">
          <a:xfrm>
            <a:off x="6253163" y="1770063"/>
            <a:ext cx="1371600" cy="530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42013" name="Line 29"/>
          <p:cNvSpPr>
            <a:spLocks noChangeShapeType="1"/>
          </p:cNvSpPr>
          <p:nvPr/>
        </p:nvSpPr>
        <p:spPr bwMode="auto">
          <a:xfrm>
            <a:off x="6208713" y="2670175"/>
            <a:ext cx="738187" cy="2936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42014" name="Line 30"/>
          <p:cNvSpPr>
            <a:spLocks noChangeShapeType="1"/>
          </p:cNvSpPr>
          <p:nvPr/>
        </p:nvSpPr>
        <p:spPr bwMode="auto">
          <a:xfrm flipV="1">
            <a:off x="6253163" y="1592263"/>
            <a:ext cx="811212" cy="60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42015" name="Line 31"/>
          <p:cNvSpPr>
            <a:spLocks noChangeShapeType="1"/>
          </p:cNvSpPr>
          <p:nvPr/>
        </p:nvSpPr>
        <p:spPr bwMode="auto">
          <a:xfrm>
            <a:off x="6164263" y="2700338"/>
            <a:ext cx="766762" cy="295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42016" name="Line 32"/>
          <p:cNvSpPr>
            <a:spLocks noChangeShapeType="1"/>
          </p:cNvSpPr>
          <p:nvPr/>
        </p:nvSpPr>
        <p:spPr bwMode="auto">
          <a:xfrm flipH="1" flipV="1">
            <a:off x="6238875" y="1798638"/>
            <a:ext cx="796925" cy="10620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42017" name="Line 33"/>
          <p:cNvSpPr>
            <a:spLocks noChangeShapeType="1"/>
          </p:cNvSpPr>
          <p:nvPr/>
        </p:nvSpPr>
        <p:spPr bwMode="auto">
          <a:xfrm>
            <a:off x="6267450" y="1827213"/>
            <a:ext cx="1327150" cy="517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42018" name="Line 34"/>
          <p:cNvSpPr>
            <a:spLocks noChangeShapeType="1"/>
          </p:cNvSpPr>
          <p:nvPr/>
        </p:nvSpPr>
        <p:spPr bwMode="auto">
          <a:xfrm flipH="1" flipV="1">
            <a:off x="6267450" y="1739900"/>
            <a:ext cx="1371600" cy="5318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42019" name="Line 35"/>
          <p:cNvSpPr>
            <a:spLocks noChangeShapeType="1"/>
          </p:cNvSpPr>
          <p:nvPr/>
        </p:nvSpPr>
        <p:spPr bwMode="auto">
          <a:xfrm flipV="1">
            <a:off x="6267450" y="1636713"/>
            <a:ext cx="812800" cy="60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42020" name="Line 36"/>
          <p:cNvSpPr>
            <a:spLocks noChangeShapeType="1"/>
          </p:cNvSpPr>
          <p:nvPr/>
        </p:nvSpPr>
        <p:spPr bwMode="auto">
          <a:xfrm flipH="1">
            <a:off x="6224588" y="1533525"/>
            <a:ext cx="839787" cy="746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42021" name="Line 37"/>
          <p:cNvSpPr>
            <a:spLocks noChangeShapeType="1"/>
          </p:cNvSpPr>
          <p:nvPr/>
        </p:nvSpPr>
        <p:spPr bwMode="auto">
          <a:xfrm>
            <a:off x="6180138" y="1858963"/>
            <a:ext cx="795337" cy="1046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42022" name="Line 38"/>
          <p:cNvSpPr>
            <a:spLocks noChangeShapeType="1"/>
          </p:cNvSpPr>
          <p:nvPr/>
        </p:nvSpPr>
        <p:spPr bwMode="auto">
          <a:xfrm flipH="1" flipV="1">
            <a:off x="6192838" y="2609850"/>
            <a:ext cx="782637" cy="3095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201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201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4201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2014"/>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420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0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0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0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0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0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0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020"/>
                                        </p:tgtEl>
                                        <p:attrNameLst>
                                          <p:attrName>style.visibility</p:attrName>
                                        </p:attrNameLst>
                                      </p:cBhvr>
                                      <p:to>
                                        <p:strVal val="visible"/>
                                      </p:to>
                                    </p:set>
                                  </p:childTnLst>
                                </p:cTn>
                              </p:par>
                              <p:par>
                                <p:cTn id="29" presetID="7" presetClass="emph" presetSubtype="1" nodeType="withEffect">
                                  <p:stCondLst>
                                    <p:cond delay="0"/>
                                  </p:stCondLst>
                                  <p:childTnLst>
                                    <p:set>
                                      <p:cBhvr>
                                        <p:cTn id="30" dur="indefinite"/>
                                        <p:tgtEl>
                                          <p:spTgt spid="42015"/>
                                        </p:tgtEl>
                                        <p:attrNameLst>
                                          <p:attrName>stroke.color</p:attrName>
                                        </p:attrNameLst>
                                      </p:cBhvr>
                                      <p:to>
                                        <p:clrVal>
                                          <a:schemeClr val="accent2"/>
                                        </p:clrVal>
                                      </p:to>
                                    </p:set>
                                    <p:set>
                                      <p:cBhvr>
                                        <p:cTn id="31" dur="indefinite"/>
                                        <p:tgtEl>
                                          <p:spTgt spid="42015"/>
                                        </p:tgtEl>
                                        <p:attrNameLst>
                                          <p:attrName>stroke.on</p:attrName>
                                        </p:attrNameLst>
                                      </p:cBhvr>
                                      <p:to>
                                        <p:strVal val="true"/>
                                      </p:to>
                                    </p:set>
                                  </p:childTnLst>
                                </p:cTn>
                              </p:par>
                              <p:par>
                                <p:cTn id="32" presetID="7" presetClass="emph" presetSubtype="1" nodeType="withEffect">
                                  <p:stCondLst>
                                    <p:cond delay="0"/>
                                  </p:stCondLst>
                                  <p:childTnLst>
                                    <p:set>
                                      <p:cBhvr>
                                        <p:cTn id="33" dur="indefinite"/>
                                        <p:tgtEl>
                                          <p:spTgt spid="42022"/>
                                        </p:tgtEl>
                                        <p:attrNameLst>
                                          <p:attrName>stroke.color</p:attrName>
                                        </p:attrNameLst>
                                      </p:cBhvr>
                                      <p:to>
                                        <p:clrVal>
                                          <a:schemeClr val="accent2"/>
                                        </p:clrVal>
                                      </p:to>
                                    </p:set>
                                    <p:set>
                                      <p:cBhvr>
                                        <p:cTn id="34" dur="indefinite"/>
                                        <p:tgtEl>
                                          <p:spTgt spid="42022"/>
                                        </p:tgtEl>
                                        <p:attrNameLst>
                                          <p:attrName>stroke.on</p:attrName>
                                        </p:attrNameLst>
                                      </p:cBhvr>
                                      <p:to>
                                        <p:strVal val="true"/>
                                      </p:to>
                                    </p:set>
                                  </p:childTnLst>
                                </p:cTn>
                              </p:par>
                              <p:par>
                                <p:cTn id="35" presetID="7" presetClass="emph" presetSubtype="1" nodeType="withEffect">
                                  <p:stCondLst>
                                    <p:cond delay="0"/>
                                  </p:stCondLst>
                                  <p:childTnLst>
                                    <p:set>
                                      <p:cBhvr>
                                        <p:cTn id="36" dur="indefinite"/>
                                        <p:tgtEl>
                                          <p:spTgt spid="42021"/>
                                        </p:tgtEl>
                                        <p:attrNameLst>
                                          <p:attrName>stroke.color</p:attrName>
                                        </p:attrNameLst>
                                      </p:cBhvr>
                                      <p:to>
                                        <p:clrVal>
                                          <a:schemeClr val="accent2"/>
                                        </p:clrVal>
                                      </p:to>
                                    </p:set>
                                    <p:set>
                                      <p:cBhvr>
                                        <p:cTn id="37" dur="indefinite"/>
                                        <p:tgtEl>
                                          <p:spTgt spid="42021"/>
                                        </p:tgtEl>
                                        <p:attrNameLst>
                                          <p:attrName>stroke.on</p:attrName>
                                        </p:attrNameLst>
                                      </p:cBhvr>
                                      <p:to>
                                        <p:strVal val="true"/>
                                      </p:to>
                                    </p:set>
                                  </p:childTnLst>
                                </p:cTn>
                              </p:par>
                              <p:par>
                                <p:cTn id="38" presetID="7" presetClass="emph" presetSubtype="1" nodeType="withEffect">
                                  <p:stCondLst>
                                    <p:cond delay="0"/>
                                  </p:stCondLst>
                                  <p:childTnLst>
                                    <p:set>
                                      <p:cBhvr>
                                        <p:cTn id="39" dur="indefinite"/>
                                        <p:tgtEl>
                                          <p:spTgt spid="42016"/>
                                        </p:tgtEl>
                                        <p:attrNameLst>
                                          <p:attrName>stroke.color</p:attrName>
                                        </p:attrNameLst>
                                      </p:cBhvr>
                                      <p:to>
                                        <p:clrVal>
                                          <a:schemeClr val="accent2"/>
                                        </p:clrVal>
                                      </p:to>
                                    </p:set>
                                    <p:set>
                                      <p:cBhvr>
                                        <p:cTn id="40" dur="indefinite"/>
                                        <p:tgtEl>
                                          <p:spTgt spid="42016"/>
                                        </p:tgtEl>
                                        <p:attrNameLst>
                                          <p:attrName>stroke.on</p:attrName>
                                        </p:attrNameLst>
                                      </p:cBhvr>
                                      <p:to>
                                        <p:strVal val="true"/>
                                      </p:to>
                                    </p:set>
                                  </p:childTnLst>
                                </p:cTn>
                              </p:par>
                              <p:par>
                                <p:cTn id="41" presetID="7" presetClass="emph" presetSubtype="1" nodeType="withEffect">
                                  <p:stCondLst>
                                    <p:cond delay="0"/>
                                  </p:stCondLst>
                                  <p:childTnLst>
                                    <p:set>
                                      <p:cBhvr>
                                        <p:cTn id="42" dur="indefinite"/>
                                        <p:tgtEl>
                                          <p:spTgt spid="42017"/>
                                        </p:tgtEl>
                                        <p:attrNameLst>
                                          <p:attrName>stroke.color</p:attrName>
                                        </p:attrNameLst>
                                      </p:cBhvr>
                                      <p:to>
                                        <p:clrVal>
                                          <a:schemeClr val="accent2"/>
                                        </p:clrVal>
                                      </p:to>
                                    </p:set>
                                    <p:set>
                                      <p:cBhvr>
                                        <p:cTn id="43" dur="indefinite"/>
                                        <p:tgtEl>
                                          <p:spTgt spid="42017"/>
                                        </p:tgtEl>
                                        <p:attrNameLst>
                                          <p:attrName>stroke.on</p:attrName>
                                        </p:attrNameLst>
                                      </p:cBhvr>
                                      <p:to>
                                        <p:strVal val="true"/>
                                      </p:to>
                                    </p:set>
                                  </p:childTnLst>
                                </p:cTn>
                              </p:par>
                              <p:par>
                                <p:cTn id="44" presetID="7" presetClass="emph" presetSubtype="1" nodeType="withEffect">
                                  <p:stCondLst>
                                    <p:cond delay="0"/>
                                  </p:stCondLst>
                                  <p:childTnLst>
                                    <p:set>
                                      <p:cBhvr>
                                        <p:cTn id="45" dur="indefinite"/>
                                        <p:tgtEl>
                                          <p:spTgt spid="42018"/>
                                        </p:tgtEl>
                                        <p:attrNameLst>
                                          <p:attrName>stroke.color</p:attrName>
                                        </p:attrNameLst>
                                      </p:cBhvr>
                                      <p:to>
                                        <p:clrVal>
                                          <a:schemeClr val="accent2"/>
                                        </p:clrVal>
                                      </p:to>
                                    </p:set>
                                    <p:set>
                                      <p:cBhvr>
                                        <p:cTn id="46" dur="indefinite"/>
                                        <p:tgtEl>
                                          <p:spTgt spid="42018"/>
                                        </p:tgtEl>
                                        <p:attrNameLst>
                                          <p:attrName>stroke.on</p:attrName>
                                        </p:attrNameLst>
                                      </p:cBhvr>
                                      <p:to>
                                        <p:strVal val="true"/>
                                      </p:to>
                                    </p:set>
                                  </p:childTnLst>
                                </p:cTn>
                              </p:par>
                              <p:par>
                                <p:cTn id="47" presetID="7" presetClass="emph" presetSubtype="1" nodeType="withEffect">
                                  <p:stCondLst>
                                    <p:cond delay="0"/>
                                  </p:stCondLst>
                                  <p:childTnLst>
                                    <p:set>
                                      <p:cBhvr>
                                        <p:cTn id="48" dur="indefinite"/>
                                        <p:tgtEl>
                                          <p:spTgt spid="42019"/>
                                        </p:tgtEl>
                                        <p:attrNameLst>
                                          <p:attrName>stroke.color</p:attrName>
                                        </p:attrNameLst>
                                      </p:cBhvr>
                                      <p:to>
                                        <p:clrVal>
                                          <a:schemeClr val="accent2"/>
                                        </p:clrVal>
                                      </p:to>
                                    </p:set>
                                    <p:set>
                                      <p:cBhvr>
                                        <p:cTn id="49" dur="indefinite"/>
                                        <p:tgtEl>
                                          <p:spTgt spid="42019"/>
                                        </p:tgtEl>
                                        <p:attrNameLst>
                                          <p:attrName>stroke.on</p:attrName>
                                        </p:attrNameLst>
                                      </p:cBhvr>
                                      <p:to>
                                        <p:strVal val="true"/>
                                      </p:to>
                                    </p:set>
                                  </p:childTnLst>
                                </p:cTn>
                              </p:par>
                              <p:par>
                                <p:cTn id="50" presetID="7" presetClass="emph" presetSubtype="1" nodeType="withEffect">
                                  <p:stCondLst>
                                    <p:cond delay="0"/>
                                  </p:stCondLst>
                                  <p:childTnLst>
                                    <p:set>
                                      <p:cBhvr>
                                        <p:cTn id="51" dur="indefinite"/>
                                        <p:tgtEl>
                                          <p:spTgt spid="42020"/>
                                        </p:tgtEl>
                                        <p:attrNameLst>
                                          <p:attrName>stroke.color</p:attrName>
                                        </p:attrNameLst>
                                      </p:cBhvr>
                                      <p:to>
                                        <p:clrVal>
                                          <a:schemeClr val="accent2"/>
                                        </p:clrVal>
                                      </p:to>
                                    </p:set>
                                    <p:set>
                                      <p:cBhvr>
                                        <p:cTn id="52" dur="indefinite"/>
                                        <p:tgtEl>
                                          <p:spTgt spid="42020"/>
                                        </p:tgtEl>
                                        <p:attrNameLst>
                                          <p:attrName>stroke.on</p:attrName>
                                        </p:attrNameLst>
                                      </p:cBhvr>
                                      <p:to>
                                        <p:strVal val="true"/>
                                      </p:to>
                                    </p:set>
                                  </p:childTnLst>
                                </p:cTn>
                              </p:par>
                              <p:par>
                                <p:cTn id="53" presetID="1" presetClass="entr" presetSubtype="0" fill="hold" grpId="0" nodeType="withEffect">
                                  <p:stCondLst>
                                    <p:cond delay="0"/>
                                  </p:stCondLst>
                                  <p:childTnLst>
                                    <p:set>
                                      <p:cBhvr>
                                        <p:cTn id="54" dur="1" fill="hold">
                                          <p:stCondLst>
                                            <p:cond delay="0"/>
                                          </p:stCondLst>
                                        </p:cTn>
                                        <p:tgtEl>
                                          <p:spTgt spid="4200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2005"/>
                                        </p:tgtEl>
                                        <p:attrNameLst>
                                          <p:attrName>style.visibility</p:attrName>
                                        </p:attrNameLst>
                                      </p:cBhvr>
                                      <p:to>
                                        <p:strVal val="visible"/>
                                      </p:to>
                                    </p:set>
                                  </p:childTnLst>
                                </p:cTn>
                              </p:par>
                              <p:par>
                                <p:cTn id="59" presetID="7" presetClass="emph" presetSubtype="1" nodeType="withEffect">
                                  <p:stCondLst>
                                    <p:cond delay="0"/>
                                  </p:stCondLst>
                                  <p:childTnLst>
                                    <p:set>
                                      <p:cBhvr>
                                        <p:cTn id="60" dur="indefinite"/>
                                        <p:tgtEl>
                                          <p:spTgt spid="42016"/>
                                        </p:tgtEl>
                                        <p:attrNameLst>
                                          <p:attrName>stroke.color</p:attrName>
                                        </p:attrNameLst>
                                      </p:cBhvr>
                                      <p:to>
                                        <p:clrVal>
                                          <a:srgbClr val="FF0066"/>
                                        </p:clrVal>
                                      </p:to>
                                    </p:set>
                                    <p:set>
                                      <p:cBhvr>
                                        <p:cTn id="61" dur="indefinite"/>
                                        <p:tgtEl>
                                          <p:spTgt spid="42016"/>
                                        </p:tgtEl>
                                        <p:attrNameLst>
                                          <p:attrName>stroke.on</p:attrName>
                                        </p:attrNameLst>
                                      </p:cBhvr>
                                      <p:to>
                                        <p:strVal val="true"/>
                                      </p:to>
                                    </p:set>
                                  </p:childTnLst>
                                </p:cTn>
                              </p:par>
                              <p:par>
                                <p:cTn id="62" presetID="7" presetClass="emph" presetSubtype="1" nodeType="withEffect">
                                  <p:stCondLst>
                                    <p:cond delay="0"/>
                                  </p:stCondLst>
                                  <p:childTnLst>
                                    <p:set>
                                      <p:cBhvr>
                                        <p:cTn id="63" dur="indefinite"/>
                                        <p:tgtEl>
                                          <p:spTgt spid="42018"/>
                                        </p:tgtEl>
                                        <p:attrNameLst>
                                          <p:attrName>stroke.color</p:attrName>
                                        </p:attrNameLst>
                                      </p:cBhvr>
                                      <p:to>
                                        <p:clrVal>
                                          <a:srgbClr val="FF0066"/>
                                        </p:clrVal>
                                      </p:to>
                                    </p:set>
                                    <p:set>
                                      <p:cBhvr>
                                        <p:cTn id="64" dur="indefinite"/>
                                        <p:tgtEl>
                                          <p:spTgt spid="42018"/>
                                        </p:tgtEl>
                                        <p:attrNameLst>
                                          <p:attrName>stroke.on</p:attrName>
                                        </p:attrNameLst>
                                      </p:cBhvr>
                                      <p:to>
                                        <p:strVal val="true"/>
                                      </p:to>
                                    </p:set>
                                  </p:childTnLst>
                                </p:cTn>
                              </p:par>
                              <p:par>
                                <p:cTn id="65" presetID="7" presetClass="emph" presetSubtype="1" nodeType="withEffect">
                                  <p:stCondLst>
                                    <p:cond delay="0"/>
                                  </p:stCondLst>
                                  <p:childTnLst>
                                    <p:set>
                                      <p:cBhvr>
                                        <p:cTn id="66" dur="indefinite"/>
                                        <p:tgtEl>
                                          <p:spTgt spid="42020"/>
                                        </p:tgtEl>
                                        <p:attrNameLst>
                                          <p:attrName>stroke.color</p:attrName>
                                        </p:attrNameLst>
                                      </p:cBhvr>
                                      <p:to>
                                        <p:clrVal>
                                          <a:srgbClr val="FF0066"/>
                                        </p:clrVal>
                                      </p:to>
                                    </p:set>
                                    <p:set>
                                      <p:cBhvr>
                                        <p:cTn id="67" dur="indefinite"/>
                                        <p:tgtEl>
                                          <p:spTgt spid="42020"/>
                                        </p:tgtEl>
                                        <p:attrNameLst>
                                          <p:attrName>stroke.on</p:attrName>
                                        </p:attrNameLst>
                                      </p:cBhvr>
                                      <p:to>
                                        <p:strVal val="tru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mph" presetSubtype="1" nodeType="clickEffect">
                                  <p:stCondLst>
                                    <p:cond delay="0"/>
                                  </p:stCondLst>
                                  <p:childTnLst>
                                    <p:set>
                                      <p:cBhvr>
                                        <p:cTn id="71" dur="indefinite"/>
                                        <p:tgtEl>
                                          <p:spTgt spid="42006"/>
                                        </p:tgtEl>
                                        <p:attrNameLst>
                                          <p:attrName>fillcolor</p:attrName>
                                        </p:attrNameLst>
                                      </p:cBhvr>
                                      <p:to>
                                        <p:clrVal>
                                          <a:srgbClr val="FF0066"/>
                                        </p:clrVal>
                                      </p:to>
                                    </p:set>
                                    <p:set>
                                      <p:cBhvr>
                                        <p:cTn id="72" dur="indefinite"/>
                                        <p:tgtEl>
                                          <p:spTgt spid="42006"/>
                                        </p:tgtEl>
                                        <p:attrNameLst>
                                          <p:attrName>fill.type</p:attrName>
                                        </p:attrNameLst>
                                      </p:cBhvr>
                                      <p:to>
                                        <p:strVal val="solid"/>
                                      </p:to>
                                    </p:set>
                                    <p:set>
                                      <p:cBhvr>
                                        <p:cTn id="73" dur="indefinite"/>
                                        <p:tgtEl>
                                          <p:spTgt spid="42006"/>
                                        </p:tgtEl>
                                        <p:attrNameLst>
                                          <p:attrName>fill.on</p:attrName>
                                        </p:attrNameLst>
                                      </p:cBhvr>
                                      <p:to>
                                        <p:strVal val="tru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7" presetClass="emph" presetSubtype="1" nodeType="clickEffect">
                                  <p:stCondLst>
                                    <p:cond delay="0"/>
                                  </p:stCondLst>
                                  <p:childTnLst>
                                    <p:set>
                                      <p:cBhvr>
                                        <p:cTn id="77" dur="indefinite"/>
                                        <p:tgtEl>
                                          <p:spTgt spid="42020"/>
                                        </p:tgtEl>
                                        <p:attrNameLst>
                                          <p:attrName>stroke.color</p:attrName>
                                        </p:attrNameLst>
                                      </p:cBhvr>
                                      <p:to>
                                        <p:clrVal>
                                          <a:schemeClr val="accent2"/>
                                        </p:clrVal>
                                      </p:to>
                                    </p:set>
                                    <p:set>
                                      <p:cBhvr>
                                        <p:cTn id="78" dur="indefinite"/>
                                        <p:tgtEl>
                                          <p:spTgt spid="42020"/>
                                        </p:tgtEl>
                                        <p:attrNameLst>
                                          <p:attrName>stroke.on</p:attrName>
                                        </p:attrNameLst>
                                      </p:cBhvr>
                                      <p:to>
                                        <p:strVal val="true"/>
                                      </p:to>
                                    </p:set>
                                  </p:childTnLst>
                                </p:cTn>
                              </p:par>
                              <p:par>
                                <p:cTn id="79" presetID="7" presetClass="emph" presetSubtype="1" nodeType="withEffect">
                                  <p:stCondLst>
                                    <p:cond delay="0"/>
                                  </p:stCondLst>
                                  <p:childTnLst>
                                    <p:set>
                                      <p:cBhvr>
                                        <p:cTn id="80" dur="indefinite"/>
                                        <p:tgtEl>
                                          <p:spTgt spid="42018"/>
                                        </p:tgtEl>
                                        <p:attrNameLst>
                                          <p:attrName>stroke.color</p:attrName>
                                        </p:attrNameLst>
                                      </p:cBhvr>
                                      <p:to>
                                        <p:clrVal>
                                          <a:schemeClr val="accent2"/>
                                        </p:clrVal>
                                      </p:to>
                                    </p:set>
                                    <p:set>
                                      <p:cBhvr>
                                        <p:cTn id="81" dur="indefinite"/>
                                        <p:tgtEl>
                                          <p:spTgt spid="42018"/>
                                        </p:tgtEl>
                                        <p:attrNameLst>
                                          <p:attrName>stroke.on</p:attrName>
                                        </p:attrNameLst>
                                      </p:cBhvr>
                                      <p:to>
                                        <p:strVal val="true"/>
                                      </p:to>
                                    </p:set>
                                  </p:childTnLst>
                                </p:cTn>
                              </p:par>
                              <p:par>
                                <p:cTn id="82" presetID="7" presetClass="emph" presetSubtype="1" nodeType="withEffect">
                                  <p:stCondLst>
                                    <p:cond delay="0"/>
                                  </p:stCondLst>
                                  <p:childTnLst>
                                    <p:set>
                                      <p:cBhvr>
                                        <p:cTn id="83" dur="indefinite"/>
                                        <p:tgtEl>
                                          <p:spTgt spid="42016"/>
                                        </p:tgtEl>
                                        <p:attrNameLst>
                                          <p:attrName>stroke.color</p:attrName>
                                        </p:attrNameLst>
                                      </p:cBhvr>
                                      <p:to>
                                        <p:clrVal>
                                          <a:schemeClr val="accent2"/>
                                        </p:clrVal>
                                      </p:to>
                                    </p:set>
                                    <p:set>
                                      <p:cBhvr>
                                        <p:cTn id="84" dur="indefinite"/>
                                        <p:tgtEl>
                                          <p:spTgt spid="42016"/>
                                        </p:tgtEl>
                                        <p:attrNameLst>
                                          <p:attrName>stroke.on</p:attrName>
                                        </p:attrNameLst>
                                      </p:cBhvr>
                                      <p:to>
                                        <p:strVal val="true"/>
                                      </p:to>
                                    </p:set>
                                  </p:childTnLst>
                                </p:cTn>
                              </p:par>
                              <p:par>
                                <p:cTn id="85" presetID="7" presetClass="emph" presetSubtype="1" nodeType="withEffect">
                                  <p:stCondLst>
                                    <p:cond delay="0"/>
                                  </p:stCondLst>
                                  <p:childTnLst>
                                    <p:set>
                                      <p:cBhvr>
                                        <p:cTn id="86" dur="indefinite"/>
                                        <p:tgtEl>
                                          <p:spTgt spid="42021"/>
                                        </p:tgtEl>
                                        <p:attrNameLst>
                                          <p:attrName>stroke.color</p:attrName>
                                        </p:attrNameLst>
                                      </p:cBhvr>
                                      <p:to>
                                        <p:clrVal>
                                          <a:srgbClr val="FF0066"/>
                                        </p:clrVal>
                                      </p:to>
                                    </p:set>
                                    <p:set>
                                      <p:cBhvr>
                                        <p:cTn id="87" dur="indefinite"/>
                                        <p:tgtEl>
                                          <p:spTgt spid="42021"/>
                                        </p:tgtEl>
                                        <p:attrNameLst>
                                          <p:attrName>stroke.on</p:attrName>
                                        </p:attrNameLst>
                                      </p:cBhvr>
                                      <p:to>
                                        <p:strVal val="true"/>
                                      </p:to>
                                    </p:set>
                                  </p:childTnLst>
                                </p:cTn>
                              </p:par>
                              <p:par>
                                <p:cTn id="88" presetID="7" presetClass="emph" presetSubtype="1" nodeType="withEffect">
                                  <p:stCondLst>
                                    <p:cond delay="0"/>
                                  </p:stCondLst>
                                  <p:childTnLst>
                                    <p:set>
                                      <p:cBhvr>
                                        <p:cTn id="89" dur="indefinite"/>
                                        <p:tgtEl>
                                          <p:spTgt spid="42017"/>
                                        </p:tgtEl>
                                        <p:attrNameLst>
                                          <p:attrName>stroke.color</p:attrName>
                                        </p:attrNameLst>
                                      </p:cBhvr>
                                      <p:to>
                                        <p:clrVal>
                                          <a:srgbClr val="FF0066"/>
                                        </p:clrVal>
                                      </p:to>
                                    </p:set>
                                    <p:set>
                                      <p:cBhvr>
                                        <p:cTn id="90" dur="indefinite"/>
                                        <p:tgtEl>
                                          <p:spTgt spid="42017"/>
                                        </p:tgtEl>
                                        <p:attrNameLst>
                                          <p:attrName>stroke.on</p:attrName>
                                        </p:attrNameLst>
                                      </p:cBhvr>
                                      <p:to>
                                        <p:strVal val="true"/>
                                      </p:to>
                                    </p:set>
                                  </p:childTnLst>
                                </p:cTn>
                              </p:par>
                              <p:par>
                                <p:cTn id="91" presetID="7" presetClass="emph" presetSubtype="1" nodeType="withEffect">
                                  <p:stCondLst>
                                    <p:cond delay="0"/>
                                  </p:stCondLst>
                                  <p:childTnLst>
                                    <p:set>
                                      <p:cBhvr>
                                        <p:cTn id="92" dur="indefinite"/>
                                        <p:tgtEl>
                                          <p:spTgt spid="42019"/>
                                        </p:tgtEl>
                                        <p:attrNameLst>
                                          <p:attrName>stroke.color</p:attrName>
                                        </p:attrNameLst>
                                      </p:cBhvr>
                                      <p:to>
                                        <p:clrVal>
                                          <a:srgbClr val="FF0066"/>
                                        </p:clrVal>
                                      </p:to>
                                    </p:set>
                                    <p:set>
                                      <p:cBhvr>
                                        <p:cTn id="93" dur="indefinite"/>
                                        <p:tgtEl>
                                          <p:spTgt spid="42019"/>
                                        </p:tgtEl>
                                        <p:attrNameLst>
                                          <p:attrName>stroke.on</p:attrName>
                                        </p:attrNameLst>
                                      </p:cBhvr>
                                      <p:to>
                                        <p:strVal val="tru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mph" presetSubtype="1" nodeType="clickEffect">
                                  <p:stCondLst>
                                    <p:cond delay="0"/>
                                  </p:stCondLst>
                                  <p:childTnLst>
                                    <p:set>
                                      <p:cBhvr>
                                        <p:cTn id="97" dur="indefinite"/>
                                        <p:tgtEl>
                                          <p:spTgt spid="42006"/>
                                        </p:tgtEl>
                                        <p:attrNameLst>
                                          <p:attrName>fillcolor</p:attrName>
                                        </p:attrNameLst>
                                      </p:cBhvr>
                                      <p:to>
                                        <p:clrVal>
                                          <a:srgbClr val="FFFFFF"/>
                                        </p:clrVal>
                                      </p:to>
                                    </p:set>
                                    <p:set>
                                      <p:cBhvr>
                                        <p:cTn id="98" dur="indefinite"/>
                                        <p:tgtEl>
                                          <p:spTgt spid="42006"/>
                                        </p:tgtEl>
                                        <p:attrNameLst>
                                          <p:attrName>fill.type</p:attrName>
                                        </p:attrNameLst>
                                      </p:cBhvr>
                                      <p:to>
                                        <p:strVal val="solid"/>
                                      </p:to>
                                    </p:set>
                                    <p:set>
                                      <p:cBhvr>
                                        <p:cTn id="99" dur="indefinite"/>
                                        <p:tgtEl>
                                          <p:spTgt spid="42006"/>
                                        </p:tgtEl>
                                        <p:attrNameLst>
                                          <p:attrName>fill.on</p:attrName>
                                        </p:attrNameLst>
                                      </p:cBhvr>
                                      <p:to>
                                        <p:strVal val="true"/>
                                      </p:to>
                                    </p:set>
                                  </p:childTnLst>
                                </p:cTn>
                              </p:par>
                              <p:par>
                                <p:cTn id="100" presetID="7" presetClass="emph" presetSubtype="1" nodeType="withEffect">
                                  <p:stCondLst>
                                    <p:cond delay="0"/>
                                  </p:stCondLst>
                                  <p:childTnLst>
                                    <p:set>
                                      <p:cBhvr>
                                        <p:cTn id="101" dur="indefinite"/>
                                        <p:tgtEl>
                                          <p:spTgt spid="42021"/>
                                        </p:tgtEl>
                                        <p:attrNameLst>
                                          <p:attrName>stroke.color</p:attrName>
                                        </p:attrNameLst>
                                      </p:cBhvr>
                                      <p:to>
                                        <p:clrVal>
                                          <a:schemeClr val="accent2"/>
                                        </p:clrVal>
                                      </p:to>
                                    </p:set>
                                    <p:set>
                                      <p:cBhvr>
                                        <p:cTn id="102" dur="indefinite"/>
                                        <p:tgtEl>
                                          <p:spTgt spid="42021"/>
                                        </p:tgtEl>
                                        <p:attrNameLst>
                                          <p:attrName>stroke.on</p:attrName>
                                        </p:attrNameLst>
                                      </p:cBhvr>
                                      <p:to>
                                        <p:strVal val="true"/>
                                      </p:to>
                                    </p:set>
                                  </p:childTnLst>
                                </p:cTn>
                              </p:par>
                              <p:par>
                                <p:cTn id="103" presetID="7" presetClass="emph" presetSubtype="1" nodeType="withEffect">
                                  <p:stCondLst>
                                    <p:cond delay="0"/>
                                  </p:stCondLst>
                                  <p:childTnLst>
                                    <p:set>
                                      <p:cBhvr>
                                        <p:cTn id="104" dur="indefinite"/>
                                        <p:tgtEl>
                                          <p:spTgt spid="42017"/>
                                        </p:tgtEl>
                                        <p:attrNameLst>
                                          <p:attrName>stroke.color</p:attrName>
                                        </p:attrNameLst>
                                      </p:cBhvr>
                                      <p:to>
                                        <p:clrVal>
                                          <a:schemeClr val="accent2"/>
                                        </p:clrVal>
                                      </p:to>
                                    </p:set>
                                    <p:set>
                                      <p:cBhvr>
                                        <p:cTn id="105" dur="indefinite"/>
                                        <p:tgtEl>
                                          <p:spTgt spid="42017"/>
                                        </p:tgtEl>
                                        <p:attrNameLst>
                                          <p:attrName>stroke.on</p:attrName>
                                        </p:attrNameLst>
                                      </p:cBhvr>
                                      <p:to>
                                        <p:strVal val="true"/>
                                      </p:to>
                                    </p:set>
                                  </p:childTnLst>
                                </p:cTn>
                              </p:par>
                              <p:par>
                                <p:cTn id="106" presetID="7" presetClass="emph" presetSubtype="1" nodeType="withEffect">
                                  <p:stCondLst>
                                    <p:cond delay="0"/>
                                  </p:stCondLst>
                                  <p:childTnLst>
                                    <p:set>
                                      <p:cBhvr>
                                        <p:cTn id="107" dur="indefinite"/>
                                        <p:tgtEl>
                                          <p:spTgt spid="42019"/>
                                        </p:tgtEl>
                                        <p:attrNameLst>
                                          <p:attrName>stroke.color</p:attrName>
                                        </p:attrNameLst>
                                      </p:cBhvr>
                                      <p:to>
                                        <p:clrVal>
                                          <a:schemeClr val="accent2"/>
                                        </p:clrVal>
                                      </p:to>
                                    </p:set>
                                    <p:set>
                                      <p:cBhvr>
                                        <p:cTn id="108" dur="indefinite"/>
                                        <p:tgtEl>
                                          <p:spTgt spid="42019"/>
                                        </p:tgtEl>
                                        <p:attrNameLst>
                                          <p:attrName>stroke.on</p:attrName>
                                        </p:attrNameLst>
                                      </p:cBhvr>
                                      <p:to>
                                        <p:strVal val="true"/>
                                      </p:to>
                                    </p:set>
                                  </p:childTnLst>
                                </p:cTn>
                              </p:par>
                              <p:par>
                                <p:cTn id="109" presetID="1" presetClass="entr" presetSubtype="0" fill="hold" grpId="0" nodeType="withEffect">
                                  <p:stCondLst>
                                    <p:cond delay="0"/>
                                  </p:stCondLst>
                                  <p:childTnLst>
                                    <p:set>
                                      <p:cBhvr>
                                        <p:cTn id="110" dur="1" fill="hold">
                                          <p:stCondLst>
                                            <p:cond delay="0"/>
                                          </p:stCondLst>
                                        </p:cTn>
                                        <p:tgtEl>
                                          <p:spTgt spid="420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1" grpId="0" animBg="1"/>
      <p:bldP spid="42004" grpId="0"/>
      <p:bldP spid="42005" grpId="0"/>
      <p:bldP spid="42011" grpId="0" animBg="1"/>
      <p:bldP spid="42012" grpId="0" animBg="1"/>
      <p:bldP spid="42013" grpId="0" animBg="1"/>
      <p:bldP spid="42014" grpId="0" animBg="1"/>
      <p:bldP spid="42015" grpId="0" animBg="1"/>
      <p:bldP spid="42016" grpId="0" animBg="1"/>
      <p:bldP spid="42017" grpId="0" animBg="1"/>
      <p:bldP spid="42018" grpId="0" animBg="1"/>
      <p:bldP spid="42019" grpId="0" animBg="1"/>
      <p:bldP spid="42020" grpId="0" animBg="1"/>
      <p:bldP spid="42021" grpId="0" animBg="1"/>
      <p:bldP spid="4202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6225"/>
            <a:ext cx="8229600" cy="944563"/>
          </a:xfrm>
        </p:spPr>
        <p:txBody>
          <a:bodyPr/>
          <a:lstStyle/>
          <a:p>
            <a:r>
              <a:rPr lang="en-US" altLang="he-IL" dirty="0">
                <a:solidFill>
                  <a:schemeClr val="hlink"/>
                </a:solidFill>
                <a:latin typeface="Candara Light" panose="020E0502030303020204" pitchFamily="34" charset="0"/>
              </a:rPr>
              <a:t>Chapter 4: roadmap</a:t>
            </a:r>
            <a:endParaRPr lang="en-US" altLang="en-US" dirty="0">
              <a:solidFill>
                <a:schemeClr val="hlink"/>
              </a:solidFill>
              <a:latin typeface="Candara Light" panose="020E0502030303020204" pitchFamily="34" charset="0"/>
            </a:endParaRPr>
          </a:p>
        </p:txBody>
      </p:sp>
      <p:sp>
        <p:nvSpPr>
          <p:cNvPr id="6147" name="Rectangle 3"/>
          <p:cNvSpPr>
            <a:spLocks noGrp="1" noChangeArrowheads="1"/>
          </p:cNvSpPr>
          <p:nvPr>
            <p:ph type="body" idx="1"/>
          </p:nvPr>
        </p:nvSpPr>
        <p:spPr>
          <a:xfrm>
            <a:off x="182563" y="1174750"/>
            <a:ext cx="8778875" cy="5180013"/>
          </a:xfrm>
        </p:spPr>
        <p:txBody>
          <a:bodyPr/>
          <a:lstStyle/>
          <a:p>
            <a:pPr lvl="1">
              <a:buFontTx/>
              <a:buNone/>
            </a:pPr>
            <a:r>
              <a:rPr lang="en-US" altLang="en-US" dirty="0">
                <a:solidFill>
                  <a:srgbClr val="000099"/>
                </a:solidFill>
                <a:latin typeface="Candara Light" panose="020E0502030303020204" pitchFamily="34" charset="0"/>
              </a:rPr>
              <a:t>4.1 </a:t>
            </a:r>
            <a:r>
              <a:rPr lang="en-US" altLang="he-IL" dirty="0">
                <a:solidFill>
                  <a:srgbClr val="000099"/>
                </a:solidFill>
                <a:latin typeface="Candara Light" panose="020E0502030303020204" pitchFamily="34" charset="0"/>
              </a:rPr>
              <a:t>Token Passing: Converting a Central Daemon to read/write</a:t>
            </a:r>
          </a:p>
          <a:p>
            <a:pPr lvl="1">
              <a:buFontTx/>
              <a:buNone/>
            </a:pPr>
            <a:r>
              <a:rPr lang="en-US" altLang="he-IL" dirty="0">
                <a:solidFill>
                  <a:srgbClr val="000099"/>
                </a:solidFill>
                <a:latin typeface="Candara Light" panose="020E0502030303020204" pitchFamily="34" charset="0"/>
              </a:rPr>
              <a:t>4.2 Data-Link Algorithms: </a:t>
            </a:r>
            <a:r>
              <a:rPr lang="en-US" altLang="he-IL" sz="2400" dirty="0">
                <a:solidFill>
                  <a:srgbClr val="000099"/>
                </a:solidFill>
                <a:latin typeface="Candara Light" panose="020E0502030303020204" pitchFamily="34" charset="0"/>
              </a:rPr>
              <a:t>Converting Shared Memory to Message Passing</a:t>
            </a:r>
          </a:p>
          <a:p>
            <a:pPr lvl="1">
              <a:buFontTx/>
              <a:buNone/>
            </a:pPr>
            <a:r>
              <a:rPr lang="en-US" altLang="he-IL" dirty="0">
                <a:solidFill>
                  <a:srgbClr val="000099"/>
                </a:solidFill>
                <a:latin typeface="Candara Light" panose="020E0502030303020204" pitchFamily="34" charset="0"/>
              </a:rPr>
              <a:t>4.3 Self-Stabilizing Ranking: Converting an Id-based System to a Special-processor System</a:t>
            </a:r>
          </a:p>
          <a:p>
            <a:pPr lvl="1">
              <a:buFontTx/>
              <a:buNone/>
            </a:pPr>
            <a:r>
              <a:rPr lang="en-US" altLang="he-IL" dirty="0">
                <a:solidFill>
                  <a:srgbClr val="C60000"/>
                </a:solidFill>
                <a:latin typeface="Candara Light" panose="020E0502030303020204" pitchFamily="34" charset="0"/>
              </a:rPr>
              <a:t>4.4 Update: Converting a Special Processor to an Id-based Dynamic System</a:t>
            </a:r>
          </a:p>
          <a:p>
            <a:pPr lvl="1">
              <a:buFontTx/>
              <a:buNone/>
            </a:pPr>
            <a:r>
              <a:rPr lang="en-US" altLang="he-IL" strike="sngStrike" dirty="0">
                <a:solidFill>
                  <a:srgbClr val="000099"/>
                </a:solidFill>
                <a:latin typeface="Candara Light" panose="020E0502030303020204" pitchFamily="34" charset="0"/>
              </a:rPr>
              <a:t>4.5 Stabilizing Synchronizers: Converting Synchronous to Asynchronous Algorithms</a:t>
            </a:r>
          </a:p>
          <a:p>
            <a:pPr lvl="1">
              <a:buFontTx/>
              <a:buNone/>
            </a:pPr>
            <a:r>
              <a:rPr lang="en-US" strike="sngStrike" dirty="0">
                <a:solidFill>
                  <a:srgbClr val="000099"/>
                </a:solidFill>
                <a:latin typeface="Candara Light" panose="020E0502030303020204" pitchFamily="34" charset="0"/>
              </a:rPr>
              <a:t>4.6 Self-Stabilizing Naming in Uniform Systems: Converting Id-based to Uniform Dynamic Systems</a:t>
            </a:r>
            <a:endParaRPr lang="en-US" altLang="he-IL" strike="sngStrike" dirty="0">
              <a:solidFill>
                <a:srgbClr val="C60000"/>
              </a:solidFill>
              <a:latin typeface="Candara Light" panose="020E0502030303020204" pitchFamily="34" charset="0"/>
            </a:endParaRPr>
          </a:p>
          <a:p>
            <a:pPr lvl="1">
              <a:buFontTx/>
              <a:buNone/>
            </a:pPr>
            <a:endParaRPr lang="en-US" altLang="he-IL" sz="2400" dirty="0">
              <a:solidFill>
                <a:srgbClr val="000099"/>
              </a:solidFill>
              <a:latin typeface="Candara Light" panose="020E0502030303020204" pitchFamily="34" charset="0"/>
            </a:endParaRPr>
          </a:p>
        </p:txBody>
      </p:sp>
    </p:spTree>
    <p:extLst>
      <p:ext uri="{BB962C8B-B14F-4D97-AF65-F5344CB8AC3E}">
        <p14:creationId xmlns:p14="http://schemas.microsoft.com/office/powerpoint/2010/main" val="3211955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3338" y="84138"/>
            <a:ext cx="9155113" cy="1143000"/>
          </a:xfrm>
          <a:noFill/>
        </p:spPr>
        <p:txBody>
          <a:bodyPr lIns="0" rIns="0"/>
          <a:lstStyle/>
          <a:p>
            <a:r>
              <a:rPr lang="en-US" altLang="he-IL" sz="3800" dirty="0">
                <a:solidFill>
                  <a:schemeClr val="hlink"/>
                </a:solidFill>
                <a:latin typeface="Calibri Light" panose="020F0302020204030204" pitchFamily="34" charset="0"/>
              </a:rPr>
              <a:t>Update - Converting a Special Processor to an I</a:t>
            </a:r>
            <a:r>
              <a:rPr lang="en-SE" altLang="he-IL" sz="3800" dirty="0">
                <a:solidFill>
                  <a:schemeClr val="hlink"/>
                </a:solidFill>
                <a:latin typeface="Calibri Light" panose="020F0302020204030204" pitchFamily="34" charset="0"/>
              </a:rPr>
              <a:t>D</a:t>
            </a:r>
            <a:r>
              <a:rPr lang="en-US" altLang="he-IL" sz="3800" dirty="0">
                <a:solidFill>
                  <a:schemeClr val="hlink"/>
                </a:solidFill>
                <a:latin typeface="Calibri Light" panose="020F0302020204030204" pitchFamily="34" charset="0"/>
              </a:rPr>
              <a:t>-based Dynamic System</a:t>
            </a:r>
          </a:p>
        </p:txBody>
      </p:sp>
      <p:sp>
        <p:nvSpPr>
          <p:cNvPr id="16387" name="Rectangle 3"/>
          <p:cNvSpPr>
            <a:spLocks noGrp="1" noChangeArrowheads="1"/>
          </p:cNvSpPr>
          <p:nvPr>
            <p:ph type="body" idx="1"/>
          </p:nvPr>
        </p:nvSpPr>
        <p:spPr>
          <a:xfrm>
            <a:off x="22225" y="1165861"/>
            <a:ext cx="9099549" cy="3622040"/>
          </a:xfrm>
        </p:spPr>
        <p:txBody>
          <a:bodyPr/>
          <a:lstStyle/>
          <a:p>
            <a:r>
              <a:rPr lang="en-US" altLang="sv-SE" sz="2800" dirty="0">
                <a:solidFill>
                  <a:schemeClr val="accent2"/>
                </a:solidFill>
                <a:latin typeface="Calibri Light" panose="020F0302020204030204" pitchFamily="34" charset="0"/>
              </a:rPr>
              <a:t>The task of the </a:t>
            </a:r>
            <a:r>
              <a:rPr lang="en-US" altLang="sv-SE" sz="2800" dirty="0">
                <a:solidFill>
                  <a:srgbClr val="CC0000"/>
                </a:solidFill>
                <a:latin typeface="Calibri Light" panose="020F0302020204030204" pitchFamily="34" charset="0"/>
              </a:rPr>
              <a:t>update algorithm</a:t>
            </a:r>
            <a:r>
              <a:rPr lang="en-US" altLang="sv-SE" sz="2800" dirty="0">
                <a:solidFill>
                  <a:schemeClr val="accent2"/>
                </a:solidFill>
                <a:latin typeface="Calibri Light" panose="020F0302020204030204" pitchFamily="34" charset="0"/>
              </a:rPr>
              <a:t> in id-based system is to inform each processor of the other processors that are in its connected component.</a:t>
            </a:r>
          </a:p>
          <a:p>
            <a:pPr lvl="1"/>
            <a:r>
              <a:rPr lang="en-US" altLang="sv-SE" dirty="0">
                <a:solidFill>
                  <a:schemeClr val="accent2"/>
                </a:solidFill>
                <a:latin typeface="Calibri Light" panose="020F0302020204030204" pitchFamily="34" charset="0"/>
              </a:rPr>
              <a:t>every processor in the connected component knows the maximal id in the system, and a single leader is elected.</a:t>
            </a:r>
          </a:p>
          <a:p>
            <a:pPr eaLnBrk="0" hangingPunct="0">
              <a:buClr>
                <a:schemeClr val="accent2"/>
              </a:buClr>
              <a:buSzPct val="85000"/>
            </a:pPr>
            <a:r>
              <a:rPr lang="en-US" altLang="sv-SE" sz="2800" dirty="0">
                <a:solidFill>
                  <a:schemeClr val="accent2"/>
                </a:solidFill>
                <a:latin typeface="Calibri Light" panose="020F0302020204030204" pitchFamily="34" charset="0"/>
              </a:rPr>
              <a:t>The </a:t>
            </a:r>
            <a:r>
              <a:rPr lang="en-US" altLang="sv-SE" sz="2800" dirty="0">
                <a:solidFill>
                  <a:srgbClr val="CC0000"/>
                </a:solidFill>
                <a:latin typeface="Calibri Light" panose="020F0302020204030204" pitchFamily="34" charset="0"/>
              </a:rPr>
              <a:t>update algorithm</a:t>
            </a:r>
            <a:r>
              <a:rPr lang="en-US" altLang="sv-SE" sz="2800" dirty="0">
                <a:solidFill>
                  <a:schemeClr val="accent2"/>
                </a:solidFill>
                <a:latin typeface="Calibri Light" panose="020F0302020204030204" pitchFamily="34" charset="0"/>
              </a:rPr>
              <a:t> can be viewed as a self-stabilizing leader election algorithm within </a:t>
            </a:r>
            <a:r>
              <a:rPr lang="en-US" altLang="sv-SE" sz="2800" i="1" dirty="0">
                <a:solidFill>
                  <a:schemeClr val="accent2"/>
                </a:solidFill>
                <a:latin typeface="Calibri Light" panose="020F0302020204030204" pitchFamily="34" charset="0"/>
              </a:rPr>
              <a:t>O</a:t>
            </a:r>
            <a:r>
              <a:rPr lang="en-US" altLang="sv-SE" sz="2800" dirty="0">
                <a:solidFill>
                  <a:schemeClr val="accent2"/>
                </a:solidFill>
                <a:latin typeface="Calibri Light" panose="020F0302020204030204" pitchFamily="34" charset="0"/>
              </a:rPr>
              <a:t>(</a:t>
            </a:r>
            <a:r>
              <a:rPr lang="en-US" altLang="sv-SE" sz="2800" i="1" dirty="0">
                <a:solidFill>
                  <a:schemeClr val="accent2"/>
                </a:solidFill>
                <a:latin typeface="Calibri Light" panose="020F0302020204030204" pitchFamily="34" charset="0"/>
              </a:rPr>
              <a:t>d</a:t>
            </a:r>
            <a:r>
              <a:rPr lang="en-US" altLang="sv-SE" sz="2800" dirty="0">
                <a:solidFill>
                  <a:schemeClr val="accent2"/>
                </a:solidFill>
                <a:latin typeface="Calibri Light" panose="020F0302020204030204" pitchFamily="34" charset="0"/>
              </a:rPr>
              <a:t>) cycles (pulses) </a:t>
            </a:r>
          </a:p>
          <a:p>
            <a:pPr lvl="1" eaLnBrk="0" hangingPunct="0">
              <a:buClr>
                <a:schemeClr val="accent2"/>
              </a:buClr>
              <a:buSzPct val="85000"/>
            </a:pPr>
            <a:r>
              <a:rPr lang="en-US" altLang="sv-SE" dirty="0">
                <a:solidFill>
                  <a:schemeClr val="accent2"/>
                </a:solidFill>
                <a:latin typeface="Calibri Light" panose="020F0302020204030204" pitchFamily="34" charset="0"/>
                <a:ea typeface="+mn-ea"/>
              </a:rPr>
              <a:t>where d is the network diameter</a:t>
            </a:r>
          </a:p>
        </p:txBody>
      </p:sp>
      <p:sp>
        <p:nvSpPr>
          <p:cNvPr id="16388" name="Text Box 4"/>
          <p:cNvSpPr txBox="1">
            <a:spLocks noChangeArrowheads="1"/>
          </p:cNvSpPr>
          <p:nvPr/>
        </p:nvSpPr>
        <p:spPr bwMode="auto">
          <a:xfrm>
            <a:off x="211138" y="4973637"/>
            <a:ext cx="8743950" cy="18002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ctr" eaLnBrk="0" hangingPunct="0">
              <a:spcBef>
                <a:spcPct val="20000"/>
              </a:spcBef>
              <a:buClr>
                <a:schemeClr val="accent2"/>
              </a:buClr>
              <a:buSzPct val="85000"/>
            </a:pPr>
            <a:r>
              <a:rPr lang="en-US" altLang="sv-SE" sz="2800" dirty="0">
                <a:solidFill>
                  <a:srgbClr val="0066FF"/>
                </a:solidFill>
                <a:latin typeface="Calibri Light" panose="020F0302020204030204" pitchFamily="34" charset="0"/>
              </a:rPr>
              <a:t>   The motivation for the restriction that the update must work in id-based system can be viewed by examining Dijkstra self stabilizing ME algorithm for a ring of processors…</a:t>
            </a:r>
            <a:endParaRPr lang="en-US" altLang="sv-SE" sz="2800" b="1" dirty="0">
              <a:solidFill>
                <a:srgbClr val="0066FF"/>
              </a:solidFill>
              <a:latin typeface="Calibri Light" panose="020F03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238125" y="917575"/>
            <a:ext cx="8235950" cy="2752725"/>
          </a:xfrm>
        </p:spPr>
        <p:txBody>
          <a:bodyPr/>
          <a:lstStyle/>
          <a:p>
            <a:pPr>
              <a:lnSpc>
                <a:spcPct val="90000"/>
              </a:lnSpc>
            </a:pPr>
            <a:r>
              <a:rPr lang="en-US" altLang="sv-SE" sz="2800" dirty="0">
                <a:solidFill>
                  <a:schemeClr val="accent2"/>
                </a:solidFill>
                <a:latin typeface="Calibri Light" panose="020F0302020204030204" pitchFamily="34" charset="0"/>
              </a:rPr>
              <a:t>Dijkstra proved that without a special processor, it is impossible to achieve ME in a self-stabilizing manner</a:t>
            </a:r>
          </a:p>
          <a:p>
            <a:pPr>
              <a:lnSpc>
                <a:spcPct val="90000"/>
              </a:lnSpc>
            </a:pPr>
            <a:r>
              <a:rPr lang="en-US" altLang="sv-SE" sz="2800" dirty="0">
                <a:solidFill>
                  <a:schemeClr val="accent2"/>
                </a:solidFill>
                <a:latin typeface="Calibri Light" panose="020F0302020204030204" pitchFamily="34" charset="0"/>
              </a:rPr>
              <a:t>The impossibility proof is for composite number of identical processors connected in a ring activated by a central daemon</a:t>
            </a:r>
            <a:endParaRPr lang="en-US" altLang="sv-SE" sz="2400" dirty="0">
              <a:solidFill>
                <a:schemeClr val="hlink"/>
              </a:solidFill>
              <a:latin typeface="Calibri Light" panose="020F0302020204030204" pitchFamily="34" charset="0"/>
            </a:endParaRPr>
          </a:p>
        </p:txBody>
      </p:sp>
      <p:sp>
        <p:nvSpPr>
          <p:cNvPr id="18435" name="Rectangle 3"/>
          <p:cNvSpPr>
            <a:spLocks noGrp="1" noChangeArrowheads="1"/>
          </p:cNvSpPr>
          <p:nvPr>
            <p:ph type="title"/>
          </p:nvPr>
        </p:nvSpPr>
        <p:spPr>
          <a:xfrm>
            <a:off x="431800" y="58738"/>
            <a:ext cx="8229600" cy="622300"/>
          </a:xfrm>
          <a:noFill/>
        </p:spPr>
        <p:txBody>
          <a:bodyPr tIns="0" bIns="0"/>
          <a:lstStyle/>
          <a:p>
            <a:r>
              <a:rPr lang="en-US" altLang="sv-SE" dirty="0">
                <a:solidFill>
                  <a:schemeClr val="hlink"/>
                </a:solidFill>
                <a:latin typeface="Calibri Light" panose="020F0302020204030204" pitchFamily="34" charset="0"/>
              </a:rPr>
              <a:t>Dijkstra proof</a:t>
            </a:r>
          </a:p>
        </p:txBody>
      </p:sp>
      <p:sp>
        <p:nvSpPr>
          <p:cNvPr id="18459" name="Text Box 27"/>
          <p:cNvSpPr txBox="1">
            <a:spLocks noChangeArrowheads="1"/>
          </p:cNvSpPr>
          <p:nvPr/>
        </p:nvSpPr>
        <p:spPr bwMode="auto">
          <a:xfrm>
            <a:off x="571500" y="4030663"/>
            <a:ext cx="7702550"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ct val="20000"/>
              </a:spcBef>
            </a:pPr>
            <a:r>
              <a:rPr lang="en-US" altLang="sv-SE" sz="2800" dirty="0">
                <a:solidFill>
                  <a:srgbClr val="0066FF"/>
                </a:solidFill>
                <a:latin typeface="Calibri Light" panose="020F0302020204030204" pitchFamily="34" charset="0"/>
              </a:rPr>
              <a:t>ME requires that processor </a:t>
            </a:r>
            <a:r>
              <a:rPr lang="en-US" altLang="sv-SE" sz="2800" i="1" dirty="0">
                <a:solidFill>
                  <a:srgbClr val="0066FF"/>
                </a:solidFill>
                <a:latin typeface="Calibri Light" panose="020F0302020204030204" pitchFamily="34" charset="0"/>
              </a:rPr>
              <a:t>p</a:t>
            </a:r>
            <a:r>
              <a:rPr lang="en-US" altLang="sv-SE" sz="2800" i="1" baseline="-25000" dirty="0">
                <a:solidFill>
                  <a:srgbClr val="0066FF"/>
                </a:solidFill>
                <a:latin typeface="Calibri Light" panose="020F0302020204030204" pitchFamily="34" charset="0"/>
              </a:rPr>
              <a:t>i</a:t>
            </a:r>
            <a:r>
              <a:rPr lang="en-US" altLang="sv-SE" sz="2800" dirty="0">
                <a:solidFill>
                  <a:srgbClr val="0066FF"/>
                </a:solidFill>
                <a:latin typeface="Calibri Light" panose="020F0302020204030204" pitchFamily="34" charset="0"/>
              </a:rPr>
              <a:t> should execute the critical section </a:t>
            </a:r>
            <a:r>
              <a:rPr lang="en-US" altLang="sv-SE" sz="2800" dirty="0">
                <a:solidFill>
                  <a:srgbClr val="CC0000"/>
                </a:solidFill>
                <a:latin typeface="Calibri Light" panose="020F0302020204030204" pitchFamily="34" charset="0"/>
              </a:rPr>
              <a:t>if and only if</a:t>
            </a:r>
            <a:r>
              <a:rPr lang="en-US" altLang="sv-SE" sz="2800" dirty="0">
                <a:solidFill>
                  <a:srgbClr val="0066FF"/>
                </a:solidFill>
                <a:latin typeface="Calibri Light" panose="020F0302020204030204" pitchFamily="34" charset="0"/>
              </a:rPr>
              <a:t> it is the only processor that can change its state (by reading its neighbors’ states) at that execution point</a:t>
            </a:r>
            <a:endParaRPr lang="en-US" altLang="sv-SE" sz="2800" dirty="0">
              <a:latin typeface="Calibri Light" panose="020F03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23" name="Text Box 15"/>
          <p:cNvSpPr txBox="1">
            <a:spLocks noChangeArrowheads="1"/>
          </p:cNvSpPr>
          <p:nvPr/>
        </p:nvSpPr>
        <p:spPr bwMode="auto">
          <a:xfrm>
            <a:off x="7113588" y="2651125"/>
            <a:ext cx="481012"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buClr>
                <a:schemeClr val="accent2"/>
              </a:buClr>
              <a:buSzPct val="85000"/>
              <a:buFont typeface="Wingdings" pitchFamily="2" charset="2"/>
              <a:buNone/>
            </a:pPr>
            <a:r>
              <a:rPr lang="en-US" altLang="sv-SE" sz="2000" b="1">
                <a:latin typeface="Calibri Light" panose="020F0302020204030204" pitchFamily="34" charset="0"/>
                <a:cs typeface="Calibri Light" panose="020F0302020204030204" pitchFamily="34" charset="0"/>
              </a:rPr>
              <a:t>S</a:t>
            </a:r>
            <a:r>
              <a:rPr lang="en-US" altLang="sv-SE" sz="2000" b="1" baseline="-25000">
                <a:latin typeface="Calibri Light" panose="020F0302020204030204" pitchFamily="34" charset="0"/>
                <a:cs typeface="Calibri Light" panose="020F0302020204030204" pitchFamily="34" charset="0"/>
              </a:rPr>
              <a:t>0</a:t>
            </a:r>
            <a:endParaRPr lang="en-US" altLang="sv-SE" sz="2000" b="1">
              <a:latin typeface="Calibri Light" panose="020F0302020204030204" pitchFamily="34" charset="0"/>
              <a:cs typeface="Calibri Light" panose="020F0302020204030204" pitchFamily="34" charset="0"/>
            </a:endParaRPr>
          </a:p>
        </p:txBody>
      </p:sp>
      <p:sp>
        <p:nvSpPr>
          <p:cNvPr id="43036" name="Text Box 28"/>
          <p:cNvSpPr txBox="1">
            <a:spLocks noChangeArrowheads="1"/>
          </p:cNvSpPr>
          <p:nvPr/>
        </p:nvSpPr>
        <p:spPr bwMode="auto">
          <a:xfrm>
            <a:off x="215900" y="3979863"/>
            <a:ext cx="445452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ltLang="sv-SE" sz="2800" dirty="0">
                <a:solidFill>
                  <a:schemeClr val="accent2"/>
                </a:solidFill>
                <a:latin typeface="Calibri Light" panose="020F0302020204030204" pitchFamily="34" charset="0"/>
                <a:cs typeface="Calibri Light" panose="020F0302020204030204" pitchFamily="34" charset="0"/>
              </a:rPr>
              <a:t> Then, </a:t>
            </a:r>
            <a:r>
              <a:rPr lang="en-US" altLang="sv-SE" sz="2800" i="1" dirty="0">
                <a:solidFill>
                  <a:schemeClr val="accent2"/>
                </a:solidFill>
                <a:latin typeface="Calibri Light" panose="020F0302020204030204" pitchFamily="34" charset="0"/>
                <a:cs typeface="Calibri Light" panose="020F0302020204030204" pitchFamily="34" charset="0"/>
              </a:rPr>
              <a:t>p</a:t>
            </a:r>
            <a:r>
              <a:rPr lang="en-US" altLang="sv-SE" sz="2800" i="1" baseline="-25000" dirty="0">
                <a:solidFill>
                  <a:schemeClr val="accent2"/>
                </a:solidFill>
                <a:latin typeface="Calibri Light" panose="020F0302020204030204" pitchFamily="34" charset="0"/>
                <a:cs typeface="Calibri Light" panose="020F0302020204030204" pitchFamily="34" charset="0"/>
              </a:rPr>
              <a:t>1</a:t>
            </a:r>
            <a:r>
              <a:rPr lang="en-US" altLang="sv-SE" sz="2800" dirty="0">
                <a:solidFill>
                  <a:schemeClr val="accent2"/>
                </a:solidFill>
                <a:latin typeface="Calibri Light" panose="020F0302020204030204" pitchFamily="34" charset="0"/>
                <a:cs typeface="Calibri Light" panose="020F0302020204030204" pitchFamily="34" charset="0"/>
              </a:rPr>
              <a:t> and </a:t>
            </a:r>
            <a:r>
              <a:rPr lang="en-US" altLang="sv-SE" sz="2800" i="1" dirty="0">
                <a:solidFill>
                  <a:schemeClr val="accent2"/>
                </a:solidFill>
                <a:latin typeface="Calibri Light" panose="020F0302020204030204" pitchFamily="34" charset="0"/>
                <a:cs typeface="Calibri Light" panose="020F0302020204030204" pitchFamily="34" charset="0"/>
              </a:rPr>
              <a:t>p</a:t>
            </a:r>
            <a:r>
              <a:rPr lang="en-US" altLang="sv-SE" sz="2800" i="1" baseline="-25000" dirty="0">
                <a:solidFill>
                  <a:schemeClr val="accent2"/>
                </a:solidFill>
                <a:latin typeface="Calibri Light" panose="020F0302020204030204" pitchFamily="34" charset="0"/>
                <a:cs typeface="Calibri Light" panose="020F0302020204030204" pitchFamily="34" charset="0"/>
              </a:rPr>
              <a:t>3</a:t>
            </a:r>
            <a:r>
              <a:rPr lang="en-US" altLang="sv-SE" sz="2800" dirty="0">
                <a:solidFill>
                  <a:schemeClr val="accent2"/>
                </a:solidFill>
                <a:latin typeface="Calibri Light" panose="020F0302020204030204" pitchFamily="34" charset="0"/>
                <a:cs typeface="Calibri Light" panose="020F0302020204030204" pitchFamily="34" charset="0"/>
              </a:rPr>
              <a:t> will be at s</a:t>
            </a:r>
            <a:r>
              <a:rPr lang="en-US" altLang="sv-SE" sz="2800" baseline="-25000" dirty="0">
                <a:solidFill>
                  <a:schemeClr val="accent2"/>
                </a:solidFill>
                <a:latin typeface="Calibri Light" panose="020F0302020204030204" pitchFamily="34" charset="0"/>
                <a:cs typeface="Calibri Light" panose="020F0302020204030204" pitchFamily="34" charset="0"/>
              </a:rPr>
              <a:t>1</a:t>
            </a:r>
            <a:r>
              <a:rPr lang="en-US" altLang="sv-SE" sz="2800" dirty="0">
                <a:solidFill>
                  <a:schemeClr val="accent2"/>
                </a:solidFill>
                <a:latin typeface="Calibri Light" panose="020F0302020204030204" pitchFamily="34" charset="0"/>
                <a:cs typeface="Calibri Light" panose="020F0302020204030204" pitchFamily="34" charset="0"/>
              </a:rPr>
              <a:t> </a:t>
            </a:r>
          </a:p>
          <a:p>
            <a:pPr>
              <a:buFontTx/>
              <a:buChar char="•"/>
            </a:pPr>
            <a:r>
              <a:rPr lang="en-US" altLang="sv-SE" sz="2800" dirty="0">
                <a:solidFill>
                  <a:schemeClr val="accent2"/>
                </a:solidFill>
                <a:latin typeface="Calibri Light" panose="020F0302020204030204" pitchFamily="34" charset="0"/>
                <a:cs typeface="Calibri Light" panose="020F0302020204030204" pitchFamily="34" charset="0"/>
              </a:rPr>
              <a:t> </a:t>
            </a:r>
            <a:r>
              <a:rPr lang="en-US" altLang="sv-SE" sz="2800" i="1" dirty="0">
                <a:solidFill>
                  <a:schemeClr val="accent2"/>
                </a:solidFill>
                <a:latin typeface="Calibri Light" panose="020F0302020204030204" pitchFamily="34" charset="0"/>
                <a:cs typeface="Calibri Light" panose="020F0302020204030204" pitchFamily="34" charset="0"/>
              </a:rPr>
              <a:t>p</a:t>
            </a:r>
            <a:r>
              <a:rPr lang="en-US" altLang="sv-SE" sz="2800" i="1" baseline="-25000" dirty="0">
                <a:solidFill>
                  <a:schemeClr val="accent2"/>
                </a:solidFill>
                <a:latin typeface="Calibri Light" panose="020F0302020204030204" pitchFamily="34" charset="0"/>
                <a:cs typeface="Calibri Light" panose="020F0302020204030204" pitchFamily="34" charset="0"/>
              </a:rPr>
              <a:t>2</a:t>
            </a:r>
            <a:r>
              <a:rPr lang="en-US" altLang="sv-SE" sz="2800" dirty="0">
                <a:solidFill>
                  <a:schemeClr val="accent2"/>
                </a:solidFill>
                <a:latin typeface="Calibri Light" panose="020F0302020204030204" pitchFamily="34" charset="0"/>
                <a:cs typeface="Calibri Light" panose="020F0302020204030204" pitchFamily="34" charset="0"/>
              </a:rPr>
              <a:t> and </a:t>
            </a:r>
            <a:r>
              <a:rPr lang="en-US" altLang="sv-SE" sz="2800" i="1" dirty="0">
                <a:solidFill>
                  <a:schemeClr val="accent2"/>
                </a:solidFill>
                <a:latin typeface="Calibri Light" panose="020F0302020204030204" pitchFamily="34" charset="0"/>
                <a:cs typeface="Calibri Light" panose="020F0302020204030204" pitchFamily="34" charset="0"/>
              </a:rPr>
              <a:t>p</a:t>
            </a:r>
            <a:r>
              <a:rPr lang="en-US" altLang="sv-SE" sz="2800" i="1" baseline="-25000" dirty="0">
                <a:solidFill>
                  <a:schemeClr val="accent2"/>
                </a:solidFill>
                <a:latin typeface="Calibri Light" panose="020F0302020204030204" pitchFamily="34" charset="0"/>
                <a:cs typeface="Calibri Light" panose="020F0302020204030204" pitchFamily="34" charset="0"/>
              </a:rPr>
              <a:t>4</a:t>
            </a:r>
            <a:r>
              <a:rPr lang="en-US" altLang="sv-SE" sz="2800" dirty="0">
                <a:solidFill>
                  <a:schemeClr val="accent2"/>
                </a:solidFill>
                <a:latin typeface="Calibri Light" panose="020F0302020204030204" pitchFamily="34" charset="0"/>
                <a:cs typeface="Calibri Light" panose="020F0302020204030204" pitchFamily="34" charset="0"/>
              </a:rPr>
              <a:t> will be at s’</a:t>
            </a:r>
            <a:r>
              <a:rPr lang="en-US" altLang="sv-SE" sz="2800" baseline="-25000" dirty="0">
                <a:solidFill>
                  <a:schemeClr val="accent2"/>
                </a:solidFill>
                <a:latin typeface="Calibri Light" panose="020F0302020204030204" pitchFamily="34" charset="0"/>
                <a:cs typeface="Calibri Light" panose="020F0302020204030204" pitchFamily="34" charset="0"/>
              </a:rPr>
              <a:t>1</a:t>
            </a:r>
            <a:r>
              <a:rPr lang="en-US" altLang="sv-SE" sz="2800" dirty="0">
                <a:solidFill>
                  <a:schemeClr val="accent2"/>
                </a:solidFill>
                <a:latin typeface="Calibri Light" panose="020F0302020204030204" pitchFamily="34" charset="0"/>
                <a:cs typeface="Calibri Light" panose="020F0302020204030204" pitchFamily="34" charset="0"/>
              </a:rPr>
              <a:t> </a:t>
            </a:r>
          </a:p>
          <a:p>
            <a:pPr>
              <a:buFontTx/>
              <a:buChar char="•"/>
            </a:pPr>
            <a:r>
              <a:rPr lang="en-US" altLang="sv-SE" sz="2800" dirty="0">
                <a:solidFill>
                  <a:srgbClr val="CC0000"/>
                </a:solidFill>
                <a:latin typeface="Calibri Light" panose="020F0302020204030204" pitchFamily="34" charset="0"/>
                <a:cs typeface="Calibri Light" panose="020F0302020204030204" pitchFamily="34" charset="0"/>
              </a:rPr>
              <a:t> We can see that the state symmetry is preserved</a:t>
            </a:r>
          </a:p>
        </p:txBody>
      </p:sp>
      <p:sp>
        <p:nvSpPr>
          <p:cNvPr id="43012" name="Rectangle 4"/>
          <p:cNvSpPr>
            <a:spLocks noChangeArrowheads="1"/>
          </p:cNvSpPr>
          <p:nvPr/>
        </p:nvSpPr>
        <p:spPr bwMode="auto">
          <a:xfrm>
            <a:off x="431800" y="58738"/>
            <a:ext cx="82296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lvl1pPr algn="ctr">
              <a:defRPr sz="4400">
                <a:solidFill>
                  <a:schemeClr val="tx2"/>
                </a:solidFill>
                <a:latin typeface="Arial" pitchFamily="34" charset="0"/>
                <a:cs typeface="Arial" pitchFamily="34" charset="0"/>
              </a:defRPr>
            </a:lvl1pPr>
            <a:lvl2pPr algn="ctr">
              <a:defRPr sz="4400">
                <a:solidFill>
                  <a:schemeClr val="tx2"/>
                </a:solidFill>
                <a:latin typeface="Arial" pitchFamily="34" charset="0"/>
                <a:cs typeface="Arial" pitchFamily="34" charset="0"/>
              </a:defRPr>
            </a:lvl2pPr>
            <a:lvl3pPr algn="ctr">
              <a:defRPr sz="4400">
                <a:solidFill>
                  <a:schemeClr val="tx2"/>
                </a:solidFill>
                <a:latin typeface="Arial" pitchFamily="34" charset="0"/>
                <a:cs typeface="Arial" pitchFamily="34" charset="0"/>
              </a:defRPr>
            </a:lvl3pPr>
            <a:lvl4pPr algn="ctr">
              <a:defRPr sz="4400">
                <a:solidFill>
                  <a:schemeClr val="tx2"/>
                </a:solidFill>
                <a:latin typeface="Arial" pitchFamily="34" charset="0"/>
                <a:cs typeface="Arial" pitchFamily="34" charset="0"/>
              </a:defRPr>
            </a:lvl4pPr>
            <a:lvl5pPr algn="ctr">
              <a:defRPr sz="4400">
                <a:solidFill>
                  <a:schemeClr val="tx2"/>
                </a:solidFill>
                <a:latin typeface="Arial" pitchFamily="34" charset="0"/>
                <a:cs typeface="Arial" pitchFamily="34" charset="0"/>
              </a:defRPr>
            </a:lvl5pPr>
            <a:lvl6pPr marL="457200" algn="ctr" fontAlgn="base">
              <a:spcBef>
                <a:spcPct val="0"/>
              </a:spcBef>
              <a:spcAft>
                <a:spcPct val="0"/>
              </a:spcAft>
              <a:defRPr sz="4400">
                <a:solidFill>
                  <a:schemeClr val="tx2"/>
                </a:solidFill>
                <a:latin typeface="Arial" pitchFamily="34" charset="0"/>
                <a:cs typeface="Arial" pitchFamily="34" charset="0"/>
              </a:defRPr>
            </a:lvl6pPr>
            <a:lvl7pPr marL="914400" algn="ctr" fontAlgn="base">
              <a:spcBef>
                <a:spcPct val="0"/>
              </a:spcBef>
              <a:spcAft>
                <a:spcPct val="0"/>
              </a:spcAft>
              <a:defRPr sz="4400">
                <a:solidFill>
                  <a:schemeClr val="tx2"/>
                </a:solidFill>
                <a:latin typeface="Arial" pitchFamily="34" charset="0"/>
                <a:cs typeface="Arial" pitchFamily="34" charset="0"/>
              </a:defRPr>
            </a:lvl7pPr>
            <a:lvl8pPr marL="1371600" algn="ctr" fontAlgn="base">
              <a:spcBef>
                <a:spcPct val="0"/>
              </a:spcBef>
              <a:spcAft>
                <a:spcPct val="0"/>
              </a:spcAft>
              <a:defRPr sz="4400">
                <a:solidFill>
                  <a:schemeClr val="tx2"/>
                </a:solidFill>
                <a:latin typeface="Arial" pitchFamily="34" charset="0"/>
                <a:cs typeface="Arial" pitchFamily="34" charset="0"/>
              </a:defRPr>
            </a:lvl8pPr>
            <a:lvl9pPr marL="1828800" algn="ctr" fontAlgn="base">
              <a:spcBef>
                <a:spcPct val="0"/>
              </a:spcBef>
              <a:spcAft>
                <a:spcPct val="0"/>
              </a:spcAft>
              <a:defRPr sz="4400">
                <a:solidFill>
                  <a:schemeClr val="tx2"/>
                </a:solidFill>
                <a:latin typeface="Arial" pitchFamily="34" charset="0"/>
                <a:cs typeface="Arial" pitchFamily="34" charset="0"/>
              </a:defRPr>
            </a:lvl9pPr>
          </a:lstStyle>
          <a:p>
            <a:r>
              <a:rPr lang="en-US" altLang="sv-SE" dirty="0">
                <a:solidFill>
                  <a:schemeClr val="hlink"/>
                </a:solidFill>
                <a:latin typeface="Calibri Light" panose="020F0302020204030204" pitchFamily="34" charset="0"/>
                <a:cs typeface="Calibri Light" panose="020F0302020204030204" pitchFamily="34" charset="0"/>
              </a:rPr>
              <a:t>Dijkstra proof</a:t>
            </a:r>
          </a:p>
        </p:txBody>
      </p:sp>
      <p:sp>
        <p:nvSpPr>
          <p:cNvPr id="43014" name="Rectangle 6"/>
          <p:cNvSpPr>
            <a:spLocks noChangeArrowheads="1"/>
          </p:cNvSpPr>
          <p:nvPr/>
        </p:nvSpPr>
        <p:spPr bwMode="auto">
          <a:xfrm>
            <a:off x="6892925" y="1601788"/>
            <a:ext cx="481013"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43024" name="Text Box 16"/>
          <p:cNvSpPr txBox="1">
            <a:spLocks noChangeArrowheads="1"/>
          </p:cNvSpPr>
          <p:nvPr/>
        </p:nvSpPr>
        <p:spPr bwMode="auto">
          <a:xfrm>
            <a:off x="7132638" y="2663825"/>
            <a:ext cx="4445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buClr>
                <a:schemeClr val="accent2"/>
              </a:buClr>
              <a:buSzPct val="85000"/>
              <a:buFont typeface="Wingdings" pitchFamily="2" charset="2"/>
              <a:buNone/>
            </a:pPr>
            <a:r>
              <a:rPr lang="en-US" altLang="sv-SE" sz="2000" b="1">
                <a:solidFill>
                  <a:srgbClr val="9900CC"/>
                </a:solidFill>
                <a:latin typeface="Calibri Light" panose="020F0302020204030204" pitchFamily="34" charset="0"/>
                <a:cs typeface="Calibri Light" panose="020F0302020204030204" pitchFamily="34" charset="0"/>
              </a:rPr>
              <a:t>S</a:t>
            </a:r>
            <a:r>
              <a:rPr lang="en-US" altLang="sv-SE" sz="2000" b="1" baseline="-25000">
                <a:solidFill>
                  <a:srgbClr val="9900CC"/>
                </a:solidFill>
                <a:latin typeface="Calibri Light" panose="020F0302020204030204" pitchFamily="34" charset="0"/>
                <a:cs typeface="Calibri Light" panose="020F0302020204030204" pitchFamily="34" charset="0"/>
              </a:rPr>
              <a:t>1</a:t>
            </a:r>
            <a:endParaRPr lang="en-US" altLang="sv-SE" sz="2000" b="1">
              <a:solidFill>
                <a:srgbClr val="9900CC"/>
              </a:solidFill>
              <a:latin typeface="Calibri Light" panose="020F0302020204030204" pitchFamily="34" charset="0"/>
              <a:cs typeface="Calibri Light" panose="020F0302020204030204" pitchFamily="34" charset="0"/>
            </a:endParaRPr>
          </a:p>
        </p:txBody>
      </p:sp>
      <p:sp>
        <p:nvSpPr>
          <p:cNvPr id="43015" name="Oval 7"/>
          <p:cNvSpPr>
            <a:spLocks noChangeArrowheads="1"/>
          </p:cNvSpPr>
          <p:nvPr/>
        </p:nvSpPr>
        <p:spPr bwMode="auto">
          <a:xfrm>
            <a:off x="5707063" y="4029075"/>
            <a:ext cx="695325" cy="725488"/>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buClr>
                <a:schemeClr val="accent2"/>
              </a:buClr>
              <a:buSzPct val="85000"/>
              <a:buFont typeface="Wingdings" pitchFamily="2" charset="2"/>
              <a:buNone/>
            </a:pPr>
            <a:r>
              <a:rPr lang="en-US" altLang="sv-SE" sz="2000" b="1">
                <a:solidFill>
                  <a:srgbClr val="0000B0"/>
                </a:solidFill>
                <a:latin typeface="Calibri Light" panose="020F0302020204030204" pitchFamily="34" charset="0"/>
                <a:cs typeface="Calibri Light" panose="020F0302020204030204" pitchFamily="34" charset="0"/>
              </a:rPr>
              <a:t>p</a:t>
            </a:r>
            <a:r>
              <a:rPr lang="en-US" altLang="sv-SE" sz="2000" b="1" baseline="-25000">
                <a:solidFill>
                  <a:srgbClr val="0000B0"/>
                </a:solidFill>
                <a:latin typeface="Calibri Light" panose="020F0302020204030204" pitchFamily="34" charset="0"/>
                <a:cs typeface="Calibri Light" panose="020F0302020204030204" pitchFamily="34" charset="0"/>
              </a:rPr>
              <a:t>4</a:t>
            </a:r>
            <a:endParaRPr lang="en-US" altLang="sv-SE" sz="2000" b="1">
              <a:solidFill>
                <a:srgbClr val="0000B0"/>
              </a:solidFill>
              <a:latin typeface="Calibri Light" panose="020F0302020204030204" pitchFamily="34" charset="0"/>
              <a:cs typeface="Calibri Light" panose="020F0302020204030204" pitchFamily="34" charset="0"/>
            </a:endParaRPr>
          </a:p>
        </p:txBody>
      </p:sp>
      <p:sp>
        <p:nvSpPr>
          <p:cNvPr id="43016" name="Oval 8"/>
          <p:cNvSpPr>
            <a:spLocks noChangeArrowheads="1"/>
          </p:cNvSpPr>
          <p:nvPr/>
        </p:nvSpPr>
        <p:spPr bwMode="auto">
          <a:xfrm>
            <a:off x="6713538" y="4903788"/>
            <a:ext cx="695325" cy="723900"/>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buClr>
                <a:schemeClr val="accent2"/>
              </a:buClr>
              <a:buSzPct val="85000"/>
              <a:buFont typeface="Wingdings" pitchFamily="2" charset="2"/>
              <a:buNone/>
            </a:pPr>
            <a:r>
              <a:rPr lang="en-US" altLang="sv-SE" sz="2000" b="1">
                <a:solidFill>
                  <a:srgbClr val="0000B0"/>
                </a:solidFill>
                <a:latin typeface="Calibri Light" panose="020F0302020204030204" pitchFamily="34" charset="0"/>
                <a:cs typeface="Calibri Light" panose="020F0302020204030204" pitchFamily="34" charset="0"/>
              </a:rPr>
              <a:t>p</a:t>
            </a:r>
            <a:r>
              <a:rPr lang="en-US" altLang="sv-SE" sz="2000" b="1" baseline="-25000">
                <a:solidFill>
                  <a:srgbClr val="0000B0"/>
                </a:solidFill>
                <a:latin typeface="Calibri Light" panose="020F0302020204030204" pitchFamily="34" charset="0"/>
                <a:cs typeface="Calibri Light" panose="020F0302020204030204" pitchFamily="34" charset="0"/>
              </a:rPr>
              <a:t>3</a:t>
            </a:r>
            <a:endParaRPr lang="en-US" altLang="sv-SE" sz="2000" b="1">
              <a:solidFill>
                <a:srgbClr val="0000B0"/>
              </a:solidFill>
              <a:latin typeface="Calibri Light" panose="020F0302020204030204" pitchFamily="34" charset="0"/>
              <a:cs typeface="Calibri Light" panose="020F0302020204030204" pitchFamily="34" charset="0"/>
            </a:endParaRPr>
          </a:p>
        </p:txBody>
      </p:sp>
      <p:sp>
        <p:nvSpPr>
          <p:cNvPr id="43017" name="Oval 9"/>
          <p:cNvSpPr>
            <a:spLocks noChangeArrowheads="1"/>
          </p:cNvSpPr>
          <p:nvPr/>
        </p:nvSpPr>
        <p:spPr bwMode="auto">
          <a:xfrm>
            <a:off x="7645400" y="4029075"/>
            <a:ext cx="695325" cy="725488"/>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buClr>
                <a:schemeClr val="accent2"/>
              </a:buClr>
              <a:buSzPct val="85000"/>
              <a:buFont typeface="Wingdings" pitchFamily="2" charset="2"/>
              <a:buNone/>
            </a:pPr>
            <a:r>
              <a:rPr lang="en-US" altLang="sv-SE" sz="2000" b="1">
                <a:solidFill>
                  <a:srgbClr val="0000B0"/>
                </a:solidFill>
                <a:latin typeface="Calibri Light" panose="020F0302020204030204" pitchFamily="34" charset="0"/>
                <a:cs typeface="Calibri Light" panose="020F0302020204030204" pitchFamily="34" charset="0"/>
              </a:rPr>
              <a:t>p</a:t>
            </a:r>
            <a:r>
              <a:rPr lang="en-US" altLang="sv-SE" sz="2000" b="1" baseline="-25000">
                <a:solidFill>
                  <a:srgbClr val="0000B0"/>
                </a:solidFill>
                <a:latin typeface="Calibri Light" panose="020F0302020204030204" pitchFamily="34" charset="0"/>
                <a:cs typeface="Calibri Light" panose="020F0302020204030204" pitchFamily="34" charset="0"/>
              </a:rPr>
              <a:t>2</a:t>
            </a:r>
            <a:endParaRPr lang="en-US" altLang="sv-SE" sz="2000" b="1">
              <a:solidFill>
                <a:srgbClr val="0000B0"/>
              </a:solidFill>
              <a:latin typeface="Calibri Light" panose="020F0302020204030204" pitchFamily="34" charset="0"/>
              <a:cs typeface="Calibri Light" panose="020F0302020204030204" pitchFamily="34" charset="0"/>
            </a:endParaRPr>
          </a:p>
        </p:txBody>
      </p:sp>
      <p:sp>
        <p:nvSpPr>
          <p:cNvPr id="43018" name="Oval 10"/>
          <p:cNvSpPr>
            <a:spLocks noChangeArrowheads="1"/>
          </p:cNvSpPr>
          <p:nvPr/>
        </p:nvSpPr>
        <p:spPr bwMode="auto">
          <a:xfrm>
            <a:off x="6640513" y="3057525"/>
            <a:ext cx="695325" cy="725488"/>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buClr>
                <a:schemeClr val="accent2"/>
              </a:buClr>
              <a:buSzPct val="85000"/>
              <a:buFont typeface="Wingdings" pitchFamily="2" charset="2"/>
              <a:buNone/>
            </a:pPr>
            <a:r>
              <a:rPr lang="en-US" altLang="sv-SE" sz="2000" b="1">
                <a:solidFill>
                  <a:srgbClr val="0000B0"/>
                </a:solidFill>
                <a:latin typeface="Calibri Light" panose="020F0302020204030204" pitchFamily="34" charset="0"/>
                <a:cs typeface="Calibri Light" panose="020F0302020204030204" pitchFamily="34" charset="0"/>
              </a:rPr>
              <a:t>p</a:t>
            </a:r>
            <a:r>
              <a:rPr lang="en-US" altLang="sv-SE" sz="2000" b="1" baseline="-25000">
                <a:solidFill>
                  <a:srgbClr val="0000B0"/>
                </a:solidFill>
                <a:latin typeface="Calibri Light" panose="020F0302020204030204" pitchFamily="34" charset="0"/>
                <a:cs typeface="Calibri Light" panose="020F0302020204030204" pitchFamily="34" charset="0"/>
              </a:rPr>
              <a:t>1</a:t>
            </a:r>
            <a:endParaRPr lang="en-US" altLang="sv-SE" sz="2000" b="1">
              <a:solidFill>
                <a:srgbClr val="0000B0"/>
              </a:solidFill>
              <a:latin typeface="Calibri Light" panose="020F0302020204030204" pitchFamily="34" charset="0"/>
              <a:cs typeface="Calibri Light" panose="020F0302020204030204" pitchFamily="34" charset="0"/>
            </a:endParaRPr>
          </a:p>
        </p:txBody>
      </p:sp>
      <p:sp>
        <p:nvSpPr>
          <p:cNvPr id="43019" name="Line 11"/>
          <p:cNvSpPr>
            <a:spLocks noChangeShapeType="1"/>
          </p:cNvSpPr>
          <p:nvPr/>
        </p:nvSpPr>
        <p:spPr bwMode="auto">
          <a:xfrm>
            <a:off x="7359650" y="3683000"/>
            <a:ext cx="401638" cy="395288"/>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43020" name="Line 12"/>
          <p:cNvSpPr>
            <a:spLocks noChangeShapeType="1"/>
          </p:cNvSpPr>
          <p:nvPr/>
        </p:nvSpPr>
        <p:spPr bwMode="auto">
          <a:xfrm flipH="1">
            <a:off x="7319963" y="4651375"/>
            <a:ext cx="336550" cy="37465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43021" name="Line 13"/>
          <p:cNvSpPr>
            <a:spLocks noChangeShapeType="1"/>
          </p:cNvSpPr>
          <p:nvPr/>
        </p:nvSpPr>
        <p:spPr bwMode="auto">
          <a:xfrm flipH="1" flipV="1">
            <a:off x="6270625" y="4721225"/>
            <a:ext cx="406400" cy="354013"/>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43022" name="Line 14"/>
          <p:cNvSpPr>
            <a:spLocks noChangeShapeType="1"/>
          </p:cNvSpPr>
          <p:nvPr/>
        </p:nvSpPr>
        <p:spPr bwMode="auto">
          <a:xfrm flipV="1">
            <a:off x="6270625" y="3621088"/>
            <a:ext cx="334963" cy="40005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43025" name="Text Box 17"/>
          <p:cNvSpPr txBox="1">
            <a:spLocks noChangeArrowheads="1"/>
          </p:cNvSpPr>
          <p:nvPr/>
        </p:nvSpPr>
        <p:spPr bwMode="auto">
          <a:xfrm>
            <a:off x="6665913" y="5718175"/>
            <a:ext cx="481012"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buClr>
                <a:schemeClr val="accent2"/>
              </a:buClr>
              <a:buSzPct val="85000"/>
              <a:buFont typeface="Wingdings" pitchFamily="2" charset="2"/>
              <a:buNone/>
            </a:pPr>
            <a:r>
              <a:rPr lang="en-US" altLang="sv-SE" sz="2000" b="1">
                <a:latin typeface="Calibri Light" panose="020F0302020204030204" pitchFamily="34" charset="0"/>
                <a:cs typeface="Calibri Light" panose="020F0302020204030204" pitchFamily="34" charset="0"/>
              </a:rPr>
              <a:t>S</a:t>
            </a:r>
            <a:r>
              <a:rPr lang="en-US" altLang="sv-SE" sz="2000" b="1" baseline="-25000">
                <a:latin typeface="Calibri Light" panose="020F0302020204030204" pitchFamily="34" charset="0"/>
                <a:cs typeface="Calibri Light" panose="020F0302020204030204" pitchFamily="34" charset="0"/>
              </a:rPr>
              <a:t>0</a:t>
            </a:r>
            <a:endParaRPr lang="en-US" altLang="sv-SE" sz="2000" b="1">
              <a:latin typeface="Calibri Light" panose="020F0302020204030204" pitchFamily="34" charset="0"/>
              <a:cs typeface="Calibri Light" panose="020F0302020204030204" pitchFamily="34" charset="0"/>
            </a:endParaRPr>
          </a:p>
        </p:txBody>
      </p:sp>
      <p:sp>
        <p:nvSpPr>
          <p:cNvPr id="43026" name="Text Box 18"/>
          <p:cNvSpPr txBox="1">
            <a:spLocks noChangeArrowheads="1"/>
          </p:cNvSpPr>
          <p:nvPr/>
        </p:nvSpPr>
        <p:spPr bwMode="auto">
          <a:xfrm>
            <a:off x="8243888" y="4691063"/>
            <a:ext cx="47942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buClr>
                <a:schemeClr val="accent2"/>
              </a:buClr>
              <a:buSzPct val="85000"/>
              <a:buFont typeface="Wingdings" pitchFamily="2" charset="2"/>
              <a:buNone/>
            </a:pPr>
            <a:r>
              <a:rPr lang="en-US" altLang="sv-SE" sz="2000" b="1" dirty="0">
                <a:latin typeface="Calibri Light" panose="020F0302020204030204" pitchFamily="34" charset="0"/>
                <a:cs typeface="Calibri Light" panose="020F0302020204030204" pitchFamily="34" charset="0"/>
              </a:rPr>
              <a:t>S’</a:t>
            </a:r>
            <a:r>
              <a:rPr lang="en-US" altLang="sv-SE" sz="2000" b="1" baseline="-25000" dirty="0">
                <a:latin typeface="Calibri Light" panose="020F0302020204030204" pitchFamily="34" charset="0"/>
                <a:cs typeface="Calibri Light" panose="020F0302020204030204" pitchFamily="34" charset="0"/>
              </a:rPr>
              <a:t>0</a:t>
            </a:r>
            <a:endParaRPr lang="en-US" altLang="sv-SE" sz="2000" b="1" dirty="0">
              <a:latin typeface="Calibri Light" panose="020F0302020204030204" pitchFamily="34" charset="0"/>
              <a:cs typeface="Calibri Light" panose="020F0302020204030204" pitchFamily="34" charset="0"/>
            </a:endParaRPr>
          </a:p>
        </p:txBody>
      </p:sp>
      <p:sp>
        <p:nvSpPr>
          <p:cNvPr id="43027" name="Text Box 19"/>
          <p:cNvSpPr txBox="1">
            <a:spLocks noChangeArrowheads="1"/>
          </p:cNvSpPr>
          <p:nvPr/>
        </p:nvSpPr>
        <p:spPr bwMode="auto">
          <a:xfrm>
            <a:off x="5160963" y="4341813"/>
            <a:ext cx="47942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buClr>
                <a:schemeClr val="accent2"/>
              </a:buClr>
              <a:buSzPct val="85000"/>
              <a:buFont typeface="Wingdings" pitchFamily="2" charset="2"/>
              <a:buNone/>
            </a:pPr>
            <a:r>
              <a:rPr lang="en-US" altLang="sv-SE" sz="2000" b="1" dirty="0">
                <a:latin typeface="Calibri Light" panose="020F0302020204030204" pitchFamily="34" charset="0"/>
                <a:cs typeface="Calibri Light" panose="020F0302020204030204" pitchFamily="34" charset="0"/>
              </a:rPr>
              <a:t>S’</a:t>
            </a:r>
            <a:r>
              <a:rPr lang="en-US" altLang="sv-SE" sz="2000" b="1" baseline="-25000" dirty="0">
                <a:latin typeface="Calibri Light" panose="020F0302020204030204" pitchFamily="34" charset="0"/>
                <a:cs typeface="Calibri Light" panose="020F0302020204030204" pitchFamily="34" charset="0"/>
              </a:rPr>
              <a:t>0</a:t>
            </a:r>
            <a:endParaRPr lang="en-US" altLang="sv-SE" sz="2000" b="1" dirty="0">
              <a:latin typeface="Calibri Light" panose="020F0302020204030204" pitchFamily="34" charset="0"/>
              <a:cs typeface="Calibri Light" panose="020F0302020204030204" pitchFamily="34" charset="0"/>
            </a:endParaRPr>
          </a:p>
        </p:txBody>
      </p:sp>
      <p:sp>
        <p:nvSpPr>
          <p:cNvPr id="43028" name="Text Box 20"/>
          <p:cNvSpPr txBox="1">
            <a:spLocks noChangeArrowheads="1"/>
          </p:cNvSpPr>
          <p:nvPr/>
        </p:nvSpPr>
        <p:spPr bwMode="auto">
          <a:xfrm>
            <a:off x="6715125" y="5729288"/>
            <a:ext cx="398463"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buClr>
                <a:schemeClr val="accent2"/>
              </a:buClr>
              <a:buSzPct val="85000"/>
              <a:buFont typeface="Wingdings" pitchFamily="2" charset="2"/>
              <a:buNone/>
            </a:pPr>
            <a:r>
              <a:rPr lang="en-US" altLang="sv-SE" sz="2000" b="1">
                <a:solidFill>
                  <a:srgbClr val="CC3300"/>
                </a:solidFill>
                <a:latin typeface="Calibri Light" panose="020F0302020204030204" pitchFamily="34" charset="0"/>
                <a:cs typeface="Calibri Light" panose="020F0302020204030204" pitchFamily="34" charset="0"/>
              </a:rPr>
              <a:t>S</a:t>
            </a:r>
            <a:r>
              <a:rPr lang="en-US" altLang="sv-SE" sz="2000" b="1" baseline="-25000">
                <a:solidFill>
                  <a:srgbClr val="CC3300"/>
                </a:solidFill>
                <a:latin typeface="Calibri Light" panose="020F0302020204030204" pitchFamily="34" charset="0"/>
                <a:cs typeface="Calibri Light" panose="020F0302020204030204" pitchFamily="34" charset="0"/>
              </a:rPr>
              <a:t>1</a:t>
            </a:r>
            <a:endParaRPr lang="en-US" altLang="sv-SE" sz="2000" b="1">
              <a:solidFill>
                <a:srgbClr val="CC3300"/>
              </a:solidFill>
              <a:latin typeface="Calibri Light" panose="020F0302020204030204" pitchFamily="34" charset="0"/>
              <a:cs typeface="Calibri Light" panose="020F0302020204030204" pitchFamily="34" charset="0"/>
            </a:endParaRPr>
          </a:p>
        </p:txBody>
      </p:sp>
      <p:sp>
        <p:nvSpPr>
          <p:cNvPr id="43029" name="Text Box 21"/>
          <p:cNvSpPr txBox="1">
            <a:spLocks noChangeArrowheads="1"/>
          </p:cNvSpPr>
          <p:nvPr/>
        </p:nvSpPr>
        <p:spPr bwMode="auto">
          <a:xfrm>
            <a:off x="8269288" y="4721225"/>
            <a:ext cx="4445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buClr>
                <a:schemeClr val="accent2"/>
              </a:buClr>
              <a:buSzPct val="85000"/>
              <a:buFont typeface="Wingdings" pitchFamily="2" charset="2"/>
              <a:buNone/>
            </a:pPr>
            <a:r>
              <a:rPr lang="en-US" altLang="sv-SE" sz="2000" b="1" dirty="0">
                <a:solidFill>
                  <a:srgbClr val="FF0066"/>
                </a:solidFill>
                <a:latin typeface="Calibri Light" panose="020F0302020204030204" pitchFamily="34" charset="0"/>
                <a:cs typeface="Calibri Light" panose="020F0302020204030204" pitchFamily="34" charset="0"/>
              </a:rPr>
              <a:t>S’</a:t>
            </a:r>
            <a:r>
              <a:rPr lang="en-US" altLang="sv-SE" sz="2000" b="1" baseline="-25000" dirty="0">
                <a:solidFill>
                  <a:srgbClr val="FF0066"/>
                </a:solidFill>
                <a:latin typeface="Calibri Light" panose="020F0302020204030204" pitchFamily="34" charset="0"/>
                <a:cs typeface="Calibri Light" panose="020F0302020204030204" pitchFamily="34" charset="0"/>
              </a:rPr>
              <a:t>1</a:t>
            </a:r>
            <a:endParaRPr lang="en-US" altLang="sv-SE" sz="2000" b="1" dirty="0">
              <a:solidFill>
                <a:srgbClr val="FF0066"/>
              </a:solidFill>
              <a:latin typeface="Calibri Light" panose="020F0302020204030204" pitchFamily="34" charset="0"/>
              <a:cs typeface="Calibri Light" panose="020F0302020204030204" pitchFamily="34" charset="0"/>
            </a:endParaRPr>
          </a:p>
        </p:txBody>
      </p:sp>
      <p:sp>
        <p:nvSpPr>
          <p:cNvPr id="43030" name="Text Box 22"/>
          <p:cNvSpPr txBox="1">
            <a:spLocks noChangeArrowheads="1"/>
          </p:cNvSpPr>
          <p:nvPr/>
        </p:nvSpPr>
        <p:spPr bwMode="auto">
          <a:xfrm>
            <a:off x="5143500" y="4342131"/>
            <a:ext cx="4445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buClr>
                <a:schemeClr val="accent2"/>
              </a:buClr>
              <a:buSzPct val="85000"/>
              <a:buFont typeface="Wingdings" pitchFamily="2" charset="2"/>
              <a:buNone/>
            </a:pPr>
            <a:r>
              <a:rPr lang="en-US" altLang="sv-SE" sz="2000" b="1" dirty="0">
                <a:solidFill>
                  <a:srgbClr val="FF3399"/>
                </a:solidFill>
                <a:latin typeface="Calibri Light" panose="020F0302020204030204" pitchFamily="34" charset="0"/>
                <a:cs typeface="Calibri Light" panose="020F0302020204030204" pitchFamily="34" charset="0"/>
              </a:rPr>
              <a:t>S’</a:t>
            </a:r>
            <a:r>
              <a:rPr lang="en-US" altLang="sv-SE" sz="2000" b="1" baseline="-25000" dirty="0">
                <a:solidFill>
                  <a:srgbClr val="FF3399"/>
                </a:solidFill>
                <a:latin typeface="Calibri Light" panose="020F0302020204030204" pitchFamily="34" charset="0"/>
                <a:cs typeface="Calibri Light" panose="020F0302020204030204" pitchFamily="34" charset="0"/>
              </a:rPr>
              <a:t>1</a:t>
            </a:r>
            <a:endParaRPr lang="en-US" altLang="sv-SE" sz="2000" b="1" dirty="0">
              <a:solidFill>
                <a:srgbClr val="FF3399"/>
              </a:solidFill>
              <a:latin typeface="Calibri Light" panose="020F0302020204030204" pitchFamily="34" charset="0"/>
              <a:cs typeface="Calibri Light" panose="020F0302020204030204" pitchFamily="34" charset="0"/>
            </a:endParaRPr>
          </a:p>
        </p:txBody>
      </p:sp>
      <p:sp>
        <p:nvSpPr>
          <p:cNvPr id="43031" name="Text Box 23"/>
          <p:cNvSpPr txBox="1">
            <a:spLocks noChangeArrowheads="1"/>
          </p:cNvSpPr>
          <p:nvPr/>
        </p:nvSpPr>
        <p:spPr bwMode="auto">
          <a:xfrm>
            <a:off x="370990" y="3036888"/>
            <a:ext cx="264495" cy="36933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spcBef>
                <a:spcPct val="20000"/>
              </a:spcBef>
              <a:buClr>
                <a:schemeClr val="accent2"/>
              </a:buClr>
              <a:buSzPct val="85000"/>
              <a:buFont typeface="Wingdings" pitchFamily="2" charset="2"/>
              <a:buNone/>
            </a:pPr>
            <a:r>
              <a:rPr lang="en-US" altLang="sv-SE" sz="2400" dirty="0">
                <a:solidFill>
                  <a:srgbClr val="9900CC"/>
                </a:solidFill>
                <a:latin typeface="Calibri Light" panose="020F0302020204030204" pitchFamily="34" charset="0"/>
                <a:cs typeface="Calibri Light" panose="020F0302020204030204" pitchFamily="34" charset="0"/>
              </a:rPr>
              <a:t>p</a:t>
            </a:r>
            <a:r>
              <a:rPr lang="en-US" altLang="sv-SE" sz="2400" baseline="-25000" dirty="0">
                <a:solidFill>
                  <a:srgbClr val="9900CC"/>
                </a:solidFill>
                <a:latin typeface="Calibri Light" panose="020F0302020204030204" pitchFamily="34" charset="0"/>
                <a:cs typeface="Calibri Light" panose="020F0302020204030204" pitchFamily="34" charset="0"/>
              </a:rPr>
              <a:t>1</a:t>
            </a:r>
          </a:p>
        </p:txBody>
      </p:sp>
      <p:sp>
        <p:nvSpPr>
          <p:cNvPr id="43032" name="Text Box 24"/>
          <p:cNvSpPr txBox="1">
            <a:spLocks noChangeArrowheads="1"/>
          </p:cNvSpPr>
          <p:nvPr/>
        </p:nvSpPr>
        <p:spPr bwMode="auto">
          <a:xfrm>
            <a:off x="761150" y="3028950"/>
            <a:ext cx="339837" cy="36933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spcBef>
                <a:spcPct val="20000"/>
              </a:spcBef>
              <a:buClr>
                <a:schemeClr val="accent2"/>
              </a:buClr>
              <a:buSzPct val="85000"/>
              <a:buFont typeface="Wingdings" pitchFamily="2" charset="2"/>
              <a:buNone/>
            </a:pPr>
            <a:r>
              <a:rPr lang="en-US" altLang="sv-SE" sz="2400" dirty="0">
                <a:solidFill>
                  <a:srgbClr val="CC3300"/>
                </a:solidFill>
                <a:latin typeface="Calibri Light" panose="020F0302020204030204" pitchFamily="34" charset="0"/>
                <a:cs typeface="Calibri Light" panose="020F0302020204030204" pitchFamily="34" charset="0"/>
              </a:rPr>
              <a:t>,p</a:t>
            </a:r>
            <a:r>
              <a:rPr lang="en-US" altLang="sv-SE" sz="2400" baseline="-25000" dirty="0">
                <a:solidFill>
                  <a:srgbClr val="CC3300"/>
                </a:solidFill>
                <a:latin typeface="Calibri Light" panose="020F0302020204030204" pitchFamily="34" charset="0"/>
                <a:cs typeface="Calibri Light" panose="020F0302020204030204" pitchFamily="34" charset="0"/>
              </a:rPr>
              <a:t>3</a:t>
            </a:r>
          </a:p>
        </p:txBody>
      </p:sp>
      <p:sp>
        <p:nvSpPr>
          <p:cNvPr id="43033" name="Text Box 25"/>
          <p:cNvSpPr txBox="1">
            <a:spLocks noChangeArrowheads="1"/>
          </p:cNvSpPr>
          <p:nvPr/>
        </p:nvSpPr>
        <p:spPr bwMode="auto">
          <a:xfrm>
            <a:off x="1248513" y="3035300"/>
            <a:ext cx="339837" cy="36933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spcBef>
                <a:spcPct val="20000"/>
              </a:spcBef>
              <a:buClr>
                <a:schemeClr val="accent2"/>
              </a:buClr>
              <a:buSzPct val="85000"/>
              <a:buFont typeface="Wingdings" pitchFamily="2" charset="2"/>
              <a:buNone/>
            </a:pPr>
            <a:r>
              <a:rPr lang="en-US" altLang="sv-SE" sz="2400" dirty="0">
                <a:solidFill>
                  <a:srgbClr val="FF0066"/>
                </a:solidFill>
                <a:latin typeface="Calibri Light" panose="020F0302020204030204" pitchFamily="34" charset="0"/>
                <a:cs typeface="Calibri Light" panose="020F0302020204030204" pitchFamily="34" charset="0"/>
              </a:rPr>
              <a:t>,p</a:t>
            </a:r>
            <a:r>
              <a:rPr lang="en-US" altLang="sv-SE" sz="2400" baseline="-25000" dirty="0">
                <a:solidFill>
                  <a:srgbClr val="FF0066"/>
                </a:solidFill>
                <a:latin typeface="Calibri Light" panose="020F0302020204030204" pitchFamily="34" charset="0"/>
                <a:cs typeface="Calibri Light" panose="020F0302020204030204" pitchFamily="34" charset="0"/>
              </a:rPr>
              <a:t>2</a:t>
            </a:r>
          </a:p>
        </p:txBody>
      </p:sp>
      <p:sp>
        <p:nvSpPr>
          <p:cNvPr id="43034" name="Text Box 26"/>
          <p:cNvSpPr txBox="1">
            <a:spLocks noChangeArrowheads="1"/>
          </p:cNvSpPr>
          <p:nvPr/>
        </p:nvSpPr>
        <p:spPr bwMode="auto">
          <a:xfrm>
            <a:off x="1734288" y="3038475"/>
            <a:ext cx="339837" cy="36933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spcBef>
                <a:spcPct val="20000"/>
              </a:spcBef>
              <a:buClr>
                <a:schemeClr val="accent2"/>
              </a:buClr>
              <a:buSzPct val="85000"/>
              <a:buFont typeface="Wingdings" pitchFamily="2" charset="2"/>
              <a:buNone/>
            </a:pPr>
            <a:r>
              <a:rPr lang="en-US" altLang="sv-SE" sz="2400" dirty="0">
                <a:solidFill>
                  <a:srgbClr val="FF3399"/>
                </a:solidFill>
                <a:latin typeface="Calibri Light" panose="020F0302020204030204" pitchFamily="34" charset="0"/>
                <a:cs typeface="Calibri Light" panose="020F0302020204030204" pitchFamily="34" charset="0"/>
              </a:rPr>
              <a:t>,p</a:t>
            </a:r>
            <a:r>
              <a:rPr lang="en-US" altLang="sv-SE" sz="2400" baseline="-25000" dirty="0">
                <a:solidFill>
                  <a:srgbClr val="FF3399"/>
                </a:solidFill>
                <a:latin typeface="Calibri Light" panose="020F0302020204030204" pitchFamily="34" charset="0"/>
                <a:cs typeface="Calibri Light" panose="020F0302020204030204" pitchFamily="34" charset="0"/>
              </a:rPr>
              <a:t>4</a:t>
            </a:r>
          </a:p>
        </p:txBody>
      </p:sp>
      <p:sp>
        <p:nvSpPr>
          <p:cNvPr id="43035" name="Text Box 27"/>
          <p:cNvSpPr txBox="1">
            <a:spLocks noChangeArrowheads="1"/>
          </p:cNvSpPr>
          <p:nvPr/>
        </p:nvSpPr>
        <p:spPr bwMode="auto">
          <a:xfrm>
            <a:off x="2207206" y="3051175"/>
            <a:ext cx="208390" cy="36933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spcBef>
                <a:spcPct val="20000"/>
              </a:spcBef>
              <a:buClr>
                <a:schemeClr val="accent2"/>
              </a:buClr>
              <a:buSzPct val="85000"/>
              <a:buFont typeface="Wingdings" pitchFamily="2" charset="2"/>
              <a:buNone/>
            </a:pPr>
            <a:r>
              <a:rPr lang="en-US" altLang="sv-SE" sz="2400">
                <a:solidFill>
                  <a:srgbClr val="008080"/>
                </a:solidFill>
                <a:latin typeface="Calibri Light" panose="020F0302020204030204" pitchFamily="34" charset="0"/>
                <a:cs typeface="Calibri Light" panose="020F0302020204030204" pitchFamily="34" charset="0"/>
              </a:rPr>
              <a:t>…</a:t>
            </a:r>
            <a:endParaRPr lang="en-US" altLang="sv-SE" sz="2400" baseline="-25000">
              <a:solidFill>
                <a:srgbClr val="008080"/>
              </a:solidFill>
              <a:latin typeface="Calibri Light" panose="020F0302020204030204" pitchFamily="34" charset="0"/>
              <a:cs typeface="Calibri Light" panose="020F0302020204030204" pitchFamily="34" charset="0"/>
            </a:endParaRPr>
          </a:p>
        </p:txBody>
      </p:sp>
      <p:sp>
        <p:nvSpPr>
          <p:cNvPr id="43039" name="Text Box 31"/>
          <p:cNvSpPr txBox="1">
            <a:spLocks noChangeArrowheads="1"/>
          </p:cNvSpPr>
          <p:nvPr/>
        </p:nvSpPr>
        <p:spPr bwMode="auto">
          <a:xfrm>
            <a:off x="266700" y="896938"/>
            <a:ext cx="84502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ltLang="sv-SE" sz="2800" dirty="0">
                <a:solidFill>
                  <a:schemeClr val="accent2"/>
                </a:solidFill>
                <a:latin typeface="Calibri Light" panose="020F0302020204030204" pitchFamily="34" charset="0"/>
                <a:cs typeface="Calibri Light" panose="020F0302020204030204" pitchFamily="34" charset="0"/>
              </a:rPr>
              <a:t> Consider </a:t>
            </a:r>
            <a:r>
              <a:rPr lang="en-US" altLang="sv-SE" sz="2800" i="1" dirty="0">
                <a:solidFill>
                  <a:schemeClr val="accent2"/>
                </a:solidFill>
                <a:latin typeface="Calibri Light" panose="020F0302020204030204" pitchFamily="34" charset="0"/>
                <a:cs typeface="Calibri Light" panose="020F0302020204030204" pitchFamily="34" charset="0"/>
              </a:rPr>
              <a:t>p</a:t>
            </a:r>
            <a:r>
              <a:rPr lang="en-US" altLang="sv-SE" sz="2800" i="1" baseline="-25000" dirty="0">
                <a:solidFill>
                  <a:schemeClr val="accent2"/>
                </a:solidFill>
                <a:latin typeface="Calibri Light" panose="020F0302020204030204" pitchFamily="34" charset="0"/>
                <a:cs typeface="Calibri Light" panose="020F0302020204030204" pitchFamily="34" charset="0"/>
              </a:rPr>
              <a:t>1</a:t>
            </a:r>
            <a:r>
              <a:rPr lang="en-US" altLang="sv-SE" sz="2800" dirty="0">
                <a:solidFill>
                  <a:schemeClr val="accent2"/>
                </a:solidFill>
                <a:latin typeface="Calibri Light" panose="020F0302020204030204" pitchFamily="34" charset="0"/>
                <a:cs typeface="Calibri Light" panose="020F0302020204030204" pitchFamily="34" charset="0"/>
              </a:rPr>
              <a:t> and </a:t>
            </a:r>
            <a:r>
              <a:rPr lang="en-US" altLang="sv-SE" sz="2800" i="1" dirty="0">
                <a:solidFill>
                  <a:schemeClr val="accent2"/>
                </a:solidFill>
                <a:latin typeface="Calibri Light" panose="020F0302020204030204" pitchFamily="34" charset="0"/>
                <a:cs typeface="Calibri Light" panose="020F0302020204030204" pitchFamily="34" charset="0"/>
              </a:rPr>
              <a:t>p</a:t>
            </a:r>
            <a:r>
              <a:rPr lang="en-US" altLang="sv-SE" sz="2800" i="1" baseline="-25000" dirty="0">
                <a:solidFill>
                  <a:schemeClr val="accent2"/>
                </a:solidFill>
                <a:latin typeface="Calibri Light" panose="020F0302020204030204" pitchFamily="34" charset="0"/>
                <a:cs typeface="Calibri Light" panose="020F0302020204030204" pitchFamily="34" charset="0"/>
              </a:rPr>
              <a:t>3</a:t>
            </a:r>
            <a:r>
              <a:rPr lang="en-US" altLang="sv-SE" sz="2800" dirty="0">
                <a:solidFill>
                  <a:schemeClr val="accent2"/>
                </a:solidFill>
                <a:latin typeface="Calibri Light" panose="020F0302020204030204" pitchFamily="34" charset="0"/>
                <a:cs typeface="Calibri Light" panose="020F0302020204030204" pitchFamily="34" charset="0"/>
              </a:rPr>
              <a:t> that start in the same state </a:t>
            </a:r>
            <a:r>
              <a:rPr lang="en-US" altLang="sv-SE" sz="2800" i="1" dirty="0">
                <a:solidFill>
                  <a:schemeClr val="accent2"/>
                </a:solidFill>
                <a:latin typeface="Calibri Light" panose="020F0302020204030204" pitchFamily="34" charset="0"/>
                <a:cs typeface="Calibri Light" panose="020F0302020204030204" pitchFamily="34" charset="0"/>
              </a:rPr>
              <a:t>s</a:t>
            </a:r>
            <a:r>
              <a:rPr lang="en-US" altLang="sv-SE" sz="2800" i="1" baseline="-25000" dirty="0">
                <a:solidFill>
                  <a:schemeClr val="accent2"/>
                </a:solidFill>
                <a:latin typeface="Calibri Light" panose="020F0302020204030204" pitchFamily="34" charset="0"/>
                <a:cs typeface="Calibri Light" panose="020F0302020204030204" pitchFamily="34" charset="0"/>
              </a:rPr>
              <a:t>0</a:t>
            </a:r>
            <a:r>
              <a:rPr lang="en-US" altLang="sv-SE" sz="2800" dirty="0">
                <a:solidFill>
                  <a:schemeClr val="accent2"/>
                </a:solidFill>
                <a:latin typeface="Calibri Light" panose="020F0302020204030204" pitchFamily="34" charset="0"/>
                <a:cs typeface="Calibri Light" panose="020F0302020204030204" pitchFamily="34" charset="0"/>
              </a:rPr>
              <a:t> </a:t>
            </a:r>
          </a:p>
          <a:p>
            <a:pPr>
              <a:buFontTx/>
              <a:buChar char="•"/>
            </a:pPr>
            <a:r>
              <a:rPr lang="en-US" altLang="sv-SE" sz="2800" dirty="0">
                <a:solidFill>
                  <a:schemeClr val="accent2"/>
                </a:solidFill>
                <a:latin typeface="Calibri Light" panose="020F0302020204030204" pitchFamily="34" charset="0"/>
                <a:cs typeface="Calibri Light" panose="020F0302020204030204" pitchFamily="34" charset="0"/>
              </a:rPr>
              <a:t> Also, </a:t>
            </a:r>
            <a:r>
              <a:rPr lang="en-US" altLang="sv-SE" sz="2800" i="1" dirty="0">
                <a:solidFill>
                  <a:schemeClr val="accent2"/>
                </a:solidFill>
                <a:latin typeface="Calibri Light" panose="020F0302020204030204" pitchFamily="34" charset="0"/>
                <a:cs typeface="Calibri Light" panose="020F0302020204030204" pitchFamily="34" charset="0"/>
              </a:rPr>
              <a:t>p</a:t>
            </a:r>
            <a:r>
              <a:rPr lang="en-US" altLang="sv-SE" sz="2800" i="1" baseline="-25000" dirty="0">
                <a:solidFill>
                  <a:schemeClr val="accent2"/>
                </a:solidFill>
                <a:latin typeface="Calibri Light" panose="020F0302020204030204" pitchFamily="34" charset="0"/>
                <a:cs typeface="Calibri Light" panose="020F0302020204030204" pitchFamily="34" charset="0"/>
              </a:rPr>
              <a:t>2</a:t>
            </a:r>
            <a:r>
              <a:rPr lang="en-US" altLang="sv-SE" sz="2800" dirty="0">
                <a:solidFill>
                  <a:schemeClr val="accent2"/>
                </a:solidFill>
                <a:latin typeface="Calibri Light" panose="020F0302020204030204" pitchFamily="34" charset="0"/>
                <a:cs typeface="Calibri Light" panose="020F0302020204030204" pitchFamily="34" charset="0"/>
              </a:rPr>
              <a:t> and </a:t>
            </a:r>
            <a:r>
              <a:rPr lang="en-US" altLang="sv-SE" sz="2800" i="1" dirty="0">
                <a:solidFill>
                  <a:schemeClr val="accent2"/>
                </a:solidFill>
                <a:latin typeface="Calibri Light" panose="020F0302020204030204" pitchFamily="34" charset="0"/>
                <a:cs typeface="Calibri Light" panose="020F0302020204030204" pitchFamily="34" charset="0"/>
              </a:rPr>
              <a:t>p</a:t>
            </a:r>
            <a:r>
              <a:rPr lang="en-US" altLang="sv-SE" sz="2800" i="1" baseline="-25000" dirty="0">
                <a:solidFill>
                  <a:schemeClr val="accent2"/>
                </a:solidFill>
                <a:latin typeface="Calibri Light" panose="020F0302020204030204" pitchFamily="34" charset="0"/>
                <a:cs typeface="Calibri Light" panose="020F0302020204030204" pitchFamily="34" charset="0"/>
              </a:rPr>
              <a:t>4</a:t>
            </a:r>
            <a:r>
              <a:rPr lang="en-US" altLang="sv-SE" sz="2800" dirty="0">
                <a:solidFill>
                  <a:schemeClr val="accent2"/>
                </a:solidFill>
                <a:latin typeface="Calibri Light" panose="020F0302020204030204" pitchFamily="34" charset="0"/>
                <a:cs typeface="Calibri Light" panose="020F0302020204030204" pitchFamily="34" charset="0"/>
              </a:rPr>
              <a:t> that start in the same state </a:t>
            </a:r>
            <a:r>
              <a:rPr lang="en-US" altLang="sv-SE" sz="2800" i="1" dirty="0">
                <a:solidFill>
                  <a:schemeClr val="accent2"/>
                </a:solidFill>
                <a:latin typeface="Calibri Light" panose="020F0302020204030204" pitchFamily="34" charset="0"/>
                <a:cs typeface="Calibri Light" panose="020F0302020204030204" pitchFamily="34" charset="0"/>
              </a:rPr>
              <a:t>s</a:t>
            </a:r>
            <a:r>
              <a:rPr lang="en-US" altLang="sv-SE" sz="2800" dirty="0">
                <a:solidFill>
                  <a:schemeClr val="accent2"/>
                </a:solidFill>
                <a:latin typeface="Calibri Light" panose="020F0302020204030204" pitchFamily="34" charset="0"/>
                <a:cs typeface="Calibri Light" panose="020F0302020204030204" pitchFamily="34" charset="0"/>
              </a:rPr>
              <a:t>’</a:t>
            </a:r>
            <a:r>
              <a:rPr lang="en-US" altLang="sv-SE" sz="2800" i="1" baseline="-25000" dirty="0">
                <a:solidFill>
                  <a:schemeClr val="accent2"/>
                </a:solidFill>
                <a:latin typeface="Calibri Light" panose="020F0302020204030204" pitchFamily="34" charset="0"/>
                <a:cs typeface="Calibri Light" panose="020F0302020204030204" pitchFamily="34" charset="0"/>
              </a:rPr>
              <a:t>0</a:t>
            </a:r>
            <a:endParaRPr lang="en-US" altLang="sv-SE" sz="2800" i="1" dirty="0">
              <a:solidFill>
                <a:schemeClr val="accent2"/>
              </a:solidFill>
              <a:latin typeface="Calibri Light" panose="020F0302020204030204" pitchFamily="34" charset="0"/>
              <a:cs typeface="Calibri Light" panose="020F0302020204030204" pitchFamily="34" charset="0"/>
            </a:endParaRPr>
          </a:p>
        </p:txBody>
      </p:sp>
      <p:sp>
        <p:nvSpPr>
          <p:cNvPr id="43040" name="Text Box 32"/>
          <p:cNvSpPr txBox="1">
            <a:spLocks noChangeArrowheads="1"/>
          </p:cNvSpPr>
          <p:nvPr/>
        </p:nvSpPr>
        <p:spPr bwMode="auto">
          <a:xfrm>
            <a:off x="254000" y="2292350"/>
            <a:ext cx="4659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2800" dirty="0">
                <a:solidFill>
                  <a:schemeClr val="accent2"/>
                </a:solidFill>
                <a:latin typeface="Calibri Light" panose="020F0302020204030204" pitchFamily="34" charset="0"/>
                <a:cs typeface="Calibri Light" panose="020F0302020204030204" pitchFamily="34" charset="0"/>
              </a:rPr>
              <a:t>And execution order 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3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02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03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02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03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03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0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36" grpId="0"/>
      <p:bldP spid="43024" grpId="0" animBg="1"/>
      <p:bldP spid="43028" grpId="0" animBg="1"/>
      <p:bldP spid="43029" grpId="0" animBg="1"/>
      <p:bldP spid="43030" grpId="0" animBg="1"/>
      <p:bldP spid="43031" grpId="0"/>
      <p:bldP spid="43032" grpId="0"/>
      <p:bldP spid="43033" grpId="0"/>
      <p:bldP spid="43034" grpId="0"/>
      <p:bldP spid="43035" grpId="0"/>
      <p:bldP spid="43040" grpId="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2588" y="0"/>
            <a:ext cx="8229600" cy="936625"/>
          </a:xfrm>
        </p:spPr>
        <p:txBody>
          <a:bodyPr/>
          <a:lstStyle/>
          <a:p>
            <a:r>
              <a:rPr lang="en-US" altLang="sv-SE" sz="3600" dirty="0">
                <a:solidFill>
                  <a:schemeClr val="hlink"/>
                </a:solidFill>
                <a:latin typeface="Calibri Light" panose="020F0302020204030204" pitchFamily="34" charset="0"/>
              </a:rPr>
              <a:t>Conclusions from Dijkstra’s proof</a:t>
            </a:r>
          </a:p>
        </p:txBody>
      </p:sp>
      <p:sp>
        <p:nvSpPr>
          <p:cNvPr id="19459" name="Rectangle 3"/>
          <p:cNvSpPr>
            <a:spLocks noGrp="1" noChangeArrowheads="1"/>
          </p:cNvSpPr>
          <p:nvPr>
            <p:ph type="body" idx="1"/>
          </p:nvPr>
        </p:nvSpPr>
        <p:spPr>
          <a:xfrm>
            <a:off x="204788" y="879475"/>
            <a:ext cx="8701087" cy="4067175"/>
          </a:xfrm>
        </p:spPr>
        <p:txBody>
          <a:bodyPr/>
          <a:lstStyle/>
          <a:p>
            <a:pPr marL="457200" indent="-457200">
              <a:lnSpc>
                <a:spcPct val="90000"/>
              </a:lnSpc>
            </a:pPr>
            <a:r>
              <a:rPr lang="en-US" altLang="sv-SE" sz="2800" dirty="0">
                <a:solidFill>
                  <a:schemeClr val="accent2"/>
                </a:solidFill>
                <a:latin typeface="Calibri Light" panose="020F0302020204030204" pitchFamily="34" charset="0"/>
              </a:rPr>
              <a:t>Whenever </a:t>
            </a:r>
            <a:r>
              <a:rPr lang="en-US" altLang="sv-SE" sz="2800" i="1" dirty="0">
                <a:solidFill>
                  <a:schemeClr val="accent2"/>
                </a:solidFill>
                <a:latin typeface="Calibri Light" panose="020F0302020204030204" pitchFamily="34" charset="0"/>
              </a:rPr>
              <a:t>p</a:t>
            </a:r>
            <a:r>
              <a:rPr lang="en-US" altLang="sv-SE" sz="2800" i="1" baseline="-25000" dirty="0">
                <a:solidFill>
                  <a:schemeClr val="accent2"/>
                </a:solidFill>
                <a:latin typeface="Calibri Light" panose="020F0302020204030204" pitchFamily="34" charset="0"/>
              </a:rPr>
              <a:t>1</a:t>
            </a:r>
            <a:r>
              <a:rPr lang="en-US" altLang="sv-SE" sz="2800" dirty="0">
                <a:solidFill>
                  <a:schemeClr val="accent2"/>
                </a:solidFill>
                <a:latin typeface="Calibri Light" panose="020F0302020204030204" pitchFamily="34" charset="0"/>
              </a:rPr>
              <a:t> has permission to execute critical so does </a:t>
            </a:r>
            <a:r>
              <a:rPr lang="en-US" altLang="sv-SE" sz="2800" i="1" dirty="0">
                <a:solidFill>
                  <a:schemeClr val="accent2"/>
                </a:solidFill>
                <a:latin typeface="Calibri Light" panose="020F0302020204030204" pitchFamily="34" charset="0"/>
              </a:rPr>
              <a:t>p</a:t>
            </a:r>
            <a:r>
              <a:rPr lang="en-US" altLang="sv-SE" sz="2800" i="1" baseline="-25000" dirty="0">
                <a:solidFill>
                  <a:schemeClr val="accent2"/>
                </a:solidFill>
                <a:latin typeface="Calibri Light" panose="020F0302020204030204" pitchFamily="34" charset="0"/>
              </a:rPr>
              <a:t>3</a:t>
            </a:r>
            <a:r>
              <a:rPr lang="en-US" altLang="sv-SE" sz="2800" dirty="0">
                <a:solidFill>
                  <a:schemeClr val="accent2"/>
                </a:solidFill>
                <a:latin typeface="Calibri Light" panose="020F0302020204030204" pitchFamily="34" charset="0"/>
              </a:rPr>
              <a:t>. (Like that for </a:t>
            </a:r>
            <a:r>
              <a:rPr lang="en-US" altLang="sv-SE" sz="2800" i="1" dirty="0">
                <a:solidFill>
                  <a:schemeClr val="accent2"/>
                </a:solidFill>
                <a:latin typeface="Calibri Light" panose="020F0302020204030204" pitchFamily="34" charset="0"/>
              </a:rPr>
              <a:t>p</a:t>
            </a:r>
            <a:r>
              <a:rPr lang="en-US" altLang="sv-SE" sz="2800" i="1" baseline="-25000" dirty="0">
                <a:solidFill>
                  <a:schemeClr val="accent2"/>
                </a:solidFill>
                <a:latin typeface="Calibri Light" panose="020F0302020204030204" pitchFamily="34" charset="0"/>
              </a:rPr>
              <a:t>2</a:t>
            </a:r>
            <a:r>
              <a:rPr lang="en-US" altLang="sv-SE" sz="2800" baseline="-25000" dirty="0">
                <a:solidFill>
                  <a:schemeClr val="accent2"/>
                </a:solidFill>
                <a:latin typeface="Calibri Light" panose="020F0302020204030204" pitchFamily="34" charset="0"/>
              </a:rPr>
              <a:t> </a:t>
            </a:r>
            <a:r>
              <a:rPr lang="en-US" altLang="sv-SE" sz="2800" dirty="0">
                <a:solidFill>
                  <a:schemeClr val="accent2"/>
                </a:solidFill>
                <a:latin typeface="Calibri Light" panose="020F0302020204030204" pitchFamily="34" charset="0"/>
              </a:rPr>
              <a:t>and </a:t>
            </a:r>
            <a:r>
              <a:rPr lang="en-US" altLang="sv-SE" sz="2800" i="1" dirty="0">
                <a:solidFill>
                  <a:schemeClr val="accent2"/>
                </a:solidFill>
                <a:latin typeface="Calibri Light" panose="020F0302020204030204" pitchFamily="34" charset="0"/>
              </a:rPr>
              <a:t>p</a:t>
            </a:r>
            <a:r>
              <a:rPr lang="en-US" altLang="sv-SE" sz="2800" i="1" baseline="-25000" dirty="0">
                <a:solidFill>
                  <a:schemeClr val="accent2"/>
                </a:solidFill>
                <a:latin typeface="Calibri Light" panose="020F0302020204030204" pitchFamily="34" charset="0"/>
              </a:rPr>
              <a:t>4</a:t>
            </a:r>
            <a:r>
              <a:rPr lang="en-US" altLang="sv-SE" sz="2800" dirty="0">
                <a:solidFill>
                  <a:schemeClr val="accent2"/>
                </a:solidFill>
                <a:latin typeface="Calibri Light" panose="020F0302020204030204" pitchFamily="34" charset="0"/>
              </a:rPr>
              <a:t>).</a:t>
            </a:r>
          </a:p>
          <a:p>
            <a:pPr marL="457200" indent="-457200">
              <a:lnSpc>
                <a:spcPct val="90000"/>
              </a:lnSpc>
            </a:pPr>
            <a:r>
              <a:rPr lang="en-US" altLang="sv-SE" sz="2800" dirty="0">
                <a:solidFill>
                  <a:schemeClr val="accent2"/>
                </a:solidFill>
                <a:latin typeface="Calibri Light" panose="020F0302020204030204" pitchFamily="34" charset="0"/>
              </a:rPr>
              <a:t>With no central daemon the impossibility result of self-stabilizing ME algorithm holds also for a ring of </a:t>
            </a:r>
            <a:r>
              <a:rPr lang="en-US" altLang="sv-SE" sz="2800" dirty="0">
                <a:solidFill>
                  <a:srgbClr val="CC0000"/>
                </a:solidFill>
                <a:latin typeface="Calibri Light" panose="020F0302020204030204" pitchFamily="34" charset="0"/>
              </a:rPr>
              <a:t>prime</a:t>
            </a:r>
            <a:r>
              <a:rPr lang="en-US" altLang="sv-SE" sz="2800" dirty="0">
                <a:solidFill>
                  <a:schemeClr val="accent2"/>
                </a:solidFill>
                <a:latin typeface="Calibri Light" panose="020F0302020204030204" pitchFamily="34" charset="0"/>
              </a:rPr>
              <a:t> number of identical processors.</a:t>
            </a:r>
          </a:p>
          <a:p>
            <a:pPr marL="457200" indent="-457200">
              <a:lnSpc>
                <a:spcPct val="90000"/>
              </a:lnSpc>
              <a:buFontTx/>
              <a:buNone/>
            </a:pPr>
            <a:r>
              <a:rPr lang="en-US" altLang="sv-SE" sz="2800" dirty="0">
                <a:latin typeface="Calibri Light" panose="020F0302020204030204" pitchFamily="34" charset="0"/>
              </a:rPr>
              <a:t>	</a:t>
            </a:r>
            <a:r>
              <a:rPr lang="en-US" altLang="sv-SE" sz="2800" dirty="0">
                <a:solidFill>
                  <a:schemeClr val="accent2"/>
                </a:solidFill>
                <a:latin typeface="Calibri Light" panose="020F0302020204030204" pitchFamily="34" charset="0"/>
              </a:rPr>
              <a:t>We start in a configuration that all the processors are  in the same state, and the contents of all the registers are identical. An execution that preserve that symmetry forever is one that every processor reads all neighbors registers </a:t>
            </a:r>
            <a:r>
              <a:rPr lang="en-US" altLang="sv-SE" sz="2800" dirty="0">
                <a:solidFill>
                  <a:srgbClr val="CC0000"/>
                </a:solidFill>
                <a:latin typeface="Calibri Light" panose="020F0302020204030204" pitchFamily="34" charset="0"/>
              </a:rPr>
              <a:t>before</a:t>
            </a:r>
            <a:r>
              <a:rPr lang="en-US" altLang="sv-SE" sz="2800" dirty="0">
                <a:solidFill>
                  <a:schemeClr val="accent2"/>
                </a:solidFill>
                <a:latin typeface="Calibri Light" panose="020F0302020204030204" pitchFamily="34" charset="0"/>
              </a:rPr>
              <a:t> any writing is done. </a:t>
            </a:r>
          </a:p>
        </p:txBody>
      </p:sp>
      <p:sp>
        <p:nvSpPr>
          <p:cNvPr id="19460" name="Text Box 4"/>
          <p:cNvSpPr txBox="1">
            <a:spLocks noChangeArrowheads="1"/>
          </p:cNvSpPr>
          <p:nvPr/>
        </p:nvSpPr>
        <p:spPr bwMode="auto">
          <a:xfrm>
            <a:off x="617538" y="5086350"/>
            <a:ext cx="8007350"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ct val="20000"/>
              </a:spcBef>
            </a:pPr>
            <a:r>
              <a:rPr lang="en-US" altLang="sv-SE" sz="2800" dirty="0">
                <a:solidFill>
                  <a:srgbClr val="0066FF"/>
                </a:solidFill>
                <a:latin typeface="Calibri Light" panose="020F0302020204030204" pitchFamily="34" charset="0"/>
              </a:rPr>
              <a:t>The motivation for designing the update algorithm in an </a:t>
            </a:r>
            <a:r>
              <a:rPr lang="en-US" altLang="sv-SE" sz="2800" b="1" dirty="0">
                <a:solidFill>
                  <a:srgbClr val="0066FF"/>
                </a:solidFill>
                <a:latin typeface="Calibri Light" panose="020F0302020204030204" pitchFamily="34" charset="0"/>
              </a:rPr>
              <a:t>id-based</a:t>
            </a:r>
            <a:r>
              <a:rPr lang="en-US" altLang="sv-SE" sz="2800" dirty="0">
                <a:solidFill>
                  <a:srgbClr val="0066FF"/>
                </a:solidFill>
                <a:latin typeface="Calibri Light" panose="020F0302020204030204" pitchFamily="34" charset="0"/>
              </a:rPr>
              <a:t> (non-anonymous) system is thus clear.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85775" y="-28575"/>
            <a:ext cx="7772400" cy="792163"/>
          </a:xfrm>
        </p:spPr>
        <p:txBody>
          <a:bodyPr/>
          <a:lstStyle/>
          <a:p>
            <a:r>
              <a:rPr lang="en-US" altLang="sv-SE" sz="3600" dirty="0">
                <a:solidFill>
                  <a:schemeClr val="hlink"/>
                </a:solidFill>
                <a:latin typeface="Calibri Light" panose="020F0302020204030204" pitchFamily="34" charset="0"/>
              </a:rPr>
              <a:t>The Update algorithm outlines</a:t>
            </a:r>
          </a:p>
        </p:txBody>
      </p:sp>
      <p:sp>
        <p:nvSpPr>
          <p:cNvPr id="20483" name="Rectangle 3"/>
          <p:cNvSpPr>
            <a:spLocks noGrp="1" noChangeArrowheads="1"/>
          </p:cNvSpPr>
          <p:nvPr>
            <p:ph type="body" idx="1"/>
          </p:nvPr>
        </p:nvSpPr>
        <p:spPr>
          <a:xfrm>
            <a:off x="352424" y="623253"/>
            <a:ext cx="8372475" cy="449580"/>
          </a:xfrm>
        </p:spPr>
        <p:txBody>
          <a:bodyPr/>
          <a:lstStyle/>
          <a:p>
            <a:pPr marL="0" indent="0">
              <a:buNone/>
            </a:pPr>
            <a:r>
              <a:rPr lang="en-US" altLang="sv-SE" sz="2800" b="1" dirty="0">
                <a:solidFill>
                  <a:schemeClr val="accent2"/>
                </a:solidFill>
                <a:latin typeface="Calibri Light" panose="020F0302020204030204" pitchFamily="34" charset="0"/>
              </a:rPr>
              <a:t>The algorithm constructs </a:t>
            </a:r>
            <a:r>
              <a:rPr lang="en-US" altLang="sv-SE" sz="2800" b="1" i="1" dirty="0">
                <a:solidFill>
                  <a:schemeClr val="accent2"/>
                </a:solidFill>
                <a:latin typeface="Calibri Light" panose="020F0302020204030204" pitchFamily="34" charset="0"/>
              </a:rPr>
              <a:t>n</a:t>
            </a:r>
            <a:r>
              <a:rPr lang="en-US" altLang="sv-SE" sz="2800" b="1" dirty="0">
                <a:solidFill>
                  <a:schemeClr val="accent2"/>
                </a:solidFill>
                <a:latin typeface="Calibri Light" panose="020F0302020204030204" pitchFamily="34" charset="0"/>
              </a:rPr>
              <a:t> directed BFS trees. </a:t>
            </a:r>
          </a:p>
        </p:txBody>
      </p:sp>
      <p:sp>
        <p:nvSpPr>
          <p:cNvPr id="20485" name="Text Box 5"/>
          <p:cNvSpPr txBox="1">
            <a:spLocks noChangeArrowheads="1"/>
          </p:cNvSpPr>
          <p:nvPr/>
        </p:nvSpPr>
        <p:spPr bwMode="auto">
          <a:xfrm>
            <a:off x="200025" y="1088073"/>
            <a:ext cx="8801100" cy="544764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itchFamily="34" charset="0"/>
                <a:cs typeface="Arial" pitchFamily="34" charset="0"/>
              </a:defRPr>
            </a:lvl1pPr>
            <a:lvl2pPr marL="914400" indent="-457200">
              <a:defRPr>
                <a:solidFill>
                  <a:schemeClr val="tx1"/>
                </a:solidFill>
                <a:latin typeface="Arial" pitchFamily="34" charset="0"/>
                <a:cs typeface="Arial" pitchFamily="34" charset="0"/>
              </a:defRPr>
            </a:lvl2pPr>
            <a:lvl3pPr marL="1371600" indent="-457200">
              <a:defRPr>
                <a:solidFill>
                  <a:schemeClr val="tx1"/>
                </a:solidFill>
                <a:latin typeface="Arial" pitchFamily="34" charset="0"/>
                <a:cs typeface="Arial" pitchFamily="34" charset="0"/>
              </a:defRPr>
            </a:lvl3pPr>
            <a:lvl4pPr marL="1828800" indent="-457200">
              <a:defRPr>
                <a:solidFill>
                  <a:schemeClr val="tx1"/>
                </a:solidFill>
                <a:latin typeface="Arial" pitchFamily="34" charset="0"/>
                <a:cs typeface="Arial" pitchFamily="34" charset="0"/>
              </a:defRPr>
            </a:lvl4pPr>
            <a:lvl5pPr marL="2286000" indent="-457200">
              <a:defRPr>
                <a:solidFill>
                  <a:schemeClr val="tx1"/>
                </a:solidFill>
                <a:latin typeface="Arial" pitchFamily="34" charset="0"/>
                <a:cs typeface="Arial" pitchFamily="34" charset="0"/>
              </a:defRPr>
            </a:lvl5pPr>
            <a:lvl6pPr marL="2743200" indent="-457200" fontAlgn="base">
              <a:spcBef>
                <a:spcPct val="0"/>
              </a:spcBef>
              <a:spcAft>
                <a:spcPct val="0"/>
              </a:spcAft>
              <a:defRPr>
                <a:solidFill>
                  <a:schemeClr val="tx1"/>
                </a:solidFill>
                <a:latin typeface="Arial" pitchFamily="34" charset="0"/>
                <a:cs typeface="Arial" pitchFamily="34" charset="0"/>
              </a:defRPr>
            </a:lvl6pPr>
            <a:lvl7pPr marL="3200400" indent="-457200" fontAlgn="base">
              <a:spcBef>
                <a:spcPct val="0"/>
              </a:spcBef>
              <a:spcAft>
                <a:spcPct val="0"/>
              </a:spcAft>
              <a:defRPr>
                <a:solidFill>
                  <a:schemeClr val="tx1"/>
                </a:solidFill>
                <a:latin typeface="Arial" pitchFamily="34" charset="0"/>
                <a:cs typeface="Arial" pitchFamily="34" charset="0"/>
              </a:defRPr>
            </a:lvl7pPr>
            <a:lvl8pPr marL="3657600" indent="-457200" fontAlgn="base">
              <a:spcBef>
                <a:spcPct val="0"/>
              </a:spcBef>
              <a:spcAft>
                <a:spcPct val="0"/>
              </a:spcAft>
              <a:defRPr>
                <a:solidFill>
                  <a:schemeClr val="tx1"/>
                </a:solidFill>
                <a:latin typeface="Arial" pitchFamily="34" charset="0"/>
                <a:cs typeface="Arial" pitchFamily="34" charset="0"/>
              </a:defRPr>
            </a:lvl8pPr>
            <a:lvl9pPr marL="4114800" indent="-457200" fontAlgn="base">
              <a:spcBef>
                <a:spcPct val="0"/>
              </a:spcBef>
              <a:spcAft>
                <a:spcPct val="0"/>
              </a:spcAft>
              <a:defRPr>
                <a:solidFill>
                  <a:schemeClr val="tx1"/>
                </a:solidFill>
                <a:latin typeface="Arial" pitchFamily="34" charset="0"/>
                <a:cs typeface="Arial" pitchFamily="34" charset="0"/>
              </a:defRPr>
            </a:lvl9pPr>
          </a:lstStyle>
          <a:p>
            <a:pPr eaLnBrk="0" hangingPunct="0">
              <a:spcBef>
                <a:spcPct val="50000"/>
              </a:spcBef>
              <a:buClr>
                <a:schemeClr val="accent2"/>
              </a:buClr>
              <a:buSzPct val="85000"/>
              <a:buFont typeface="Wingdings" pitchFamily="2" charset="2"/>
              <a:buAutoNum type="arabicPeriod"/>
            </a:pPr>
            <a:r>
              <a:rPr lang="en-US" altLang="sv-SE" sz="2400" dirty="0">
                <a:solidFill>
                  <a:schemeClr val="accent2"/>
                </a:solidFill>
                <a:latin typeface="Calibri Light" panose="020F0302020204030204" pitchFamily="34" charset="0"/>
              </a:rPr>
              <a:t>Each processor </a:t>
            </a:r>
            <a:r>
              <a:rPr lang="en-US" altLang="sv-SE" sz="2400" i="1" dirty="0">
                <a:solidFill>
                  <a:schemeClr val="accent2"/>
                </a:solidFill>
                <a:latin typeface="Calibri Light" panose="020F0302020204030204" pitchFamily="34" charset="0"/>
              </a:rPr>
              <a:t>p</a:t>
            </a:r>
            <a:r>
              <a:rPr lang="en-US" altLang="sv-SE" sz="2400" i="1" baseline="-25000" dirty="0">
                <a:solidFill>
                  <a:schemeClr val="accent2"/>
                </a:solidFill>
                <a:latin typeface="Calibri Light" panose="020F0302020204030204" pitchFamily="34" charset="0"/>
              </a:rPr>
              <a:t>i</a:t>
            </a:r>
            <a:r>
              <a:rPr lang="en-US" altLang="sv-SE" sz="2400" dirty="0">
                <a:solidFill>
                  <a:schemeClr val="accent2"/>
                </a:solidFill>
                <a:latin typeface="Calibri Light" panose="020F0302020204030204" pitchFamily="34" charset="0"/>
              </a:rPr>
              <a:t> holds a BFS tree rooted at </a:t>
            </a:r>
            <a:r>
              <a:rPr lang="en-US" altLang="sv-SE" sz="2400" i="1" dirty="0">
                <a:solidFill>
                  <a:schemeClr val="accent2"/>
                </a:solidFill>
                <a:latin typeface="Calibri Light" panose="020F0302020204030204" pitchFamily="34" charset="0"/>
              </a:rPr>
              <a:t>p</a:t>
            </a:r>
            <a:r>
              <a:rPr lang="en-US" altLang="sv-SE" sz="2400" i="1" baseline="-25000" dirty="0">
                <a:solidFill>
                  <a:schemeClr val="accent2"/>
                </a:solidFill>
                <a:latin typeface="Calibri Light" panose="020F0302020204030204" pitchFamily="34" charset="0"/>
              </a:rPr>
              <a:t>i</a:t>
            </a:r>
            <a:r>
              <a:rPr lang="en-US" altLang="sv-SE" sz="2400" dirty="0">
                <a:solidFill>
                  <a:schemeClr val="accent2"/>
                </a:solidFill>
                <a:latin typeface="Calibri Light" panose="020F0302020204030204" pitchFamily="34" charset="0"/>
              </a:rPr>
              <a:t> </a:t>
            </a:r>
          </a:p>
          <a:p>
            <a:pPr eaLnBrk="0" hangingPunct="0">
              <a:spcBef>
                <a:spcPct val="50000"/>
              </a:spcBef>
              <a:buClr>
                <a:schemeClr val="accent2"/>
              </a:buClr>
              <a:buSzPct val="85000"/>
              <a:buFont typeface="Wingdings" pitchFamily="2" charset="2"/>
              <a:buAutoNum type="arabicPeriod"/>
            </a:pPr>
            <a:r>
              <a:rPr lang="en-US" altLang="sv-SE" sz="2400" dirty="0">
                <a:solidFill>
                  <a:schemeClr val="accent2"/>
                </a:solidFill>
                <a:latin typeface="Calibri Light" panose="020F0302020204030204" pitchFamily="34" charset="0"/>
              </a:rPr>
              <a:t>When a node </a:t>
            </a:r>
            <a:r>
              <a:rPr lang="en-US" altLang="sv-SE" sz="2400" i="1" dirty="0" err="1">
                <a:solidFill>
                  <a:schemeClr val="accent2"/>
                </a:solidFill>
                <a:latin typeface="Calibri Light" panose="020F0302020204030204" pitchFamily="34" charset="0"/>
              </a:rPr>
              <a:t>p</a:t>
            </a:r>
            <a:r>
              <a:rPr lang="en-US" altLang="sv-SE" sz="2400" i="1" baseline="-25000" dirty="0" err="1">
                <a:solidFill>
                  <a:schemeClr val="accent2"/>
                </a:solidFill>
                <a:latin typeface="Calibri Light" panose="020F0302020204030204" pitchFamily="34" charset="0"/>
              </a:rPr>
              <a:t>j</a:t>
            </a:r>
            <a:r>
              <a:rPr lang="en-US" altLang="sv-SE" sz="2400" dirty="0">
                <a:solidFill>
                  <a:schemeClr val="accent2"/>
                </a:solidFill>
                <a:latin typeface="Calibri Light" panose="020F0302020204030204" pitchFamily="34" charset="0"/>
              </a:rPr>
              <a:t> with distance </a:t>
            </a:r>
            <a:r>
              <a:rPr lang="en-US" altLang="sv-SE" sz="2400" i="1" dirty="0">
                <a:solidFill>
                  <a:schemeClr val="accent2"/>
                </a:solidFill>
                <a:latin typeface="Calibri Light" panose="020F0302020204030204" pitchFamily="34" charset="0"/>
              </a:rPr>
              <a:t>k</a:t>
            </a:r>
            <a:r>
              <a:rPr lang="en-US" altLang="sv-SE" sz="2400" dirty="0">
                <a:solidFill>
                  <a:schemeClr val="accent2"/>
                </a:solidFill>
                <a:latin typeface="Calibri Light" panose="020F0302020204030204" pitchFamily="34" charset="0"/>
              </a:rPr>
              <a:t>+1 from </a:t>
            </a:r>
            <a:r>
              <a:rPr lang="en-US" altLang="sv-SE" sz="2400" i="1" dirty="0">
                <a:solidFill>
                  <a:schemeClr val="accent2"/>
                </a:solidFill>
                <a:latin typeface="Calibri Light" panose="020F0302020204030204" pitchFamily="34" charset="0"/>
              </a:rPr>
              <a:t>p</a:t>
            </a:r>
            <a:r>
              <a:rPr lang="en-US" altLang="sv-SE" sz="2400" i="1" baseline="-25000" dirty="0">
                <a:solidFill>
                  <a:schemeClr val="accent2"/>
                </a:solidFill>
                <a:latin typeface="Calibri Light" panose="020F0302020204030204" pitchFamily="34" charset="0"/>
              </a:rPr>
              <a:t>i</a:t>
            </a:r>
            <a:r>
              <a:rPr lang="en-US" altLang="sv-SE" sz="2400" dirty="0">
                <a:solidFill>
                  <a:schemeClr val="accent2"/>
                </a:solidFill>
                <a:latin typeface="Calibri Light" panose="020F0302020204030204" pitchFamily="34" charset="0"/>
              </a:rPr>
              <a:t> has more than one neighbor at distance </a:t>
            </a:r>
            <a:r>
              <a:rPr lang="en-US" altLang="sv-SE" sz="2400" i="1" dirty="0">
                <a:solidFill>
                  <a:schemeClr val="accent2"/>
                </a:solidFill>
                <a:latin typeface="Calibri Light" panose="020F0302020204030204" pitchFamily="34" charset="0"/>
              </a:rPr>
              <a:t>k</a:t>
            </a:r>
            <a:r>
              <a:rPr lang="en-US" altLang="sv-SE" sz="2400" dirty="0">
                <a:solidFill>
                  <a:schemeClr val="accent2"/>
                </a:solidFill>
                <a:latin typeface="Calibri Light" panose="020F0302020204030204" pitchFamily="34" charset="0"/>
              </a:rPr>
              <a:t> from </a:t>
            </a:r>
            <a:r>
              <a:rPr lang="en-US" altLang="sv-SE" sz="2400" i="1" dirty="0">
                <a:solidFill>
                  <a:schemeClr val="accent2"/>
                </a:solidFill>
                <a:latin typeface="Calibri Light" panose="020F0302020204030204" pitchFamily="34" charset="0"/>
              </a:rPr>
              <a:t>p</a:t>
            </a:r>
            <a:r>
              <a:rPr lang="en-US" altLang="sv-SE" sz="2400" i="1" baseline="-25000" dirty="0">
                <a:solidFill>
                  <a:schemeClr val="accent2"/>
                </a:solidFill>
                <a:latin typeface="Calibri Light" panose="020F0302020204030204" pitchFamily="34" charset="0"/>
              </a:rPr>
              <a:t>i</a:t>
            </a:r>
            <a:r>
              <a:rPr lang="en-US" altLang="sv-SE" sz="2400" dirty="0">
                <a:solidFill>
                  <a:schemeClr val="accent2"/>
                </a:solidFill>
                <a:latin typeface="Calibri Light" panose="020F0302020204030204" pitchFamily="34" charset="0"/>
              </a:rPr>
              <a:t>, processor </a:t>
            </a:r>
            <a:r>
              <a:rPr lang="en-US" altLang="sv-SE" sz="2400" i="1" dirty="0" err="1">
                <a:solidFill>
                  <a:schemeClr val="accent2"/>
                </a:solidFill>
                <a:latin typeface="Calibri Light" panose="020F0302020204030204" pitchFamily="34" charset="0"/>
              </a:rPr>
              <a:t>p</a:t>
            </a:r>
            <a:r>
              <a:rPr lang="en-US" altLang="sv-SE" sz="2400" i="1" baseline="-25000" dirty="0" err="1">
                <a:solidFill>
                  <a:schemeClr val="accent2"/>
                </a:solidFill>
                <a:latin typeface="Calibri Light" panose="020F0302020204030204" pitchFamily="34" charset="0"/>
              </a:rPr>
              <a:t>j</a:t>
            </a:r>
            <a:r>
              <a:rPr lang="en-US" altLang="sv-SE" sz="2400" dirty="0">
                <a:solidFill>
                  <a:schemeClr val="accent2"/>
                </a:solidFill>
                <a:latin typeface="Calibri Light" panose="020F0302020204030204" pitchFamily="34" charset="0"/>
              </a:rPr>
              <a:t> is connected to the neighbor (parent) with the maximal ID.</a:t>
            </a:r>
          </a:p>
          <a:p>
            <a:pPr eaLnBrk="0" hangingPunct="0">
              <a:spcBef>
                <a:spcPct val="50000"/>
              </a:spcBef>
              <a:buClr>
                <a:schemeClr val="accent2"/>
              </a:buClr>
              <a:buSzPct val="85000"/>
              <a:buFont typeface="Wingdings" pitchFamily="2" charset="2"/>
              <a:buAutoNum type="arabicPeriod"/>
            </a:pPr>
            <a:r>
              <a:rPr lang="en-US" altLang="sv-SE" sz="2400" dirty="0">
                <a:solidFill>
                  <a:schemeClr val="accent2"/>
                </a:solidFill>
                <a:latin typeface="Calibri Light" panose="020F0302020204030204" pitchFamily="34" charset="0"/>
              </a:rPr>
              <a:t>Each </a:t>
            </a:r>
            <a:r>
              <a:rPr lang="en-US" altLang="sv-SE" sz="2400" i="1" dirty="0">
                <a:solidFill>
                  <a:schemeClr val="accent2"/>
                </a:solidFill>
                <a:latin typeface="Calibri Light" panose="020F0302020204030204" pitchFamily="34" charset="0"/>
              </a:rPr>
              <a:t>p</a:t>
            </a:r>
            <a:r>
              <a:rPr lang="en-US" altLang="sv-SE" sz="2400" i="1" baseline="-25000" dirty="0">
                <a:solidFill>
                  <a:schemeClr val="accent2"/>
                </a:solidFill>
                <a:latin typeface="Calibri Light" panose="020F0302020204030204" pitchFamily="34" charset="0"/>
              </a:rPr>
              <a:t>i</a:t>
            </a:r>
            <a:r>
              <a:rPr lang="en-US" altLang="sv-SE" sz="2400" dirty="0">
                <a:solidFill>
                  <a:schemeClr val="accent2"/>
                </a:solidFill>
                <a:latin typeface="Calibri Light" panose="020F0302020204030204" pitchFamily="34" charset="0"/>
              </a:rPr>
              <a:t> reads from his </a:t>
            </a:r>
            <a:r>
              <a:rPr lang="en-US" altLang="sv-SE" sz="2400" i="1" dirty="0" err="1">
                <a:solidFill>
                  <a:schemeClr val="accent2"/>
                </a:solidFill>
                <a:latin typeface="Calibri Light" panose="020F0302020204030204" pitchFamily="34" charset="0"/>
              </a:rPr>
              <a:t>δ</a:t>
            </a:r>
            <a:r>
              <a:rPr lang="en-US" altLang="sv-SE" sz="2400" i="1" baseline="-25000" dirty="0" err="1">
                <a:solidFill>
                  <a:schemeClr val="accent2"/>
                </a:solidFill>
                <a:latin typeface="Calibri Light" panose="020F0302020204030204" pitchFamily="34" charset="0"/>
              </a:rPr>
              <a:t>i</a:t>
            </a:r>
            <a:r>
              <a:rPr lang="en-US" altLang="sv-SE" sz="2400" dirty="0">
                <a:solidFill>
                  <a:schemeClr val="accent2"/>
                </a:solidFill>
                <a:latin typeface="Calibri Light" panose="020F0302020204030204" pitchFamily="34" charset="0"/>
              </a:rPr>
              <a:t> neighbors their set of tuples &lt;</a:t>
            </a:r>
            <a:r>
              <a:rPr lang="en-US" altLang="sv-SE" sz="2400" dirty="0" err="1">
                <a:solidFill>
                  <a:schemeClr val="accent2"/>
                </a:solidFill>
                <a:latin typeface="Calibri Light" panose="020F0302020204030204" pitchFamily="34" charset="0"/>
              </a:rPr>
              <a:t>k,x</a:t>
            </a:r>
            <a:r>
              <a:rPr lang="en-US" altLang="sv-SE" sz="2400" dirty="0">
                <a:solidFill>
                  <a:schemeClr val="accent2"/>
                </a:solidFill>
                <a:latin typeface="Calibri Light" panose="020F0302020204030204" pitchFamily="34" charset="0"/>
              </a:rPr>
              <a:t>&gt; where </a:t>
            </a:r>
            <a:r>
              <a:rPr lang="en-US" altLang="sv-SE" sz="2400" i="1" dirty="0">
                <a:solidFill>
                  <a:schemeClr val="accent2"/>
                </a:solidFill>
                <a:latin typeface="Calibri Light" panose="020F0302020204030204" pitchFamily="34" charset="0"/>
              </a:rPr>
              <a:t>k</a:t>
            </a:r>
            <a:r>
              <a:rPr lang="en-US" altLang="sv-SE" sz="2400" dirty="0">
                <a:solidFill>
                  <a:schemeClr val="accent2"/>
                </a:solidFill>
                <a:latin typeface="Calibri Light" panose="020F0302020204030204" pitchFamily="34" charset="0"/>
              </a:rPr>
              <a:t> represents a processor id, and </a:t>
            </a:r>
            <a:r>
              <a:rPr lang="en-US" altLang="sv-SE" sz="2400" i="1" dirty="0">
                <a:solidFill>
                  <a:schemeClr val="accent2"/>
                </a:solidFill>
                <a:latin typeface="Calibri Light" panose="020F0302020204030204" pitchFamily="34" charset="0"/>
              </a:rPr>
              <a:t>x</a:t>
            </a:r>
            <a:r>
              <a:rPr lang="en-US" altLang="sv-SE" sz="2400" dirty="0">
                <a:solidFill>
                  <a:schemeClr val="accent2"/>
                </a:solidFill>
                <a:latin typeface="Calibri Light" panose="020F0302020204030204" pitchFamily="34" charset="0"/>
              </a:rPr>
              <a:t> is the distance of </a:t>
            </a:r>
            <a:r>
              <a:rPr lang="en-US" altLang="sv-SE" sz="2400" i="1" dirty="0">
                <a:solidFill>
                  <a:schemeClr val="accent2"/>
                </a:solidFill>
                <a:latin typeface="Calibri Light" panose="020F0302020204030204" pitchFamily="34" charset="0"/>
              </a:rPr>
              <a:t>p</a:t>
            </a:r>
            <a:r>
              <a:rPr lang="en-US" altLang="sv-SE" sz="2400" i="1" baseline="-25000" dirty="0">
                <a:solidFill>
                  <a:schemeClr val="accent2"/>
                </a:solidFill>
                <a:latin typeface="Calibri Light" panose="020F0302020204030204" pitchFamily="34" charset="0"/>
              </a:rPr>
              <a:t>k</a:t>
            </a:r>
            <a:r>
              <a:rPr lang="en-US" altLang="sv-SE" sz="2400" dirty="0">
                <a:solidFill>
                  <a:schemeClr val="accent2"/>
                </a:solidFill>
                <a:latin typeface="Calibri Light" panose="020F0302020204030204" pitchFamily="34" charset="0"/>
              </a:rPr>
              <a:t> from the processor that holds this tuple.</a:t>
            </a:r>
          </a:p>
          <a:p>
            <a:pPr eaLnBrk="0" hangingPunct="0">
              <a:spcBef>
                <a:spcPct val="50000"/>
              </a:spcBef>
              <a:buClr>
                <a:schemeClr val="accent2"/>
              </a:buClr>
              <a:buSzPct val="85000"/>
              <a:buFont typeface="Wingdings" pitchFamily="2" charset="2"/>
              <a:buAutoNum type="arabicPeriod"/>
            </a:pPr>
            <a:r>
              <a:rPr lang="en-US" altLang="sv-SE" sz="2400" dirty="0">
                <a:solidFill>
                  <a:schemeClr val="accent2"/>
                </a:solidFill>
                <a:latin typeface="Calibri Light" panose="020F0302020204030204" pitchFamily="34" charset="0"/>
              </a:rPr>
              <a:t>The tuples of </a:t>
            </a:r>
            <a:r>
              <a:rPr lang="en-US" altLang="sv-SE" sz="2400" i="1" dirty="0">
                <a:solidFill>
                  <a:schemeClr val="accent2"/>
                </a:solidFill>
                <a:latin typeface="Calibri Light" panose="020F0302020204030204" pitchFamily="34" charset="0"/>
              </a:rPr>
              <a:t>p</a:t>
            </a:r>
            <a:r>
              <a:rPr lang="en-US" altLang="sv-SE" sz="2400" i="1" baseline="-25000" dirty="0">
                <a:solidFill>
                  <a:schemeClr val="accent2"/>
                </a:solidFill>
                <a:latin typeface="Calibri Light" panose="020F0302020204030204" pitchFamily="34" charset="0"/>
              </a:rPr>
              <a:t>i</a:t>
            </a:r>
            <a:r>
              <a:rPr lang="en-US" altLang="sv-SE" sz="2400" dirty="0">
                <a:solidFill>
                  <a:schemeClr val="accent2"/>
                </a:solidFill>
                <a:latin typeface="Calibri Light" panose="020F0302020204030204" pitchFamily="34" charset="0"/>
              </a:rPr>
              <a:t> are computed from these neighbors’ sets, adapting for each </a:t>
            </a:r>
            <a:r>
              <a:rPr lang="en-US" altLang="sv-SE" sz="2400" dirty="0" err="1">
                <a:solidFill>
                  <a:schemeClr val="accent2"/>
                </a:solidFill>
                <a:latin typeface="Calibri Light" panose="020F0302020204030204" pitchFamily="34" charset="0"/>
              </a:rPr>
              <a:t>k</a:t>
            </a:r>
            <a:r>
              <a:rPr lang="en-US" altLang="sv-SE" sz="2400" dirty="0" err="1">
                <a:solidFill>
                  <a:schemeClr val="accent2"/>
                </a:solidFill>
                <a:latin typeface="Calibri Light" panose="020F0302020204030204" pitchFamily="34" charset="0"/>
                <a:sym typeface="Symbol" pitchFamily="18" charset="2"/>
              </a:rPr>
              <a:t></a:t>
            </a:r>
            <a:r>
              <a:rPr lang="en-US" altLang="sv-SE" sz="2400" dirty="0" err="1">
                <a:solidFill>
                  <a:schemeClr val="accent2"/>
                </a:solidFill>
                <a:latin typeface="Calibri Light" panose="020F0302020204030204" pitchFamily="34" charset="0"/>
              </a:rPr>
              <a:t>i</a:t>
            </a:r>
            <a:r>
              <a:rPr lang="en-US" altLang="sv-SE" sz="2400" dirty="0">
                <a:solidFill>
                  <a:schemeClr val="accent2"/>
                </a:solidFill>
                <a:latin typeface="Calibri Light" panose="020F0302020204030204" pitchFamily="34" charset="0"/>
              </a:rPr>
              <a:t> the tuple &lt;</a:t>
            </a:r>
            <a:r>
              <a:rPr lang="en-US" altLang="sv-SE" sz="2400" dirty="0" err="1">
                <a:solidFill>
                  <a:schemeClr val="accent2"/>
                </a:solidFill>
                <a:latin typeface="Calibri Light" panose="020F0302020204030204" pitchFamily="34" charset="0"/>
              </a:rPr>
              <a:t>k,x</a:t>
            </a:r>
            <a:r>
              <a:rPr lang="en-US" altLang="sv-SE" sz="2400" dirty="0">
                <a:solidFill>
                  <a:schemeClr val="accent2"/>
                </a:solidFill>
                <a:latin typeface="Calibri Light" panose="020F0302020204030204" pitchFamily="34" charset="0"/>
              </a:rPr>
              <a:t>&gt;</a:t>
            </a:r>
            <a:r>
              <a:rPr lang="en-US" altLang="sv-SE" sz="2400" dirty="0">
                <a:solidFill>
                  <a:schemeClr val="accent2"/>
                </a:solidFill>
                <a:latin typeface="Calibri Light" panose="020F0302020204030204" pitchFamily="34" charset="0"/>
                <a:sym typeface="MT Symbol" pitchFamily="82" charset="2"/>
              </a:rPr>
              <a:t> with the smallest </a:t>
            </a:r>
            <a:r>
              <a:rPr lang="en-US" altLang="sv-SE" sz="2400" i="1" dirty="0">
                <a:solidFill>
                  <a:schemeClr val="accent2"/>
                </a:solidFill>
                <a:latin typeface="Calibri Light" panose="020F0302020204030204" pitchFamily="34" charset="0"/>
                <a:sym typeface="MT Symbol" pitchFamily="82" charset="2"/>
              </a:rPr>
              <a:t>x</a:t>
            </a:r>
            <a:r>
              <a:rPr lang="en-US" altLang="sv-SE" sz="2400" dirty="0">
                <a:solidFill>
                  <a:schemeClr val="accent2"/>
                </a:solidFill>
                <a:latin typeface="Calibri Light" panose="020F0302020204030204" pitchFamily="34" charset="0"/>
                <a:sym typeface="MT Symbol" pitchFamily="82" charset="2"/>
              </a:rPr>
              <a:t> and adding 1 to </a:t>
            </a:r>
            <a:r>
              <a:rPr lang="en-US" altLang="sv-SE" sz="2400" i="1" dirty="0">
                <a:solidFill>
                  <a:schemeClr val="accent2"/>
                </a:solidFill>
                <a:latin typeface="Calibri Light" panose="020F0302020204030204" pitchFamily="34" charset="0"/>
                <a:sym typeface="MT Symbol" pitchFamily="82" charset="2"/>
              </a:rPr>
              <a:t>x</a:t>
            </a:r>
            <a:r>
              <a:rPr lang="en-US" altLang="sv-SE" sz="2400" dirty="0">
                <a:solidFill>
                  <a:schemeClr val="accent2"/>
                </a:solidFill>
                <a:latin typeface="Calibri Light" panose="020F0302020204030204" pitchFamily="34" charset="0"/>
                <a:sym typeface="MT Symbol" pitchFamily="82" charset="2"/>
              </a:rPr>
              <a:t>. </a:t>
            </a:r>
          </a:p>
          <a:p>
            <a:pPr eaLnBrk="0" hangingPunct="0">
              <a:spcBef>
                <a:spcPct val="50000"/>
              </a:spcBef>
              <a:buClr>
                <a:schemeClr val="accent2"/>
              </a:buClr>
              <a:buSzPct val="85000"/>
              <a:buFont typeface="Wingdings" pitchFamily="2" charset="2"/>
              <a:buAutoNum type="arabicPeriod"/>
            </a:pPr>
            <a:r>
              <a:rPr lang="en-US" altLang="sv-SE" sz="2400" i="1" dirty="0">
                <a:solidFill>
                  <a:schemeClr val="accent2"/>
                </a:solidFill>
                <a:latin typeface="Calibri Light" panose="020F0302020204030204" pitchFamily="34" charset="0"/>
                <a:sym typeface="MT Symbol" pitchFamily="82" charset="2"/>
              </a:rPr>
              <a:t>p</a:t>
            </a:r>
            <a:r>
              <a:rPr lang="en-US" altLang="sv-SE" sz="2400" i="1" baseline="-25000" dirty="0">
                <a:solidFill>
                  <a:schemeClr val="accent2"/>
                </a:solidFill>
                <a:latin typeface="Calibri Light" panose="020F0302020204030204" pitchFamily="34" charset="0"/>
                <a:sym typeface="MT Symbol" pitchFamily="82" charset="2"/>
              </a:rPr>
              <a:t>i</a:t>
            </a:r>
            <a:r>
              <a:rPr lang="en-US" altLang="sv-SE" sz="2400" dirty="0">
                <a:solidFill>
                  <a:schemeClr val="accent2"/>
                </a:solidFill>
                <a:latin typeface="Calibri Light" panose="020F0302020204030204" pitchFamily="34" charset="0"/>
                <a:sym typeface="MT Symbol" pitchFamily="82" charset="2"/>
              </a:rPr>
              <a:t> also adds the tuple &lt;i,0&gt; indicating the distance from itself. </a:t>
            </a:r>
          </a:p>
          <a:p>
            <a:pPr eaLnBrk="0" hangingPunct="0">
              <a:spcBef>
                <a:spcPct val="50000"/>
              </a:spcBef>
              <a:buClr>
                <a:schemeClr val="accent2"/>
              </a:buClr>
              <a:buSzPct val="85000"/>
              <a:buFont typeface="Wingdings" pitchFamily="2" charset="2"/>
              <a:buAutoNum type="arabicPeriod"/>
            </a:pPr>
            <a:r>
              <a:rPr lang="en-US" altLang="sv-SE" sz="2400" dirty="0">
                <a:solidFill>
                  <a:schemeClr val="accent2"/>
                </a:solidFill>
                <a:latin typeface="Calibri Light" panose="020F0302020204030204" pitchFamily="34" charset="0"/>
                <a:sym typeface="MT Symbol" pitchFamily="82" charset="2"/>
              </a:rPr>
              <a:t>At the end of the iteration, </a:t>
            </a:r>
            <a:r>
              <a:rPr lang="en-US" altLang="sv-SE" sz="2400" i="1" dirty="0">
                <a:solidFill>
                  <a:schemeClr val="accent2"/>
                </a:solidFill>
                <a:latin typeface="Calibri Light" panose="020F0302020204030204" pitchFamily="34" charset="0"/>
                <a:sym typeface="MT Symbol" pitchFamily="82" charset="2"/>
              </a:rPr>
              <a:t>p</a:t>
            </a:r>
            <a:r>
              <a:rPr lang="en-US" altLang="sv-SE" sz="2400" i="1" baseline="-25000" dirty="0">
                <a:solidFill>
                  <a:schemeClr val="accent2"/>
                </a:solidFill>
                <a:latin typeface="Calibri Light" panose="020F0302020204030204" pitchFamily="34" charset="0"/>
                <a:sym typeface="MT Symbol" pitchFamily="82" charset="2"/>
              </a:rPr>
              <a:t>i</a:t>
            </a:r>
            <a:r>
              <a:rPr lang="en-US" altLang="sv-SE" sz="2400" dirty="0">
                <a:solidFill>
                  <a:schemeClr val="accent2"/>
                </a:solidFill>
                <a:latin typeface="Calibri Light" panose="020F0302020204030204" pitchFamily="34" charset="0"/>
                <a:sym typeface="MT Symbol" pitchFamily="82" charset="2"/>
              </a:rPr>
              <a:t> removes the floating (false) tuples.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he-IL" sz="3600" dirty="0">
                <a:solidFill>
                  <a:schemeClr val="hlink"/>
                </a:solidFill>
                <a:latin typeface="Calibri Light" panose="020F0302020204030204" pitchFamily="34" charset="0"/>
              </a:rPr>
              <a:t>The Update Algorithm, code for </a:t>
            </a:r>
            <a:r>
              <a:rPr lang="en-US" altLang="he-IL" sz="3600" i="1" dirty="0">
                <a:solidFill>
                  <a:schemeClr val="hlink"/>
                </a:solidFill>
                <a:latin typeface="Calibri Light" panose="020F0302020204030204" pitchFamily="34" charset="0"/>
              </a:rPr>
              <a:t>p</a:t>
            </a:r>
            <a:r>
              <a:rPr lang="en-US" altLang="he-IL" sz="3600" i="1" baseline="-25000" dirty="0">
                <a:solidFill>
                  <a:schemeClr val="hlink"/>
                </a:solidFill>
                <a:latin typeface="Calibri Light" panose="020F0302020204030204" pitchFamily="34" charset="0"/>
              </a:rPr>
              <a:t>i</a:t>
            </a:r>
            <a:endParaRPr lang="en-US" altLang="sv-SE" sz="3600" i="1" baseline="-25000" dirty="0">
              <a:solidFill>
                <a:schemeClr val="hlink"/>
              </a:solidFill>
              <a:latin typeface="Calibri Light" panose="020F0302020204030204" pitchFamily="34" charset="0"/>
            </a:endParaRPr>
          </a:p>
        </p:txBody>
      </p:sp>
      <p:sp>
        <p:nvSpPr>
          <p:cNvPr id="21507" name="Text Box 3"/>
          <p:cNvSpPr txBox="1">
            <a:spLocks noChangeArrowheads="1"/>
          </p:cNvSpPr>
          <p:nvPr/>
        </p:nvSpPr>
        <p:spPr bwMode="auto">
          <a:xfrm>
            <a:off x="0" y="1105596"/>
            <a:ext cx="9144000" cy="537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81013" indent="-457200">
              <a:tabLst>
                <a:tab pos="673100" algn="l"/>
              </a:tabLst>
              <a:defRPr>
                <a:solidFill>
                  <a:schemeClr val="tx1"/>
                </a:solidFill>
                <a:latin typeface="Arial" pitchFamily="34" charset="0"/>
                <a:cs typeface="Arial" pitchFamily="34" charset="0"/>
              </a:defRPr>
            </a:lvl1pPr>
            <a:lvl2pPr marL="1128713" indent="-457200">
              <a:tabLst>
                <a:tab pos="673100" algn="l"/>
              </a:tabLst>
              <a:defRPr>
                <a:solidFill>
                  <a:schemeClr val="tx1"/>
                </a:solidFill>
                <a:latin typeface="Arial" pitchFamily="34" charset="0"/>
                <a:cs typeface="Arial" pitchFamily="34" charset="0"/>
              </a:defRPr>
            </a:lvl2pPr>
            <a:lvl3pPr marL="1776413" indent="-457200">
              <a:tabLst>
                <a:tab pos="673100" algn="l"/>
              </a:tabLst>
              <a:defRPr>
                <a:solidFill>
                  <a:schemeClr val="tx1"/>
                </a:solidFill>
                <a:latin typeface="Arial" pitchFamily="34" charset="0"/>
                <a:cs typeface="Arial" pitchFamily="34" charset="0"/>
              </a:defRPr>
            </a:lvl3pPr>
            <a:lvl4pPr marL="2424113" indent="-457200">
              <a:tabLst>
                <a:tab pos="673100" algn="l"/>
              </a:tabLst>
              <a:defRPr>
                <a:solidFill>
                  <a:schemeClr val="tx1"/>
                </a:solidFill>
                <a:latin typeface="Arial" pitchFamily="34" charset="0"/>
                <a:cs typeface="Arial" pitchFamily="34" charset="0"/>
              </a:defRPr>
            </a:lvl4pPr>
            <a:lvl5pPr marL="3071813" indent="-457200">
              <a:tabLst>
                <a:tab pos="673100" algn="l"/>
              </a:tabLst>
              <a:defRPr>
                <a:solidFill>
                  <a:schemeClr val="tx1"/>
                </a:solidFill>
                <a:latin typeface="Arial" pitchFamily="34" charset="0"/>
                <a:cs typeface="Arial" pitchFamily="34" charset="0"/>
              </a:defRPr>
            </a:lvl5pPr>
            <a:lvl6pPr marL="3529013" indent="-457200" fontAlgn="base">
              <a:spcBef>
                <a:spcPct val="0"/>
              </a:spcBef>
              <a:spcAft>
                <a:spcPct val="0"/>
              </a:spcAft>
              <a:tabLst>
                <a:tab pos="673100" algn="l"/>
              </a:tabLst>
              <a:defRPr>
                <a:solidFill>
                  <a:schemeClr val="tx1"/>
                </a:solidFill>
                <a:latin typeface="Arial" pitchFamily="34" charset="0"/>
                <a:cs typeface="Arial" pitchFamily="34" charset="0"/>
              </a:defRPr>
            </a:lvl6pPr>
            <a:lvl7pPr marL="3986213" indent="-457200" fontAlgn="base">
              <a:spcBef>
                <a:spcPct val="0"/>
              </a:spcBef>
              <a:spcAft>
                <a:spcPct val="0"/>
              </a:spcAft>
              <a:tabLst>
                <a:tab pos="673100" algn="l"/>
              </a:tabLst>
              <a:defRPr>
                <a:solidFill>
                  <a:schemeClr val="tx1"/>
                </a:solidFill>
                <a:latin typeface="Arial" pitchFamily="34" charset="0"/>
                <a:cs typeface="Arial" pitchFamily="34" charset="0"/>
              </a:defRPr>
            </a:lvl7pPr>
            <a:lvl8pPr marL="4443413" indent="-457200" fontAlgn="base">
              <a:spcBef>
                <a:spcPct val="0"/>
              </a:spcBef>
              <a:spcAft>
                <a:spcPct val="0"/>
              </a:spcAft>
              <a:tabLst>
                <a:tab pos="673100" algn="l"/>
              </a:tabLst>
              <a:defRPr>
                <a:solidFill>
                  <a:schemeClr val="tx1"/>
                </a:solidFill>
                <a:latin typeface="Arial" pitchFamily="34" charset="0"/>
                <a:cs typeface="Arial" pitchFamily="34" charset="0"/>
              </a:defRPr>
            </a:lvl8pPr>
            <a:lvl9pPr marL="4900613" indent="-457200" fontAlgn="base">
              <a:spcBef>
                <a:spcPct val="0"/>
              </a:spcBef>
              <a:spcAft>
                <a:spcPct val="0"/>
              </a:spcAft>
              <a:tabLst>
                <a:tab pos="673100" algn="l"/>
              </a:tabLst>
              <a:defRPr>
                <a:solidFill>
                  <a:schemeClr val="tx1"/>
                </a:solidFill>
                <a:latin typeface="Arial" pitchFamily="34" charset="0"/>
                <a:cs typeface="Arial" pitchFamily="34" charset="0"/>
              </a:defRPr>
            </a:lvl9pPr>
          </a:lstStyle>
          <a:p>
            <a:pPr eaLnBrk="0" hangingPunct="0">
              <a:lnSpc>
                <a:spcPct val="50000"/>
              </a:lnSpc>
              <a:spcBef>
                <a:spcPct val="50000"/>
              </a:spcBef>
            </a:pPr>
            <a:r>
              <a:rPr lang="en-US" altLang="he-IL" sz="2200" u="sng" dirty="0">
                <a:solidFill>
                  <a:srgbClr val="002060"/>
                </a:solidFill>
                <a:latin typeface="Calibri Light" panose="020F0302020204030204" pitchFamily="34" charset="0"/>
                <a:cs typeface="Times New Roman" pitchFamily="18" charset="0"/>
              </a:rPr>
              <a:t>Variables</a:t>
            </a:r>
            <a:r>
              <a:rPr lang="en-US" altLang="he-IL" sz="2200" dirty="0">
                <a:solidFill>
                  <a:srgbClr val="002060"/>
                </a:solidFill>
                <a:latin typeface="Calibri Light" panose="020F0302020204030204" pitchFamily="34" charset="0"/>
                <a:cs typeface="Times New Roman" pitchFamily="18" charset="0"/>
              </a:rPr>
              <a:t>:</a:t>
            </a:r>
          </a:p>
          <a:p>
            <a:pPr eaLnBrk="0" hangingPunct="0">
              <a:lnSpc>
                <a:spcPct val="50000"/>
              </a:lnSpc>
              <a:spcBef>
                <a:spcPct val="50000"/>
              </a:spcBef>
            </a:pPr>
            <a:r>
              <a:rPr lang="en-US" altLang="he-IL" sz="2200" i="1" dirty="0" err="1">
                <a:solidFill>
                  <a:srgbClr val="002060"/>
                </a:solidFill>
                <a:latin typeface="Calibri Light" panose="020F0302020204030204" pitchFamily="34" charset="0"/>
                <a:cs typeface="Times New Roman" pitchFamily="18" charset="0"/>
              </a:rPr>
              <a:t>Processors</a:t>
            </a:r>
            <a:r>
              <a:rPr lang="en-US" altLang="he-IL" sz="2200" i="1" baseline="-25000" dirty="0" err="1">
                <a:solidFill>
                  <a:srgbClr val="002060"/>
                </a:solidFill>
                <a:latin typeface="Calibri Light" panose="020F0302020204030204" pitchFamily="34" charset="0"/>
                <a:cs typeface="Times New Roman" pitchFamily="18" charset="0"/>
              </a:rPr>
              <a:t>i</a:t>
            </a:r>
            <a:r>
              <a:rPr lang="en-US" altLang="he-IL" sz="2200" dirty="0">
                <a:solidFill>
                  <a:srgbClr val="002060"/>
                </a:solidFill>
                <a:latin typeface="Calibri Light" panose="020F0302020204030204" pitchFamily="34" charset="0"/>
                <a:cs typeface="Times New Roman" pitchFamily="18" charset="0"/>
              </a:rPr>
              <a:t>: a shared variable, a set of tuples of the form &lt;</a:t>
            </a:r>
            <a:r>
              <a:rPr lang="en-US" altLang="he-IL" sz="2200" i="1" dirty="0">
                <a:solidFill>
                  <a:srgbClr val="002060"/>
                </a:solidFill>
                <a:latin typeface="Calibri Light" panose="020F0302020204030204" pitchFamily="34" charset="0"/>
                <a:cs typeface="Times New Roman" pitchFamily="18" charset="0"/>
              </a:rPr>
              <a:t>identifier</a:t>
            </a:r>
            <a:r>
              <a:rPr lang="en-US" altLang="he-IL" sz="2200" dirty="0">
                <a:solidFill>
                  <a:srgbClr val="002060"/>
                </a:solidFill>
                <a:latin typeface="Calibri Light" panose="020F0302020204030204" pitchFamily="34" charset="0"/>
                <a:cs typeface="Times New Roman" pitchFamily="18" charset="0"/>
              </a:rPr>
              <a:t>, </a:t>
            </a:r>
            <a:r>
              <a:rPr lang="en-US" altLang="he-IL" sz="2200" i="1" dirty="0">
                <a:solidFill>
                  <a:srgbClr val="002060"/>
                </a:solidFill>
                <a:latin typeface="Calibri Light" panose="020F0302020204030204" pitchFamily="34" charset="0"/>
                <a:cs typeface="Times New Roman" pitchFamily="18" charset="0"/>
              </a:rPr>
              <a:t>distance</a:t>
            </a:r>
            <a:r>
              <a:rPr lang="en-US" altLang="he-IL" sz="2200" dirty="0">
                <a:solidFill>
                  <a:srgbClr val="002060"/>
                </a:solidFill>
                <a:latin typeface="Calibri Light" panose="020F0302020204030204" pitchFamily="34" charset="0"/>
                <a:cs typeface="Times New Roman" pitchFamily="18" charset="0"/>
              </a:rPr>
              <a:t>&gt;</a:t>
            </a:r>
          </a:p>
          <a:p>
            <a:pPr eaLnBrk="0" hangingPunct="0">
              <a:lnSpc>
                <a:spcPct val="50000"/>
              </a:lnSpc>
              <a:spcBef>
                <a:spcPct val="50000"/>
              </a:spcBef>
            </a:pPr>
            <a:r>
              <a:rPr lang="en-US" altLang="he-IL" sz="2200" dirty="0">
                <a:solidFill>
                  <a:srgbClr val="002060"/>
                </a:solidFill>
                <a:latin typeface="Calibri Light" panose="020F0302020204030204" pitchFamily="34" charset="0"/>
                <a:cs typeface="Times New Roman" pitchFamily="18" charset="0"/>
              </a:rPr>
              <a:t>NB: adding the ‘</a:t>
            </a:r>
            <a:r>
              <a:rPr lang="en-US" altLang="he-IL" sz="2200" dirty="0" err="1">
                <a:solidFill>
                  <a:srgbClr val="002060"/>
                </a:solidFill>
                <a:latin typeface="Calibri Light" panose="020F0302020204030204" pitchFamily="34" charset="0"/>
                <a:cs typeface="Times New Roman" pitchFamily="18" charset="0"/>
              </a:rPr>
              <a:t>nextHop</a:t>
            </a:r>
            <a:r>
              <a:rPr lang="en-US" altLang="he-IL" sz="2200" dirty="0">
                <a:solidFill>
                  <a:srgbClr val="002060"/>
                </a:solidFill>
                <a:latin typeface="Calibri Light" panose="020F0302020204030204" pitchFamily="34" charset="0"/>
                <a:cs typeface="Times New Roman" pitchFamily="18" charset="0"/>
              </a:rPr>
              <a:t>’ </a:t>
            </a:r>
            <a:r>
              <a:rPr lang="en-US" altLang="he-IL" sz="2200">
                <a:solidFill>
                  <a:srgbClr val="002060"/>
                </a:solidFill>
                <a:latin typeface="Calibri Light" panose="020F0302020204030204" pitchFamily="34" charset="0"/>
                <a:cs typeface="Times New Roman" pitchFamily="18" charset="0"/>
              </a:rPr>
              <a:t>field is straightforward </a:t>
            </a:r>
            <a:endParaRPr lang="en-US" altLang="he-IL" sz="2200" dirty="0">
              <a:solidFill>
                <a:srgbClr val="002060"/>
              </a:solidFill>
              <a:latin typeface="Calibri Light" panose="020F0302020204030204" pitchFamily="34" charset="0"/>
              <a:cs typeface="Times New Roman" pitchFamily="18" charset="0"/>
            </a:endParaRPr>
          </a:p>
          <a:p>
            <a:pPr eaLnBrk="0" hangingPunct="0">
              <a:lnSpc>
                <a:spcPct val="50000"/>
              </a:lnSpc>
              <a:spcBef>
                <a:spcPct val="50000"/>
              </a:spcBef>
            </a:pPr>
            <a:r>
              <a:rPr lang="en-US" altLang="he-IL" sz="2200" i="1" dirty="0" err="1">
                <a:solidFill>
                  <a:srgbClr val="002060"/>
                </a:solidFill>
                <a:latin typeface="Calibri Light" panose="020F0302020204030204" pitchFamily="34" charset="0"/>
                <a:cs typeface="Times New Roman" pitchFamily="18" charset="0"/>
              </a:rPr>
              <a:t>readSet</a:t>
            </a:r>
            <a:r>
              <a:rPr lang="en-US" altLang="he-IL" sz="2200" i="1" baseline="-25000" dirty="0" err="1">
                <a:solidFill>
                  <a:srgbClr val="002060"/>
                </a:solidFill>
                <a:latin typeface="Calibri Light" panose="020F0302020204030204" pitchFamily="34" charset="0"/>
                <a:cs typeface="Times New Roman" pitchFamily="18" charset="0"/>
              </a:rPr>
              <a:t>i</a:t>
            </a:r>
            <a:r>
              <a:rPr lang="en-US" altLang="he-IL" sz="2200" dirty="0">
                <a:solidFill>
                  <a:srgbClr val="002060"/>
                </a:solidFill>
                <a:latin typeface="Calibri Light" panose="020F0302020204030204" pitchFamily="34" charset="0"/>
                <a:cs typeface="Times New Roman" pitchFamily="18" charset="0"/>
              </a:rPr>
              <a:t>: an auxiliary local variable that facilitates the calculation of </a:t>
            </a:r>
            <a:r>
              <a:rPr lang="en-US" altLang="he-IL" sz="2200" i="1" dirty="0" err="1">
                <a:solidFill>
                  <a:srgbClr val="002060"/>
                </a:solidFill>
                <a:latin typeface="Calibri Light" panose="020F0302020204030204" pitchFamily="34" charset="0"/>
                <a:cs typeface="Times New Roman" pitchFamily="18" charset="0"/>
              </a:rPr>
              <a:t>Processors</a:t>
            </a:r>
            <a:r>
              <a:rPr lang="en-US" altLang="he-IL" sz="2200" i="1" baseline="-25000" dirty="0" err="1">
                <a:solidFill>
                  <a:srgbClr val="002060"/>
                </a:solidFill>
                <a:latin typeface="Calibri Light" panose="020F0302020204030204" pitchFamily="34" charset="0"/>
                <a:cs typeface="Times New Roman" pitchFamily="18" charset="0"/>
              </a:rPr>
              <a:t>i</a:t>
            </a:r>
            <a:r>
              <a:rPr lang="en-US" altLang="he-IL" sz="2200" dirty="0">
                <a:solidFill>
                  <a:srgbClr val="3333CC"/>
                </a:solidFill>
                <a:latin typeface="Calibri Light" panose="020F0302020204030204" pitchFamily="34" charset="0"/>
                <a:cs typeface="Times New Roman" pitchFamily="18" charset="0"/>
              </a:rPr>
              <a:t> </a:t>
            </a:r>
            <a:r>
              <a:rPr lang="en-US" altLang="he-IL" sz="2200" dirty="0">
                <a:solidFill>
                  <a:srgbClr val="002060"/>
                </a:solidFill>
                <a:latin typeface="Calibri Light" panose="020F0302020204030204" pitchFamily="34" charset="0"/>
                <a:cs typeface="Times New Roman" pitchFamily="18" charset="0"/>
              </a:rPr>
              <a:t> </a:t>
            </a:r>
            <a:endParaRPr lang="en-US" altLang="he-IL" sz="2200" dirty="0">
              <a:solidFill>
                <a:srgbClr val="3333CC"/>
              </a:solidFill>
              <a:latin typeface="Calibri Light" panose="020F0302020204030204" pitchFamily="34" charset="0"/>
              <a:cs typeface="Times New Roman" pitchFamily="18" charset="0"/>
            </a:endParaRPr>
          </a:p>
          <a:p>
            <a:pPr eaLnBrk="0" hangingPunct="0">
              <a:lnSpc>
                <a:spcPct val="50000"/>
              </a:lnSpc>
              <a:spcBef>
                <a:spcPct val="50000"/>
              </a:spcBef>
            </a:pPr>
            <a:endParaRPr lang="en-US" altLang="he-IL" sz="2200" dirty="0">
              <a:solidFill>
                <a:srgbClr val="3333CC"/>
              </a:solidFill>
              <a:latin typeface="Calibri Light" panose="020F0302020204030204" pitchFamily="34" charset="0"/>
              <a:cs typeface="Times New Roman" pitchFamily="18" charset="0"/>
            </a:endParaRPr>
          </a:p>
          <a:p>
            <a:pPr eaLnBrk="0" hangingPunct="0">
              <a:lnSpc>
                <a:spcPct val="50000"/>
              </a:lnSpc>
              <a:spcBef>
                <a:spcPct val="50000"/>
              </a:spcBef>
            </a:pPr>
            <a:r>
              <a:rPr lang="en-US" altLang="he-IL" sz="2200" dirty="0">
                <a:solidFill>
                  <a:srgbClr val="3333CC"/>
                </a:solidFill>
                <a:latin typeface="Calibri Light" panose="020F0302020204030204" pitchFamily="34" charset="0"/>
                <a:cs typeface="Times New Roman" pitchFamily="18" charset="0"/>
              </a:rPr>
              <a:t>01 </a:t>
            </a:r>
            <a:r>
              <a:rPr lang="en-US" altLang="he-IL" sz="2200" b="1" dirty="0">
                <a:solidFill>
                  <a:srgbClr val="3333CC"/>
                </a:solidFill>
                <a:latin typeface="Calibri Light" panose="020F0302020204030204" pitchFamily="34" charset="0"/>
                <a:cs typeface="Times New Roman" pitchFamily="18" charset="0"/>
              </a:rPr>
              <a:t>do forever</a:t>
            </a:r>
          </a:p>
          <a:p>
            <a:pPr eaLnBrk="0" hangingPunct="0">
              <a:lnSpc>
                <a:spcPct val="50000"/>
              </a:lnSpc>
              <a:spcBef>
                <a:spcPct val="50000"/>
              </a:spcBef>
            </a:pPr>
            <a:r>
              <a:rPr lang="en-US" altLang="he-IL" sz="2200" dirty="0">
                <a:solidFill>
                  <a:srgbClr val="3333CC"/>
                </a:solidFill>
                <a:latin typeface="Calibri Light" panose="020F0302020204030204" pitchFamily="34" charset="0"/>
                <a:cs typeface="Times New Roman" pitchFamily="18" charset="0"/>
              </a:rPr>
              <a:t>02	</a:t>
            </a:r>
            <a:r>
              <a:rPr lang="en-US" altLang="he-IL" sz="2200" i="1" dirty="0" err="1">
                <a:solidFill>
                  <a:srgbClr val="3333CC"/>
                </a:solidFill>
                <a:latin typeface="Calibri Light" panose="020F0302020204030204" pitchFamily="34" charset="0"/>
                <a:cs typeface="Times New Roman" pitchFamily="18" charset="0"/>
              </a:rPr>
              <a:t>readSet</a:t>
            </a:r>
            <a:r>
              <a:rPr lang="en-US" altLang="he-IL" sz="2200" i="1" baseline="-25000" dirty="0" err="1">
                <a:solidFill>
                  <a:srgbClr val="3333CC"/>
                </a:solidFill>
                <a:latin typeface="Calibri Light" panose="020F0302020204030204" pitchFamily="34" charset="0"/>
                <a:cs typeface="Times New Roman" pitchFamily="18" charset="0"/>
              </a:rPr>
              <a:t>i</a:t>
            </a:r>
            <a:r>
              <a:rPr lang="en-US" altLang="he-IL" sz="2200" i="1" baseline="-25000" dirty="0">
                <a:solidFill>
                  <a:srgbClr val="3333CC"/>
                </a:solidFill>
                <a:latin typeface="Calibri Light" panose="020F0302020204030204" pitchFamily="34" charset="0"/>
                <a:cs typeface="Times New Roman" pitchFamily="18" charset="0"/>
              </a:rPr>
              <a:t> </a:t>
            </a:r>
            <a:r>
              <a:rPr lang="en-US" altLang="he-IL" sz="2200" dirty="0">
                <a:solidFill>
                  <a:srgbClr val="3333CC"/>
                </a:solidFill>
                <a:latin typeface="Calibri Light" panose="020F0302020204030204" pitchFamily="34" charset="0"/>
                <a:cs typeface="Times New Roman" pitchFamily="18" charset="0"/>
              </a:rPr>
              <a:t>:=Ø</a:t>
            </a:r>
          </a:p>
          <a:p>
            <a:pPr eaLnBrk="0" hangingPunct="0">
              <a:lnSpc>
                <a:spcPct val="50000"/>
              </a:lnSpc>
              <a:spcBef>
                <a:spcPct val="50000"/>
              </a:spcBef>
            </a:pPr>
            <a:r>
              <a:rPr lang="en-US" altLang="he-IL" sz="2200" dirty="0">
                <a:solidFill>
                  <a:srgbClr val="3333CC"/>
                </a:solidFill>
                <a:latin typeface="Calibri Light" panose="020F0302020204030204" pitchFamily="34" charset="0"/>
                <a:cs typeface="Times New Roman" pitchFamily="18" charset="0"/>
              </a:rPr>
              <a:t>03	</a:t>
            </a:r>
            <a:r>
              <a:rPr lang="en-US" altLang="he-IL" sz="2200" b="1" dirty="0" err="1">
                <a:solidFill>
                  <a:srgbClr val="3333CC"/>
                </a:solidFill>
                <a:latin typeface="Calibri Light" panose="020F0302020204030204" pitchFamily="34" charset="0"/>
                <a:cs typeface="Times New Roman" pitchFamily="18" charset="0"/>
              </a:rPr>
              <a:t>forall</a:t>
            </a:r>
            <a:r>
              <a:rPr lang="en-US" altLang="he-IL" sz="2200" b="1" dirty="0">
                <a:solidFill>
                  <a:srgbClr val="3333CC"/>
                </a:solidFill>
                <a:latin typeface="Calibri Light" panose="020F0302020204030204" pitchFamily="34" charset="0"/>
                <a:cs typeface="Times New Roman" pitchFamily="18" charset="0"/>
              </a:rPr>
              <a:t> </a:t>
            </a:r>
            <a:r>
              <a:rPr lang="en-US" altLang="he-IL" sz="2200" dirty="0" err="1">
                <a:solidFill>
                  <a:srgbClr val="3333CC"/>
                </a:solidFill>
                <a:latin typeface="Calibri Light" panose="020F0302020204030204" pitchFamily="34" charset="0"/>
                <a:cs typeface="Times New Roman" pitchFamily="18" charset="0"/>
              </a:rPr>
              <a:t>p</a:t>
            </a:r>
            <a:r>
              <a:rPr lang="en-US" altLang="he-IL" sz="2200" i="1" baseline="-25000" dirty="0" err="1">
                <a:solidFill>
                  <a:srgbClr val="3333CC"/>
                </a:solidFill>
                <a:latin typeface="Calibri Light" panose="020F0302020204030204" pitchFamily="34" charset="0"/>
                <a:cs typeface="Times New Roman" pitchFamily="18" charset="0"/>
              </a:rPr>
              <a:t>j</a:t>
            </a:r>
            <a:r>
              <a:rPr lang="en-US" altLang="he-IL" sz="2200" dirty="0" err="1">
                <a:solidFill>
                  <a:srgbClr val="3333CC"/>
                </a:solidFill>
                <a:latin typeface="Calibri Light" panose="020F0302020204030204" pitchFamily="34" charset="0"/>
                <a:cs typeface="Times New Roman" pitchFamily="18" charset="0"/>
                <a:sym typeface="Symbol" pitchFamily="18" charset="2"/>
              </a:rPr>
              <a:t></a:t>
            </a:r>
            <a:r>
              <a:rPr lang="en-US" altLang="he-IL" sz="2200" i="1" dirty="0" err="1">
                <a:solidFill>
                  <a:srgbClr val="3333CC"/>
                </a:solidFill>
                <a:latin typeface="Calibri Light" panose="020F0302020204030204" pitchFamily="34" charset="0"/>
                <a:cs typeface="Times New Roman" pitchFamily="18" charset="0"/>
                <a:sym typeface="MT Symbol" pitchFamily="82" charset="2"/>
              </a:rPr>
              <a:t>N</a:t>
            </a:r>
            <a:r>
              <a:rPr lang="en-US" altLang="he-IL" sz="2200" dirty="0">
                <a:solidFill>
                  <a:srgbClr val="3333CC"/>
                </a:solidFill>
                <a:latin typeface="Calibri Light" panose="020F0302020204030204" pitchFamily="34" charset="0"/>
                <a:cs typeface="Times New Roman" pitchFamily="18" charset="0"/>
                <a:sym typeface="MT Symbol" pitchFamily="82" charset="2"/>
              </a:rPr>
              <a:t>(</a:t>
            </a:r>
            <a:r>
              <a:rPr lang="en-US" altLang="he-IL" sz="2200" i="1" dirty="0">
                <a:solidFill>
                  <a:srgbClr val="3333CC"/>
                </a:solidFill>
                <a:latin typeface="Calibri Light" panose="020F0302020204030204" pitchFamily="34" charset="0"/>
                <a:cs typeface="Times New Roman" pitchFamily="18" charset="0"/>
                <a:sym typeface="MT Symbol" pitchFamily="82" charset="2"/>
              </a:rPr>
              <a:t>i</a:t>
            </a:r>
            <a:r>
              <a:rPr lang="en-US" altLang="he-IL" sz="2200" dirty="0">
                <a:solidFill>
                  <a:srgbClr val="3333CC"/>
                </a:solidFill>
                <a:latin typeface="Calibri Light" panose="020F0302020204030204" pitchFamily="34" charset="0"/>
                <a:cs typeface="Times New Roman" pitchFamily="18" charset="0"/>
                <a:sym typeface="MT Symbol" pitchFamily="82" charset="2"/>
              </a:rPr>
              <a:t>)</a:t>
            </a:r>
            <a:r>
              <a:rPr lang="en-US" altLang="he-IL" sz="2200" i="1" dirty="0">
                <a:solidFill>
                  <a:srgbClr val="3333CC"/>
                </a:solidFill>
                <a:latin typeface="Calibri Light" panose="020F0302020204030204" pitchFamily="34" charset="0"/>
                <a:cs typeface="Times New Roman" pitchFamily="18" charset="0"/>
                <a:sym typeface="MT Symbol" pitchFamily="82" charset="2"/>
              </a:rPr>
              <a:t> </a:t>
            </a:r>
            <a:r>
              <a:rPr lang="en-US" altLang="he-IL" sz="2200" b="1" dirty="0">
                <a:solidFill>
                  <a:srgbClr val="3333CC"/>
                </a:solidFill>
                <a:latin typeface="Calibri Light" panose="020F0302020204030204" pitchFamily="34" charset="0"/>
                <a:cs typeface="Times New Roman" pitchFamily="18" charset="0"/>
                <a:sym typeface="MT Symbol" pitchFamily="82" charset="2"/>
              </a:rPr>
              <a:t>do</a:t>
            </a:r>
            <a:endParaRPr lang="en-US" altLang="he-IL" sz="2200" b="1" dirty="0">
              <a:solidFill>
                <a:srgbClr val="3333CC"/>
              </a:solidFill>
              <a:latin typeface="Calibri Light" panose="020F0302020204030204" pitchFamily="34" charset="0"/>
              <a:cs typeface="Times New Roman" pitchFamily="18" charset="0"/>
            </a:endParaRPr>
          </a:p>
          <a:p>
            <a:pPr eaLnBrk="0" hangingPunct="0">
              <a:lnSpc>
                <a:spcPct val="50000"/>
              </a:lnSpc>
              <a:spcBef>
                <a:spcPct val="50000"/>
              </a:spcBef>
            </a:pPr>
            <a:r>
              <a:rPr lang="en-US" altLang="he-IL" sz="2200" dirty="0">
                <a:solidFill>
                  <a:srgbClr val="3333CC"/>
                </a:solidFill>
                <a:latin typeface="Calibri Light" panose="020F0302020204030204" pitchFamily="34" charset="0"/>
                <a:cs typeface="Times New Roman" pitchFamily="18" charset="0"/>
              </a:rPr>
              <a:t>04</a:t>
            </a:r>
            <a:r>
              <a:rPr lang="en-US" altLang="he-IL" sz="2200" i="1" dirty="0">
                <a:solidFill>
                  <a:srgbClr val="3333CC"/>
                </a:solidFill>
                <a:latin typeface="Calibri Light" panose="020F0302020204030204" pitchFamily="34" charset="0"/>
                <a:cs typeface="Times New Roman" pitchFamily="18" charset="0"/>
              </a:rPr>
              <a:t>      </a:t>
            </a:r>
            <a:r>
              <a:rPr lang="en-US" altLang="he-IL" sz="2200" i="1" dirty="0" err="1">
                <a:solidFill>
                  <a:srgbClr val="3333CC"/>
                </a:solidFill>
                <a:latin typeface="Calibri Light" panose="020F0302020204030204" pitchFamily="34" charset="0"/>
                <a:cs typeface="Times New Roman" pitchFamily="18" charset="0"/>
              </a:rPr>
              <a:t>readSet</a:t>
            </a:r>
            <a:r>
              <a:rPr lang="en-US" altLang="he-IL" sz="2200" i="1" baseline="-25000" dirty="0" err="1">
                <a:solidFill>
                  <a:srgbClr val="3333CC"/>
                </a:solidFill>
                <a:latin typeface="Calibri Light" panose="020F0302020204030204" pitchFamily="34" charset="0"/>
                <a:cs typeface="Times New Roman" pitchFamily="18" charset="0"/>
              </a:rPr>
              <a:t>i</a:t>
            </a:r>
            <a:r>
              <a:rPr lang="en-US" altLang="he-IL" sz="2200" i="1" baseline="-25000" dirty="0">
                <a:solidFill>
                  <a:srgbClr val="3333CC"/>
                </a:solidFill>
                <a:latin typeface="Calibri Light" panose="020F0302020204030204" pitchFamily="34" charset="0"/>
                <a:cs typeface="Times New Roman" pitchFamily="18" charset="0"/>
              </a:rPr>
              <a:t> </a:t>
            </a:r>
            <a:r>
              <a:rPr lang="en-US" altLang="he-IL" sz="2200" dirty="0">
                <a:solidFill>
                  <a:srgbClr val="3333CC"/>
                </a:solidFill>
                <a:latin typeface="Calibri Light" panose="020F0302020204030204" pitchFamily="34" charset="0"/>
                <a:cs typeface="Times New Roman" pitchFamily="18" charset="0"/>
              </a:rPr>
              <a:t>:= </a:t>
            </a:r>
            <a:r>
              <a:rPr lang="en-US" altLang="he-IL" sz="2200" i="1" dirty="0" err="1">
                <a:solidFill>
                  <a:srgbClr val="3333CC"/>
                </a:solidFill>
                <a:latin typeface="Calibri Light" panose="020F0302020204030204" pitchFamily="34" charset="0"/>
                <a:cs typeface="Times New Roman" pitchFamily="18" charset="0"/>
              </a:rPr>
              <a:t>readSet</a:t>
            </a:r>
            <a:r>
              <a:rPr lang="en-US" altLang="he-IL" sz="2200" i="1" baseline="-25000" dirty="0" err="1">
                <a:solidFill>
                  <a:srgbClr val="3333CC"/>
                </a:solidFill>
                <a:latin typeface="Calibri Light" panose="020F0302020204030204" pitchFamily="34" charset="0"/>
                <a:cs typeface="Times New Roman" pitchFamily="18" charset="0"/>
              </a:rPr>
              <a:t>i</a:t>
            </a:r>
            <a:r>
              <a:rPr lang="en-US" altLang="he-IL" sz="2200" i="1" baseline="-25000" dirty="0">
                <a:solidFill>
                  <a:srgbClr val="3333CC"/>
                </a:solidFill>
                <a:latin typeface="Calibri Light" panose="020F0302020204030204" pitchFamily="34" charset="0"/>
                <a:cs typeface="Times New Roman" pitchFamily="18" charset="0"/>
              </a:rPr>
              <a:t> </a:t>
            </a:r>
            <a:r>
              <a:rPr lang="en-US" altLang="he-IL" sz="2200" dirty="0">
                <a:solidFill>
                  <a:srgbClr val="3333CC"/>
                </a:solidFill>
                <a:latin typeface="Calibri Light" panose="020F0302020204030204" pitchFamily="34" charset="0"/>
                <a:cs typeface="Times New Roman" pitchFamily="18" charset="0"/>
                <a:sym typeface="Symbol" pitchFamily="18" charset="2"/>
              </a:rPr>
              <a:t></a:t>
            </a:r>
            <a:r>
              <a:rPr lang="en-US" altLang="he-IL" sz="2200" b="1" dirty="0">
                <a:latin typeface="Calibri Light" panose="020F0302020204030204" pitchFamily="34" charset="0"/>
                <a:cs typeface="Times New Roman" pitchFamily="18" charset="0"/>
                <a:sym typeface="MT Symbol" pitchFamily="82" charset="2"/>
              </a:rPr>
              <a:t> </a:t>
            </a:r>
            <a:r>
              <a:rPr lang="en-US" altLang="he-IL" sz="2200" b="1" dirty="0">
                <a:solidFill>
                  <a:srgbClr val="3333CC"/>
                </a:solidFill>
                <a:latin typeface="Calibri Light" panose="020F0302020204030204" pitchFamily="34" charset="0"/>
                <a:cs typeface="Times New Roman" pitchFamily="18" charset="0"/>
                <a:sym typeface="MT Symbol" pitchFamily="82" charset="2"/>
              </a:rPr>
              <a:t>read</a:t>
            </a:r>
            <a:r>
              <a:rPr lang="en-US" altLang="he-IL" sz="2200" dirty="0">
                <a:solidFill>
                  <a:srgbClr val="3333CC"/>
                </a:solidFill>
                <a:latin typeface="Calibri Light" panose="020F0302020204030204" pitchFamily="34" charset="0"/>
                <a:cs typeface="Times New Roman" pitchFamily="18" charset="0"/>
                <a:sym typeface="MT Symbol" pitchFamily="82" charset="2"/>
              </a:rPr>
              <a:t>(</a:t>
            </a:r>
            <a:r>
              <a:rPr lang="en-US" altLang="he-IL" sz="2200" i="1" dirty="0" err="1">
                <a:solidFill>
                  <a:srgbClr val="3333CC"/>
                </a:solidFill>
                <a:latin typeface="Calibri Light" panose="020F0302020204030204" pitchFamily="34" charset="0"/>
                <a:cs typeface="Times New Roman" pitchFamily="18" charset="0"/>
                <a:sym typeface="MT Symbol" pitchFamily="82" charset="2"/>
              </a:rPr>
              <a:t>Processors</a:t>
            </a:r>
            <a:r>
              <a:rPr lang="en-US" altLang="he-IL" sz="2200" i="1" baseline="-25000" dirty="0" err="1">
                <a:solidFill>
                  <a:srgbClr val="3333CC"/>
                </a:solidFill>
                <a:latin typeface="Calibri Light" panose="020F0302020204030204" pitchFamily="34" charset="0"/>
                <a:cs typeface="Times New Roman" pitchFamily="18" charset="0"/>
                <a:sym typeface="MT Symbol" pitchFamily="82" charset="2"/>
              </a:rPr>
              <a:t>j</a:t>
            </a:r>
            <a:r>
              <a:rPr lang="en-US" altLang="he-IL" sz="2200" dirty="0">
                <a:solidFill>
                  <a:srgbClr val="3333CC"/>
                </a:solidFill>
                <a:latin typeface="Calibri Light" panose="020F0302020204030204" pitchFamily="34" charset="0"/>
                <a:cs typeface="Times New Roman" pitchFamily="18" charset="0"/>
                <a:sym typeface="MT Symbol" pitchFamily="82" charset="2"/>
              </a:rPr>
              <a:t>)</a:t>
            </a:r>
            <a:endParaRPr lang="en-US" altLang="he-IL" sz="2200" i="1" dirty="0">
              <a:solidFill>
                <a:srgbClr val="3333CC"/>
              </a:solidFill>
              <a:latin typeface="Calibri Light" panose="020F0302020204030204" pitchFamily="34" charset="0"/>
              <a:cs typeface="Times New Roman" pitchFamily="18" charset="0"/>
              <a:sym typeface="Symbol" pitchFamily="18" charset="2"/>
            </a:endParaRPr>
          </a:p>
          <a:p>
            <a:pPr eaLnBrk="0" hangingPunct="0">
              <a:lnSpc>
                <a:spcPct val="50000"/>
              </a:lnSpc>
              <a:spcBef>
                <a:spcPct val="50000"/>
              </a:spcBef>
            </a:pPr>
            <a:r>
              <a:rPr lang="en-US" altLang="he-IL" sz="2200" dirty="0">
                <a:solidFill>
                  <a:srgbClr val="3333CC"/>
                </a:solidFill>
                <a:latin typeface="Calibri Light" panose="020F0302020204030204" pitchFamily="34" charset="0"/>
                <a:cs typeface="Times New Roman" pitchFamily="18" charset="0"/>
              </a:rPr>
              <a:t>05	</a:t>
            </a:r>
            <a:r>
              <a:rPr lang="en-US" altLang="he-IL" sz="2200" i="1" dirty="0" err="1">
                <a:solidFill>
                  <a:srgbClr val="3333CC"/>
                </a:solidFill>
                <a:latin typeface="Calibri Light" panose="020F0302020204030204" pitchFamily="34" charset="0"/>
                <a:cs typeface="Times New Roman" pitchFamily="18" charset="0"/>
              </a:rPr>
              <a:t>readSet</a:t>
            </a:r>
            <a:r>
              <a:rPr lang="en-US" altLang="he-IL" sz="2200" i="1" baseline="-25000" dirty="0" err="1">
                <a:solidFill>
                  <a:srgbClr val="3333CC"/>
                </a:solidFill>
                <a:latin typeface="Calibri Light" panose="020F0302020204030204" pitchFamily="34" charset="0"/>
                <a:cs typeface="Times New Roman" pitchFamily="18" charset="0"/>
              </a:rPr>
              <a:t>i</a:t>
            </a:r>
            <a:r>
              <a:rPr lang="en-US" altLang="he-IL" sz="2200" i="1" baseline="-25000" dirty="0">
                <a:solidFill>
                  <a:srgbClr val="3333CC"/>
                </a:solidFill>
                <a:latin typeface="Calibri Light" panose="020F0302020204030204" pitchFamily="34" charset="0"/>
                <a:cs typeface="Times New Roman" pitchFamily="18" charset="0"/>
              </a:rPr>
              <a:t> </a:t>
            </a:r>
            <a:r>
              <a:rPr lang="en-US" altLang="he-IL" sz="2200" dirty="0">
                <a:solidFill>
                  <a:srgbClr val="3333CC"/>
                </a:solidFill>
                <a:latin typeface="Calibri Light" panose="020F0302020204030204" pitchFamily="34" charset="0"/>
                <a:cs typeface="Times New Roman" pitchFamily="18" charset="0"/>
              </a:rPr>
              <a:t>:= </a:t>
            </a:r>
            <a:r>
              <a:rPr lang="en-US" altLang="he-IL" sz="2200" i="1" dirty="0" err="1">
                <a:solidFill>
                  <a:srgbClr val="3333CC"/>
                </a:solidFill>
                <a:latin typeface="Calibri Light" panose="020F0302020204030204" pitchFamily="34" charset="0"/>
                <a:cs typeface="Times New Roman" pitchFamily="18" charset="0"/>
              </a:rPr>
              <a:t>readSet</a:t>
            </a:r>
            <a:r>
              <a:rPr lang="en-US" altLang="he-IL" sz="2200" i="1" baseline="-25000" dirty="0" err="1">
                <a:solidFill>
                  <a:srgbClr val="3333CC"/>
                </a:solidFill>
                <a:latin typeface="Calibri Light" panose="020F0302020204030204" pitchFamily="34" charset="0"/>
                <a:cs typeface="Times New Roman" pitchFamily="18" charset="0"/>
              </a:rPr>
              <a:t>i</a:t>
            </a:r>
            <a:r>
              <a:rPr lang="en-US" altLang="he-IL" sz="2200" dirty="0">
                <a:solidFill>
                  <a:srgbClr val="3333CC"/>
                </a:solidFill>
                <a:latin typeface="Calibri Light" panose="020F0302020204030204" pitchFamily="34" charset="0"/>
                <a:cs typeface="Times New Roman" pitchFamily="18" charset="0"/>
              </a:rPr>
              <a:t> \ &lt;i,*&gt; </a:t>
            </a:r>
            <a:r>
              <a:rPr lang="en-US" altLang="he-IL" sz="2200" dirty="0">
                <a:solidFill>
                  <a:srgbClr val="002060"/>
                </a:solidFill>
                <a:latin typeface="Calibri Light" panose="020F0302020204030204" pitchFamily="34" charset="0"/>
                <a:cs typeface="Times New Roman" pitchFamily="18" charset="0"/>
              </a:rPr>
              <a:t>// ‘\’ is the set subtraction symbol </a:t>
            </a:r>
          </a:p>
          <a:p>
            <a:pPr eaLnBrk="0" hangingPunct="0">
              <a:lnSpc>
                <a:spcPct val="50000"/>
              </a:lnSpc>
              <a:spcBef>
                <a:spcPct val="50000"/>
              </a:spcBef>
            </a:pPr>
            <a:r>
              <a:rPr lang="en-US" altLang="he-IL" sz="2200" dirty="0">
                <a:solidFill>
                  <a:srgbClr val="3333CC"/>
                </a:solidFill>
                <a:latin typeface="Calibri Light" panose="020F0302020204030204" pitchFamily="34" charset="0"/>
                <a:cs typeface="Times New Roman" pitchFamily="18" charset="0"/>
              </a:rPr>
              <a:t>06	</a:t>
            </a:r>
            <a:r>
              <a:rPr lang="en-US" altLang="he-IL" sz="2200" i="1" dirty="0" err="1">
                <a:solidFill>
                  <a:srgbClr val="3333CC"/>
                </a:solidFill>
                <a:latin typeface="Calibri Light" panose="020F0302020204030204" pitchFamily="34" charset="0"/>
                <a:cs typeface="Times New Roman" pitchFamily="18" charset="0"/>
              </a:rPr>
              <a:t>readSet</a:t>
            </a:r>
            <a:r>
              <a:rPr lang="en-US" altLang="he-IL" sz="2200" i="1" baseline="-25000" dirty="0" err="1">
                <a:solidFill>
                  <a:srgbClr val="3333CC"/>
                </a:solidFill>
                <a:latin typeface="Calibri Light" panose="020F0302020204030204" pitchFamily="34" charset="0"/>
                <a:cs typeface="Times New Roman" pitchFamily="18" charset="0"/>
              </a:rPr>
              <a:t>i</a:t>
            </a:r>
            <a:r>
              <a:rPr lang="en-US" altLang="he-IL" sz="2200" i="1" baseline="-25000" dirty="0">
                <a:solidFill>
                  <a:srgbClr val="3333CC"/>
                </a:solidFill>
                <a:latin typeface="Calibri Light" panose="020F0302020204030204" pitchFamily="34" charset="0"/>
                <a:cs typeface="Times New Roman" pitchFamily="18" charset="0"/>
              </a:rPr>
              <a:t> </a:t>
            </a:r>
            <a:r>
              <a:rPr lang="en-US" altLang="he-IL" sz="2200" dirty="0">
                <a:solidFill>
                  <a:srgbClr val="3333CC"/>
                </a:solidFill>
                <a:latin typeface="Calibri Light" panose="020F0302020204030204" pitchFamily="34" charset="0"/>
                <a:cs typeface="Times New Roman" pitchFamily="18" charset="0"/>
              </a:rPr>
              <a:t>:= </a:t>
            </a:r>
            <a:r>
              <a:rPr lang="en-US" altLang="he-IL" sz="2200" i="1" dirty="0" err="1">
                <a:solidFill>
                  <a:srgbClr val="3333CC"/>
                </a:solidFill>
                <a:latin typeface="Calibri Light" panose="020F0302020204030204" pitchFamily="34" charset="0"/>
                <a:cs typeface="Times New Roman" pitchFamily="18" charset="0"/>
              </a:rPr>
              <a:t>readSet</a:t>
            </a:r>
            <a:r>
              <a:rPr lang="en-US" altLang="he-IL" sz="2200" i="1" baseline="-25000" dirty="0" err="1">
                <a:solidFill>
                  <a:srgbClr val="3333CC"/>
                </a:solidFill>
                <a:latin typeface="Calibri Light" panose="020F0302020204030204" pitchFamily="34" charset="0"/>
                <a:cs typeface="Times New Roman" pitchFamily="18" charset="0"/>
              </a:rPr>
              <a:t>i</a:t>
            </a:r>
            <a:r>
              <a:rPr lang="en-US" altLang="he-IL" sz="2200" dirty="0">
                <a:solidFill>
                  <a:srgbClr val="3333CC"/>
                </a:solidFill>
                <a:latin typeface="Calibri Light" panose="020F0302020204030204" pitchFamily="34" charset="0"/>
                <a:cs typeface="Times New Roman" pitchFamily="18" charset="0"/>
              </a:rPr>
              <a:t> ++ &lt;*,1&gt; </a:t>
            </a:r>
            <a:r>
              <a:rPr lang="en-US" altLang="he-IL" sz="2200" dirty="0">
                <a:solidFill>
                  <a:srgbClr val="002060"/>
                </a:solidFill>
                <a:latin typeface="Calibri Light" panose="020F0302020204030204" pitchFamily="34" charset="0"/>
                <a:cs typeface="Times New Roman" pitchFamily="18" charset="0"/>
              </a:rPr>
              <a:t>// i.e., increment the distance field </a:t>
            </a:r>
          </a:p>
          <a:p>
            <a:pPr eaLnBrk="0" hangingPunct="0">
              <a:lnSpc>
                <a:spcPct val="50000"/>
              </a:lnSpc>
              <a:spcBef>
                <a:spcPct val="50000"/>
              </a:spcBef>
            </a:pPr>
            <a:r>
              <a:rPr lang="en-US" altLang="he-IL" sz="2200" dirty="0">
                <a:solidFill>
                  <a:srgbClr val="3333CC"/>
                </a:solidFill>
                <a:latin typeface="Calibri Light" panose="020F0302020204030204" pitchFamily="34" charset="0"/>
                <a:cs typeface="Times New Roman" pitchFamily="18" charset="0"/>
              </a:rPr>
              <a:t>07	</a:t>
            </a:r>
            <a:r>
              <a:rPr lang="en-US" altLang="he-IL" sz="2200" dirty="0" err="1">
                <a:solidFill>
                  <a:srgbClr val="3333CC"/>
                </a:solidFill>
                <a:latin typeface="Calibri Light" panose="020F0302020204030204" pitchFamily="34" charset="0"/>
                <a:cs typeface="Times New Roman" pitchFamily="18" charset="0"/>
              </a:rPr>
              <a:t>r</a:t>
            </a:r>
            <a:r>
              <a:rPr lang="en-US" altLang="he-IL" sz="2200" i="1" dirty="0" err="1">
                <a:solidFill>
                  <a:srgbClr val="3333CC"/>
                </a:solidFill>
                <a:latin typeface="Calibri Light" panose="020F0302020204030204" pitchFamily="34" charset="0"/>
                <a:cs typeface="Times New Roman" pitchFamily="18" charset="0"/>
              </a:rPr>
              <a:t>eadSet</a:t>
            </a:r>
            <a:r>
              <a:rPr lang="en-US" altLang="he-IL" sz="2200" i="1" baseline="-25000" dirty="0" err="1">
                <a:solidFill>
                  <a:srgbClr val="3333CC"/>
                </a:solidFill>
                <a:latin typeface="Calibri Light" panose="020F0302020204030204" pitchFamily="34" charset="0"/>
                <a:cs typeface="Times New Roman" pitchFamily="18" charset="0"/>
              </a:rPr>
              <a:t>i</a:t>
            </a:r>
            <a:r>
              <a:rPr lang="en-US" altLang="he-IL" sz="2200" i="1" baseline="-25000" dirty="0">
                <a:solidFill>
                  <a:srgbClr val="3333CC"/>
                </a:solidFill>
                <a:latin typeface="Calibri Light" panose="020F0302020204030204" pitchFamily="34" charset="0"/>
                <a:cs typeface="Times New Roman" pitchFamily="18" charset="0"/>
              </a:rPr>
              <a:t> </a:t>
            </a:r>
            <a:r>
              <a:rPr lang="en-US" altLang="he-IL" sz="2200" dirty="0">
                <a:solidFill>
                  <a:srgbClr val="3333CC"/>
                </a:solidFill>
                <a:latin typeface="Calibri Light" panose="020F0302020204030204" pitchFamily="34" charset="0"/>
                <a:cs typeface="Times New Roman" pitchFamily="18" charset="0"/>
              </a:rPr>
              <a:t>:= </a:t>
            </a:r>
            <a:r>
              <a:rPr lang="en-US" altLang="he-IL" sz="2200" i="1" dirty="0" err="1">
                <a:solidFill>
                  <a:srgbClr val="3333CC"/>
                </a:solidFill>
                <a:latin typeface="Calibri Light" panose="020F0302020204030204" pitchFamily="34" charset="0"/>
                <a:cs typeface="Times New Roman" pitchFamily="18" charset="0"/>
              </a:rPr>
              <a:t>readSet</a:t>
            </a:r>
            <a:r>
              <a:rPr lang="en-US" altLang="he-IL" sz="2200" i="1" baseline="-25000" dirty="0" err="1">
                <a:solidFill>
                  <a:srgbClr val="3333CC"/>
                </a:solidFill>
                <a:latin typeface="Calibri Light" panose="020F0302020204030204" pitchFamily="34" charset="0"/>
                <a:cs typeface="Times New Roman" pitchFamily="18" charset="0"/>
              </a:rPr>
              <a:t>i</a:t>
            </a:r>
            <a:r>
              <a:rPr lang="en-US" altLang="he-IL" sz="2200" baseline="-25000" dirty="0">
                <a:solidFill>
                  <a:srgbClr val="3333CC"/>
                </a:solidFill>
                <a:latin typeface="Calibri Light" panose="020F0302020204030204" pitchFamily="34" charset="0"/>
                <a:cs typeface="Times New Roman" pitchFamily="18" charset="0"/>
                <a:sym typeface="MT Symbol" pitchFamily="82" charset="2"/>
              </a:rPr>
              <a:t> </a:t>
            </a:r>
            <a:r>
              <a:rPr lang="en-US" altLang="he-IL" sz="2200" dirty="0">
                <a:solidFill>
                  <a:srgbClr val="3333CC"/>
                </a:solidFill>
                <a:latin typeface="Calibri Light" panose="020F0302020204030204" pitchFamily="34" charset="0"/>
                <a:cs typeface="Times New Roman" pitchFamily="18" charset="0"/>
                <a:sym typeface="Symbol" pitchFamily="18" charset="2"/>
              </a:rPr>
              <a:t></a:t>
            </a:r>
            <a:r>
              <a:rPr lang="en-US" altLang="he-IL" sz="2200" dirty="0">
                <a:solidFill>
                  <a:srgbClr val="3333CC"/>
                </a:solidFill>
                <a:latin typeface="Calibri Light" panose="020F0302020204030204" pitchFamily="34" charset="0"/>
                <a:cs typeface="Times New Roman" pitchFamily="18" charset="0"/>
                <a:sym typeface="MT Symbol" pitchFamily="82" charset="2"/>
              </a:rPr>
              <a:t> {&lt;i,0&gt;} </a:t>
            </a:r>
            <a:r>
              <a:rPr lang="en-US" altLang="he-IL" sz="2200" dirty="0">
                <a:solidFill>
                  <a:srgbClr val="002060"/>
                </a:solidFill>
                <a:latin typeface="Calibri Light" panose="020F0302020204030204" pitchFamily="34" charset="0"/>
                <a:cs typeface="Times New Roman" pitchFamily="18" charset="0"/>
              </a:rPr>
              <a:t>// add </a:t>
            </a:r>
            <a:r>
              <a:rPr lang="en-US" altLang="he-IL" sz="2200" i="1" dirty="0">
                <a:solidFill>
                  <a:srgbClr val="002060"/>
                </a:solidFill>
                <a:latin typeface="Calibri Light" panose="020F0302020204030204" pitchFamily="34" charset="0"/>
                <a:cs typeface="Times New Roman" pitchFamily="18" charset="0"/>
              </a:rPr>
              <a:t>p</a:t>
            </a:r>
            <a:r>
              <a:rPr lang="en-US" altLang="he-IL" sz="2200" i="1" baseline="-25000" dirty="0">
                <a:solidFill>
                  <a:srgbClr val="002060"/>
                </a:solidFill>
                <a:latin typeface="Calibri Light" panose="020F0302020204030204" pitchFamily="34" charset="0"/>
                <a:cs typeface="Times New Roman" pitchFamily="18" charset="0"/>
              </a:rPr>
              <a:t>i</a:t>
            </a:r>
            <a:r>
              <a:rPr lang="en-US" altLang="he-IL" sz="2200" dirty="0">
                <a:solidFill>
                  <a:srgbClr val="002060"/>
                </a:solidFill>
                <a:latin typeface="Calibri Light" panose="020F0302020204030204" pitchFamily="34" charset="0"/>
                <a:cs typeface="Times New Roman" pitchFamily="18" charset="0"/>
              </a:rPr>
              <a:t>’s record; distance 0 from itself</a:t>
            </a:r>
            <a:endParaRPr lang="en-US" altLang="he-IL" sz="2200" b="1" dirty="0">
              <a:solidFill>
                <a:srgbClr val="3333CC"/>
              </a:solidFill>
              <a:latin typeface="Calibri Light" panose="020F0302020204030204" pitchFamily="34" charset="0"/>
              <a:cs typeface="Times New Roman" pitchFamily="18" charset="0"/>
            </a:endParaRPr>
          </a:p>
          <a:p>
            <a:pPr eaLnBrk="0" hangingPunct="0">
              <a:lnSpc>
                <a:spcPct val="50000"/>
              </a:lnSpc>
              <a:spcBef>
                <a:spcPct val="50000"/>
              </a:spcBef>
            </a:pPr>
            <a:r>
              <a:rPr lang="en-US" altLang="he-IL" sz="2200" dirty="0">
                <a:solidFill>
                  <a:srgbClr val="3333CC"/>
                </a:solidFill>
                <a:latin typeface="Calibri Light" panose="020F0302020204030204" pitchFamily="34" charset="0"/>
                <a:cs typeface="Times New Roman" pitchFamily="18" charset="0"/>
              </a:rPr>
              <a:t>08	</a:t>
            </a:r>
            <a:r>
              <a:rPr lang="en-US" altLang="he-IL" sz="2200" b="1" dirty="0" err="1">
                <a:solidFill>
                  <a:srgbClr val="3333CC"/>
                </a:solidFill>
                <a:latin typeface="Calibri Light" panose="020F0302020204030204" pitchFamily="34" charset="0"/>
                <a:cs typeface="Times New Roman" pitchFamily="18" charset="0"/>
              </a:rPr>
              <a:t>forall</a:t>
            </a:r>
            <a:r>
              <a:rPr lang="en-US" altLang="he-IL" sz="2200" b="1" dirty="0">
                <a:solidFill>
                  <a:srgbClr val="3333CC"/>
                </a:solidFill>
                <a:latin typeface="Calibri Light" panose="020F0302020204030204" pitchFamily="34" charset="0"/>
                <a:cs typeface="Times New Roman" pitchFamily="18" charset="0"/>
              </a:rPr>
              <a:t> </a:t>
            </a:r>
            <a:r>
              <a:rPr lang="en-US" altLang="he-IL" sz="2200" i="1" dirty="0" err="1">
                <a:solidFill>
                  <a:srgbClr val="3333CC"/>
                </a:solidFill>
                <a:latin typeface="Calibri Light" panose="020F0302020204030204" pitchFamily="34" charset="0"/>
                <a:cs typeface="Times New Roman" pitchFamily="18" charset="0"/>
              </a:rPr>
              <a:t>p</a:t>
            </a:r>
            <a:r>
              <a:rPr lang="en-US" altLang="he-IL" sz="2200" i="1" baseline="-25000" dirty="0" err="1">
                <a:solidFill>
                  <a:srgbClr val="3333CC"/>
                </a:solidFill>
                <a:latin typeface="Calibri Light" panose="020F0302020204030204" pitchFamily="34" charset="0"/>
                <a:cs typeface="Times New Roman" pitchFamily="18" charset="0"/>
              </a:rPr>
              <a:t>j</a:t>
            </a:r>
            <a:r>
              <a:rPr lang="en-US" altLang="he-IL" sz="2200" i="1" baseline="-25000" dirty="0">
                <a:solidFill>
                  <a:srgbClr val="3333CC"/>
                </a:solidFill>
                <a:latin typeface="Calibri Light" panose="020F0302020204030204" pitchFamily="34" charset="0"/>
                <a:cs typeface="Times New Roman" pitchFamily="18" charset="0"/>
              </a:rPr>
              <a:t> </a:t>
            </a:r>
            <a:r>
              <a:rPr lang="en-US" altLang="he-IL" sz="2200" dirty="0">
                <a:solidFill>
                  <a:srgbClr val="3333CC"/>
                </a:solidFill>
                <a:latin typeface="Calibri Light" panose="020F0302020204030204" pitchFamily="34" charset="0"/>
                <a:cs typeface="Times New Roman" pitchFamily="18" charset="0"/>
                <a:sym typeface="Symbol" pitchFamily="18" charset="2"/>
              </a:rPr>
              <a:t></a:t>
            </a:r>
            <a:r>
              <a:rPr lang="en-US" altLang="he-IL" sz="2200" b="1" dirty="0">
                <a:latin typeface="Calibri Light" panose="020F0302020204030204" pitchFamily="34" charset="0"/>
                <a:cs typeface="Times New Roman" pitchFamily="18" charset="0"/>
                <a:sym typeface="MT Symbol" pitchFamily="82" charset="2"/>
              </a:rPr>
              <a:t> </a:t>
            </a:r>
            <a:r>
              <a:rPr lang="en-US" altLang="he-IL" sz="2200" i="1" dirty="0">
                <a:solidFill>
                  <a:srgbClr val="3333CC"/>
                </a:solidFill>
                <a:latin typeface="Calibri Light" panose="020F0302020204030204" pitchFamily="34" charset="0"/>
                <a:cs typeface="Times New Roman" pitchFamily="18" charset="0"/>
                <a:sym typeface="MT Symbol" pitchFamily="82" charset="2"/>
              </a:rPr>
              <a:t>processors</a:t>
            </a:r>
            <a:r>
              <a:rPr lang="en-US" altLang="he-IL" sz="2200" dirty="0">
                <a:solidFill>
                  <a:srgbClr val="3333CC"/>
                </a:solidFill>
                <a:latin typeface="Calibri Light" panose="020F0302020204030204" pitchFamily="34" charset="0"/>
                <a:cs typeface="Times New Roman" pitchFamily="18" charset="0"/>
                <a:sym typeface="MT Symbol" pitchFamily="82" charset="2"/>
              </a:rPr>
              <a:t>(</a:t>
            </a:r>
            <a:r>
              <a:rPr lang="en-US" altLang="he-IL" sz="2200" i="1" dirty="0" err="1">
                <a:solidFill>
                  <a:srgbClr val="3333CC"/>
                </a:solidFill>
                <a:latin typeface="Calibri Light" panose="020F0302020204030204" pitchFamily="34" charset="0"/>
                <a:cs typeface="Times New Roman" pitchFamily="18" charset="0"/>
                <a:sym typeface="MT Symbol" pitchFamily="82" charset="2"/>
              </a:rPr>
              <a:t>readSet</a:t>
            </a:r>
            <a:r>
              <a:rPr lang="en-US" altLang="he-IL" sz="2200" i="1" baseline="-25000" dirty="0" err="1">
                <a:solidFill>
                  <a:srgbClr val="3333CC"/>
                </a:solidFill>
                <a:latin typeface="Calibri Light" panose="020F0302020204030204" pitchFamily="34" charset="0"/>
                <a:cs typeface="Times New Roman" pitchFamily="18" charset="0"/>
                <a:sym typeface="MT Symbol" pitchFamily="82" charset="2"/>
              </a:rPr>
              <a:t>i</a:t>
            </a:r>
            <a:r>
              <a:rPr lang="en-US" altLang="he-IL" sz="2200" dirty="0">
                <a:solidFill>
                  <a:srgbClr val="3333CC"/>
                </a:solidFill>
                <a:latin typeface="Calibri Light" panose="020F0302020204030204" pitchFamily="34" charset="0"/>
                <a:cs typeface="Times New Roman" pitchFamily="18" charset="0"/>
                <a:sym typeface="MT Symbol" pitchFamily="82" charset="2"/>
              </a:rPr>
              <a:t>)</a:t>
            </a:r>
            <a:r>
              <a:rPr lang="en-US" altLang="he-IL" sz="2200" i="1" dirty="0">
                <a:solidFill>
                  <a:srgbClr val="3333CC"/>
                </a:solidFill>
                <a:latin typeface="Calibri Light" panose="020F0302020204030204" pitchFamily="34" charset="0"/>
                <a:cs typeface="Times New Roman" pitchFamily="18" charset="0"/>
                <a:sym typeface="MT Symbol" pitchFamily="82" charset="2"/>
              </a:rPr>
              <a:t> </a:t>
            </a:r>
            <a:r>
              <a:rPr lang="en-US" altLang="he-IL" sz="2200" b="1" dirty="0">
                <a:solidFill>
                  <a:srgbClr val="3333CC"/>
                </a:solidFill>
                <a:latin typeface="Calibri Light" panose="020F0302020204030204" pitchFamily="34" charset="0"/>
                <a:cs typeface="Times New Roman" pitchFamily="18" charset="0"/>
                <a:sym typeface="MT Symbol" pitchFamily="82" charset="2"/>
              </a:rPr>
              <a:t>do </a:t>
            </a:r>
            <a:r>
              <a:rPr lang="en-US" altLang="he-IL" sz="2200" dirty="0">
                <a:solidFill>
                  <a:srgbClr val="002060"/>
                </a:solidFill>
                <a:latin typeface="Calibri Light" panose="020F0302020204030204" pitchFamily="34" charset="0"/>
                <a:cs typeface="Times New Roman" pitchFamily="18" charset="0"/>
              </a:rPr>
              <a:t>// use only the shortest paths</a:t>
            </a:r>
            <a:endParaRPr lang="en-US" altLang="he-IL" sz="2200" b="1" dirty="0">
              <a:solidFill>
                <a:srgbClr val="3333CC"/>
              </a:solidFill>
              <a:latin typeface="Calibri Light" panose="020F0302020204030204" pitchFamily="34" charset="0"/>
              <a:cs typeface="Times New Roman" pitchFamily="18" charset="0"/>
            </a:endParaRPr>
          </a:p>
          <a:p>
            <a:pPr eaLnBrk="0" hangingPunct="0">
              <a:lnSpc>
                <a:spcPct val="50000"/>
              </a:lnSpc>
              <a:spcBef>
                <a:spcPct val="50000"/>
              </a:spcBef>
            </a:pPr>
            <a:r>
              <a:rPr lang="en-US" altLang="he-IL" sz="2200" dirty="0">
                <a:solidFill>
                  <a:srgbClr val="3333CC"/>
                </a:solidFill>
                <a:latin typeface="Calibri Light" panose="020F0302020204030204" pitchFamily="34" charset="0"/>
                <a:cs typeface="Times New Roman" pitchFamily="18" charset="0"/>
              </a:rPr>
              <a:t>09        </a:t>
            </a:r>
            <a:r>
              <a:rPr lang="en-US" altLang="he-IL" sz="2200" i="1" dirty="0" err="1">
                <a:solidFill>
                  <a:srgbClr val="3333CC"/>
                </a:solidFill>
                <a:latin typeface="Calibri Light" panose="020F0302020204030204" pitchFamily="34" charset="0"/>
                <a:cs typeface="Times New Roman" pitchFamily="18" charset="0"/>
              </a:rPr>
              <a:t>readSet</a:t>
            </a:r>
            <a:r>
              <a:rPr lang="en-US" altLang="he-IL" sz="2200" i="1" baseline="-25000" dirty="0" err="1">
                <a:solidFill>
                  <a:srgbClr val="3333CC"/>
                </a:solidFill>
                <a:latin typeface="Calibri Light" panose="020F0302020204030204" pitchFamily="34" charset="0"/>
                <a:cs typeface="Times New Roman" pitchFamily="18" charset="0"/>
              </a:rPr>
              <a:t>i</a:t>
            </a:r>
            <a:r>
              <a:rPr lang="en-US" altLang="he-IL" sz="2200" i="1" baseline="-25000" dirty="0">
                <a:solidFill>
                  <a:srgbClr val="3333CC"/>
                </a:solidFill>
                <a:latin typeface="Calibri Light" panose="020F0302020204030204" pitchFamily="34" charset="0"/>
                <a:cs typeface="Times New Roman" pitchFamily="18" charset="0"/>
              </a:rPr>
              <a:t> </a:t>
            </a:r>
            <a:r>
              <a:rPr lang="en-US" altLang="he-IL" sz="2200" dirty="0">
                <a:solidFill>
                  <a:srgbClr val="3333CC"/>
                </a:solidFill>
                <a:latin typeface="Calibri Light" panose="020F0302020204030204" pitchFamily="34" charset="0"/>
                <a:cs typeface="Times New Roman" pitchFamily="18" charset="0"/>
              </a:rPr>
              <a:t>:= </a:t>
            </a:r>
            <a:r>
              <a:rPr lang="en-US" altLang="he-IL" sz="2200" i="1" dirty="0" err="1">
                <a:solidFill>
                  <a:srgbClr val="3333CC"/>
                </a:solidFill>
                <a:latin typeface="Calibri Light" panose="020F0302020204030204" pitchFamily="34" charset="0"/>
                <a:cs typeface="Times New Roman" pitchFamily="18" charset="0"/>
              </a:rPr>
              <a:t>readSet</a:t>
            </a:r>
            <a:r>
              <a:rPr lang="en-US" altLang="he-IL" sz="2200" i="1" baseline="-25000" dirty="0" err="1">
                <a:solidFill>
                  <a:srgbClr val="3333CC"/>
                </a:solidFill>
                <a:latin typeface="Calibri Light" panose="020F0302020204030204" pitchFamily="34" charset="0"/>
                <a:cs typeface="Times New Roman" pitchFamily="18" charset="0"/>
              </a:rPr>
              <a:t>i</a:t>
            </a:r>
            <a:r>
              <a:rPr lang="en-US" altLang="he-IL" sz="2200" i="1" baseline="-25000" dirty="0">
                <a:solidFill>
                  <a:srgbClr val="3333CC"/>
                </a:solidFill>
                <a:latin typeface="Calibri Light" panose="020F0302020204030204" pitchFamily="34" charset="0"/>
                <a:cs typeface="Times New Roman" pitchFamily="18" charset="0"/>
              </a:rPr>
              <a:t> </a:t>
            </a:r>
            <a:r>
              <a:rPr lang="en-US" altLang="he-IL" sz="2200" dirty="0">
                <a:solidFill>
                  <a:srgbClr val="3333CC"/>
                </a:solidFill>
                <a:latin typeface="Calibri Light" panose="020F0302020204030204" pitchFamily="34" charset="0"/>
                <a:cs typeface="Times New Roman" pitchFamily="18" charset="0"/>
              </a:rPr>
              <a:t>\</a:t>
            </a:r>
            <a:r>
              <a:rPr lang="en-US" altLang="he-IL" sz="2200" i="1" dirty="0">
                <a:solidFill>
                  <a:srgbClr val="3333CC"/>
                </a:solidFill>
                <a:latin typeface="Calibri Light" panose="020F0302020204030204" pitchFamily="34" charset="0"/>
                <a:cs typeface="Times New Roman" pitchFamily="18" charset="0"/>
              </a:rPr>
              <a:t> </a:t>
            </a:r>
            <a:r>
              <a:rPr lang="en-US" altLang="he-IL" sz="2200" i="1" dirty="0" err="1">
                <a:solidFill>
                  <a:srgbClr val="3333CC"/>
                </a:solidFill>
                <a:latin typeface="Calibri Light" panose="020F0302020204030204" pitchFamily="34" charset="0"/>
                <a:cs typeface="Times New Roman" pitchFamily="18" charset="0"/>
              </a:rPr>
              <a:t>NotMin</a:t>
            </a:r>
            <a:r>
              <a:rPr lang="en-US" altLang="he-IL" sz="2200" dirty="0" err="1">
                <a:solidFill>
                  <a:srgbClr val="3333CC"/>
                </a:solidFill>
                <a:latin typeface="Calibri Light" panose="020F0302020204030204" pitchFamily="34" charset="0"/>
                <a:cs typeface="Times New Roman" pitchFamily="18" charset="0"/>
              </a:rPr>
              <a:t>Dist</a:t>
            </a:r>
            <a:r>
              <a:rPr lang="en-US" altLang="he-IL" sz="2200" dirty="0">
                <a:solidFill>
                  <a:srgbClr val="3333CC"/>
                </a:solidFill>
                <a:latin typeface="Calibri Light" panose="020F0302020204030204" pitchFamily="34" charset="0"/>
                <a:cs typeface="Times New Roman" pitchFamily="18" charset="0"/>
              </a:rPr>
              <a:t>(</a:t>
            </a:r>
            <a:r>
              <a:rPr lang="en-US" altLang="he-IL" sz="2200" dirty="0" err="1">
                <a:solidFill>
                  <a:srgbClr val="3333CC"/>
                </a:solidFill>
                <a:latin typeface="Calibri Light" panose="020F0302020204030204" pitchFamily="34" charset="0"/>
                <a:cs typeface="Times New Roman" pitchFamily="18" charset="0"/>
              </a:rPr>
              <a:t>p</a:t>
            </a:r>
            <a:r>
              <a:rPr lang="en-US" altLang="he-IL" sz="2200" baseline="-25000" dirty="0" err="1">
                <a:solidFill>
                  <a:srgbClr val="3333CC"/>
                </a:solidFill>
                <a:latin typeface="Calibri Light" panose="020F0302020204030204" pitchFamily="34" charset="0"/>
                <a:cs typeface="Times New Roman" pitchFamily="18" charset="0"/>
              </a:rPr>
              <a:t>j</a:t>
            </a:r>
            <a:r>
              <a:rPr lang="en-US" altLang="he-IL" sz="2200" dirty="0">
                <a:solidFill>
                  <a:srgbClr val="3333CC"/>
                </a:solidFill>
                <a:latin typeface="Calibri Light" panose="020F0302020204030204" pitchFamily="34" charset="0"/>
                <a:cs typeface="Times New Roman" pitchFamily="18" charset="0"/>
              </a:rPr>
              <a:t>, </a:t>
            </a:r>
            <a:r>
              <a:rPr lang="en-US" altLang="he-IL" sz="2200" dirty="0" err="1">
                <a:solidFill>
                  <a:srgbClr val="3333CC"/>
                </a:solidFill>
                <a:latin typeface="Calibri Light" panose="020F0302020204030204" pitchFamily="34" charset="0"/>
                <a:cs typeface="Times New Roman" pitchFamily="18" charset="0"/>
              </a:rPr>
              <a:t>r</a:t>
            </a:r>
            <a:r>
              <a:rPr lang="en-US" altLang="he-IL" sz="2200" i="1" dirty="0" err="1">
                <a:solidFill>
                  <a:srgbClr val="3333CC"/>
                </a:solidFill>
                <a:latin typeface="Calibri Light" panose="020F0302020204030204" pitchFamily="34" charset="0"/>
                <a:cs typeface="Times New Roman" pitchFamily="18" charset="0"/>
              </a:rPr>
              <a:t>eadSet</a:t>
            </a:r>
            <a:r>
              <a:rPr lang="en-US" altLang="he-IL" sz="2200" i="1" baseline="-25000" dirty="0" err="1">
                <a:solidFill>
                  <a:srgbClr val="3333CC"/>
                </a:solidFill>
                <a:latin typeface="Calibri Light" panose="020F0302020204030204" pitchFamily="34" charset="0"/>
                <a:cs typeface="Times New Roman" pitchFamily="18" charset="0"/>
              </a:rPr>
              <a:t>i</a:t>
            </a:r>
            <a:r>
              <a:rPr lang="en-US" altLang="he-IL" sz="2200" dirty="0">
                <a:solidFill>
                  <a:srgbClr val="3333CC"/>
                </a:solidFill>
                <a:latin typeface="Calibri Light" panose="020F0302020204030204" pitchFamily="34" charset="0"/>
                <a:cs typeface="Times New Roman" pitchFamily="18" charset="0"/>
              </a:rPr>
              <a:t>) </a:t>
            </a:r>
            <a:endParaRPr lang="en-US" altLang="he-IL" sz="2200" b="1" dirty="0">
              <a:solidFill>
                <a:srgbClr val="3333CC"/>
              </a:solidFill>
              <a:latin typeface="Calibri Light" panose="020F0302020204030204" pitchFamily="34" charset="0"/>
              <a:cs typeface="Times New Roman" pitchFamily="18" charset="0"/>
            </a:endParaRPr>
          </a:p>
          <a:p>
            <a:pPr eaLnBrk="0" hangingPunct="0">
              <a:lnSpc>
                <a:spcPct val="50000"/>
              </a:lnSpc>
              <a:spcBef>
                <a:spcPct val="50000"/>
              </a:spcBef>
            </a:pPr>
            <a:r>
              <a:rPr lang="en-US" altLang="he-IL" sz="2200" dirty="0">
                <a:solidFill>
                  <a:srgbClr val="3333CC"/>
                </a:solidFill>
                <a:latin typeface="Calibri Light" panose="020F0302020204030204" pitchFamily="34" charset="0"/>
                <a:cs typeface="Times New Roman" pitchFamily="18" charset="0"/>
              </a:rPr>
              <a:t>10 </a:t>
            </a:r>
            <a:r>
              <a:rPr lang="en-US" altLang="he-IL" sz="2200" b="1" dirty="0">
                <a:solidFill>
                  <a:srgbClr val="3333CC"/>
                </a:solidFill>
                <a:latin typeface="Calibri Light" panose="020F0302020204030204" pitchFamily="34" charset="0"/>
                <a:cs typeface="Times New Roman" pitchFamily="18" charset="0"/>
              </a:rPr>
              <a:t>	write</a:t>
            </a:r>
            <a:r>
              <a:rPr lang="en-US" altLang="he-IL" sz="2200" dirty="0">
                <a:solidFill>
                  <a:srgbClr val="3333CC"/>
                </a:solidFill>
                <a:latin typeface="Calibri Light" panose="020F0302020204030204" pitchFamily="34" charset="0"/>
                <a:cs typeface="Times New Roman" pitchFamily="18" charset="0"/>
              </a:rPr>
              <a:t> </a:t>
            </a:r>
            <a:r>
              <a:rPr lang="en-US" altLang="he-IL" sz="2200" i="1" dirty="0" err="1">
                <a:solidFill>
                  <a:srgbClr val="3333CC"/>
                </a:solidFill>
                <a:latin typeface="Calibri Light" panose="020F0302020204030204" pitchFamily="34" charset="0"/>
                <a:cs typeface="Times New Roman" pitchFamily="18" charset="0"/>
              </a:rPr>
              <a:t>Processors</a:t>
            </a:r>
            <a:r>
              <a:rPr lang="en-US" altLang="he-IL" sz="2200" i="1" baseline="-25000" dirty="0" err="1">
                <a:solidFill>
                  <a:srgbClr val="3333CC"/>
                </a:solidFill>
                <a:latin typeface="Calibri Light" panose="020F0302020204030204" pitchFamily="34" charset="0"/>
                <a:cs typeface="Times New Roman" pitchFamily="18" charset="0"/>
              </a:rPr>
              <a:t>i</a:t>
            </a:r>
            <a:r>
              <a:rPr lang="en-US" altLang="he-IL" sz="2200" dirty="0">
                <a:solidFill>
                  <a:srgbClr val="3333CC"/>
                </a:solidFill>
                <a:latin typeface="Calibri Light" panose="020F0302020204030204" pitchFamily="34" charset="0"/>
                <a:cs typeface="Times New Roman" pitchFamily="18" charset="0"/>
              </a:rPr>
              <a:t> := </a:t>
            </a:r>
            <a:r>
              <a:rPr lang="en-US" altLang="he-IL" sz="2200" i="1" dirty="0" err="1">
                <a:solidFill>
                  <a:srgbClr val="3333CC"/>
                </a:solidFill>
                <a:latin typeface="Calibri Light" panose="020F0302020204030204" pitchFamily="34" charset="0"/>
                <a:cs typeface="Times New Roman" pitchFamily="18" charset="0"/>
              </a:rPr>
              <a:t>conPrefix</a:t>
            </a:r>
            <a:r>
              <a:rPr lang="en-US" altLang="he-IL" sz="2200" dirty="0">
                <a:solidFill>
                  <a:srgbClr val="3333CC"/>
                </a:solidFill>
                <a:latin typeface="Calibri Light" panose="020F0302020204030204" pitchFamily="34" charset="0"/>
                <a:cs typeface="Times New Roman" pitchFamily="18" charset="0"/>
              </a:rPr>
              <a:t>(</a:t>
            </a:r>
            <a:r>
              <a:rPr lang="en-US" altLang="he-IL" sz="2200" i="1" dirty="0" err="1">
                <a:solidFill>
                  <a:srgbClr val="3333CC"/>
                </a:solidFill>
                <a:latin typeface="Calibri Light" panose="020F0302020204030204" pitchFamily="34" charset="0"/>
                <a:cs typeface="Times New Roman" pitchFamily="18" charset="0"/>
              </a:rPr>
              <a:t>readSet</a:t>
            </a:r>
            <a:r>
              <a:rPr lang="en-US" altLang="he-IL" sz="2200" i="1" baseline="-25000" dirty="0" err="1">
                <a:solidFill>
                  <a:srgbClr val="3333CC"/>
                </a:solidFill>
                <a:latin typeface="Calibri Light" panose="020F0302020204030204" pitchFamily="34" charset="0"/>
                <a:cs typeface="Times New Roman" pitchFamily="18" charset="0"/>
              </a:rPr>
              <a:t>i</a:t>
            </a:r>
            <a:r>
              <a:rPr lang="en-US" altLang="he-IL" sz="2200" dirty="0">
                <a:solidFill>
                  <a:srgbClr val="3333CC"/>
                </a:solidFill>
                <a:latin typeface="Calibri Light" panose="020F0302020204030204" pitchFamily="34" charset="0"/>
                <a:cs typeface="Times New Roman" pitchFamily="18" charset="0"/>
              </a:rPr>
              <a:t>) </a:t>
            </a:r>
            <a:r>
              <a:rPr lang="en-US" altLang="he-IL" sz="2200" dirty="0">
                <a:solidFill>
                  <a:srgbClr val="002060"/>
                </a:solidFill>
                <a:latin typeface="Calibri Light" panose="020F0302020204030204" pitchFamily="34" charset="0"/>
                <a:cs typeface="Times New Roman" pitchFamily="18" charset="0"/>
              </a:rPr>
              <a:t>// remove floating tuples; next slide</a:t>
            </a:r>
            <a:endParaRPr lang="en-US" altLang="he-IL" sz="2200" b="1" dirty="0">
              <a:solidFill>
                <a:srgbClr val="3333CC"/>
              </a:solidFill>
              <a:latin typeface="Calibri Light" panose="020F0302020204030204" pitchFamily="34" charset="0"/>
              <a:cs typeface="Times New Roman" pitchFamily="18" charset="0"/>
            </a:endParaRPr>
          </a:p>
          <a:p>
            <a:pPr eaLnBrk="0" hangingPunct="0">
              <a:lnSpc>
                <a:spcPct val="50000"/>
              </a:lnSpc>
              <a:spcBef>
                <a:spcPct val="50000"/>
              </a:spcBef>
            </a:pPr>
            <a:r>
              <a:rPr lang="en-US" altLang="he-IL" sz="2200" dirty="0">
                <a:solidFill>
                  <a:srgbClr val="3333CC"/>
                </a:solidFill>
                <a:latin typeface="Calibri Light" panose="020F0302020204030204" pitchFamily="34" charset="0"/>
                <a:cs typeface="Times New Roman" pitchFamily="18" charset="0"/>
              </a:rPr>
              <a:t>11</a:t>
            </a:r>
            <a:r>
              <a:rPr lang="en-US" altLang="he-IL" sz="2200" b="1" dirty="0">
                <a:solidFill>
                  <a:srgbClr val="3333CC"/>
                </a:solidFill>
                <a:latin typeface="Calibri Light" panose="020F0302020204030204" pitchFamily="34" charset="0"/>
                <a:cs typeface="Times New Roman" pitchFamily="18" charset="0"/>
              </a:rPr>
              <a:t>od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0" name="Slide Number Placeholder 6"/>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4-</a:t>
            </a:r>
            <a:fld id="{A0B9359E-F221-4BCA-A8F4-D2C603B7F205}" type="slidenum">
              <a:rPr lang="en-US" altLang="en-US">
                <a:latin typeface="Calibri Light" panose="020F0302020204030204" pitchFamily="34" charset="0"/>
                <a:cs typeface="Calibri Light" panose="020F0302020204030204" pitchFamily="34" charset="0"/>
              </a:rPr>
              <a:pPr/>
              <a:t>47</a:t>
            </a:fld>
            <a:endParaRPr lang="en-US" altLang="en-US">
              <a:latin typeface="Calibri Light" panose="020F0302020204030204" pitchFamily="34" charset="0"/>
              <a:cs typeface="Calibri Light" panose="020F0302020204030204" pitchFamily="34" charset="0"/>
            </a:endParaRPr>
          </a:p>
        </p:txBody>
      </p:sp>
      <p:sp>
        <p:nvSpPr>
          <p:cNvPr id="532482" name="Oval 2"/>
          <p:cNvSpPr>
            <a:spLocks noChangeArrowheads="1"/>
          </p:cNvSpPr>
          <p:nvPr/>
        </p:nvSpPr>
        <p:spPr bwMode="auto">
          <a:xfrm>
            <a:off x="3797300" y="2749550"/>
            <a:ext cx="387350" cy="3873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r>
              <a:rPr lang="en-US" altLang="sv-SE" sz="2000" b="0">
                <a:solidFill>
                  <a:srgbClr val="0000B0"/>
                </a:solidFill>
                <a:latin typeface="Calibri Light" panose="020F0302020204030204" pitchFamily="34" charset="0"/>
                <a:cs typeface="Calibri Light" panose="020F0302020204030204" pitchFamily="34" charset="0"/>
              </a:rPr>
              <a:t>5</a:t>
            </a:r>
          </a:p>
        </p:txBody>
      </p:sp>
      <p:sp>
        <p:nvSpPr>
          <p:cNvPr id="532483" name="Oval 3"/>
          <p:cNvSpPr>
            <a:spLocks noChangeArrowheads="1"/>
          </p:cNvSpPr>
          <p:nvPr/>
        </p:nvSpPr>
        <p:spPr bwMode="auto">
          <a:xfrm>
            <a:off x="2722563" y="3565525"/>
            <a:ext cx="387350" cy="3873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r>
              <a:rPr lang="en-US" altLang="sv-SE" sz="2000" b="0">
                <a:solidFill>
                  <a:srgbClr val="0000B0"/>
                </a:solidFill>
                <a:latin typeface="Calibri Light" panose="020F0302020204030204" pitchFamily="34" charset="0"/>
                <a:cs typeface="Calibri Light" panose="020F0302020204030204" pitchFamily="34" charset="0"/>
              </a:rPr>
              <a:t>2</a:t>
            </a:r>
          </a:p>
        </p:txBody>
      </p:sp>
      <p:sp>
        <p:nvSpPr>
          <p:cNvPr id="532484" name="Oval 4"/>
          <p:cNvSpPr>
            <a:spLocks noChangeArrowheads="1"/>
          </p:cNvSpPr>
          <p:nvPr/>
        </p:nvSpPr>
        <p:spPr bwMode="auto">
          <a:xfrm>
            <a:off x="6346825" y="1920875"/>
            <a:ext cx="387350" cy="3873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r>
              <a:rPr lang="en-US" altLang="sv-SE" sz="2000" b="0">
                <a:solidFill>
                  <a:srgbClr val="0000B0"/>
                </a:solidFill>
                <a:latin typeface="Calibri Light" panose="020F0302020204030204" pitchFamily="34" charset="0"/>
                <a:cs typeface="Calibri Light" panose="020F0302020204030204" pitchFamily="34" charset="0"/>
              </a:rPr>
              <a:t>6</a:t>
            </a:r>
          </a:p>
        </p:txBody>
      </p:sp>
      <p:sp>
        <p:nvSpPr>
          <p:cNvPr id="532485" name="Oval 5"/>
          <p:cNvSpPr>
            <a:spLocks noChangeArrowheads="1"/>
          </p:cNvSpPr>
          <p:nvPr/>
        </p:nvSpPr>
        <p:spPr bwMode="auto">
          <a:xfrm>
            <a:off x="2019300" y="2043113"/>
            <a:ext cx="387350" cy="3873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r>
              <a:rPr lang="en-US" altLang="sv-SE" sz="2000" b="0">
                <a:solidFill>
                  <a:srgbClr val="0000B0"/>
                </a:solidFill>
                <a:latin typeface="Calibri Light" panose="020F0302020204030204" pitchFamily="34" charset="0"/>
                <a:cs typeface="Calibri Light" panose="020F0302020204030204" pitchFamily="34" charset="0"/>
              </a:rPr>
              <a:t>1</a:t>
            </a:r>
          </a:p>
        </p:txBody>
      </p:sp>
      <p:sp>
        <p:nvSpPr>
          <p:cNvPr id="532486" name="Oval 6"/>
          <p:cNvSpPr>
            <a:spLocks noChangeArrowheads="1"/>
          </p:cNvSpPr>
          <p:nvPr/>
        </p:nvSpPr>
        <p:spPr bwMode="auto">
          <a:xfrm>
            <a:off x="5110163" y="3332163"/>
            <a:ext cx="387350" cy="3873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r>
              <a:rPr lang="en-US" altLang="sv-SE" sz="2000" b="0">
                <a:solidFill>
                  <a:srgbClr val="0000B0"/>
                </a:solidFill>
                <a:latin typeface="Calibri Light" panose="020F0302020204030204" pitchFamily="34" charset="0"/>
                <a:cs typeface="Calibri Light" panose="020F0302020204030204" pitchFamily="34" charset="0"/>
              </a:rPr>
              <a:t>4</a:t>
            </a:r>
          </a:p>
        </p:txBody>
      </p:sp>
      <p:sp>
        <p:nvSpPr>
          <p:cNvPr id="532487" name="Oval 7"/>
          <p:cNvSpPr>
            <a:spLocks noChangeArrowheads="1"/>
          </p:cNvSpPr>
          <p:nvPr/>
        </p:nvSpPr>
        <p:spPr bwMode="auto">
          <a:xfrm>
            <a:off x="3717925" y="4083050"/>
            <a:ext cx="387350" cy="3873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r>
              <a:rPr lang="en-US" altLang="sv-SE" sz="2000" b="0">
                <a:solidFill>
                  <a:srgbClr val="0000B0"/>
                </a:solidFill>
                <a:latin typeface="Calibri Light" panose="020F0302020204030204" pitchFamily="34" charset="0"/>
                <a:cs typeface="Calibri Light" panose="020F0302020204030204" pitchFamily="34" charset="0"/>
              </a:rPr>
              <a:t>3</a:t>
            </a:r>
          </a:p>
        </p:txBody>
      </p:sp>
      <p:sp>
        <p:nvSpPr>
          <p:cNvPr id="532488" name="Line 8"/>
          <p:cNvSpPr>
            <a:spLocks noChangeShapeType="1"/>
          </p:cNvSpPr>
          <p:nvPr/>
        </p:nvSpPr>
        <p:spPr bwMode="auto">
          <a:xfrm flipH="1">
            <a:off x="3098800" y="3059113"/>
            <a:ext cx="696913" cy="590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489" name="Line 9"/>
          <p:cNvSpPr>
            <a:spLocks noChangeShapeType="1"/>
          </p:cNvSpPr>
          <p:nvPr/>
        </p:nvSpPr>
        <p:spPr bwMode="auto">
          <a:xfrm flipV="1">
            <a:off x="4100513" y="3602038"/>
            <a:ext cx="1012825"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490" name="Line 10"/>
          <p:cNvSpPr>
            <a:spLocks noChangeShapeType="1"/>
          </p:cNvSpPr>
          <p:nvPr/>
        </p:nvSpPr>
        <p:spPr bwMode="auto">
          <a:xfrm flipH="1">
            <a:off x="3914775" y="3114675"/>
            <a:ext cx="55563"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491" name="Line 11"/>
          <p:cNvSpPr>
            <a:spLocks noChangeShapeType="1"/>
          </p:cNvSpPr>
          <p:nvPr/>
        </p:nvSpPr>
        <p:spPr bwMode="auto">
          <a:xfrm>
            <a:off x="3022600" y="3927475"/>
            <a:ext cx="681038" cy="301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492" name="Line 12"/>
          <p:cNvSpPr>
            <a:spLocks noChangeShapeType="1"/>
          </p:cNvSpPr>
          <p:nvPr/>
        </p:nvSpPr>
        <p:spPr bwMode="auto">
          <a:xfrm flipH="1">
            <a:off x="4189413" y="2170113"/>
            <a:ext cx="2157412" cy="692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493" name="Line 13"/>
          <p:cNvSpPr>
            <a:spLocks noChangeShapeType="1"/>
          </p:cNvSpPr>
          <p:nvPr/>
        </p:nvSpPr>
        <p:spPr bwMode="auto">
          <a:xfrm>
            <a:off x="2290763" y="2392363"/>
            <a:ext cx="528637" cy="1193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graphicFrame>
        <p:nvGraphicFramePr>
          <p:cNvPr id="532494" name="Group 14"/>
          <p:cNvGraphicFramePr>
            <a:graphicFrameLocks noGrp="1"/>
          </p:cNvGraphicFramePr>
          <p:nvPr>
            <p:extLst>
              <p:ext uri="{D42A27DB-BD31-4B8C-83A1-F6EECF244321}">
                <p14:modId xmlns:p14="http://schemas.microsoft.com/office/powerpoint/2010/main" val="1680601214"/>
              </p:ext>
            </p:extLst>
          </p:nvPr>
        </p:nvGraphicFramePr>
        <p:xfrm>
          <a:off x="473075" y="1317625"/>
          <a:ext cx="1403350" cy="548640"/>
        </p:xfrm>
        <a:graphic>
          <a:graphicData uri="http://schemas.openxmlformats.org/drawingml/2006/table">
            <a:tbl>
              <a:tblPr/>
              <a:tblGrid>
                <a:gridCol w="377825">
                  <a:extLst>
                    <a:ext uri="{9D8B030D-6E8A-4147-A177-3AD203B41FA5}">
                      <a16:colId xmlns:a16="http://schemas.microsoft.com/office/drawing/2014/main" val="20000"/>
                    </a:ext>
                  </a:extLst>
                </a:gridCol>
                <a:gridCol w="1025525">
                  <a:extLst>
                    <a:ext uri="{9D8B030D-6E8A-4147-A177-3AD203B41FA5}">
                      <a16:colId xmlns:a16="http://schemas.microsoft.com/office/drawing/2014/main" val="20001"/>
                    </a:ext>
                  </a:extLst>
                </a:gridCol>
              </a:tblGrid>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222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532505" name="Group 25"/>
          <p:cNvGraphicFramePr>
            <a:graphicFrameLocks noGrp="1"/>
          </p:cNvGraphicFramePr>
          <p:nvPr>
            <p:extLst>
              <p:ext uri="{D42A27DB-BD31-4B8C-83A1-F6EECF244321}">
                <p14:modId xmlns:p14="http://schemas.microsoft.com/office/powerpoint/2010/main" val="2965319912"/>
              </p:ext>
            </p:extLst>
          </p:nvPr>
        </p:nvGraphicFramePr>
        <p:xfrm>
          <a:off x="1152525" y="3663950"/>
          <a:ext cx="1479550" cy="1645920"/>
        </p:xfrm>
        <a:graphic>
          <a:graphicData uri="http://schemas.openxmlformats.org/drawingml/2006/table">
            <a:tbl>
              <a:tblPr/>
              <a:tblGrid>
                <a:gridCol w="506413">
                  <a:extLst>
                    <a:ext uri="{9D8B030D-6E8A-4147-A177-3AD203B41FA5}">
                      <a16:colId xmlns:a16="http://schemas.microsoft.com/office/drawing/2014/main" val="20000"/>
                    </a:ext>
                  </a:extLst>
                </a:gridCol>
                <a:gridCol w="973137">
                  <a:extLst>
                    <a:ext uri="{9D8B030D-6E8A-4147-A177-3AD203B41FA5}">
                      <a16:colId xmlns:a16="http://schemas.microsoft.com/office/drawing/2014/main" val="20001"/>
                    </a:ext>
                  </a:extLst>
                </a:gridCol>
              </a:tblGrid>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4</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532528" name="Group 48"/>
          <p:cNvGraphicFramePr>
            <a:graphicFrameLocks noGrp="1"/>
          </p:cNvGraphicFramePr>
          <p:nvPr>
            <p:extLst>
              <p:ext uri="{D42A27DB-BD31-4B8C-83A1-F6EECF244321}">
                <p14:modId xmlns:p14="http://schemas.microsoft.com/office/powerpoint/2010/main" val="2701968547"/>
              </p:ext>
            </p:extLst>
          </p:nvPr>
        </p:nvGraphicFramePr>
        <p:xfrm>
          <a:off x="3584575" y="4559300"/>
          <a:ext cx="1525588" cy="1371600"/>
        </p:xfrm>
        <a:graphic>
          <a:graphicData uri="http://schemas.openxmlformats.org/drawingml/2006/table">
            <a:tbl>
              <a:tblPr/>
              <a:tblGrid>
                <a:gridCol w="522288">
                  <a:extLst>
                    <a:ext uri="{9D8B030D-6E8A-4147-A177-3AD203B41FA5}">
                      <a16:colId xmlns:a16="http://schemas.microsoft.com/office/drawing/2014/main" val="20000"/>
                    </a:ext>
                  </a:extLst>
                </a:gridCol>
                <a:gridCol w="1003300">
                  <a:extLst>
                    <a:ext uri="{9D8B030D-6E8A-4147-A177-3AD203B41FA5}">
                      <a16:colId xmlns:a16="http://schemas.microsoft.com/office/drawing/2014/main" val="20001"/>
                    </a:ext>
                  </a:extLst>
                </a:gridCol>
              </a:tblGrid>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4</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5</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533260" name="Group 780"/>
          <p:cNvGraphicFramePr>
            <a:graphicFrameLocks noGrp="1"/>
          </p:cNvGraphicFramePr>
          <p:nvPr>
            <p:extLst>
              <p:ext uri="{D42A27DB-BD31-4B8C-83A1-F6EECF244321}">
                <p14:modId xmlns:p14="http://schemas.microsoft.com/office/powerpoint/2010/main" val="1417863885"/>
              </p:ext>
            </p:extLst>
          </p:nvPr>
        </p:nvGraphicFramePr>
        <p:xfrm>
          <a:off x="5684838" y="3390900"/>
          <a:ext cx="2133600" cy="1119823"/>
        </p:xfrm>
        <a:graphic>
          <a:graphicData uri="http://schemas.openxmlformats.org/drawingml/2006/table">
            <a:tbl>
              <a:tblPr/>
              <a:tblGrid>
                <a:gridCol w="730250">
                  <a:extLst>
                    <a:ext uri="{9D8B030D-6E8A-4147-A177-3AD203B41FA5}">
                      <a16:colId xmlns:a16="http://schemas.microsoft.com/office/drawing/2014/main" val="20000"/>
                    </a:ext>
                  </a:extLst>
                </a:gridCol>
                <a:gridCol w="1403350">
                  <a:extLst>
                    <a:ext uri="{9D8B030D-6E8A-4147-A177-3AD203B41FA5}">
                      <a16:colId xmlns:a16="http://schemas.microsoft.com/office/drawing/2014/main" val="20001"/>
                    </a:ext>
                  </a:extLst>
                </a:gridCol>
              </a:tblGrid>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686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38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4</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32568" name="Group 88"/>
          <p:cNvGraphicFramePr>
            <a:graphicFrameLocks noGrp="1"/>
          </p:cNvGraphicFramePr>
          <p:nvPr>
            <p:extLst>
              <p:ext uri="{D42A27DB-BD31-4B8C-83A1-F6EECF244321}">
                <p14:modId xmlns:p14="http://schemas.microsoft.com/office/powerpoint/2010/main" val="295101163"/>
              </p:ext>
            </p:extLst>
          </p:nvPr>
        </p:nvGraphicFramePr>
        <p:xfrm>
          <a:off x="6840538" y="1019175"/>
          <a:ext cx="1876425" cy="1645920"/>
        </p:xfrm>
        <a:graphic>
          <a:graphicData uri="http://schemas.openxmlformats.org/drawingml/2006/table">
            <a:tbl>
              <a:tblPr/>
              <a:tblGrid>
                <a:gridCol w="641350">
                  <a:extLst>
                    <a:ext uri="{9D8B030D-6E8A-4147-A177-3AD203B41FA5}">
                      <a16:colId xmlns:a16="http://schemas.microsoft.com/office/drawing/2014/main" val="20000"/>
                    </a:ext>
                  </a:extLst>
                </a:gridCol>
                <a:gridCol w="1235075">
                  <a:extLst>
                    <a:ext uri="{9D8B030D-6E8A-4147-A177-3AD203B41FA5}">
                      <a16:colId xmlns:a16="http://schemas.microsoft.com/office/drawing/2014/main" val="20001"/>
                    </a:ext>
                  </a:extLst>
                </a:gridCol>
              </a:tblGrid>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5</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4</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532591" name="Group 111"/>
          <p:cNvGraphicFramePr>
            <a:graphicFrameLocks noGrp="1"/>
          </p:cNvGraphicFramePr>
          <p:nvPr>
            <p:extLst>
              <p:ext uri="{D42A27DB-BD31-4B8C-83A1-F6EECF244321}">
                <p14:modId xmlns:p14="http://schemas.microsoft.com/office/powerpoint/2010/main" val="1743337609"/>
              </p:ext>
            </p:extLst>
          </p:nvPr>
        </p:nvGraphicFramePr>
        <p:xfrm>
          <a:off x="3206750" y="1158875"/>
          <a:ext cx="1362075" cy="1371600"/>
        </p:xfrm>
        <a:graphic>
          <a:graphicData uri="http://schemas.openxmlformats.org/drawingml/2006/table">
            <a:tbl>
              <a:tblPr/>
              <a:tblGrid>
                <a:gridCol w="465138">
                  <a:extLst>
                    <a:ext uri="{9D8B030D-6E8A-4147-A177-3AD203B41FA5}">
                      <a16:colId xmlns:a16="http://schemas.microsoft.com/office/drawing/2014/main" val="20000"/>
                    </a:ext>
                  </a:extLst>
                </a:gridCol>
                <a:gridCol w="896937">
                  <a:extLst>
                    <a:ext uri="{9D8B030D-6E8A-4147-A177-3AD203B41FA5}">
                      <a16:colId xmlns:a16="http://schemas.microsoft.com/office/drawing/2014/main" val="20001"/>
                    </a:ext>
                  </a:extLst>
                </a:gridCol>
              </a:tblGrid>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9</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32608" name="Line 128"/>
          <p:cNvSpPr>
            <a:spLocks noChangeShapeType="1"/>
          </p:cNvSpPr>
          <p:nvPr/>
        </p:nvSpPr>
        <p:spPr bwMode="auto">
          <a:xfrm flipH="1">
            <a:off x="5422900" y="2286000"/>
            <a:ext cx="977900" cy="1079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graphicFrame>
        <p:nvGraphicFramePr>
          <p:cNvPr id="532609" name="Group 129"/>
          <p:cNvGraphicFramePr>
            <a:graphicFrameLocks noGrp="1"/>
          </p:cNvGraphicFramePr>
          <p:nvPr>
            <p:extLst>
              <p:ext uri="{D42A27DB-BD31-4B8C-83A1-F6EECF244321}">
                <p14:modId xmlns:p14="http://schemas.microsoft.com/office/powerpoint/2010/main" val="2861030149"/>
              </p:ext>
            </p:extLst>
          </p:nvPr>
        </p:nvGraphicFramePr>
        <p:xfrm>
          <a:off x="434975" y="1282700"/>
          <a:ext cx="1444625" cy="1371600"/>
        </p:xfrm>
        <a:graphic>
          <a:graphicData uri="http://schemas.openxmlformats.org/drawingml/2006/table">
            <a:tbl>
              <a:tblPr/>
              <a:tblGrid>
                <a:gridCol w="495300">
                  <a:extLst>
                    <a:ext uri="{9D8B030D-6E8A-4147-A177-3AD203B41FA5}">
                      <a16:colId xmlns:a16="http://schemas.microsoft.com/office/drawing/2014/main" val="20000"/>
                    </a:ext>
                  </a:extLst>
                </a:gridCol>
                <a:gridCol w="949325">
                  <a:extLst>
                    <a:ext uri="{9D8B030D-6E8A-4147-A177-3AD203B41FA5}">
                      <a16:colId xmlns:a16="http://schemas.microsoft.com/office/drawing/2014/main" val="20001"/>
                    </a:ext>
                  </a:extLst>
                </a:gridCol>
              </a:tblGrid>
              <a:tr h="14922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254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14922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532629" name="Line 149"/>
          <p:cNvSpPr>
            <a:spLocks noChangeShapeType="1"/>
          </p:cNvSpPr>
          <p:nvPr/>
        </p:nvSpPr>
        <p:spPr bwMode="auto">
          <a:xfrm>
            <a:off x="2290763" y="2408238"/>
            <a:ext cx="528637" cy="1193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630" name="Oval 150"/>
          <p:cNvSpPr>
            <a:spLocks noChangeArrowheads="1"/>
          </p:cNvSpPr>
          <p:nvPr/>
        </p:nvSpPr>
        <p:spPr bwMode="auto">
          <a:xfrm>
            <a:off x="2019300" y="2054225"/>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latin typeface="Calibri Light" panose="020F0302020204030204" pitchFamily="34" charset="0"/>
              <a:cs typeface="Calibri Light" panose="020F0302020204030204" pitchFamily="34" charset="0"/>
            </a:endParaRPr>
          </a:p>
        </p:txBody>
      </p:sp>
      <p:sp>
        <p:nvSpPr>
          <p:cNvPr id="532631" name="Oval 151"/>
          <p:cNvSpPr>
            <a:spLocks noChangeArrowheads="1"/>
          </p:cNvSpPr>
          <p:nvPr/>
        </p:nvSpPr>
        <p:spPr bwMode="auto">
          <a:xfrm>
            <a:off x="3713163" y="4083050"/>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latin typeface="Calibri Light" panose="020F0302020204030204" pitchFamily="34" charset="0"/>
              <a:cs typeface="Calibri Light" panose="020F0302020204030204" pitchFamily="34" charset="0"/>
            </a:endParaRPr>
          </a:p>
        </p:txBody>
      </p:sp>
      <p:sp>
        <p:nvSpPr>
          <p:cNvPr id="532632" name="Line 152"/>
          <p:cNvSpPr>
            <a:spLocks noChangeShapeType="1"/>
          </p:cNvSpPr>
          <p:nvPr/>
        </p:nvSpPr>
        <p:spPr bwMode="auto">
          <a:xfrm>
            <a:off x="3032125" y="3927475"/>
            <a:ext cx="681038" cy="301625"/>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633" name="Line 153"/>
          <p:cNvSpPr>
            <a:spLocks noChangeShapeType="1"/>
          </p:cNvSpPr>
          <p:nvPr/>
        </p:nvSpPr>
        <p:spPr bwMode="auto">
          <a:xfrm flipH="1">
            <a:off x="3914775" y="3136900"/>
            <a:ext cx="55563" cy="9906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634" name="Line 154"/>
          <p:cNvSpPr>
            <a:spLocks noChangeShapeType="1"/>
          </p:cNvSpPr>
          <p:nvPr/>
        </p:nvSpPr>
        <p:spPr bwMode="auto">
          <a:xfrm flipV="1">
            <a:off x="4108450" y="3602038"/>
            <a:ext cx="1012825" cy="6096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graphicFrame>
        <p:nvGraphicFramePr>
          <p:cNvPr id="533254" name="Group 774"/>
          <p:cNvGraphicFramePr>
            <a:graphicFrameLocks noGrp="1"/>
          </p:cNvGraphicFramePr>
          <p:nvPr>
            <p:extLst>
              <p:ext uri="{D42A27DB-BD31-4B8C-83A1-F6EECF244321}">
                <p14:modId xmlns:p14="http://schemas.microsoft.com/office/powerpoint/2010/main" val="677300152"/>
              </p:ext>
            </p:extLst>
          </p:nvPr>
        </p:nvGraphicFramePr>
        <p:xfrm>
          <a:off x="3587750" y="4529138"/>
          <a:ext cx="1525588" cy="1645920"/>
        </p:xfrm>
        <a:graphic>
          <a:graphicData uri="http://schemas.openxmlformats.org/drawingml/2006/table">
            <a:tbl>
              <a:tblPr/>
              <a:tblGrid>
                <a:gridCol w="522288">
                  <a:extLst>
                    <a:ext uri="{9D8B030D-6E8A-4147-A177-3AD203B41FA5}">
                      <a16:colId xmlns:a16="http://schemas.microsoft.com/office/drawing/2014/main" val="20000"/>
                    </a:ext>
                  </a:extLst>
                </a:gridCol>
                <a:gridCol w="1003300">
                  <a:extLst>
                    <a:ext uri="{9D8B030D-6E8A-4147-A177-3AD203B41FA5}">
                      <a16:colId xmlns:a16="http://schemas.microsoft.com/office/drawing/2014/main" val="20001"/>
                    </a:ext>
                  </a:extLst>
                </a:gridCol>
              </a:tblGrid>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9</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532661" name="Group 181"/>
          <p:cNvGraphicFramePr>
            <a:graphicFrameLocks noGrp="1"/>
          </p:cNvGraphicFramePr>
          <p:nvPr>
            <p:extLst>
              <p:ext uri="{D42A27DB-BD31-4B8C-83A1-F6EECF244321}">
                <p14:modId xmlns:p14="http://schemas.microsoft.com/office/powerpoint/2010/main" val="1333871464"/>
              </p:ext>
            </p:extLst>
          </p:nvPr>
        </p:nvGraphicFramePr>
        <p:xfrm>
          <a:off x="3206750" y="1042988"/>
          <a:ext cx="1362075" cy="1645920"/>
        </p:xfrm>
        <a:graphic>
          <a:graphicData uri="http://schemas.openxmlformats.org/drawingml/2006/table">
            <a:tbl>
              <a:tblPr/>
              <a:tblGrid>
                <a:gridCol w="465138">
                  <a:extLst>
                    <a:ext uri="{9D8B030D-6E8A-4147-A177-3AD203B41FA5}">
                      <a16:colId xmlns:a16="http://schemas.microsoft.com/office/drawing/2014/main" val="20000"/>
                    </a:ext>
                  </a:extLst>
                </a:gridCol>
                <a:gridCol w="896937">
                  <a:extLst>
                    <a:ext uri="{9D8B030D-6E8A-4147-A177-3AD203B41FA5}">
                      <a16:colId xmlns:a16="http://schemas.microsoft.com/office/drawing/2014/main" val="20001"/>
                    </a:ext>
                  </a:extLst>
                </a:gridCol>
              </a:tblGrid>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 </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532681" name="Oval 201"/>
          <p:cNvSpPr>
            <a:spLocks noChangeArrowheads="1"/>
          </p:cNvSpPr>
          <p:nvPr/>
        </p:nvSpPr>
        <p:spPr bwMode="auto">
          <a:xfrm>
            <a:off x="3797300" y="2749550"/>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latin typeface="Calibri Light" panose="020F0302020204030204" pitchFamily="34" charset="0"/>
              <a:cs typeface="Calibri Light" panose="020F0302020204030204" pitchFamily="34" charset="0"/>
            </a:endParaRPr>
          </a:p>
        </p:txBody>
      </p:sp>
      <p:sp>
        <p:nvSpPr>
          <p:cNvPr id="532682" name="Line 202"/>
          <p:cNvSpPr>
            <a:spLocks noChangeShapeType="1"/>
          </p:cNvSpPr>
          <p:nvPr/>
        </p:nvSpPr>
        <p:spPr bwMode="auto">
          <a:xfrm flipH="1">
            <a:off x="3086100" y="3059113"/>
            <a:ext cx="696913" cy="59055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683" name="Line 203"/>
          <p:cNvSpPr>
            <a:spLocks noChangeShapeType="1"/>
          </p:cNvSpPr>
          <p:nvPr/>
        </p:nvSpPr>
        <p:spPr bwMode="auto">
          <a:xfrm flipH="1">
            <a:off x="3914775" y="3136900"/>
            <a:ext cx="55563" cy="9906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684" name="Line 204"/>
          <p:cNvSpPr>
            <a:spLocks noChangeShapeType="1"/>
          </p:cNvSpPr>
          <p:nvPr/>
        </p:nvSpPr>
        <p:spPr bwMode="auto">
          <a:xfrm flipH="1">
            <a:off x="4184650" y="2170113"/>
            <a:ext cx="2157413" cy="69215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685" name="Oval 205"/>
          <p:cNvSpPr>
            <a:spLocks noChangeArrowheads="1"/>
          </p:cNvSpPr>
          <p:nvPr/>
        </p:nvSpPr>
        <p:spPr bwMode="auto">
          <a:xfrm>
            <a:off x="2722563" y="3565525"/>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latin typeface="Calibri Light" panose="020F0302020204030204" pitchFamily="34" charset="0"/>
              <a:cs typeface="Calibri Light" panose="020F0302020204030204" pitchFamily="34" charset="0"/>
            </a:endParaRPr>
          </a:p>
        </p:txBody>
      </p:sp>
      <p:sp>
        <p:nvSpPr>
          <p:cNvPr id="532686" name="Line 206"/>
          <p:cNvSpPr>
            <a:spLocks noChangeShapeType="1"/>
          </p:cNvSpPr>
          <p:nvPr/>
        </p:nvSpPr>
        <p:spPr bwMode="auto">
          <a:xfrm>
            <a:off x="2290763" y="2395538"/>
            <a:ext cx="528637" cy="1193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687" name="Line 207"/>
          <p:cNvSpPr>
            <a:spLocks noChangeShapeType="1"/>
          </p:cNvSpPr>
          <p:nvPr/>
        </p:nvSpPr>
        <p:spPr bwMode="auto">
          <a:xfrm flipH="1">
            <a:off x="3086100" y="3070225"/>
            <a:ext cx="696913" cy="59055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688" name="Line 208"/>
          <p:cNvSpPr>
            <a:spLocks noChangeShapeType="1"/>
          </p:cNvSpPr>
          <p:nvPr/>
        </p:nvSpPr>
        <p:spPr bwMode="auto">
          <a:xfrm>
            <a:off x="3036888" y="3927475"/>
            <a:ext cx="681037" cy="301625"/>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graphicFrame>
        <p:nvGraphicFramePr>
          <p:cNvPr id="532689" name="Group 209"/>
          <p:cNvGraphicFramePr>
            <a:graphicFrameLocks noGrp="1"/>
          </p:cNvGraphicFramePr>
          <p:nvPr>
            <p:extLst>
              <p:ext uri="{D42A27DB-BD31-4B8C-83A1-F6EECF244321}">
                <p14:modId xmlns:p14="http://schemas.microsoft.com/office/powerpoint/2010/main" val="464393087"/>
              </p:ext>
            </p:extLst>
          </p:nvPr>
        </p:nvGraphicFramePr>
        <p:xfrm>
          <a:off x="1152525" y="3663950"/>
          <a:ext cx="1479550" cy="1645920"/>
        </p:xfrm>
        <a:graphic>
          <a:graphicData uri="http://schemas.openxmlformats.org/drawingml/2006/table">
            <a:tbl>
              <a:tblPr/>
              <a:tblGrid>
                <a:gridCol w="506413">
                  <a:extLst>
                    <a:ext uri="{9D8B030D-6E8A-4147-A177-3AD203B41FA5}">
                      <a16:colId xmlns:a16="http://schemas.microsoft.com/office/drawing/2014/main" val="20000"/>
                    </a:ext>
                  </a:extLst>
                </a:gridCol>
                <a:gridCol w="973137">
                  <a:extLst>
                    <a:ext uri="{9D8B030D-6E8A-4147-A177-3AD203B41FA5}">
                      <a16:colId xmlns:a16="http://schemas.microsoft.com/office/drawing/2014/main" val="20001"/>
                    </a:ext>
                  </a:extLst>
                </a:gridCol>
              </a:tblGrid>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
        <p:nvSpPr>
          <p:cNvPr id="532712" name="Oval 232"/>
          <p:cNvSpPr>
            <a:spLocks noChangeArrowheads="1"/>
          </p:cNvSpPr>
          <p:nvPr/>
        </p:nvSpPr>
        <p:spPr bwMode="auto">
          <a:xfrm>
            <a:off x="5113338" y="3343275"/>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latin typeface="Calibri Light" panose="020F0302020204030204" pitchFamily="34" charset="0"/>
              <a:cs typeface="Calibri Light" panose="020F0302020204030204" pitchFamily="34" charset="0"/>
            </a:endParaRPr>
          </a:p>
        </p:txBody>
      </p:sp>
      <p:sp>
        <p:nvSpPr>
          <p:cNvPr id="532713" name="Line 233"/>
          <p:cNvSpPr>
            <a:spLocks noChangeShapeType="1"/>
          </p:cNvSpPr>
          <p:nvPr/>
        </p:nvSpPr>
        <p:spPr bwMode="auto">
          <a:xfrm flipV="1">
            <a:off x="4108450" y="3602038"/>
            <a:ext cx="1012825" cy="6096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714" name="Line 234"/>
          <p:cNvSpPr>
            <a:spLocks noChangeShapeType="1"/>
          </p:cNvSpPr>
          <p:nvPr/>
        </p:nvSpPr>
        <p:spPr bwMode="auto">
          <a:xfrm flipH="1">
            <a:off x="5422900" y="2286000"/>
            <a:ext cx="977900" cy="10795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graphicFrame>
        <p:nvGraphicFramePr>
          <p:cNvPr id="532715" name="Group 235"/>
          <p:cNvGraphicFramePr>
            <a:graphicFrameLocks noGrp="1"/>
          </p:cNvGraphicFramePr>
          <p:nvPr>
            <p:extLst>
              <p:ext uri="{D42A27DB-BD31-4B8C-83A1-F6EECF244321}">
                <p14:modId xmlns:p14="http://schemas.microsoft.com/office/powerpoint/2010/main" val="3363434643"/>
              </p:ext>
            </p:extLst>
          </p:nvPr>
        </p:nvGraphicFramePr>
        <p:xfrm>
          <a:off x="5676900" y="3403600"/>
          <a:ext cx="2141538" cy="1097280"/>
        </p:xfrm>
        <a:graphic>
          <a:graphicData uri="http://schemas.openxmlformats.org/drawingml/2006/table">
            <a:tbl>
              <a:tblPr/>
              <a:tblGrid>
                <a:gridCol w="733425">
                  <a:extLst>
                    <a:ext uri="{9D8B030D-6E8A-4147-A177-3AD203B41FA5}">
                      <a16:colId xmlns:a16="http://schemas.microsoft.com/office/drawing/2014/main" val="20000"/>
                    </a:ext>
                  </a:extLst>
                </a:gridCol>
                <a:gridCol w="1408113">
                  <a:extLst>
                    <a:ext uri="{9D8B030D-6E8A-4147-A177-3AD203B41FA5}">
                      <a16:colId xmlns:a16="http://schemas.microsoft.com/office/drawing/2014/main" val="20001"/>
                    </a:ext>
                  </a:extLst>
                </a:gridCol>
              </a:tblGrid>
              <a:tr h="1889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905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18732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889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532732" name="Oval 252"/>
          <p:cNvSpPr>
            <a:spLocks noChangeArrowheads="1"/>
          </p:cNvSpPr>
          <p:nvPr/>
        </p:nvSpPr>
        <p:spPr bwMode="auto">
          <a:xfrm>
            <a:off x="6346825" y="1920875"/>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latin typeface="Calibri Light" panose="020F0302020204030204" pitchFamily="34" charset="0"/>
              <a:cs typeface="Calibri Light" panose="020F0302020204030204" pitchFamily="34" charset="0"/>
            </a:endParaRPr>
          </a:p>
        </p:txBody>
      </p:sp>
      <p:sp>
        <p:nvSpPr>
          <p:cNvPr id="532733" name="Line 253"/>
          <p:cNvSpPr>
            <a:spLocks noChangeShapeType="1"/>
          </p:cNvSpPr>
          <p:nvPr/>
        </p:nvSpPr>
        <p:spPr bwMode="auto">
          <a:xfrm flipH="1">
            <a:off x="4184650" y="2171700"/>
            <a:ext cx="2157413" cy="69215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734" name="Line 254"/>
          <p:cNvSpPr>
            <a:spLocks noChangeShapeType="1"/>
          </p:cNvSpPr>
          <p:nvPr/>
        </p:nvSpPr>
        <p:spPr bwMode="auto">
          <a:xfrm flipH="1">
            <a:off x="5422900" y="2290763"/>
            <a:ext cx="977900" cy="10795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graphicFrame>
        <p:nvGraphicFramePr>
          <p:cNvPr id="533171" name="Group 691"/>
          <p:cNvGraphicFramePr>
            <a:graphicFrameLocks noGrp="1"/>
          </p:cNvGraphicFramePr>
          <p:nvPr>
            <p:ph sz="half" idx="2"/>
            <p:extLst>
              <p:ext uri="{D42A27DB-BD31-4B8C-83A1-F6EECF244321}">
                <p14:modId xmlns:p14="http://schemas.microsoft.com/office/powerpoint/2010/main" val="898674409"/>
              </p:ext>
            </p:extLst>
          </p:nvPr>
        </p:nvGraphicFramePr>
        <p:xfrm>
          <a:off x="1152525" y="3536950"/>
          <a:ext cx="1479550" cy="1920240"/>
        </p:xfrm>
        <a:graphic>
          <a:graphicData uri="http://schemas.openxmlformats.org/drawingml/2006/table">
            <a:tbl>
              <a:tblPr/>
              <a:tblGrid>
                <a:gridCol w="446088">
                  <a:extLst>
                    <a:ext uri="{9D8B030D-6E8A-4147-A177-3AD203B41FA5}">
                      <a16:colId xmlns:a16="http://schemas.microsoft.com/office/drawing/2014/main" val="20000"/>
                    </a:ext>
                  </a:extLst>
                </a:gridCol>
                <a:gridCol w="1033462">
                  <a:extLst>
                    <a:ext uri="{9D8B030D-6E8A-4147-A177-3AD203B41FA5}">
                      <a16:colId xmlns:a16="http://schemas.microsoft.com/office/drawing/2014/main" val="20001"/>
                    </a:ext>
                  </a:extLst>
                </a:gridCol>
              </a:tblGrid>
              <a:tr h="1333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349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1333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2"/>
                  </a:ext>
                </a:extLst>
              </a:tr>
              <a:tr h="13176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3"/>
                  </a:ext>
                </a:extLst>
              </a:tr>
              <a:tr h="1333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4"/>
                  </a:ext>
                </a:extLst>
              </a:tr>
              <a:tr h="1333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333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6</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532761" name="Oval 281"/>
          <p:cNvSpPr>
            <a:spLocks noChangeArrowheads="1"/>
          </p:cNvSpPr>
          <p:nvPr/>
        </p:nvSpPr>
        <p:spPr bwMode="auto">
          <a:xfrm>
            <a:off x="3703638" y="4083050"/>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latin typeface="Calibri Light" panose="020F0302020204030204" pitchFamily="34" charset="0"/>
              <a:cs typeface="Calibri Light" panose="020F0302020204030204" pitchFamily="34" charset="0"/>
            </a:endParaRPr>
          </a:p>
        </p:txBody>
      </p:sp>
      <p:sp>
        <p:nvSpPr>
          <p:cNvPr id="532762" name="Line 282"/>
          <p:cNvSpPr>
            <a:spLocks noChangeShapeType="1"/>
          </p:cNvSpPr>
          <p:nvPr/>
        </p:nvSpPr>
        <p:spPr bwMode="auto">
          <a:xfrm flipV="1">
            <a:off x="4108450" y="3602038"/>
            <a:ext cx="1012825" cy="6096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763" name="Line 283"/>
          <p:cNvSpPr>
            <a:spLocks noChangeShapeType="1"/>
          </p:cNvSpPr>
          <p:nvPr/>
        </p:nvSpPr>
        <p:spPr bwMode="auto">
          <a:xfrm flipH="1">
            <a:off x="3914775" y="3154363"/>
            <a:ext cx="55563" cy="9906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764" name="Line 284"/>
          <p:cNvSpPr>
            <a:spLocks noChangeShapeType="1"/>
          </p:cNvSpPr>
          <p:nvPr/>
        </p:nvSpPr>
        <p:spPr bwMode="auto">
          <a:xfrm>
            <a:off x="3036888" y="3927475"/>
            <a:ext cx="681037" cy="301625"/>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graphicFrame>
        <p:nvGraphicFramePr>
          <p:cNvPr id="533253" name="Group 773"/>
          <p:cNvGraphicFramePr>
            <a:graphicFrameLocks noGrp="1"/>
          </p:cNvGraphicFramePr>
          <p:nvPr>
            <p:extLst>
              <p:ext uri="{D42A27DB-BD31-4B8C-83A1-F6EECF244321}">
                <p14:modId xmlns:p14="http://schemas.microsoft.com/office/powerpoint/2010/main" val="2895835592"/>
              </p:ext>
            </p:extLst>
          </p:nvPr>
        </p:nvGraphicFramePr>
        <p:xfrm>
          <a:off x="3584575" y="4529138"/>
          <a:ext cx="1522413" cy="1645920"/>
        </p:xfrm>
        <a:graphic>
          <a:graphicData uri="http://schemas.openxmlformats.org/drawingml/2006/table">
            <a:tbl>
              <a:tblPr/>
              <a:tblGrid>
                <a:gridCol w="460375">
                  <a:extLst>
                    <a:ext uri="{9D8B030D-6E8A-4147-A177-3AD203B41FA5}">
                      <a16:colId xmlns:a16="http://schemas.microsoft.com/office/drawing/2014/main" val="20000"/>
                    </a:ext>
                  </a:extLst>
                </a:gridCol>
                <a:gridCol w="1062038">
                  <a:extLst>
                    <a:ext uri="{9D8B030D-6E8A-4147-A177-3AD203B41FA5}">
                      <a16:colId xmlns:a16="http://schemas.microsoft.com/office/drawing/2014/main" val="20001"/>
                    </a:ext>
                  </a:extLst>
                </a:gridCol>
              </a:tblGrid>
              <a:tr h="2619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2"/>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3"/>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4"/>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
        <p:nvSpPr>
          <p:cNvPr id="532791" name="Oval 311"/>
          <p:cNvSpPr>
            <a:spLocks noChangeArrowheads="1"/>
          </p:cNvSpPr>
          <p:nvPr/>
        </p:nvSpPr>
        <p:spPr bwMode="auto">
          <a:xfrm>
            <a:off x="3797300" y="2749550"/>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latin typeface="Calibri Light" panose="020F0302020204030204" pitchFamily="34" charset="0"/>
              <a:cs typeface="Calibri Light" panose="020F0302020204030204" pitchFamily="34" charset="0"/>
            </a:endParaRPr>
          </a:p>
        </p:txBody>
      </p:sp>
      <p:sp>
        <p:nvSpPr>
          <p:cNvPr id="532792" name="Line 312"/>
          <p:cNvSpPr>
            <a:spLocks noChangeShapeType="1"/>
          </p:cNvSpPr>
          <p:nvPr/>
        </p:nvSpPr>
        <p:spPr bwMode="auto">
          <a:xfrm flipH="1">
            <a:off x="3109913" y="3048000"/>
            <a:ext cx="696912" cy="59055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793" name="Line 313"/>
          <p:cNvSpPr>
            <a:spLocks noChangeShapeType="1"/>
          </p:cNvSpPr>
          <p:nvPr/>
        </p:nvSpPr>
        <p:spPr bwMode="auto">
          <a:xfrm flipH="1">
            <a:off x="3914775" y="3154363"/>
            <a:ext cx="55563" cy="9906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794" name="Line 314"/>
          <p:cNvSpPr>
            <a:spLocks noChangeShapeType="1"/>
          </p:cNvSpPr>
          <p:nvPr/>
        </p:nvSpPr>
        <p:spPr bwMode="auto">
          <a:xfrm flipH="1">
            <a:off x="4184650" y="2171700"/>
            <a:ext cx="2157413" cy="69215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graphicFrame>
        <p:nvGraphicFramePr>
          <p:cNvPr id="533210" name="Group 730"/>
          <p:cNvGraphicFramePr>
            <a:graphicFrameLocks noGrp="1"/>
          </p:cNvGraphicFramePr>
          <p:nvPr>
            <p:extLst>
              <p:ext uri="{D42A27DB-BD31-4B8C-83A1-F6EECF244321}">
                <p14:modId xmlns:p14="http://schemas.microsoft.com/office/powerpoint/2010/main" val="1500945215"/>
              </p:ext>
            </p:extLst>
          </p:nvPr>
        </p:nvGraphicFramePr>
        <p:xfrm>
          <a:off x="3206750" y="630238"/>
          <a:ext cx="1362075" cy="1920240"/>
        </p:xfrm>
        <a:graphic>
          <a:graphicData uri="http://schemas.openxmlformats.org/drawingml/2006/table">
            <a:tbl>
              <a:tblPr/>
              <a:tblGrid>
                <a:gridCol w="417513">
                  <a:extLst>
                    <a:ext uri="{9D8B030D-6E8A-4147-A177-3AD203B41FA5}">
                      <a16:colId xmlns:a16="http://schemas.microsoft.com/office/drawing/2014/main" val="20000"/>
                    </a:ext>
                  </a:extLst>
                </a:gridCol>
                <a:gridCol w="944562">
                  <a:extLst>
                    <a:ext uri="{9D8B030D-6E8A-4147-A177-3AD203B41FA5}">
                      <a16:colId xmlns:a16="http://schemas.microsoft.com/office/drawing/2014/main" val="20001"/>
                    </a:ext>
                  </a:extLst>
                </a:gridCol>
              </a:tblGrid>
              <a:tr h="14922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4922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14922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6</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2"/>
                  </a:ext>
                </a:extLst>
              </a:tr>
              <a:tr h="14922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3"/>
                  </a:ext>
                </a:extLst>
              </a:tr>
              <a:tr h="14922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4"/>
                  </a:ext>
                </a:extLst>
              </a:tr>
              <a:tr h="14922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4922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532821" name="Oval 341"/>
          <p:cNvSpPr>
            <a:spLocks noChangeArrowheads="1"/>
          </p:cNvSpPr>
          <p:nvPr/>
        </p:nvSpPr>
        <p:spPr bwMode="auto">
          <a:xfrm>
            <a:off x="2711450" y="3565525"/>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latin typeface="Calibri Light" panose="020F0302020204030204" pitchFamily="34" charset="0"/>
              <a:cs typeface="Calibri Light" panose="020F0302020204030204" pitchFamily="34" charset="0"/>
            </a:endParaRPr>
          </a:p>
        </p:txBody>
      </p:sp>
      <p:sp>
        <p:nvSpPr>
          <p:cNvPr id="532822" name="Line 342"/>
          <p:cNvSpPr>
            <a:spLocks noChangeShapeType="1"/>
          </p:cNvSpPr>
          <p:nvPr/>
        </p:nvSpPr>
        <p:spPr bwMode="auto">
          <a:xfrm>
            <a:off x="3036888" y="3932238"/>
            <a:ext cx="681037" cy="301625"/>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823" name="Line 343"/>
          <p:cNvSpPr>
            <a:spLocks noChangeShapeType="1"/>
          </p:cNvSpPr>
          <p:nvPr/>
        </p:nvSpPr>
        <p:spPr bwMode="auto">
          <a:xfrm flipH="1">
            <a:off x="3098800" y="3059113"/>
            <a:ext cx="696913" cy="59055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824" name="Line 344"/>
          <p:cNvSpPr>
            <a:spLocks noChangeShapeType="1"/>
          </p:cNvSpPr>
          <p:nvPr/>
        </p:nvSpPr>
        <p:spPr bwMode="auto">
          <a:xfrm>
            <a:off x="2290763" y="2408238"/>
            <a:ext cx="528637" cy="1193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825" name="Oval 345"/>
          <p:cNvSpPr>
            <a:spLocks noChangeArrowheads="1"/>
          </p:cNvSpPr>
          <p:nvPr/>
        </p:nvSpPr>
        <p:spPr bwMode="auto">
          <a:xfrm>
            <a:off x="2019300" y="2041525"/>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latin typeface="Calibri Light" panose="020F0302020204030204" pitchFamily="34" charset="0"/>
              <a:cs typeface="Calibri Light" panose="020F0302020204030204" pitchFamily="34" charset="0"/>
            </a:endParaRPr>
          </a:p>
        </p:txBody>
      </p:sp>
      <p:sp>
        <p:nvSpPr>
          <p:cNvPr id="532826" name="Line 346"/>
          <p:cNvSpPr>
            <a:spLocks noChangeShapeType="1"/>
          </p:cNvSpPr>
          <p:nvPr/>
        </p:nvSpPr>
        <p:spPr bwMode="auto">
          <a:xfrm>
            <a:off x="2290763" y="2395538"/>
            <a:ext cx="528637" cy="1193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graphicFrame>
        <p:nvGraphicFramePr>
          <p:cNvPr id="533241" name="Group 761"/>
          <p:cNvGraphicFramePr>
            <a:graphicFrameLocks noGrp="1"/>
          </p:cNvGraphicFramePr>
          <p:nvPr>
            <p:extLst>
              <p:ext uri="{D42A27DB-BD31-4B8C-83A1-F6EECF244321}">
                <p14:modId xmlns:p14="http://schemas.microsoft.com/office/powerpoint/2010/main" val="2302900587"/>
              </p:ext>
            </p:extLst>
          </p:nvPr>
        </p:nvGraphicFramePr>
        <p:xfrm>
          <a:off x="6840538" y="1019175"/>
          <a:ext cx="1876425" cy="1663385"/>
        </p:xfrm>
        <a:graphic>
          <a:graphicData uri="http://schemas.openxmlformats.org/drawingml/2006/table">
            <a:tbl>
              <a:tblPr/>
              <a:tblGrid>
                <a:gridCol w="685800">
                  <a:extLst>
                    <a:ext uri="{9D8B030D-6E8A-4147-A177-3AD203B41FA5}">
                      <a16:colId xmlns:a16="http://schemas.microsoft.com/office/drawing/2014/main" val="20000"/>
                    </a:ext>
                  </a:extLst>
                </a:gridCol>
                <a:gridCol w="1190625">
                  <a:extLst>
                    <a:ext uri="{9D8B030D-6E8A-4147-A177-3AD203B41FA5}">
                      <a16:colId xmlns:a16="http://schemas.microsoft.com/office/drawing/2014/main" val="20001"/>
                    </a:ext>
                  </a:extLst>
                </a:gridCol>
              </a:tblGrid>
              <a:tr h="277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7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6</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277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he-IL" altLang="sv-SE" sz="1800" b="0" i="0" u="none" strike="noStrike" cap="none" normalizeH="0" baseline="0">
                          <a:ln>
                            <a:noFill/>
                          </a:ln>
                          <a:solidFill>
                            <a:srgbClr val="0000B0"/>
                          </a:solidFill>
                          <a:effectLst/>
                          <a:latin typeface="Comic Sans MS" pitchFamily="66" charset="0"/>
                        </a:rPr>
                        <a:t>4</a:t>
                      </a:r>
                      <a:endParaRPr kumimoji="0" lang="en-US" altLang="sv-SE" sz="1800" b="0" i="0" u="none" strike="noStrike" cap="none" normalizeH="0" baseline="0">
                        <a:ln>
                          <a:noFill/>
                        </a:ln>
                        <a:solidFill>
                          <a:srgbClr val="0000B0"/>
                        </a:solidFill>
                        <a:effectLst/>
                        <a:latin typeface="Comic Sans MS" pitchFamily="66"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2542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he-IL" altLang="sv-SE" sz="1800" b="0" i="0" u="none" strike="noStrike" cap="none" normalizeH="0" baseline="0">
                          <a:ln>
                            <a:noFill/>
                          </a:ln>
                          <a:solidFill>
                            <a:srgbClr val="0000B0"/>
                          </a:solidFill>
                          <a:effectLst/>
                          <a:latin typeface="Comic Sans MS" pitchFamily="66" charset="0"/>
                        </a:rPr>
                        <a:t>5</a:t>
                      </a:r>
                      <a:endParaRPr kumimoji="0" lang="en-US" altLang="sv-SE" sz="1800" b="0" i="0" u="none" strike="noStrike" cap="none" normalizeH="0" baseline="0">
                        <a:ln>
                          <a:noFill/>
                        </a:ln>
                        <a:solidFill>
                          <a:srgbClr val="0000B0"/>
                        </a:solidFill>
                        <a:effectLst/>
                        <a:latin typeface="Comic Sans MS" pitchFamily="66"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7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77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
        <p:nvSpPr>
          <p:cNvPr id="532850" name="Oval 370"/>
          <p:cNvSpPr>
            <a:spLocks noChangeArrowheads="1"/>
          </p:cNvSpPr>
          <p:nvPr/>
        </p:nvSpPr>
        <p:spPr bwMode="auto">
          <a:xfrm>
            <a:off x="6346825" y="1920875"/>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latin typeface="Calibri Light" panose="020F0302020204030204" pitchFamily="34" charset="0"/>
              <a:cs typeface="Calibri Light" panose="020F0302020204030204" pitchFamily="34" charset="0"/>
            </a:endParaRPr>
          </a:p>
        </p:txBody>
      </p:sp>
      <p:sp>
        <p:nvSpPr>
          <p:cNvPr id="532851" name="Line 371"/>
          <p:cNvSpPr>
            <a:spLocks noChangeShapeType="1"/>
          </p:cNvSpPr>
          <p:nvPr/>
        </p:nvSpPr>
        <p:spPr bwMode="auto">
          <a:xfrm flipH="1">
            <a:off x="5422900" y="2286000"/>
            <a:ext cx="977900" cy="10795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852" name="Line 372"/>
          <p:cNvSpPr>
            <a:spLocks noChangeShapeType="1"/>
          </p:cNvSpPr>
          <p:nvPr/>
        </p:nvSpPr>
        <p:spPr bwMode="auto">
          <a:xfrm flipH="1">
            <a:off x="4189413" y="2171700"/>
            <a:ext cx="2157412" cy="69215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graphicFrame>
        <p:nvGraphicFramePr>
          <p:cNvPr id="533242" name="Group 762"/>
          <p:cNvGraphicFramePr>
            <a:graphicFrameLocks noGrp="1"/>
          </p:cNvGraphicFramePr>
          <p:nvPr>
            <p:extLst>
              <p:ext uri="{D42A27DB-BD31-4B8C-83A1-F6EECF244321}">
                <p14:modId xmlns:p14="http://schemas.microsoft.com/office/powerpoint/2010/main" val="1528412192"/>
              </p:ext>
            </p:extLst>
          </p:nvPr>
        </p:nvGraphicFramePr>
        <p:xfrm>
          <a:off x="6840538" y="1019175"/>
          <a:ext cx="1876425" cy="1920240"/>
        </p:xfrm>
        <a:graphic>
          <a:graphicData uri="http://schemas.openxmlformats.org/drawingml/2006/table">
            <a:tbl>
              <a:tblPr/>
              <a:tblGrid>
                <a:gridCol w="628650">
                  <a:extLst>
                    <a:ext uri="{9D8B030D-6E8A-4147-A177-3AD203B41FA5}">
                      <a16:colId xmlns:a16="http://schemas.microsoft.com/office/drawing/2014/main" val="20000"/>
                    </a:ext>
                  </a:extLst>
                </a:gridCol>
                <a:gridCol w="1247775">
                  <a:extLst>
                    <a:ext uri="{9D8B030D-6E8A-4147-A177-3AD203B41FA5}">
                      <a16:colId xmlns:a16="http://schemas.microsoft.com/office/drawing/2014/main" val="20001"/>
                    </a:ext>
                  </a:extLst>
                </a:gridCol>
              </a:tblGrid>
              <a:tr h="1555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555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6</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1555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2"/>
                  </a:ext>
                </a:extLst>
              </a:tr>
              <a:tr h="1555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3"/>
                  </a:ext>
                </a:extLst>
              </a:tr>
              <a:tr h="1555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555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555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532879" name="Oval 399"/>
          <p:cNvSpPr>
            <a:spLocks noChangeArrowheads="1"/>
          </p:cNvSpPr>
          <p:nvPr/>
        </p:nvSpPr>
        <p:spPr bwMode="auto">
          <a:xfrm>
            <a:off x="5121275" y="3343275"/>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latin typeface="Calibri Light" panose="020F0302020204030204" pitchFamily="34" charset="0"/>
              <a:cs typeface="Calibri Light" panose="020F0302020204030204" pitchFamily="34" charset="0"/>
            </a:endParaRPr>
          </a:p>
        </p:txBody>
      </p:sp>
      <p:sp>
        <p:nvSpPr>
          <p:cNvPr id="532880" name="Line 400"/>
          <p:cNvSpPr>
            <a:spLocks noChangeShapeType="1"/>
          </p:cNvSpPr>
          <p:nvPr/>
        </p:nvSpPr>
        <p:spPr bwMode="auto">
          <a:xfrm flipH="1">
            <a:off x="5422900" y="2286000"/>
            <a:ext cx="977900" cy="10795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881" name="Line 401"/>
          <p:cNvSpPr>
            <a:spLocks noChangeShapeType="1"/>
          </p:cNvSpPr>
          <p:nvPr/>
        </p:nvSpPr>
        <p:spPr bwMode="auto">
          <a:xfrm flipV="1">
            <a:off x="4097338" y="3602038"/>
            <a:ext cx="1012825" cy="6096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graphicFrame>
        <p:nvGraphicFramePr>
          <p:cNvPr id="533247" name="Group 767"/>
          <p:cNvGraphicFramePr>
            <a:graphicFrameLocks noGrp="1"/>
          </p:cNvGraphicFramePr>
          <p:nvPr>
            <p:extLst>
              <p:ext uri="{D42A27DB-BD31-4B8C-83A1-F6EECF244321}">
                <p14:modId xmlns:p14="http://schemas.microsoft.com/office/powerpoint/2010/main" val="3711789663"/>
              </p:ext>
            </p:extLst>
          </p:nvPr>
        </p:nvGraphicFramePr>
        <p:xfrm>
          <a:off x="5664200" y="3332163"/>
          <a:ext cx="2163763" cy="1920240"/>
        </p:xfrm>
        <a:graphic>
          <a:graphicData uri="http://schemas.openxmlformats.org/drawingml/2006/table">
            <a:tbl>
              <a:tblPr/>
              <a:tblGrid>
                <a:gridCol w="779463">
                  <a:extLst>
                    <a:ext uri="{9D8B030D-6E8A-4147-A177-3AD203B41FA5}">
                      <a16:colId xmlns:a16="http://schemas.microsoft.com/office/drawing/2014/main" val="20000"/>
                    </a:ext>
                  </a:extLst>
                </a:gridCol>
                <a:gridCol w="1384300">
                  <a:extLst>
                    <a:ext uri="{9D8B030D-6E8A-4147-A177-3AD203B41FA5}">
                      <a16:colId xmlns:a16="http://schemas.microsoft.com/office/drawing/2014/main" val="20001"/>
                    </a:ext>
                  </a:extLst>
                </a:gridCol>
              </a:tblGrid>
              <a:tr h="15398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15398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6</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2"/>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3"/>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532908" name="Text Box 428"/>
          <p:cNvSpPr txBox="1">
            <a:spLocks noChangeArrowheads="1"/>
          </p:cNvSpPr>
          <p:nvPr/>
        </p:nvSpPr>
        <p:spPr bwMode="auto">
          <a:xfrm>
            <a:off x="6111875" y="5902325"/>
            <a:ext cx="2520950"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buFont typeface="Wingdings" pitchFamily="2" charset="2"/>
              <a:buNone/>
            </a:pPr>
            <a:r>
              <a:rPr lang="en-US" altLang="sv-SE">
                <a:solidFill>
                  <a:srgbClr val="FF9900"/>
                </a:solidFill>
                <a:latin typeface="Calibri Light" panose="020F0302020204030204" pitchFamily="34" charset="0"/>
                <a:cs typeface="Calibri Light" panose="020F0302020204030204" pitchFamily="34" charset="0"/>
              </a:rPr>
              <a:t>First round</a:t>
            </a:r>
          </a:p>
        </p:txBody>
      </p:sp>
      <p:sp>
        <p:nvSpPr>
          <p:cNvPr id="532909" name="Text Box 429"/>
          <p:cNvSpPr txBox="1">
            <a:spLocks noChangeArrowheads="1"/>
          </p:cNvSpPr>
          <p:nvPr/>
        </p:nvSpPr>
        <p:spPr bwMode="auto">
          <a:xfrm>
            <a:off x="6111875" y="5884863"/>
            <a:ext cx="2297113"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buFont typeface="Wingdings" pitchFamily="2" charset="2"/>
              <a:buNone/>
            </a:pPr>
            <a:r>
              <a:rPr lang="en-US" altLang="sv-SE">
                <a:solidFill>
                  <a:srgbClr val="75EA50"/>
                </a:solidFill>
                <a:latin typeface="Calibri Light" panose="020F0302020204030204" pitchFamily="34" charset="0"/>
                <a:cs typeface="Calibri Light" panose="020F0302020204030204" pitchFamily="34" charset="0"/>
              </a:rPr>
              <a:t>Second round</a:t>
            </a:r>
          </a:p>
        </p:txBody>
      </p:sp>
      <p:sp>
        <p:nvSpPr>
          <p:cNvPr id="532910" name="Text Box 430"/>
          <p:cNvSpPr txBox="1">
            <a:spLocks noChangeArrowheads="1"/>
          </p:cNvSpPr>
          <p:nvPr/>
        </p:nvSpPr>
        <p:spPr bwMode="auto">
          <a:xfrm>
            <a:off x="6111875" y="5875338"/>
            <a:ext cx="2297113"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buFont typeface="Wingdings" pitchFamily="2" charset="2"/>
              <a:buNone/>
            </a:pPr>
            <a:r>
              <a:rPr lang="en-US" altLang="sv-SE">
                <a:solidFill>
                  <a:srgbClr val="00FFFF"/>
                </a:solidFill>
                <a:latin typeface="Calibri Light" panose="020F0302020204030204" pitchFamily="34" charset="0"/>
                <a:cs typeface="Calibri Light" panose="020F0302020204030204" pitchFamily="34" charset="0"/>
              </a:rPr>
              <a:t>Third round</a:t>
            </a:r>
          </a:p>
        </p:txBody>
      </p:sp>
      <p:sp>
        <p:nvSpPr>
          <p:cNvPr id="532911" name="Oval 431"/>
          <p:cNvSpPr>
            <a:spLocks noChangeArrowheads="1"/>
          </p:cNvSpPr>
          <p:nvPr/>
        </p:nvSpPr>
        <p:spPr bwMode="auto">
          <a:xfrm>
            <a:off x="2019300" y="2041525"/>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latin typeface="Calibri Light" panose="020F0302020204030204" pitchFamily="34" charset="0"/>
              <a:cs typeface="Calibri Light" panose="020F0302020204030204" pitchFamily="34" charset="0"/>
            </a:endParaRPr>
          </a:p>
        </p:txBody>
      </p:sp>
      <p:sp>
        <p:nvSpPr>
          <p:cNvPr id="532912" name="Line 432"/>
          <p:cNvSpPr>
            <a:spLocks noChangeShapeType="1"/>
          </p:cNvSpPr>
          <p:nvPr/>
        </p:nvSpPr>
        <p:spPr bwMode="auto">
          <a:xfrm>
            <a:off x="2290763" y="2408238"/>
            <a:ext cx="528637" cy="1193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913" name="Oval 433"/>
          <p:cNvSpPr>
            <a:spLocks noChangeArrowheads="1"/>
          </p:cNvSpPr>
          <p:nvPr/>
        </p:nvSpPr>
        <p:spPr bwMode="auto">
          <a:xfrm>
            <a:off x="2722563" y="3565525"/>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latin typeface="Calibri Light" panose="020F0302020204030204" pitchFamily="34" charset="0"/>
              <a:cs typeface="Calibri Light" panose="020F0302020204030204" pitchFamily="34" charset="0"/>
            </a:endParaRPr>
          </a:p>
        </p:txBody>
      </p:sp>
      <p:sp>
        <p:nvSpPr>
          <p:cNvPr id="532914" name="Line 434"/>
          <p:cNvSpPr>
            <a:spLocks noChangeShapeType="1"/>
          </p:cNvSpPr>
          <p:nvPr/>
        </p:nvSpPr>
        <p:spPr bwMode="auto">
          <a:xfrm>
            <a:off x="2290763" y="2387600"/>
            <a:ext cx="528637" cy="1193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915" name="Line 435"/>
          <p:cNvSpPr>
            <a:spLocks noChangeShapeType="1"/>
          </p:cNvSpPr>
          <p:nvPr/>
        </p:nvSpPr>
        <p:spPr bwMode="auto">
          <a:xfrm flipH="1">
            <a:off x="3086100" y="3059113"/>
            <a:ext cx="696913" cy="59055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916" name="Line 436"/>
          <p:cNvSpPr>
            <a:spLocks noChangeShapeType="1"/>
          </p:cNvSpPr>
          <p:nvPr/>
        </p:nvSpPr>
        <p:spPr bwMode="auto">
          <a:xfrm>
            <a:off x="3036888" y="3919538"/>
            <a:ext cx="681037" cy="301625"/>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graphicFrame>
        <p:nvGraphicFramePr>
          <p:cNvPr id="533173" name="Group 693"/>
          <p:cNvGraphicFramePr>
            <a:graphicFrameLocks noGrp="1"/>
          </p:cNvGraphicFramePr>
          <p:nvPr>
            <p:extLst>
              <p:ext uri="{D42A27DB-BD31-4B8C-83A1-F6EECF244321}">
                <p14:modId xmlns:p14="http://schemas.microsoft.com/office/powerpoint/2010/main" val="1484219549"/>
              </p:ext>
            </p:extLst>
          </p:nvPr>
        </p:nvGraphicFramePr>
        <p:xfrm>
          <a:off x="812800" y="3536950"/>
          <a:ext cx="1836738" cy="1920240"/>
        </p:xfrm>
        <a:graphic>
          <a:graphicData uri="http://schemas.openxmlformats.org/drawingml/2006/table">
            <a:tbl>
              <a:tblPr/>
              <a:tblGrid>
                <a:gridCol w="787400">
                  <a:extLst>
                    <a:ext uri="{9D8B030D-6E8A-4147-A177-3AD203B41FA5}">
                      <a16:colId xmlns:a16="http://schemas.microsoft.com/office/drawing/2014/main" val="20000"/>
                    </a:ext>
                  </a:extLst>
                </a:gridCol>
                <a:gridCol w="1049338">
                  <a:extLst>
                    <a:ext uri="{9D8B030D-6E8A-4147-A177-3AD203B41FA5}">
                      <a16:colId xmlns:a16="http://schemas.microsoft.com/office/drawing/2014/main" val="20001"/>
                    </a:ext>
                  </a:extLst>
                </a:gridCol>
              </a:tblGrid>
              <a:tr h="1603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603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2159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2"/>
                  </a:ext>
                </a:extLst>
              </a:tr>
              <a:tr h="16192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3"/>
                  </a:ext>
                </a:extLst>
              </a:tr>
              <a:tr h="1603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4"/>
                  </a:ext>
                </a:extLst>
              </a:tr>
              <a:tr h="1603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5"/>
                  </a:ext>
                </a:extLst>
              </a:tr>
              <a:tr h="1603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6</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6"/>
                  </a:ext>
                </a:extLst>
              </a:tr>
            </a:tbl>
          </a:graphicData>
        </a:graphic>
      </p:graphicFrame>
      <p:sp>
        <p:nvSpPr>
          <p:cNvPr id="532943" name="Oval 463"/>
          <p:cNvSpPr>
            <a:spLocks noChangeArrowheads="1"/>
          </p:cNvSpPr>
          <p:nvPr/>
        </p:nvSpPr>
        <p:spPr bwMode="auto">
          <a:xfrm>
            <a:off x="3703638" y="4083050"/>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latin typeface="Calibri Light" panose="020F0302020204030204" pitchFamily="34" charset="0"/>
              <a:cs typeface="Calibri Light" panose="020F0302020204030204" pitchFamily="34" charset="0"/>
            </a:endParaRPr>
          </a:p>
        </p:txBody>
      </p:sp>
      <p:sp>
        <p:nvSpPr>
          <p:cNvPr id="532944" name="Line 464"/>
          <p:cNvSpPr>
            <a:spLocks noChangeShapeType="1"/>
          </p:cNvSpPr>
          <p:nvPr/>
        </p:nvSpPr>
        <p:spPr bwMode="auto">
          <a:xfrm flipV="1">
            <a:off x="4108450" y="3602038"/>
            <a:ext cx="1012825" cy="6096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945" name="Line 465"/>
          <p:cNvSpPr>
            <a:spLocks noChangeShapeType="1"/>
          </p:cNvSpPr>
          <p:nvPr/>
        </p:nvSpPr>
        <p:spPr bwMode="auto">
          <a:xfrm flipH="1">
            <a:off x="3914775" y="3128963"/>
            <a:ext cx="55563" cy="9906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946" name="Line 466"/>
          <p:cNvSpPr>
            <a:spLocks noChangeShapeType="1"/>
          </p:cNvSpPr>
          <p:nvPr/>
        </p:nvSpPr>
        <p:spPr bwMode="auto">
          <a:xfrm>
            <a:off x="3036888" y="3927475"/>
            <a:ext cx="681037" cy="301625"/>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graphicFrame>
        <p:nvGraphicFramePr>
          <p:cNvPr id="533256" name="Group 776"/>
          <p:cNvGraphicFramePr>
            <a:graphicFrameLocks noGrp="1"/>
          </p:cNvGraphicFramePr>
          <p:nvPr>
            <p:extLst>
              <p:ext uri="{D42A27DB-BD31-4B8C-83A1-F6EECF244321}">
                <p14:modId xmlns:p14="http://schemas.microsoft.com/office/powerpoint/2010/main" val="1965642097"/>
              </p:ext>
            </p:extLst>
          </p:nvPr>
        </p:nvGraphicFramePr>
        <p:xfrm>
          <a:off x="3581400" y="4529138"/>
          <a:ext cx="1525588" cy="1920240"/>
        </p:xfrm>
        <a:graphic>
          <a:graphicData uri="http://schemas.openxmlformats.org/drawingml/2006/table">
            <a:tbl>
              <a:tblPr/>
              <a:tblGrid>
                <a:gridCol w="557213">
                  <a:extLst>
                    <a:ext uri="{9D8B030D-6E8A-4147-A177-3AD203B41FA5}">
                      <a16:colId xmlns:a16="http://schemas.microsoft.com/office/drawing/2014/main" val="20000"/>
                    </a:ext>
                  </a:extLst>
                </a:gridCol>
                <a:gridCol w="968375">
                  <a:extLst>
                    <a:ext uri="{9D8B030D-6E8A-4147-A177-3AD203B41FA5}">
                      <a16:colId xmlns:a16="http://schemas.microsoft.com/office/drawing/2014/main" val="20001"/>
                    </a:ext>
                  </a:extLst>
                </a:gridCol>
              </a:tblGrid>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2"/>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3"/>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4"/>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5"/>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6</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6"/>
                  </a:ext>
                </a:extLst>
              </a:tr>
            </a:tbl>
          </a:graphicData>
        </a:graphic>
      </p:graphicFrame>
      <p:sp>
        <p:nvSpPr>
          <p:cNvPr id="532973" name="Oval 493"/>
          <p:cNvSpPr>
            <a:spLocks noChangeArrowheads="1"/>
          </p:cNvSpPr>
          <p:nvPr/>
        </p:nvSpPr>
        <p:spPr bwMode="auto">
          <a:xfrm>
            <a:off x="5121275" y="3332163"/>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latin typeface="Calibri Light" panose="020F0302020204030204" pitchFamily="34" charset="0"/>
              <a:cs typeface="Calibri Light" panose="020F0302020204030204" pitchFamily="34" charset="0"/>
            </a:endParaRPr>
          </a:p>
        </p:txBody>
      </p:sp>
      <p:sp>
        <p:nvSpPr>
          <p:cNvPr id="532974" name="Line 494"/>
          <p:cNvSpPr>
            <a:spLocks noChangeShapeType="1"/>
          </p:cNvSpPr>
          <p:nvPr/>
        </p:nvSpPr>
        <p:spPr bwMode="auto">
          <a:xfrm flipV="1">
            <a:off x="4108450" y="3602038"/>
            <a:ext cx="1012825" cy="6096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2975" name="Line 495"/>
          <p:cNvSpPr>
            <a:spLocks noChangeShapeType="1"/>
          </p:cNvSpPr>
          <p:nvPr/>
        </p:nvSpPr>
        <p:spPr bwMode="auto">
          <a:xfrm flipH="1">
            <a:off x="5422900" y="2290763"/>
            <a:ext cx="977900" cy="10795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graphicFrame>
        <p:nvGraphicFramePr>
          <p:cNvPr id="533249" name="Group 769"/>
          <p:cNvGraphicFramePr>
            <a:graphicFrameLocks noGrp="1"/>
          </p:cNvGraphicFramePr>
          <p:nvPr>
            <p:extLst>
              <p:ext uri="{D42A27DB-BD31-4B8C-83A1-F6EECF244321}">
                <p14:modId xmlns:p14="http://schemas.microsoft.com/office/powerpoint/2010/main" val="3444227044"/>
              </p:ext>
            </p:extLst>
          </p:nvPr>
        </p:nvGraphicFramePr>
        <p:xfrm>
          <a:off x="5664200" y="3332163"/>
          <a:ext cx="2193925" cy="2003426"/>
        </p:xfrm>
        <a:graphic>
          <a:graphicData uri="http://schemas.openxmlformats.org/drawingml/2006/table">
            <a:tbl>
              <a:tblPr/>
              <a:tblGrid>
                <a:gridCol w="849313">
                  <a:extLst>
                    <a:ext uri="{9D8B030D-6E8A-4147-A177-3AD203B41FA5}">
                      <a16:colId xmlns:a16="http://schemas.microsoft.com/office/drawing/2014/main" val="20000"/>
                    </a:ext>
                  </a:extLst>
                </a:gridCol>
                <a:gridCol w="1344612">
                  <a:extLst>
                    <a:ext uri="{9D8B030D-6E8A-4147-A177-3AD203B41FA5}">
                      <a16:colId xmlns:a16="http://schemas.microsoft.com/office/drawing/2014/main" val="20001"/>
                    </a:ext>
                  </a:extLst>
                </a:gridCol>
              </a:tblGrid>
              <a:tr h="2857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73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2857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6</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2"/>
                  </a:ext>
                </a:extLst>
              </a:tr>
              <a:tr h="2857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3"/>
                  </a:ext>
                </a:extLst>
              </a:tr>
              <a:tr h="2857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4"/>
                  </a:ext>
                </a:extLst>
              </a:tr>
              <a:tr h="2873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5"/>
                  </a:ext>
                </a:extLst>
              </a:tr>
              <a:tr h="2857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omic Sans MS" pitchFamily="66" charset="0"/>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533002" name="Oval 522"/>
          <p:cNvSpPr>
            <a:spLocks noChangeArrowheads="1"/>
          </p:cNvSpPr>
          <p:nvPr/>
        </p:nvSpPr>
        <p:spPr bwMode="auto">
          <a:xfrm>
            <a:off x="6346825" y="1924050"/>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latin typeface="Calibri Light" panose="020F0302020204030204" pitchFamily="34" charset="0"/>
              <a:cs typeface="Calibri Light" panose="020F0302020204030204" pitchFamily="34" charset="0"/>
            </a:endParaRPr>
          </a:p>
        </p:txBody>
      </p:sp>
      <p:sp>
        <p:nvSpPr>
          <p:cNvPr id="533003" name="Line 523"/>
          <p:cNvSpPr>
            <a:spLocks noChangeShapeType="1"/>
          </p:cNvSpPr>
          <p:nvPr/>
        </p:nvSpPr>
        <p:spPr bwMode="auto">
          <a:xfrm flipH="1">
            <a:off x="4189413" y="2171700"/>
            <a:ext cx="2157412" cy="69215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3004" name="Line 524"/>
          <p:cNvSpPr>
            <a:spLocks noChangeShapeType="1"/>
          </p:cNvSpPr>
          <p:nvPr/>
        </p:nvSpPr>
        <p:spPr bwMode="auto">
          <a:xfrm flipH="1">
            <a:off x="5422900" y="2290763"/>
            <a:ext cx="977900" cy="10795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graphicFrame>
        <p:nvGraphicFramePr>
          <p:cNvPr id="533246" name="Group 766"/>
          <p:cNvGraphicFramePr>
            <a:graphicFrameLocks noGrp="1"/>
          </p:cNvGraphicFramePr>
          <p:nvPr>
            <p:extLst>
              <p:ext uri="{D42A27DB-BD31-4B8C-83A1-F6EECF244321}">
                <p14:modId xmlns:p14="http://schemas.microsoft.com/office/powerpoint/2010/main" val="3603353267"/>
              </p:ext>
            </p:extLst>
          </p:nvPr>
        </p:nvGraphicFramePr>
        <p:xfrm>
          <a:off x="6840538" y="1019175"/>
          <a:ext cx="1908175" cy="1920240"/>
        </p:xfrm>
        <a:graphic>
          <a:graphicData uri="http://schemas.openxmlformats.org/drawingml/2006/table">
            <a:tbl>
              <a:tblPr/>
              <a:tblGrid>
                <a:gridCol w="655637">
                  <a:extLst>
                    <a:ext uri="{9D8B030D-6E8A-4147-A177-3AD203B41FA5}">
                      <a16:colId xmlns:a16="http://schemas.microsoft.com/office/drawing/2014/main" val="20000"/>
                    </a:ext>
                  </a:extLst>
                </a:gridCol>
                <a:gridCol w="1252538">
                  <a:extLst>
                    <a:ext uri="{9D8B030D-6E8A-4147-A177-3AD203B41FA5}">
                      <a16:colId xmlns:a16="http://schemas.microsoft.com/office/drawing/2014/main" val="20001"/>
                    </a:ext>
                  </a:extLst>
                </a:gridCol>
              </a:tblGrid>
              <a:tr h="1555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555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6</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0001"/>
                  </a:ext>
                </a:extLst>
              </a:tr>
              <a:tr h="1555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2"/>
                  </a:ext>
                </a:extLst>
              </a:tr>
              <a:tr h="1555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3"/>
                  </a:ext>
                </a:extLst>
              </a:tr>
              <a:tr h="17938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4"/>
                  </a:ext>
                </a:extLst>
              </a:tr>
              <a:tr h="1555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5"/>
                  </a:ext>
                </a:extLst>
              </a:tr>
              <a:tr h="1555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533031" name="Oval 551"/>
          <p:cNvSpPr>
            <a:spLocks noChangeArrowheads="1"/>
          </p:cNvSpPr>
          <p:nvPr/>
        </p:nvSpPr>
        <p:spPr bwMode="auto">
          <a:xfrm>
            <a:off x="3806825" y="2749550"/>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latin typeface="Calibri Light" panose="020F0302020204030204" pitchFamily="34" charset="0"/>
              <a:cs typeface="Calibri Light" panose="020F0302020204030204" pitchFamily="34" charset="0"/>
            </a:endParaRPr>
          </a:p>
        </p:txBody>
      </p:sp>
      <p:sp>
        <p:nvSpPr>
          <p:cNvPr id="533032" name="Line 552"/>
          <p:cNvSpPr>
            <a:spLocks noChangeShapeType="1"/>
          </p:cNvSpPr>
          <p:nvPr/>
        </p:nvSpPr>
        <p:spPr bwMode="auto">
          <a:xfrm flipH="1">
            <a:off x="4189413" y="2170113"/>
            <a:ext cx="2157412" cy="69215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3033" name="Line 553"/>
          <p:cNvSpPr>
            <a:spLocks noChangeShapeType="1"/>
          </p:cNvSpPr>
          <p:nvPr/>
        </p:nvSpPr>
        <p:spPr bwMode="auto">
          <a:xfrm flipH="1">
            <a:off x="3914775" y="3136900"/>
            <a:ext cx="55563" cy="9906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533034" name="Line 554"/>
          <p:cNvSpPr>
            <a:spLocks noChangeShapeType="1"/>
          </p:cNvSpPr>
          <p:nvPr/>
        </p:nvSpPr>
        <p:spPr bwMode="auto">
          <a:xfrm flipH="1">
            <a:off x="3109913" y="3048000"/>
            <a:ext cx="696912" cy="59055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graphicFrame>
        <p:nvGraphicFramePr>
          <p:cNvPr id="533240" name="Group 760"/>
          <p:cNvGraphicFramePr>
            <a:graphicFrameLocks noGrp="1"/>
          </p:cNvGraphicFramePr>
          <p:nvPr>
            <p:extLst>
              <p:ext uri="{D42A27DB-BD31-4B8C-83A1-F6EECF244321}">
                <p14:modId xmlns:p14="http://schemas.microsoft.com/office/powerpoint/2010/main" val="1675677248"/>
              </p:ext>
            </p:extLst>
          </p:nvPr>
        </p:nvGraphicFramePr>
        <p:xfrm>
          <a:off x="2976563" y="630238"/>
          <a:ext cx="1612900" cy="1938020"/>
        </p:xfrm>
        <a:graphic>
          <a:graphicData uri="http://schemas.openxmlformats.org/drawingml/2006/table">
            <a:tbl>
              <a:tblPr/>
              <a:tblGrid>
                <a:gridCol w="534987">
                  <a:extLst>
                    <a:ext uri="{9D8B030D-6E8A-4147-A177-3AD203B41FA5}">
                      <a16:colId xmlns:a16="http://schemas.microsoft.com/office/drawing/2014/main" val="20000"/>
                    </a:ext>
                  </a:extLst>
                </a:gridCol>
                <a:gridCol w="1077913">
                  <a:extLst>
                    <a:ext uri="{9D8B030D-6E8A-4147-A177-3AD203B41FA5}">
                      <a16:colId xmlns:a16="http://schemas.microsoft.com/office/drawing/2014/main" val="20001"/>
                    </a:ext>
                  </a:extLst>
                </a:gridCol>
              </a:tblGrid>
              <a:tr h="2921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22066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6</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2"/>
                  </a:ext>
                </a:extLst>
              </a:tr>
              <a:tr h="22066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3"/>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4"/>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5"/>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6"/>
                  </a:ext>
                </a:extLst>
              </a:tr>
            </a:tbl>
          </a:graphicData>
        </a:graphic>
      </p:graphicFrame>
      <p:graphicFrame>
        <p:nvGraphicFramePr>
          <p:cNvPr id="533061" name="Group 581"/>
          <p:cNvGraphicFramePr>
            <a:graphicFrameLocks noGrp="1"/>
          </p:cNvGraphicFramePr>
          <p:nvPr>
            <p:extLst>
              <p:ext uri="{D42A27DB-BD31-4B8C-83A1-F6EECF244321}">
                <p14:modId xmlns:p14="http://schemas.microsoft.com/office/powerpoint/2010/main" val="1527115076"/>
              </p:ext>
            </p:extLst>
          </p:nvPr>
        </p:nvGraphicFramePr>
        <p:xfrm>
          <a:off x="376238" y="1225550"/>
          <a:ext cx="1511300" cy="1645920"/>
        </p:xfrm>
        <a:graphic>
          <a:graphicData uri="http://schemas.openxmlformats.org/drawingml/2006/table">
            <a:tbl>
              <a:tblPr/>
              <a:tblGrid>
                <a:gridCol w="4826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1397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603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1603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603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587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6192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
        <p:nvSpPr>
          <p:cNvPr id="533084" name="Oval 604"/>
          <p:cNvSpPr>
            <a:spLocks noChangeArrowheads="1"/>
          </p:cNvSpPr>
          <p:nvPr/>
        </p:nvSpPr>
        <p:spPr bwMode="auto">
          <a:xfrm>
            <a:off x="2019300" y="2041525"/>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latin typeface="Calibri Light" panose="020F0302020204030204" pitchFamily="34" charset="0"/>
              <a:cs typeface="Calibri Light" panose="020F0302020204030204" pitchFamily="34" charset="0"/>
            </a:endParaRPr>
          </a:p>
        </p:txBody>
      </p:sp>
      <p:sp>
        <p:nvSpPr>
          <p:cNvPr id="533085" name="Line 605"/>
          <p:cNvSpPr>
            <a:spLocks noChangeShapeType="1"/>
          </p:cNvSpPr>
          <p:nvPr/>
        </p:nvSpPr>
        <p:spPr bwMode="auto">
          <a:xfrm>
            <a:off x="2309813" y="2435225"/>
            <a:ext cx="528637" cy="1193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graphicFrame>
        <p:nvGraphicFramePr>
          <p:cNvPr id="533151" name="Group 671"/>
          <p:cNvGraphicFramePr>
            <a:graphicFrameLocks noGrp="1"/>
          </p:cNvGraphicFramePr>
          <p:nvPr>
            <p:ph sz="half" idx="1"/>
            <p:extLst>
              <p:ext uri="{D42A27DB-BD31-4B8C-83A1-F6EECF244321}">
                <p14:modId xmlns:p14="http://schemas.microsoft.com/office/powerpoint/2010/main" val="458302275"/>
              </p:ext>
            </p:extLst>
          </p:nvPr>
        </p:nvGraphicFramePr>
        <p:xfrm>
          <a:off x="376238" y="1177925"/>
          <a:ext cx="1552575" cy="1920240"/>
        </p:xfrm>
        <a:graphic>
          <a:graphicData uri="http://schemas.openxmlformats.org/drawingml/2006/table">
            <a:tbl>
              <a:tblPr/>
              <a:tblGrid>
                <a:gridCol w="508000">
                  <a:extLst>
                    <a:ext uri="{9D8B030D-6E8A-4147-A177-3AD203B41FA5}">
                      <a16:colId xmlns:a16="http://schemas.microsoft.com/office/drawing/2014/main" val="20000"/>
                    </a:ext>
                  </a:extLst>
                </a:gridCol>
                <a:gridCol w="1044575">
                  <a:extLst>
                    <a:ext uri="{9D8B030D-6E8A-4147-A177-3AD203B41FA5}">
                      <a16:colId xmlns:a16="http://schemas.microsoft.com/office/drawing/2014/main" val="20001"/>
                    </a:ext>
                  </a:extLst>
                </a:gridCol>
              </a:tblGrid>
              <a:tr h="16668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682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16668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2"/>
                  </a:ext>
                </a:extLst>
              </a:tr>
              <a:tr h="1682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682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682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682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6</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graphicFrame>
        <p:nvGraphicFramePr>
          <p:cNvPr id="533153" name="Group 673"/>
          <p:cNvGraphicFramePr>
            <a:graphicFrameLocks noGrp="1"/>
          </p:cNvGraphicFramePr>
          <p:nvPr>
            <p:extLst>
              <p:ext uri="{D42A27DB-BD31-4B8C-83A1-F6EECF244321}">
                <p14:modId xmlns:p14="http://schemas.microsoft.com/office/powerpoint/2010/main" val="1117004073"/>
              </p:ext>
            </p:extLst>
          </p:nvPr>
        </p:nvGraphicFramePr>
        <p:xfrm>
          <a:off x="376238" y="1173163"/>
          <a:ext cx="1566862" cy="1920240"/>
        </p:xfrm>
        <a:graphic>
          <a:graphicData uri="http://schemas.openxmlformats.org/drawingml/2006/table">
            <a:tbl>
              <a:tblPr/>
              <a:tblGrid>
                <a:gridCol w="547687">
                  <a:extLst>
                    <a:ext uri="{9D8B030D-6E8A-4147-A177-3AD203B41FA5}">
                      <a16:colId xmlns:a16="http://schemas.microsoft.com/office/drawing/2014/main" val="20000"/>
                    </a:ext>
                  </a:extLst>
                </a:gridCol>
                <a:gridCol w="1019175">
                  <a:extLst>
                    <a:ext uri="{9D8B030D-6E8A-4147-A177-3AD203B41FA5}">
                      <a16:colId xmlns:a16="http://schemas.microsoft.com/office/drawing/2014/main" val="20001"/>
                    </a:ext>
                  </a:extLst>
                </a:gridCol>
              </a:tblGrid>
              <a:tr h="16986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7462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1714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2"/>
                  </a:ext>
                </a:extLst>
              </a:tr>
              <a:tr h="1730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3"/>
                  </a:ext>
                </a:extLst>
              </a:tr>
              <a:tr h="16986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4"/>
                  </a:ext>
                </a:extLst>
              </a:tr>
              <a:tr h="1714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6986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6</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omic Sans MS" pitchFamily="66" charset="0"/>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04259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908"/>
                                        </p:tgtEl>
                                        <p:attrNameLst>
                                          <p:attrName>style.visibility</p:attrName>
                                        </p:attrNameLst>
                                      </p:cBhvr>
                                      <p:to>
                                        <p:strVal val="visible"/>
                                      </p:to>
                                    </p:set>
                                    <p:animEffect transition="in" filter="blinds(horizontal)">
                                      <p:cBhvr>
                                        <p:cTn id="7" dur="500"/>
                                        <p:tgtEl>
                                          <p:spTgt spid="5329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532630"/>
                                        </p:tgtEl>
                                        <p:attrNameLst>
                                          <p:attrName>style.visibility</p:attrName>
                                        </p:attrNameLst>
                                      </p:cBhvr>
                                      <p:to>
                                        <p:strVal val="visible"/>
                                      </p:to>
                                    </p:set>
                                  </p:childTnLst>
                                  <p:subTnLst>
                                    <p:set>
                                      <p:cBhvr override="childStyle">
                                        <p:cTn dur="1" fill="hold" display="0" masterRel="nextClick" afterEffect="1"/>
                                        <p:tgtEl>
                                          <p:spTgt spid="532630"/>
                                        </p:tgtEl>
                                        <p:attrNameLst>
                                          <p:attrName>style.visibility</p:attrName>
                                        </p:attrNameLst>
                                      </p:cBhvr>
                                      <p:to>
                                        <p:strVal val="hidden"/>
                                      </p:to>
                                    </p:set>
                                  </p:subTnLst>
                                </p:cTn>
                              </p:par>
                            </p:childTnLst>
                          </p:cTn>
                        </p:par>
                        <p:par>
                          <p:cTn id="12" fill="hold" nodeType="afterGroup">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532629"/>
                                        </p:tgtEl>
                                        <p:attrNameLst>
                                          <p:attrName>style.visibility</p:attrName>
                                        </p:attrNameLst>
                                      </p:cBhvr>
                                      <p:to>
                                        <p:strVal val="visible"/>
                                      </p:to>
                                    </p:set>
                                  </p:childTnLst>
                                  <p:subTnLst>
                                    <p:set>
                                      <p:cBhvr override="childStyle">
                                        <p:cTn dur="1" fill="hold" display="0" masterRel="nextClick" afterEffect="1"/>
                                        <p:tgtEl>
                                          <p:spTgt spid="532629"/>
                                        </p:tgtEl>
                                        <p:attrNameLst>
                                          <p:attrName>style.visibility</p:attrName>
                                        </p:attrNameLst>
                                      </p:cBhvr>
                                      <p:to>
                                        <p:strVal val="hidden"/>
                                      </p:to>
                                    </p:set>
                                  </p:subTnLst>
                                </p:cTn>
                              </p:par>
                            </p:childTnLst>
                          </p:cTn>
                        </p:par>
                        <p:par>
                          <p:cTn id="15" fill="hold" nodeType="afterGroup">
                            <p:stCondLst>
                              <p:cond delay="1000"/>
                            </p:stCondLst>
                            <p:childTnLst>
                              <p:par>
                                <p:cTn id="16" presetID="2" presetClass="entr" presetSubtype="8" fill="hold" nodeType="afterEffect">
                                  <p:stCondLst>
                                    <p:cond delay="1000"/>
                                  </p:stCondLst>
                                  <p:childTnLst>
                                    <p:set>
                                      <p:cBhvr>
                                        <p:cTn id="17" dur="1" fill="hold">
                                          <p:stCondLst>
                                            <p:cond delay="0"/>
                                          </p:stCondLst>
                                        </p:cTn>
                                        <p:tgtEl>
                                          <p:spTgt spid="532609"/>
                                        </p:tgtEl>
                                        <p:attrNameLst>
                                          <p:attrName>style.visibility</p:attrName>
                                        </p:attrNameLst>
                                      </p:cBhvr>
                                      <p:to>
                                        <p:strVal val="visible"/>
                                      </p:to>
                                    </p:set>
                                    <p:anim calcmode="lin" valueType="num">
                                      <p:cBhvr additive="base">
                                        <p:cTn id="18" dur="500" fill="hold"/>
                                        <p:tgtEl>
                                          <p:spTgt spid="532609"/>
                                        </p:tgtEl>
                                        <p:attrNameLst>
                                          <p:attrName>ppt_x</p:attrName>
                                        </p:attrNameLst>
                                      </p:cBhvr>
                                      <p:tavLst>
                                        <p:tav tm="0">
                                          <p:val>
                                            <p:strVal val="0-#ppt_w/2"/>
                                          </p:val>
                                        </p:tav>
                                        <p:tav tm="100000">
                                          <p:val>
                                            <p:strVal val="#ppt_x"/>
                                          </p:val>
                                        </p:tav>
                                      </p:tavLst>
                                    </p:anim>
                                    <p:anim calcmode="lin" valueType="num">
                                      <p:cBhvr additive="base">
                                        <p:cTn id="19" dur="500" fill="hold"/>
                                        <p:tgtEl>
                                          <p:spTgt spid="532609"/>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32631"/>
                                        </p:tgtEl>
                                        <p:attrNameLst>
                                          <p:attrName>style.visibility</p:attrName>
                                        </p:attrNameLst>
                                      </p:cBhvr>
                                      <p:to>
                                        <p:strVal val="visible"/>
                                      </p:to>
                                    </p:set>
                                  </p:childTnLst>
                                  <p:subTnLst>
                                    <p:set>
                                      <p:cBhvr override="childStyle">
                                        <p:cTn dur="1" fill="hold" display="0" masterRel="nextClick" afterEffect="1"/>
                                        <p:tgtEl>
                                          <p:spTgt spid="532631"/>
                                        </p:tgtEl>
                                        <p:attrNameLst>
                                          <p:attrName>style.visibility</p:attrName>
                                        </p:attrNameLst>
                                      </p:cBhvr>
                                      <p:to>
                                        <p:strVal val="hidden"/>
                                      </p:to>
                                    </p:set>
                                  </p:sub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532632"/>
                                        </p:tgtEl>
                                        <p:attrNameLst>
                                          <p:attrName>style.visibility</p:attrName>
                                        </p:attrNameLst>
                                      </p:cBhvr>
                                      <p:to>
                                        <p:strVal val="visible"/>
                                      </p:to>
                                    </p:set>
                                  </p:childTnLst>
                                  <p:subTnLst>
                                    <p:set>
                                      <p:cBhvr override="childStyle">
                                        <p:cTn dur="1" fill="hold" display="0" masterRel="nextClick" afterEffect="1"/>
                                        <p:tgtEl>
                                          <p:spTgt spid="532632"/>
                                        </p:tgtEl>
                                        <p:attrNameLst>
                                          <p:attrName>style.visibility</p:attrName>
                                        </p:attrNameLst>
                                      </p:cBhvr>
                                      <p:to>
                                        <p:strVal val="hidden"/>
                                      </p:to>
                                    </p:set>
                                  </p:subTnLst>
                                </p:cTn>
                              </p:par>
                            </p:childTnLst>
                          </p:cTn>
                        </p:par>
                        <p:par>
                          <p:cTn id="27" fill="hold" nodeType="afterGroup">
                            <p:stCondLst>
                              <p:cond delay="1000"/>
                            </p:stCondLst>
                            <p:childTnLst>
                              <p:par>
                                <p:cTn id="28" presetID="1" presetClass="entr" presetSubtype="0" fill="hold" grpId="0" nodeType="afterEffect">
                                  <p:stCondLst>
                                    <p:cond delay="0"/>
                                  </p:stCondLst>
                                  <p:childTnLst>
                                    <p:set>
                                      <p:cBhvr>
                                        <p:cTn id="29" dur="1" fill="hold">
                                          <p:stCondLst>
                                            <p:cond delay="499"/>
                                          </p:stCondLst>
                                        </p:cTn>
                                        <p:tgtEl>
                                          <p:spTgt spid="532633"/>
                                        </p:tgtEl>
                                        <p:attrNameLst>
                                          <p:attrName>style.visibility</p:attrName>
                                        </p:attrNameLst>
                                      </p:cBhvr>
                                      <p:to>
                                        <p:strVal val="visible"/>
                                      </p:to>
                                    </p:set>
                                  </p:childTnLst>
                                  <p:subTnLst>
                                    <p:set>
                                      <p:cBhvr override="childStyle">
                                        <p:cTn dur="1" fill="hold" display="0" masterRel="nextClick" afterEffect="1"/>
                                        <p:tgtEl>
                                          <p:spTgt spid="532633"/>
                                        </p:tgtEl>
                                        <p:attrNameLst>
                                          <p:attrName>style.visibility</p:attrName>
                                        </p:attrNameLst>
                                      </p:cBhvr>
                                      <p:to>
                                        <p:strVal val="hidden"/>
                                      </p:to>
                                    </p:set>
                                  </p:subTnLst>
                                </p:cTn>
                              </p:par>
                            </p:childTnLst>
                          </p:cTn>
                        </p:par>
                        <p:par>
                          <p:cTn id="30" fill="hold" nodeType="afterGroup">
                            <p:stCondLst>
                              <p:cond delay="1500"/>
                            </p:stCondLst>
                            <p:childTnLst>
                              <p:par>
                                <p:cTn id="31" presetID="1" presetClass="entr" presetSubtype="0" fill="hold" grpId="0" nodeType="afterEffect">
                                  <p:stCondLst>
                                    <p:cond delay="0"/>
                                  </p:stCondLst>
                                  <p:childTnLst>
                                    <p:set>
                                      <p:cBhvr>
                                        <p:cTn id="32" dur="1" fill="hold">
                                          <p:stCondLst>
                                            <p:cond delay="499"/>
                                          </p:stCondLst>
                                        </p:cTn>
                                        <p:tgtEl>
                                          <p:spTgt spid="532634"/>
                                        </p:tgtEl>
                                        <p:attrNameLst>
                                          <p:attrName>style.visibility</p:attrName>
                                        </p:attrNameLst>
                                      </p:cBhvr>
                                      <p:to>
                                        <p:strVal val="visible"/>
                                      </p:to>
                                    </p:set>
                                  </p:childTnLst>
                                  <p:subTnLst>
                                    <p:set>
                                      <p:cBhvr override="childStyle">
                                        <p:cTn dur="1" fill="hold" display="0" masterRel="nextClick" afterEffect="1"/>
                                        <p:tgtEl>
                                          <p:spTgt spid="532634"/>
                                        </p:tgtEl>
                                        <p:attrNameLst>
                                          <p:attrName>style.visibility</p:attrName>
                                        </p:attrNameLst>
                                      </p:cBhvr>
                                      <p:to>
                                        <p:strVal val="hidden"/>
                                      </p:to>
                                    </p:set>
                                  </p:subTnLst>
                                </p:cTn>
                              </p:par>
                            </p:childTnLst>
                          </p:cTn>
                        </p:par>
                        <p:par>
                          <p:cTn id="33" fill="hold" nodeType="afterGroup">
                            <p:stCondLst>
                              <p:cond delay="2000"/>
                            </p:stCondLst>
                            <p:childTnLst>
                              <p:par>
                                <p:cTn id="34" presetID="2" presetClass="entr" presetSubtype="4" fill="hold" nodeType="afterEffect">
                                  <p:stCondLst>
                                    <p:cond delay="1000"/>
                                  </p:stCondLst>
                                  <p:childTnLst>
                                    <p:set>
                                      <p:cBhvr>
                                        <p:cTn id="35" dur="1" fill="hold">
                                          <p:stCondLst>
                                            <p:cond delay="0"/>
                                          </p:stCondLst>
                                        </p:cTn>
                                        <p:tgtEl>
                                          <p:spTgt spid="533254"/>
                                        </p:tgtEl>
                                        <p:attrNameLst>
                                          <p:attrName>style.visibility</p:attrName>
                                        </p:attrNameLst>
                                      </p:cBhvr>
                                      <p:to>
                                        <p:strVal val="visible"/>
                                      </p:to>
                                    </p:set>
                                    <p:anim calcmode="lin" valueType="num">
                                      <p:cBhvr additive="base">
                                        <p:cTn id="36" dur="500" fill="hold"/>
                                        <p:tgtEl>
                                          <p:spTgt spid="533254"/>
                                        </p:tgtEl>
                                        <p:attrNameLst>
                                          <p:attrName>ppt_x</p:attrName>
                                        </p:attrNameLst>
                                      </p:cBhvr>
                                      <p:tavLst>
                                        <p:tav tm="0">
                                          <p:val>
                                            <p:strVal val="#ppt_x"/>
                                          </p:val>
                                        </p:tav>
                                        <p:tav tm="100000">
                                          <p:val>
                                            <p:strVal val="#ppt_x"/>
                                          </p:val>
                                        </p:tav>
                                      </p:tavLst>
                                    </p:anim>
                                    <p:anim calcmode="lin" valueType="num">
                                      <p:cBhvr additive="base">
                                        <p:cTn id="37" dur="500" fill="hold"/>
                                        <p:tgtEl>
                                          <p:spTgt spid="533254"/>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532681"/>
                                        </p:tgtEl>
                                        <p:attrNameLst>
                                          <p:attrName>style.visibility</p:attrName>
                                        </p:attrNameLst>
                                      </p:cBhvr>
                                      <p:to>
                                        <p:strVal val="visible"/>
                                      </p:to>
                                    </p:set>
                                  </p:childTnLst>
                                  <p:subTnLst>
                                    <p:set>
                                      <p:cBhvr override="childStyle">
                                        <p:cTn dur="1" fill="hold" display="0" masterRel="nextClick" afterEffect="1"/>
                                        <p:tgtEl>
                                          <p:spTgt spid="532681"/>
                                        </p:tgtEl>
                                        <p:attrNameLst>
                                          <p:attrName>style.visibility</p:attrName>
                                        </p:attrNameLst>
                                      </p:cBhvr>
                                      <p:to>
                                        <p:strVal val="hidden"/>
                                      </p:to>
                                    </p:set>
                                  </p:subTnLst>
                                </p:cTn>
                              </p:par>
                            </p:childTnLst>
                          </p:cTn>
                        </p:par>
                        <p:par>
                          <p:cTn id="42" fill="hold" nodeType="afterGroup">
                            <p:stCondLst>
                              <p:cond delay="500"/>
                            </p:stCondLst>
                            <p:childTnLst>
                              <p:par>
                                <p:cTn id="43" presetID="1" presetClass="entr" presetSubtype="0" fill="hold" grpId="0" nodeType="afterEffect">
                                  <p:stCondLst>
                                    <p:cond delay="0"/>
                                  </p:stCondLst>
                                  <p:childTnLst>
                                    <p:set>
                                      <p:cBhvr>
                                        <p:cTn id="44" dur="1" fill="hold">
                                          <p:stCondLst>
                                            <p:cond delay="499"/>
                                          </p:stCondLst>
                                        </p:cTn>
                                        <p:tgtEl>
                                          <p:spTgt spid="532682"/>
                                        </p:tgtEl>
                                        <p:attrNameLst>
                                          <p:attrName>style.visibility</p:attrName>
                                        </p:attrNameLst>
                                      </p:cBhvr>
                                      <p:to>
                                        <p:strVal val="visible"/>
                                      </p:to>
                                    </p:set>
                                  </p:childTnLst>
                                  <p:subTnLst>
                                    <p:set>
                                      <p:cBhvr override="childStyle">
                                        <p:cTn dur="1" fill="hold" display="0" masterRel="nextClick" afterEffect="1"/>
                                        <p:tgtEl>
                                          <p:spTgt spid="532682"/>
                                        </p:tgtEl>
                                        <p:attrNameLst>
                                          <p:attrName>style.visibility</p:attrName>
                                        </p:attrNameLst>
                                      </p:cBhvr>
                                      <p:to>
                                        <p:strVal val="hidden"/>
                                      </p:to>
                                    </p:set>
                                  </p:subTnLst>
                                </p:cTn>
                              </p:par>
                            </p:childTnLst>
                          </p:cTn>
                        </p:par>
                        <p:par>
                          <p:cTn id="45" fill="hold" nodeType="afterGroup">
                            <p:stCondLst>
                              <p:cond delay="1000"/>
                            </p:stCondLst>
                            <p:childTnLst>
                              <p:par>
                                <p:cTn id="46" presetID="1" presetClass="entr" presetSubtype="0" fill="hold" grpId="0" nodeType="afterEffect">
                                  <p:stCondLst>
                                    <p:cond delay="0"/>
                                  </p:stCondLst>
                                  <p:childTnLst>
                                    <p:set>
                                      <p:cBhvr>
                                        <p:cTn id="47" dur="1" fill="hold">
                                          <p:stCondLst>
                                            <p:cond delay="499"/>
                                          </p:stCondLst>
                                        </p:cTn>
                                        <p:tgtEl>
                                          <p:spTgt spid="532683"/>
                                        </p:tgtEl>
                                        <p:attrNameLst>
                                          <p:attrName>style.visibility</p:attrName>
                                        </p:attrNameLst>
                                      </p:cBhvr>
                                      <p:to>
                                        <p:strVal val="visible"/>
                                      </p:to>
                                    </p:set>
                                  </p:childTnLst>
                                  <p:subTnLst>
                                    <p:set>
                                      <p:cBhvr override="childStyle">
                                        <p:cTn dur="1" fill="hold" display="0" masterRel="nextClick" afterEffect="1"/>
                                        <p:tgtEl>
                                          <p:spTgt spid="532683"/>
                                        </p:tgtEl>
                                        <p:attrNameLst>
                                          <p:attrName>style.visibility</p:attrName>
                                        </p:attrNameLst>
                                      </p:cBhvr>
                                      <p:to>
                                        <p:strVal val="hidden"/>
                                      </p:to>
                                    </p:set>
                                  </p:subTnLst>
                                </p:cTn>
                              </p:par>
                            </p:childTnLst>
                          </p:cTn>
                        </p:par>
                        <p:par>
                          <p:cTn id="48" fill="hold" nodeType="afterGroup">
                            <p:stCondLst>
                              <p:cond delay="1500"/>
                            </p:stCondLst>
                            <p:childTnLst>
                              <p:par>
                                <p:cTn id="49" presetID="1" presetClass="entr" presetSubtype="0" fill="hold" grpId="0" nodeType="afterEffect">
                                  <p:stCondLst>
                                    <p:cond delay="0"/>
                                  </p:stCondLst>
                                  <p:childTnLst>
                                    <p:set>
                                      <p:cBhvr>
                                        <p:cTn id="50" dur="1" fill="hold">
                                          <p:stCondLst>
                                            <p:cond delay="499"/>
                                          </p:stCondLst>
                                        </p:cTn>
                                        <p:tgtEl>
                                          <p:spTgt spid="532684"/>
                                        </p:tgtEl>
                                        <p:attrNameLst>
                                          <p:attrName>style.visibility</p:attrName>
                                        </p:attrNameLst>
                                      </p:cBhvr>
                                      <p:to>
                                        <p:strVal val="visible"/>
                                      </p:to>
                                    </p:set>
                                  </p:childTnLst>
                                  <p:subTnLst>
                                    <p:set>
                                      <p:cBhvr override="childStyle">
                                        <p:cTn dur="1" fill="hold" display="0" masterRel="nextClick" afterEffect="1"/>
                                        <p:tgtEl>
                                          <p:spTgt spid="532684"/>
                                        </p:tgtEl>
                                        <p:attrNameLst>
                                          <p:attrName>style.visibility</p:attrName>
                                        </p:attrNameLst>
                                      </p:cBhvr>
                                      <p:to>
                                        <p:strVal val="hidden"/>
                                      </p:to>
                                    </p:set>
                                  </p:subTnLst>
                                </p:cTn>
                              </p:par>
                            </p:childTnLst>
                          </p:cTn>
                        </p:par>
                        <p:par>
                          <p:cTn id="51" fill="hold" nodeType="afterGroup">
                            <p:stCondLst>
                              <p:cond delay="2000"/>
                            </p:stCondLst>
                            <p:childTnLst>
                              <p:par>
                                <p:cTn id="52" presetID="2" presetClass="entr" presetSubtype="1" fill="hold" nodeType="afterEffect">
                                  <p:stCondLst>
                                    <p:cond delay="1000"/>
                                  </p:stCondLst>
                                  <p:childTnLst>
                                    <p:set>
                                      <p:cBhvr>
                                        <p:cTn id="53" dur="1" fill="hold">
                                          <p:stCondLst>
                                            <p:cond delay="0"/>
                                          </p:stCondLst>
                                        </p:cTn>
                                        <p:tgtEl>
                                          <p:spTgt spid="532661"/>
                                        </p:tgtEl>
                                        <p:attrNameLst>
                                          <p:attrName>style.visibility</p:attrName>
                                        </p:attrNameLst>
                                      </p:cBhvr>
                                      <p:to>
                                        <p:strVal val="visible"/>
                                      </p:to>
                                    </p:set>
                                    <p:anim calcmode="lin" valueType="num">
                                      <p:cBhvr additive="base">
                                        <p:cTn id="54" dur="500" fill="hold"/>
                                        <p:tgtEl>
                                          <p:spTgt spid="532661"/>
                                        </p:tgtEl>
                                        <p:attrNameLst>
                                          <p:attrName>ppt_x</p:attrName>
                                        </p:attrNameLst>
                                      </p:cBhvr>
                                      <p:tavLst>
                                        <p:tav tm="0">
                                          <p:val>
                                            <p:strVal val="#ppt_x"/>
                                          </p:val>
                                        </p:tav>
                                        <p:tav tm="100000">
                                          <p:val>
                                            <p:strVal val="#ppt_x"/>
                                          </p:val>
                                        </p:tav>
                                      </p:tavLst>
                                    </p:anim>
                                    <p:anim calcmode="lin" valueType="num">
                                      <p:cBhvr additive="base">
                                        <p:cTn id="55" dur="500" fill="hold"/>
                                        <p:tgtEl>
                                          <p:spTgt spid="532661"/>
                                        </p:tgtEl>
                                        <p:attrNameLst>
                                          <p:attrName>ppt_y</p:attrName>
                                        </p:attrNameLst>
                                      </p:cBhvr>
                                      <p:tavLst>
                                        <p:tav tm="0">
                                          <p:val>
                                            <p:strVal val="0-#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532685"/>
                                        </p:tgtEl>
                                        <p:attrNameLst>
                                          <p:attrName>style.visibility</p:attrName>
                                        </p:attrNameLst>
                                      </p:cBhvr>
                                      <p:to>
                                        <p:strVal val="visible"/>
                                      </p:to>
                                    </p:set>
                                  </p:childTnLst>
                                  <p:subTnLst>
                                    <p:set>
                                      <p:cBhvr override="childStyle">
                                        <p:cTn dur="1" fill="hold" display="0" masterRel="nextClick" afterEffect="1"/>
                                        <p:tgtEl>
                                          <p:spTgt spid="532685"/>
                                        </p:tgtEl>
                                        <p:attrNameLst>
                                          <p:attrName>style.visibility</p:attrName>
                                        </p:attrNameLst>
                                      </p:cBhvr>
                                      <p:to>
                                        <p:strVal val="hidden"/>
                                      </p:to>
                                    </p:set>
                                  </p:subTnLst>
                                </p:cTn>
                              </p:par>
                            </p:childTnLst>
                          </p:cTn>
                        </p:par>
                        <p:par>
                          <p:cTn id="60" fill="hold" nodeType="afterGroup">
                            <p:stCondLst>
                              <p:cond delay="500"/>
                            </p:stCondLst>
                            <p:childTnLst>
                              <p:par>
                                <p:cTn id="61" presetID="1" presetClass="entr" presetSubtype="0" fill="hold" grpId="0" nodeType="afterEffect">
                                  <p:stCondLst>
                                    <p:cond delay="0"/>
                                  </p:stCondLst>
                                  <p:childTnLst>
                                    <p:set>
                                      <p:cBhvr>
                                        <p:cTn id="62" dur="1" fill="hold">
                                          <p:stCondLst>
                                            <p:cond delay="499"/>
                                          </p:stCondLst>
                                        </p:cTn>
                                        <p:tgtEl>
                                          <p:spTgt spid="532686"/>
                                        </p:tgtEl>
                                        <p:attrNameLst>
                                          <p:attrName>style.visibility</p:attrName>
                                        </p:attrNameLst>
                                      </p:cBhvr>
                                      <p:to>
                                        <p:strVal val="visible"/>
                                      </p:to>
                                    </p:set>
                                  </p:childTnLst>
                                  <p:subTnLst>
                                    <p:set>
                                      <p:cBhvr override="childStyle">
                                        <p:cTn dur="1" fill="hold" display="0" masterRel="nextClick" afterEffect="1"/>
                                        <p:tgtEl>
                                          <p:spTgt spid="532686"/>
                                        </p:tgtEl>
                                        <p:attrNameLst>
                                          <p:attrName>style.visibility</p:attrName>
                                        </p:attrNameLst>
                                      </p:cBhvr>
                                      <p:to>
                                        <p:strVal val="hidden"/>
                                      </p:to>
                                    </p:set>
                                  </p:subTnLst>
                                </p:cTn>
                              </p:par>
                            </p:childTnLst>
                          </p:cTn>
                        </p:par>
                        <p:par>
                          <p:cTn id="63" fill="hold" nodeType="afterGroup">
                            <p:stCondLst>
                              <p:cond delay="1000"/>
                            </p:stCondLst>
                            <p:childTnLst>
                              <p:par>
                                <p:cTn id="64" presetID="1" presetClass="entr" presetSubtype="0" fill="hold" grpId="0" nodeType="afterEffect">
                                  <p:stCondLst>
                                    <p:cond delay="0"/>
                                  </p:stCondLst>
                                  <p:childTnLst>
                                    <p:set>
                                      <p:cBhvr>
                                        <p:cTn id="65" dur="1" fill="hold">
                                          <p:stCondLst>
                                            <p:cond delay="499"/>
                                          </p:stCondLst>
                                        </p:cTn>
                                        <p:tgtEl>
                                          <p:spTgt spid="532687"/>
                                        </p:tgtEl>
                                        <p:attrNameLst>
                                          <p:attrName>style.visibility</p:attrName>
                                        </p:attrNameLst>
                                      </p:cBhvr>
                                      <p:to>
                                        <p:strVal val="visible"/>
                                      </p:to>
                                    </p:set>
                                  </p:childTnLst>
                                  <p:subTnLst>
                                    <p:set>
                                      <p:cBhvr override="childStyle">
                                        <p:cTn dur="1" fill="hold" display="0" masterRel="nextClick" afterEffect="1"/>
                                        <p:tgtEl>
                                          <p:spTgt spid="532687"/>
                                        </p:tgtEl>
                                        <p:attrNameLst>
                                          <p:attrName>style.visibility</p:attrName>
                                        </p:attrNameLst>
                                      </p:cBhvr>
                                      <p:to>
                                        <p:strVal val="hidden"/>
                                      </p:to>
                                    </p:set>
                                  </p:subTnLst>
                                </p:cTn>
                              </p:par>
                            </p:childTnLst>
                          </p:cTn>
                        </p:par>
                        <p:par>
                          <p:cTn id="66" fill="hold" nodeType="afterGroup">
                            <p:stCondLst>
                              <p:cond delay="1500"/>
                            </p:stCondLst>
                            <p:childTnLst>
                              <p:par>
                                <p:cTn id="67" presetID="1" presetClass="entr" presetSubtype="0" fill="hold" grpId="0" nodeType="afterEffect">
                                  <p:stCondLst>
                                    <p:cond delay="0"/>
                                  </p:stCondLst>
                                  <p:childTnLst>
                                    <p:set>
                                      <p:cBhvr>
                                        <p:cTn id="68" dur="1" fill="hold">
                                          <p:stCondLst>
                                            <p:cond delay="499"/>
                                          </p:stCondLst>
                                        </p:cTn>
                                        <p:tgtEl>
                                          <p:spTgt spid="532688"/>
                                        </p:tgtEl>
                                        <p:attrNameLst>
                                          <p:attrName>style.visibility</p:attrName>
                                        </p:attrNameLst>
                                      </p:cBhvr>
                                      <p:to>
                                        <p:strVal val="visible"/>
                                      </p:to>
                                    </p:set>
                                  </p:childTnLst>
                                  <p:subTnLst>
                                    <p:set>
                                      <p:cBhvr override="childStyle">
                                        <p:cTn dur="1" fill="hold" display="0" masterRel="nextClick" afterEffect="1"/>
                                        <p:tgtEl>
                                          <p:spTgt spid="532688"/>
                                        </p:tgtEl>
                                        <p:attrNameLst>
                                          <p:attrName>style.visibility</p:attrName>
                                        </p:attrNameLst>
                                      </p:cBhvr>
                                      <p:to>
                                        <p:strVal val="hidden"/>
                                      </p:to>
                                    </p:set>
                                  </p:subTnLst>
                                </p:cTn>
                              </p:par>
                            </p:childTnLst>
                          </p:cTn>
                        </p:par>
                        <p:par>
                          <p:cTn id="69" fill="hold" nodeType="afterGroup">
                            <p:stCondLst>
                              <p:cond delay="2000"/>
                            </p:stCondLst>
                            <p:childTnLst>
                              <p:par>
                                <p:cTn id="70" presetID="2" presetClass="entr" presetSubtype="4" fill="hold" nodeType="afterEffect">
                                  <p:stCondLst>
                                    <p:cond delay="1000"/>
                                  </p:stCondLst>
                                  <p:childTnLst>
                                    <p:set>
                                      <p:cBhvr>
                                        <p:cTn id="71" dur="1" fill="hold">
                                          <p:stCondLst>
                                            <p:cond delay="0"/>
                                          </p:stCondLst>
                                        </p:cTn>
                                        <p:tgtEl>
                                          <p:spTgt spid="532689"/>
                                        </p:tgtEl>
                                        <p:attrNameLst>
                                          <p:attrName>style.visibility</p:attrName>
                                        </p:attrNameLst>
                                      </p:cBhvr>
                                      <p:to>
                                        <p:strVal val="visible"/>
                                      </p:to>
                                    </p:set>
                                    <p:anim calcmode="lin" valueType="num">
                                      <p:cBhvr additive="base">
                                        <p:cTn id="72" dur="500" fill="hold"/>
                                        <p:tgtEl>
                                          <p:spTgt spid="532689"/>
                                        </p:tgtEl>
                                        <p:attrNameLst>
                                          <p:attrName>ppt_x</p:attrName>
                                        </p:attrNameLst>
                                      </p:cBhvr>
                                      <p:tavLst>
                                        <p:tav tm="0">
                                          <p:val>
                                            <p:strVal val="#ppt_x"/>
                                          </p:val>
                                        </p:tav>
                                        <p:tav tm="100000">
                                          <p:val>
                                            <p:strVal val="#ppt_x"/>
                                          </p:val>
                                        </p:tav>
                                      </p:tavLst>
                                    </p:anim>
                                    <p:anim calcmode="lin" valueType="num">
                                      <p:cBhvr additive="base">
                                        <p:cTn id="73" dur="500" fill="hold"/>
                                        <p:tgtEl>
                                          <p:spTgt spid="532689"/>
                                        </p:tgtEl>
                                        <p:attrNameLst>
                                          <p:attrName>ppt_y</p:attrName>
                                        </p:attrNameLst>
                                      </p:cBhvr>
                                      <p:tavLst>
                                        <p:tav tm="0">
                                          <p:val>
                                            <p:strVal val="1+#ppt_h/2"/>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533084"/>
                                        </p:tgtEl>
                                        <p:attrNameLst>
                                          <p:attrName>style.visibility</p:attrName>
                                        </p:attrNameLst>
                                      </p:cBhvr>
                                      <p:to>
                                        <p:strVal val="visible"/>
                                      </p:to>
                                    </p:set>
                                  </p:childTnLst>
                                  <p:subTnLst>
                                    <p:set>
                                      <p:cBhvr override="childStyle">
                                        <p:cTn dur="1" fill="hold" display="0" masterRel="nextClick" afterEffect="1"/>
                                        <p:tgtEl>
                                          <p:spTgt spid="533084"/>
                                        </p:tgtEl>
                                        <p:attrNameLst>
                                          <p:attrName>style.visibility</p:attrName>
                                        </p:attrNameLst>
                                      </p:cBhvr>
                                      <p:to>
                                        <p:strVal val="hidden"/>
                                      </p:to>
                                    </p:set>
                                  </p:subTnLst>
                                </p:cTn>
                              </p:par>
                            </p:childTnLst>
                          </p:cTn>
                        </p:par>
                        <p:par>
                          <p:cTn id="78" fill="hold" nodeType="afterGroup">
                            <p:stCondLst>
                              <p:cond delay="500"/>
                            </p:stCondLst>
                            <p:childTnLst>
                              <p:par>
                                <p:cTn id="79" presetID="1" presetClass="entr" presetSubtype="0" fill="hold" grpId="0" nodeType="afterEffect">
                                  <p:stCondLst>
                                    <p:cond delay="0"/>
                                  </p:stCondLst>
                                  <p:childTnLst>
                                    <p:set>
                                      <p:cBhvr>
                                        <p:cTn id="80" dur="1" fill="hold">
                                          <p:stCondLst>
                                            <p:cond delay="499"/>
                                          </p:stCondLst>
                                        </p:cTn>
                                        <p:tgtEl>
                                          <p:spTgt spid="533085"/>
                                        </p:tgtEl>
                                        <p:attrNameLst>
                                          <p:attrName>style.visibility</p:attrName>
                                        </p:attrNameLst>
                                      </p:cBhvr>
                                      <p:to>
                                        <p:strVal val="visible"/>
                                      </p:to>
                                    </p:set>
                                  </p:childTnLst>
                                  <p:subTnLst>
                                    <p:set>
                                      <p:cBhvr override="childStyle">
                                        <p:cTn dur="1" fill="hold" display="0" masterRel="nextClick" afterEffect="1"/>
                                        <p:tgtEl>
                                          <p:spTgt spid="533085"/>
                                        </p:tgtEl>
                                        <p:attrNameLst>
                                          <p:attrName>style.visibility</p:attrName>
                                        </p:attrNameLst>
                                      </p:cBhvr>
                                      <p:to>
                                        <p:strVal val="hidden"/>
                                      </p:to>
                                    </p:set>
                                  </p:subTnLst>
                                </p:cTn>
                              </p:par>
                            </p:childTnLst>
                          </p:cTn>
                        </p:par>
                        <p:par>
                          <p:cTn id="81" fill="hold" nodeType="afterGroup">
                            <p:stCondLst>
                              <p:cond delay="1000"/>
                            </p:stCondLst>
                            <p:childTnLst>
                              <p:par>
                                <p:cTn id="82" presetID="2" presetClass="entr" presetSubtype="8" fill="hold" nodeType="afterEffect">
                                  <p:stCondLst>
                                    <p:cond delay="1000"/>
                                  </p:stCondLst>
                                  <p:childTnLst>
                                    <p:set>
                                      <p:cBhvr>
                                        <p:cTn id="83" dur="1" fill="hold">
                                          <p:stCondLst>
                                            <p:cond delay="0"/>
                                          </p:stCondLst>
                                        </p:cTn>
                                        <p:tgtEl>
                                          <p:spTgt spid="533061"/>
                                        </p:tgtEl>
                                        <p:attrNameLst>
                                          <p:attrName>style.visibility</p:attrName>
                                        </p:attrNameLst>
                                      </p:cBhvr>
                                      <p:to>
                                        <p:strVal val="visible"/>
                                      </p:to>
                                    </p:set>
                                    <p:anim calcmode="lin" valueType="num">
                                      <p:cBhvr additive="base">
                                        <p:cTn id="84" dur="500" fill="hold"/>
                                        <p:tgtEl>
                                          <p:spTgt spid="533061"/>
                                        </p:tgtEl>
                                        <p:attrNameLst>
                                          <p:attrName>ppt_x</p:attrName>
                                        </p:attrNameLst>
                                      </p:cBhvr>
                                      <p:tavLst>
                                        <p:tav tm="0">
                                          <p:val>
                                            <p:strVal val="0-#ppt_w/2"/>
                                          </p:val>
                                        </p:tav>
                                        <p:tav tm="100000">
                                          <p:val>
                                            <p:strVal val="#ppt_x"/>
                                          </p:val>
                                        </p:tav>
                                      </p:tavLst>
                                    </p:anim>
                                    <p:anim calcmode="lin" valueType="num">
                                      <p:cBhvr additive="base">
                                        <p:cTn id="85" dur="500" fill="hold"/>
                                        <p:tgtEl>
                                          <p:spTgt spid="533061"/>
                                        </p:tgtEl>
                                        <p:attrNameLst>
                                          <p:attrName>ppt_y</p:attrName>
                                        </p:attrNameLst>
                                      </p:cBhvr>
                                      <p:tavLst>
                                        <p:tav tm="0">
                                          <p:val>
                                            <p:strVal val="#ppt_y"/>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grpId="0" nodeType="clickEffect">
                                  <p:stCondLst>
                                    <p:cond delay="0"/>
                                  </p:stCondLst>
                                  <p:childTnLst>
                                    <p:set>
                                      <p:cBhvr>
                                        <p:cTn id="89" dur="1" fill="hold">
                                          <p:stCondLst>
                                            <p:cond delay="499"/>
                                          </p:stCondLst>
                                        </p:cTn>
                                        <p:tgtEl>
                                          <p:spTgt spid="532712"/>
                                        </p:tgtEl>
                                        <p:attrNameLst>
                                          <p:attrName>style.visibility</p:attrName>
                                        </p:attrNameLst>
                                      </p:cBhvr>
                                      <p:to>
                                        <p:strVal val="visible"/>
                                      </p:to>
                                    </p:set>
                                  </p:childTnLst>
                                  <p:subTnLst>
                                    <p:set>
                                      <p:cBhvr override="childStyle">
                                        <p:cTn dur="1" fill="hold" display="0" masterRel="nextClick" afterEffect="1"/>
                                        <p:tgtEl>
                                          <p:spTgt spid="532712"/>
                                        </p:tgtEl>
                                        <p:attrNameLst>
                                          <p:attrName>style.visibility</p:attrName>
                                        </p:attrNameLst>
                                      </p:cBhvr>
                                      <p:to>
                                        <p:strVal val="hidden"/>
                                      </p:to>
                                    </p:set>
                                  </p:subTnLst>
                                </p:cTn>
                              </p:par>
                            </p:childTnLst>
                          </p:cTn>
                        </p:par>
                        <p:par>
                          <p:cTn id="90" fill="hold" nodeType="afterGroup">
                            <p:stCondLst>
                              <p:cond delay="500"/>
                            </p:stCondLst>
                            <p:childTnLst>
                              <p:par>
                                <p:cTn id="91" presetID="1" presetClass="entr" presetSubtype="0" fill="hold" grpId="0" nodeType="afterEffect">
                                  <p:stCondLst>
                                    <p:cond delay="0"/>
                                  </p:stCondLst>
                                  <p:childTnLst>
                                    <p:set>
                                      <p:cBhvr>
                                        <p:cTn id="92" dur="1" fill="hold">
                                          <p:stCondLst>
                                            <p:cond delay="499"/>
                                          </p:stCondLst>
                                        </p:cTn>
                                        <p:tgtEl>
                                          <p:spTgt spid="532713"/>
                                        </p:tgtEl>
                                        <p:attrNameLst>
                                          <p:attrName>style.visibility</p:attrName>
                                        </p:attrNameLst>
                                      </p:cBhvr>
                                      <p:to>
                                        <p:strVal val="visible"/>
                                      </p:to>
                                    </p:set>
                                  </p:childTnLst>
                                  <p:subTnLst>
                                    <p:set>
                                      <p:cBhvr override="childStyle">
                                        <p:cTn dur="1" fill="hold" display="0" masterRel="nextClick" afterEffect="1"/>
                                        <p:tgtEl>
                                          <p:spTgt spid="532713"/>
                                        </p:tgtEl>
                                        <p:attrNameLst>
                                          <p:attrName>style.visibility</p:attrName>
                                        </p:attrNameLst>
                                      </p:cBhvr>
                                      <p:to>
                                        <p:strVal val="hidden"/>
                                      </p:to>
                                    </p:set>
                                  </p:subTnLst>
                                </p:cTn>
                              </p:par>
                            </p:childTnLst>
                          </p:cTn>
                        </p:par>
                        <p:par>
                          <p:cTn id="93" fill="hold" nodeType="afterGroup">
                            <p:stCondLst>
                              <p:cond delay="1000"/>
                            </p:stCondLst>
                            <p:childTnLst>
                              <p:par>
                                <p:cTn id="94" presetID="1" presetClass="entr" presetSubtype="0" fill="hold" grpId="0" nodeType="afterEffect">
                                  <p:stCondLst>
                                    <p:cond delay="0"/>
                                  </p:stCondLst>
                                  <p:childTnLst>
                                    <p:set>
                                      <p:cBhvr>
                                        <p:cTn id="95" dur="1" fill="hold">
                                          <p:stCondLst>
                                            <p:cond delay="499"/>
                                          </p:stCondLst>
                                        </p:cTn>
                                        <p:tgtEl>
                                          <p:spTgt spid="532714"/>
                                        </p:tgtEl>
                                        <p:attrNameLst>
                                          <p:attrName>style.visibility</p:attrName>
                                        </p:attrNameLst>
                                      </p:cBhvr>
                                      <p:to>
                                        <p:strVal val="visible"/>
                                      </p:to>
                                    </p:set>
                                  </p:childTnLst>
                                  <p:subTnLst>
                                    <p:set>
                                      <p:cBhvr override="childStyle">
                                        <p:cTn dur="1" fill="hold" display="0" masterRel="nextClick" afterEffect="1"/>
                                        <p:tgtEl>
                                          <p:spTgt spid="532714"/>
                                        </p:tgtEl>
                                        <p:attrNameLst>
                                          <p:attrName>style.visibility</p:attrName>
                                        </p:attrNameLst>
                                      </p:cBhvr>
                                      <p:to>
                                        <p:strVal val="hidden"/>
                                      </p:to>
                                    </p:set>
                                  </p:subTnLst>
                                </p:cTn>
                              </p:par>
                            </p:childTnLst>
                          </p:cTn>
                        </p:par>
                        <p:par>
                          <p:cTn id="96" fill="hold" nodeType="afterGroup">
                            <p:stCondLst>
                              <p:cond delay="1500"/>
                            </p:stCondLst>
                            <p:childTnLst>
                              <p:par>
                                <p:cTn id="97" presetID="2" presetClass="entr" presetSubtype="4" fill="hold" nodeType="afterEffect">
                                  <p:stCondLst>
                                    <p:cond delay="1000"/>
                                  </p:stCondLst>
                                  <p:childTnLst>
                                    <p:set>
                                      <p:cBhvr>
                                        <p:cTn id="98" dur="1" fill="hold">
                                          <p:stCondLst>
                                            <p:cond delay="0"/>
                                          </p:stCondLst>
                                        </p:cTn>
                                        <p:tgtEl>
                                          <p:spTgt spid="532715"/>
                                        </p:tgtEl>
                                        <p:attrNameLst>
                                          <p:attrName>style.visibility</p:attrName>
                                        </p:attrNameLst>
                                      </p:cBhvr>
                                      <p:to>
                                        <p:strVal val="visible"/>
                                      </p:to>
                                    </p:set>
                                    <p:anim calcmode="lin" valueType="num">
                                      <p:cBhvr additive="base">
                                        <p:cTn id="99" dur="500" fill="hold"/>
                                        <p:tgtEl>
                                          <p:spTgt spid="532715"/>
                                        </p:tgtEl>
                                        <p:attrNameLst>
                                          <p:attrName>ppt_x</p:attrName>
                                        </p:attrNameLst>
                                      </p:cBhvr>
                                      <p:tavLst>
                                        <p:tav tm="0">
                                          <p:val>
                                            <p:strVal val="#ppt_x"/>
                                          </p:val>
                                        </p:tav>
                                        <p:tav tm="100000">
                                          <p:val>
                                            <p:strVal val="#ppt_x"/>
                                          </p:val>
                                        </p:tav>
                                      </p:tavLst>
                                    </p:anim>
                                    <p:anim calcmode="lin" valueType="num">
                                      <p:cBhvr additive="base">
                                        <p:cTn id="100" dur="500" fill="hold"/>
                                        <p:tgtEl>
                                          <p:spTgt spid="532715"/>
                                        </p:tgtEl>
                                        <p:attrNameLst>
                                          <p:attrName>ppt_y</p:attrName>
                                        </p:attrNameLst>
                                      </p:cBhvr>
                                      <p:tavLst>
                                        <p:tav tm="0">
                                          <p:val>
                                            <p:strVal val="1+#ppt_h/2"/>
                                          </p:val>
                                        </p:tav>
                                        <p:tav tm="100000">
                                          <p:val>
                                            <p:strVal val="#ppt_y"/>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499"/>
                                          </p:stCondLst>
                                        </p:cTn>
                                        <p:tgtEl>
                                          <p:spTgt spid="532732"/>
                                        </p:tgtEl>
                                        <p:attrNameLst>
                                          <p:attrName>style.visibility</p:attrName>
                                        </p:attrNameLst>
                                      </p:cBhvr>
                                      <p:to>
                                        <p:strVal val="visible"/>
                                      </p:to>
                                    </p:set>
                                  </p:childTnLst>
                                  <p:subTnLst>
                                    <p:set>
                                      <p:cBhvr override="childStyle">
                                        <p:cTn dur="1" fill="hold" display="0" masterRel="nextClick" afterEffect="1"/>
                                        <p:tgtEl>
                                          <p:spTgt spid="532732"/>
                                        </p:tgtEl>
                                        <p:attrNameLst>
                                          <p:attrName>style.visibility</p:attrName>
                                        </p:attrNameLst>
                                      </p:cBhvr>
                                      <p:to>
                                        <p:strVal val="hidden"/>
                                      </p:to>
                                    </p:set>
                                  </p:subTnLst>
                                </p:cTn>
                              </p:par>
                            </p:childTnLst>
                          </p:cTn>
                        </p:par>
                        <p:par>
                          <p:cTn id="105" fill="hold" nodeType="afterGroup">
                            <p:stCondLst>
                              <p:cond delay="500"/>
                            </p:stCondLst>
                            <p:childTnLst>
                              <p:par>
                                <p:cTn id="106" presetID="1" presetClass="entr" presetSubtype="0" fill="hold" grpId="0" nodeType="afterEffect">
                                  <p:stCondLst>
                                    <p:cond delay="0"/>
                                  </p:stCondLst>
                                  <p:childTnLst>
                                    <p:set>
                                      <p:cBhvr>
                                        <p:cTn id="107" dur="1" fill="hold">
                                          <p:stCondLst>
                                            <p:cond delay="499"/>
                                          </p:stCondLst>
                                        </p:cTn>
                                        <p:tgtEl>
                                          <p:spTgt spid="532733"/>
                                        </p:tgtEl>
                                        <p:attrNameLst>
                                          <p:attrName>style.visibility</p:attrName>
                                        </p:attrNameLst>
                                      </p:cBhvr>
                                      <p:to>
                                        <p:strVal val="visible"/>
                                      </p:to>
                                    </p:set>
                                  </p:childTnLst>
                                  <p:subTnLst>
                                    <p:set>
                                      <p:cBhvr override="childStyle">
                                        <p:cTn dur="1" fill="hold" display="0" masterRel="nextClick" afterEffect="1"/>
                                        <p:tgtEl>
                                          <p:spTgt spid="532733"/>
                                        </p:tgtEl>
                                        <p:attrNameLst>
                                          <p:attrName>style.visibility</p:attrName>
                                        </p:attrNameLst>
                                      </p:cBhvr>
                                      <p:to>
                                        <p:strVal val="hidden"/>
                                      </p:to>
                                    </p:set>
                                  </p:subTnLst>
                                </p:cTn>
                              </p:par>
                            </p:childTnLst>
                          </p:cTn>
                        </p:par>
                        <p:par>
                          <p:cTn id="108" fill="hold" nodeType="afterGroup">
                            <p:stCondLst>
                              <p:cond delay="1000"/>
                            </p:stCondLst>
                            <p:childTnLst>
                              <p:par>
                                <p:cTn id="109" presetID="1" presetClass="entr" presetSubtype="0" fill="hold" grpId="0" nodeType="afterEffect">
                                  <p:stCondLst>
                                    <p:cond delay="0"/>
                                  </p:stCondLst>
                                  <p:childTnLst>
                                    <p:set>
                                      <p:cBhvr>
                                        <p:cTn id="110" dur="1" fill="hold">
                                          <p:stCondLst>
                                            <p:cond delay="499"/>
                                          </p:stCondLst>
                                        </p:cTn>
                                        <p:tgtEl>
                                          <p:spTgt spid="532734"/>
                                        </p:tgtEl>
                                        <p:attrNameLst>
                                          <p:attrName>style.visibility</p:attrName>
                                        </p:attrNameLst>
                                      </p:cBhvr>
                                      <p:to>
                                        <p:strVal val="visible"/>
                                      </p:to>
                                    </p:set>
                                  </p:childTnLst>
                                  <p:subTnLst>
                                    <p:set>
                                      <p:cBhvr override="childStyle">
                                        <p:cTn dur="1" fill="hold" display="0" masterRel="nextClick" afterEffect="1"/>
                                        <p:tgtEl>
                                          <p:spTgt spid="532734"/>
                                        </p:tgtEl>
                                        <p:attrNameLst>
                                          <p:attrName>style.visibility</p:attrName>
                                        </p:attrNameLst>
                                      </p:cBhvr>
                                      <p:to>
                                        <p:strVal val="hidden"/>
                                      </p:to>
                                    </p:set>
                                  </p:subTnLst>
                                </p:cTn>
                              </p:par>
                            </p:childTnLst>
                          </p:cTn>
                        </p:par>
                        <p:par>
                          <p:cTn id="111" fill="hold" nodeType="afterGroup">
                            <p:stCondLst>
                              <p:cond delay="1500"/>
                            </p:stCondLst>
                            <p:childTnLst>
                              <p:par>
                                <p:cTn id="112" presetID="2" presetClass="entr" presetSubtype="1" fill="hold" nodeType="afterEffect">
                                  <p:stCondLst>
                                    <p:cond delay="1000"/>
                                  </p:stCondLst>
                                  <p:childTnLst>
                                    <p:set>
                                      <p:cBhvr>
                                        <p:cTn id="113" dur="1" fill="hold">
                                          <p:stCondLst>
                                            <p:cond delay="0"/>
                                          </p:stCondLst>
                                        </p:cTn>
                                        <p:tgtEl>
                                          <p:spTgt spid="533241"/>
                                        </p:tgtEl>
                                        <p:attrNameLst>
                                          <p:attrName>style.visibility</p:attrName>
                                        </p:attrNameLst>
                                      </p:cBhvr>
                                      <p:to>
                                        <p:strVal val="visible"/>
                                      </p:to>
                                    </p:set>
                                    <p:anim calcmode="lin" valueType="num">
                                      <p:cBhvr additive="base">
                                        <p:cTn id="114" dur="500" fill="hold"/>
                                        <p:tgtEl>
                                          <p:spTgt spid="533241"/>
                                        </p:tgtEl>
                                        <p:attrNameLst>
                                          <p:attrName>ppt_x</p:attrName>
                                        </p:attrNameLst>
                                      </p:cBhvr>
                                      <p:tavLst>
                                        <p:tav tm="0">
                                          <p:val>
                                            <p:strVal val="#ppt_x"/>
                                          </p:val>
                                        </p:tav>
                                        <p:tav tm="100000">
                                          <p:val>
                                            <p:strVal val="#ppt_x"/>
                                          </p:val>
                                        </p:tav>
                                      </p:tavLst>
                                    </p:anim>
                                    <p:anim calcmode="lin" valueType="num">
                                      <p:cBhvr additive="base">
                                        <p:cTn id="115" dur="500" fill="hold"/>
                                        <p:tgtEl>
                                          <p:spTgt spid="533241"/>
                                        </p:tgtEl>
                                        <p:attrNameLst>
                                          <p:attrName>ppt_y</p:attrName>
                                        </p:attrNameLst>
                                      </p:cBhvr>
                                      <p:tavLst>
                                        <p:tav tm="0">
                                          <p:val>
                                            <p:strVal val="0-#ppt_h/2"/>
                                          </p:val>
                                        </p:tav>
                                        <p:tav tm="100000">
                                          <p:val>
                                            <p:strVal val="#ppt_y"/>
                                          </p:val>
                                        </p:tav>
                                      </p:tavLst>
                                    </p:anim>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532909"/>
                                        </p:tgtEl>
                                        <p:attrNameLst>
                                          <p:attrName>style.visibility</p:attrName>
                                        </p:attrNameLst>
                                      </p:cBhvr>
                                      <p:to>
                                        <p:strVal val="visible"/>
                                      </p:to>
                                    </p:set>
                                    <p:animEffect transition="in" filter="blinds(horizontal)">
                                      <p:cBhvr>
                                        <p:cTn id="120" dur="500"/>
                                        <p:tgtEl>
                                          <p:spTgt spid="532909"/>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499"/>
                                          </p:stCondLst>
                                        </p:cTn>
                                        <p:tgtEl>
                                          <p:spTgt spid="532761"/>
                                        </p:tgtEl>
                                        <p:attrNameLst>
                                          <p:attrName>style.visibility</p:attrName>
                                        </p:attrNameLst>
                                      </p:cBhvr>
                                      <p:to>
                                        <p:strVal val="visible"/>
                                      </p:to>
                                    </p:set>
                                  </p:childTnLst>
                                  <p:subTnLst>
                                    <p:set>
                                      <p:cBhvr override="childStyle">
                                        <p:cTn dur="1" fill="hold" display="0" masterRel="nextClick" afterEffect="1"/>
                                        <p:tgtEl>
                                          <p:spTgt spid="532761"/>
                                        </p:tgtEl>
                                        <p:attrNameLst>
                                          <p:attrName>style.visibility</p:attrName>
                                        </p:attrNameLst>
                                      </p:cBhvr>
                                      <p:to>
                                        <p:strVal val="hidden"/>
                                      </p:to>
                                    </p:set>
                                  </p:subTnLst>
                                </p:cTn>
                              </p:par>
                            </p:childTnLst>
                          </p:cTn>
                        </p:par>
                        <p:par>
                          <p:cTn id="125" fill="hold" nodeType="afterGroup">
                            <p:stCondLst>
                              <p:cond delay="500"/>
                            </p:stCondLst>
                            <p:childTnLst>
                              <p:par>
                                <p:cTn id="126" presetID="1" presetClass="entr" presetSubtype="0" fill="hold" grpId="0" nodeType="afterEffect">
                                  <p:stCondLst>
                                    <p:cond delay="0"/>
                                  </p:stCondLst>
                                  <p:childTnLst>
                                    <p:set>
                                      <p:cBhvr>
                                        <p:cTn id="127" dur="1" fill="hold">
                                          <p:stCondLst>
                                            <p:cond delay="499"/>
                                          </p:stCondLst>
                                        </p:cTn>
                                        <p:tgtEl>
                                          <p:spTgt spid="532762"/>
                                        </p:tgtEl>
                                        <p:attrNameLst>
                                          <p:attrName>style.visibility</p:attrName>
                                        </p:attrNameLst>
                                      </p:cBhvr>
                                      <p:to>
                                        <p:strVal val="visible"/>
                                      </p:to>
                                    </p:set>
                                  </p:childTnLst>
                                  <p:subTnLst>
                                    <p:set>
                                      <p:cBhvr override="childStyle">
                                        <p:cTn dur="1" fill="hold" display="0" masterRel="nextClick" afterEffect="1"/>
                                        <p:tgtEl>
                                          <p:spTgt spid="532762"/>
                                        </p:tgtEl>
                                        <p:attrNameLst>
                                          <p:attrName>style.visibility</p:attrName>
                                        </p:attrNameLst>
                                      </p:cBhvr>
                                      <p:to>
                                        <p:strVal val="hidden"/>
                                      </p:to>
                                    </p:set>
                                  </p:subTnLst>
                                </p:cTn>
                              </p:par>
                            </p:childTnLst>
                          </p:cTn>
                        </p:par>
                        <p:par>
                          <p:cTn id="128" fill="hold" nodeType="afterGroup">
                            <p:stCondLst>
                              <p:cond delay="1000"/>
                            </p:stCondLst>
                            <p:childTnLst>
                              <p:par>
                                <p:cTn id="129" presetID="1" presetClass="entr" presetSubtype="0" fill="hold" grpId="0" nodeType="afterEffect">
                                  <p:stCondLst>
                                    <p:cond delay="0"/>
                                  </p:stCondLst>
                                  <p:childTnLst>
                                    <p:set>
                                      <p:cBhvr>
                                        <p:cTn id="130" dur="1" fill="hold">
                                          <p:stCondLst>
                                            <p:cond delay="499"/>
                                          </p:stCondLst>
                                        </p:cTn>
                                        <p:tgtEl>
                                          <p:spTgt spid="532763"/>
                                        </p:tgtEl>
                                        <p:attrNameLst>
                                          <p:attrName>style.visibility</p:attrName>
                                        </p:attrNameLst>
                                      </p:cBhvr>
                                      <p:to>
                                        <p:strVal val="visible"/>
                                      </p:to>
                                    </p:set>
                                  </p:childTnLst>
                                  <p:subTnLst>
                                    <p:set>
                                      <p:cBhvr override="childStyle">
                                        <p:cTn dur="1" fill="hold" display="0" masterRel="nextClick" afterEffect="1"/>
                                        <p:tgtEl>
                                          <p:spTgt spid="532763"/>
                                        </p:tgtEl>
                                        <p:attrNameLst>
                                          <p:attrName>style.visibility</p:attrName>
                                        </p:attrNameLst>
                                      </p:cBhvr>
                                      <p:to>
                                        <p:strVal val="hidden"/>
                                      </p:to>
                                    </p:set>
                                  </p:subTnLst>
                                </p:cTn>
                              </p:par>
                            </p:childTnLst>
                          </p:cTn>
                        </p:par>
                        <p:par>
                          <p:cTn id="131" fill="hold" nodeType="afterGroup">
                            <p:stCondLst>
                              <p:cond delay="1500"/>
                            </p:stCondLst>
                            <p:childTnLst>
                              <p:par>
                                <p:cTn id="132" presetID="1" presetClass="entr" presetSubtype="0" fill="hold" grpId="0" nodeType="afterEffect">
                                  <p:stCondLst>
                                    <p:cond delay="0"/>
                                  </p:stCondLst>
                                  <p:childTnLst>
                                    <p:set>
                                      <p:cBhvr>
                                        <p:cTn id="133" dur="1" fill="hold">
                                          <p:stCondLst>
                                            <p:cond delay="499"/>
                                          </p:stCondLst>
                                        </p:cTn>
                                        <p:tgtEl>
                                          <p:spTgt spid="532764"/>
                                        </p:tgtEl>
                                        <p:attrNameLst>
                                          <p:attrName>style.visibility</p:attrName>
                                        </p:attrNameLst>
                                      </p:cBhvr>
                                      <p:to>
                                        <p:strVal val="visible"/>
                                      </p:to>
                                    </p:set>
                                  </p:childTnLst>
                                  <p:subTnLst>
                                    <p:set>
                                      <p:cBhvr override="childStyle">
                                        <p:cTn dur="1" fill="hold" display="0" masterRel="nextClick" afterEffect="1"/>
                                        <p:tgtEl>
                                          <p:spTgt spid="532764"/>
                                        </p:tgtEl>
                                        <p:attrNameLst>
                                          <p:attrName>style.visibility</p:attrName>
                                        </p:attrNameLst>
                                      </p:cBhvr>
                                      <p:to>
                                        <p:strVal val="hidden"/>
                                      </p:to>
                                    </p:set>
                                  </p:subTnLst>
                                </p:cTn>
                              </p:par>
                            </p:childTnLst>
                          </p:cTn>
                        </p:par>
                        <p:par>
                          <p:cTn id="134" fill="hold" nodeType="afterGroup">
                            <p:stCondLst>
                              <p:cond delay="2000"/>
                            </p:stCondLst>
                            <p:childTnLst>
                              <p:par>
                                <p:cTn id="135" presetID="2" presetClass="entr" presetSubtype="4" fill="hold" nodeType="afterEffect">
                                  <p:stCondLst>
                                    <p:cond delay="1000"/>
                                  </p:stCondLst>
                                  <p:childTnLst>
                                    <p:set>
                                      <p:cBhvr>
                                        <p:cTn id="136" dur="1" fill="hold">
                                          <p:stCondLst>
                                            <p:cond delay="0"/>
                                          </p:stCondLst>
                                        </p:cTn>
                                        <p:tgtEl>
                                          <p:spTgt spid="533253"/>
                                        </p:tgtEl>
                                        <p:attrNameLst>
                                          <p:attrName>style.visibility</p:attrName>
                                        </p:attrNameLst>
                                      </p:cBhvr>
                                      <p:to>
                                        <p:strVal val="visible"/>
                                      </p:to>
                                    </p:set>
                                    <p:anim calcmode="lin" valueType="num">
                                      <p:cBhvr additive="base">
                                        <p:cTn id="137" dur="500" fill="hold"/>
                                        <p:tgtEl>
                                          <p:spTgt spid="533253"/>
                                        </p:tgtEl>
                                        <p:attrNameLst>
                                          <p:attrName>ppt_x</p:attrName>
                                        </p:attrNameLst>
                                      </p:cBhvr>
                                      <p:tavLst>
                                        <p:tav tm="0">
                                          <p:val>
                                            <p:strVal val="#ppt_x"/>
                                          </p:val>
                                        </p:tav>
                                        <p:tav tm="100000">
                                          <p:val>
                                            <p:strVal val="#ppt_x"/>
                                          </p:val>
                                        </p:tav>
                                      </p:tavLst>
                                    </p:anim>
                                    <p:anim calcmode="lin" valueType="num">
                                      <p:cBhvr additive="base">
                                        <p:cTn id="138" dur="500" fill="hold"/>
                                        <p:tgtEl>
                                          <p:spTgt spid="533253"/>
                                        </p:tgtEl>
                                        <p:attrNameLst>
                                          <p:attrName>ppt_y</p:attrName>
                                        </p:attrNameLst>
                                      </p:cBhvr>
                                      <p:tavLst>
                                        <p:tav tm="0">
                                          <p:val>
                                            <p:strVal val="1+#ppt_h/2"/>
                                          </p:val>
                                        </p:tav>
                                        <p:tav tm="100000">
                                          <p:val>
                                            <p:strVal val="#ppt_y"/>
                                          </p:val>
                                        </p:tav>
                                      </p:tavLst>
                                    </p:anim>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grpId="0" nodeType="clickEffect">
                                  <p:stCondLst>
                                    <p:cond delay="0"/>
                                  </p:stCondLst>
                                  <p:childTnLst>
                                    <p:set>
                                      <p:cBhvr>
                                        <p:cTn id="142" dur="1" fill="hold">
                                          <p:stCondLst>
                                            <p:cond delay="499"/>
                                          </p:stCondLst>
                                        </p:cTn>
                                        <p:tgtEl>
                                          <p:spTgt spid="532791"/>
                                        </p:tgtEl>
                                        <p:attrNameLst>
                                          <p:attrName>style.visibility</p:attrName>
                                        </p:attrNameLst>
                                      </p:cBhvr>
                                      <p:to>
                                        <p:strVal val="visible"/>
                                      </p:to>
                                    </p:set>
                                  </p:childTnLst>
                                  <p:subTnLst>
                                    <p:set>
                                      <p:cBhvr override="childStyle">
                                        <p:cTn dur="1" fill="hold" display="0" masterRel="nextClick" afterEffect="1"/>
                                        <p:tgtEl>
                                          <p:spTgt spid="532791"/>
                                        </p:tgtEl>
                                        <p:attrNameLst>
                                          <p:attrName>style.visibility</p:attrName>
                                        </p:attrNameLst>
                                      </p:cBhvr>
                                      <p:to>
                                        <p:strVal val="hidden"/>
                                      </p:to>
                                    </p:set>
                                  </p:subTnLst>
                                </p:cTn>
                              </p:par>
                            </p:childTnLst>
                          </p:cTn>
                        </p:par>
                        <p:par>
                          <p:cTn id="143" fill="hold" nodeType="afterGroup">
                            <p:stCondLst>
                              <p:cond delay="500"/>
                            </p:stCondLst>
                            <p:childTnLst>
                              <p:par>
                                <p:cTn id="144" presetID="1" presetClass="entr" presetSubtype="0" fill="hold" grpId="0" nodeType="afterEffect">
                                  <p:stCondLst>
                                    <p:cond delay="0"/>
                                  </p:stCondLst>
                                  <p:childTnLst>
                                    <p:set>
                                      <p:cBhvr>
                                        <p:cTn id="145" dur="1" fill="hold">
                                          <p:stCondLst>
                                            <p:cond delay="499"/>
                                          </p:stCondLst>
                                        </p:cTn>
                                        <p:tgtEl>
                                          <p:spTgt spid="532792"/>
                                        </p:tgtEl>
                                        <p:attrNameLst>
                                          <p:attrName>style.visibility</p:attrName>
                                        </p:attrNameLst>
                                      </p:cBhvr>
                                      <p:to>
                                        <p:strVal val="visible"/>
                                      </p:to>
                                    </p:set>
                                  </p:childTnLst>
                                  <p:subTnLst>
                                    <p:set>
                                      <p:cBhvr override="childStyle">
                                        <p:cTn dur="1" fill="hold" display="0" masterRel="nextClick" afterEffect="1"/>
                                        <p:tgtEl>
                                          <p:spTgt spid="532792"/>
                                        </p:tgtEl>
                                        <p:attrNameLst>
                                          <p:attrName>style.visibility</p:attrName>
                                        </p:attrNameLst>
                                      </p:cBhvr>
                                      <p:to>
                                        <p:strVal val="hidden"/>
                                      </p:to>
                                    </p:set>
                                  </p:subTnLst>
                                </p:cTn>
                              </p:par>
                            </p:childTnLst>
                          </p:cTn>
                        </p:par>
                        <p:par>
                          <p:cTn id="146" fill="hold" nodeType="afterGroup">
                            <p:stCondLst>
                              <p:cond delay="1000"/>
                            </p:stCondLst>
                            <p:childTnLst>
                              <p:par>
                                <p:cTn id="147" presetID="1" presetClass="entr" presetSubtype="0" fill="hold" grpId="0" nodeType="afterEffect">
                                  <p:stCondLst>
                                    <p:cond delay="0"/>
                                  </p:stCondLst>
                                  <p:childTnLst>
                                    <p:set>
                                      <p:cBhvr>
                                        <p:cTn id="148" dur="1" fill="hold">
                                          <p:stCondLst>
                                            <p:cond delay="499"/>
                                          </p:stCondLst>
                                        </p:cTn>
                                        <p:tgtEl>
                                          <p:spTgt spid="532793"/>
                                        </p:tgtEl>
                                        <p:attrNameLst>
                                          <p:attrName>style.visibility</p:attrName>
                                        </p:attrNameLst>
                                      </p:cBhvr>
                                      <p:to>
                                        <p:strVal val="visible"/>
                                      </p:to>
                                    </p:set>
                                  </p:childTnLst>
                                  <p:subTnLst>
                                    <p:set>
                                      <p:cBhvr override="childStyle">
                                        <p:cTn dur="1" fill="hold" display="0" masterRel="nextClick" afterEffect="1"/>
                                        <p:tgtEl>
                                          <p:spTgt spid="532793"/>
                                        </p:tgtEl>
                                        <p:attrNameLst>
                                          <p:attrName>style.visibility</p:attrName>
                                        </p:attrNameLst>
                                      </p:cBhvr>
                                      <p:to>
                                        <p:strVal val="hidden"/>
                                      </p:to>
                                    </p:set>
                                  </p:subTnLst>
                                </p:cTn>
                              </p:par>
                            </p:childTnLst>
                          </p:cTn>
                        </p:par>
                        <p:par>
                          <p:cTn id="149" fill="hold" nodeType="afterGroup">
                            <p:stCondLst>
                              <p:cond delay="1500"/>
                            </p:stCondLst>
                            <p:childTnLst>
                              <p:par>
                                <p:cTn id="150" presetID="1" presetClass="entr" presetSubtype="0" fill="hold" grpId="0" nodeType="afterEffect">
                                  <p:stCondLst>
                                    <p:cond delay="0"/>
                                  </p:stCondLst>
                                  <p:childTnLst>
                                    <p:set>
                                      <p:cBhvr>
                                        <p:cTn id="151" dur="1" fill="hold">
                                          <p:stCondLst>
                                            <p:cond delay="499"/>
                                          </p:stCondLst>
                                        </p:cTn>
                                        <p:tgtEl>
                                          <p:spTgt spid="532794"/>
                                        </p:tgtEl>
                                        <p:attrNameLst>
                                          <p:attrName>style.visibility</p:attrName>
                                        </p:attrNameLst>
                                      </p:cBhvr>
                                      <p:to>
                                        <p:strVal val="visible"/>
                                      </p:to>
                                    </p:set>
                                  </p:childTnLst>
                                  <p:subTnLst>
                                    <p:set>
                                      <p:cBhvr override="childStyle">
                                        <p:cTn dur="1" fill="hold" display="0" masterRel="nextClick" afterEffect="1"/>
                                        <p:tgtEl>
                                          <p:spTgt spid="532794"/>
                                        </p:tgtEl>
                                        <p:attrNameLst>
                                          <p:attrName>style.visibility</p:attrName>
                                        </p:attrNameLst>
                                      </p:cBhvr>
                                      <p:to>
                                        <p:strVal val="hidden"/>
                                      </p:to>
                                    </p:set>
                                  </p:subTnLst>
                                </p:cTn>
                              </p:par>
                            </p:childTnLst>
                          </p:cTn>
                        </p:par>
                        <p:par>
                          <p:cTn id="152" fill="hold" nodeType="afterGroup">
                            <p:stCondLst>
                              <p:cond delay="2000"/>
                            </p:stCondLst>
                            <p:childTnLst>
                              <p:par>
                                <p:cTn id="153" presetID="2" presetClass="entr" presetSubtype="1" fill="hold" nodeType="afterEffect">
                                  <p:stCondLst>
                                    <p:cond delay="1000"/>
                                  </p:stCondLst>
                                  <p:childTnLst>
                                    <p:set>
                                      <p:cBhvr>
                                        <p:cTn id="154" dur="1" fill="hold">
                                          <p:stCondLst>
                                            <p:cond delay="0"/>
                                          </p:stCondLst>
                                        </p:cTn>
                                        <p:tgtEl>
                                          <p:spTgt spid="533210"/>
                                        </p:tgtEl>
                                        <p:attrNameLst>
                                          <p:attrName>style.visibility</p:attrName>
                                        </p:attrNameLst>
                                      </p:cBhvr>
                                      <p:to>
                                        <p:strVal val="visible"/>
                                      </p:to>
                                    </p:set>
                                    <p:anim calcmode="lin" valueType="num">
                                      <p:cBhvr additive="base">
                                        <p:cTn id="155" dur="500" fill="hold"/>
                                        <p:tgtEl>
                                          <p:spTgt spid="533210"/>
                                        </p:tgtEl>
                                        <p:attrNameLst>
                                          <p:attrName>ppt_x</p:attrName>
                                        </p:attrNameLst>
                                      </p:cBhvr>
                                      <p:tavLst>
                                        <p:tav tm="0">
                                          <p:val>
                                            <p:strVal val="#ppt_x"/>
                                          </p:val>
                                        </p:tav>
                                        <p:tav tm="100000">
                                          <p:val>
                                            <p:strVal val="#ppt_x"/>
                                          </p:val>
                                        </p:tav>
                                      </p:tavLst>
                                    </p:anim>
                                    <p:anim calcmode="lin" valueType="num">
                                      <p:cBhvr additive="base">
                                        <p:cTn id="156" dur="500" fill="hold"/>
                                        <p:tgtEl>
                                          <p:spTgt spid="533210"/>
                                        </p:tgtEl>
                                        <p:attrNameLst>
                                          <p:attrName>ppt_y</p:attrName>
                                        </p:attrNameLst>
                                      </p:cBhvr>
                                      <p:tavLst>
                                        <p:tav tm="0">
                                          <p:val>
                                            <p:strVal val="0-#ppt_h/2"/>
                                          </p:val>
                                        </p:tav>
                                        <p:tav tm="100000">
                                          <p:val>
                                            <p:strVal val="#ppt_y"/>
                                          </p:val>
                                        </p:tav>
                                      </p:tavLst>
                                    </p:anim>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 presetClass="entr" presetSubtype="0" fill="hold" grpId="0" nodeType="clickEffect">
                                  <p:stCondLst>
                                    <p:cond delay="0"/>
                                  </p:stCondLst>
                                  <p:childTnLst>
                                    <p:set>
                                      <p:cBhvr>
                                        <p:cTn id="160" dur="1" fill="hold">
                                          <p:stCondLst>
                                            <p:cond delay="499"/>
                                          </p:stCondLst>
                                        </p:cTn>
                                        <p:tgtEl>
                                          <p:spTgt spid="532821"/>
                                        </p:tgtEl>
                                        <p:attrNameLst>
                                          <p:attrName>style.visibility</p:attrName>
                                        </p:attrNameLst>
                                      </p:cBhvr>
                                      <p:to>
                                        <p:strVal val="visible"/>
                                      </p:to>
                                    </p:set>
                                  </p:childTnLst>
                                  <p:subTnLst>
                                    <p:set>
                                      <p:cBhvr override="childStyle">
                                        <p:cTn dur="1" fill="hold" display="0" masterRel="nextClick" afterEffect="1"/>
                                        <p:tgtEl>
                                          <p:spTgt spid="532821"/>
                                        </p:tgtEl>
                                        <p:attrNameLst>
                                          <p:attrName>style.visibility</p:attrName>
                                        </p:attrNameLst>
                                      </p:cBhvr>
                                      <p:to>
                                        <p:strVal val="hidden"/>
                                      </p:to>
                                    </p:set>
                                  </p:subTnLst>
                                </p:cTn>
                              </p:par>
                            </p:childTnLst>
                          </p:cTn>
                        </p:par>
                        <p:par>
                          <p:cTn id="161" fill="hold" nodeType="afterGroup">
                            <p:stCondLst>
                              <p:cond delay="500"/>
                            </p:stCondLst>
                            <p:childTnLst>
                              <p:par>
                                <p:cTn id="162" presetID="1" presetClass="entr" presetSubtype="0" fill="hold" grpId="0" nodeType="afterEffect">
                                  <p:stCondLst>
                                    <p:cond delay="0"/>
                                  </p:stCondLst>
                                  <p:childTnLst>
                                    <p:set>
                                      <p:cBhvr>
                                        <p:cTn id="163" dur="1" fill="hold">
                                          <p:stCondLst>
                                            <p:cond delay="499"/>
                                          </p:stCondLst>
                                        </p:cTn>
                                        <p:tgtEl>
                                          <p:spTgt spid="532822"/>
                                        </p:tgtEl>
                                        <p:attrNameLst>
                                          <p:attrName>style.visibility</p:attrName>
                                        </p:attrNameLst>
                                      </p:cBhvr>
                                      <p:to>
                                        <p:strVal val="visible"/>
                                      </p:to>
                                    </p:set>
                                  </p:childTnLst>
                                  <p:subTnLst>
                                    <p:set>
                                      <p:cBhvr override="childStyle">
                                        <p:cTn dur="1" fill="hold" display="0" masterRel="nextClick" afterEffect="1"/>
                                        <p:tgtEl>
                                          <p:spTgt spid="532822"/>
                                        </p:tgtEl>
                                        <p:attrNameLst>
                                          <p:attrName>style.visibility</p:attrName>
                                        </p:attrNameLst>
                                      </p:cBhvr>
                                      <p:to>
                                        <p:strVal val="hidden"/>
                                      </p:to>
                                    </p:set>
                                  </p:subTnLst>
                                </p:cTn>
                              </p:par>
                            </p:childTnLst>
                          </p:cTn>
                        </p:par>
                        <p:par>
                          <p:cTn id="164" fill="hold" nodeType="afterGroup">
                            <p:stCondLst>
                              <p:cond delay="1000"/>
                            </p:stCondLst>
                            <p:childTnLst>
                              <p:par>
                                <p:cTn id="165" presetID="1" presetClass="entr" presetSubtype="0" fill="hold" grpId="0" nodeType="afterEffect">
                                  <p:stCondLst>
                                    <p:cond delay="0"/>
                                  </p:stCondLst>
                                  <p:childTnLst>
                                    <p:set>
                                      <p:cBhvr>
                                        <p:cTn id="166" dur="1" fill="hold">
                                          <p:stCondLst>
                                            <p:cond delay="499"/>
                                          </p:stCondLst>
                                        </p:cTn>
                                        <p:tgtEl>
                                          <p:spTgt spid="532823"/>
                                        </p:tgtEl>
                                        <p:attrNameLst>
                                          <p:attrName>style.visibility</p:attrName>
                                        </p:attrNameLst>
                                      </p:cBhvr>
                                      <p:to>
                                        <p:strVal val="visible"/>
                                      </p:to>
                                    </p:set>
                                  </p:childTnLst>
                                  <p:subTnLst>
                                    <p:set>
                                      <p:cBhvr override="childStyle">
                                        <p:cTn dur="1" fill="hold" display="0" masterRel="nextClick" afterEffect="1"/>
                                        <p:tgtEl>
                                          <p:spTgt spid="532823"/>
                                        </p:tgtEl>
                                        <p:attrNameLst>
                                          <p:attrName>style.visibility</p:attrName>
                                        </p:attrNameLst>
                                      </p:cBhvr>
                                      <p:to>
                                        <p:strVal val="hidden"/>
                                      </p:to>
                                    </p:set>
                                  </p:subTnLst>
                                </p:cTn>
                              </p:par>
                            </p:childTnLst>
                          </p:cTn>
                        </p:par>
                        <p:par>
                          <p:cTn id="167" fill="hold" nodeType="afterGroup">
                            <p:stCondLst>
                              <p:cond delay="1500"/>
                            </p:stCondLst>
                            <p:childTnLst>
                              <p:par>
                                <p:cTn id="168" presetID="1" presetClass="entr" presetSubtype="0" fill="hold" grpId="0" nodeType="afterEffect">
                                  <p:stCondLst>
                                    <p:cond delay="0"/>
                                  </p:stCondLst>
                                  <p:childTnLst>
                                    <p:set>
                                      <p:cBhvr>
                                        <p:cTn id="169" dur="1" fill="hold">
                                          <p:stCondLst>
                                            <p:cond delay="499"/>
                                          </p:stCondLst>
                                        </p:cTn>
                                        <p:tgtEl>
                                          <p:spTgt spid="532824"/>
                                        </p:tgtEl>
                                        <p:attrNameLst>
                                          <p:attrName>style.visibility</p:attrName>
                                        </p:attrNameLst>
                                      </p:cBhvr>
                                      <p:to>
                                        <p:strVal val="visible"/>
                                      </p:to>
                                    </p:set>
                                  </p:childTnLst>
                                  <p:subTnLst>
                                    <p:set>
                                      <p:cBhvr override="childStyle">
                                        <p:cTn dur="1" fill="hold" display="0" masterRel="nextClick" afterEffect="1"/>
                                        <p:tgtEl>
                                          <p:spTgt spid="532824"/>
                                        </p:tgtEl>
                                        <p:attrNameLst>
                                          <p:attrName>style.visibility</p:attrName>
                                        </p:attrNameLst>
                                      </p:cBhvr>
                                      <p:to>
                                        <p:strVal val="hidden"/>
                                      </p:to>
                                    </p:set>
                                  </p:subTnLst>
                                </p:cTn>
                              </p:par>
                            </p:childTnLst>
                          </p:cTn>
                        </p:par>
                        <p:par>
                          <p:cTn id="170" fill="hold" nodeType="afterGroup">
                            <p:stCondLst>
                              <p:cond delay="2000"/>
                            </p:stCondLst>
                            <p:childTnLst>
                              <p:par>
                                <p:cTn id="171" presetID="2" presetClass="entr" presetSubtype="4" fill="hold" nodeType="afterEffect">
                                  <p:stCondLst>
                                    <p:cond delay="1000"/>
                                  </p:stCondLst>
                                  <p:childTnLst>
                                    <p:set>
                                      <p:cBhvr>
                                        <p:cTn id="172" dur="1" fill="hold">
                                          <p:stCondLst>
                                            <p:cond delay="0"/>
                                          </p:stCondLst>
                                        </p:cTn>
                                        <p:tgtEl>
                                          <p:spTgt spid="533171"/>
                                        </p:tgtEl>
                                        <p:attrNameLst>
                                          <p:attrName>style.visibility</p:attrName>
                                        </p:attrNameLst>
                                      </p:cBhvr>
                                      <p:to>
                                        <p:strVal val="visible"/>
                                      </p:to>
                                    </p:set>
                                    <p:anim calcmode="lin" valueType="num">
                                      <p:cBhvr additive="base">
                                        <p:cTn id="173" dur="500" fill="hold"/>
                                        <p:tgtEl>
                                          <p:spTgt spid="533171"/>
                                        </p:tgtEl>
                                        <p:attrNameLst>
                                          <p:attrName>ppt_x</p:attrName>
                                        </p:attrNameLst>
                                      </p:cBhvr>
                                      <p:tavLst>
                                        <p:tav tm="0">
                                          <p:val>
                                            <p:strVal val="#ppt_x"/>
                                          </p:val>
                                        </p:tav>
                                        <p:tav tm="100000">
                                          <p:val>
                                            <p:strVal val="#ppt_x"/>
                                          </p:val>
                                        </p:tav>
                                      </p:tavLst>
                                    </p:anim>
                                    <p:anim calcmode="lin" valueType="num">
                                      <p:cBhvr additive="base">
                                        <p:cTn id="174" dur="500" fill="hold"/>
                                        <p:tgtEl>
                                          <p:spTgt spid="533171"/>
                                        </p:tgtEl>
                                        <p:attrNameLst>
                                          <p:attrName>ppt_y</p:attrName>
                                        </p:attrNameLst>
                                      </p:cBhvr>
                                      <p:tavLst>
                                        <p:tav tm="0">
                                          <p:val>
                                            <p:strVal val="1+#ppt_h/2"/>
                                          </p:val>
                                        </p:tav>
                                        <p:tav tm="100000">
                                          <p:val>
                                            <p:strVal val="#ppt_y"/>
                                          </p:val>
                                        </p:tav>
                                      </p:tavLst>
                                    </p:anim>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grpId="0" nodeType="clickEffect">
                                  <p:stCondLst>
                                    <p:cond delay="0"/>
                                  </p:stCondLst>
                                  <p:childTnLst>
                                    <p:set>
                                      <p:cBhvr>
                                        <p:cTn id="178" dur="1" fill="hold">
                                          <p:stCondLst>
                                            <p:cond delay="499"/>
                                          </p:stCondLst>
                                        </p:cTn>
                                        <p:tgtEl>
                                          <p:spTgt spid="532825"/>
                                        </p:tgtEl>
                                        <p:attrNameLst>
                                          <p:attrName>style.visibility</p:attrName>
                                        </p:attrNameLst>
                                      </p:cBhvr>
                                      <p:to>
                                        <p:strVal val="visible"/>
                                      </p:to>
                                    </p:set>
                                  </p:childTnLst>
                                  <p:subTnLst>
                                    <p:set>
                                      <p:cBhvr override="childStyle">
                                        <p:cTn dur="1" fill="hold" display="0" masterRel="nextClick" afterEffect="1"/>
                                        <p:tgtEl>
                                          <p:spTgt spid="532825"/>
                                        </p:tgtEl>
                                        <p:attrNameLst>
                                          <p:attrName>style.visibility</p:attrName>
                                        </p:attrNameLst>
                                      </p:cBhvr>
                                      <p:to>
                                        <p:strVal val="hidden"/>
                                      </p:to>
                                    </p:set>
                                  </p:subTnLst>
                                </p:cTn>
                              </p:par>
                            </p:childTnLst>
                          </p:cTn>
                        </p:par>
                        <p:par>
                          <p:cTn id="179" fill="hold" nodeType="afterGroup">
                            <p:stCondLst>
                              <p:cond delay="500"/>
                            </p:stCondLst>
                            <p:childTnLst>
                              <p:par>
                                <p:cTn id="180" presetID="1" presetClass="entr" presetSubtype="0" fill="hold" grpId="0" nodeType="afterEffect">
                                  <p:stCondLst>
                                    <p:cond delay="0"/>
                                  </p:stCondLst>
                                  <p:childTnLst>
                                    <p:set>
                                      <p:cBhvr>
                                        <p:cTn id="181" dur="1" fill="hold">
                                          <p:stCondLst>
                                            <p:cond delay="499"/>
                                          </p:stCondLst>
                                        </p:cTn>
                                        <p:tgtEl>
                                          <p:spTgt spid="532826"/>
                                        </p:tgtEl>
                                        <p:attrNameLst>
                                          <p:attrName>style.visibility</p:attrName>
                                        </p:attrNameLst>
                                      </p:cBhvr>
                                      <p:to>
                                        <p:strVal val="visible"/>
                                      </p:to>
                                    </p:set>
                                  </p:childTnLst>
                                  <p:subTnLst>
                                    <p:set>
                                      <p:cBhvr override="childStyle">
                                        <p:cTn dur="1" fill="hold" display="0" masterRel="nextClick" afterEffect="1"/>
                                        <p:tgtEl>
                                          <p:spTgt spid="532826"/>
                                        </p:tgtEl>
                                        <p:attrNameLst>
                                          <p:attrName>style.visibility</p:attrName>
                                        </p:attrNameLst>
                                      </p:cBhvr>
                                      <p:to>
                                        <p:strVal val="hidden"/>
                                      </p:to>
                                    </p:set>
                                  </p:subTnLst>
                                </p:cTn>
                              </p:par>
                            </p:childTnLst>
                          </p:cTn>
                        </p:par>
                        <p:par>
                          <p:cTn id="182" fill="hold" nodeType="afterGroup">
                            <p:stCondLst>
                              <p:cond delay="1000"/>
                            </p:stCondLst>
                            <p:childTnLst>
                              <p:par>
                                <p:cTn id="183" presetID="2" presetClass="entr" presetSubtype="8" fill="hold" nodeType="afterEffect">
                                  <p:stCondLst>
                                    <p:cond delay="1000"/>
                                  </p:stCondLst>
                                  <p:childTnLst>
                                    <p:set>
                                      <p:cBhvr>
                                        <p:cTn id="184" dur="1" fill="hold">
                                          <p:stCondLst>
                                            <p:cond delay="0"/>
                                          </p:stCondLst>
                                        </p:cTn>
                                        <p:tgtEl>
                                          <p:spTgt spid="533151"/>
                                        </p:tgtEl>
                                        <p:attrNameLst>
                                          <p:attrName>style.visibility</p:attrName>
                                        </p:attrNameLst>
                                      </p:cBhvr>
                                      <p:to>
                                        <p:strVal val="visible"/>
                                      </p:to>
                                    </p:set>
                                    <p:anim calcmode="lin" valueType="num">
                                      <p:cBhvr additive="base">
                                        <p:cTn id="185" dur="500" fill="hold"/>
                                        <p:tgtEl>
                                          <p:spTgt spid="533151"/>
                                        </p:tgtEl>
                                        <p:attrNameLst>
                                          <p:attrName>ppt_x</p:attrName>
                                        </p:attrNameLst>
                                      </p:cBhvr>
                                      <p:tavLst>
                                        <p:tav tm="0">
                                          <p:val>
                                            <p:strVal val="0-#ppt_w/2"/>
                                          </p:val>
                                        </p:tav>
                                        <p:tav tm="100000">
                                          <p:val>
                                            <p:strVal val="#ppt_x"/>
                                          </p:val>
                                        </p:tav>
                                      </p:tavLst>
                                    </p:anim>
                                    <p:anim calcmode="lin" valueType="num">
                                      <p:cBhvr additive="base">
                                        <p:cTn id="186" dur="500" fill="hold"/>
                                        <p:tgtEl>
                                          <p:spTgt spid="533151"/>
                                        </p:tgtEl>
                                        <p:attrNameLst>
                                          <p:attrName>ppt_y</p:attrName>
                                        </p:attrNameLst>
                                      </p:cBhvr>
                                      <p:tavLst>
                                        <p:tav tm="0">
                                          <p:val>
                                            <p:strVal val="#ppt_y"/>
                                          </p:val>
                                        </p:tav>
                                        <p:tav tm="100000">
                                          <p:val>
                                            <p:strVal val="#ppt_y"/>
                                          </p:val>
                                        </p:tav>
                                      </p:tavLst>
                                    </p:anim>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ntr" presetSubtype="0" fill="hold" grpId="0" nodeType="clickEffect">
                                  <p:stCondLst>
                                    <p:cond delay="0"/>
                                  </p:stCondLst>
                                  <p:childTnLst>
                                    <p:set>
                                      <p:cBhvr>
                                        <p:cTn id="190" dur="1" fill="hold">
                                          <p:stCondLst>
                                            <p:cond delay="499"/>
                                          </p:stCondLst>
                                        </p:cTn>
                                        <p:tgtEl>
                                          <p:spTgt spid="532850"/>
                                        </p:tgtEl>
                                        <p:attrNameLst>
                                          <p:attrName>style.visibility</p:attrName>
                                        </p:attrNameLst>
                                      </p:cBhvr>
                                      <p:to>
                                        <p:strVal val="visible"/>
                                      </p:to>
                                    </p:set>
                                  </p:childTnLst>
                                  <p:subTnLst>
                                    <p:set>
                                      <p:cBhvr override="childStyle">
                                        <p:cTn dur="1" fill="hold" display="0" masterRel="nextClick" afterEffect="1"/>
                                        <p:tgtEl>
                                          <p:spTgt spid="532850"/>
                                        </p:tgtEl>
                                        <p:attrNameLst>
                                          <p:attrName>style.visibility</p:attrName>
                                        </p:attrNameLst>
                                      </p:cBhvr>
                                      <p:to>
                                        <p:strVal val="hidden"/>
                                      </p:to>
                                    </p:set>
                                  </p:subTnLst>
                                </p:cTn>
                              </p:par>
                            </p:childTnLst>
                          </p:cTn>
                        </p:par>
                        <p:par>
                          <p:cTn id="191" fill="hold" nodeType="afterGroup">
                            <p:stCondLst>
                              <p:cond delay="500"/>
                            </p:stCondLst>
                            <p:childTnLst>
                              <p:par>
                                <p:cTn id="192" presetID="1" presetClass="entr" presetSubtype="0" fill="hold" grpId="0" nodeType="afterEffect">
                                  <p:stCondLst>
                                    <p:cond delay="0"/>
                                  </p:stCondLst>
                                  <p:childTnLst>
                                    <p:set>
                                      <p:cBhvr>
                                        <p:cTn id="193" dur="1" fill="hold">
                                          <p:stCondLst>
                                            <p:cond delay="499"/>
                                          </p:stCondLst>
                                        </p:cTn>
                                        <p:tgtEl>
                                          <p:spTgt spid="532851"/>
                                        </p:tgtEl>
                                        <p:attrNameLst>
                                          <p:attrName>style.visibility</p:attrName>
                                        </p:attrNameLst>
                                      </p:cBhvr>
                                      <p:to>
                                        <p:strVal val="visible"/>
                                      </p:to>
                                    </p:set>
                                  </p:childTnLst>
                                  <p:subTnLst>
                                    <p:set>
                                      <p:cBhvr override="childStyle">
                                        <p:cTn dur="1" fill="hold" display="0" masterRel="nextClick" afterEffect="1"/>
                                        <p:tgtEl>
                                          <p:spTgt spid="532851"/>
                                        </p:tgtEl>
                                        <p:attrNameLst>
                                          <p:attrName>style.visibility</p:attrName>
                                        </p:attrNameLst>
                                      </p:cBhvr>
                                      <p:to>
                                        <p:strVal val="hidden"/>
                                      </p:to>
                                    </p:set>
                                  </p:subTnLst>
                                </p:cTn>
                              </p:par>
                            </p:childTnLst>
                          </p:cTn>
                        </p:par>
                        <p:par>
                          <p:cTn id="194" fill="hold" nodeType="afterGroup">
                            <p:stCondLst>
                              <p:cond delay="1000"/>
                            </p:stCondLst>
                            <p:childTnLst>
                              <p:par>
                                <p:cTn id="195" presetID="1" presetClass="entr" presetSubtype="0" fill="hold" grpId="0" nodeType="afterEffect">
                                  <p:stCondLst>
                                    <p:cond delay="0"/>
                                  </p:stCondLst>
                                  <p:childTnLst>
                                    <p:set>
                                      <p:cBhvr>
                                        <p:cTn id="196" dur="1" fill="hold">
                                          <p:stCondLst>
                                            <p:cond delay="499"/>
                                          </p:stCondLst>
                                        </p:cTn>
                                        <p:tgtEl>
                                          <p:spTgt spid="532852"/>
                                        </p:tgtEl>
                                        <p:attrNameLst>
                                          <p:attrName>style.visibility</p:attrName>
                                        </p:attrNameLst>
                                      </p:cBhvr>
                                      <p:to>
                                        <p:strVal val="visible"/>
                                      </p:to>
                                    </p:set>
                                  </p:childTnLst>
                                  <p:subTnLst>
                                    <p:set>
                                      <p:cBhvr override="childStyle">
                                        <p:cTn dur="1" fill="hold" display="0" masterRel="nextClick" afterEffect="1"/>
                                        <p:tgtEl>
                                          <p:spTgt spid="532852"/>
                                        </p:tgtEl>
                                        <p:attrNameLst>
                                          <p:attrName>style.visibility</p:attrName>
                                        </p:attrNameLst>
                                      </p:cBhvr>
                                      <p:to>
                                        <p:strVal val="hidden"/>
                                      </p:to>
                                    </p:set>
                                  </p:subTnLst>
                                </p:cTn>
                              </p:par>
                            </p:childTnLst>
                          </p:cTn>
                        </p:par>
                        <p:par>
                          <p:cTn id="197" fill="hold" nodeType="afterGroup">
                            <p:stCondLst>
                              <p:cond delay="1500"/>
                            </p:stCondLst>
                            <p:childTnLst>
                              <p:par>
                                <p:cTn id="198" presetID="2" presetClass="entr" presetSubtype="1" fill="hold" nodeType="afterEffect">
                                  <p:stCondLst>
                                    <p:cond delay="1000"/>
                                  </p:stCondLst>
                                  <p:childTnLst>
                                    <p:set>
                                      <p:cBhvr>
                                        <p:cTn id="199" dur="1" fill="hold">
                                          <p:stCondLst>
                                            <p:cond delay="0"/>
                                          </p:stCondLst>
                                        </p:cTn>
                                        <p:tgtEl>
                                          <p:spTgt spid="533242"/>
                                        </p:tgtEl>
                                        <p:attrNameLst>
                                          <p:attrName>style.visibility</p:attrName>
                                        </p:attrNameLst>
                                      </p:cBhvr>
                                      <p:to>
                                        <p:strVal val="visible"/>
                                      </p:to>
                                    </p:set>
                                    <p:anim calcmode="lin" valueType="num">
                                      <p:cBhvr additive="base">
                                        <p:cTn id="200" dur="500" fill="hold"/>
                                        <p:tgtEl>
                                          <p:spTgt spid="533242"/>
                                        </p:tgtEl>
                                        <p:attrNameLst>
                                          <p:attrName>ppt_x</p:attrName>
                                        </p:attrNameLst>
                                      </p:cBhvr>
                                      <p:tavLst>
                                        <p:tav tm="0">
                                          <p:val>
                                            <p:strVal val="#ppt_x"/>
                                          </p:val>
                                        </p:tav>
                                        <p:tav tm="100000">
                                          <p:val>
                                            <p:strVal val="#ppt_x"/>
                                          </p:val>
                                        </p:tav>
                                      </p:tavLst>
                                    </p:anim>
                                    <p:anim calcmode="lin" valueType="num">
                                      <p:cBhvr additive="base">
                                        <p:cTn id="201" dur="500" fill="hold"/>
                                        <p:tgtEl>
                                          <p:spTgt spid="533242"/>
                                        </p:tgtEl>
                                        <p:attrNameLst>
                                          <p:attrName>ppt_y</p:attrName>
                                        </p:attrNameLst>
                                      </p:cBhvr>
                                      <p:tavLst>
                                        <p:tav tm="0">
                                          <p:val>
                                            <p:strVal val="0-#ppt_h/2"/>
                                          </p:val>
                                        </p:tav>
                                        <p:tav tm="100000">
                                          <p:val>
                                            <p:strVal val="#ppt_y"/>
                                          </p:val>
                                        </p:tav>
                                      </p:tavLst>
                                    </p:anim>
                                  </p:childTnLst>
                                </p:cTn>
                              </p:par>
                            </p:childTnLst>
                          </p:cTn>
                        </p:par>
                      </p:childTnLst>
                    </p:cTn>
                  </p:par>
                  <p:par>
                    <p:cTn id="202" fill="hold" nodeType="clickPar">
                      <p:stCondLst>
                        <p:cond delay="indefinite"/>
                      </p:stCondLst>
                      <p:childTnLst>
                        <p:par>
                          <p:cTn id="203" fill="hold" nodeType="withGroup">
                            <p:stCondLst>
                              <p:cond delay="0"/>
                            </p:stCondLst>
                            <p:childTnLst>
                              <p:par>
                                <p:cTn id="204" presetID="1" presetClass="entr" presetSubtype="0" fill="hold" grpId="0" nodeType="clickEffect">
                                  <p:stCondLst>
                                    <p:cond delay="0"/>
                                  </p:stCondLst>
                                  <p:childTnLst>
                                    <p:set>
                                      <p:cBhvr>
                                        <p:cTn id="205" dur="1" fill="hold">
                                          <p:stCondLst>
                                            <p:cond delay="499"/>
                                          </p:stCondLst>
                                        </p:cTn>
                                        <p:tgtEl>
                                          <p:spTgt spid="532879"/>
                                        </p:tgtEl>
                                        <p:attrNameLst>
                                          <p:attrName>style.visibility</p:attrName>
                                        </p:attrNameLst>
                                      </p:cBhvr>
                                      <p:to>
                                        <p:strVal val="visible"/>
                                      </p:to>
                                    </p:set>
                                  </p:childTnLst>
                                  <p:subTnLst>
                                    <p:set>
                                      <p:cBhvr override="childStyle">
                                        <p:cTn dur="1" fill="hold" display="0" masterRel="nextClick" afterEffect="1"/>
                                        <p:tgtEl>
                                          <p:spTgt spid="532879"/>
                                        </p:tgtEl>
                                        <p:attrNameLst>
                                          <p:attrName>style.visibility</p:attrName>
                                        </p:attrNameLst>
                                      </p:cBhvr>
                                      <p:to>
                                        <p:strVal val="hidden"/>
                                      </p:to>
                                    </p:set>
                                  </p:subTnLst>
                                </p:cTn>
                              </p:par>
                            </p:childTnLst>
                          </p:cTn>
                        </p:par>
                        <p:par>
                          <p:cTn id="206" fill="hold" nodeType="afterGroup">
                            <p:stCondLst>
                              <p:cond delay="500"/>
                            </p:stCondLst>
                            <p:childTnLst>
                              <p:par>
                                <p:cTn id="207" presetID="1" presetClass="entr" presetSubtype="0" fill="hold" grpId="0" nodeType="afterEffect">
                                  <p:stCondLst>
                                    <p:cond delay="0"/>
                                  </p:stCondLst>
                                  <p:childTnLst>
                                    <p:set>
                                      <p:cBhvr>
                                        <p:cTn id="208" dur="1" fill="hold">
                                          <p:stCondLst>
                                            <p:cond delay="499"/>
                                          </p:stCondLst>
                                        </p:cTn>
                                        <p:tgtEl>
                                          <p:spTgt spid="532880"/>
                                        </p:tgtEl>
                                        <p:attrNameLst>
                                          <p:attrName>style.visibility</p:attrName>
                                        </p:attrNameLst>
                                      </p:cBhvr>
                                      <p:to>
                                        <p:strVal val="visible"/>
                                      </p:to>
                                    </p:set>
                                  </p:childTnLst>
                                  <p:subTnLst>
                                    <p:set>
                                      <p:cBhvr override="childStyle">
                                        <p:cTn dur="1" fill="hold" display="0" masterRel="nextClick" afterEffect="1"/>
                                        <p:tgtEl>
                                          <p:spTgt spid="532880"/>
                                        </p:tgtEl>
                                        <p:attrNameLst>
                                          <p:attrName>style.visibility</p:attrName>
                                        </p:attrNameLst>
                                      </p:cBhvr>
                                      <p:to>
                                        <p:strVal val="hidden"/>
                                      </p:to>
                                    </p:set>
                                  </p:subTnLst>
                                </p:cTn>
                              </p:par>
                            </p:childTnLst>
                          </p:cTn>
                        </p:par>
                        <p:par>
                          <p:cTn id="209" fill="hold" nodeType="afterGroup">
                            <p:stCondLst>
                              <p:cond delay="1000"/>
                            </p:stCondLst>
                            <p:childTnLst>
                              <p:par>
                                <p:cTn id="210" presetID="1" presetClass="entr" presetSubtype="0" fill="hold" grpId="0" nodeType="afterEffect">
                                  <p:stCondLst>
                                    <p:cond delay="0"/>
                                  </p:stCondLst>
                                  <p:childTnLst>
                                    <p:set>
                                      <p:cBhvr>
                                        <p:cTn id="211" dur="1" fill="hold">
                                          <p:stCondLst>
                                            <p:cond delay="499"/>
                                          </p:stCondLst>
                                        </p:cTn>
                                        <p:tgtEl>
                                          <p:spTgt spid="532881"/>
                                        </p:tgtEl>
                                        <p:attrNameLst>
                                          <p:attrName>style.visibility</p:attrName>
                                        </p:attrNameLst>
                                      </p:cBhvr>
                                      <p:to>
                                        <p:strVal val="visible"/>
                                      </p:to>
                                    </p:set>
                                  </p:childTnLst>
                                  <p:subTnLst>
                                    <p:set>
                                      <p:cBhvr override="childStyle">
                                        <p:cTn dur="1" fill="hold" display="0" masterRel="nextClick" afterEffect="1"/>
                                        <p:tgtEl>
                                          <p:spTgt spid="532881"/>
                                        </p:tgtEl>
                                        <p:attrNameLst>
                                          <p:attrName>style.visibility</p:attrName>
                                        </p:attrNameLst>
                                      </p:cBhvr>
                                      <p:to>
                                        <p:strVal val="hidden"/>
                                      </p:to>
                                    </p:set>
                                  </p:subTnLst>
                                </p:cTn>
                              </p:par>
                            </p:childTnLst>
                          </p:cTn>
                        </p:par>
                        <p:par>
                          <p:cTn id="212" fill="hold" nodeType="afterGroup">
                            <p:stCondLst>
                              <p:cond delay="1500"/>
                            </p:stCondLst>
                            <p:childTnLst>
                              <p:par>
                                <p:cTn id="213" presetID="2" presetClass="entr" presetSubtype="4" fill="hold" nodeType="afterEffect">
                                  <p:stCondLst>
                                    <p:cond delay="1000"/>
                                  </p:stCondLst>
                                  <p:childTnLst>
                                    <p:set>
                                      <p:cBhvr>
                                        <p:cTn id="214" dur="1" fill="hold">
                                          <p:stCondLst>
                                            <p:cond delay="0"/>
                                          </p:stCondLst>
                                        </p:cTn>
                                        <p:tgtEl>
                                          <p:spTgt spid="533247"/>
                                        </p:tgtEl>
                                        <p:attrNameLst>
                                          <p:attrName>style.visibility</p:attrName>
                                        </p:attrNameLst>
                                      </p:cBhvr>
                                      <p:to>
                                        <p:strVal val="visible"/>
                                      </p:to>
                                    </p:set>
                                    <p:anim calcmode="lin" valueType="num">
                                      <p:cBhvr additive="base">
                                        <p:cTn id="215" dur="500" fill="hold"/>
                                        <p:tgtEl>
                                          <p:spTgt spid="533247"/>
                                        </p:tgtEl>
                                        <p:attrNameLst>
                                          <p:attrName>ppt_x</p:attrName>
                                        </p:attrNameLst>
                                      </p:cBhvr>
                                      <p:tavLst>
                                        <p:tav tm="0">
                                          <p:val>
                                            <p:strVal val="#ppt_x"/>
                                          </p:val>
                                        </p:tav>
                                        <p:tav tm="100000">
                                          <p:val>
                                            <p:strVal val="#ppt_x"/>
                                          </p:val>
                                        </p:tav>
                                      </p:tavLst>
                                    </p:anim>
                                    <p:anim calcmode="lin" valueType="num">
                                      <p:cBhvr additive="base">
                                        <p:cTn id="216" dur="500" fill="hold"/>
                                        <p:tgtEl>
                                          <p:spTgt spid="533247"/>
                                        </p:tgtEl>
                                        <p:attrNameLst>
                                          <p:attrName>ppt_y</p:attrName>
                                        </p:attrNameLst>
                                      </p:cBhvr>
                                      <p:tavLst>
                                        <p:tav tm="0">
                                          <p:val>
                                            <p:strVal val="1+#ppt_h/2"/>
                                          </p:val>
                                        </p:tav>
                                        <p:tav tm="100000">
                                          <p:val>
                                            <p:strVal val="#ppt_y"/>
                                          </p:val>
                                        </p:tav>
                                      </p:tavLst>
                                    </p:anim>
                                  </p:childTnLst>
                                </p:cTn>
                              </p:par>
                            </p:childTnLst>
                          </p:cTn>
                        </p:par>
                      </p:childTnLst>
                    </p:cTn>
                  </p:par>
                  <p:par>
                    <p:cTn id="217" fill="hold" nodeType="clickPar">
                      <p:stCondLst>
                        <p:cond delay="indefinite"/>
                      </p:stCondLst>
                      <p:childTnLst>
                        <p:par>
                          <p:cTn id="218" fill="hold" nodeType="withGroup">
                            <p:stCondLst>
                              <p:cond delay="0"/>
                            </p:stCondLst>
                            <p:childTnLst>
                              <p:par>
                                <p:cTn id="219" presetID="3" presetClass="entr" presetSubtype="10" fill="hold" grpId="0" nodeType="clickEffect">
                                  <p:stCondLst>
                                    <p:cond delay="0"/>
                                  </p:stCondLst>
                                  <p:childTnLst>
                                    <p:set>
                                      <p:cBhvr>
                                        <p:cTn id="220" dur="1" fill="hold">
                                          <p:stCondLst>
                                            <p:cond delay="0"/>
                                          </p:stCondLst>
                                        </p:cTn>
                                        <p:tgtEl>
                                          <p:spTgt spid="532910"/>
                                        </p:tgtEl>
                                        <p:attrNameLst>
                                          <p:attrName>style.visibility</p:attrName>
                                        </p:attrNameLst>
                                      </p:cBhvr>
                                      <p:to>
                                        <p:strVal val="visible"/>
                                      </p:to>
                                    </p:set>
                                    <p:animEffect transition="in" filter="blinds(horizontal)">
                                      <p:cBhvr>
                                        <p:cTn id="221" dur="500"/>
                                        <p:tgtEl>
                                          <p:spTgt spid="532910"/>
                                        </p:tgtEl>
                                      </p:cBhvr>
                                    </p:animEffec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 presetClass="entr" presetSubtype="0" fill="hold" grpId="0" nodeType="clickEffect">
                                  <p:stCondLst>
                                    <p:cond delay="0"/>
                                  </p:stCondLst>
                                  <p:childTnLst>
                                    <p:set>
                                      <p:cBhvr>
                                        <p:cTn id="225" dur="1" fill="hold">
                                          <p:stCondLst>
                                            <p:cond delay="499"/>
                                          </p:stCondLst>
                                        </p:cTn>
                                        <p:tgtEl>
                                          <p:spTgt spid="532911"/>
                                        </p:tgtEl>
                                        <p:attrNameLst>
                                          <p:attrName>style.visibility</p:attrName>
                                        </p:attrNameLst>
                                      </p:cBhvr>
                                      <p:to>
                                        <p:strVal val="visible"/>
                                      </p:to>
                                    </p:set>
                                  </p:childTnLst>
                                  <p:subTnLst>
                                    <p:set>
                                      <p:cBhvr override="childStyle">
                                        <p:cTn dur="1" fill="hold" display="0" masterRel="nextClick" afterEffect="1"/>
                                        <p:tgtEl>
                                          <p:spTgt spid="532911"/>
                                        </p:tgtEl>
                                        <p:attrNameLst>
                                          <p:attrName>style.visibility</p:attrName>
                                        </p:attrNameLst>
                                      </p:cBhvr>
                                      <p:to>
                                        <p:strVal val="hidden"/>
                                      </p:to>
                                    </p:set>
                                  </p:subTnLst>
                                </p:cTn>
                              </p:par>
                            </p:childTnLst>
                          </p:cTn>
                        </p:par>
                        <p:par>
                          <p:cTn id="226" fill="hold" nodeType="afterGroup">
                            <p:stCondLst>
                              <p:cond delay="500"/>
                            </p:stCondLst>
                            <p:childTnLst>
                              <p:par>
                                <p:cTn id="227" presetID="1" presetClass="entr" presetSubtype="0" fill="hold" grpId="0" nodeType="afterEffect">
                                  <p:stCondLst>
                                    <p:cond delay="0"/>
                                  </p:stCondLst>
                                  <p:childTnLst>
                                    <p:set>
                                      <p:cBhvr>
                                        <p:cTn id="228" dur="1" fill="hold">
                                          <p:stCondLst>
                                            <p:cond delay="499"/>
                                          </p:stCondLst>
                                        </p:cTn>
                                        <p:tgtEl>
                                          <p:spTgt spid="532912"/>
                                        </p:tgtEl>
                                        <p:attrNameLst>
                                          <p:attrName>style.visibility</p:attrName>
                                        </p:attrNameLst>
                                      </p:cBhvr>
                                      <p:to>
                                        <p:strVal val="visible"/>
                                      </p:to>
                                    </p:set>
                                  </p:childTnLst>
                                  <p:subTnLst>
                                    <p:set>
                                      <p:cBhvr override="childStyle">
                                        <p:cTn dur="1" fill="hold" display="0" masterRel="nextClick" afterEffect="1"/>
                                        <p:tgtEl>
                                          <p:spTgt spid="532912"/>
                                        </p:tgtEl>
                                        <p:attrNameLst>
                                          <p:attrName>style.visibility</p:attrName>
                                        </p:attrNameLst>
                                      </p:cBhvr>
                                      <p:to>
                                        <p:strVal val="hidden"/>
                                      </p:to>
                                    </p:set>
                                  </p:subTnLst>
                                </p:cTn>
                              </p:par>
                            </p:childTnLst>
                          </p:cTn>
                        </p:par>
                        <p:par>
                          <p:cTn id="229" fill="hold" nodeType="afterGroup">
                            <p:stCondLst>
                              <p:cond delay="1000"/>
                            </p:stCondLst>
                            <p:childTnLst>
                              <p:par>
                                <p:cTn id="230" presetID="2" presetClass="entr" presetSubtype="8" fill="hold" nodeType="afterEffect">
                                  <p:stCondLst>
                                    <p:cond delay="1000"/>
                                  </p:stCondLst>
                                  <p:childTnLst>
                                    <p:set>
                                      <p:cBhvr>
                                        <p:cTn id="231" dur="1" fill="hold">
                                          <p:stCondLst>
                                            <p:cond delay="0"/>
                                          </p:stCondLst>
                                        </p:cTn>
                                        <p:tgtEl>
                                          <p:spTgt spid="533153"/>
                                        </p:tgtEl>
                                        <p:attrNameLst>
                                          <p:attrName>style.visibility</p:attrName>
                                        </p:attrNameLst>
                                      </p:cBhvr>
                                      <p:to>
                                        <p:strVal val="visible"/>
                                      </p:to>
                                    </p:set>
                                    <p:anim calcmode="lin" valueType="num">
                                      <p:cBhvr additive="base">
                                        <p:cTn id="232" dur="500" fill="hold"/>
                                        <p:tgtEl>
                                          <p:spTgt spid="533153"/>
                                        </p:tgtEl>
                                        <p:attrNameLst>
                                          <p:attrName>ppt_x</p:attrName>
                                        </p:attrNameLst>
                                      </p:cBhvr>
                                      <p:tavLst>
                                        <p:tav tm="0">
                                          <p:val>
                                            <p:strVal val="0-#ppt_w/2"/>
                                          </p:val>
                                        </p:tav>
                                        <p:tav tm="100000">
                                          <p:val>
                                            <p:strVal val="#ppt_x"/>
                                          </p:val>
                                        </p:tav>
                                      </p:tavLst>
                                    </p:anim>
                                    <p:anim calcmode="lin" valueType="num">
                                      <p:cBhvr additive="base">
                                        <p:cTn id="233" dur="500" fill="hold"/>
                                        <p:tgtEl>
                                          <p:spTgt spid="533153"/>
                                        </p:tgtEl>
                                        <p:attrNameLst>
                                          <p:attrName>ppt_y</p:attrName>
                                        </p:attrNameLst>
                                      </p:cBhvr>
                                      <p:tavLst>
                                        <p:tav tm="0">
                                          <p:val>
                                            <p:strVal val="#ppt_y"/>
                                          </p:val>
                                        </p:tav>
                                        <p:tav tm="100000">
                                          <p:val>
                                            <p:strVal val="#ppt_y"/>
                                          </p:val>
                                        </p:tav>
                                      </p:tavLst>
                                    </p:anim>
                                  </p:childTnLst>
                                </p:cTn>
                              </p:par>
                            </p:childTnLst>
                          </p:cTn>
                        </p:par>
                      </p:childTnLst>
                    </p:cTn>
                  </p:par>
                  <p:par>
                    <p:cTn id="234" fill="hold" nodeType="clickPar">
                      <p:stCondLst>
                        <p:cond delay="indefinite"/>
                      </p:stCondLst>
                      <p:childTnLst>
                        <p:par>
                          <p:cTn id="235" fill="hold" nodeType="withGroup">
                            <p:stCondLst>
                              <p:cond delay="0"/>
                            </p:stCondLst>
                            <p:childTnLst>
                              <p:par>
                                <p:cTn id="236" presetID="1" presetClass="entr" presetSubtype="0" fill="hold" grpId="0" nodeType="clickEffect">
                                  <p:stCondLst>
                                    <p:cond delay="0"/>
                                  </p:stCondLst>
                                  <p:childTnLst>
                                    <p:set>
                                      <p:cBhvr>
                                        <p:cTn id="237" dur="1" fill="hold">
                                          <p:stCondLst>
                                            <p:cond delay="499"/>
                                          </p:stCondLst>
                                        </p:cTn>
                                        <p:tgtEl>
                                          <p:spTgt spid="532913"/>
                                        </p:tgtEl>
                                        <p:attrNameLst>
                                          <p:attrName>style.visibility</p:attrName>
                                        </p:attrNameLst>
                                      </p:cBhvr>
                                      <p:to>
                                        <p:strVal val="visible"/>
                                      </p:to>
                                    </p:set>
                                  </p:childTnLst>
                                  <p:subTnLst>
                                    <p:set>
                                      <p:cBhvr override="childStyle">
                                        <p:cTn dur="1" fill="hold" display="0" masterRel="nextClick" afterEffect="1"/>
                                        <p:tgtEl>
                                          <p:spTgt spid="532913"/>
                                        </p:tgtEl>
                                        <p:attrNameLst>
                                          <p:attrName>style.visibility</p:attrName>
                                        </p:attrNameLst>
                                      </p:cBhvr>
                                      <p:to>
                                        <p:strVal val="hidden"/>
                                      </p:to>
                                    </p:set>
                                  </p:subTnLst>
                                </p:cTn>
                              </p:par>
                            </p:childTnLst>
                          </p:cTn>
                        </p:par>
                        <p:par>
                          <p:cTn id="238" fill="hold" nodeType="afterGroup">
                            <p:stCondLst>
                              <p:cond delay="500"/>
                            </p:stCondLst>
                            <p:childTnLst>
                              <p:par>
                                <p:cTn id="239" presetID="1" presetClass="entr" presetSubtype="0" fill="hold" grpId="0" nodeType="afterEffect">
                                  <p:stCondLst>
                                    <p:cond delay="0"/>
                                  </p:stCondLst>
                                  <p:childTnLst>
                                    <p:set>
                                      <p:cBhvr>
                                        <p:cTn id="240" dur="1" fill="hold">
                                          <p:stCondLst>
                                            <p:cond delay="499"/>
                                          </p:stCondLst>
                                        </p:cTn>
                                        <p:tgtEl>
                                          <p:spTgt spid="532914"/>
                                        </p:tgtEl>
                                        <p:attrNameLst>
                                          <p:attrName>style.visibility</p:attrName>
                                        </p:attrNameLst>
                                      </p:cBhvr>
                                      <p:to>
                                        <p:strVal val="visible"/>
                                      </p:to>
                                    </p:set>
                                  </p:childTnLst>
                                  <p:subTnLst>
                                    <p:set>
                                      <p:cBhvr override="childStyle">
                                        <p:cTn dur="1" fill="hold" display="0" masterRel="nextClick" afterEffect="1"/>
                                        <p:tgtEl>
                                          <p:spTgt spid="532914"/>
                                        </p:tgtEl>
                                        <p:attrNameLst>
                                          <p:attrName>style.visibility</p:attrName>
                                        </p:attrNameLst>
                                      </p:cBhvr>
                                      <p:to>
                                        <p:strVal val="hidden"/>
                                      </p:to>
                                    </p:set>
                                  </p:subTnLst>
                                </p:cTn>
                              </p:par>
                            </p:childTnLst>
                          </p:cTn>
                        </p:par>
                        <p:par>
                          <p:cTn id="241" fill="hold" nodeType="afterGroup">
                            <p:stCondLst>
                              <p:cond delay="1000"/>
                            </p:stCondLst>
                            <p:childTnLst>
                              <p:par>
                                <p:cTn id="242" presetID="1" presetClass="entr" presetSubtype="0" fill="hold" grpId="0" nodeType="afterEffect">
                                  <p:stCondLst>
                                    <p:cond delay="0"/>
                                  </p:stCondLst>
                                  <p:childTnLst>
                                    <p:set>
                                      <p:cBhvr>
                                        <p:cTn id="243" dur="1" fill="hold">
                                          <p:stCondLst>
                                            <p:cond delay="499"/>
                                          </p:stCondLst>
                                        </p:cTn>
                                        <p:tgtEl>
                                          <p:spTgt spid="532915"/>
                                        </p:tgtEl>
                                        <p:attrNameLst>
                                          <p:attrName>style.visibility</p:attrName>
                                        </p:attrNameLst>
                                      </p:cBhvr>
                                      <p:to>
                                        <p:strVal val="visible"/>
                                      </p:to>
                                    </p:set>
                                  </p:childTnLst>
                                  <p:subTnLst>
                                    <p:set>
                                      <p:cBhvr override="childStyle">
                                        <p:cTn dur="1" fill="hold" display="0" masterRel="nextClick" afterEffect="1"/>
                                        <p:tgtEl>
                                          <p:spTgt spid="532915"/>
                                        </p:tgtEl>
                                        <p:attrNameLst>
                                          <p:attrName>style.visibility</p:attrName>
                                        </p:attrNameLst>
                                      </p:cBhvr>
                                      <p:to>
                                        <p:strVal val="hidden"/>
                                      </p:to>
                                    </p:set>
                                  </p:subTnLst>
                                </p:cTn>
                              </p:par>
                            </p:childTnLst>
                          </p:cTn>
                        </p:par>
                        <p:par>
                          <p:cTn id="244" fill="hold" nodeType="afterGroup">
                            <p:stCondLst>
                              <p:cond delay="1500"/>
                            </p:stCondLst>
                            <p:childTnLst>
                              <p:par>
                                <p:cTn id="245" presetID="1" presetClass="entr" presetSubtype="0" fill="hold" grpId="0" nodeType="afterEffect">
                                  <p:stCondLst>
                                    <p:cond delay="0"/>
                                  </p:stCondLst>
                                  <p:childTnLst>
                                    <p:set>
                                      <p:cBhvr>
                                        <p:cTn id="246" dur="1" fill="hold">
                                          <p:stCondLst>
                                            <p:cond delay="499"/>
                                          </p:stCondLst>
                                        </p:cTn>
                                        <p:tgtEl>
                                          <p:spTgt spid="532916"/>
                                        </p:tgtEl>
                                        <p:attrNameLst>
                                          <p:attrName>style.visibility</p:attrName>
                                        </p:attrNameLst>
                                      </p:cBhvr>
                                      <p:to>
                                        <p:strVal val="visible"/>
                                      </p:to>
                                    </p:set>
                                  </p:childTnLst>
                                  <p:subTnLst>
                                    <p:set>
                                      <p:cBhvr override="childStyle">
                                        <p:cTn dur="1" fill="hold" display="0" masterRel="nextClick" afterEffect="1"/>
                                        <p:tgtEl>
                                          <p:spTgt spid="532916"/>
                                        </p:tgtEl>
                                        <p:attrNameLst>
                                          <p:attrName>style.visibility</p:attrName>
                                        </p:attrNameLst>
                                      </p:cBhvr>
                                      <p:to>
                                        <p:strVal val="hidden"/>
                                      </p:to>
                                    </p:set>
                                  </p:subTnLst>
                                </p:cTn>
                              </p:par>
                            </p:childTnLst>
                          </p:cTn>
                        </p:par>
                        <p:par>
                          <p:cTn id="247" fill="hold" nodeType="afterGroup">
                            <p:stCondLst>
                              <p:cond delay="2000"/>
                            </p:stCondLst>
                            <p:childTnLst>
                              <p:par>
                                <p:cTn id="248" presetID="2" presetClass="entr" presetSubtype="4" fill="hold" nodeType="afterEffect">
                                  <p:stCondLst>
                                    <p:cond delay="1000"/>
                                  </p:stCondLst>
                                  <p:childTnLst>
                                    <p:set>
                                      <p:cBhvr>
                                        <p:cTn id="249" dur="1" fill="hold">
                                          <p:stCondLst>
                                            <p:cond delay="0"/>
                                          </p:stCondLst>
                                        </p:cTn>
                                        <p:tgtEl>
                                          <p:spTgt spid="533173"/>
                                        </p:tgtEl>
                                        <p:attrNameLst>
                                          <p:attrName>style.visibility</p:attrName>
                                        </p:attrNameLst>
                                      </p:cBhvr>
                                      <p:to>
                                        <p:strVal val="visible"/>
                                      </p:to>
                                    </p:set>
                                    <p:anim calcmode="lin" valueType="num">
                                      <p:cBhvr additive="base">
                                        <p:cTn id="250" dur="500" fill="hold"/>
                                        <p:tgtEl>
                                          <p:spTgt spid="533173"/>
                                        </p:tgtEl>
                                        <p:attrNameLst>
                                          <p:attrName>ppt_x</p:attrName>
                                        </p:attrNameLst>
                                      </p:cBhvr>
                                      <p:tavLst>
                                        <p:tav tm="0">
                                          <p:val>
                                            <p:strVal val="#ppt_x"/>
                                          </p:val>
                                        </p:tav>
                                        <p:tav tm="100000">
                                          <p:val>
                                            <p:strVal val="#ppt_x"/>
                                          </p:val>
                                        </p:tav>
                                      </p:tavLst>
                                    </p:anim>
                                    <p:anim calcmode="lin" valueType="num">
                                      <p:cBhvr additive="base">
                                        <p:cTn id="251" dur="500" fill="hold"/>
                                        <p:tgtEl>
                                          <p:spTgt spid="533173"/>
                                        </p:tgtEl>
                                        <p:attrNameLst>
                                          <p:attrName>ppt_y</p:attrName>
                                        </p:attrNameLst>
                                      </p:cBhvr>
                                      <p:tavLst>
                                        <p:tav tm="0">
                                          <p:val>
                                            <p:strVal val="1+#ppt_h/2"/>
                                          </p:val>
                                        </p:tav>
                                        <p:tav tm="100000">
                                          <p:val>
                                            <p:strVal val="#ppt_y"/>
                                          </p:val>
                                        </p:tav>
                                      </p:tavLst>
                                    </p:anim>
                                  </p:childTnLst>
                                </p:cTn>
                              </p:par>
                            </p:childTnLst>
                          </p:cTn>
                        </p:par>
                      </p:childTnLst>
                    </p:cTn>
                  </p:par>
                  <p:par>
                    <p:cTn id="252" fill="hold" nodeType="clickPar">
                      <p:stCondLst>
                        <p:cond delay="indefinite"/>
                      </p:stCondLst>
                      <p:childTnLst>
                        <p:par>
                          <p:cTn id="253" fill="hold" nodeType="withGroup">
                            <p:stCondLst>
                              <p:cond delay="0"/>
                            </p:stCondLst>
                            <p:childTnLst>
                              <p:par>
                                <p:cTn id="254" presetID="1" presetClass="entr" presetSubtype="0" fill="hold" grpId="0" nodeType="clickEffect">
                                  <p:stCondLst>
                                    <p:cond delay="0"/>
                                  </p:stCondLst>
                                  <p:childTnLst>
                                    <p:set>
                                      <p:cBhvr>
                                        <p:cTn id="255" dur="1" fill="hold">
                                          <p:stCondLst>
                                            <p:cond delay="499"/>
                                          </p:stCondLst>
                                        </p:cTn>
                                        <p:tgtEl>
                                          <p:spTgt spid="532943"/>
                                        </p:tgtEl>
                                        <p:attrNameLst>
                                          <p:attrName>style.visibility</p:attrName>
                                        </p:attrNameLst>
                                      </p:cBhvr>
                                      <p:to>
                                        <p:strVal val="visible"/>
                                      </p:to>
                                    </p:set>
                                  </p:childTnLst>
                                  <p:subTnLst>
                                    <p:set>
                                      <p:cBhvr override="childStyle">
                                        <p:cTn dur="1" fill="hold" display="0" masterRel="nextClick" afterEffect="1"/>
                                        <p:tgtEl>
                                          <p:spTgt spid="532943"/>
                                        </p:tgtEl>
                                        <p:attrNameLst>
                                          <p:attrName>style.visibility</p:attrName>
                                        </p:attrNameLst>
                                      </p:cBhvr>
                                      <p:to>
                                        <p:strVal val="hidden"/>
                                      </p:to>
                                    </p:set>
                                  </p:subTnLst>
                                </p:cTn>
                              </p:par>
                            </p:childTnLst>
                          </p:cTn>
                        </p:par>
                        <p:par>
                          <p:cTn id="256" fill="hold" nodeType="afterGroup">
                            <p:stCondLst>
                              <p:cond delay="500"/>
                            </p:stCondLst>
                            <p:childTnLst>
                              <p:par>
                                <p:cTn id="257" presetID="1" presetClass="entr" presetSubtype="0" fill="hold" grpId="0" nodeType="afterEffect">
                                  <p:stCondLst>
                                    <p:cond delay="0"/>
                                  </p:stCondLst>
                                  <p:childTnLst>
                                    <p:set>
                                      <p:cBhvr>
                                        <p:cTn id="258" dur="1" fill="hold">
                                          <p:stCondLst>
                                            <p:cond delay="499"/>
                                          </p:stCondLst>
                                        </p:cTn>
                                        <p:tgtEl>
                                          <p:spTgt spid="532944"/>
                                        </p:tgtEl>
                                        <p:attrNameLst>
                                          <p:attrName>style.visibility</p:attrName>
                                        </p:attrNameLst>
                                      </p:cBhvr>
                                      <p:to>
                                        <p:strVal val="visible"/>
                                      </p:to>
                                    </p:set>
                                  </p:childTnLst>
                                  <p:subTnLst>
                                    <p:set>
                                      <p:cBhvr override="childStyle">
                                        <p:cTn dur="1" fill="hold" display="0" masterRel="nextClick" afterEffect="1"/>
                                        <p:tgtEl>
                                          <p:spTgt spid="532944"/>
                                        </p:tgtEl>
                                        <p:attrNameLst>
                                          <p:attrName>style.visibility</p:attrName>
                                        </p:attrNameLst>
                                      </p:cBhvr>
                                      <p:to>
                                        <p:strVal val="hidden"/>
                                      </p:to>
                                    </p:set>
                                  </p:subTnLst>
                                </p:cTn>
                              </p:par>
                            </p:childTnLst>
                          </p:cTn>
                        </p:par>
                        <p:par>
                          <p:cTn id="259" fill="hold" nodeType="afterGroup">
                            <p:stCondLst>
                              <p:cond delay="1000"/>
                            </p:stCondLst>
                            <p:childTnLst>
                              <p:par>
                                <p:cTn id="260" presetID="1" presetClass="entr" presetSubtype="0" fill="hold" grpId="0" nodeType="afterEffect">
                                  <p:stCondLst>
                                    <p:cond delay="0"/>
                                  </p:stCondLst>
                                  <p:childTnLst>
                                    <p:set>
                                      <p:cBhvr>
                                        <p:cTn id="261" dur="1" fill="hold">
                                          <p:stCondLst>
                                            <p:cond delay="499"/>
                                          </p:stCondLst>
                                        </p:cTn>
                                        <p:tgtEl>
                                          <p:spTgt spid="532945"/>
                                        </p:tgtEl>
                                        <p:attrNameLst>
                                          <p:attrName>style.visibility</p:attrName>
                                        </p:attrNameLst>
                                      </p:cBhvr>
                                      <p:to>
                                        <p:strVal val="visible"/>
                                      </p:to>
                                    </p:set>
                                  </p:childTnLst>
                                  <p:subTnLst>
                                    <p:set>
                                      <p:cBhvr override="childStyle">
                                        <p:cTn dur="1" fill="hold" display="0" masterRel="nextClick" afterEffect="1"/>
                                        <p:tgtEl>
                                          <p:spTgt spid="532945"/>
                                        </p:tgtEl>
                                        <p:attrNameLst>
                                          <p:attrName>style.visibility</p:attrName>
                                        </p:attrNameLst>
                                      </p:cBhvr>
                                      <p:to>
                                        <p:strVal val="hidden"/>
                                      </p:to>
                                    </p:set>
                                  </p:subTnLst>
                                </p:cTn>
                              </p:par>
                            </p:childTnLst>
                          </p:cTn>
                        </p:par>
                        <p:par>
                          <p:cTn id="262" fill="hold" nodeType="afterGroup">
                            <p:stCondLst>
                              <p:cond delay="1500"/>
                            </p:stCondLst>
                            <p:childTnLst>
                              <p:par>
                                <p:cTn id="263" presetID="1" presetClass="entr" presetSubtype="0" fill="hold" grpId="0" nodeType="afterEffect">
                                  <p:stCondLst>
                                    <p:cond delay="0"/>
                                  </p:stCondLst>
                                  <p:childTnLst>
                                    <p:set>
                                      <p:cBhvr>
                                        <p:cTn id="264" dur="1" fill="hold">
                                          <p:stCondLst>
                                            <p:cond delay="499"/>
                                          </p:stCondLst>
                                        </p:cTn>
                                        <p:tgtEl>
                                          <p:spTgt spid="532946"/>
                                        </p:tgtEl>
                                        <p:attrNameLst>
                                          <p:attrName>style.visibility</p:attrName>
                                        </p:attrNameLst>
                                      </p:cBhvr>
                                      <p:to>
                                        <p:strVal val="visible"/>
                                      </p:to>
                                    </p:set>
                                  </p:childTnLst>
                                  <p:subTnLst>
                                    <p:set>
                                      <p:cBhvr override="childStyle">
                                        <p:cTn dur="1" fill="hold" display="0" masterRel="nextClick" afterEffect="1"/>
                                        <p:tgtEl>
                                          <p:spTgt spid="532946"/>
                                        </p:tgtEl>
                                        <p:attrNameLst>
                                          <p:attrName>style.visibility</p:attrName>
                                        </p:attrNameLst>
                                      </p:cBhvr>
                                      <p:to>
                                        <p:strVal val="hidden"/>
                                      </p:to>
                                    </p:set>
                                  </p:subTnLst>
                                </p:cTn>
                              </p:par>
                            </p:childTnLst>
                          </p:cTn>
                        </p:par>
                        <p:par>
                          <p:cTn id="265" fill="hold" nodeType="afterGroup">
                            <p:stCondLst>
                              <p:cond delay="2000"/>
                            </p:stCondLst>
                            <p:childTnLst>
                              <p:par>
                                <p:cTn id="266" presetID="2" presetClass="entr" presetSubtype="4" fill="hold" nodeType="afterEffect">
                                  <p:stCondLst>
                                    <p:cond delay="1000"/>
                                  </p:stCondLst>
                                  <p:childTnLst>
                                    <p:set>
                                      <p:cBhvr>
                                        <p:cTn id="267" dur="1" fill="hold">
                                          <p:stCondLst>
                                            <p:cond delay="0"/>
                                          </p:stCondLst>
                                        </p:cTn>
                                        <p:tgtEl>
                                          <p:spTgt spid="533256"/>
                                        </p:tgtEl>
                                        <p:attrNameLst>
                                          <p:attrName>style.visibility</p:attrName>
                                        </p:attrNameLst>
                                      </p:cBhvr>
                                      <p:to>
                                        <p:strVal val="visible"/>
                                      </p:to>
                                    </p:set>
                                    <p:anim calcmode="lin" valueType="num">
                                      <p:cBhvr additive="base">
                                        <p:cTn id="268" dur="500" fill="hold"/>
                                        <p:tgtEl>
                                          <p:spTgt spid="533256"/>
                                        </p:tgtEl>
                                        <p:attrNameLst>
                                          <p:attrName>ppt_x</p:attrName>
                                        </p:attrNameLst>
                                      </p:cBhvr>
                                      <p:tavLst>
                                        <p:tav tm="0">
                                          <p:val>
                                            <p:strVal val="#ppt_x"/>
                                          </p:val>
                                        </p:tav>
                                        <p:tav tm="100000">
                                          <p:val>
                                            <p:strVal val="#ppt_x"/>
                                          </p:val>
                                        </p:tav>
                                      </p:tavLst>
                                    </p:anim>
                                    <p:anim calcmode="lin" valueType="num">
                                      <p:cBhvr additive="base">
                                        <p:cTn id="269" dur="500" fill="hold"/>
                                        <p:tgtEl>
                                          <p:spTgt spid="533256"/>
                                        </p:tgtEl>
                                        <p:attrNameLst>
                                          <p:attrName>ppt_y</p:attrName>
                                        </p:attrNameLst>
                                      </p:cBhvr>
                                      <p:tavLst>
                                        <p:tav tm="0">
                                          <p:val>
                                            <p:strVal val="1+#ppt_h/2"/>
                                          </p:val>
                                        </p:tav>
                                        <p:tav tm="100000">
                                          <p:val>
                                            <p:strVal val="#ppt_y"/>
                                          </p:val>
                                        </p:tav>
                                      </p:tavLst>
                                    </p:anim>
                                  </p:childTnLst>
                                </p:cTn>
                              </p:par>
                            </p:childTnLst>
                          </p:cTn>
                        </p:par>
                      </p:childTnLst>
                    </p:cTn>
                  </p:par>
                  <p:par>
                    <p:cTn id="270" fill="hold" nodeType="clickPar">
                      <p:stCondLst>
                        <p:cond delay="indefinite"/>
                      </p:stCondLst>
                      <p:childTnLst>
                        <p:par>
                          <p:cTn id="271" fill="hold" nodeType="withGroup">
                            <p:stCondLst>
                              <p:cond delay="0"/>
                            </p:stCondLst>
                            <p:childTnLst>
                              <p:par>
                                <p:cTn id="272" presetID="1" presetClass="entr" presetSubtype="0" fill="hold" grpId="0" nodeType="clickEffect">
                                  <p:stCondLst>
                                    <p:cond delay="0"/>
                                  </p:stCondLst>
                                  <p:childTnLst>
                                    <p:set>
                                      <p:cBhvr>
                                        <p:cTn id="273" dur="1" fill="hold">
                                          <p:stCondLst>
                                            <p:cond delay="499"/>
                                          </p:stCondLst>
                                        </p:cTn>
                                        <p:tgtEl>
                                          <p:spTgt spid="532973"/>
                                        </p:tgtEl>
                                        <p:attrNameLst>
                                          <p:attrName>style.visibility</p:attrName>
                                        </p:attrNameLst>
                                      </p:cBhvr>
                                      <p:to>
                                        <p:strVal val="visible"/>
                                      </p:to>
                                    </p:set>
                                  </p:childTnLst>
                                  <p:subTnLst>
                                    <p:set>
                                      <p:cBhvr override="childStyle">
                                        <p:cTn dur="1" fill="hold" display="0" masterRel="nextClick" afterEffect="1"/>
                                        <p:tgtEl>
                                          <p:spTgt spid="532973"/>
                                        </p:tgtEl>
                                        <p:attrNameLst>
                                          <p:attrName>style.visibility</p:attrName>
                                        </p:attrNameLst>
                                      </p:cBhvr>
                                      <p:to>
                                        <p:strVal val="hidden"/>
                                      </p:to>
                                    </p:set>
                                  </p:subTnLst>
                                </p:cTn>
                              </p:par>
                            </p:childTnLst>
                          </p:cTn>
                        </p:par>
                        <p:par>
                          <p:cTn id="274" fill="hold" nodeType="afterGroup">
                            <p:stCondLst>
                              <p:cond delay="500"/>
                            </p:stCondLst>
                            <p:childTnLst>
                              <p:par>
                                <p:cTn id="275" presetID="1" presetClass="entr" presetSubtype="0" fill="hold" grpId="0" nodeType="afterEffect">
                                  <p:stCondLst>
                                    <p:cond delay="0"/>
                                  </p:stCondLst>
                                  <p:childTnLst>
                                    <p:set>
                                      <p:cBhvr>
                                        <p:cTn id="276" dur="1" fill="hold">
                                          <p:stCondLst>
                                            <p:cond delay="499"/>
                                          </p:stCondLst>
                                        </p:cTn>
                                        <p:tgtEl>
                                          <p:spTgt spid="532974"/>
                                        </p:tgtEl>
                                        <p:attrNameLst>
                                          <p:attrName>style.visibility</p:attrName>
                                        </p:attrNameLst>
                                      </p:cBhvr>
                                      <p:to>
                                        <p:strVal val="visible"/>
                                      </p:to>
                                    </p:set>
                                  </p:childTnLst>
                                  <p:subTnLst>
                                    <p:set>
                                      <p:cBhvr override="childStyle">
                                        <p:cTn dur="1" fill="hold" display="0" masterRel="nextClick" afterEffect="1"/>
                                        <p:tgtEl>
                                          <p:spTgt spid="532974"/>
                                        </p:tgtEl>
                                        <p:attrNameLst>
                                          <p:attrName>style.visibility</p:attrName>
                                        </p:attrNameLst>
                                      </p:cBhvr>
                                      <p:to>
                                        <p:strVal val="hidden"/>
                                      </p:to>
                                    </p:set>
                                  </p:subTnLst>
                                </p:cTn>
                              </p:par>
                            </p:childTnLst>
                          </p:cTn>
                        </p:par>
                        <p:par>
                          <p:cTn id="277" fill="hold" nodeType="afterGroup">
                            <p:stCondLst>
                              <p:cond delay="1000"/>
                            </p:stCondLst>
                            <p:childTnLst>
                              <p:par>
                                <p:cTn id="278" presetID="1" presetClass="entr" presetSubtype="0" fill="hold" grpId="0" nodeType="afterEffect">
                                  <p:stCondLst>
                                    <p:cond delay="0"/>
                                  </p:stCondLst>
                                  <p:childTnLst>
                                    <p:set>
                                      <p:cBhvr>
                                        <p:cTn id="279" dur="1" fill="hold">
                                          <p:stCondLst>
                                            <p:cond delay="499"/>
                                          </p:stCondLst>
                                        </p:cTn>
                                        <p:tgtEl>
                                          <p:spTgt spid="532975"/>
                                        </p:tgtEl>
                                        <p:attrNameLst>
                                          <p:attrName>style.visibility</p:attrName>
                                        </p:attrNameLst>
                                      </p:cBhvr>
                                      <p:to>
                                        <p:strVal val="visible"/>
                                      </p:to>
                                    </p:set>
                                  </p:childTnLst>
                                  <p:subTnLst>
                                    <p:set>
                                      <p:cBhvr override="childStyle">
                                        <p:cTn dur="1" fill="hold" display="0" masterRel="nextClick" afterEffect="1"/>
                                        <p:tgtEl>
                                          <p:spTgt spid="532975"/>
                                        </p:tgtEl>
                                        <p:attrNameLst>
                                          <p:attrName>style.visibility</p:attrName>
                                        </p:attrNameLst>
                                      </p:cBhvr>
                                      <p:to>
                                        <p:strVal val="hidden"/>
                                      </p:to>
                                    </p:set>
                                  </p:subTnLst>
                                </p:cTn>
                              </p:par>
                            </p:childTnLst>
                          </p:cTn>
                        </p:par>
                        <p:par>
                          <p:cTn id="280" fill="hold" nodeType="afterGroup">
                            <p:stCondLst>
                              <p:cond delay="1500"/>
                            </p:stCondLst>
                            <p:childTnLst>
                              <p:par>
                                <p:cTn id="281" presetID="2" presetClass="entr" presetSubtype="4" fill="hold" nodeType="afterEffect">
                                  <p:stCondLst>
                                    <p:cond delay="1000"/>
                                  </p:stCondLst>
                                  <p:childTnLst>
                                    <p:set>
                                      <p:cBhvr>
                                        <p:cTn id="282" dur="1" fill="hold">
                                          <p:stCondLst>
                                            <p:cond delay="0"/>
                                          </p:stCondLst>
                                        </p:cTn>
                                        <p:tgtEl>
                                          <p:spTgt spid="533249"/>
                                        </p:tgtEl>
                                        <p:attrNameLst>
                                          <p:attrName>style.visibility</p:attrName>
                                        </p:attrNameLst>
                                      </p:cBhvr>
                                      <p:to>
                                        <p:strVal val="visible"/>
                                      </p:to>
                                    </p:set>
                                    <p:anim calcmode="lin" valueType="num">
                                      <p:cBhvr additive="base">
                                        <p:cTn id="283" dur="500" fill="hold"/>
                                        <p:tgtEl>
                                          <p:spTgt spid="533249"/>
                                        </p:tgtEl>
                                        <p:attrNameLst>
                                          <p:attrName>ppt_x</p:attrName>
                                        </p:attrNameLst>
                                      </p:cBhvr>
                                      <p:tavLst>
                                        <p:tav tm="0">
                                          <p:val>
                                            <p:strVal val="#ppt_x"/>
                                          </p:val>
                                        </p:tav>
                                        <p:tav tm="100000">
                                          <p:val>
                                            <p:strVal val="#ppt_x"/>
                                          </p:val>
                                        </p:tav>
                                      </p:tavLst>
                                    </p:anim>
                                    <p:anim calcmode="lin" valueType="num">
                                      <p:cBhvr additive="base">
                                        <p:cTn id="284" dur="500" fill="hold"/>
                                        <p:tgtEl>
                                          <p:spTgt spid="533249"/>
                                        </p:tgtEl>
                                        <p:attrNameLst>
                                          <p:attrName>ppt_y</p:attrName>
                                        </p:attrNameLst>
                                      </p:cBhvr>
                                      <p:tavLst>
                                        <p:tav tm="0">
                                          <p:val>
                                            <p:strVal val="1+#ppt_h/2"/>
                                          </p:val>
                                        </p:tav>
                                        <p:tav tm="100000">
                                          <p:val>
                                            <p:strVal val="#ppt_y"/>
                                          </p:val>
                                        </p:tav>
                                      </p:tavLst>
                                    </p:anim>
                                  </p:childTnLst>
                                </p:cTn>
                              </p:par>
                            </p:childTnLst>
                          </p:cTn>
                        </p:par>
                      </p:childTnLst>
                    </p:cTn>
                  </p:par>
                  <p:par>
                    <p:cTn id="285" fill="hold" nodeType="clickPar">
                      <p:stCondLst>
                        <p:cond delay="indefinite"/>
                      </p:stCondLst>
                      <p:childTnLst>
                        <p:par>
                          <p:cTn id="286" fill="hold" nodeType="withGroup">
                            <p:stCondLst>
                              <p:cond delay="0"/>
                            </p:stCondLst>
                            <p:childTnLst>
                              <p:par>
                                <p:cTn id="287" presetID="1" presetClass="entr" presetSubtype="0" fill="hold" grpId="0" nodeType="clickEffect">
                                  <p:stCondLst>
                                    <p:cond delay="0"/>
                                  </p:stCondLst>
                                  <p:childTnLst>
                                    <p:set>
                                      <p:cBhvr>
                                        <p:cTn id="288" dur="1" fill="hold">
                                          <p:stCondLst>
                                            <p:cond delay="499"/>
                                          </p:stCondLst>
                                        </p:cTn>
                                        <p:tgtEl>
                                          <p:spTgt spid="533002"/>
                                        </p:tgtEl>
                                        <p:attrNameLst>
                                          <p:attrName>style.visibility</p:attrName>
                                        </p:attrNameLst>
                                      </p:cBhvr>
                                      <p:to>
                                        <p:strVal val="visible"/>
                                      </p:to>
                                    </p:set>
                                  </p:childTnLst>
                                  <p:subTnLst>
                                    <p:set>
                                      <p:cBhvr override="childStyle">
                                        <p:cTn dur="1" fill="hold" display="0" masterRel="nextClick" afterEffect="1"/>
                                        <p:tgtEl>
                                          <p:spTgt spid="533002"/>
                                        </p:tgtEl>
                                        <p:attrNameLst>
                                          <p:attrName>style.visibility</p:attrName>
                                        </p:attrNameLst>
                                      </p:cBhvr>
                                      <p:to>
                                        <p:strVal val="hidden"/>
                                      </p:to>
                                    </p:set>
                                  </p:subTnLst>
                                </p:cTn>
                              </p:par>
                            </p:childTnLst>
                          </p:cTn>
                        </p:par>
                        <p:par>
                          <p:cTn id="289" fill="hold" nodeType="afterGroup">
                            <p:stCondLst>
                              <p:cond delay="500"/>
                            </p:stCondLst>
                            <p:childTnLst>
                              <p:par>
                                <p:cTn id="290" presetID="1" presetClass="entr" presetSubtype="0" fill="hold" grpId="0" nodeType="afterEffect">
                                  <p:stCondLst>
                                    <p:cond delay="0"/>
                                  </p:stCondLst>
                                  <p:childTnLst>
                                    <p:set>
                                      <p:cBhvr>
                                        <p:cTn id="291" dur="1" fill="hold">
                                          <p:stCondLst>
                                            <p:cond delay="499"/>
                                          </p:stCondLst>
                                        </p:cTn>
                                        <p:tgtEl>
                                          <p:spTgt spid="533003"/>
                                        </p:tgtEl>
                                        <p:attrNameLst>
                                          <p:attrName>style.visibility</p:attrName>
                                        </p:attrNameLst>
                                      </p:cBhvr>
                                      <p:to>
                                        <p:strVal val="visible"/>
                                      </p:to>
                                    </p:set>
                                  </p:childTnLst>
                                  <p:subTnLst>
                                    <p:set>
                                      <p:cBhvr override="childStyle">
                                        <p:cTn dur="1" fill="hold" display="0" masterRel="nextClick" afterEffect="1"/>
                                        <p:tgtEl>
                                          <p:spTgt spid="533003"/>
                                        </p:tgtEl>
                                        <p:attrNameLst>
                                          <p:attrName>style.visibility</p:attrName>
                                        </p:attrNameLst>
                                      </p:cBhvr>
                                      <p:to>
                                        <p:strVal val="hidden"/>
                                      </p:to>
                                    </p:set>
                                  </p:subTnLst>
                                </p:cTn>
                              </p:par>
                            </p:childTnLst>
                          </p:cTn>
                        </p:par>
                        <p:par>
                          <p:cTn id="292" fill="hold" nodeType="afterGroup">
                            <p:stCondLst>
                              <p:cond delay="1000"/>
                            </p:stCondLst>
                            <p:childTnLst>
                              <p:par>
                                <p:cTn id="293" presetID="1" presetClass="entr" presetSubtype="0" fill="hold" grpId="0" nodeType="afterEffect">
                                  <p:stCondLst>
                                    <p:cond delay="0"/>
                                  </p:stCondLst>
                                  <p:childTnLst>
                                    <p:set>
                                      <p:cBhvr>
                                        <p:cTn id="294" dur="1" fill="hold">
                                          <p:stCondLst>
                                            <p:cond delay="499"/>
                                          </p:stCondLst>
                                        </p:cTn>
                                        <p:tgtEl>
                                          <p:spTgt spid="533004"/>
                                        </p:tgtEl>
                                        <p:attrNameLst>
                                          <p:attrName>style.visibility</p:attrName>
                                        </p:attrNameLst>
                                      </p:cBhvr>
                                      <p:to>
                                        <p:strVal val="visible"/>
                                      </p:to>
                                    </p:set>
                                  </p:childTnLst>
                                  <p:subTnLst>
                                    <p:set>
                                      <p:cBhvr override="childStyle">
                                        <p:cTn dur="1" fill="hold" display="0" masterRel="nextClick" afterEffect="1"/>
                                        <p:tgtEl>
                                          <p:spTgt spid="533004"/>
                                        </p:tgtEl>
                                        <p:attrNameLst>
                                          <p:attrName>style.visibility</p:attrName>
                                        </p:attrNameLst>
                                      </p:cBhvr>
                                      <p:to>
                                        <p:strVal val="hidden"/>
                                      </p:to>
                                    </p:set>
                                  </p:subTnLst>
                                </p:cTn>
                              </p:par>
                            </p:childTnLst>
                          </p:cTn>
                        </p:par>
                        <p:par>
                          <p:cTn id="295" fill="hold" nodeType="afterGroup">
                            <p:stCondLst>
                              <p:cond delay="1500"/>
                            </p:stCondLst>
                            <p:childTnLst>
                              <p:par>
                                <p:cTn id="296" presetID="2" presetClass="entr" presetSubtype="1" fill="hold" nodeType="afterEffect">
                                  <p:stCondLst>
                                    <p:cond delay="1000"/>
                                  </p:stCondLst>
                                  <p:childTnLst>
                                    <p:set>
                                      <p:cBhvr>
                                        <p:cTn id="297" dur="1" fill="hold">
                                          <p:stCondLst>
                                            <p:cond delay="0"/>
                                          </p:stCondLst>
                                        </p:cTn>
                                        <p:tgtEl>
                                          <p:spTgt spid="533246"/>
                                        </p:tgtEl>
                                        <p:attrNameLst>
                                          <p:attrName>style.visibility</p:attrName>
                                        </p:attrNameLst>
                                      </p:cBhvr>
                                      <p:to>
                                        <p:strVal val="visible"/>
                                      </p:to>
                                    </p:set>
                                    <p:anim calcmode="lin" valueType="num">
                                      <p:cBhvr additive="base">
                                        <p:cTn id="298" dur="500" fill="hold"/>
                                        <p:tgtEl>
                                          <p:spTgt spid="533246"/>
                                        </p:tgtEl>
                                        <p:attrNameLst>
                                          <p:attrName>ppt_x</p:attrName>
                                        </p:attrNameLst>
                                      </p:cBhvr>
                                      <p:tavLst>
                                        <p:tav tm="0">
                                          <p:val>
                                            <p:strVal val="#ppt_x"/>
                                          </p:val>
                                        </p:tav>
                                        <p:tav tm="100000">
                                          <p:val>
                                            <p:strVal val="#ppt_x"/>
                                          </p:val>
                                        </p:tav>
                                      </p:tavLst>
                                    </p:anim>
                                    <p:anim calcmode="lin" valueType="num">
                                      <p:cBhvr additive="base">
                                        <p:cTn id="299" dur="500" fill="hold"/>
                                        <p:tgtEl>
                                          <p:spTgt spid="533246"/>
                                        </p:tgtEl>
                                        <p:attrNameLst>
                                          <p:attrName>ppt_y</p:attrName>
                                        </p:attrNameLst>
                                      </p:cBhvr>
                                      <p:tavLst>
                                        <p:tav tm="0">
                                          <p:val>
                                            <p:strVal val="0-#ppt_h/2"/>
                                          </p:val>
                                        </p:tav>
                                        <p:tav tm="100000">
                                          <p:val>
                                            <p:strVal val="#ppt_y"/>
                                          </p:val>
                                        </p:tav>
                                      </p:tavLst>
                                    </p:anim>
                                  </p:childTnLst>
                                </p:cTn>
                              </p:par>
                            </p:childTnLst>
                          </p:cTn>
                        </p:par>
                      </p:childTnLst>
                    </p:cTn>
                  </p:par>
                  <p:par>
                    <p:cTn id="300" fill="hold" nodeType="clickPar">
                      <p:stCondLst>
                        <p:cond delay="indefinite"/>
                      </p:stCondLst>
                      <p:childTnLst>
                        <p:par>
                          <p:cTn id="301" fill="hold" nodeType="withGroup">
                            <p:stCondLst>
                              <p:cond delay="0"/>
                            </p:stCondLst>
                            <p:childTnLst>
                              <p:par>
                                <p:cTn id="302" presetID="1" presetClass="entr" presetSubtype="0" fill="hold" grpId="0" nodeType="clickEffect">
                                  <p:stCondLst>
                                    <p:cond delay="0"/>
                                  </p:stCondLst>
                                  <p:childTnLst>
                                    <p:set>
                                      <p:cBhvr>
                                        <p:cTn id="303" dur="1" fill="hold">
                                          <p:stCondLst>
                                            <p:cond delay="499"/>
                                          </p:stCondLst>
                                        </p:cTn>
                                        <p:tgtEl>
                                          <p:spTgt spid="533031"/>
                                        </p:tgtEl>
                                        <p:attrNameLst>
                                          <p:attrName>style.visibility</p:attrName>
                                        </p:attrNameLst>
                                      </p:cBhvr>
                                      <p:to>
                                        <p:strVal val="visible"/>
                                      </p:to>
                                    </p:set>
                                  </p:childTnLst>
                                  <p:subTnLst>
                                    <p:set>
                                      <p:cBhvr override="childStyle">
                                        <p:cTn dur="1" fill="hold" display="0" masterRel="nextClick" afterEffect="1"/>
                                        <p:tgtEl>
                                          <p:spTgt spid="533031"/>
                                        </p:tgtEl>
                                        <p:attrNameLst>
                                          <p:attrName>style.visibility</p:attrName>
                                        </p:attrNameLst>
                                      </p:cBhvr>
                                      <p:to>
                                        <p:strVal val="hidden"/>
                                      </p:to>
                                    </p:set>
                                  </p:subTnLst>
                                </p:cTn>
                              </p:par>
                            </p:childTnLst>
                          </p:cTn>
                        </p:par>
                        <p:par>
                          <p:cTn id="304" fill="hold" nodeType="afterGroup">
                            <p:stCondLst>
                              <p:cond delay="500"/>
                            </p:stCondLst>
                            <p:childTnLst>
                              <p:par>
                                <p:cTn id="305" presetID="1" presetClass="entr" presetSubtype="0" fill="hold" grpId="0" nodeType="afterEffect">
                                  <p:stCondLst>
                                    <p:cond delay="0"/>
                                  </p:stCondLst>
                                  <p:childTnLst>
                                    <p:set>
                                      <p:cBhvr>
                                        <p:cTn id="306" dur="1" fill="hold">
                                          <p:stCondLst>
                                            <p:cond delay="499"/>
                                          </p:stCondLst>
                                        </p:cTn>
                                        <p:tgtEl>
                                          <p:spTgt spid="533032"/>
                                        </p:tgtEl>
                                        <p:attrNameLst>
                                          <p:attrName>style.visibility</p:attrName>
                                        </p:attrNameLst>
                                      </p:cBhvr>
                                      <p:to>
                                        <p:strVal val="visible"/>
                                      </p:to>
                                    </p:set>
                                  </p:childTnLst>
                                  <p:subTnLst>
                                    <p:set>
                                      <p:cBhvr override="childStyle">
                                        <p:cTn dur="1" fill="hold" display="0" masterRel="nextClick" afterEffect="1"/>
                                        <p:tgtEl>
                                          <p:spTgt spid="533032"/>
                                        </p:tgtEl>
                                        <p:attrNameLst>
                                          <p:attrName>style.visibility</p:attrName>
                                        </p:attrNameLst>
                                      </p:cBhvr>
                                      <p:to>
                                        <p:strVal val="hidden"/>
                                      </p:to>
                                    </p:set>
                                  </p:subTnLst>
                                </p:cTn>
                              </p:par>
                            </p:childTnLst>
                          </p:cTn>
                        </p:par>
                        <p:par>
                          <p:cTn id="307" fill="hold" nodeType="afterGroup">
                            <p:stCondLst>
                              <p:cond delay="1000"/>
                            </p:stCondLst>
                            <p:childTnLst>
                              <p:par>
                                <p:cTn id="308" presetID="1" presetClass="entr" presetSubtype="0" fill="hold" grpId="0" nodeType="afterEffect">
                                  <p:stCondLst>
                                    <p:cond delay="0"/>
                                  </p:stCondLst>
                                  <p:childTnLst>
                                    <p:set>
                                      <p:cBhvr>
                                        <p:cTn id="309" dur="1" fill="hold">
                                          <p:stCondLst>
                                            <p:cond delay="499"/>
                                          </p:stCondLst>
                                        </p:cTn>
                                        <p:tgtEl>
                                          <p:spTgt spid="533033"/>
                                        </p:tgtEl>
                                        <p:attrNameLst>
                                          <p:attrName>style.visibility</p:attrName>
                                        </p:attrNameLst>
                                      </p:cBhvr>
                                      <p:to>
                                        <p:strVal val="visible"/>
                                      </p:to>
                                    </p:set>
                                  </p:childTnLst>
                                  <p:subTnLst>
                                    <p:set>
                                      <p:cBhvr override="childStyle">
                                        <p:cTn dur="1" fill="hold" display="0" masterRel="nextClick" afterEffect="1"/>
                                        <p:tgtEl>
                                          <p:spTgt spid="533033"/>
                                        </p:tgtEl>
                                        <p:attrNameLst>
                                          <p:attrName>style.visibility</p:attrName>
                                        </p:attrNameLst>
                                      </p:cBhvr>
                                      <p:to>
                                        <p:strVal val="hidden"/>
                                      </p:to>
                                    </p:set>
                                  </p:subTnLst>
                                </p:cTn>
                              </p:par>
                            </p:childTnLst>
                          </p:cTn>
                        </p:par>
                        <p:par>
                          <p:cTn id="310" fill="hold" nodeType="afterGroup">
                            <p:stCondLst>
                              <p:cond delay="1500"/>
                            </p:stCondLst>
                            <p:childTnLst>
                              <p:par>
                                <p:cTn id="311" presetID="1" presetClass="entr" presetSubtype="0" fill="hold" grpId="0" nodeType="afterEffect">
                                  <p:stCondLst>
                                    <p:cond delay="0"/>
                                  </p:stCondLst>
                                  <p:childTnLst>
                                    <p:set>
                                      <p:cBhvr>
                                        <p:cTn id="312" dur="1" fill="hold">
                                          <p:stCondLst>
                                            <p:cond delay="499"/>
                                          </p:stCondLst>
                                        </p:cTn>
                                        <p:tgtEl>
                                          <p:spTgt spid="533034"/>
                                        </p:tgtEl>
                                        <p:attrNameLst>
                                          <p:attrName>style.visibility</p:attrName>
                                        </p:attrNameLst>
                                      </p:cBhvr>
                                      <p:to>
                                        <p:strVal val="visible"/>
                                      </p:to>
                                    </p:set>
                                  </p:childTnLst>
                                  <p:subTnLst>
                                    <p:set>
                                      <p:cBhvr override="childStyle">
                                        <p:cTn dur="1" fill="hold" display="0" masterRel="nextClick" afterEffect="1"/>
                                        <p:tgtEl>
                                          <p:spTgt spid="533034"/>
                                        </p:tgtEl>
                                        <p:attrNameLst>
                                          <p:attrName>style.visibility</p:attrName>
                                        </p:attrNameLst>
                                      </p:cBhvr>
                                      <p:to>
                                        <p:strVal val="hidden"/>
                                      </p:to>
                                    </p:set>
                                  </p:subTnLst>
                                </p:cTn>
                              </p:par>
                            </p:childTnLst>
                          </p:cTn>
                        </p:par>
                        <p:par>
                          <p:cTn id="313" fill="hold" nodeType="afterGroup">
                            <p:stCondLst>
                              <p:cond delay="2000"/>
                            </p:stCondLst>
                            <p:childTnLst>
                              <p:par>
                                <p:cTn id="314" presetID="2" presetClass="entr" presetSubtype="1" fill="hold" nodeType="afterEffect">
                                  <p:stCondLst>
                                    <p:cond delay="1000"/>
                                  </p:stCondLst>
                                  <p:childTnLst>
                                    <p:set>
                                      <p:cBhvr>
                                        <p:cTn id="315" dur="1" fill="hold">
                                          <p:stCondLst>
                                            <p:cond delay="0"/>
                                          </p:stCondLst>
                                        </p:cTn>
                                        <p:tgtEl>
                                          <p:spTgt spid="533240"/>
                                        </p:tgtEl>
                                        <p:attrNameLst>
                                          <p:attrName>style.visibility</p:attrName>
                                        </p:attrNameLst>
                                      </p:cBhvr>
                                      <p:to>
                                        <p:strVal val="visible"/>
                                      </p:to>
                                    </p:set>
                                    <p:anim calcmode="lin" valueType="num">
                                      <p:cBhvr additive="base">
                                        <p:cTn id="316" dur="500" fill="hold"/>
                                        <p:tgtEl>
                                          <p:spTgt spid="533240"/>
                                        </p:tgtEl>
                                        <p:attrNameLst>
                                          <p:attrName>ppt_x</p:attrName>
                                        </p:attrNameLst>
                                      </p:cBhvr>
                                      <p:tavLst>
                                        <p:tav tm="0">
                                          <p:val>
                                            <p:strVal val="#ppt_x"/>
                                          </p:val>
                                        </p:tav>
                                        <p:tav tm="100000">
                                          <p:val>
                                            <p:strVal val="#ppt_x"/>
                                          </p:val>
                                        </p:tav>
                                      </p:tavLst>
                                    </p:anim>
                                    <p:anim calcmode="lin" valueType="num">
                                      <p:cBhvr additive="base">
                                        <p:cTn id="317" dur="500" fill="hold"/>
                                        <p:tgtEl>
                                          <p:spTgt spid="5332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29" grpId="0" animBg="1"/>
      <p:bldP spid="532630" grpId="0" animBg="1" autoUpdateAnimBg="0"/>
      <p:bldP spid="532631" grpId="0" animBg="1" autoUpdateAnimBg="0"/>
      <p:bldP spid="532632" grpId="0" animBg="1"/>
      <p:bldP spid="532633" grpId="0" animBg="1"/>
      <p:bldP spid="532634" grpId="0" animBg="1"/>
      <p:bldP spid="532681" grpId="0" animBg="1" autoUpdateAnimBg="0"/>
      <p:bldP spid="532682" grpId="0" animBg="1"/>
      <p:bldP spid="532683" grpId="0" animBg="1"/>
      <p:bldP spid="532684" grpId="0" animBg="1"/>
      <p:bldP spid="532685" grpId="0" animBg="1" autoUpdateAnimBg="0"/>
      <p:bldP spid="532686" grpId="0" animBg="1"/>
      <p:bldP spid="532687" grpId="0" animBg="1"/>
      <p:bldP spid="532688" grpId="0" animBg="1"/>
      <p:bldP spid="532712" grpId="0" animBg="1" autoUpdateAnimBg="0"/>
      <p:bldP spid="532713" grpId="0" animBg="1"/>
      <p:bldP spid="532714" grpId="0" animBg="1"/>
      <p:bldP spid="532732" grpId="0" animBg="1" autoUpdateAnimBg="0"/>
      <p:bldP spid="532733" grpId="0" animBg="1"/>
      <p:bldP spid="532734" grpId="0" animBg="1"/>
      <p:bldP spid="532761" grpId="0" animBg="1" autoUpdateAnimBg="0"/>
      <p:bldP spid="532762" grpId="0" animBg="1"/>
      <p:bldP spid="532763" grpId="0" animBg="1"/>
      <p:bldP spid="532764" grpId="0" animBg="1"/>
      <p:bldP spid="532791" grpId="0" animBg="1" autoUpdateAnimBg="0"/>
      <p:bldP spid="532792" grpId="0" animBg="1"/>
      <p:bldP spid="532793" grpId="0" animBg="1"/>
      <p:bldP spid="532794" grpId="0" animBg="1"/>
      <p:bldP spid="532821" grpId="0" animBg="1" autoUpdateAnimBg="0"/>
      <p:bldP spid="532822" grpId="0" animBg="1"/>
      <p:bldP spid="532823" grpId="0" animBg="1"/>
      <p:bldP spid="532824" grpId="0" animBg="1"/>
      <p:bldP spid="532825" grpId="0" animBg="1" autoUpdateAnimBg="0"/>
      <p:bldP spid="532826" grpId="0" animBg="1"/>
      <p:bldP spid="532850" grpId="0" animBg="1" autoUpdateAnimBg="0"/>
      <p:bldP spid="532851" grpId="0" animBg="1"/>
      <p:bldP spid="532852" grpId="0" animBg="1"/>
      <p:bldP spid="532879" grpId="0" animBg="1" autoUpdateAnimBg="0"/>
      <p:bldP spid="532880" grpId="0" animBg="1"/>
      <p:bldP spid="532881" grpId="0" animBg="1"/>
      <p:bldP spid="532908" grpId="0" autoUpdateAnimBg="0"/>
      <p:bldP spid="532909" grpId="0" animBg="1" autoUpdateAnimBg="0"/>
      <p:bldP spid="532910" grpId="0" animBg="1" autoUpdateAnimBg="0"/>
      <p:bldP spid="532911" grpId="0" animBg="1" autoUpdateAnimBg="0"/>
      <p:bldP spid="532912" grpId="0" animBg="1"/>
      <p:bldP spid="532913" grpId="0" animBg="1" autoUpdateAnimBg="0"/>
      <p:bldP spid="532914" grpId="0" animBg="1"/>
      <p:bldP spid="532915" grpId="0" animBg="1"/>
      <p:bldP spid="532916" grpId="0" animBg="1"/>
      <p:bldP spid="532943" grpId="0" animBg="1" autoUpdateAnimBg="0"/>
      <p:bldP spid="532944" grpId="0" animBg="1"/>
      <p:bldP spid="532945" grpId="0" animBg="1"/>
      <p:bldP spid="532946" grpId="0" animBg="1"/>
      <p:bldP spid="532973" grpId="0" animBg="1" autoUpdateAnimBg="0"/>
      <p:bldP spid="532974" grpId="0" animBg="1"/>
      <p:bldP spid="532975" grpId="0" animBg="1"/>
      <p:bldP spid="533002" grpId="0" animBg="1" autoUpdateAnimBg="0"/>
      <p:bldP spid="533003" grpId="0" animBg="1"/>
      <p:bldP spid="533004" grpId="0" animBg="1"/>
      <p:bldP spid="533031" grpId="0" animBg="1" autoUpdateAnimBg="0"/>
      <p:bldP spid="533032" grpId="0" animBg="1"/>
      <p:bldP spid="533033" grpId="0" animBg="1"/>
      <p:bldP spid="533034" grpId="0" animBg="1"/>
      <p:bldP spid="533084" grpId="0" animBg="1" autoUpdateAnimBg="0"/>
      <p:bldP spid="53308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altLang="sv-SE" sz="3600" dirty="0">
                <a:latin typeface="Calibri Light" panose="020F0302020204030204" pitchFamily="34" charset="0"/>
                <a:cs typeface="Arial" panose="020B0604020202020204" pitchFamily="34" charset="0"/>
              </a:rPr>
              <a:t>Floating Tuples</a:t>
            </a:r>
          </a:p>
        </p:txBody>
      </p:sp>
      <p:sp>
        <p:nvSpPr>
          <p:cNvPr id="460803" name="Rectangle 3"/>
          <p:cNvSpPr>
            <a:spLocks noGrp="1" noChangeArrowheads="1"/>
          </p:cNvSpPr>
          <p:nvPr>
            <p:ph idx="1"/>
          </p:nvPr>
        </p:nvSpPr>
        <p:spPr>
          <a:xfrm>
            <a:off x="190500" y="1203960"/>
            <a:ext cx="8694420" cy="3453253"/>
          </a:xfrm>
          <a:ln/>
          <a:extLst>
            <a:ext uri="{91240B29-F687-4F45-9708-019B960494DF}">
              <a14:hiddenLine xmlns:a14="http://schemas.microsoft.com/office/drawing/2010/main" w="9525">
                <a:solidFill>
                  <a:srgbClr val="FF0000"/>
                </a:solidFill>
                <a:miter lim="800000"/>
                <a:headEnd/>
                <a:tailEnd/>
              </a14:hiddenLine>
            </a:ext>
          </a:extLst>
        </p:spPr>
        <p:txBody>
          <a:bodyPr wrap="square">
            <a:spAutoFit/>
          </a:bodyPr>
          <a:lstStyle/>
          <a:p>
            <a:r>
              <a:rPr lang="en-US" altLang="sv-SE" sz="2800" dirty="0">
                <a:latin typeface="Calibri Light" panose="020F0302020204030204" pitchFamily="34" charset="0"/>
              </a:rPr>
              <a:t>A floating tuple in </a:t>
            </a:r>
            <a:r>
              <a:rPr lang="en-US" altLang="sv-SE" sz="2800" i="1" dirty="0" err="1">
                <a:latin typeface="Calibri Light" panose="020F0302020204030204" pitchFamily="34" charset="0"/>
              </a:rPr>
              <a:t>readSet</a:t>
            </a:r>
            <a:r>
              <a:rPr lang="en-US" altLang="sv-SE" sz="2800" dirty="0">
                <a:latin typeface="Calibri Light" panose="020F0302020204030204" pitchFamily="34" charset="0"/>
              </a:rPr>
              <a:t> is a tuple with an identifier of a processor that does not exist.</a:t>
            </a:r>
          </a:p>
          <a:p>
            <a:r>
              <a:rPr lang="en-US" altLang="sv-SE" sz="2800" dirty="0">
                <a:latin typeface="Calibri Light" panose="020F0302020204030204" pitchFamily="34" charset="0"/>
              </a:rPr>
              <a:t>Let </a:t>
            </a:r>
            <a:r>
              <a:rPr lang="en-US" altLang="sv-SE" sz="2800" i="1" dirty="0">
                <a:latin typeface="Calibri Light" panose="020F0302020204030204" pitchFamily="34" charset="0"/>
              </a:rPr>
              <a:t>y</a:t>
            </a:r>
            <a:r>
              <a:rPr lang="en-US" altLang="sv-SE" sz="2800" dirty="0">
                <a:latin typeface="Calibri Light" panose="020F0302020204030204" pitchFamily="34" charset="0"/>
              </a:rPr>
              <a:t> be the minimal missing distance value in </a:t>
            </a:r>
            <a:r>
              <a:rPr lang="en-US" altLang="sv-SE" sz="2800" i="1" dirty="0" err="1">
                <a:latin typeface="Calibri Light" panose="020F0302020204030204" pitchFamily="34" charset="0"/>
              </a:rPr>
              <a:t>readSet</a:t>
            </a:r>
            <a:r>
              <a:rPr lang="en-US" altLang="sv-SE" sz="2800" i="1" baseline="-25000" dirty="0" err="1">
                <a:latin typeface="Calibri Light" panose="020F0302020204030204" pitchFamily="34" charset="0"/>
              </a:rPr>
              <a:t>i</a:t>
            </a:r>
            <a:endParaRPr lang="en-US" altLang="sv-SE" sz="2800" dirty="0">
              <a:latin typeface="Calibri Light" panose="020F0302020204030204" pitchFamily="34" charset="0"/>
            </a:endParaRPr>
          </a:p>
          <a:p>
            <a:r>
              <a:rPr lang="en-US" altLang="sv-SE" sz="2800" dirty="0">
                <a:latin typeface="Calibri Light" panose="020F0302020204030204" pitchFamily="34" charset="0"/>
              </a:rPr>
              <a:t>We remove every tuple with distance greater than </a:t>
            </a:r>
            <a:r>
              <a:rPr lang="en-US" altLang="sv-SE" sz="2800" i="1" dirty="0">
                <a:latin typeface="Calibri Light" panose="020F0302020204030204" pitchFamily="34" charset="0"/>
              </a:rPr>
              <a:t>y</a:t>
            </a:r>
            <a:r>
              <a:rPr lang="en-US" altLang="sv-SE" sz="2800" dirty="0">
                <a:latin typeface="Calibri Light" panose="020F0302020204030204" pitchFamily="34" charset="0"/>
              </a:rPr>
              <a:t> in </a:t>
            </a:r>
            <a:r>
              <a:rPr lang="en-US" altLang="sv-SE" sz="2800" i="1" dirty="0" err="1">
                <a:latin typeface="Calibri Light" panose="020F0302020204030204" pitchFamily="34" charset="0"/>
              </a:rPr>
              <a:t>readSet</a:t>
            </a:r>
            <a:r>
              <a:rPr lang="en-US" altLang="sv-SE" sz="2800" baseline="-25000" dirty="0" err="1">
                <a:latin typeface="Calibri Light" panose="020F0302020204030204" pitchFamily="34" charset="0"/>
              </a:rPr>
              <a:t>i</a:t>
            </a:r>
            <a:r>
              <a:rPr lang="en-US" altLang="sv-SE" sz="2800" dirty="0">
                <a:latin typeface="Calibri Light" panose="020F0302020204030204" pitchFamily="34" charset="0"/>
              </a:rPr>
              <a:t>.</a:t>
            </a:r>
          </a:p>
          <a:p>
            <a:pPr lvl="1">
              <a:buFont typeface="Wingdings" pitchFamily="2" charset="2"/>
              <a:buNone/>
            </a:pPr>
            <a:r>
              <a:rPr lang="en-US" altLang="sv-SE" dirty="0">
                <a:solidFill>
                  <a:srgbClr val="0000B0"/>
                </a:solidFill>
                <a:latin typeface="Calibri Light" panose="020F0302020204030204" pitchFamily="34" charset="0"/>
              </a:rPr>
              <a:t>	</a:t>
            </a:r>
            <a:r>
              <a:rPr lang="en-US" altLang="sv-SE" i="1" dirty="0" err="1">
                <a:solidFill>
                  <a:srgbClr val="3399FF"/>
                </a:solidFill>
                <a:latin typeface="Calibri Light" panose="020F0302020204030204" pitchFamily="34" charset="0"/>
              </a:rPr>
              <a:t>conPrefix</a:t>
            </a:r>
            <a:r>
              <a:rPr lang="en-US" altLang="sv-SE" dirty="0">
                <a:solidFill>
                  <a:srgbClr val="3399FF"/>
                </a:solidFill>
                <a:latin typeface="Calibri Light" panose="020F0302020204030204" pitchFamily="34" charset="0"/>
              </a:rPr>
              <a:t>(</a:t>
            </a:r>
            <a:r>
              <a:rPr lang="en-US" altLang="sv-SE" i="1" dirty="0" err="1">
                <a:solidFill>
                  <a:srgbClr val="3399FF"/>
                </a:solidFill>
                <a:latin typeface="Calibri Light" panose="020F0302020204030204" pitchFamily="34" charset="0"/>
              </a:rPr>
              <a:t>readSet</a:t>
            </a:r>
            <a:r>
              <a:rPr lang="en-US" altLang="sv-SE" baseline="-25000" dirty="0" err="1">
                <a:solidFill>
                  <a:srgbClr val="3399FF"/>
                </a:solidFill>
                <a:latin typeface="Calibri Light" panose="020F0302020204030204" pitchFamily="34" charset="0"/>
              </a:rPr>
              <a:t>i</a:t>
            </a:r>
            <a:r>
              <a:rPr lang="en-US" altLang="sv-SE" dirty="0">
                <a:solidFill>
                  <a:srgbClr val="3399FF"/>
                </a:solidFill>
                <a:latin typeface="Calibri Light" panose="020F0302020204030204" pitchFamily="34" charset="0"/>
              </a:rPr>
              <a:t>) removes these tuples out.</a:t>
            </a:r>
          </a:p>
          <a:p>
            <a:pPr>
              <a:buFont typeface="Wingdings" pitchFamily="2" charset="2"/>
              <a:buNone/>
            </a:pPr>
            <a:endParaRPr lang="en-US" altLang="sv-SE" sz="2800" dirty="0">
              <a:latin typeface="Calibri Light" panose="020F0302020204030204" pitchFamily="34" charset="0"/>
            </a:endParaRPr>
          </a:p>
        </p:txBody>
      </p:sp>
      <p:sp>
        <p:nvSpPr>
          <p:cNvPr id="6" name="Slide Number Placeholder 5"/>
          <p:cNvSpPr>
            <a:spLocks noGrp="1"/>
          </p:cNvSpPr>
          <p:nvPr>
            <p:ph type="sldNum" sz="quarter" idx="12"/>
          </p:nvPr>
        </p:nvSpPr>
        <p:spPr/>
        <p:txBody>
          <a:bodyPr/>
          <a:lstStyle/>
          <a:p>
            <a:r>
              <a:rPr lang="en-US" altLang="en-US"/>
              <a:t>4-</a:t>
            </a:r>
            <a:fld id="{66ED224A-DE76-4325-BF1B-F9C1AEC82739}" type="slidenum">
              <a:rPr lang="en-US" altLang="en-US"/>
              <a:pPr/>
              <a:t>48</a:t>
            </a:fld>
            <a:endParaRPr lang="en-US" altLang="en-US"/>
          </a:p>
        </p:txBody>
      </p:sp>
      <p:sp>
        <p:nvSpPr>
          <p:cNvPr id="460804" name="Text Box 4"/>
          <p:cNvSpPr txBox="1">
            <a:spLocks noChangeArrowheads="1"/>
          </p:cNvSpPr>
          <p:nvPr/>
        </p:nvSpPr>
        <p:spPr bwMode="auto">
          <a:xfrm>
            <a:off x="1293813" y="3333750"/>
            <a:ext cx="6780212"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sv-SE" altLang="sv-SE" sz="2400"/>
          </a:p>
        </p:txBody>
      </p:sp>
      <p:graphicFrame>
        <p:nvGraphicFramePr>
          <p:cNvPr id="2" name="Table 1">
            <a:extLst>
              <a:ext uri="{FF2B5EF4-FFF2-40B4-BE49-F238E27FC236}">
                <a16:creationId xmlns:a16="http://schemas.microsoft.com/office/drawing/2014/main" id="{D9CA36DA-0182-C218-58B4-3049831F0EC8}"/>
              </a:ext>
            </a:extLst>
          </p:cNvPr>
          <p:cNvGraphicFramePr>
            <a:graphicFrameLocks noGrp="1"/>
          </p:cNvGraphicFramePr>
          <p:nvPr>
            <p:extLst>
              <p:ext uri="{D42A27DB-BD31-4B8C-83A1-F6EECF244321}">
                <p14:modId xmlns:p14="http://schemas.microsoft.com/office/powerpoint/2010/main" val="4163271631"/>
              </p:ext>
            </p:extLst>
          </p:nvPr>
        </p:nvGraphicFramePr>
        <p:xfrm>
          <a:off x="4365308" y="4377249"/>
          <a:ext cx="2193925" cy="2289176"/>
        </p:xfrm>
        <a:graphic>
          <a:graphicData uri="http://schemas.openxmlformats.org/drawingml/2006/table">
            <a:tbl>
              <a:tblPr/>
              <a:tblGrid>
                <a:gridCol w="849313">
                  <a:extLst>
                    <a:ext uri="{9D8B030D-6E8A-4147-A177-3AD203B41FA5}">
                      <a16:colId xmlns:a16="http://schemas.microsoft.com/office/drawing/2014/main" val="1488436824"/>
                    </a:ext>
                  </a:extLst>
                </a:gridCol>
                <a:gridCol w="1344612">
                  <a:extLst>
                    <a:ext uri="{9D8B030D-6E8A-4147-A177-3AD203B41FA5}">
                      <a16:colId xmlns:a16="http://schemas.microsoft.com/office/drawing/2014/main" val="2402682264"/>
                    </a:ext>
                  </a:extLst>
                </a:gridCol>
              </a:tblGrid>
              <a:tr h="2857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alibri Light" panose="020F0302020204030204" pitchFamily="34" charset="0"/>
                          <a:cs typeface="Calibri Light" panose="020F0302020204030204" pitchFamily="34"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51344902"/>
                  </a:ext>
                </a:extLst>
              </a:tr>
              <a:tr h="2873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3903286993"/>
                  </a:ext>
                </a:extLst>
              </a:tr>
              <a:tr h="2857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alibri Light" panose="020F0302020204030204" pitchFamily="34" charset="0"/>
                          <a:cs typeface="Calibri Light" panose="020F0302020204030204" pitchFamily="34" charset="0"/>
                        </a:rPr>
                        <a:t>6</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3118944743"/>
                  </a:ext>
                </a:extLst>
              </a:tr>
              <a:tr h="2857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241086893"/>
                  </a:ext>
                </a:extLst>
              </a:tr>
              <a:tr h="28575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sv-SE"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-1</a:t>
                      </a:r>
                      <a:endPar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sv-SE"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1</a:t>
                      </a:r>
                      <a:endPar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2408063089"/>
                  </a:ext>
                </a:extLst>
              </a:tr>
              <a:tr h="28575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sv-SE"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-2</a:t>
                      </a:r>
                      <a:endPar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sv-SE"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2</a:t>
                      </a:r>
                      <a:endPar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4245256873"/>
                  </a:ext>
                </a:extLst>
              </a:tr>
              <a:tr h="2857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4259849633"/>
                  </a:ext>
                </a:extLst>
              </a:tr>
              <a:tr h="2873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alibri Light" panose="020F0302020204030204" pitchFamily="34" charset="0"/>
                          <a:cs typeface="Calibri Light" panose="020F0302020204030204" pitchFamily="34"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3157070192"/>
                  </a:ext>
                </a:extLst>
              </a:tr>
            </a:tbl>
          </a:graphicData>
        </a:graphic>
      </p:graphicFrame>
    </p:spTree>
    <p:extLst>
      <p:ext uri="{BB962C8B-B14F-4D97-AF65-F5344CB8AC3E}">
        <p14:creationId xmlns:p14="http://schemas.microsoft.com/office/powerpoint/2010/main" val="3946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altLang="sv-SE" sz="3600" dirty="0">
                <a:latin typeface="Calibri Light" panose="020F0302020204030204" pitchFamily="34" charset="0"/>
                <a:cs typeface="Arial" panose="020B0604020202020204" pitchFamily="34" charset="0"/>
              </a:rPr>
              <a:t>Floating Tuples</a:t>
            </a:r>
          </a:p>
        </p:txBody>
      </p:sp>
      <p:sp>
        <p:nvSpPr>
          <p:cNvPr id="460803" name="Rectangle 3"/>
          <p:cNvSpPr>
            <a:spLocks noGrp="1" noChangeArrowheads="1"/>
          </p:cNvSpPr>
          <p:nvPr>
            <p:ph idx="1"/>
          </p:nvPr>
        </p:nvSpPr>
        <p:spPr>
          <a:xfrm>
            <a:off x="190500" y="1203960"/>
            <a:ext cx="8694420" cy="3453253"/>
          </a:xfrm>
          <a:ln/>
          <a:extLst>
            <a:ext uri="{91240B29-F687-4F45-9708-019B960494DF}">
              <a14:hiddenLine xmlns:a14="http://schemas.microsoft.com/office/drawing/2010/main" w="9525">
                <a:solidFill>
                  <a:srgbClr val="FF0000"/>
                </a:solidFill>
                <a:miter lim="800000"/>
                <a:headEnd/>
                <a:tailEnd/>
              </a14:hiddenLine>
            </a:ext>
          </a:extLst>
        </p:spPr>
        <p:txBody>
          <a:bodyPr wrap="square">
            <a:spAutoFit/>
          </a:bodyPr>
          <a:lstStyle/>
          <a:p>
            <a:r>
              <a:rPr lang="en-US" altLang="sv-SE" sz="2800" dirty="0">
                <a:latin typeface="Calibri Light" panose="020F0302020204030204" pitchFamily="34" charset="0"/>
              </a:rPr>
              <a:t>A floating tuple in </a:t>
            </a:r>
            <a:r>
              <a:rPr lang="en-US" altLang="sv-SE" sz="2800" i="1" dirty="0" err="1">
                <a:latin typeface="Calibri Light" panose="020F0302020204030204" pitchFamily="34" charset="0"/>
              </a:rPr>
              <a:t>readSet</a:t>
            </a:r>
            <a:r>
              <a:rPr lang="en-US" altLang="sv-SE" sz="2800" dirty="0">
                <a:latin typeface="Calibri Light" panose="020F0302020204030204" pitchFamily="34" charset="0"/>
              </a:rPr>
              <a:t> is a tuple with an identifier of a processor that does not exist.</a:t>
            </a:r>
          </a:p>
          <a:p>
            <a:r>
              <a:rPr lang="en-US" altLang="sv-SE" sz="2800" dirty="0">
                <a:latin typeface="Calibri Light" panose="020F0302020204030204" pitchFamily="34" charset="0"/>
              </a:rPr>
              <a:t>Let </a:t>
            </a:r>
            <a:r>
              <a:rPr lang="en-US" altLang="sv-SE" sz="2800" i="1" dirty="0">
                <a:latin typeface="Calibri Light" panose="020F0302020204030204" pitchFamily="34" charset="0"/>
              </a:rPr>
              <a:t>y</a:t>
            </a:r>
            <a:r>
              <a:rPr lang="en-US" altLang="sv-SE" sz="2800" dirty="0">
                <a:latin typeface="Calibri Light" panose="020F0302020204030204" pitchFamily="34" charset="0"/>
              </a:rPr>
              <a:t> be the minimal missing distance value in </a:t>
            </a:r>
            <a:r>
              <a:rPr lang="en-US" altLang="sv-SE" sz="2800" i="1" dirty="0" err="1">
                <a:latin typeface="Calibri Light" panose="020F0302020204030204" pitchFamily="34" charset="0"/>
              </a:rPr>
              <a:t>readSet</a:t>
            </a:r>
            <a:r>
              <a:rPr lang="en-US" altLang="sv-SE" sz="2800" i="1" baseline="-25000" dirty="0" err="1">
                <a:latin typeface="Calibri Light" panose="020F0302020204030204" pitchFamily="34" charset="0"/>
              </a:rPr>
              <a:t>i</a:t>
            </a:r>
            <a:endParaRPr lang="en-US" altLang="sv-SE" sz="2800" dirty="0">
              <a:latin typeface="Calibri Light" panose="020F0302020204030204" pitchFamily="34" charset="0"/>
            </a:endParaRPr>
          </a:p>
          <a:p>
            <a:r>
              <a:rPr lang="en-US" altLang="sv-SE" sz="2800" dirty="0">
                <a:latin typeface="Calibri Light" panose="020F0302020204030204" pitchFamily="34" charset="0"/>
              </a:rPr>
              <a:t>We remove every tuple with distance greater than </a:t>
            </a:r>
            <a:r>
              <a:rPr lang="en-US" altLang="sv-SE" sz="2800" i="1" dirty="0">
                <a:latin typeface="Calibri Light" panose="020F0302020204030204" pitchFamily="34" charset="0"/>
              </a:rPr>
              <a:t>y</a:t>
            </a:r>
            <a:r>
              <a:rPr lang="en-US" altLang="sv-SE" sz="2800" dirty="0">
                <a:latin typeface="Calibri Light" panose="020F0302020204030204" pitchFamily="34" charset="0"/>
              </a:rPr>
              <a:t> in </a:t>
            </a:r>
            <a:r>
              <a:rPr lang="en-US" altLang="sv-SE" sz="2800" i="1" dirty="0" err="1">
                <a:latin typeface="Calibri Light" panose="020F0302020204030204" pitchFamily="34" charset="0"/>
              </a:rPr>
              <a:t>readSet</a:t>
            </a:r>
            <a:r>
              <a:rPr lang="en-US" altLang="sv-SE" sz="2800" baseline="-25000" dirty="0" err="1">
                <a:latin typeface="Calibri Light" panose="020F0302020204030204" pitchFamily="34" charset="0"/>
              </a:rPr>
              <a:t>i</a:t>
            </a:r>
            <a:r>
              <a:rPr lang="en-US" altLang="sv-SE" sz="2800" dirty="0">
                <a:latin typeface="Calibri Light" panose="020F0302020204030204" pitchFamily="34" charset="0"/>
              </a:rPr>
              <a:t>.</a:t>
            </a:r>
          </a:p>
          <a:p>
            <a:pPr lvl="1">
              <a:buFont typeface="Wingdings" pitchFamily="2" charset="2"/>
              <a:buNone/>
            </a:pPr>
            <a:r>
              <a:rPr lang="en-US" altLang="sv-SE" dirty="0">
                <a:solidFill>
                  <a:srgbClr val="0000B0"/>
                </a:solidFill>
                <a:latin typeface="Calibri Light" panose="020F0302020204030204" pitchFamily="34" charset="0"/>
              </a:rPr>
              <a:t>	</a:t>
            </a:r>
            <a:r>
              <a:rPr lang="en-US" altLang="sv-SE" i="1" dirty="0" err="1">
                <a:solidFill>
                  <a:srgbClr val="3399FF"/>
                </a:solidFill>
                <a:latin typeface="Calibri Light" panose="020F0302020204030204" pitchFamily="34" charset="0"/>
              </a:rPr>
              <a:t>conPrefix</a:t>
            </a:r>
            <a:r>
              <a:rPr lang="en-US" altLang="sv-SE" dirty="0">
                <a:solidFill>
                  <a:srgbClr val="3399FF"/>
                </a:solidFill>
                <a:latin typeface="Calibri Light" panose="020F0302020204030204" pitchFamily="34" charset="0"/>
              </a:rPr>
              <a:t>(</a:t>
            </a:r>
            <a:r>
              <a:rPr lang="en-US" altLang="sv-SE" i="1" dirty="0" err="1">
                <a:solidFill>
                  <a:srgbClr val="3399FF"/>
                </a:solidFill>
                <a:latin typeface="Calibri Light" panose="020F0302020204030204" pitchFamily="34" charset="0"/>
              </a:rPr>
              <a:t>readSet</a:t>
            </a:r>
            <a:r>
              <a:rPr lang="en-US" altLang="sv-SE" baseline="-25000" dirty="0" err="1">
                <a:solidFill>
                  <a:srgbClr val="3399FF"/>
                </a:solidFill>
                <a:latin typeface="Calibri Light" panose="020F0302020204030204" pitchFamily="34" charset="0"/>
              </a:rPr>
              <a:t>i</a:t>
            </a:r>
            <a:r>
              <a:rPr lang="en-US" altLang="sv-SE" dirty="0">
                <a:solidFill>
                  <a:srgbClr val="3399FF"/>
                </a:solidFill>
                <a:latin typeface="Calibri Light" panose="020F0302020204030204" pitchFamily="34" charset="0"/>
              </a:rPr>
              <a:t>) removes these tuples out.</a:t>
            </a:r>
          </a:p>
          <a:p>
            <a:pPr>
              <a:buFont typeface="Wingdings" pitchFamily="2" charset="2"/>
              <a:buNone/>
            </a:pPr>
            <a:endParaRPr lang="en-US" altLang="sv-SE" sz="2800" dirty="0">
              <a:latin typeface="Calibri Light" panose="020F0302020204030204" pitchFamily="34" charset="0"/>
            </a:endParaRPr>
          </a:p>
        </p:txBody>
      </p:sp>
      <p:sp>
        <p:nvSpPr>
          <p:cNvPr id="6" name="Slide Number Placeholder 5"/>
          <p:cNvSpPr>
            <a:spLocks noGrp="1"/>
          </p:cNvSpPr>
          <p:nvPr>
            <p:ph type="sldNum" sz="quarter" idx="12"/>
          </p:nvPr>
        </p:nvSpPr>
        <p:spPr/>
        <p:txBody>
          <a:bodyPr/>
          <a:lstStyle/>
          <a:p>
            <a:r>
              <a:rPr lang="en-US" altLang="en-US"/>
              <a:t>4-</a:t>
            </a:r>
            <a:fld id="{66ED224A-DE76-4325-BF1B-F9C1AEC82739}" type="slidenum">
              <a:rPr lang="en-US" altLang="en-US"/>
              <a:pPr/>
              <a:t>49</a:t>
            </a:fld>
            <a:endParaRPr lang="en-US" altLang="en-US"/>
          </a:p>
        </p:txBody>
      </p:sp>
      <p:sp>
        <p:nvSpPr>
          <p:cNvPr id="460804" name="Text Box 4"/>
          <p:cNvSpPr txBox="1">
            <a:spLocks noChangeArrowheads="1"/>
          </p:cNvSpPr>
          <p:nvPr/>
        </p:nvSpPr>
        <p:spPr bwMode="auto">
          <a:xfrm>
            <a:off x="1293813" y="3333750"/>
            <a:ext cx="6780212"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sv-SE" altLang="sv-SE" sz="2400"/>
          </a:p>
        </p:txBody>
      </p:sp>
      <p:graphicFrame>
        <p:nvGraphicFramePr>
          <p:cNvPr id="2" name="Table 1">
            <a:extLst>
              <a:ext uri="{FF2B5EF4-FFF2-40B4-BE49-F238E27FC236}">
                <a16:creationId xmlns:a16="http://schemas.microsoft.com/office/drawing/2014/main" id="{D9CA36DA-0182-C218-58B4-3049831F0EC8}"/>
              </a:ext>
            </a:extLst>
          </p:cNvPr>
          <p:cNvGraphicFramePr>
            <a:graphicFrameLocks noGrp="1"/>
          </p:cNvGraphicFramePr>
          <p:nvPr>
            <p:extLst>
              <p:ext uri="{D42A27DB-BD31-4B8C-83A1-F6EECF244321}">
                <p14:modId xmlns:p14="http://schemas.microsoft.com/office/powerpoint/2010/main" val="3028855432"/>
              </p:ext>
            </p:extLst>
          </p:nvPr>
        </p:nvGraphicFramePr>
        <p:xfrm>
          <a:off x="4365308" y="4377249"/>
          <a:ext cx="2193925" cy="2289176"/>
        </p:xfrm>
        <a:graphic>
          <a:graphicData uri="http://schemas.openxmlformats.org/drawingml/2006/table">
            <a:tbl>
              <a:tblPr/>
              <a:tblGrid>
                <a:gridCol w="849313">
                  <a:extLst>
                    <a:ext uri="{9D8B030D-6E8A-4147-A177-3AD203B41FA5}">
                      <a16:colId xmlns:a16="http://schemas.microsoft.com/office/drawing/2014/main" val="1488436824"/>
                    </a:ext>
                  </a:extLst>
                </a:gridCol>
                <a:gridCol w="1344612">
                  <a:extLst>
                    <a:ext uri="{9D8B030D-6E8A-4147-A177-3AD203B41FA5}">
                      <a16:colId xmlns:a16="http://schemas.microsoft.com/office/drawing/2014/main" val="2402682264"/>
                    </a:ext>
                  </a:extLst>
                </a:gridCol>
              </a:tblGrid>
              <a:tr h="2857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alibri Light" panose="020F0302020204030204" pitchFamily="34" charset="0"/>
                          <a:cs typeface="Calibri Light" panose="020F0302020204030204" pitchFamily="34"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51344902"/>
                  </a:ext>
                </a:extLst>
              </a:tr>
              <a:tr h="2873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3903286993"/>
                  </a:ext>
                </a:extLst>
              </a:tr>
              <a:tr h="2857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alibri Light" panose="020F0302020204030204" pitchFamily="34" charset="0"/>
                          <a:cs typeface="Calibri Light" panose="020F0302020204030204" pitchFamily="34" charset="0"/>
                        </a:rPr>
                        <a:t>6</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3118944743"/>
                  </a:ext>
                </a:extLst>
              </a:tr>
              <a:tr h="2857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alibri Light" panose="020F0302020204030204" pitchFamily="34" charset="0"/>
                          <a:cs typeface="Calibri Light" panose="020F0302020204030204" pitchFamily="34"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241086893"/>
                  </a:ext>
                </a:extLst>
              </a:tr>
              <a:tr h="2857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alibri Light" panose="020F0302020204030204" pitchFamily="34" charset="0"/>
                          <a:cs typeface="Calibri Light" panose="020F0302020204030204" pitchFamily="34"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4259849633"/>
                  </a:ext>
                </a:extLst>
              </a:tr>
              <a:tr h="2873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alibri Light" panose="020F0302020204030204" pitchFamily="34" charset="0"/>
                          <a:cs typeface="Calibri Light" panose="020F0302020204030204" pitchFamily="34"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3157070192"/>
                  </a:ext>
                </a:extLst>
              </a:tr>
              <a:tr h="2857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sv-SE"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3</a:t>
                      </a:r>
                      <a:endPar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638369504"/>
                  </a:ext>
                </a:extLst>
              </a:tr>
              <a:tr h="28575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sv-SE"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-2</a:t>
                      </a:r>
                      <a:endPar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sv-SE"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4</a:t>
                      </a:r>
                      <a:endPar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4084547562"/>
                  </a:ext>
                </a:extLst>
              </a:tr>
            </a:tbl>
          </a:graphicData>
        </a:graphic>
      </p:graphicFrame>
    </p:spTree>
    <p:extLst>
      <p:ext uri="{BB962C8B-B14F-4D97-AF65-F5344CB8AC3E}">
        <p14:creationId xmlns:p14="http://schemas.microsoft.com/office/powerpoint/2010/main" val="364972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6225"/>
            <a:ext cx="8229600" cy="944563"/>
          </a:xfrm>
        </p:spPr>
        <p:txBody>
          <a:bodyPr/>
          <a:lstStyle/>
          <a:p>
            <a:r>
              <a:rPr lang="en-US" altLang="he-IL" dirty="0">
                <a:solidFill>
                  <a:schemeClr val="hlink"/>
                </a:solidFill>
                <a:latin typeface="Candara Light" panose="020E0502030303020204" pitchFamily="34" charset="0"/>
              </a:rPr>
              <a:t>Chapter 4: roadmap</a:t>
            </a:r>
            <a:endParaRPr lang="en-US" altLang="en-US" dirty="0">
              <a:solidFill>
                <a:schemeClr val="hlink"/>
              </a:solidFill>
              <a:latin typeface="Candara Light" panose="020E0502030303020204" pitchFamily="34" charset="0"/>
            </a:endParaRPr>
          </a:p>
        </p:txBody>
      </p:sp>
      <p:sp>
        <p:nvSpPr>
          <p:cNvPr id="6147" name="Rectangle 3"/>
          <p:cNvSpPr>
            <a:spLocks noGrp="1" noChangeArrowheads="1"/>
          </p:cNvSpPr>
          <p:nvPr>
            <p:ph type="body" idx="1"/>
          </p:nvPr>
        </p:nvSpPr>
        <p:spPr>
          <a:xfrm>
            <a:off x="182563" y="1174750"/>
            <a:ext cx="8778875" cy="5180013"/>
          </a:xfrm>
        </p:spPr>
        <p:txBody>
          <a:bodyPr/>
          <a:lstStyle/>
          <a:p>
            <a:pPr lvl="1">
              <a:buFontTx/>
              <a:buNone/>
            </a:pPr>
            <a:r>
              <a:rPr lang="en-US" altLang="en-US" dirty="0">
                <a:solidFill>
                  <a:srgbClr val="000099"/>
                </a:solidFill>
                <a:latin typeface="Candara Light" panose="020E0502030303020204" pitchFamily="34" charset="0"/>
              </a:rPr>
              <a:t>4.1 </a:t>
            </a:r>
            <a:r>
              <a:rPr lang="en-US" altLang="he-IL" dirty="0">
                <a:solidFill>
                  <a:srgbClr val="000099"/>
                </a:solidFill>
                <a:latin typeface="Candara Light" panose="020E0502030303020204" pitchFamily="34" charset="0"/>
              </a:rPr>
              <a:t>Token Passing: Converting a Central Daemon to read/write</a:t>
            </a:r>
          </a:p>
          <a:p>
            <a:pPr lvl="1">
              <a:buFontTx/>
              <a:buNone/>
            </a:pPr>
            <a:r>
              <a:rPr lang="en-US" altLang="he-IL" dirty="0">
                <a:solidFill>
                  <a:srgbClr val="000099"/>
                </a:solidFill>
                <a:latin typeface="Candara Light" panose="020E0502030303020204" pitchFamily="34" charset="0"/>
              </a:rPr>
              <a:t>4.2 </a:t>
            </a:r>
            <a:r>
              <a:rPr lang="en-US" altLang="he-IL" dirty="0">
                <a:solidFill>
                  <a:srgbClr val="C60000"/>
                </a:solidFill>
                <a:latin typeface="Candara Light" panose="020E0502030303020204" pitchFamily="34" charset="0"/>
              </a:rPr>
              <a:t>Data-Link Algorithms: Converting Shared Memory to Message Passing</a:t>
            </a:r>
          </a:p>
          <a:p>
            <a:pPr lvl="1">
              <a:buFontTx/>
              <a:buNone/>
            </a:pPr>
            <a:r>
              <a:rPr lang="en-US" altLang="he-IL" dirty="0">
                <a:solidFill>
                  <a:srgbClr val="000099"/>
                </a:solidFill>
                <a:latin typeface="Candara Light" panose="020E0502030303020204" pitchFamily="34" charset="0"/>
              </a:rPr>
              <a:t>4.3 Self-Stabilizing Ranking: </a:t>
            </a:r>
            <a:r>
              <a:rPr lang="en-US" altLang="he-IL" sz="2400" dirty="0">
                <a:solidFill>
                  <a:srgbClr val="000099"/>
                </a:solidFill>
                <a:latin typeface="Candara Light" panose="020E0502030303020204" pitchFamily="34" charset="0"/>
              </a:rPr>
              <a:t>Converting an Id-based System to a Special-processor System</a:t>
            </a:r>
          </a:p>
          <a:p>
            <a:pPr lvl="1">
              <a:buFontTx/>
              <a:buNone/>
            </a:pPr>
            <a:r>
              <a:rPr lang="en-US" altLang="he-IL" dirty="0">
                <a:solidFill>
                  <a:srgbClr val="000099"/>
                </a:solidFill>
                <a:latin typeface="Candara Light" panose="020E0502030303020204" pitchFamily="34" charset="0"/>
              </a:rPr>
              <a:t>4.4 Update</a:t>
            </a:r>
            <a:r>
              <a:rPr lang="en-US" altLang="he-IL" sz="2400" dirty="0">
                <a:solidFill>
                  <a:srgbClr val="000099"/>
                </a:solidFill>
                <a:latin typeface="Candara Light" panose="020E0502030303020204" pitchFamily="34" charset="0"/>
              </a:rPr>
              <a:t>: Converting a Special Processor to an Id-based Dynamic System</a:t>
            </a:r>
          </a:p>
          <a:p>
            <a:pPr lvl="1">
              <a:buFontTx/>
              <a:buNone/>
            </a:pPr>
            <a:r>
              <a:rPr lang="en-US" altLang="he-IL" sz="2400" strike="sngStrike" dirty="0">
                <a:solidFill>
                  <a:srgbClr val="000099"/>
                </a:solidFill>
                <a:latin typeface="Candara Light" panose="020E0502030303020204" pitchFamily="34" charset="0"/>
              </a:rPr>
              <a:t>4.5 Stabilizing Synchronizers: Converting Synchronous to Asynchronous Algorithms</a:t>
            </a:r>
          </a:p>
          <a:p>
            <a:pPr lvl="1">
              <a:buFontTx/>
              <a:buNone/>
            </a:pPr>
            <a:r>
              <a:rPr lang="en-US" sz="2400" strike="sngStrike" dirty="0">
                <a:solidFill>
                  <a:srgbClr val="000099"/>
                </a:solidFill>
                <a:latin typeface="Candara Light" panose="020E0502030303020204" pitchFamily="34" charset="0"/>
              </a:rPr>
              <a:t>4.6 Self-Stabilizing Naming in Uniform Systems: Converting Id-based to Uniform Dynamic Systems</a:t>
            </a:r>
            <a:endParaRPr lang="en-US" altLang="he-IL" sz="2400" strike="sngStrike" dirty="0">
              <a:solidFill>
                <a:srgbClr val="000099"/>
              </a:solidFill>
              <a:latin typeface="Candara Light" panose="020E0502030303020204" pitchFamily="34" charset="0"/>
            </a:endParaRPr>
          </a:p>
          <a:p>
            <a:pPr lvl="1">
              <a:buFontTx/>
              <a:buNone/>
            </a:pPr>
            <a:endParaRPr lang="en-US" altLang="he-IL" sz="2400" dirty="0">
              <a:solidFill>
                <a:srgbClr val="000099"/>
              </a:solidFill>
              <a:latin typeface="Candara Light" panose="020E0502030303020204" pitchFamily="34" charset="0"/>
            </a:endParaRPr>
          </a:p>
          <a:p>
            <a:pPr lvl="1">
              <a:buFontTx/>
              <a:buNone/>
            </a:pPr>
            <a:endParaRPr lang="en-US" altLang="he-IL" sz="2400" dirty="0">
              <a:solidFill>
                <a:srgbClr val="000099"/>
              </a:solidFill>
              <a:latin typeface="Candara Light" panose="020E0502030303020204" pitchFamily="34" charset="0"/>
            </a:endParaRPr>
          </a:p>
        </p:txBody>
      </p:sp>
    </p:spTree>
    <p:extLst>
      <p:ext uri="{BB962C8B-B14F-4D97-AF65-F5344CB8AC3E}">
        <p14:creationId xmlns:p14="http://schemas.microsoft.com/office/powerpoint/2010/main" val="31466291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altLang="sv-SE" sz="3600" dirty="0">
                <a:latin typeface="Calibri Light" panose="020F0302020204030204" pitchFamily="34" charset="0"/>
                <a:cs typeface="Arial" panose="020B0604020202020204" pitchFamily="34" charset="0"/>
              </a:rPr>
              <a:t>Floating Tuples</a:t>
            </a:r>
          </a:p>
        </p:txBody>
      </p:sp>
      <p:sp>
        <p:nvSpPr>
          <p:cNvPr id="460803" name="Rectangle 3"/>
          <p:cNvSpPr>
            <a:spLocks noGrp="1" noChangeArrowheads="1"/>
          </p:cNvSpPr>
          <p:nvPr>
            <p:ph idx="1"/>
          </p:nvPr>
        </p:nvSpPr>
        <p:spPr>
          <a:xfrm>
            <a:off x="190500" y="1203960"/>
            <a:ext cx="8694420" cy="3453253"/>
          </a:xfrm>
          <a:ln/>
          <a:extLst>
            <a:ext uri="{91240B29-F687-4F45-9708-019B960494DF}">
              <a14:hiddenLine xmlns:a14="http://schemas.microsoft.com/office/drawing/2010/main" w="9525">
                <a:solidFill>
                  <a:srgbClr val="FF0000"/>
                </a:solidFill>
                <a:miter lim="800000"/>
                <a:headEnd/>
                <a:tailEnd/>
              </a14:hiddenLine>
            </a:ext>
          </a:extLst>
        </p:spPr>
        <p:txBody>
          <a:bodyPr wrap="square">
            <a:spAutoFit/>
          </a:bodyPr>
          <a:lstStyle/>
          <a:p>
            <a:r>
              <a:rPr lang="en-US" altLang="sv-SE" sz="2800" dirty="0">
                <a:latin typeface="Calibri Light" panose="020F0302020204030204" pitchFamily="34" charset="0"/>
              </a:rPr>
              <a:t>A floating tuple in </a:t>
            </a:r>
            <a:r>
              <a:rPr lang="en-US" altLang="sv-SE" sz="2800" i="1" dirty="0" err="1">
                <a:latin typeface="Calibri Light" panose="020F0302020204030204" pitchFamily="34" charset="0"/>
              </a:rPr>
              <a:t>readSet</a:t>
            </a:r>
            <a:r>
              <a:rPr lang="en-US" altLang="sv-SE" sz="2800" dirty="0">
                <a:latin typeface="Calibri Light" panose="020F0302020204030204" pitchFamily="34" charset="0"/>
              </a:rPr>
              <a:t> is a tuple with an identifier of a processor that does not exist.</a:t>
            </a:r>
          </a:p>
          <a:p>
            <a:r>
              <a:rPr lang="en-US" altLang="sv-SE" sz="2800" dirty="0">
                <a:latin typeface="Calibri Light" panose="020F0302020204030204" pitchFamily="34" charset="0"/>
              </a:rPr>
              <a:t>Let </a:t>
            </a:r>
            <a:r>
              <a:rPr lang="en-US" altLang="sv-SE" sz="2800" i="1" dirty="0">
                <a:latin typeface="Calibri Light" panose="020F0302020204030204" pitchFamily="34" charset="0"/>
              </a:rPr>
              <a:t>y</a:t>
            </a:r>
            <a:r>
              <a:rPr lang="en-US" altLang="sv-SE" sz="2800" dirty="0">
                <a:latin typeface="Calibri Light" panose="020F0302020204030204" pitchFamily="34" charset="0"/>
              </a:rPr>
              <a:t> be the minimal missing distance value in </a:t>
            </a:r>
            <a:r>
              <a:rPr lang="en-US" altLang="sv-SE" sz="2800" i="1" dirty="0" err="1">
                <a:latin typeface="Calibri Light" panose="020F0302020204030204" pitchFamily="34" charset="0"/>
              </a:rPr>
              <a:t>readSet</a:t>
            </a:r>
            <a:r>
              <a:rPr lang="en-US" altLang="sv-SE" sz="2800" i="1" baseline="-25000" dirty="0" err="1">
                <a:latin typeface="Calibri Light" panose="020F0302020204030204" pitchFamily="34" charset="0"/>
              </a:rPr>
              <a:t>i</a:t>
            </a:r>
            <a:endParaRPr lang="en-US" altLang="sv-SE" sz="2800" dirty="0">
              <a:latin typeface="Calibri Light" panose="020F0302020204030204" pitchFamily="34" charset="0"/>
            </a:endParaRPr>
          </a:p>
          <a:p>
            <a:r>
              <a:rPr lang="en-US" altLang="sv-SE" sz="2800" dirty="0">
                <a:latin typeface="Calibri Light" panose="020F0302020204030204" pitchFamily="34" charset="0"/>
              </a:rPr>
              <a:t>We remove every tuple with distance greater than </a:t>
            </a:r>
            <a:r>
              <a:rPr lang="en-US" altLang="sv-SE" sz="2800" i="1" dirty="0">
                <a:latin typeface="Calibri Light" panose="020F0302020204030204" pitchFamily="34" charset="0"/>
              </a:rPr>
              <a:t>y</a:t>
            </a:r>
            <a:r>
              <a:rPr lang="en-US" altLang="sv-SE" sz="2800" dirty="0">
                <a:latin typeface="Calibri Light" panose="020F0302020204030204" pitchFamily="34" charset="0"/>
              </a:rPr>
              <a:t> in </a:t>
            </a:r>
            <a:r>
              <a:rPr lang="en-US" altLang="sv-SE" sz="2800" i="1" dirty="0" err="1">
                <a:latin typeface="Calibri Light" panose="020F0302020204030204" pitchFamily="34" charset="0"/>
              </a:rPr>
              <a:t>readSet</a:t>
            </a:r>
            <a:r>
              <a:rPr lang="en-US" altLang="sv-SE" sz="2800" baseline="-25000" dirty="0" err="1">
                <a:latin typeface="Calibri Light" panose="020F0302020204030204" pitchFamily="34" charset="0"/>
              </a:rPr>
              <a:t>i</a:t>
            </a:r>
            <a:r>
              <a:rPr lang="en-US" altLang="sv-SE" sz="2800" dirty="0">
                <a:latin typeface="Calibri Light" panose="020F0302020204030204" pitchFamily="34" charset="0"/>
              </a:rPr>
              <a:t>.</a:t>
            </a:r>
          </a:p>
          <a:p>
            <a:pPr lvl="1">
              <a:buFont typeface="Wingdings" pitchFamily="2" charset="2"/>
              <a:buNone/>
            </a:pPr>
            <a:r>
              <a:rPr lang="en-US" altLang="sv-SE" dirty="0">
                <a:solidFill>
                  <a:srgbClr val="0000B0"/>
                </a:solidFill>
                <a:latin typeface="Calibri Light" panose="020F0302020204030204" pitchFamily="34" charset="0"/>
              </a:rPr>
              <a:t>	</a:t>
            </a:r>
            <a:r>
              <a:rPr lang="en-US" altLang="sv-SE" i="1" dirty="0" err="1">
                <a:solidFill>
                  <a:srgbClr val="3399FF"/>
                </a:solidFill>
                <a:latin typeface="Calibri Light" panose="020F0302020204030204" pitchFamily="34" charset="0"/>
              </a:rPr>
              <a:t>conPrefix</a:t>
            </a:r>
            <a:r>
              <a:rPr lang="en-US" altLang="sv-SE" dirty="0">
                <a:solidFill>
                  <a:srgbClr val="3399FF"/>
                </a:solidFill>
                <a:latin typeface="Calibri Light" panose="020F0302020204030204" pitchFamily="34" charset="0"/>
              </a:rPr>
              <a:t>(</a:t>
            </a:r>
            <a:r>
              <a:rPr lang="en-US" altLang="sv-SE" i="1" dirty="0" err="1">
                <a:solidFill>
                  <a:srgbClr val="3399FF"/>
                </a:solidFill>
                <a:latin typeface="Calibri Light" panose="020F0302020204030204" pitchFamily="34" charset="0"/>
              </a:rPr>
              <a:t>readSet</a:t>
            </a:r>
            <a:r>
              <a:rPr lang="en-US" altLang="sv-SE" baseline="-25000" dirty="0" err="1">
                <a:solidFill>
                  <a:srgbClr val="3399FF"/>
                </a:solidFill>
                <a:latin typeface="Calibri Light" panose="020F0302020204030204" pitchFamily="34" charset="0"/>
              </a:rPr>
              <a:t>i</a:t>
            </a:r>
            <a:r>
              <a:rPr lang="en-US" altLang="sv-SE" dirty="0">
                <a:solidFill>
                  <a:srgbClr val="3399FF"/>
                </a:solidFill>
                <a:latin typeface="Calibri Light" panose="020F0302020204030204" pitchFamily="34" charset="0"/>
              </a:rPr>
              <a:t>) removes these tuples out.</a:t>
            </a:r>
          </a:p>
          <a:p>
            <a:pPr>
              <a:buFont typeface="Wingdings" pitchFamily="2" charset="2"/>
              <a:buNone/>
            </a:pPr>
            <a:endParaRPr lang="en-US" altLang="sv-SE" sz="2800" dirty="0">
              <a:latin typeface="Calibri Light" panose="020F0302020204030204" pitchFamily="34" charset="0"/>
            </a:endParaRPr>
          </a:p>
        </p:txBody>
      </p:sp>
      <p:sp>
        <p:nvSpPr>
          <p:cNvPr id="6" name="Slide Number Placeholder 5"/>
          <p:cNvSpPr>
            <a:spLocks noGrp="1"/>
          </p:cNvSpPr>
          <p:nvPr>
            <p:ph type="sldNum" sz="quarter" idx="12"/>
          </p:nvPr>
        </p:nvSpPr>
        <p:spPr/>
        <p:txBody>
          <a:bodyPr/>
          <a:lstStyle/>
          <a:p>
            <a:r>
              <a:rPr lang="en-US" altLang="en-US"/>
              <a:t>4-</a:t>
            </a:r>
            <a:fld id="{66ED224A-DE76-4325-BF1B-F9C1AEC82739}" type="slidenum">
              <a:rPr lang="en-US" altLang="en-US"/>
              <a:pPr/>
              <a:t>50</a:t>
            </a:fld>
            <a:endParaRPr lang="en-US" altLang="en-US"/>
          </a:p>
        </p:txBody>
      </p:sp>
      <p:sp>
        <p:nvSpPr>
          <p:cNvPr id="460804" name="Text Box 4"/>
          <p:cNvSpPr txBox="1">
            <a:spLocks noChangeArrowheads="1"/>
          </p:cNvSpPr>
          <p:nvPr/>
        </p:nvSpPr>
        <p:spPr bwMode="auto">
          <a:xfrm>
            <a:off x="1293813" y="3333750"/>
            <a:ext cx="6780212"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sv-SE" altLang="sv-SE" sz="2400"/>
          </a:p>
        </p:txBody>
      </p:sp>
      <p:graphicFrame>
        <p:nvGraphicFramePr>
          <p:cNvPr id="2" name="Table 1">
            <a:extLst>
              <a:ext uri="{FF2B5EF4-FFF2-40B4-BE49-F238E27FC236}">
                <a16:creationId xmlns:a16="http://schemas.microsoft.com/office/drawing/2014/main" id="{D9CA36DA-0182-C218-58B4-3049831F0EC8}"/>
              </a:ext>
            </a:extLst>
          </p:cNvPr>
          <p:cNvGraphicFramePr>
            <a:graphicFrameLocks noGrp="1"/>
          </p:cNvGraphicFramePr>
          <p:nvPr>
            <p:extLst>
              <p:ext uri="{D42A27DB-BD31-4B8C-83A1-F6EECF244321}">
                <p14:modId xmlns:p14="http://schemas.microsoft.com/office/powerpoint/2010/main" val="1249732684"/>
              </p:ext>
            </p:extLst>
          </p:nvPr>
        </p:nvGraphicFramePr>
        <p:xfrm>
          <a:off x="4365308" y="4377249"/>
          <a:ext cx="2193925" cy="2289176"/>
        </p:xfrm>
        <a:graphic>
          <a:graphicData uri="http://schemas.openxmlformats.org/drawingml/2006/table">
            <a:tbl>
              <a:tblPr/>
              <a:tblGrid>
                <a:gridCol w="849313">
                  <a:extLst>
                    <a:ext uri="{9D8B030D-6E8A-4147-A177-3AD203B41FA5}">
                      <a16:colId xmlns:a16="http://schemas.microsoft.com/office/drawing/2014/main" val="1488436824"/>
                    </a:ext>
                  </a:extLst>
                </a:gridCol>
                <a:gridCol w="1344612">
                  <a:extLst>
                    <a:ext uri="{9D8B030D-6E8A-4147-A177-3AD203B41FA5}">
                      <a16:colId xmlns:a16="http://schemas.microsoft.com/office/drawing/2014/main" val="2402682264"/>
                    </a:ext>
                  </a:extLst>
                </a:gridCol>
              </a:tblGrid>
              <a:tr h="2857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alibri Light" panose="020F0302020204030204" pitchFamily="34" charset="0"/>
                          <a:cs typeface="Calibri Light" panose="020F0302020204030204" pitchFamily="34"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51344902"/>
                  </a:ext>
                </a:extLst>
              </a:tr>
              <a:tr h="2873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3903286993"/>
                  </a:ext>
                </a:extLst>
              </a:tr>
              <a:tr h="2857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alibri Light" panose="020F0302020204030204" pitchFamily="34" charset="0"/>
                          <a:cs typeface="Calibri Light" panose="020F0302020204030204" pitchFamily="34" charset="0"/>
                        </a:rPr>
                        <a:t>6</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3118944743"/>
                  </a:ext>
                </a:extLst>
              </a:tr>
              <a:tr h="2857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alibri Light" panose="020F0302020204030204" pitchFamily="34" charset="0"/>
                          <a:cs typeface="Calibri Light" panose="020F0302020204030204" pitchFamily="34"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241086893"/>
                  </a:ext>
                </a:extLst>
              </a:tr>
              <a:tr h="2857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alibri Light" panose="020F0302020204030204" pitchFamily="34" charset="0"/>
                          <a:cs typeface="Calibri Light" panose="020F0302020204030204" pitchFamily="34"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4259849633"/>
                  </a:ext>
                </a:extLst>
              </a:tr>
              <a:tr h="2873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alibri Light" panose="020F0302020204030204" pitchFamily="34" charset="0"/>
                          <a:cs typeface="Calibri Light" panose="020F0302020204030204" pitchFamily="34"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3157070192"/>
                  </a:ext>
                </a:extLst>
              </a:tr>
              <a:tr h="2857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4</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638369504"/>
                  </a:ext>
                </a:extLst>
              </a:tr>
              <a:tr h="28575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sv-SE"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-2</a:t>
                      </a:r>
                      <a:endPar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sv-SE"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rPr>
                        <a:t>5</a:t>
                      </a:r>
                      <a:endParaRPr kumimoji="0" lang="en-US" altLang="sv-SE" sz="1800" b="0" i="0" u="none" strike="noStrike" cap="none" normalizeH="0" baseline="0" dirty="0">
                        <a:ln>
                          <a:noFill/>
                        </a:ln>
                        <a:solidFill>
                          <a:srgbClr val="0000B0"/>
                        </a:solidFill>
                        <a:effectLst/>
                        <a:latin typeface="Calibri Light" panose="020F0302020204030204" pitchFamily="34" charset="0"/>
                        <a:cs typeface="Calibri Light" panose="020F0302020204030204" pitchFamily="34"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extLst>
                  <a:ext uri="{0D108BD9-81ED-4DB2-BD59-A6C34878D82A}">
                    <a16:rowId xmlns:a16="http://schemas.microsoft.com/office/drawing/2014/main" val="4084547562"/>
                  </a:ext>
                </a:extLst>
              </a:tr>
            </a:tbl>
          </a:graphicData>
        </a:graphic>
      </p:graphicFrame>
      <p:grpSp>
        <p:nvGrpSpPr>
          <p:cNvPr id="5" name="Group 4">
            <a:extLst>
              <a:ext uri="{FF2B5EF4-FFF2-40B4-BE49-F238E27FC236}">
                <a16:creationId xmlns:a16="http://schemas.microsoft.com/office/drawing/2014/main" id="{15D63AED-6863-B216-8559-EE64CE78E25A}"/>
              </a:ext>
            </a:extLst>
          </p:cNvPr>
          <p:cNvGrpSpPr/>
          <p:nvPr/>
        </p:nvGrpSpPr>
        <p:grpSpPr>
          <a:xfrm>
            <a:off x="1012055" y="5654040"/>
            <a:ext cx="3231472" cy="771622"/>
            <a:chOff x="1012054" y="5654040"/>
            <a:chExt cx="4442095" cy="771622"/>
          </a:xfrm>
        </p:grpSpPr>
        <p:sp>
          <p:nvSpPr>
            <p:cNvPr id="3" name="Arrow: Right 2">
              <a:extLst>
                <a:ext uri="{FF2B5EF4-FFF2-40B4-BE49-F238E27FC236}">
                  <a16:creationId xmlns:a16="http://schemas.microsoft.com/office/drawing/2014/main" id="{EA4958EC-A441-A224-EC8E-08EE8CE3ED79}"/>
                </a:ext>
              </a:extLst>
            </p:cNvPr>
            <p:cNvSpPr/>
            <p:nvPr/>
          </p:nvSpPr>
          <p:spPr>
            <a:xfrm>
              <a:off x="3846105" y="6064787"/>
              <a:ext cx="1325880" cy="3608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0CC5A88-827B-0649-2296-DC33EC18C969}"/>
                </a:ext>
              </a:extLst>
            </p:cNvPr>
            <p:cNvSpPr txBox="1"/>
            <p:nvPr/>
          </p:nvSpPr>
          <p:spPr>
            <a:xfrm>
              <a:off x="1012054" y="5654040"/>
              <a:ext cx="4442095" cy="369332"/>
            </a:xfrm>
            <a:prstGeom prst="rect">
              <a:avLst/>
            </a:prstGeom>
            <a:noFill/>
          </p:spPr>
          <p:txBody>
            <a:bodyPr wrap="square" rtlCol="0">
              <a:spAutoFit/>
            </a:bodyPr>
            <a:lstStyle/>
            <a:p>
              <a:r>
                <a:rPr lang="en-US" dirty="0">
                  <a:latin typeface="Calibri Light" panose="020F0302020204030204" pitchFamily="34" charset="0"/>
                  <a:cs typeface="Calibri Light" panose="020F0302020204030204" pitchFamily="34" charset="0"/>
                </a:rPr>
                <a:t>remove all tuples from this point</a:t>
              </a:r>
            </a:p>
          </p:txBody>
        </p:sp>
      </p:grpSp>
    </p:spTree>
    <p:extLst>
      <p:ext uri="{BB962C8B-B14F-4D97-AF65-F5344CB8AC3E}">
        <p14:creationId xmlns:p14="http://schemas.microsoft.com/office/powerpoint/2010/main" val="79277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r>
              <a:rPr lang="en-US" altLang="sv-SE" sz="3600" dirty="0"/>
              <a:t>Correctness</a:t>
            </a:r>
            <a:endParaRPr lang="en-US" altLang="sv-SE" sz="3200" dirty="0"/>
          </a:p>
        </p:txBody>
      </p:sp>
      <p:sp>
        <p:nvSpPr>
          <p:cNvPr id="2" name="Content Placeholder 1"/>
          <p:cNvSpPr>
            <a:spLocks noGrp="1"/>
          </p:cNvSpPr>
          <p:nvPr>
            <p:ph idx="1"/>
          </p:nvPr>
        </p:nvSpPr>
        <p:spPr>
          <a:xfrm>
            <a:off x="304800" y="1600200"/>
            <a:ext cx="8564880" cy="4525963"/>
          </a:xfrm>
        </p:spPr>
        <p:txBody>
          <a:bodyPr/>
          <a:lstStyle/>
          <a:p>
            <a:pPr marL="0" indent="0">
              <a:buNone/>
            </a:pPr>
            <a:r>
              <a:rPr lang="en-US" altLang="sv-SE" sz="2800" dirty="0">
                <a:solidFill>
                  <a:srgbClr val="0000B0"/>
                </a:solidFill>
                <a:latin typeface="Calibri Light" panose="020F0302020204030204" pitchFamily="34" charset="0"/>
              </a:rPr>
              <a:t>To prove the correctness, we define </a:t>
            </a:r>
            <a:r>
              <a:rPr lang="en-US" altLang="sv-SE" sz="2800" i="1" dirty="0">
                <a:solidFill>
                  <a:schemeClr val="accent2"/>
                </a:solidFill>
                <a:latin typeface="Calibri Light" panose="020F0302020204030204" pitchFamily="34" charset="0"/>
              </a:rPr>
              <a:t>safe configuration,</a:t>
            </a:r>
            <a:r>
              <a:rPr lang="en-US" altLang="sv-SE" sz="2800" dirty="0">
                <a:solidFill>
                  <a:srgbClr val="0000B0"/>
                </a:solidFill>
                <a:latin typeface="Calibri Light" panose="020F0302020204030204" pitchFamily="34" charset="0"/>
              </a:rPr>
              <a:t> such that for every </a:t>
            </a:r>
            <a:r>
              <a:rPr lang="en-US" altLang="sv-SE" sz="2800" i="1" dirty="0">
                <a:solidFill>
                  <a:srgbClr val="0000B0"/>
                </a:solidFill>
                <a:latin typeface="Calibri Light" panose="020F0302020204030204" pitchFamily="34" charset="0"/>
              </a:rPr>
              <a:t>p</a:t>
            </a:r>
            <a:r>
              <a:rPr lang="en-US" altLang="sv-SE" sz="2800" i="1" baseline="-25000" dirty="0">
                <a:solidFill>
                  <a:srgbClr val="0000B0"/>
                </a:solidFill>
                <a:latin typeface="Calibri Light" panose="020F0302020204030204" pitchFamily="34" charset="0"/>
              </a:rPr>
              <a:t>i</a:t>
            </a:r>
            <a:r>
              <a:rPr lang="en-US" altLang="sv-SE" sz="2800" dirty="0">
                <a:solidFill>
                  <a:srgbClr val="0000B0"/>
                </a:solidFill>
                <a:latin typeface="Calibri Light" panose="020F0302020204030204" pitchFamily="34" charset="0"/>
              </a:rPr>
              <a:t> it holds:</a:t>
            </a:r>
          </a:p>
          <a:p>
            <a:pPr lvl="1">
              <a:spcBef>
                <a:spcPct val="50000"/>
              </a:spcBef>
              <a:buFont typeface="Wingdings" pitchFamily="2" charset="2"/>
              <a:buAutoNum type="arabicPeriod"/>
            </a:pPr>
            <a:r>
              <a:rPr lang="en-US" altLang="sv-SE" i="1" dirty="0" err="1">
                <a:solidFill>
                  <a:srgbClr val="0000B0"/>
                </a:solidFill>
                <a:latin typeface="Calibri Light" panose="020F0302020204030204" pitchFamily="34" charset="0"/>
              </a:rPr>
              <a:t>Processors</a:t>
            </a:r>
            <a:r>
              <a:rPr lang="en-US" altLang="sv-SE" baseline="-25000" dirty="0" err="1">
                <a:solidFill>
                  <a:srgbClr val="0000B0"/>
                </a:solidFill>
                <a:latin typeface="Calibri Light" panose="020F0302020204030204" pitchFamily="34" charset="0"/>
              </a:rPr>
              <a:t>i</a:t>
            </a:r>
            <a:r>
              <a:rPr lang="en-US" altLang="sv-SE" dirty="0">
                <a:solidFill>
                  <a:srgbClr val="0000B0"/>
                </a:solidFill>
                <a:latin typeface="Calibri Light" panose="020F0302020204030204" pitchFamily="34" charset="0"/>
              </a:rPr>
              <a:t> includes </a:t>
            </a:r>
            <a:r>
              <a:rPr lang="en-US" altLang="sv-SE" i="1" dirty="0">
                <a:solidFill>
                  <a:srgbClr val="0000B0"/>
                </a:solidFill>
                <a:latin typeface="Calibri Light" panose="020F0302020204030204" pitchFamily="34" charset="0"/>
              </a:rPr>
              <a:t>n</a:t>
            </a:r>
            <a:r>
              <a:rPr lang="en-US" altLang="sv-SE" dirty="0">
                <a:solidFill>
                  <a:srgbClr val="0000B0"/>
                </a:solidFill>
                <a:latin typeface="Calibri Light" panose="020F0302020204030204" pitchFamily="34" charset="0"/>
              </a:rPr>
              <a:t> tuples, a tuple &lt;</a:t>
            </a:r>
            <a:r>
              <a:rPr lang="en-US" altLang="sv-SE" i="1" dirty="0">
                <a:solidFill>
                  <a:srgbClr val="0000B0"/>
                </a:solidFill>
                <a:latin typeface="Calibri Light" panose="020F0302020204030204" pitchFamily="34" charset="0"/>
              </a:rPr>
              <a:t>j</a:t>
            </a:r>
            <a:r>
              <a:rPr lang="en-US" altLang="sv-SE" dirty="0">
                <a:solidFill>
                  <a:srgbClr val="0000B0"/>
                </a:solidFill>
                <a:latin typeface="Calibri Light" panose="020F0302020204030204" pitchFamily="34" charset="0"/>
              </a:rPr>
              <a:t>, </a:t>
            </a:r>
            <a:r>
              <a:rPr lang="en-US" altLang="sv-SE" i="1" dirty="0">
                <a:solidFill>
                  <a:srgbClr val="0000B0"/>
                </a:solidFill>
                <a:latin typeface="Calibri Light" panose="020F0302020204030204" pitchFamily="34" charset="0"/>
              </a:rPr>
              <a:t>y</a:t>
            </a:r>
            <a:r>
              <a:rPr lang="en-US" altLang="sv-SE" dirty="0">
                <a:solidFill>
                  <a:srgbClr val="0000B0"/>
                </a:solidFill>
                <a:latin typeface="Calibri Light" panose="020F0302020204030204" pitchFamily="34" charset="0"/>
              </a:rPr>
              <a:t>&gt; for every processor </a:t>
            </a:r>
            <a:r>
              <a:rPr lang="en-US" altLang="sv-SE" i="1" dirty="0" err="1">
                <a:solidFill>
                  <a:srgbClr val="0000B0"/>
                </a:solidFill>
                <a:latin typeface="Calibri Light" panose="020F0302020204030204" pitchFamily="34" charset="0"/>
              </a:rPr>
              <a:t>p</a:t>
            </a:r>
            <a:r>
              <a:rPr lang="en-US" altLang="sv-SE" i="1" baseline="-25000" dirty="0" err="1">
                <a:solidFill>
                  <a:srgbClr val="0000B0"/>
                </a:solidFill>
                <a:latin typeface="Calibri Light" panose="020F0302020204030204" pitchFamily="34" charset="0"/>
              </a:rPr>
              <a:t>j</a:t>
            </a:r>
            <a:r>
              <a:rPr lang="en-US" altLang="sv-SE" dirty="0">
                <a:solidFill>
                  <a:srgbClr val="0000B0"/>
                </a:solidFill>
                <a:latin typeface="Calibri Light" panose="020F0302020204030204" pitchFamily="34" charset="0"/>
              </a:rPr>
              <a:t> in the system, where y is the distance of </a:t>
            </a:r>
            <a:r>
              <a:rPr lang="en-US" altLang="sv-SE" i="1" dirty="0" err="1">
                <a:solidFill>
                  <a:srgbClr val="0000B0"/>
                </a:solidFill>
                <a:latin typeface="Calibri Light" panose="020F0302020204030204" pitchFamily="34" charset="0"/>
              </a:rPr>
              <a:t>p</a:t>
            </a:r>
            <a:r>
              <a:rPr lang="en-US" altLang="sv-SE" i="1" baseline="-25000" dirty="0" err="1">
                <a:solidFill>
                  <a:srgbClr val="0000B0"/>
                </a:solidFill>
                <a:latin typeface="Calibri Light" panose="020F0302020204030204" pitchFamily="34" charset="0"/>
              </a:rPr>
              <a:t>j</a:t>
            </a:r>
            <a:r>
              <a:rPr lang="en-US" altLang="sv-SE" dirty="0">
                <a:solidFill>
                  <a:srgbClr val="0000B0"/>
                </a:solidFill>
                <a:latin typeface="Calibri Light" panose="020F0302020204030204" pitchFamily="34" charset="0"/>
              </a:rPr>
              <a:t> from </a:t>
            </a:r>
            <a:r>
              <a:rPr lang="en-US" altLang="sv-SE" i="1" dirty="0">
                <a:solidFill>
                  <a:srgbClr val="0000B0"/>
                </a:solidFill>
                <a:latin typeface="Calibri Light" panose="020F0302020204030204" pitchFamily="34" charset="0"/>
              </a:rPr>
              <a:t>p</a:t>
            </a:r>
            <a:r>
              <a:rPr lang="en-US" altLang="sv-SE" i="1" baseline="-25000" dirty="0">
                <a:solidFill>
                  <a:srgbClr val="0000B0"/>
                </a:solidFill>
                <a:latin typeface="Calibri Light" panose="020F0302020204030204" pitchFamily="34" charset="0"/>
              </a:rPr>
              <a:t>i</a:t>
            </a:r>
            <a:endParaRPr lang="en-US" altLang="sv-SE" dirty="0">
              <a:solidFill>
                <a:srgbClr val="0000B0"/>
              </a:solidFill>
              <a:latin typeface="Calibri Light" panose="020F0302020204030204" pitchFamily="34" charset="0"/>
            </a:endParaRPr>
          </a:p>
          <a:p>
            <a:pPr lvl="1">
              <a:spcBef>
                <a:spcPct val="50000"/>
              </a:spcBef>
              <a:buFont typeface="Wingdings" pitchFamily="2" charset="2"/>
              <a:buAutoNum type="arabicPeriod"/>
            </a:pPr>
            <a:r>
              <a:rPr lang="en-US" altLang="sv-SE" i="1" dirty="0" err="1">
                <a:solidFill>
                  <a:srgbClr val="0000B0"/>
                </a:solidFill>
                <a:latin typeface="Calibri Light" panose="020F0302020204030204" pitchFamily="34" charset="0"/>
              </a:rPr>
              <a:t>readSet</a:t>
            </a:r>
            <a:r>
              <a:rPr lang="en-US" altLang="sv-SE" i="1" baseline="-25000" dirty="0" err="1">
                <a:solidFill>
                  <a:srgbClr val="0000B0"/>
                </a:solidFill>
                <a:latin typeface="Calibri Light" panose="020F0302020204030204" pitchFamily="34" charset="0"/>
              </a:rPr>
              <a:t>i</a:t>
            </a:r>
            <a:r>
              <a:rPr lang="en-US" altLang="sv-SE" dirty="0">
                <a:solidFill>
                  <a:srgbClr val="0000B0"/>
                </a:solidFill>
                <a:latin typeface="Calibri Light" panose="020F0302020204030204" pitchFamily="34" charset="0"/>
              </a:rPr>
              <a:t> tuples will rewrite the same contents to </a:t>
            </a:r>
            <a:r>
              <a:rPr lang="en-US" altLang="sv-SE" dirty="0" err="1">
                <a:solidFill>
                  <a:srgbClr val="0000B0"/>
                </a:solidFill>
                <a:latin typeface="Calibri Light" panose="020F0302020204030204" pitchFamily="34" charset="0"/>
              </a:rPr>
              <a:t>Processors</a:t>
            </a:r>
            <a:r>
              <a:rPr lang="en-US" altLang="sv-SE" baseline="-25000" dirty="0" err="1">
                <a:solidFill>
                  <a:srgbClr val="0000B0"/>
                </a:solidFill>
                <a:latin typeface="Calibri Light" panose="020F0302020204030204" pitchFamily="34" charset="0"/>
              </a:rPr>
              <a:t>i</a:t>
            </a:r>
            <a:endParaRPr lang="en-US" altLang="sv-SE" baseline="-25000" dirty="0">
              <a:solidFill>
                <a:srgbClr val="0000B0"/>
              </a:solidFill>
              <a:latin typeface="Calibri Light" panose="020F0302020204030204" pitchFamily="34" charset="0"/>
            </a:endParaRPr>
          </a:p>
          <a:p>
            <a:endParaRPr lang="sv-SE" sz="2800" dirty="0">
              <a:latin typeface="Calibri Light" panose="020F0302020204030204" pitchFamily="34" charset="0"/>
            </a:endParaRPr>
          </a:p>
        </p:txBody>
      </p:sp>
      <p:sp>
        <p:nvSpPr>
          <p:cNvPr id="5" name="Slide Number Placeholder 5"/>
          <p:cNvSpPr>
            <a:spLocks noGrp="1"/>
          </p:cNvSpPr>
          <p:nvPr>
            <p:ph type="sldNum" sz="quarter" idx="12"/>
          </p:nvPr>
        </p:nvSpPr>
        <p:spPr/>
        <p:txBody>
          <a:bodyPr/>
          <a:lstStyle/>
          <a:p>
            <a:r>
              <a:rPr lang="en-US" altLang="en-US"/>
              <a:t>4-</a:t>
            </a:r>
            <a:fld id="{8DE1ADCF-466B-49A9-91B0-3ABEA4D4948B}" type="slidenum">
              <a:rPr lang="en-US" altLang="en-US"/>
              <a:pPr/>
              <a:t>51</a:t>
            </a:fld>
            <a:endParaRPr lang="en-US" altLang="en-US"/>
          </a:p>
        </p:txBody>
      </p:sp>
    </p:spTree>
    <p:extLst>
      <p:ext uri="{BB962C8B-B14F-4D97-AF65-F5344CB8AC3E}">
        <p14:creationId xmlns:p14="http://schemas.microsoft.com/office/powerpoint/2010/main" val="9587530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ltLang="en-US" dirty="0"/>
              <a:t>4-</a:t>
            </a:r>
            <a:fld id="{216F0863-157B-4573-99A8-131E9DF14313}" type="slidenum">
              <a:rPr lang="en-US" altLang="en-US"/>
              <a:pPr/>
              <a:t>52</a:t>
            </a:fld>
            <a:endParaRPr lang="en-US" altLang="en-US" dirty="0"/>
          </a:p>
        </p:txBody>
      </p:sp>
      <p:sp>
        <p:nvSpPr>
          <p:cNvPr id="462850" name="Rectangle 2"/>
          <p:cNvSpPr>
            <a:spLocks noGrp="1" noChangeArrowheads="1"/>
          </p:cNvSpPr>
          <p:nvPr>
            <p:ph type="title"/>
          </p:nvPr>
        </p:nvSpPr>
        <p:spPr>
          <a:xfrm>
            <a:off x="825500" y="346075"/>
            <a:ext cx="7527925" cy="592138"/>
          </a:xfrm>
        </p:spPr>
        <p:txBody>
          <a:bodyPr/>
          <a:lstStyle/>
          <a:p>
            <a:r>
              <a:rPr lang="en-US" altLang="sv-SE" sz="3200" dirty="0">
                <a:latin typeface="Calibri Light" panose="020F0302020204030204" pitchFamily="34" charset="0"/>
              </a:rPr>
              <a:t>Tuple Addition (Lemma 4.6)</a:t>
            </a:r>
          </a:p>
        </p:txBody>
      </p:sp>
      <p:sp>
        <p:nvSpPr>
          <p:cNvPr id="462851" name="Rectangle 3"/>
          <p:cNvSpPr>
            <a:spLocks noGrp="1" noChangeArrowheads="1"/>
          </p:cNvSpPr>
          <p:nvPr>
            <p:ph type="body" idx="1"/>
          </p:nvPr>
        </p:nvSpPr>
        <p:spPr>
          <a:xfrm>
            <a:off x="361950" y="1651000"/>
            <a:ext cx="8429625" cy="4562475"/>
          </a:xfrm>
          <a:noFill/>
          <a:ln/>
          <a:extLst>
            <a:ext uri="{91240B29-F687-4F45-9708-019B960494DF}">
              <a14:hiddenLine xmlns:a14="http://schemas.microsoft.com/office/drawing/2010/main" w="38100">
                <a:solidFill>
                  <a:srgbClr val="E88A00"/>
                </a:solidFill>
                <a:miter lim="800000"/>
                <a:headEnd/>
                <a:tailEnd/>
              </a14:hiddenLine>
            </a:ext>
          </a:extLst>
        </p:spPr>
        <p:txBody>
          <a:bodyPr/>
          <a:lstStyle/>
          <a:p>
            <a:pPr marL="723900" indent="-457200">
              <a:buFont typeface="Wingdings" pitchFamily="2" charset="2"/>
              <a:buNone/>
            </a:pPr>
            <a:r>
              <a:rPr lang="en-US" altLang="sv-SE" sz="2800" dirty="0">
                <a:latin typeface="Calibri Light" panose="020F0302020204030204" pitchFamily="34" charset="0"/>
              </a:rPr>
              <a:t>In every arbitrary execution following the </a:t>
            </a:r>
            <a:r>
              <a:rPr lang="en-US" altLang="sv-SE" sz="2800" i="1" dirty="0">
                <a:latin typeface="Calibri Light" panose="020F0302020204030204" pitchFamily="34" charset="0"/>
              </a:rPr>
              <a:t>k</a:t>
            </a:r>
            <a:r>
              <a:rPr lang="en-US" altLang="sv-SE" sz="2800" baseline="30000" dirty="0">
                <a:latin typeface="Calibri Light" panose="020F0302020204030204" pitchFamily="34" charset="0"/>
              </a:rPr>
              <a:t>th</a:t>
            </a:r>
            <a:r>
              <a:rPr lang="en-US" altLang="sv-SE" sz="2800" dirty="0">
                <a:latin typeface="Calibri Light" panose="020F0302020204030204" pitchFamily="34" charset="0"/>
              </a:rPr>
              <a:t> cycle, </a:t>
            </a:r>
          </a:p>
          <a:p>
            <a:pPr marL="723900" indent="-457200">
              <a:buFont typeface="Wingdings" pitchFamily="2" charset="2"/>
              <a:buNone/>
            </a:pPr>
            <a:r>
              <a:rPr lang="en-US" altLang="sv-SE" sz="2800" dirty="0">
                <a:latin typeface="Calibri Light" panose="020F0302020204030204" pitchFamily="34" charset="0"/>
              </a:rPr>
              <a:t>for each pair of processors </a:t>
            </a:r>
            <a:r>
              <a:rPr lang="en-US" altLang="sv-SE" sz="2800" i="1" dirty="0">
                <a:latin typeface="Calibri Light" panose="020F0302020204030204" pitchFamily="34" charset="0"/>
              </a:rPr>
              <a:t>p</a:t>
            </a:r>
            <a:r>
              <a:rPr lang="en-US" altLang="sv-SE" sz="2800" baseline="-25000" dirty="0">
                <a:latin typeface="Calibri Light" panose="020F0302020204030204" pitchFamily="34" charset="0"/>
              </a:rPr>
              <a:t>i</a:t>
            </a:r>
            <a:r>
              <a:rPr lang="en-US" altLang="sv-SE" sz="2800" dirty="0">
                <a:latin typeface="Calibri Light" panose="020F0302020204030204" pitchFamily="34" charset="0"/>
              </a:rPr>
              <a:t> and </a:t>
            </a:r>
            <a:r>
              <a:rPr lang="en-US" altLang="sv-SE" sz="2800" i="1" dirty="0" err="1">
                <a:latin typeface="Calibri Light" panose="020F0302020204030204" pitchFamily="34" charset="0"/>
              </a:rPr>
              <a:t>p</a:t>
            </a:r>
            <a:r>
              <a:rPr lang="en-US" altLang="sv-SE" sz="2800" baseline="-25000" dirty="0" err="1">
                <a:latin typeface="Calibri Light" panose="020F0302020204030204" pitchFamily="34" charset="0"/>
              </a:rPr>
              <a:t>j</a:t>
            </a:r>
            <a:r>
              <a:rPr lang="en-US" altLang="sv-SE" sz="2800" dirty="0">
                <a:latin typeface="Calibri Light" panose="020F0302020204030204" pitchFamily="34" charset="0"/>
              </a:rPr>
              <a:t> that are at</a:t>
            </a:r>
          </a:p>
          <a:p>
            <a:pPr marL="723900" indent="-457200">
              <a:buFont typeface="Wingdings" pitchFamily="2" charset="2"/>
              <a:buNone/>
            </a:pPr>
            <a:r>
              <a:rPr lang="en-US" altLang="sv-SE" sz="2800" dirty="0">
                <a:latin typeface="Calibri Light" panose="020F0302020204030204" pitchFamily="34" charset="0"/>
              </a:rPr>
              <a:t>distance </a:t>
            </a:r>
            <a:r>
              <a:rPr lang="sv-SE" sz="2800" dirty="0">
                <a:latin typeface="Calibri Light" panose="020F0302020204030204" pitchFamily="34" charset="0"/>
              </a:rPr>
              <a:t>ℓ</a:t>
            </a:r>
            <a:r>
              <a:rPr lang="en-US" altLang="sv-SE" sz="2800" dirty="0">
                <a:latin typeface="Calibri Light" panose="020F0302020204030204" pitchFamily="34" charset="0"/>
              </a:rPr>
              <a:t> &lt; </a:t>
            </a:r>
            <a:r>
              <a:rPr lang="en-US" altLang="sv-SE" sz="2800" i="1" dirty="0">
                <a:latin typeface="Calibri Light" panose="020F0302020204030204" pitchFamily="34" charset="0"/>
              </a:rPr>
              <a:t>min</a:t>
            </a:r>
            <a:r>
              <a:rPr lang="en-US" altLang="sv-SE" sz="2800" dirty="0">
                <a:latin typeface="Calibri Light" panose="020F0302020204030204" pitchFamily="34" charset="0"/>
              </a:rPr>
              <a:t>(</a:t>
            </a:r>
            <a:r>
              <a:rPr lang="en-US" altLang="sv-SE" sz="2800" i="1" dirty="0">
                <a:latin typeface="Calibri Light" panose="020F0302020204030204" pitchFamily="34" charset="0"/>
              </a:rPr>
              <a:t>k</a:t>
            </a:r>
            <a:r>
              <a:rPr lang="en-US" altLang="sv-SE" sz="2800" dirty="0">
                <a:latin typeface="Calibri Light" panose="020F0302020204030204" pitchFamily="34" charset="0"/>
              </a:rPr>
              <a:t>, </a:t>
            </a:r>
            <a:r>
              <a:rPr lang="en-US" altLang="sv-SE" sz="2800" i="1" dirty="0">
                <a:latin typeface="Calibri Light" panose="020F0302020204030204" pitchFamily="34" charset="0"/>
              </a:rPr>
              <a:t>d</a:t>
            </a:r>
            <a:r>
              <a:rPr lang="en-US" altLang="sv-SE" sz="2800" dirty="0">
                <a:latin typeface="Calibri Light" panose="020F0302020204030204" pitchFamily="34" charset="0"/>
              </a:rPr>
              <a:t>+1) it holds:</a:t>
            </a:r>
          </a:p>
          <a:p>
            <a:pPr marL="723900" indent="-457200">
              <a:buFont typeface="Wingdings" pitchFamily="2" charset="2"/>
              <a:buNone/>
            </a:pPr>
            <a:endParaRPr lang="en-US" altLang="sv-SE" sz="2800" dirty="0">
              <a:latin typeface="Calibri Light" panose="020F0302020204030204" pitchFamily="34" charset="0"/>
            </a:endParaRPr>
          </a:p>
          <a:p>
            <a:pPr marL="1017588" lvl="1" indent="-457200">
              <a:buClr>
                <a:schemeClr val="accent2"/>
              </a:buClr>
              <a:buFont typeface="Wingdings" pitchFamily="2" charset="2"/>
              <a:buNone/>
            </a:pPr>
            <a:r>
              <a:rPr lang="en-US" altLang="sv-SE" dirty="0">
                <a:solidFill>
                  <a:srgbClr val="990000"/>
                </a:solidFill>
                <a:latin typeface="Calibri Light" panose="020F0302020204030204" pitchFamily="34" charset="0"/>
              </a:rPr>
              <a:t>Invariant 1 (inclusion):</a:t>
            </a:r>
            <a:r>
              <a:rPr lang="en-US" altLang="sv-SE" dirty="0">
                <a:solidFill>
                  <a:srgbClr val="0000B0"/>
                </a:solidFill>
                <a:latin typeface="Calibri Light" panose="020F0302020204030204" pitchFamily="34" charset="0"/>
              </a:rPr>
              <a:t> A tuple &lt;j,</a:t>
            </a:r>
            <a:r>
              <a:rPr lang="sv-SE" dirty="0">
                <a:solidFill>
                  <a:srgbClr val="0000B0"/>
                </a:solidFill>
                <a:latin typeface="Calibri Light" panose="020F0302020204030204" pitchFamily="34" charset="0"/>
              </a:rPr>
              <a:t>ℓ</a:t>
            </a:r>
            <a:r>
              <a:rPr lang="en-US" altLang="sv-SE" dirty="0">
                <a:solidFill>
                  <a:srgbClr val="0000B0"/>
                </a:solidFill>
                <a:latin typeface="Calibri Light" panose="020F0302020204030204" pitchFamily="34" charset="0"/>
              </a:rPr>
              <a:t>&gt; appears in </a:t>
            </a:r>
            <a:r>
              <a:rPr lang="en-US" altLang="sv-SE" dirty="0" err="1">
                <a:solidFill>
                  <a:srgbClr val="0000B0"/>
                </a:solidFill>
                <a:latin typeface="Calibri Light" panose="020F0302020204030204" pitchFamily="34" charset="0"/>
              </a:rPr>
              <a:t>Processors</a:t>
            </a:r>
            <a:r>
              <a:rPr lang="en-US" altLang="sv-SE" baseline="-25000" dirty="0" err="1">
                <a:solidFill>
                  <a:srgbClr val="0000B0"/>
                </a:solidFill>
                <a:latin typeface="Calibri Light" panose="020F0302020204030204" pitchFamily="34" charset="0"/>
              </a:rPr>
              <a:t>i</a:t>
            </a:r>
            <a:r>
              <a:rPr lang="en-US" altLang="sv-SE" dirty="0">
                <a:solidFill>
                  <a:srgbClr val="0000B0"/>
                </a:solidFill>
                <a:latin typeface="Calibri Light" panose="020F0302020204030204" pitchFamily="34" charset="0"/>
              </a:rPr>
              <a:t>.</a:t>
            </a:r>
          </a:p>
          <a:p>
            <a:pPr marL="1017588" lvl="1" indent="-457200">
              <a:buClr>
                <a:schemeClr val="accent2"/>
              </a:buClr>
              <a:buFont typeface="Wingdings" pitchFamily="2" charset="2"/>
              <a:buNone/>
            </a:pPr>
            <a:endParaRPr lang="en-US" altLang="sv-SE" dirty="0">
              <a:solidFill>
                <a:srgbClr val="0000B0"/>
              </a:solidFill>
              <a:latin typeface="Calibri Light" panose="020F0302020204030204" pitchFamily="34" charset="0"/>
            </a:endParaRPr>
          </a:p>
          <a:p>
            <a:pPr marL="1017588" lvl="1" indent="-457200">
              <a:buClr>
                <a:schemeClr val="accent2"/>
              </a:buClr>
              <a:buFont typeface="Wingdings" pitchFamily="2" charset="2"/>
              <a:buNone/>
            </a:pPr>
            <a:r>
              <a:rPr lang="en-US" altLang="sv-SE" dirty="0">
                <a:solidFill>
                  <a:srgbClr val="990000"/>
                </a:solidFill>
                <a:latin typeface="Calibri Light" panose="020F0302020204030204" pitchFamily="34" charset="0"/>
              </a:rPr>
              <a:t>Invariant 2 (constant value):</a:t>
            </a:r>
            <a:r>
              <a:rPr lang="en-US" altLang="sv-SE" dirty="0">
                <a:solidFill>
                  <a:srgbClr val="0000B0"/>
                </a:solidFill>
                <a:latin typeface="Calibri Light" panose="020F0302020204030204" pitchFamily="34" charset="0"/>
              </a:rPr>
              <a:t> If a tuple &lt;</a:t>
            </a:r>
            <a:r>
              <a:rPr lang="en-US" altLang="sv-SE" i="1" dirty="0" err="1">
                <a:solidFill>
                  <a:srgbClr val="0000B0"/>
                </a:solidFill>
                <a:latin typeface="Calibri Light" panose="020F0302020204030204" pitchFamily="34" charset="0"/>
              </a:rPr>
              <a:t>x</a:t>
            </a:r>
            <a:r>
              <a:rPr lang="en-US" altLang="sv-SE" dirty="0" err="1">
                <a:solidFill>
                  <a:srgbClr val="0000B0"/>
                </a:solidFill>
                <a:latin typeface="Calibri Light" panose="020F0302020204030204" pitchFamily="34" charset="0"/>
              </a:rPr>
              <a:t>,</a:t>
            </a:r>
            <a:r>
              <a:rPr lang="en-US" altLang="sv-SE" i="1" dirty="0" err="1">
                <a:solidFill>
                  <a:srgbClr val="0000B0"/>
                </a:solidFill>
                <a:latin typeface="Calibri Light" panose="020F0302020204030204" pitchFamily="34" charset="0"/>
              </a:rPr>
              <a:t>y</a:t>
            </a:r>
            <a:r>
              <a:rPr lang="en-US" altLang="sv-SE" dirty="0">
                <a:solidFill>
                  <a:srgbClr val="0000B0"/>
                </a:solidFill>
                <a:latin typeface="Calibri Light" panose="020F0302020204030204" pitchFamily="34" charset="0"/>
              </a:rPr>
              <a:t>&gt;, such that </a:t>
            </a:r>
            <a:r>
              <a:rPr lang="en-US" altLang="sv-SE" i="1" dirty="0">
                <a:solidFill>
                  <a:srgbClr val="0000B0"/>
                </a:solidFill>
                <a:latin typeface="Calibri Light" panose="020F0302020204030204" pitchFamily="34" charset="0"/>
              </a:rPr>
              <a:t>y</a:t>
            </a:r>
            <a:r>
              <a:rPr lang="en-US" altLang="sv-SE" dirty="0">
                <a:solidFill>
                  <a:srgbClr val="0000B0"/>
                </a:solidFill>
                <a:latin typeface="Calibri Light" panose="020F0302020204030204" pitchFamily="34" charset="0"/>
              </a:rPr>
              <a:t> </a:t>
            </a:r>
            <a:r>
              <a:rPr lang="en-US" altLang="sv-SE" b="1" dirty="0">
                <a:solidFill>
                  <a:srgbClr val="0000B0"/>
                </a:solidFill>
                <a:latin typeface="Calibri Light" panose="020F0302020204030204" pitchFamily="34" charset="0"/>
                <a:sym typeface="Symbol" pitchFamily="18" charset="2"/>
              </a:rPr>
              <a:t> </a:t>
            </a:r>
            <a:r>
              <a:rPr lang="sv-SE" dirty="0">
                <a:solidFill>
                  <a:srgbClr val="3333CC"/>
                </a:solidFill>
                <a:latin typeface="Calibri Light" panose="020F0302020204030204" pitchFamily="34" charset="0"/>
              </a:rPr>
              <a:t>ℓ</a:t>
            </a:r>
            <a:r>
              <a:rPr lang="en-US" altLang="sv-SE" dirty="0">
                <a:solidFill>
                  <a:srgbClr val="0000B0"/>
                </a:solidFill>
                <a:latin typeface="Calibri Light" panose="020F0302020204030204" pitchFamily="34" charset="0"/>
                <a:sym typeface="Symbol" pitchFamily="18" charset="2"/>
              </a:rPr>
              <a:t> appears in </a:t>
            </a:r>
            <a:r>
              <a:rPr lang="en-US" altLang="sv-SE" dirty="0" err="1">
                <a:solidFill>
                  <a:srgbClr val="0000B0"/>
                </a:solidFill>
                <a:latin typeface="Calibri Light" panose="020F0302020204030204" pitchFamily="34" charset="0"/>
                <a:sym typeface="Symbol" pitchFamily="18" charset="2"/>
              </a:rPr>
              <a:t>Processors</a:t>
            </a:r>
            <a:r>
              <a:rPr lang="en-US" altLang="sv-SE" baseline="-25000" dirty="0" err="1">
                <a:solidFill>
                  <a:srgbClr val="0000B0"/>
                </a:solidFill>
                <a:latin typeface="Calibri Light" panose="020F0302020204030204" pitchFamily="34" charset="0"/>
                <a:sym typeface="Symbol" pitchFamily="18" charset="2"/>
              </a:rPr>
              <a:t>i</a:t>
            </a:r>
            <a:r>
              <a:rPr lang="en-US" altLang="sv-SE" dirty="0">
                <a:solidFill>
                  <a:srgbClr val="0000B0"/>
                </a:solidFill>
                <a:latin typeface="Calibri Light" panose="020F0302020204030204" pitchFamily="34" charset="0"/>
                <a:sym typeface="Symbol" pitchFamily="18" charset="2"/>
              </a:rPr>
              <a:t>, there exists a processor </a:t>
            </a:r>
            <a:r>
              <a:rPr lang="en-US" altLang="sv-SE" i="1" dirty="0" err="1">
                <a:solidFill>
                  <a:srgbClr val="0000B0"/>
                </a:solidFill>
                <a:latin typeface="Calibri Light" panose="020F0302020204030204" pitchFamily="34" charset="0"/>
                <a:sym typeface="Symbol" pitchFamily="18" charset="2"/>
              </a:rPr>
              <a:t>p</a:t>
            </a:r>
            <a:r>
              <a:rPr lang="en-US" altLang="sv-SE" baseline="-25000" dirty="0" err="1">
                <a:solidFill>
                  <a:srgbClr val="0000B0"/>
                </a:solidFill>
                <a:latin typeface="Calibri Light" panose="020F0302020204030204" pitchFamily="34" charset="0"/>
                <a:sym typeface="Symbol" pitchFamily="18" charset="2"/>
              </a:rPr>
              <a:t>x</a:t>
            </a:r>
            <a:r>
              <a:rPr lang="en-US" altLang="sv-SE" dirty="0">
                <a:solidFill>
                  <a:srgbClr val="0000B0"/>
                </a:solidFill>
                <a:latin typeface="Calibri Light" panose="020F0302020204030204" pitchFamily="34" charset="0"/>
                <a:sym typeface="Symbol" pitchFamily="18" charset="2"/>
              </a:rPr>
              <a:t> at distance </a:t>
            </a:r>
            <a:r>
              <a:rPr lang="en-US" altLang="sv-SE" i="1" dirty="0">
                <a:solidFill>
                  <a:srgbClr val="0000B0"/>
                </a:solidFill>
                <a:latin typeface="Calibri Light" panose="020F0302020204030204" pitchFamily="34" charset="0"/>
                <a:sym typeface="Symbol" pitchFamily="18" charset="2"/>
              </a:rPr>
              <a:t>y</a:t>
            </a:r>
            <a:r>
              <a:rPr lang="en-US" altLang="sv-SE" dirty="0">
                <a:solidFill>
                  <a:srgbClr val="0000B0"/>
                </a:solidFill>
                <a:latin typeface="Calibri Light" panose="020F0302020204030204" pitchFamily="34" charset="0"/>
                <a:sym typeface="Symbol" pitchFamily="18" charset="2"/>
              </a:rPr>
              <a:t> from </a:t>
            </a:r>
            <a:r>
              <a:rPr lang="en-US" altLang="sv-SE" i="1" dirty="0">
                <a:solidFill>
                  <a:srgbClr val="0000B0"/>
                </a:solidFill>
                <a:latin typeface="Calibri Light" panose="020F0302020204030204" pitchFamily="34" charset="0"/>
                <a:sym typeface="Symbol" pitchFamily="18" charset="2"/>
              </a:rPr>
              <a:t>p</a:t>
            </a:r>
            <a:r>
              <a:rPr lang="en-US" altLang="sv-SE" baseline="-25000" dirty="0">
                <a:solidFill>
                  <a:srgbClr val="0000B0"/>
                </a:solidFill>
                <a:latin typeface="Calibri Light" panose="020F0302020204030204" pitchFamily="34" charset="0"/>
                <a:sym typeface="Symbol" pitchFamily="18" charset="2"/>
              </a:rPr>
              <a:t>i</a:t>
            </a:r>
            <a:r>
              <a:rPr lang="en-US" altLang="sv-SE" dirty="0">
                <a:solidFill>
                  <a:srgbClr val="0000B0"/>
                </a:solidFill>
                <a:latin typeface="Calibri Light" panose="020F0302020204030204" pitchFamily="34" charset="0"/>
                <a:sym typeface="Symbol" pitchFamily="18" charset="2"/>
              </a:rPr>
              <a:t>.</a:t>
            </a:r>
          </a:p>
        </p:txBody>
      </p:sp>
    </p:spTree>
    <p:extLst>
      <p:ext uri="{BB962C8B-B14F-4D97-AF65-F5344CB8AC3E}">
        <p14:creationId xmlns:p14="http://schemas.microsoft.com/office/powerpoint/2010/main" val="38119733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r>
              <a:rPr lang="en-US" altLang="en-US" dirty="0"/>
              <a:t>4-</a:t>
            </a:r>
            <a:fld id="{38026DCE-4F8D-4371-A0B7-9DE5B68DDA6E}" type="slidenum">
              <a:rPr lang="en-US" altLang="en-US"/>
              <a:pPr/>
              <a:t>53</a:t>
            </a:fld>
            <a:endParaRPr lang="en-US" altLang="en-US" dirty="0"/>
          </a:p>
        </p:txBody>
      </p:sp>
      <p:sp>
        <p:nvSpPr>
          <p:cNvPr id="543746" name="Rectangle 2"/>
          <p:cNvSpPr>
            <a:spLocks noGrp="1" noChangeArrowheads="1"/>
          </p:cNvSpPr>
          <p:nvPr>
            <p:ph type="title"/>
          </p:nvPr>
        </p:nvSpPr>
        <p:spPr>
          <a:xfrm>
            <a:off x="825500" y="346075"/>
            <a:ext cx="7527925" cy="592138"/>
          </a:xfrm>
        </p:spPr>
        <p:txBody>
          <a:bodyPr/>
          <a:lstStyle/>
          <a:p>
            <a:r>
              <a:rPr lang="en-US" altLang="sv-SE" sz="3200" dirty="0">
                <a:latin typeface="Calibri Light" panose="020F0302020204030204" pitchFamily="34" charset="0"/>
              </a:rPr>
              <a:t>Tuple Addition – cont.</a:t>
            </a:r>
          </a:p>
        </p:txBody>
      </p:sp>
      <p:sp>
        <p:nvSpPr>
          <p:cNvPr id="543748" name="Rectangle 4"/>
          <p:cNvSpPr>
            <a:spLocks noChangeArrowheads="1"/>
          </p:cNvSpPr>
          <p:nvPr/>
        </p:nvSpPr>
        <p:spPr bwMode="auto">
          <a:xfrm>
            <a:off x="360362" y="899161"/>
            <a:ext cx="862878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Font typeface="Wingdings" pitchFamily="2" charset="2"/>
              <a:buNone/>
            </a:pPr>
            <a:r>
              <a:rPr lang="en-US" altLang="sv-SE" b="0" dirty="0">
                <a:solidFill>
                  <a:srgbClr val="0000B0"/>
                </a:solidFill>
                <a:latin typeface="Calibri Light" panose="020F0302020204030204" pitchFamily="34" charset="0"/>
              </a:rPr>
              <a:t>The proof is by induction on </a:t>
            </a:r>
            <a:r>
              <a:rPr lang="en-US" altLang="sv-SE" b="0" i="1" dirty="0">
                <a:solidFill>
                  <a:srgbClr val="0000B0"/>
                </a:solidFill>
                <a:latin typeface="Calibri Light" panose="020F0302020204030204" pitchFamily="34" charset="0"/>
              </a:rPr>
              <a:t>k</a:t>
            </a:r>
            <a:r>
              <a:rPr lang="en-US" altLang="sv-SE" b="0" dirty="0">
                <a:solidFill>
                  <a:srgbClr val="0000B0"/>
                </a:solidFill>
                <a:latin typeface="Calibri Light" panose="020F0302020204030204" pitchFamily="34" charset="0"/>
              </a:rPr>
              <a:t>; the number of cycles in the execution.</a:t>
            </a:r>
          </a:p>
          <a:p>
            <a:pPr>
              <a:lnSpc>
                <a:spcPct val="90000"/>
              </a:lnSpc>
              <a:spcBef>
                <a:spcPct val="20000"/>
              </a:spcBef>
              <a:buFont typeface="Wingdings" pitchFamily="2" charset="2"/>
              <a:buNone/>
            </a:pPr>
            <a:endParaRPr lang="en-US" altLang="sv-SE" b="0" dirty="0">
              <a:solidFill>
                <a:srgbClr val="0000B0"/>
              </a:solidFill>
              <a:latin typeface="Calibri Light" panose="020F0302020204030204" pitchFamily="34" charset="0"/>
            </a:endParaRPr>
          </a:p>
        </p:txBody>
      </p:sp>
      <p:sp>
        <p:nvSpPr>
          <p:cNvPr id="543751" name="Rectangle 7"/>
          <p:cNvSpPr>
            <a:spLocks noChangeArrowheads="1"/>
          </p:cNvSpPr>
          <p:nvPr/>
        </p:nvSpPr>
        <p:spPr bwMode="auto">
          <a:xfrm>
            <a:off x="360363" y="4549775"/>
            <a:ext cx="8472487"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Font typeface="Wingdings" pitchFamily="2" charset="2"/>
              <a:buNone/>
            </a:pPr>
            <a:r>
              <a:rPr lang="en-US" altLang="sv-SE" dirty="0">
                <a:solidFill>
                  <a:srgbClr val="0000B0"/>
                </a:solidFill>
                <a:latin typeface="Calibri Light" panose="020F0302020204030204" pitchFamily="34" charset="0"/>
              </a:rPr>
              <a:t>Induction Step:</a:t>
            </a:r>
            <a:r>
              <a:rPr lang="en-US" altLang="sv-SE" b="0" dirty="0">
                <a:solidFill>
                  <a:srgbClr val="0000B0"/>
                </a:solidFill>
                <a:latin typeface="Calibri Light" panose="020F0302020204030204" pitchFamily="34" charset="0"/>
              </a:rPr>
              <a:t> </a:t>
            </a:r>
          </a:p>
          <a:p>
            <a:pPr>
              <a:lnSpc>
                <a:spcPct val="90000"/>
              </a:lnSpc>
              <a:spcBef>
                <a:spcPct val="20000"/>
              </a:spcBef>
              <a:buFont typeface="Arial" panose="020B0604020202020204" pitchFamily="34" charset="0"/>
              <a:buChar char="•"/>
            </a:pPr>
            <a:r>
              <a:rPr lang="en-US" altLang="sv-SE" b="0" dirty="0">
                <a:solidFill>
                  <a:srgbClr val="0000B0"/>
                </a:solidFill>
                <a:latin typeface="Calibri Light" panose="020F0302020204030204" pitchFamily="34" charset="0"/>
              </a:rPr>
              <a:t>By the </a:t>
            </a:r>
            <a:r>
              <a:rPr lang="en-US" altLang="sv-SE" dirty="0">
                <a:solidFill>
                  <a:srgbClr val="0000B0"/>
                </a:solidFill>
                <a:latin typeface="Calibri Light" panose="020F0302020204030204" pitchFamily="34" charset="0"/>
              </a:rPr>
              <a:t>induction assumption</a:t>
            </a:r>
            <a:r>
              <a:rPr lang="en-US" altLang="sv-SE" b="0" dirty="0">
                <a:solidFill>
                  <a:srgbClr val="0000B0"/>
                </a:solidFill>
                <a:latin typeface="Calibri Light" panose="020F0302020204030204" pitchFamily="34" charset="0"/>
              </a:rPr>
              <a:t>, in the start of the </a:t>
            </a:r>
            <a:r>
              <a:rPr lang="en-US" altLang="sv-SE" b="0" i="1" dirty="0">
                <a:solidFill>
                  <a:srgbClr val="0000B0"/>
                </a:solidFill>
                <a:latin typeface="Calibri Light" panose="020F0302020204030204" pitchFamily="34" charset="0"/>
              </a:rPr>
              <a:t>k</a:t>
            </a:r>
            <a:r>
              <a:rPr lang="en-US" altLang="sv-SE" b="0" dirty="0">
                <a:solidFill>
                  <a:srgbClr val="0000B0"/>
                </a:solidFill>
                <a:latin typeface="Calibri Light" panose="020F0302020204030204" pitchFamily="34" charset="0"/>
              </a:rPr>
              <a:t>+1</a:t>
            </a:r>
            <a:r>
              <a:rPr lang="en-US" altLang="sv-SE" b="0" baseline="30000" dirty="0">
                <a:solidFill>
                  <a:srgbClr val="0000B0"/>
                </a:solidFill>
                <a:latin typeface="Calibri Light" panose="020F0302020204030204" pitchFamily="34" charset="0"/>
              </a:rPr>
              <a:t>th</a:t>
            </a:r>
            <a:r>
              <a:rPr lang="en-US" altLang="sv-SE" b="0" dirty="0">
                <a:solidFill>
                  <a:srgbClr val="0000B0"/>
                </a:solidFill>
                <a:latin typeface="Calibri Light" panose="020F0302020204030204" pitchFamily="34" charset="0"/>
              </a:rPr>
              <a:t> cycle the processors variables are correct up to distance </a:t>
            </a:r>
            <a:r>
              <a:rPr lang="sv-SE" dirty="0">
                <a:solidFill>
                  <a:srgbClr val="3333CC"/>
                </a:solidFill>
                <a:latin typeface="Calibri Light" panose="020F0302020204030204" pitchFamily="34" charset="0"/>
              </a:rPr>
              <a:t>ℓ</a:t>
            </a:r>
            <a:r>
              <a:rPr lang="en-US" altLang="sv-SE" b="0" dirty="0">
                <a:solidFill>
                  <a:srgbClr val="0000B0"/>
                </a:solidFill>
                <a:latin typeface="Calibri Light" panose="020F0302020204030204" pitchFamily="34" charset="0"/>
              </a:rPr>
              <a:t>-1.</a:t>
            </a:r>
          </a:p>
          <a:p>
            <a:pPr>
              <a:lnSpc>
                <a:spcPct val="90000"/>
              </a:lnSpc>
              <a:spcBef>
                <a:spcPct val="20000"/>
              </a:spcBef>
              <a:buFont typeface="Arial" panose="020B0604020202020204" pitchFamily="34" charset="0"/>
              <a:buChar char="•"/>
            </a:pPr>
            <a:r>
              <a:rPr lang="en-US" altLang="sv-SE" b="0" dirty="0">
                <a:solidFill>
                  <a:srgbClr val="0000B0"/>
                </a:solidFill>
                <a:latin typeface="Calibri Light" panose="020F0302020204030204" pitchFamily="34" charset="0"/>
              </a:rPr>
              <a:t>Cycle </a:t>
            </a:r>
            <a:r>
              <a:rPr lang="en-US" altLang="sv-SE" b="0" i="1" dirty="0">
                <a:solidFill>
                  <a:srgbClr val="0000B0"/>
                </a:solidFill>
                <a:latin typeface="Calibri Light" panose="020F0302020204030204" pitchFamily="34" charset="0"/>
              </a:rPr>
              <a:t>k</a:t>
            </a:r>
            <a:r>
              <a:rPr lang="en-US" altLang="sv-SE" b="0" dirty="0">
                <a:solidFill>
                  <a:srgbClr val="0000B0"/>
                </a:solidFill>
                <a:latin typeface="Calibri Light" panose="020F0302020204030204" pitchFamily="34" charset="0"/>
              </a:rPr>
              <a:t>+1 reads all the correct tuples with dist</a:t>
            </a:r>
            <a:r>
              <a:rPr lang="en-US" altLang="sv-SE" dirty="0">
                <a:solidFill>
                  <a:srgbClr val="0000B0"/>
                </a:solidFill>
                <a:latin typeface="Calibri Light" panose="020F0302020204030204" pitchFamily="34" charset="0"/>
              </a:rPr>
              <a:t>ance </a:t>
            </a:r>
            <a:r>
              <a:rPr lang="sv-SE" dirty="0">
                <a:solidFill>
                  <a:srgbClr val="0000B0"/>
                </a:solidFill>
                <a:latin typeface="Calibri Light" panose="020F0302020204030204" pitchFamily="34" charset="0"/>
              </a:rPr>
              <a:t>ℓ</a:t>
            </a:r>
            <a:r>
              <a:rPr lang="en-US" altLang="sv-SE" dirty="0">
                <a:solidFill>
                  <a:srgbClr val="0000B0"/>
                </a:solidFill>
                <a:latin typeface="Calibri Light" panose="020F0302020204030204" pitchFamily="34" charset="0"/>
              </a:rPr>
              <a:t>-1, so it computes all the tuples of distance </a:t>
            </a:r>
            <a:r>
              <a:rPr lang="sv-SE" dirty="0">
                <a:solidFill>
                  <a:srgbClr val="0000B0"/>
                </a:solidFill>
                <a:latin typeface="Calibri Light" panose="020F0302020204030204" pitchFamily="34" charset="0"/>
              </a:rPr>
              <a:t>ℓ</a:t>
            </a:r>
            <a:r>
              <a:rPr lang="en-US" altLang="sv-SE" dirty="0">
                <a:solidFill>
                  <a:srgbClr val="0000B0"/>
                </a:solidFill>
                <a:latin typeface="Calibri Light" panose="020F0302020204030204" pitchFamily="34" charset="0"/>
              </a:rPr>
              <a:t> correctly.</a:t>
            </a:r>
          </a:p>
        </p:txBody>
      </p:sp>
      <p:sp>
        <p:nvSpPr>
          <p:cNvPr id="543752" name="Rectangle 8"/>
          <p:cNvSpPr>
            <a:spLocks noChangeArrowheads="1"/>
          </p:cNvSpPr>
          <p:nvPr/>
        </p:nvSpPr>
        <p:spPr bwMode="auto">
          <a:xfrm>
            <a:off x="335756" y="3755709"/>
            <a:ext cx="8472487"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Font typeface="Wingdings" pitchFamily="2" charset="2"/>
              <a:buNone/>
            </a:pPr>
            <a:r>
              <a:rPr lang="en-US" altLang="sv-SE" dirty="0">
                <a:solidFill>
                  <a:srgbClr val="0000B0"/>
                </a:solidFill>
                <a:latin typeface="+mn-lt"/>
              </a:rPr>
              <a:t>Induction assumption :</a:t>
            </a:r>
          </a:p>
          <a:p>
            <a:pPr>
              <a:lnSpc>
                <a:spcPct val="90000"/>
              </a:lnSpc>
              <a:spcBef>
                <a:spcPct val="20000"/>
              </a:spcBef>
              <a:buFont typeface="Wingdings" pitchFamily="2" charset="2"/>
              <a:buNone/>
            </a:pPr>
            <a:r>
              <a:rPr lang="en-US" altLang="sv-SE" b="0" dirty="0">
                <a:solidFill>
                  <a:srgbClr val="0000B0"/>
                </a:solidFill>
                <a:latin typeface="+mn-lt"/>
              </a:rPr>
              <a:t>	</a:t>
            </a:r>
            <a:r>
              <a:rPr lang="en-US" altLang="sv-SE" dirty="0">
                <a:solidFill>
                  <a:srgbClr val="0000B0"/>
                </a:solidFill>
                <a:latin typeface="+mn-lt"/>
              </a:rPr>
              <a:t>Invariants 1 and </a:t>
            </a:r>
            <a:r>
              <a:rPr lang="en-US" altLang="sv-SE" b="0" dirty="0">
                <a:solidFill>
                  <a:srgbClr val="0000B0"/>
                </a:solidFill>
                <a:latin typeface="+mn-lt"/>
              </a:rPr>
              <a:t>2 hold after </a:t>
            </a:r>
            <a:r>
              <a:rPr lang="en-US" altLang="sv-SE" b="0" i="1" dirty="0">
                <a:solidFill>
                  <a:srgbClr val="0000B0"/>
                </a:solidFill>
                <a:latin typeface="+mn-lt"/>
              </a:rPr>
              <a:t>k</a:t>
            </a:r>
            <a:r>
              <a:rPr lang="en-US" altLang="sv-SE" b="0" dirty="0">
                <a:solidFill>
                  <a:srgbClr val="0000B0"/>
                </a:solidFill>
                <a:latin typeface="+mn-lt"/>
              </a:rPr>
              <a:t> cycles. </a:t>
            </a:r>
          </a:p>
        </p:txBody>
      </p:sp>
      <p:sp>
        <p:nvSpPr>
          <p:cNvPr id="543753" name="Rectangle 9"/>
          <p:cNvSpPr>
            <a:spLocks noChangeArrowheads="1"/>
          </p:cNvSpPr>
          <p:nvPr/>
        </p:nvSpPr>
        <p:spPr bwMode="auto">
          <a:xfrm>
            <a:off x="360363" y="1337311"/>
            <a:ext cx="8628779"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Font typeface="Wingdings" pitchFamily="2" charset="2"/>
              <a:buNone/>
            </a:pPr>
            <a:r>
              <a:rPr lang="en-US" altLang="sv-SE" dirty="0">
                <a:solidFill>
                  <a:srgbClr val="0000B0"/>
                </a:solidFill>
                <a:latin typeface="Calibri Light" panose="020F0302020204030204" pitchFamily="34" charset="0"/>
              </a:rPr>
              <a:t>Base case:</a:t>
            </a:r>
            <a:r>
              <a:rPr lang="en-US" altLang="sv-SE" b="0" dirty="0">
                <a:solidFill>
                  <a:srgbClr val="0000B0"/>
                </a:solidFill>
                <a:latin typeface="Calibri Light" panose="020F0302020204030204" pitchFamily="34" charset="0"/>
              </a:rPr>
              <a:t> </a:t>
            </a:r>
          </a:p>
          <a:p>
            <a:pPr>
              <a:lnSpc>
                <a:spcPct val="90000"/>
              </a:lnSpc>
              <a:spcBef>
                <a:spcPct val="20000"/>
              </a:spcBef>
              <a:buFont typeface="Arial" panose="020B0604020202020204" pitchFamily="34" charset="0"/>
              <a:buChar char="•"/>
            </a:pPr>
            <a:r>
              <a:rPr lang="en-US" altLang="sv-SE" b="0" i="1" dirty="0">
                <a:solidFill>
                  <a:srgbClr val="0000B0"/>
                </a:solidFill>
                <a:latin typeface="Calibri Light" panose="020F0302020204030204" pitchFamily="34" charset="0"/>
              </a:rPr>
              <a:t>k</a:t>
            </a:r>
            <a:r>
              <a:rPr lang="en-US" altLang="sv-SE" b="0" dirty="0">
                <a:solidFill>
                  <a:srgbClr val="0000B0"/>
                </a:solidFill>
                <a:latin typeface="Calibri Light" panose="020F0302020204030204" pitchFamily="34" charset="0"/>
              </a:rPr>
              <a:t>=1, by adding &lt;i,0&gt; to </a:t>
            </a:r>
            <a:r>
              <a:rPr lang="en-US" altLang="sv-SE" b="0" i="1" dirty="0" err="1">
                <a:solidFill>
                  <a:srgbClr val="0000B0"/>
                </a:solidFill>
                <a:latin typeface="Calibri Light" panose="020F0302020204030204" pitchFamily="34" charset="0"/>
              </a:rPr>
              <a:t>readSet</a:t>
            </a:r>
            <a:r>
              <a:rPr lang="en-US" altLang="sv-SE" b="0" baseline="-25000" dirty="0" err="1">
                <a:solidFill>
                  <a:srgbClr val="0000B0"/>
                </a:solidFill>
                <a:latin typeface="Calibri Light" panose="020F0302020204030204" pitchFamily="34" charset="0"/>
              </a:rPr>
              <a:t>i</a:t>
            </a:r>
            <a:r>
              <a:rPr lang="en-US" altLang="sv-SE" b="0" dirty="0">
                <a:solidFill>
                  <a:srgbClr val="0000B0"/>
                </a:solidFill>
                <a:latin typeface="Calibri Light" panose="020F0302020204030204" pitchFamily="34" charset="0"/>
              </a:rPr>
              <a:t> </a:t>
            </a:r>
            <a:r>
              <a:rPr lang="en-US" altLang="sv-SE" dirty="0">
                <a:solidFill>
                  <a:srgbClr val="0000B0"/>
                </a:solidFill>
                <a:latin typeface="Calibri Light" panose="020F0302020204030204" pitchFamily="34" charset="0"/>
              </a:rPr>
              <a:t>(line 7)</a:t>
            </a:r>
            <a:r>
              <a:rPr lang="en-US" altLang="sv-SE" b="0" dirty="0">
                <a:solidFill>
                  <a:srgbClr val="0000B0"/>
                </a:solidFill>
                <a:latin typeface="Calibri Light" panose="020F0302020204030204" pitchFamily="34" charset="0"/>
              </a:rPr>
              <a:t>, incrementing the distance of all other tuples to be greater than 0 (line 6),</a:t>
            </a:r>
            <a:r>
              <a:rPr lang="en-US" altLang="sv-SE" b="0" dirty="0">
                <a:solidFill>
                  <a:schemeClr val="hlink"/>
                </a:solidFill>
                <a:latin typeface="Calibri Light" panose="020F0302020204030204" pitchFamily="34" charset="0"/>
              </a:rPr>
              <a:t> </a:t>
            </a:r>
            <a:r>
              <a:rPr lang="en-US" altLang="sv-SE" dirty="0">
                <a:solidFill>
                  <a:srgbClr val="990000"/>
                </a:solidFill>
                <a:latin typeface="Calibri Light" panose="020F0302020204030204" pitchFamily="34" charset="0"/>
              </a:rPr>
              <a:t>Invariant 1 </a:t>
            </a:r>
            <a:r>
              <a:rPr lang="en-US" altLang="sv-SE" b="0" dirty="0">
                <a:solidFill>
                  <a:srgbClr val="990000"/>
                </a:solidFill>
                <a:latin typeface="Calibri Light" panose="020F0302020204030204" pitchFamily="34" charset="0"/>
              </a:rPr>
              <a:t>(inclusion) </a:t>
            </a:r>
            <a:r>
              <a:rPr lang="en-US" altLang="sv-SE" dirty="0">
                <a:solidFill>
                  <a:srgbClr val="0000B0"/>
                </a:solidFill>
                <a:latin typeface="Calibri Light" panose="020F0302020204030204" pitchFamily="34" charset="0"/>
              </a:rPr>
              <a:t>holds.</a:t>
            </a:r>
          </a:p>
          <a:p>
            <a:pPr>
              <a:lnSpc>
                <a:spcPct val="90000"/>
              </a:lnSpc>
              <a:spcBef>
                <a:spcPct val="20000"/>
              </a:spcBef>
              <a:buFont typeface="Arial" panose="020B0604020202020204" pitchFamily="34" charset="0"/>
              <a:buChar char="•"/>
            </a:pPr>
            <a:r>
              <a:rPr lang="en-US" altLang="sv-SE" b="0" dirty="0">
                <a:solidFill>
                  <a:srgbClr val="0000B0"/>
                </a:solidFill>
                <a:latin typeface="Calibri Light" panose="020F0302020204030204" pitchFamily="34" charset="0"/>
              </a:rPr>
              <a:t>After these increments, only tuple &lt;i,0&gt; is left with distance 0.</a:t>
            </a:r>
            <a:r>
              <a:rPr lang="en-US" altLang="sv-SE" b="0" dirty="0">
                <a:solidFill>
                  <a:schemeClr val="hlink"/>
                </a:solidFill>
                <a:latin typeface="Calibri Light" panose="020F0302020204030204" pitchFamily="34" charset="0"/>
              </a:rPr>
              <a:t> </a:t>
            </a:r>
            <a:r>
              <a:rPr lang="en-US" altLang="sv-SE" b="0" dirty="0">
                <a:solidFill>
                  <a:srgbClr val="990000"/>
                </a:solidFill>
                <a:latin typeface="Calibri Light" panose="020F0302020204030204" pitchFamily="34" charset="0"/>
              </a:rPr>
              <a:t>Thus </a:t>
            </a:r>
            <a:r>
              <a:rPr lang="en-US" altLang="sv-SE" dirty="0">
                <a:solidFill>
                  <a:srgbClr val="990000"/>
                </a:solidFill>
                <a:latin typeface="Calibri Light" panose="020F0302020204030204" pitchFamily="34" charset="0"/>
              </a:rPr>
              <a:t>Invariant 2 </a:t>
            </a:r>
            <a:r>
              <a:rPr lang="en-US" altLang="sv-SE" b="0" dirty="0">
                <a:solidFill>
                  <a:srgbClr val="990000"/>
                </a:solidFill>
                <a:latin typeface="Calibri Light" panose="020F0302020204030204" pitchFamily="34" charset="0"/>
              </a:rPr>
              <a:t>(constant value) </a:t>
            </a:r>
            <a:r>
              <a:rPr lang="en-US" altLang="sv-SE" dirty="0">
                <a:solidFill>
                  <a:srgbClr val="0000B0"/>
                </a:solidFill>
                <a:latin typeface="Calibri Light" panose="020F0302020204030204" pitchFamily="34" charset="0"/>
              </a:rPr>
              <a:t>holds.</a:t>
            </a:r>
          </a:p>
        </p:txBody>
      </p:sp>
    </p:spTree>
    <p:extLst>
      <p:ext uri="{BB962C8B-B14F-4D97-AF65-F5344CB8AC3E}">
        <p14:creationId xmlns:p14="http://schemas.microsoft.com/office/powerpoint/2010/main" val="24628211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37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375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37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51" grpId="0" autoUpdateAnimBg="0"/>
      <p:bldP spid="543752" grpId="0" autoUpdateAnimBg="0"/>
      <p:bldP spid="543753"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ltLang="en-US"/>
              <a:t>4-</a:t>
            </a:r>
            <a:fld id="{765A6EA4-A3C8-474C-A967-2A7AF2CC5F8B}" type="slidenum">
              <a:rPr lang="en-US" altLang="en-US"/>
              <a:pPr/>
              <a:t>54</a:t>
            </a:fld>
            <a:endParaRPr lang="en-US" altLang="en-US"/>
          </a:p>
        </p:txBody>
      </p:sp>
      <p:sp>
        <p:nvSpPr>
          <p:cNvPr id="463874" name="Rectangle 2"/>
          <p:cNvSpPr>
            <a:spLocks noGrp="1" noChangeArrowheads="1"/>
          </p:cNvSpPr>
          <p:nvPr>
            <p:ph type="title"/>
          </p:nvPr>
        </p:nvSpPr>
        <p:spPr>
          <a:xfrm>
            <a:off x="533400" y="228600"/>
            <a:ext cx="7772400" cy="877888"/>
          </a:xfrm>
        </p:spPr>
        <p:txBody>
          <a:bodyPr/>
          <a:lstStyle/>
          <a:p>
            <a:r>
              <a:rPr lang="en-US" altLang="sv-SE" sz="3200" dirty="0">
                <a:latin typeface="Calibri Light" panose="020F0302020204030204" pitchFamily="34" charset="0"/>
              </a:rPr>
              <a:t>Correctness (Lemma 4.7)</a:t>
            </a:r>
          </a:p>
        </p:txBody>
      </p:sp>
      <p:sp>
        <p:nvSpPr>
          <p:cNvPr id="463876" name="Rectangle 4"/>
          <p:cNvSpPr>
            <a:spLocks noChangeArrowheads="1"/>
          </p:cNvSpPr>
          <p:nvPr/>
        </p:nvSpPr>
        <p:spPr bwMode="auto">
          <a:xfrm>
            <a:off x="392113" y="1609725"/>
            <a:ext cx="8335962"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E88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66700">
              <a:buChar char="¦"/>
              <a:defRPr sz="2400">
                <a:solidFill>
                  <a:srgbClr val="0000B0"/>
                </a:solidFill>
                <a:latin typeface="Comic Sans MS" pitchFamily="66" charset="0"/>
              </a:defRPr>
            </a:lvl1pPr>
            <a:lvl2pPr marL="941388" indent="-381000">
              <a:buClr>
                <a:srgbClr val="3366FF"/>
              </a:buClr>
              <a:buSzPct val="75000"/>
              <a:buChar char="l"/>
              <a:defRPr sz="2400">
                <a:solidFill>
                  <a:srgbClr val="3366FF"/>
                </a:solidFill>
                <a:latin typeface="Comic Sans MS" pitchFamily="66" charset="0"/>
              </a:defRPr>
            </a:lvl2pPr>
            <a:lvl3pPr marL="1463675" indent="-342900">
              <a:buChar char="•"/>
              <a:defRPr sz="2000">
                <a:solidFill>
                  <a:srgbClr val="0000B0"/>
                </a:solidFill>
                <a:latin typeface="Comic Sans MS" pitchFamily="66" charset="0"/>
              </a:defRPr>
            </a:lvl3pPr>
            <a:lvl4pPr marL="1985963" indent="-342900">
              <a:buChar char="–"/>
              <a:defRPr sz="2000">
                <a:solidFill>
                  <a:srgbClr val="0000B0"/>
                </a:solidFill>
                <a:latin typeface="Times New Roman" pitchFamily="18" charset="0"/>
              </a:defRPr>
            </a:lvl4pPr>
            <a:lvl5pPr marL="2508250" indent="-342900">
              <a:buChar char="»"/>
              <a:defRPr sz="2000">
                <a:solidFill>
                  <a:srgbClr val="0000B0"/>
                </a:solidFill>
                <a:latin typeface="Times New Roman" pitchFamily="18" charset="0"/>
              </a:defRPr>
            </a:lvl5pPr>
            <a:lvl6pPr marL="2965450" indent="-342900" eaLnBrk="0" fontAlgn="base" hangingPunct="0">
              <a:spcBef>
                <a:spcPct val="20000"/>
              </a:spcBef>
              <a:spcAft>
                <a:spcPct val="0"/>
              </a:spcAft>
              <a:buChar char="»"/>
              <a:defRPr sz="2000">
                <a:solidFill>
                  <a:srgbClr val="0000B0"/>
                </a:solidFill>
                <a:latin typeface="Times New Roman" pitchFamily="18" charset="0"/>
              </a:defRPr>
            </a:lvl6pPr>
            <a:lvl7pPr marL="3422650" indent="-342900" eaLnBrk="0" fontAlgn="base" hangingPunct="0">
              <a:spcBef>
                <a:spcPct val="20000"/>
              </a:spcBef>
              <a:spcAft>
                <a:spcPct val="0"/>
              </a:spcAft>
              <a:buChar char="»"/>
              <a:defRPr sz="2000">
                <a:solidFill>
                  <a:srgbClr val="0000B0"/>
                </a:solidFill>
                <a:latin typeface="Times New Roman" pitchFamily="18" charset="0"/>
              </a:defRPr>
            </a:lvl7pPr>
            <a:lvl8pPr marL="3879850" indent="-342900" eaLnBrk="0" fontAlgn="base" hangingPunct="0">
              <a:spcBef>
                <a:spcPct val="20000"/>
              </a:spcBef>
              <a:spcAft>
                <a:spcPct val="0"/>
              </a:spcAft>
              <a:buChar char="»"/>
              <a:defRPr sz="2000">
                <a:solidFill>
                  <a:srgbClr val="0000B0"/>
                </a:solidFill>
                <a:latin typeface="Times New Roman" pitchFamily="18" charset="0"/>
              </a:defRPr>
            </a:lvl8pPr>
            <a:lvl9pPr marL="4337050" indent="-342900" eaLnBrk="0" fontAlgn="base" hangingPunct="0">
              <a:spcBef>
                <a:spcPct val="20000"/>
              </a:spcBef>
              <a:spcAft>
                <a:spcPct val="0"/>
              </a:spcAft>
              <a:buChar char="»"/>
              <a:defRPr sz="2000">
                <a:solidFill>
                  <a:srgbClr val="0000B0"/>
                </a:solidFill>
                <a:latin typeface="Times New Roman" pitchFamily="18" charset="0"/>
              </a:defRPr>
            </a:lvl9pPr>
          </a:lstStyle>
          <a:p>
            <a:pPr>
              <a:lnSpc>
                <a:spcPct val="90000"/>
              </a:lnSpc>
              <a:buFont typeface="Wingdings" pitchFamily="2" charset="2"/>
              <a:buNone/>
            </a:pPr>
            <a:r>
              <a:rPr lang="en-US" altLang="sv-SE" b="0" dirty="0">
                <a:latin typeface="Calibri Light" panose="020F0302020204030204" pitchFamily="34" charset="0"/>
              </a:rPr>
              <a:t>In every arbitrary execution following </a:t>
            </a:r>
            <a:r>
              <a:rPr lang="en-US" altLang="sv-SE" b="0" i="1" dirty="0">
                <a:latin typeface="Calibri Light" panose="020F0302020204030204" pitchFamily="34" charset="0"/>
              </a:rPr>
              <a:t>d</a:t>
            </a:r>
            <a:r>
              <a:rPr lang="en-US" altLang="sv-SE" b="0" dirty="0">
                <a:latin typeface="Calibri Light" panose="020F0302020204030204" pitchFamily="34" charset="0"/>
              </a:rPr>
              <a:t>+2 cycles, </a:t>
            </a:r>
          </a:p>
          <a:p>
            <a:pPr>
              <a:lnSpc>
                <a:spcPct val="90000"/>
              </a:lnSpc>
              <a:buFont typeface="Wingdings" pitchFamily="2" charset="2"/>
              <a:buNone/>
            </a:pPr>
            <a:r>
              <a:rPr lang="en-US" altLang="sv-SE" b="0" dirty="0">
                <a:latin typeface="Calibri Light" panose="020F0302020204030204" pitchFamily="34" charset="0"/>
              </a:rPr>
              <a:t>it holds for every tuple &lt;</a:t>
            </a:r>
            <a:r>
              <a:rPr lang="en-US" altLang="sv-SE" b="0" i="1" dirty="0" err="1">
                <a:latin typeface="Calibri Light" panose="020F0302020204030204" pitchFamily="34" charset="0"/>
              </a:rPr>
              <a:t>x</a:t>
            </a:r>
            <a:r>
              <a:rPr lang="en-US" altLang="sv-SE" b="0" dirty="0" err="1">
                <a:latin typeface="Calibri Light" panose="020F0302020204030204" pitchFamily="34" charset="0"/>
              </a:rPr>
              <a:t>,</a:t>
            </a:r>
            <a:r>
              <a:rPr lang="en-US" altLang="sv-SE" b="0" i="1" dirty="0" err="1">
                <a:latin typeface="Calibri Light" panose="020F0302020204030204" pitchFamily="34" charset="0"/>
              </a:rPr>
              <a:t>y</a:t>
            </a:r>
            <a:r>
              <a:rPr lang="en-US" altLang="sv-SE" b="0" dirty="0">
                <a:latin typeface="Calibri Light" panose="020F0302020204030204" pitchFamily="34" charset="0"/>
              </a:rPr>
              <a:t>&gt; in every </a:t>
            </a:r>
            <a:r>
              <a:rPr lang="en-US" altLang="sv-SE" b="0" dirty="0" err="1">
                <a:latin typeface="Calibri Light" panose="020F0302020204030204" pitchFamily="34" charset="0"/>
              </a:rPr>
              <a:t>processors</a:t>
            </a:r>
            <a:r>
              <a:rPr lang="en-US" altLang="sv-SE" b="0" baseline="-25000" dirty="0" err="1">
                <a:latin typeface="Calibri Light" panose="020F0302020204030204" pitchFamily="34" charset="0"/>
              </a:rPr>
              <a:t>i</a:t>
            </a:r>
            <a:r>
              <a:rPr lang="en-US" altLang="sv-SE" b="0" dirty="0">
                <a:latin typeface="Calibri Light" panose="020F0302020204030204" pitchFamily="34" charset="0"/>
              </a:rPr>
              <a:t> variable that a processor </a:t>
            </a:r>
            <a:r>
              <a:rPr lang="en-US" altLang="sv-SE" b="0" i="1" dirty="0">
                <a:latin typeface="Calibri Light" panose="020F0302020204030204" pitchFamily="34" charset="0"/>
              </a:rPr>
              <a:t>x</a:t>
            </a:r>
            <a:r>
              <a:rPr lang="en-US" altLang="sv-SE" b="0" dirty="0">
                <a:latin typeface="Calibri Light" panose="020F0302020204030204" pitchFamily="34" charset="0"/>
              </a:rPr>
              <a:t> exists in the system.</a:t>
            </a:r>
            <a:endParaRPr lang="en-US" altLang="sv-SE" b="0" dirty="0">
              <a:latin typeface="Calibri Light" panose="020F0302020204030204" pitchFamily="34" charset="0"/>
              <a:sym typeface="Symbol" pitchFamily="18" charset="2"/>
            </a:endParaRPr>
          </a:p>
        </p:txBody>
      </p:sp>
    </p:spTree>
    <p:extLst>
      <p:ext uri="{BB962C8B-B14F-4D97-AF65-F5344CB8AC3E}">
        <p14:creationId xmlns:p14="http://schemas.microsoft.com/office/powerpoint/2010/main" val="7852934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ltLang="sv-SE" sz="3200" dirty="0">
                <a:latin typeface="Calibri Light" panose="020F0302020204030204" pitchFamily="34" charset="0"/>
              </a:rPr>
              <a:t>Correctness - cont.</a:t>
            </a:r>
          </a:p>
        </p:txBody>
      </p:sp>
      <p:sp>
        <p:nvSpPr>
          <p:cNvPr id="545799" name="Rectangle 7"/>
          <p:cNvSpPr>
            <a:spLocks noGrp="1" noChangeArrowheads="1"/>
          </p:cNvSpPr>
          <p:nvPr>
            <p:ph idx="1"/>
          </p:nvPr>
        </p:nvSpPr>
        <p:spPr>
          <a:xfrm>
            <a:off x="457199" y="1600200"/>
            <a:ext cx="8353426" cy="4525963"/>
          </a:xfrm>
          <a:noFill/>
          <a:ln/>
        </p:spPr>
        <p:txBody>
          <a:bodyPr/>
          <a:lstStyle/>
          <a:p>
            <a:pPr marL="92075" indent="14288">
              <a:lnSpc>
                <a:spcPct val="80000"/>
              </a:lnSpc>
              <a:buFont typeface="Wingdings" pitchFamily="2" charset="2"/>
              <a:buNone/>
            </a:pPr>
            <a:r>
              <a:rPr lang="en-US" altLang="sv-SE" sz="2800" dirty="0">
                <a:solidFill>
                  <a:schemeClr val="hlink"/>
                </a:solidFill>
                <a:latin typeface="Calibri Light" panose="020F0302020204030204" pitchFamily="34" charset="0"/>
              </a:rPr>
              <a:t>The proof depends on Tuple addition (Lemma 4.6)</a:t>
            </a:r>
          </a:p>
          <a:p>
            <a:pPr marL="92075" indent="14288">
              <a:lnSpc>
                <a:spcPct val="80000"/>
              </a:lnSpc>
              <a:buFont typeface="Wingdings" pitchFamily="2" charset="2"/>
              <a:buNone/>
            </a:pPr>
            <a:endParaRPr lang="en-US" altLang="sv-SE" sz="2800" dirty="0">
              <a:solidFill>
                <a:schemeClr val="hlink"/>
              </a:solidFill>
              <a:latin typeface="Calibri Light" panose="020F0302020204030204" pitchFamily="34" charset="0"/>
            </a:endParaRPr>
          </a:p>
          <a:p>
            <a:pPr marL="92075" indent="14288">
              <a:lnSpc>
                <a:spcPct val="80000"/>
              </a:lnSpc>
            </a:pPr>
            <a:r>
              <a:rPr lang="en-US" altLang="sv-SE" sz="2800" dirty="0">
                <a:latin typeface="Calibri Light" panose="020F0302020204030204" pitchFamily="34" charset="0"/>
              </a:rPr>
              <a:t> According to Lemma 4.6, it holds that following </a:t>
            </a:r>
            <a:r>
              <a:rPr lang="en-US" altLang="sv-SE" sz="2800" i="1" dirty="0">
                <a:latin typeface="Calibri Light" panose="020F0302020204030204" pitchFamily="34" charset="0"/>
              </a:rPr>
              <a:t>d</a:t>
            </a:r>
            <a:r>
              <a:rPr lang="en-US" altLang="sv-SE" sz="2800" dirty="0">
                <a:latin typeface="Calibri Light" panose="020F0302020204030204" pitchFamily="34" charset="0"/>
              </a:rPr>
              <a:t>+1 cycles every tuple with a distance smaller than</a:t>
            </a:r>
            <a:r>
              <a:rPr lang="en-US" altLang="sv-SE" sz="2800" dirty="0">
                <a:latin typeface="Calibri Light" panose="020F0302020204030204" pitchFamily="34" charset="0"/>
                <a:sym typeface="Symbol" pitchFamily="18" charset="2"/>
              </a:rPr>
              <a:t> d is not a floating tuple.</a:t>
            </a:r>
          </a:p>
          <a:p>
            <a:pPr marL="92075" indent="14288">
              <a:lnSpc>
                <a:spcPct val="80000"/>
              </a:lnSpc>
            </a:pPr>
            <a:endParaRPr lang="en-US" altLang="sv-SE" sz="2800" dirty="0">
              <a:latin typeface="Calibri Light" panose="020F0302020204030204" pitchFamily="34" charset="0"/>
              <a:sym typeface="Symbol" pitchFamily="18" charset="2"/>
            </a:endParaRPr>
          </a:p>
          <a:p>
            <a:pPr marL="92075" indent="14288">
              <a:lnSpc>
                <a:spcPct val="80000"/>
              </a:lnSpc>
            </a:pPr>
            <a:r>
              <a:rPr lang="en-US" altLang="sv-SE" sz="2800" dirty="0">
                <a:latin typeface="Calibri Light" panose="020F0302020204030204" pitchFamily="34" charset="0"/>
                <a:sym typeface="Symbol" pitchFamily="18" charset="2"/>
              </a:rPr>
              <a:t> If a floating tuple &lt;</a:t>
            </a:r>
            <a:r>
              <a:rPr lang="en-US" altLang="sv-SE" sz="2800" i="1" dirty="0" err="1">
                <a:latin typeface="Calibri Light" panose="020F0302020204030204" pitchFamily="34" charset="0"/>
                <a:sym typeface="Symbol" pitchFamily="18" charset="2"/>
              </a:rPr>
              <a:t>x</a:t>
            </a:r>
            <a:r>
              <a:rPr lang="en-US" altLang="sv-SE" sz="2800" dirty="0" err="1">
                <a:latin typeface="Calibri Light" panose="020F0302020204030204" pitchFamily="34" charset="0"/>
                <a:sym typeface="Symbol" pitchFamily="18" charset="2"/>
              </a:rPr>
              <a:t>,</a:t>
            </a:r>
            <a:r>
              <a:rPr lang="en-US" altLang="sv-SE" sz="2800" i="1" dirty="0" err="1">
                <a:latin typeface="Calibri Light" panose="020F0302020204030204" pitchFamily="34" charset="0"/>
                <a:sym typeface="Symbol" pitchFamily="18" charset="2"/>
              </a:rPr>
              <a:t>y</a:t>
            </a:r>
            <a:r>
              <a:rPr lang="en-US" altLang="sv-SE" sz="2800" dirty="0">
                <a:latin typeface="Calibri Light" panose="020F0302020204030204" pitchFamily="34" charset="0"/>
                <a:sym typeface="Symbol" pitchFamily="18" charset="2"/>
              </a:rPr>
              <a:t>&gt; exists after cycle </a:t>
            </a:r>
            <a:r>
              <a:rPr lang="en-US" altLang="sv-SE" sz="2800" i="1" dirty="0">
                <a:latin typeface="Calibri Light" panose="020F0302020204030204" pitchFamily="34" charset="0"/>
                <a:sym typeface="Symbol" pitchFamily="18" charset="2"/>
              </a:rPr>
              <a:t>d</a:t>
            </a:r>
            <a:r>
              <a:rPr lang="en-US" altLang="sv-SE" sz="2800" dirty="0">
                <a:latin typeface="Calibri Light" panose="020F0302020204030204" pitchFamily="34" charset="0"/>
                <a:sym typeface="Symbol" pitchFamily="18" charset="2"/>
              </a:rPr>
              <a:t>+1 in a </a:t>
            </a:r>
          </a:p>
          <a:p>
            <a:pPr marL="92075" indent="14288">
              <a:lnSpc>
                <a:spcPct val="80000"/>
              </a:lnSpc>
              <a:buFont typeface="Wingdings" pitchFamily="2" charset="2"/>
              <a:buNone/>
            </a:pPr>
            <a:r>
              <a:rPr lang="en-US" altLang="sv-SE" sz="2800" dirty="0">
                <a:latin typeface="Calibri Light" panose="020F0302020204030204" pitchFamily="34" charset="0"/>
              </a:rPr>
              <a:t>    </a:t>
            </a:r>
            <a:r>
              <a:rPr lang="en-US" altLang="sv-SE" sz="2800" dirty="0" err="1">
                <a:latin typeface="Calibri Light" panose="020F0302020204030204" pitchFamily="34" charset="0"/>
              </a:rPr>
              <a:t>processors</a:t>
            </a:r>
            <a:r>
              <a:rPr lang="en-US" altLang="sv-SE" sz="2800" baseline="-25000" dirty="0" err="1">
                <a:latin typeface="Calibri Light" panose="020F0302020204030204" pitchFamily="34" charset="0"/>
              </a:rPr>
              <a:t>i</a:t>
            </a:r>
            <a:r>
              <a:rPr lang="en-US" altLang="sv-SE" sz="2800" dirty="0">
                <a:latin typeface="Calibri Light" panose="020F0302020204030204" pitchFamily="34" charset="0"/>
              </a:rPr>
              <a:t> variable, then </a:t>
            </a:r>
            <a:r>
              <a:rPr lang="en-US" altLang="sv-SE" sz="2800" i="1" dirty="0">
                <a:latin typeface="Calibri Light" panose="020F0302020204030204" pitchFamily="34" charset="0"/>
              </a:rPr>
              <a:t>y</a:t>
            </a:r>
            <a:r>
              <a:rPr lang="en-US" altLang="sv-SE" sz="2800" dirty="0">
                <a:latin typeface="Calibri Light" panose="020F0302020204030204" pitchFamily="34" charset="0"/>
              </a:rPr>
              <a:t> &gt; </a:t>
            </a:r>
            <a:r>
              <a:rPr lang="en-US" altLang="sv-SE" sz="2800" i="1" dirty="0">
                <a:latin typeface="Calibri Light" panose="020F0302020204030204" pitchFamily="34" charset="0"/>
              </a:rPr>
              <a:t>d</a:t>
            </a:r>
            <a:r>
              <a:rPr lang="en-US" altLang="sv-SE" sz="2800" dirty="0">
                <a:latin typeface="Calibri Light" panose="020F0302020204030204" pitchFamily="34" charset="0"/>
              </a:rPr>
              <a:t>. Cycle </a:t>
            </a:r>
            <a:r>
              <a:rPr lang="en-US" altLang="sv-SE" sz="2800" i="1" dirty="0">
                <a:latin typeface="Calibri Light" panose="020F0302020204030204" pitchFamily="34" charset="0"/>
              </a:rPr>
              <a:t>d</a:t>
            </a:r>
            <a:r>
              <a:rPr lang="en-US" altLang="sv-SE" sz="2800" dirty="0">
                <a:latin typeface="Calibri Light" panose="020F0302020204030204" pitchFamily="34" charset="0"/>
              </a:rPr>
              <a:t>+2 then</a:t>
            </a:r>
          </a:p>
          <a:p>
            <a:pPr marL="92075" indent="14288">
              <a:lnSpc>
                <a:spcPct val="80000"/>
              </a:lnSpc>
              <a:buFont typeface="Wingdings" pitchFamily="2" charset="2"/>
              <a:buNone/>
            </a:pPr>
            <a:r>
              <a:rPr lang="en-US" altLang="sv-SE" sz="2800" dirty="0">
                <a:latin typeface="Calibri Light" panose="020F0302020204030204" pitchFamily="34" charset="0"/>
              </a:rPr>
              <a:t>    increments </a:t>
            </a:r>
            <a:r>
              <a:rPr lang="en-US" altLang="sv-SE" sz="2800" i="1" dirty="0">
                <a:latin typeface="Calibri Light" panose="020F0302020204030204" pitchFamily="34" charset="0"/>
              </a:rPr>
              <a:t>y</a:t>
            </a:r>
            <a:r>
              <a:rPr lang="en-US" altLang="sv-SE" sz="2800" dirty="0">
                <a:latin typeface="Calibri Light" panose="020F0302020204030204" pitchFamily="34" charset="0"/>
              </a:rPr>
              <a:t>, thus </a:t>
            </a:r>
            <a:r>
              <a:rPr lang="en-US" altLang="sv-SE" sz="2800" i="1" dirty="0">
                <a:latin typeface="Calibri Light" panose="020F0302020204030204" pitchFamily="34" charset="0"/>
              </a:rPr>
              <a:t>y</a:t>
            </a:r>
            <a:r>
              <a:rPr lang="en-US" altLang="sv-SE" sz="2800" dirty="0">
                <a:latin typeface="Calibri Light" panose="020F0302020204030204" pitchFamily="34" charset="0"/>
              </a:rPr>
              <a:t> &gt; </a:t>
            </a:r>
            <a:r>
              <a:rPr lang="en-US" altLang="sv-SE" sz="2800" i="1" dirty="0">
                <a:latin typeface="Calibri Light" panose="020F0302020204030204" pitchFamily="34" charset="0"/>
              </a:rPr>
              <a:t>d</a:t>
            </a:r>
            <a:r>
              <a:rPr lang="en-US" altLang="sv-SE" sz="2800" dirty="0">
                <a:latin typeface="Calibri Light" panose="020F0302020204030204" pitchFamily="34" charset="0"/>
              </a:rPr>
              <a:t>+1. </a:t>
            </a:r>
          </a:p>
          <a:p>
            <a:pPr marL="92075" indent="14288">
              <a:lnSpc>
                <a:spcPct val="80000"/>
              </a:lnSpc>
            </a:pPr>
            <a:endParaRPr lang="en-US" altLang="sv-SE" sz="2800" dirty="0">
              <a:latin typeface="Calibri Light" panose="020F0302020204030204" pitchFamily="34" charset="0"/>
            </a:endParaRPr>
          </a:p>
          <a:p>
            <a:pPr marL="92075" indent="14288">
              <a:lnSpc>
                <a:spcPct val="80000"/>
              </a:lnSpc>
            </a:pPr>
            <a:r>
              <a:rPr lang="en-US" altLang="sv-SE" sz="2800" dirty="0">
                <a:latin typeface="Calibri Light" panose="020F0302020204030204" pitchFamily="34" charset="0"/>
              </a:rPr>
              <a:t> Since no tuple of distance </a:t>
            </a:r>
            <a:r>
              <a:rPr lang="en-US" altLang="sv-SE" sz="2800" i="1" dirty="0">
                <a:latin typeface="Calibri Light" panose="020F0302020204030204" pitchFamily="34" charset="0"/>
              </a:rPr>
              <a:t>d</a:t>
            </a:r>
            <a:r>
              <a:rPr lang="en-US" altLang="sv-SE" sz="2800" dirty="0">
                <a:latin typeface="Calibri Light" panose="020F0302020204030204" pitchFamily="34" charset="0"/>
              </a:rPr>
              <a:t>+1 exists, the function</a:t>
            </a:r>
          </a:p>
          <a:p>
            <a:pPr marL="92075" indent="14288">
              <a:lnSpc>
                <a:spcPct val="80000"/>
              </a:lnSpc>
              <a:buFont typeface="Wingdings" pitchFamily="2" charset="2"/>
              <a:buNone/>
            </a:pPr>
            <a:r>
              <a:rPr lang="en-US" altLang="sv-SE" sz="2800" dirty="0">
                <a:latin typeface="Calibri Light" panose="020F0302020204030204" pitchFamily="34" charset="0"/>
              </a:rPr>
              <a:t>   </a:t>
            </a:r>
            <a:r>
              <a:rPr lang="en-US" altLang="sv-SE" sz="2800" i="1" dirty="0" err="1">
                <a:latin typeface="Calibri Light" panose="020F0302020204030204" pitchFamily="34" charset="0"/>
              </a:rPr>
              <a:t>conPrefix</a:t>
            </a:r>
            <a:r>
              <a:rPr lang="en-US" altLang="sv-SE" sz="2800" dirty="0">
                <a:latin typeface="Calibri Light" panose="020F0302020204030204" pitchFamily="34" charset="0"/>
              </a:rPr>
              <a:t> removes it.</a:t>
            </a:r>
          </a:p>
        </p:txBody>
      </p:sp>
      <p:sp>
        <p:nvSpPr>
          <p:cNvPr id="5" name="Slide Number Placeholder 5"/>
          <p:cNvSpPr>
            <a:spLocks noGrp="1"/>
          </p:cNvSpPr>
          <p:nvPr>
            <p:ph type="sldNum" sz="quarter" idx="12"/>
          </p:nvPr>
        </p:nvSpPr>
        <p:spPr/>
        <p:txBody>
          <a:bodyPr/>
          <a:lstStyle/>
          <a:p>
            <a:r>
              <a:rPr lang="en-US" altLang="en-US"/>
              <a:t>4-</a:t>
            </a:r>
            <a:fld id="{4DF83FC2-8F9A-4580-9732-5543D6C10A77}" type="slidenum">
              <a:rPr lang="en-US" altLang="en-US"/>
              <a:pPr/>
              <a:t>55</a:t>
            </a:fld>
            <a:endParaRPr lang="en-US" altLang="en-US"/>
          </a:p>
        </p:txBody>
      </p:sp>
    </p:spTree>
    <p:extLst>
      <p:ext uri="{BB962C8B-B14F-4D97-AF65-F5344CB8AC3E}">
        <p14:creationId xmlns:p14="http://schemas.microsoft.com/office/powerpoint/2010/main" val="27492846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r>
              <a:rPr lang="en-US" altLang="en-US"/>
              <a:t>4-</a:t>
            </a:r>
            <a:fld id="{5FFB33FD-0379-464E-8985-9F306774A08F}" type="slidenum">
              <a:rPr lang="en-US" altLang="en-US"/>
              <a:pPr/>
              <a:t>56</a:t>
            </a:fld>
            <a:endParaRPr lang="en-US" altLang="en-US"/>
          </a:p>
        </p:txBody>
      </p:sp>
      <p:sp>
        <p:nvSpPr>
          <p:cNvPr id="464898" name="Rectangle 2"/>
          <p:cNvSpPr>
            <a:spLocks noGrp="1" noChangeArrowheads="1"/>
          </p:cNvSpPr>
          <p:nvPr>
            <p:ph type="title"/>
          </p:nvPr>
        </p:nvSpPr>
        <p:spPr/>
        <p:txBody>
          <a:bodyPr/>
          <a:lstStyle/>
          <a:p>
            <a:r>
              <a:rPr lang="en-US" altLang="sv-SE" sz="3600" dirty="0">
                <a:latin typeface="Calibri Light" panose="020F0302020204030204" pitchFamily="34" charset="0"/>
              </a:rPr>
              <a:t>Stabilization </a:t>
            </a:r>
            <a:r>
              <a:rPr lang="en-US" altLang="sv-SE" sz="2800" dirty="0">
                <a:latin typeface="Calibri Light" panose="020F0302020204030204" pitchFamily="34" charset="0"/>
              </a:rPr>
              <a:t>(Corollary 4.1)</a:t>
            </a:r>
          </a:p>
        </p:txBody>
      </p:sp>
      <p:sp>
        <p:nvSpPr>
          <p:cNvPr id="464899" name="Rectangle 3"/>
          <p:cNvSpPr>
            <a:spLocks noGrp="1" noChangeArrowheads="1"/>
          </p:cNvSpPr>
          <p:nvPr>
            <p:ph type="body" sz="half" idx="1"/>
          </p:nvPr>
        </p:nvSpPr>
        <p:spPr>
          <a:xfrm>
            <a:off x="533400" y="1414463"/>
            <a:ext cx="7972425" cy="1123950"/>
          </a:xfrm>
        </p:spPr>
        <p:txBody>
          <a:bodyPr/>
          <a:lstStyle/>
          <a:p>
            <a:pPr marL="0" indent="14288">
              <a:lnSpc>
                <a:spcPct val="90000"/>
              </a:lnSpc>
              <a:buFont typeface="Wingdings" pitchFamily="2" charset="2"/>
              <a:buNone/>
            </a:pPr>
            <a:r>
              <a:rPr lang="en-US" altLang="sv-SE" sz="2400" dirty="0">
                <a:latin typeface="Calibri Light" panose="020F0302020204030204" pitchFamily="34" charset="0"/>
              </a:rPr>
              <a:t>In any execution, any configuration that follows the first </a:t>
            </a:r>
            <a:r>
              <a:rPr lang="en-US" altLang="sv-SE" sz="2400" i="1" dirty="0">
                <a:latin typeface="Calibri Light" panose="020F0302020204030204" pitchFamily="34" charset="0"/>
              </a:rPr>
              <a:t>d</a:t>
            </a:r>
            <a:r>
              <a:rPr lang="en-US" altLang="sv-SE" sz="2400" dirty="0">
                <a:latin typeface="Calibri Light" panose="020F0302020204030204" pitchFamily="34" charset="0"/>
              </a:rPr>
              <a:t>+3 cycles is a </a:t>
            </a:r>
            <a:r>
              <a:rPr lang="en-US" altLang="sv-SE" sz="2400" i="1" dirty="0">
                <a:latin typeface="Calibri Light" panose="020F0302020204030204" pitchFamily="34" charset="0"/>
              </a:rPr>
              <a:t>safe configuration</a:t>
            </a:r>
          </a:p>
        </p:txBody>
      </p:sp>
      <p:sp>
        <p:nvSpPr>
          <p:cNvPr id="464900" name="Rectangle 4"/>
          <p:cNvSpPr>
            <a:spLocks noGrp="1" noChangeArrowheads="1"/>
          </p:cNvSpPr>
          <p:nvPr>
            <p:ph type="body" sz="half" idx="2"/>
          </p:nvPr>
        </p:nvSpPr>
        <p:spPr>
          <a:xfrm>
            <a:off x="243348" y="2557463"/>
            <a:ext cx="8583151" cy="3690937"/>
          </a:xfrm>
        </p:spPr>
        <p:txBody>
          <a:bodyPr/>
          <a:lstStyle/>
          <a:p>
            <a:pPr>
              <a:lnSpc>
                <a:spcPct val="90000"/>
              </a:lnSpc>
              <a:buFont typeface="Wingdings" pitchFamily="2" charset="2"/>
              <a:buNone/>
            </a:pPr>
            <a:r>
              <a:rPr lang="en-US" altLang="sv-SE" sz="2000" b="1" dirty="0">
                <a:latin typeface="Calibri Light" panose="020F0302020204030204" pitchFamily="34" charset="0"/>
              </a:rPr>
              <a:t>Proof:</a:t>
            </a:r>
          </a:p>
          <a:p>
            <a:pPr>
              <a:lnSpc>
                <a:spcPct val="90000"/>
              </a:lnSpc>
            </a:pPr>
            <a:r>
              <a:rPr lang="en-US" altLang="sv-SE" sz="2200" dirty="0">
                <a:latin typeface="Calibri Light" panose="020F0302020204030204" pitchFamily="34" charset="0"/>
              </a:rPr>
              <a:t>In accordance with Lemma 4.6, it holds that, in every configuration that follows the first </a:t>
            </a:r>
            <a:r>
              <a:rPr lang="en-US" altLang="sv-SE" sz="2200" i="1" dirty="0">
                <a:latin typeface="Calibri Light" panose="020F0302020204030204" pitchFamily="34" charset="0"/>
              </a:rPr>
              <a:t>d</a:t>
            </a:r>
            <a:r>
              <a:rPr lang="en-US" altLang="sv-SE" sz="2200" dirty="0">
                <a:latin typeface="Calibri Light" panose="020F0302020204030204" pitchFamily="34" charset="0"/>
              </a:rPr>
              <a:t>+1 cycles, every tuple with a distance smaller than </a:t>
            </a:r>
            <a:r>
              <a:rPr lang="en-US" altLang="sv-SE" sz="2200" i="1" dirty="0">
                <a:latin typeface="Calibri Light" panose="020F0302020204030204" pitchFamily="34" charset="0"/>
                <a:sym typeface="Symbol" pitchFamily="18" charset="2"/>
              </a:rPr>
              <a:t>d</a:t>
            </a:r>
            <a:r>
              <a:rPr lang="en-US" altLang="sv-SE" sz="2200" dirty="0">
                <a:latin typeface="Calibri Light" panose="020F0302020204030204" pitchFamily="34" charset="0"/>
                <a:sym typeface="Symbol" pitchFamily="18" charset="2"/>
              </a:rPr>
              <a:t> is not a floating tuple, and also </a:t>
            </a:r>
            <a:r>
              <a:rPr lang="en-US" altLang="sv-SE" sz="2200" i="1" dirty="0" err="1">
                <a:latin typeface="Calibri Light" panose="020F0302020204030204" pitchFamily="34" charset="0"/>
                <a:sym typeface="Symbol" pitchFamily="18" charset="2"/>
              </a:rPr>
              <a:t>p</a:t>
            </a:r>
            <a:r>
              <a:rPr lang="en-US" altLang="sv-SE" sz="2200" baseline="-25000" dirty="0" err="1">
                <a:latin typeface="Calibri Light" panose="020F0302020204030204" pitchFamily="34" charset="0"/>
                <a:sym typeface="Symbol" pitchFamily="18" charset="2"/>
              </a:rPr>
              <a:t>j</a:t>
            </a:r>
            <a:r>
              <a:rPr lang="en-US" altLang="sv-SE" sz="2200" dirty="0">
                <a:latin typeface="Calibri Light" panose="020F0302020204030204" pitchFamily="34" charset="0"/>
                <a:sym typeface="Symbol" pitchFamily="18" charset="2"/>
              </a:rPr>
              <a:t> and </a:t>
            </a:r>
            <a:r>
              <a:rPr lang="en-US" altLang="sv-SE" sz="2200" i="1" dirty="0">
                <a:latin typeface="Calibri Light" panose="020F0302020204030204" pitchFamily="34" charset="0"/>
                <a:sym typeface="Symbol" pitchFamily="18" charset="2"/>
              </a:rPr>
              <a:t>p</a:t>
            </a:r>
            <a:r>
              <a:rPr lang="en-US" altLang="sv-SE" sz="2200" baseline="-25000" dirty="0">
                <a:latin typeface="Calibri Light" panose="020F0302020204030204" pitchFamily="34" charset="0"/>
                <a:sym typeface="Symbol" pitchFamily="18" charset="2"/>
              </a:rPr>
              <a:t>i</a:t>
            </a:r>
            <a:r>
              <a:rPr lang="en-US" altLang="sv-SE" sz="2200" dirty="0">
                <a:latin typeface="Calibri Light" panose="020F0302020204030204" pitchFamily="34" charset="0"/>
                <a:sym typeface="Symbol" pitchFamily="18" charset="2"/>
              </a:rPr>
              <a:t> at distance </a:t>
            </a:r>
            <a:r>
              <a:rPr lang="sv-SE" sz="2400" dirty="0">
                <a:latin typeface="Calibri Light" panose="020F0302020204030204" pitchFamily="34" charset="0"/>
              </a:rPr>
              <a:t>ℓ</a:t>
            </a:r>
            <a:r>
              <a:rPr lang="en-US" altLang="sv-SE" sz="2200" dirty="0">
                <a:latin typeface="Calibri Light" panose="020F0302020204030204" pitchFamily="34" charset="0"/>
                <a:sym typeface="Symbol" pitchFamily="18" charset="2"/>
              </a:rPr>
              <a:t> </a:t>
            </a:r>
            <a:r>
              <a:rPr lang="en-US" altLang="sv-SE" sz="2200" b="1" dirty="0">
                <a:latin typeface="Calibri Light" panose="020F0302020204030204" pitchFamily="34" charset="0"/>
                <a:sym typeface="Symbol" pitchFamily="18" charset="2"/>
              </a:rPr>
              <a:t> </a:t>
            </a:r>
            <a:r>
              <a:rPr lang="en-US" altLang="sv-SE" sz="2200" i="1" dirty="0">
                <a:latin typeface="Calibri Light" panose="020F0302020204030204" pitchFamily="34" charset="0"/>
                <a:sym typeface="Symbol" pitchFamily="18" charset="2"/>
              </a:rPr>
              <a:t>d</a:t>
            </a:r>
            <a:r>
              <a:rPr lang="en-US" altLang="sv-SE" sz="2200" dirty="0">
                <a:latin typeface="Calibri Light" panose="020F0302020204030204" pitchFamily="34" charset="0"/>
                <a:sym typeface="Symbol" pitchFamily="18" charset="2"/>
              </a:rPr>
              <a:t>, it holds that a tuple &lt;j,</a:t>
            </a:r>
            <a:r>
              <a:rPr lang="en-US" altLang="sv-SE" sz="2200" dirty="0">
                <a:latin typeface="Calibri Light" panose="020F0302020204030204" pitchFamily="34" charset="0"/>
                <a:cs typeface="Times New Roman" pitchFamily="18" charset="0"/>
                <a:sym typeface="Symbol" pitchFamily="18" charset="2"/>
              </a:rPr>
              <a:t> </a:t>
            </a:r>
            <a:r>
              <a:rPr lang="sv-SE" sz="2000" dirty="0">
                <a:latin typeface="Calibri Light" panose="020F0302020204030204" pitchFamily="34" charset="0"/>
              </a:rPr>
              <a:t>ℓ</a:t>
            </a:r>
            <a:r>
              <a:rPr lang="en-US" altLang="sv-SE" sz="2200" dirty="0">
                <a:latin typeface="Calibri Light" panose="020F0302020204030204" pitchFamily="34" charset="0"/>
                <a:sym typeface="Symbol" pitchFamily="18" charset="2"/>
              </a:rPr>
              <a:t>&gt;</a:t>
            </a:r>
            <a:r>
              <a:rPr lang="en-US" altLang="sv-SE" sz="2200" dirty="0" err="1">
                <a:latin typeface="Calibri Light" panose="020F0302020204030204" pitchFamily="34" charset="0"/>
                <a:sym typeface="Symbol" pitchFamily="18" charset="2"/>
              </a:rPr>
              <a:t>Processors</a:t>
            </a:r>
            <a:r>
              <a:rPr lang="en-US" altLang="sv-SE" sz="2200" baseline="-25000" dirty="0" err="1">
                <a:latin typeface="Calibri Light" panose="020F0302020204030204" pitchFamily="34" charset="0"/>
                <a:sym typeface="Symbol" pitchFamily="18" charset="2"/>
              </a:rPr>
              <a:t>i</a:t>
            </a:r>
            <a:r>
              <a:rPr lang="en-US" altLang="sv-SE" sz="2200" dirty="0">
                <a:latin typeface="Calibri Light" panose="020F0302020204030204" pitchFamily="34" charset="0"/>
                <a:sym typeface="Symbol" pitchFamily="18" charset="2"/>
              </a:rPr>
              <a:t>.</a:t>
            </a:r>
          </a:p>
          <a:p>
            <a:pPr>
              <a:lnSpc>
                <a:spcPct val="90000"/>
              </a:lnSpc>
            </a:pPr>
            <a:endParaRPr lang="en-US" altLang="sv-SE" sz="2000" dirty="0">
              <a:latin typeface="Calibri Light" panose="020F0302020204030204" pitchFamily="34" charset="0"/>
              <a:sym typeface="Symbol" pitchFamily="18" charset="2"/>
            </a:endParaRPr>
          </a:p>
          <a:p>
            <a:pPr>
              <a:lnSpc>
                <a:spcPct val="90000"/>
              </a:lnSpc>
            </a:pPr>
            <a:r>
              <a:rPr lang="en-US" altLang="sv-SE" sz="2200" dirty="0">
                <a:latin typeface="Calibri Light" panose="020F0302020204030204" pitchFamily="34" charset="0"/>
                <a:sym typeface="Symbol" pitchFamily="18" charset="2"/>
              </a:rPr>
              <a:t>In accordance with Lemma 4.7, in every configuration that follows </a:t>
            </a:r>
            <a:r>
              <a:rPr lang="en-US" altLang="sv-SE" sz="2200" i="1" dirty="0">
                <a:latin typeface="Calibri Light" panose="020F0302020204030204" pitchFamily="34" charset="0"/>
                <a:sym typeface="Symbol" pitchFamily="18" charset="2"/>
              </a:rPr>
              <a:t>d</a:t>
            </a:r>
            <a:r>
              <a:rPr lang="en-US" altLang="sv-SE" sz="2200" dirty="0">
                <a:latin typeface="Calibri Light" panose="020F0302020204030204" pitchFamily="34" charset="0"/>
                <a:sym typeface="Symbol" pitchFamily="18" charset="2"/>
              </a:rPr>
              <a:t>+2 cycles, no tuple of greater distance than </a:t>
            </a:r>
            <a:r>
              <a:rPr lang="en-US" altLang="sv-SE" sz="2200" i="1" dirty="0">
                <a:latin typeface="Calibri Light" panose="020F0302020204030204" pitchFamily="34" charset="0"/>
                <a:sym typeface="Symbol" pitchFamily="18" charset="2"/>
              </a:rPr>
              <a:t>d</a:t>
            </a:r>
            <a:r>
              <a:rPr lang="en-US" altLang="sv-SE" sz="2200" dirty="0">
                <a:latin typeface="Calibri Light" panose="020F0302020204030204" pitchFamily="34" charset="0"/>
                <a:sym typeface="Symbol" pitchFamily="18" charset="2"/>
              </a:rPr>
              <a:t> exists in </a:t>
            </a:r>
            <a:r>
              <a:rPr lang="en-US" altLang="sv-SE" sz="2200" dirty="0" err="1">
                <a:latin typeface="Calibri Light" panose="020F0302020204030204" pitchFamily="34" charset="0"/>
                <a:sym typeface="Symbol" pitchFamily="18" charset="2"/>
              </a:rPr>
              <a:t>Processors</a:t>
            </a:r>
            <a:r>
              <a:rPr lang="en-US" altLang="sv-SE" sz="2200" baseline="-25000" dirty="0" err="1">
                <a:latin typeface="Calibri Light" panose="020F0302020204030204" pitchFamily="34" charset="0"/>
                <a:sym typeface="Symbol" pitchFamily="18" charset="2"/>
              </a:rPr>
              <a:t>i</a:t>
            </a:r>
            <a:r>
              <a:rPr lang="en-US" altLang="sv-SE" sz="2200" dirty="0">
                <a:latin typeface="Calibri Light" panose="020F0302020204030204" pitchFamily="34" charset="0"/>
                <a:sym typeface="Symbol" pitchFamily="18" charset="2"/>
              </a:rPr>
              <a:t> variables. </a:t>
            </a:r>
          </a:p>
          <a:p>
            <a:pPr>
              <a:lnSpc>
                <a:spcPct val="90000"/>
              </a:lnSpc>
            </a:pPr>
            <a:endParaRPr lang="en-US" altLang="sv-SE" sz="2200" dirty="0">
              <a:latin typeface="Calibri Light" panose="020F0302020204030204" pitchFamily="34" charset="0"/>
              <a:sym typeface="Symbol" pitchFamily="18" charset="2"/>
            </a:endParaRPr>
          </a:p>
          <a:p>
            <a:pPr>
              <a:lnSpc>
                <a:spcPct val="90000"/>
              </a:lnSpc>
            </a:pPr>
            <a:r>
              <a:rPr lang="en-US" altLang="sv-SE" sz="2200" dirty="0">
                <a:latin typeface="Calibri Light" panose="020F0302020204030204" pitchFamily="34" charset="0"/>
                <a:sym typeface="Symbol" pitchFamily="18" charset="2"/>
              </a:rPr>
              <a:t>Therefore, during the </a:t>
            </a:r>
            <a:r>
              <a:rPr lang="en-US" altLang="sv-SE" sz="2200" i="1" dirty="0">
                <a:latin typeface="Calibri Light" panose="020F0302020204030204" pitchFamily="34" charset="0"/>
                <a:sym typeface="Symbol" pitchFamily="18" charset="2"/>
              </a:rPr>
              <a:t>d</a:t>
            </a:r>
            <a:r>
              <a:rPr lang="en-US" altLang="sv-SE" sz="2200" dirty="0">
                <a:latin typeface="Calibri Light" panose="020F0302020204030204" pitchFamily="34" charset="0"/>
                <a:sym typeface="Symbol" pitchFamily="18" charset="2"/>
              </a:rPr>
              <a:t>+3 cycle, a </a:t>
            </a:r>
            <a:r>
              <a:rPr lang="en-US" altLang="sv-SE" sz="2200" i="1" dirty="0">
                <a:latin typeface="Calibri Light" panose="020F0302020204030204" pitchFamily="34" charset="0"/>
                <a:sym typeface="Symbol" pitchFamily="18" charset="2"/>
              </a:rPr>
              <a:t>safe configuration</a:t>
            </a:r>
            <a:r>
              <a:rPr lang="en-US" altLang="sv-SE" sz="2200" dirty="0">
                <a:latin typeface="Calibri Light" panose="020F0302020204030204" pitchFamily="34" charset="0"/>
                <a:sym typeface="Symbol" pitchFamily="18" charset="2"/>
              </a:rPr>
              <a:t> is reached.</a:t>
            </a:r>
          </a:p>
        </p:txBody>
      </p:sp>
      <p:sp>
        <p:nvSpPr>
          <p:cNvPr id="464901" name="Rectangle 5"/>
          <p:cNvSpPr>
            <a:spLocks noChangeArrowheads="1"/>
          </p:cNvSpPr>
          <p:nvPr/>
        </p:nvSpPr>
        <p:spPr bwMode="auto">
          <a:xfrm>
            <a:off x="495300" y="3471863"/>
            <a:ext cx="8331200" cy="203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Wingdings" pitchFamily="2" charset="2"/>
              <a:buNone/>
            </a:pPr>
            <a:endParaRPr lang="sv-SE" altLang="sv-SE" b="0" baseline="-25000">
              <a:solidFill>
                <a:srgbClr val="0000B0"/>
              </a:solidFill>
              <a:latin typeface="Comic Sans MS" pitchFamily="66" charset="0"/>
            </a:endParaRPr>
          </a:p>
        </p:txBody>
      </p:sp>
    </p:spTree>
    <p:extLst>
      <p:ext uri="{BB962C8B-B14F-4D97-AF65-F5344CB8AC3E}">
        <p14:creationId xmlns:p14="http://schemas.microsoft.com/office/powerpoint/2010/main" val="11154808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4900">
                                            <p:txEl>
                                              <p:pRg st="0" end="0"/>
                                            </p:txEl>
                                          </p:spTgt>
                                        </p:tgtEl>
                                        <p:attrNameLst>
                                          <p:attrName>style.visibility</p:attrName>
                                        </p:attrNameLst>
                                      </p:cBhvr>
                                      <p:to>
                                        <p:strVal val="visible"/>
                                      </p:to>
                                    </p:set>
                                    <p:animEffect transition="in" filter="blinds(horizontal)">
                                      <p:cBhvr>
                                        <p:cTn id="7" dur="500"/>
                                        <p:tgtEl>
                                          <p:spTgt spid="4649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4900">
                                            <p:txEl>
                                              <p:pRg st="1" end="1"/>
                                            </p:txEl>
                                          </p:spTgt>
                                        </p:tgtEl>
                                        <p:attrNameLst>
                                          <p:attrName>style.visibility</p:attrName>
                                        </p:attrNameLst>
                                      </p:cBhvr>
                                      <p:to>
                                        <p:strVal val="visible"/>
                                      </p:to>
                                    </p:set>
                                    <p:animEffect transition="in" filter="blinds(horizontal)">
                                      <p:cBhvr>
                                        <p:cTn id="12" dur="500"/>
                                        <p:tgtEl>
                                          <p:spTgt spid="46490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4900">
                                            <p:txEl>
                                              <p:pRg st="3" end="3"/>
                                            </p:txEl>
                                          </p:spTgt>
                                        </p:tgtEl>
                                        <p:attrNameLst>
                                          <p:attrName>style.visibility</p:attrName>
                                        </p:attrNameLst>
                                      </p:cBhvr>
                                      <p:to>
                                        <p:strVal val="visible"/>
                                      </p:to>
                                    </p:set>
                                    <p:animEffect transition="in" filter="blinds(horizontal)">
                                      <p:cBhvr>
                                        <p:cTn id="17" dur="500"/>
                                        <p:tgtEl>
                                          <p:spTgt spid="46490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64900">
                                            <p:txEl>
                                              <p:pRg st="5" end="5"/>
                                            </p:txEl>
                                          </p:spTgt>
                                        </p:tgtEl>
                                        <p:attrNameLst>
                                          <p:attrName>style.visibility</p:attrName>
                                        </p:attrNameLst>
                                      </p:cBhvr>
                                      <p:to>
                                        <p:strVal val="visible"/>
                                      </p:to>
                                    </p:set>
                                    <p:animEffect transition="in" filter="blinds(horizontal)">
                                      <p:cBhvr>
                                        <p:cTn id="22" dur="500"/>
                                        <p:tgtEl>
                                          <p:spTgt spid="4649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00"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a:xfrm>
            <a:off x="190499" y="274638"/>
            <a:ext cx="8848725" cy="1143000"/>
          </a:xfrm>
          <a:noFill/>
        </p:spPr>
        <p:txBody>
          <a:bodyPr lIns="0" rIns="0"/>
          <a:lstStyle/>
          <a:p>
            <a:r>
              <a:rPr lang="en-US" altLang="sv-SE" sz="3200" dirty="0">
                <a:latin typeface="Calibri Light" panose="020F0302020204030204" pitchFamily="34" charset="0"/>
              </a:rPr>
              <a:t>Self-Stabilizing </a:t>
            </a:r>
            <a:r>
              <a:rPr lang="en-US" altLang="sv-SE" sz="3200" dirty="0" err="1">
                <a:latin typeface="Calibri Light" panose="020F0302020204030204" pitchFamily="34" charset="0"/>
              </a:rPr>
              <a:t>Convergecast</a:t>
            </a:r>
            <a:r>
              <a:rPr lang="en-US" altLang="sv-SE" sz="3200" dirty="0">
                <a:latin typeface="Calibri Light" panose="020F0302020204030204" pitchFamily="34" charset="0"/>
              </a:rPr>
              <a:t> for Topology Update</a:t>
            </a:r>
          </a:p>
        </p:txBody>
      </p:sp>
      <p:sp>
        <p:nvSpPr>
          <p:cNvPr id="465923" name="Rectangle 3"/>
          <p:cNvSpPr>
            <a:spLocks noGrp="1" noChangeArrowheads="1"/>
          </p:cNvSpPr>
          <p:nvPr>
            <p:ph idx="1"/>
          </p:nvPr>
        </p:nvSpPr>
        <p:spPr/>
        <p:txBody>
          <a:bodyPr/>
          <a:lstStyle/>
          <a:p>
            <a:pPr marL="0" indent="0">
              <a:buFont typeface="Wingdings" pitchFamily="2" charset="2"/>
              <a:buNone/>
            </a:pPr>
            <a:r>
              <a:rPr lang="en-US" altLang="sv-SE" sz="2800" dirty="0">
                <a:latin typeface="Calibri Light" panose="020F0302020204030204" pitchFamily="34" charset="0"/>
              </a:rPr>
              <a:t>In the topology-update algorithm, the information that is </a:t>
            </a:r>
            <a:r>
              <a:rPr lang="en-US" altLang="sv-SE" sz="2800" dirty="0" err="1">
                <a:latin typeface="Calibri Light" panose="020F0302020204030204" pitchFamily="34" charset="0"/>
              </a:rPr>
              <a:t>convergecast</a:t>
            </a:r>
            <a:r>
              <a:rPr lang="en-US" altLang="sv-SE" sz="2800" dirty="0">
                <a:latin typeface="Calibri Light" panose="020F0302020204030204" pitchFamily="34" charset="0"/>
              </a:rPr>
              <a:t> is the local topology (the descendant’s neighbors' identity).</a:t>
            </a:r>
          </a:p>
          <a:p>
            <a:pPr marL="0" indent="0">
              <a:buFont typeface="Wingdings" pitchFamily="2" charset="2"/>
              <a:buNone/>
            </a:pPr>
            <a:endParaRPr lang="en-US" altLang="sv-SE" sz="2800" dirty="0">
              <a:latin typeface="Calibri Light" panose="020F0302020204030204" pitchFamily="34" charset="0"/>
            </a:endParaRPr>
          </a:p>
          <a:p>
            <a:pPr marL="0" indent="0">
              <a:buFont typeface="Wingdings" pitchFamily="2" charset="2"/>
              <a:buNone/>
            </a:pPr>
            <a:r>
              <a:rPr lang="en-US" altLang="sv-SE" sz="2800" dirty="0">
                <a:latin typeface="Calibri Light" panose="020F0302020204030204" pitchFamily="34" charset="0"/>
              </a:rPr>
              <a:t>We assume that every processor knows its parent and children in the BFS tree of the leader </a:t>
            </a:r>
          </a:p>
          <a:p>
            <a:pPr marL="0" indent="0">
              <a:buFont typeface="Wingdings" pitchFamily="2" charset="2"/>
              <a:buNone/>
            </a:pPr>
            <a:r>
              <a:rPr lang="en-US" altLang="sv-SE" sz="2800" dirty="0">
                <a:solidFill>
                  <a:schemeClr val="hlink"/>
                </a:solidFill>
                <a:latin typeface="Calibri Light" panose="020F0302020204030204" pitchFamily="34" charset="0"/>
              </a:rPr>
              <a:t>(can be done in </a:t>
            </a:r>
            <a:r>
              <a:rPr lang="en-US" altLang="sv-SE" sz="2800" i="1" dirty="0">
                <a:solidFill>
                  <a:schemeClr val="hlink"/>
                </a:solidFill>
                <a:latin typeface="Calibri Light" panose="020F0302020204030204" pitchFamily="34" charset="0"/>
              </a:rPr>
              <a:t>O</a:t>
            </a:r>
            <a:r>
              <a:rPr lang="en-US" altLang="sv-SE" sz="2800" dirty="0">
                <a:solidFill>
                  <a:schemeClr val="hlink"/>
                </a:solidFill>
                <a:latin typeface="Calibri Light" panose="020F0302020204030204" pitchFamily="34" charset="0"/>
              </a:rPr>
              <a:t>(</a:t>
            </a:r>
            <a:r>
              <a:rPr lang="en-US" altLang="sv-SE" sz="2800" i="1" dirty="0">
                <a:solidFill>
                  <a:schemeClr val="hlink"/>
                </a:solidFill>
                <a:latin typeface="Calibri Light" panose="020F0302020204030204" pitchFamily="34" charset="0"/>
              </a:rPr>
              <a:t>d</a:t>
            </a:r>
            <a:r>
              <a:rPr lang="en-US" altLang="sv-SE" sz="2800" dirty="0">
                <a:solidFill>
                  <a:schemeClr val="hlink"/>
                </a:solidFill>
                <a:latin typeface="Calibri Light" panose="020F0302020204030204" pitchFamily="34" charset="0"/>
              </a:rPr>
              <a:t>) cycles with update).</a:t>
            </a:r>
          </a:p>
        </p:txBody>
      </p:sp>
      <p:sp>
        <p:nvSpPr>
          <p:cNvPr id="5" name="Slide Number Placeholder 6"/>
          <p:cNvSpPr>
            <a:spLocks noGrp="1"/>
          </p:cNvSpPr>
          <p:nvPr>
            <p:ph type="sldNum" sz="quarter" idx="12"/>
          </p:nvPr>
        </p:nvSpPr>
        <p:spPr/>
        <p:txBody>
          <a:bodyPr/>
          <a:lstStyle/>
          <a:p>
            <a:r>
              <a:rPr lang="en-US" altLang="en-US"/>
              <a:t>4-</a:t>
            </a:r>
            <a:fld id="{46D15CF5-AFDF-4C43-9D55-EC967F3EE2CD}" type="slidenum">
              <a:rPr lang="en-US" altLang="en-US"/>
              <a:pPr/>
              <a:t>57</a:t>
            </a:fld>
            <a:endParaRPr lang="en-US" altLang="en-US"/>
          </a:p>
        </p:txBody>
      </p:sp>
    </p:spTree>
    <p:extLst>
      <p:ext uri="{BB962C8B-B14F-4D97-AF65-F5344CB8AC3E}">
        <p14:creationId xmlns:p14="http://schemas.microsoft.com/office/powerpoint/2010/main" val="13893543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noFill/>
        </p:spPr>
        <p:txBody>
          <a:bodyPr lIns="0" rIns="0"/>
          <a:lstStyle/>
          <a:p>
            <a:r>
              <a:rPr lang="en-US" altLang="sv-SE" sz="2800" dirty="0">
                <a:latin typeface="Calibri Light" panose="020F0302020204030204" pitchFamily="34" charset="0"/>
              </a:rPr>
              <a:t>Self-Stabilizing </a:t>
            </a:r>
            <a:r>
              <a:rPr lang="en-US" altLang="sv-SE" sz="2800" dirty="0" err="1">
                <a:latin typeface="Calibri Light" panose="020F0302020204030204" pitchFamily="34" charset="0"/>
              </a:rPr>
              <a:t>Convergecast</a:t>
            </a:r>
            <a:r>
              <a:rPr lang="en-US" altLang="sv-SE" sz="2800" dirty="0">
                <a:latin typeface="Calibri Light" panose="020F0302020204030204" pitchFamily="34" charset="0"/>
              </a:rPr>
              <a:t> for Topology Update</a:t>
            </a:r>
          </a:p>
        </p:txBody>
      </p:sp>
      <p:sp>
        <p:nvSpPr>
          <p:cNvPr id="2" name="Content Placeholder 1"/>
          <p:cNvSpPr>
            <a:spLocks noGrp="1"/>
          </p:cNvSpPr>
          <p:nvPr>
            <p:ph idx="1"/>
          </p:nvPr>
        </p:nvSpPr>
        <p:spPr/>
        <p:txBody>
          <a:bodyPr/>
          <a:lstStyle/>
          <a:p>
            <a:pPr>
              <a:lnSpc>
                <a:spcPct val="90000"/>
              </a:lnSpc>
            </a:pPr>
            <a:r>
              <a:rPr lang="en-US" altLang="sv-SE" sz="2400" dirty="0">
                <a:solidFill>
                  <a:srgbClr val="0000B0"/>
                </a:solidFill>
                <a:latin typeface="Calibri Light" panose="020F0302020204030204" pitchFamily="34" charset="0"/>
              </a:rPr>
              <a:t>In the </a:t>
            </a:r>
            <a:r>
              <a:rPr lang="en-US" altLang="sv-SE" sz="2400" dirty="0" err="1">
                <a:solidFill>
                  <a:srgbClr val="0000B0"/>
                </a:solidFill>
                <a:latin typeface="Calibri Light" panose="020F0302020204030204" pitchFamily="34" charset="0"/>
              </a:rPr>
              <a:t>convergecast</a:t>
            </a:r>
            <a:r>
              <a:rPr lang="en-US" altLang="sv-SE" sz="2400" dirty="0">
                <a:solidFill>
                  <a:srgbClr val="0000B0"/>
                </a:solidFill>
                <a:latin typeface="Calibri Light" panose="020F0302020204030204" pitchFamily="34" charset="0"/>
              </a:rPr>
              <a:t> every processor </a:t>
            </a:r>
            <a:r>
              <a:rPr lang="en-US" altLang="sv-SE" sz="2400" i="1" dirty="0">
                <a:solidFill>
                  <a:srgbClr val="0000B0"/>
                </a:solidFill>
                <a:latin typeface="Calibri Light" panose="020F0302020204030204" pitchFamily="34" charset="0"/>
              </a:rPr>
              <a:t>p</a:t>
            </a:r>
            <a:r>
              <a:rPr lang="en-US" altLang="sv-SE" sz="2400" baseline="-25000" dirty="0">
                <a:solidFill>
                  <a:srgbClr val="0000B0"/>
                </a:solidFill>
                <a:latin typeface="Calibri Light" panose="020F0302020204030204" pitchFamily="34" charset="0"/>
              </a:rPr>
              <a:t>i</a:t>
            </a:r>
            <a:r>
              <a:rPr lang="en-US" altLang="sv-SE" sz="2400" dirty="0">
                <a:solidFill>
                  <a:srgbClr val="0000B0"/>
                </a:solidFill>
                <a:latin typeface="Calibri Light" panose="020F0302020204030204" pitchFamily="34" charset="0"/>
              </a:rPr>
              <a:t> uses the variable </a:t>
            </a:r>
            <a:r>
              <a:rPr lang="en-US" altLang="sv-SE" sz="2400" dirty="0" err="1">
                <a:solidFill>
                  <a:srgbClr val="0000B0"/>
                </a:solidFill>
                <a:latin typeface="Calibri Light" panose="020F0302020204030204" pitchFamily="34" charset="0"/>
              </a:rPr>
              <a:t>up</a:t>
            </a:r>
            <a:r>
              <a:rPr lang="en-US" altLang="sv-SE" sz="2400" baseline="-25000" dirty="0" err="1">
                <a:solidFill>
                  <a:srgbClr val="0000B0"/>
                </a:solidFill>
                <a:latin typeface="Calibri Light" panose="020F0302020204030204" pitchFamily="34" charset="0"/>
              </a:rPr>
              <a:t>i</a:t>
            </a:r>
            <a:r>
              <a:rPr lang="en-US" altLang="sv-SE" sz="2400" dirty="0">
                <a:solidFill>
                  <a:srgbClr val="0000B0"/>
                </a:solidFill>
                <a:latin typeface="Calibri Light" panose="020F0302020204030204" pitchFamily="34" charset="0"/>
              </a:rPr>
              <a:t> to write to his parent his local topology and also (if </a:t>
            </a:r>
            <a:r>
              <a:rPr lang="en-US" altLang="sv-SE" sz="2400" i="1" dirty="0">
                <a:solidFill>
                  <a:srgbClr val="0000B0"/>
                </a:solidFill>
                <a:latin typeface="Calibri Light" panose="020F0302020204030204" pitchFamily="34" charset="0"/>
              </a:rPr>
              <a:t>p</a:t>
            </a:r>
            <a:r>
              <a:rPr lang="en-US" altLang="sv-SE" sz="2400" baseline="-25000" dirty="0">
                <a:solidFill>
                  <a:srgbClr val="0000B0"/>
                </a:solidFill>
                <a:latin typeface="Calibri Light" panose="020F0302020204030204" pitchFamily="34" charset="0"/>
              </a:rPr>
              <a:t>i</a:t>
            </a:r>
            <a:r>
              <a:rPr lang="en-US" altLang="sv-SE" sz="2400" dirty="0">
                <a:solidFill>
                  <a:srgbClr val="0000B0"/>
                </a:solidFill>
                <a:latin typeface="Calibri Light" panose="020F0302020204030204" pitchFamily="34" charset="0"/>
              </a:rPr>
              <a:t> is not a leaf) his children’s topology.</a:t>
            </a:r>
          </a:p>
        </p:txBody>
      </p:sp>
      <p:sp>
        <p:nvSpPr>
          <p:cNvPr id="40" name="Slide Number Placeholder 6"/>
          <p:cNvSpPr>
            <a:spLocks noGrp="1"/>
          </p:cNvSpPr>
          <p:nvPr>
            <p:ph type="sldNum" sz="quarter" idx="12"/>
          </p:nvPr>
        </p:nvSpPr>
        <p:spPr/>
        <p:txBody>
          <a:bodyPr/>
          <a:lstStyle/>
          <a:p>
            <a:r>
              <a:rPr lang="en-US" altLang="en-US"/>
              <a:t>4-</a:t>
            </a:r>
            <a:fld id="{08A66ED2-1CA7-4498-8460-104E64F0EEED}" type="slidenum">
              <a:rPr lang="en-US" altLang="en-US"/>
              <a:pPr/>
              <a:t>58</a:t>
            </a:fld>
            <a:endParaRPr lang="en-US" altLang="en-US"/>
          </a:p>
        </p:txBody>
      </p:sp>
      <p:sp>
        <p:nvSpPr>
          <p:cNvPr id="546852" name="Text Box 36"/>
          <p:cNvSpPr txBox="1">
            <a:spLocks noChangeArrowheads="1"/>
          </p:cNvSpPr>
          <p:nvPr/>
        </p:nvSpPr>
        <p:spPr bwMode="auto">
          <a:xfrm>
            <a:off x="4899025" y="5308600"/>
            <a:ext cx="7207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Wingdings" pitchFamily="2" charset="2"/>
              <a:buNone/>
            </a:pPr>
            <a:r>
              <a:rPr lang="en-US" altLang="sv-SE" sz="1200">
                <a:solidFill>
                  <a:srgbClr val="A50021"/>
                </a:solidFill>
                <a:latin typeface="Comic Sans MS" pitchFamily="66" charset="0"/>
              </a:rPr>
              <a:t>Up</a:t>
            </a:r>
            <a:r>
              <a:rPr lang="en-US" altLang="sv-SE" sz="1200" baseline="-25000">
                <a:solidFill>
                  <a:srgbClr val="A50021"/>
                </a:solidFill>
                <a:latin typeface="Comic Sans MS" pitchFamily="66" charset="0"/>
              </a:rPr>
              <a:t>4</a:t>
            </a:r>
            <a:r>
              <a:rPr lang="en-US" altLang="sv-SE" sz="1200">
                <a:solidFill>
                  <a:srgbClr val="A50021"/>
                </a:solidFill>
                <a:latin typeface="Comic Sans MS" pitchFamily="66" charset="0"/>
              </a:rPr>
              <a:t>:{…}</a:t>
            </a:r>
          </a:p>
        </p:txBody>
      </p:sp>
      <p:sp>
        <p:nvSpPr>
          <p:cNvPr id="546853" name="Text Box 37"/>
          <p:cNvSpPr txBox="1">
            <a:spLocks noChangeArrowheads="1"/>
          </p:cNvSpPr>
          <p:nvPr/>
        </p:nvSpPr>
        <p:spPr bwMode="auto">
          <a:xfrm>
            <a:off x="6702425" y="5041900"/>
            <a:ext cx="7207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Wingdings" pitchFamily="2" charset="2"/>
              <a:buNone/>
            </a:pPr>
            <a:r>
              <a:rPr lang="en-US" altLang="sv-SE" sz="1200">
                <a:solidFill>
                  <a:srgbClr val="A50021"/>
                </a:solidFill>
                <a:latin typeface="Comic Sans MS" pitchFamily="66" charset="0"/>
              </a:rPr>
              <a:t>Up</a:t>
            </a:r>
            <a:r>
              <a:rPr lang="en-US" altLang="sv-SE" sz="1200" baseline="-25000">
                <a:solidFill>
                  <a:srgbClr val="A50021"/>
                </a:solidFill>
                <a:latin typeface="Comic Sans MS" pitchFamily="66" charset="0"/>
              </a:rPr>
              <a:t>5</a:t>
            </a:r>
            <a:r>
              <a:rPr lang="en-US" altLang="sv-SE" sz="1200">
                <a:solidFill>
                  <a:srgbClr val="A50021"/>
                </a:solidFill>
                <a:latin typeface="Comic Sans MS" pitchFamily="66" charset="0"/>
              </a:rPr>
              <a:t>:{…}</a:t>
            </a:r>
          </a:p>
        </p:txBody>
      </p:sp>
      <p:sp>
        <p:nvSpPr>
          <p:cNvPr id="546854" name="Text Box 38"/>
          <p:cNvSpPr txBox="1">
            <a:spLocks noChangeArrowheads="1"/>
          </p:cNvSpPr>
          <p:nvPr/>
        </p:nvSpPr>
        <p:spPr bwMode="auto">
          <a:xfrm>
            <a:off x="5153025" y="4610100"/>
            <a:ext cx="7207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Wingdings" pitchFamily="2" charset="2"/>
              <a:buNone/>
            </a:pPr>
            <a:r>
              <a:rPr lang="en-US" altLang="sv-SE" sz="1200">
                <a:solidFill>
                  <a:srgbClr val="A50021"/>
                </a:solidFill>
                <a:latin typeface="Comic Sans MS" pitchFamily="66" charset="0"/>
              </a:rPr>
              <a:t>Up</a:t>
            </a:r>
            <a:r>
              <a:rPr lang="en-US" altLang="sv-SE" sz="1200" baseline="-25000">
                <a:solidFill>
                  <a:srgbClr val="A50021"/>
                </a:solidFill>
                <a:latin typeface="Comic Sans MS" pitchFamily="66" charset="0"/>
              </a:rPr>
              <a:t>3</a:t>
            </a:r>
            <a:r>
              <a:rPr lang="en-US" altLang="sv-SE" sz="1200">
                <a:solidFill>
                  <a:srgbClr val="A50021"/>
                </a:solidFill>
                <a:latin typeface="Comic Sans MS" pitchFamily="66" charset="0"/>
              </a:rPr>
              <a:t>:{…}</a:t>
            </a:r>
          </a:p>
        </p:txBody>
      </p:sp>
      <p:sp>
        <p:nvSpPr>
          <p:cNvPr id="546855" name="Text Box 39"/>
          <p:cNvSpPr txBox="1">
            <a:spLocks noChangeArrowheads="1"/>
          </p:cNvSpPr>
          <p:nvPr/>
        </p:nvSpPr>
        <p:spPr bwMode="auto">
          <a:xfrm>
            <a:off x="7477125" y="4038600"/>
            <a:ext cx="7207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Wingdings" pitchFamily="2" charset="2"/>
              <a:buNone/>
            </a:pPr>
            <a:r>
              <a:rPr lang="en-US" altLang="sv-SE" sz="1200">
                <a:solidFill>
                  <a:srgbClr val="A50021"/>
                </a:solidFill>
                <a:latin typeface="Comic Sans MS" pitchFamily="66" charset="0"/>
              </a:rPr>
              <a:t>Up</a:t>
            </a:r>
            <a:r>
              <a:rPr lang="en-US" altLang="sv-SE" sz="1200" baseline="-25000">
                <a:solidFill>
                  <a:srgbClr val="A50021"/>
                </a:solidFill>
                <a:latin typeface="Comic Sans MS" pitchFamily="66" charset="0"/>
              </a:rPr>
              <a:t>1</a:t>
            </a:r>
            <a:r>
              <a:rPr lang="en-US" altLang="sv-SE" sz="1200">
                <a:solidFill>
                  <a:srgbClr val="A50021"/>
                </a:solidFill>
                <a:latin typeface="Comic Sans MS" pitchFamily="66" charset="0"/>
              </a:rPr>
              <a:t>:{…}</a:t>
            </a:r>
          </a:p>
        </p:txBody>
      </p:sp>
      <p:sp>
        <p:nvSpPr>
          <p:cNvPr id="546856" name="Text Box 40"/>
          <p:cNvSpPr txBox="1">
            <a:spLocks noChangeArrowheads="1"/>
          </p:cNvSpPr>
          <p:nvPr/>
        </p:nvSpPr>
        <p:spPr bwMode="auto">
          <a:xfrm>
            <a:off x="5381625" y="4076700"/>
            <a:ext cx="720725" cy="2746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Wingdings" pitchFamily="2" charset="2"/>
              <a:buNone/>
            </a:pPr>
            <a:r>
              <a:rPr lang="en-US" altLang="sv-SE" sz="1200">
                <a:solidFill>
                  <a:srgbClr val="A50021"/>
                </a:solidFill>
                <a:latin typeface="Comic Sans MS" pitchFamily="66" charset="0"/>
              </a:rPr>
              <a:t>Up</a:t>
            </a:r>
            <a:r>
              <a:rPr lang="en-US" altLang="sv-SE" sz="1200" baseline="-25000">
                <a:solidFill>
                  <a:srgbClr val="A50021"/>
                </a:solidFill>
                <a:latin typeface="Comic Sans MS" pitchFamily="66" charset="0"/>
              </a:rPr>
              <a:t>2</a:t>
            </a:r>
            <a:r>
              <a:rPr lang="en-US" altLang="sv-SE" sz="1200">
                <a:solidFill>
                  <a:srgbClr val="A50021"/>
                </a:solidFill>
                <a:latin typeface="Comic Sans MS" pitchFamily="66" charset="0"/>
              </a:rPr>
              <a:t>:{…}</a:t>
            </a:r>
          </a:p>
        </p:txBody>
      </p:sp>
      <p:sp>
        <p:nvSpPr>
          <p:cNvPr id="546857" name="Text Box 41"/>
          <p:cNvSpPr txBox="1">
            <a:spLocks noChangeArrowheads="1"/>
          </p:cNvSpPr>
          <p:nvPr/>
        </p:nvSpPr>
        <p:spPr bwMode="auto">
          <a:xfrm>
            <a:off x="6511925" y="3200400"/>
            <a:ext cx="720725" cy="2746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Wingdings" pitchFamily="2" charset="2"/>
              <a:buNone/>
            </a:pPr>
            <a:r>
              <a:rPr lang="en-US" altLang="sv-SE" sz="1200">
                <a:solidFill>
                  <a:srgbClr val="A50021"/>
                </a:solidFill>
                <a:latin typeface="Comic Sans MS" pitchFamily="66" charset="0"/>
              </a:rPr>
              <a:t>Up</a:t>
            </a:r>
            <a:r>
              <a:rPr lang="en-US" altLang="sv-SE" sz="1200" baseline="-25000">
                <a:solidFill>
                  <a:srgbClr val="A50021"/>
                </a:solidFill>
                <a:latin typeface="Comic Sans MS" pitchFamily="66" charset="0"/>
              </a:rPr>
              <a:t>0</a:t>
            </a:r>
            <a:r>
              <a:rPr lang="en-US" altLang="sv-SE" sz="1200">
                <a:solidFill>
                  <a:srgbClr val="A50021"/>
                </a:solidFill>
                <a:latin typeface="Comic Sans MS" pitchFamily="66" charset="0"/>
              </a:rPr>
              <a:t>:{…}</a:t>
            </a:r>
          </a:p>
        </p:txBody>
      </p:sp>
      <p:sp>
        <p:nvSpPr>
          <p:cNvPr id="546858" name="Text Box 42"/>
          <p:cNvSpPr txBox="1">
            <a:spLocks noChangeArrowheads="1"/>
          </p:cNvSpPr>
          <p:nvPr/>
        </p:nvSpPr>
        <p:spPr bwMode="auto">
          <a:xfrm>
            <a:off x="7718425" y="4914900"/>
            <a:ext cx="7207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Wingdings" pitchFamily="2" charset="2"/>
              <a:buNone/>
            </a:pPr>
            <a:r>
              <a:rPr lang="en-US" altLang="sv-SE" sz="1200">
                <a:solidFill>
                  <a:srgbClr val="A50021"/>
                </a:solidFill>
                <a:latin typeface="Comic Sans MS" pitchFamily="66" charset="0"/>
              </a:rPr>
              <a:t>Up</a:t>
            </a:r>
            <a:r>
              <a:rPr lang="en-US" altLang="sv-SE" sz="1200" baseline="-25000">
                <a:solidFill>
                  <a:srgbClr val="A50021"/>
                </a:solidFill>
                <a:latin typeface="Comic Sans MS" pitchFamily="66" charset="0"/>
              </a:rPr>
              <a:t>7</a:t>
            </a:r>
            <a:r>
              <a:rPr lang="en-US" altLang="sv-SE" sz="1200">
                <a:solidFill>
                  <a:srgbClr val="A50021"/>
                </a:solidFill>
                <a:latin typeface="Comic Sans MS" pitchFamily="66" charset="0"/>
              </a:rPr>
              <a:t>:{…}</a:t>
            </a:r>
          </a:p>
        </p:txBody>
      </p:sp>
      <p:grpSp>
        <p:nvGrpSpPr>
          <p:cNvPr id="546820" name="Group 4"/>
          <p:cNvGrpSpPr>
            <a:grpSpLocks/>
          </p:cNvGrpSpPr>
          <p:nvPr/>
        </p:nvGrpSpPr>
        <p:grpSpPr bwMode="auto">
          <a:xfrm>
            <a:off x="5667375" y="3582988"/>
            <a:ext cx="2060575" cy="2019300"/>
            <a:chOff x="1694" y="2342"/>
            <a:chExt cx="1298" cy="1272"/>
          </a:xfrm>
        </p:grpSpPr>
        <p:sp>
          <p:nvSpPr>
            <p:cNvPr id="546821" name="Oval 5"/>
            <p:cNvSpPr>
              <a:spLocks noChangeArrowheads="1"/>
            </p:cNvSpPr>
            <p:nvPr/>
          </p:nvSpPr>
          <p:spPr bwMode="auto">
            <a:xfrm>
              <a:off x="2570" y="2688"/>
              <a:ext cx="19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Font typeface="Wingdings" pitchFamily="2" charset="2"/>
                <a:buNone/>
              </a:pPr>
              <a:r>
                <a:rPr lang="en-US" altLang="sv-SE" sz="1400">
                  <a:latin typeface="Comic Sans MS" pitchFamily="66" charset="0"/>
                </a:rPr>
                <a:t>1</a:t>
              </a:r>
            </a:p>
          </p:txBody>
        </p:sp>
        <p:sp>
          <p:nvSpPr>
            <p:cNvPr id="546822" name="Oval 6"/>
            <p:cNvSpPr>
              <a:spLocks noChangeArrowheads="1"/>
            </p:cNvSpPr>
            <p:nvPr/>
          </p:nvSpPr>
          <p:spPr bwMode="auto">
            <a:xfrm>
              <a:off x="2087" y="2672"/>
              <a:ext cx="19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Font typeface="Wingdings" pitchFamily="2" charset="2"/>
                <a:buNone/>
              </a:pPr>
              <a:r>
                <a:rPr lang="en-US" altLang="sv-SE" sz="1400">
                  <a:latin typeface="Comic Sans MS" pitchFamily="66" charset="0"/>
                </a:rPr>
                <a:t>2</a:t>
              </a:r>
            </a:p>
          </p:txBody>
        </p:sp>
        <p:sp>
          <p:nvSpPr>
            <p:cNvPr id="546823" name="Oval 7"/>
            <p:cNvSpPr>
              <a:spLocks noChangeArrowheads="1"/>
            </p:cNvSpPr>
            <p:nvPr/>
          </p:nvSpPr>
          <p:spPr bwMode="auto">
            <a:xfrm>
              <a:off x="2800" y="3060"/>
              <a:ext cx="19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Font typeface="Wingdings" pitchFamily="2" charset="2"/>
                <a:buNone/>
              </a:pPr>
              <a:r>
                <a:rPr lang="en-US" altLang="sv-SE" sz="1400">
                  <a:latin typeface="Comic Sans MS" pitchFamily="66" charset="0"/>
                </a:rPr>
                <a:t>7</a:t>
              </a:r>
            </a:p>
          </p:txBody>
        </p:sp>
        <p:sp>
          <p:nvSpPr>
            <p:cNvPr id="546824" name="Oval 8"/>
            <p:cNvSpPr>
              <a:spLocks noChangeArrowheads="1"/>
            </p:cNvSpPr>
            <p:nvPr/>
          </p:nvSpPr>
          <p:spPr bwMode="auto">
            <a:xfrm>
              <a:off x="2253" y="3039"/>
              <a:ext cx="19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Font typeface="Wingdings" pitchFamily="2" charset="2"/>
                <a:buNone/>
              </a:pPr>
              <a:r>
                <a:rPr lang="en-US" altLang="sv-SE" sz="1400">
                  <a:latin typeface="Comic Sans MS" pitchFamily="66" charset="0"/>
                </a:rPr>
                <a:t>5</a:t>
              </a:r>
            </a:p>
          </p:txBody>
        </p:sp>
        <p:sp>
          <p:nvSpPr>
            <p:cNvPr id="546825" name="Oval 9"/>
            <p:cNvSpPr>
              <a:spLocks noChangeArrowheads="1"/>
            </p:cNvSpPr>
            <p:nvPr/>
          </p:nvSpPr>
          <p:spPr bwMode="auto">
            <a:xfrm>
              <a:off x="1882" y="3043"/>
              <a:ext cx="19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Font typeface="Wingdings" pitchFamily="2" charset="2"/>
                <a:buNone/>
              </a:pPr>
              <a:r>
                <a:rPr lang="en-US" altLang="sv-SE" sz="1400">
                  <a:latin typeface="Comic Sans MS" pitchFamily="66" charset="0"/>
                </a:rPr>
                <a:t>3</a:t>
              </a:r>
            </a:p>
          </p:txBody>
        </p:sp>
        <p:sp>
          <p:nvSpPr>
            <p:cNvPr id="546826" name="Oval 10"/>
            <p:cNvSpPr>
              <a:spLocks noChangeArrowheads="1"/>
            </p:cNvSpPr>
            <p:nvPr/>
          </p:nvSpPr>
          <p:spPr bwMode="auto">
            <a:xfrm>
              <a:off x="1694" y="3414"/>
              <a:ext cx="19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Font typeface="Wingdings" pitchFamily="2" charset="2"/>
                <a:buNone/>
              </a:pPr>
              <a:r>
                <a:rPr lang="en-US" altLang="sv-SE" sz="1200">
                  <a:latin typeface="Comic Sans MS" pitchFamily="66" charset="0"/>
                </a:rPr>
                <a:t>4</a:t>
              </a:r>
            </a:p>
          </p:txBody>
        </p:sp>
        <p:sp>
          <p:nvSpPr>
            <p:cNvPr id="546827" name="Oval 11"/>
            <p:cNvSpPr>
              <a:spLocks noChangeArrowheads="1"/>
            </p:cNvSpPr>
            <p:nvPr/>
          </p:nvSpPr>
          <p:spPr bwMode="auto">
            <a:xfrm>
              <a:off x="2325" y="2342"/>
              <a:ext cx="19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Font typeface="Wingdings" pitchFamily="2" charset="2"/>
                <a:buNone/>
              </a:pPr>
              <a:r>
                <a:rPr lang="en-US" altLang="sv-SE" sz="1400">
                  <a:latin typeface="Comic Sans MS" pitchFamily="66" charset="0"/>
                </a:rPr>
                <a:t>0</a:t>
              </a:r>
            </a:p>
          </p:txBody>
        </p:sp>
        <p:sp>
          <p:nvSpPr>
            <p:cNvPr id="546828" name="Line 12"/>
            <p:cNvSpPr>
              <a:spLocks noChangeShapeType="1"/>
            </p:cNvSpPr>
            <p:nvPr/>
          </p:nvSpPr>
          <p:spPr bwMode="auto">
            <a:xfrm flipH="1">
              <a:off x="2246" y="2521"/>
              <a:ext cx="108"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46829" name="Line 13"/>
            <p:cNvSpPr>
              <a:spLocks noChangeShapeType="1"/>
            </p:cNvSpPr>
            <p:nvPr/>
          </p:nvSpPr>
          <p:spPr bwMode="auto">
            <a:xfrm flipH="1">
              <a:off x="2037" y="2863"/>
              <a:ext cx="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46830" name="Line 14"/>
            <p:cNvSpPr>
              <a:spLocks noChangeShapeType="1"/>
            </p:cNvSpPr>
            <p:nvPr/>
          </p:nvSpPr>
          <p:spPr bwMode="auto">
            <a:xfrm flipH="1">
              <a:off x="1820" y="3231"/>
              <a:ext cx="92" cy="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46831" name="Line 15"/>
            <p:cNvSpPr>
              <a:spLocks noChangeShapeType="1"/>
            </p:cNvSpPr>
            <p:nvPr/>
          </p:nvSpPr>
          <p:spPr bwMode="auto">
            <a:xfrm>
              <a:off x="2496" y="2521"/>
              <a:ext cx="117"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46832" name="Line 16"/>
            <p:cNvSpPr>
              <a:spLocks noChangeShapeType="1"/>
            </p:cNvSpPr>
            <p:nvPr/>
          </p:nvSpPr>
          <p:spPr bwMode="auto">
            <a:xfrm>
              <a:off x="2730" y="2872"/>
              <a:ext cx="125"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46833" name="Line 17"/>
            <p:cNvSpPr>
              <a:spLocks noChangeShapeType="1"/>
            </p:cNvSpPr>
            <p:nvPr/>
          </p:nvSpPr>
          <p:spPr bwMode="auto">
            <a:xfrm>
              <a:off x="2237" y="2846"/>
              <a:ext cx="84"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grpSp>
      <p:sp>
        <p:nvSpPr>
          <p:cNvPr id="546834" name="Text Box 18"/>
          <p:cNvSpPr txBox="1">
            <a:spLocks noChangeArrowheads="1"/>
          </p:cNvSpPr>
          <p:nvPr/>
        </p:nvSpPr>
        <p:spPr bwMode="auto">
          <a:xfrm>
            <a:off x="4703763" y="5364163"/>
            <a:ext cx="950912" cy="1825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None/>
            </a:pPr>
            <a:r>
              <a:rPr lang="en-US" altLang="sv-SE" sz="1200" b="0">
                <a:solidFill>
                  <a:schemeClr val="bg2"/>
                </a:solidFill>
                <a:latin typeface="Comic Sans MS" pitchFamily="66" charset="0"/>
              </a:rPr>
              <a:t>Up</a:t>
            </a:r>
            <a:r>
              <a:rPr lang="en-US" altLang="sv-SE" sz="1200" b="0" baseline="-25000">
                <a:solidFill>
                  <a:schemeClr val="bg2"/>
                </a:solidFill>
                <a:latin typeface="Comic Sans MS" pitchFamily="66" charset="0"/>
              </a:rPr>
              <a:t>4</a:t>
            </a:r>
            <a:r>
              <a:rPr lang="en-US" altLang="sv-SE" sz="1200" b="0">
                <a:solidFill>
                  <a:schemeClr val="bg2"/>
                </a:solidFill>
                <a:latin typeface="Comic Sans MS" pitchFamily="66" charset="0"/>
              </a:rPr>
              <a:t>={4.3;4.5}</a:t>
            </a:r>
          </a:p>
        </p:txBody>
      </p:sp>
      <p:sp>
        <p:nvSpPr>
          <p:cNvPr id="546835" name="Text Box 19"/>
          <p:cNvSpPr txBox="1">
            <a:spLocks noChangeArrowheads="1"/>
          </p:cNvSpPr>
          <p:nvPr/>
        </p:nvSpPr>
        <p:spPr bwMode="auto">
          <a:xfrm>
            <a:off x="6708775" y="5053013"/>
            <a:ext cx="1000125" cy="365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None/>
            </a:pPr>
            <a:r>
              <a:rPr lang="en-US" altLang="sv-SE" sz="1200" b="0">
                <a:solidFill>
                  <a:schemeClr val="bg2"/>
                </a:solidFill>
                <a:latin typeface="Comic Sans MS" pitchFamily="66" charset="0"/>
              </a:rPr>
              <a:t>Up</a:t>
            </a:r>
            <a:r>
              <a:rPr lang="en-US" altLang="sv-SE" sz="1200" b="0" baseline="-25000">
                <a:solidFill>
                  <a:schemeClr val="bg2"/>
                </a:solidFill>
                <a:latin typeface="Comic Sans MS" pitchFamily="66" charset="0"/>
              </a:rPr>
              <a:t>5</a:t>
            </a:r>
            <a:r>
              <a:rPr lang="en-US" altLang="sv-SE" sz="1200" b="0">
                <a:solidFill>
                  <a:schemeClr val="bg2"/>
                </a:solidFill>
                <a:latin typeface="Comic Sans MS" pitchFamily="66" charset="0"/>
              </a:rPr>
              <a:t>={5.3;5.4;5.2}</a:t>
            </a:r>
          </a:p>
        </p:txBody>
      </p:sp>
      <p:sp>
        <p:nvSpPr>
          <p:cNvPr id="546836" name="Text Box 20"/>
          <p:cNvSpPr txBox="1">
            <a:spLocks noChangeArrowheads="1"/>
          </p:cNvSpPr>
          <p:nvPr/>
        </p:nvSpPr>
        <p:spPr bwMode="auto">
          <a:xfrm>
            <a:off x="7788275" y="4967288"/>
            <a:ext cx="963613" cy="1825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None/>
            </a:pPr>
            <a:r>
              <a:rPr lang="en-US" altLang="sv-SE" sz="1200" b="0">
                <a:solidFill>
                  <a:schemeClr val="bg2"/>
                </a:solidFill>
                <a:latin typeface="Comic Sans MS" pitchFamily="66" charset="0"/>
              </a:rPr>
              <a:t>Up</a:t>
            </a:r>
            <a:r>
              <a:rPr lang="en-US" altLang="sv-SE" sz="1200" b="0" baseline="-25000">
                <a:solidFill>
                  <a:schemeClr val="bg2"/>
                </a:solidFill>
                <a:latin typeface="Comic Sans MS" pitchFamily="66" charset="0"/>
              </a:rPr>
              <a:t>7</a:t>
            </a:r>
            <a:r>
              <a:rPr lang="en-US" altLang="sv-SE" sz="1200" b="0">
                <a:solidFill>
                  <a:schemeClr val="bg2"/>
                </a:solidFill>
                <a:latin typeface="Comic Sans MS" pitchFamily="66" charset="0"/>
              </a:rPr>
              <a:t>={7.2;7.1}</a:t>
            </a:r>
          </a:p>
        </p:txBody>
      </p:sp>
      <p:sp>
        <p:nvSpPr>
          <p:cNvPr id="546837" name="Text Box 21"/>
          <p:cNvSpPr txBox="1">
            <a:spLocks noChangeArrowheads="1"/>
          </p:cNvSpPr>
          <p:nvPr/>
        </p:nvSpPr>
        <p:spPr bwMode="auto">
          <a:xfrm>
            <a:off x="4665663" y="4594225"/>
            <a:ext cx="1271587" cy="365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None/>
            </a:pPr>
            <a:r>
              <a:rPr lang="en-US" altLang="sv-SE" sz="1200" b="0" dirty="0">
                <a:solidFill>
                  <a:schemeClr val="bg2"/>
                </a:solidFill>
                <a:latin typeface="Comic Sans MS" pitchFamily="66" charset="0"/>
              </a:rPr>
              <a:t>Up</a:t>
            </a:r>
            <a:r>
              <a:rPr lang="en-US" altLang="sv-SE" sz="1200" b="0" baseline="-25000" dirty="0">
                <a:solidFill>
                  <a:schemeClr val="bg2"/>
                </a:solidFill>
                <a:latin typeface="Comic Sans MS" pitchFamily="66" charset="0"/>
              </a:rPr>
              <a:t>3</a:t>
            </a:r>
            <a:r>
              <a:rPr lang="en-US" altLang="sv-SE" sz="1200" b="0" dirty="0">
                <a:solidFill>
                  <a:schemeClr val="bg2"/>
                </a:solidFill>
                <a:latin typeface="Comic Sans MS" pitchFamily="66" charset="0"/>
              </a:rPr>
              <a:t>={3.2;3.5</a:t>
            </a:r>
            <a:r>
              <a:rPr lang="en-US" altLang="sv-SE" sz="1200" b="0" dirty="0">
                <a:solidFill>
                  <a:srgbClr val="9900CC"/>
                </a:solidFill>
                <a:latin typeface="Comic Sans MS" pitchFamily="66" charset="0"/>
              </a:rPr>
              <a:t>;4.3;4.5</a:t>
            </a:r>
            <a:r>
              <a:rPr lang="en-US" altLang="sv-SE" sz="1200" b="0" dirty="0">
                <a:solidFill>
                  <a:schemeClr val="bg2"/>
                </a:solidFill>
                <a:latin typeface="Comic Sans MS" pitchFamily="66" charset="0"/>
              </a:rPr>
              <a:t>}</a:t>
            </a:r>
          </a:p>
        </p:txBody>
      </p:sp>
      <p:sp>
        <p:nvSpPr>
          <p:cNvPr id="546838" name="Text Box 22"/>
          <p:cNvSpPr txBox="1">
            <a:spLocks noChangeArrowheads="1"/>
          </p:cNvSpPr>
          <p:nvPr/>
        </p:nvSpPr>
        <p:spPr bwMode="auto">
          <a:xfrm>
            <a:off x="4808538" y="3995738"/>
            <a:ext cx="1482725" cy="365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None/>
            </a:pPr>
            <a:r>
              <a:rPr lang="en-US" altLang="sv-SE" sz="1200" b="0">
                <a:solidFill>
                  <a:schemeClr val="bg2"/>
                </a:solidFill>
                <a:latin typeface="Comic Sans MS" pitchFamily="66" charset="0"/>
              </a:rPr>
              <a:t>Up</a:t>
            </a:r>
            <a:r>
              <a:rPr lang="en-US" altLang="sv-SE" sz="1200" b="0" baseline="-25000">
                <a:solidFill>
                  <a:schemeClr val="bg2"/>
                </a:solidFill>
                <a:latin typeface="Comic Sans MS" pitchFamily="66" charset="0"/>
              </a:rPr>
              <a:t>2</a:t>
            </a:r>
            <a:r>
              <a:rPr lang="en-US" altLang="sv-SE" sz="1200" b="0">
                <a:solidFill>
                  <a:schemeClr val="bg2"/>
                </a:solidFill>
                <a:latin typeface="Comic Sans MS" pitchFamily="66" charset="0"/>
              </a:rPr>
              <a:t>={2.0;2.3;2.7;</a:t>
            </a:r>
            <a:r>
              <a:rPr lang="en-US" altLang="sv-SE" sz="1200" b="0">
                <a:solidFill>
                  <a:srgbClr val="9900CC"/>
                </a:solidFill>
                <a:latin typeface="Comic Sans MS" pitchFamily="66" charset="0"/>
              </a:rPr>
              <a:t>5.3;5.4;5.2;</a:t>
            </a:r>
            <a:r>
              <a:rPr lang="en-US" altLang="sv-SE" sz="1200" b="0">
                <a:solidFill>
                  <a:srgbClr val="A50021"/>
                </a:solidFill>
                <a:latin typeface="Comic Sans MS" pitchFamily="66" charset="0"/>
              </a:rPr>
              <a:t>…</a:t>
            </a:r>
            <a:r>
              <a:rPr lang="en-US" altLang="sv-SE" sz="1200" b="0">
                <a:solidFill>
                  <a:schemeClr val="bg2"/>
                </a:solidFill>
                <a:latin typeface="Comic Sans MS" pitchFamily="66" charset="0"/>
              </a:rPr>
              <a:t>}</a:t>
            </a:r>
          </a:p>
        </p:txBody>
      </p:sp>
      <p:sp>
        <p:nvSpPr>
          <p:cNvPr id="546839" name="Text Box 23"/>
          <p:cNvSpPr txBox="1">
            <a:spLocks noChangeArrowheads="1"/>
          </p:cNvSpPr>
          <p:nvPr/>
        </p:nvSpPr>
        <p:spPr bwMode="auto">
          <a:xfrm>
            <a:off x="7437438" y="4113213"/>
            <a:ext cx="1187450" cy="1825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None/>
            </a:pPr>
            <a:r>
              <a:rPr lang="en-US" altLang="sv-SE" sz="1200" b="0">
                <a:solidFill>
                  <a:schemeClr val="bg2"/>
                </a:solidFill>
                <a:latin typeface="Comic Sans MS" pitchFamily="66" charset="0"/>
              </a:rPr>
              <a:t>Up</a:t>
            </a:r>
            <a:r>
              <a:rPr lang="en-US" altLang="sv-SE" sz="1200" b="0" baseline="-25000">
                <a:solidFill>
                  <a:schemeClr val="bg2"/>
                </a:solidFill>
                <a:latin typeface="Comic Sans MS" pitchFamily="66" charset="0"/>
              </a:rPr>
              <a:t>1</a:t>
            </a:r>
            <a:r>
              <a:rPr lang="en-US" altLang="sv-SE" sz="1200" b="0">
                <a:solidFill>
                  <a:schemeClr val="bg2"/>
                </a:solidFill>
                <a:latin typeface="Comic Sans MS" pitchFamily="66" charset="0"/>
              </a:rPr>
              <a:t>={1.0;</a:t>
            </a:r>
            <a:r>
              <a:rPr lang="en-US" altLang="sv-SE" sz="1200" b="0">
                <a:solidFill>
                  <a:srgbClr val="9900CC"/>
                </a:solidFill>
                <a:latin typeface="Comic Sans MS" pitchFamily="66" charset="0"/>
              </a:rPr>
              <a:t>7.2;7.1</a:t>
            </a:r>
            <a:r>
              <a:rPr lang="en-US" altLang="sv-SE" sz="1200" b="0">
                <a:solidFill>
                  <a:schemeClr val="bg2"/>
                </a:solidFill>
                <a:latin typeface="Comic Sans MS" pitchFamily="66" charset="0"/>
              </a:rPr>
              <a:t>}</a:t>
            </a:r>
          </a:p>
        </p:txBody>
      </p:sp>
      <p:sp>
        <p:nvSpPr>
          <p:cNvPr id="546840" name="Text Box 24"/>
          <p:cNvSpPr txBox="1">
            <a:spLocks noChangeArrowheads="1"/>
          </p:cNvSpPr>
          <p:nvPr/>
        </p:nvSpPr>
        <p:spPr bwMode="auto">
          <a:xfrm>
            <a:off x="4491038" y="3992563"/>
            <a:ext cx="1787525" cy="365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None/>
            </a:pPr>
            <a:r>
              <a:rPr lang="en-US" altLang="sv-SE" sz="1200" b="0">
                <a:solidFill>
                  <a:srgbClr val="FF9900"/>
                </a:solidFill>
                <a:latin typeface="Comic Sans MS" pitchFamily="66" charset="0"/>
              </a:rPr>
              <a:t>Up</a:t>
            </a:r>
            <a:r>
              <a:rPr lang="en-US" altLang="sv-SE" sz="1200" b="0" baseline="-25000">
                <a:solidFill>
                  <a:srgbClr val="FF9900"/>
                </a:solidFill>
                <a:latin typeface="Comic Sans MS" pitchFamily="66" charset="0"/>
              </a:rPr>
              <a:t>2</a:t>
            </a:r>
            <a:r>
              <a:rPr lang="en-US" altLang="sv-SE" sz="1200" b="0">
                <a:solidFill>
                  <a:srgbClr val="FF9900"/>
                </a:solidFill>
                <a:latin typeface="Comic Sans MS" pitchFamily="66" charset="0"/>
              </a:rPr>
              <a:t>={</a:t>
            </a:r>
            <a:r>
              <a:rPr lang="en-US" altLang="sv-SE" sz="1200" b="0">
                <a:solidFill>
                  <a:schemeClr val="bg2"/>
                </a:solidFill>
                <a:latin typeface="Comic Sans MS" pitchFamily="66" charset="0"/>
              </a:rPr>
              <a:t>2.0;2.3;2.7;</a:t>
            </a:r>
            <a:r>
              <a:rPr lang="en-US" altLang="sv-SE" sz="1200" b="0">
                <a:solidFill>
                  <a:srgbClr val="9900CC"/>
                </a:solidFill>
                <a:latin typeface="Comic Sans MS" pitchFamily="66" charset="0"/>
              </a:rPr>
              <a:t>5.3;5.4;5.2;</a:t>
            </a:r>
            <a:r>
              <a:rPr lang="en-US" altLang="sv-SE" sz="1200" b="0">
                <a:solidFill>
                  <a:srgbClr val="FF9900"/>
                </a:solidFill>
                <a:latin typeface="Comic Sans MS" pitchFamily="66" charset="0"/>
              </a:rPr>
              <a:t>4.3}</a:t>
            </a:r>
          </a:p>
        </p:txBody>
      </p:sp>
      <p:sp>
        <p:nvSpPr>
          <p:cNvPr id="546841" name="Text Box 25"/>
          <p:cNvSpPr txBox="1">
            <a:spLocks noChangeArrowheads="1"/>
          </p:cNvSpPr>
          <p:nvPr/>
        </p:nvSpPr>
        <p:spPr bwMode="auto">
          <a:xfrm>
            <a:off x="6073775" y="3217863"/>
            <a:ext cx="2070100" cy="365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None/>
            </a:pPr>
            <a:r>
              <a:rPr lang="en-US" altLang="sv-SE" sz="1200" b="0">
                <a:solidFill>
                  <a:srgbClr val="9900CC"/>
                </a:solidFill>
                <a:latin typeface="Comic Sans MS" pitchFamily="66" charset="0"/>
              </a:rPr>
              <a:t>Up</a:t>
            </a:r>
            <a:r>
              <a:rPr lang="en-US" altLang="sv-SE" sz="1200" b="0" baseline="-25000">
                <a:solidFill>
                  <a:srgbClr val="9900CC"/>
                </a:solidFill>
                <a:latin typeface="Comic Sans MS" pitchFamily="66" charset="0"/>
              </a:rPr>
              <a:t>0</a:t>
            </a:r>
            <a:r>
              <a:rPr lang="en-US" altLang="sv-SE" sz="1200" b="0">
                <a:solidFill>
                  <a:srgbClr val="9900CC"/>
                </a:solidFill>
                <a:latin typeface="Comic Sans MS" pitchFamily="66" charset="0"/>
              </a:rPr>
              <a:t>={2.0;2.3;2.7;5.3;5.4;5.2; 1.0;7.2;7.1}</a:t>
            </a:r>
          </a:p>
        </p:txBody>
      </p:sp>
      <p:sp>
        <p:nvSpPr>
          <p:cNvPr id="546842" name="Text Box 26"/>
          <p:cNvSpPr txBox="1">
            <a:spLocks noChangeArrowheads="1"/>
          </p:cNvSpPr>
          <p:nvPr/>
        </p:nvSpPr>
        <p:spPr bwMode="auto">
          <a:xfrm>
            <a:off x="6022975" y="3217863"/>
            <a:ext cx="2068513" cy="365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None/>
            </a:pPr>
            <a:r>
              <a:rPr lang="en-US" altLang="sv-SE" sz="1200" b="0" dirty="0">
                <a:solidFill>
                  <a:srgbClr val="FF9900"/>
                </a:solidFill>
                <a:latin typeface="Comic Sans MS" pitchFamily="66" charset="0"/>
              </a:rPr>
              <a:t>Up</a:t>
            </a:r>
            <a:r>
              <a:rPr lang="en-US" altLang="sv-SE" sz="1200" b="0" baseline="-25000" dirty="0">
                <a:solidFill>
                  <a:srgbClr val="FF9900"/>
                </a:solidFill>
                <a:latin typeface="Comic Sans MS" pitchFamily="66" charset="0"/>
              </a:rPr>
              <a:t>0</a:t>
            </a:r>
            <a:r>
              <a:rPr lang="en-US" altLang="sv-SE" sz="1200" b="0" dirty="0">
                <a:solidFill>
                  <a:srgbClr val="FF9900"/>
                </a:solidFill>
                <a:latin typeface="Comic Sans MS" pitchFamily="66" charset="0"/>
              </a:rPr>
              <a:t>={</a:t>
            </a:r>
            <a:r>
              <a:rPr lang="en-US" altLang="sv-SE" sz="1200" b="0" dirty="0">
                <a:solidFill>
                  <a:srgbClr val="9900CC"/>
                </a:solidFill>
                <a:latin typeface="Comic Sans MS" pitchFamily="66" charset="0"/>
              </a:rPr>
              <a:t>2.0;2.3;2.7;5.3;5.4;5.2; 1.0;7.1;</a:t>
            </a:r>
            <a:r>
              <a:rPr lang="en-US" altLang="sv-SE" sz="1200" b="0" dirty="0">
                <a:solidFill>
                  <a:srgbClr val="FF9900"/>
                </a:solidFill>
                <a:latin typeface="Comic Sans MS" pitchFamily="66" charset="0"/>
              </a:rPr>
              <a:t>4.3}</a:t>
            </a:r>
          </a:p>
        </p:txBody>
      </p:sp>
      <p:sp>
        <p:nvSpPr>
          <p:cNvPr id="546843" name="Text Box 27"/>
          <p:cNvSpPr txBox="1">
            <a:spLocks noChangeArrowheads="1"/>
          </p:cNvSpPr>
          <p:nvPr/>
        </p:nvSpPr>
        <p:spPr bwMode="auto">
          <a:xfrm>
            <a:off x="619125" y="3629025"/>
            <a:ext cx="4233863"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endParaRPr lang="sv-SE" altLang="sv-SE">
              <a:latin typeface="Comic Sans MS" pitchFamily="66" charset="0"/>
            </a:endParaRPr>
          </a:p>
        </p:txBody>
      </p:sp>
      <p:sp>
        <p:nvSpPr>
          <p:cNvPr id="546844" name="Text Box 28"/>
          <p:cNvSpPr txBox="1">
            <a:spLocks noChangeArrowheads="1"/>
          </p:cNvSpPr>
          <p:nvPr/>
        </p:nvSpPr>
        <p:spPr bwMode="auto">
          <a:xfrm>
            <a:off x="469900" y="2802732"/>
            <a:ext cx="3868738" cy="21955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buFont typeface="Arial" panose="020B0604020202020204" pitchFamily="34" charset="0"/>
              <a:buChar char="•"/>
            </a:pPr>
            <a:r>
              <a:rPr lang="en-US" altLang="sv-SE" sz="2400" b="0" dirty="0">
                <a:solidFill>
                  <a:srgbClr val="0000B0"/>
                </a:solidFill>
                <a:latin typeface="Calibri Light" panose="020F0302020204030204" pitchFamily="34" charset="0"/>
              </a:rPr>
              <a:t>The stabilization of the </a:t>
            </a:r>
            <a:r>
              <a:rPr lang="en-US" altLang="sv-SE" sz="2400" b="0" dirty="0" err="1">
                <a:solidFill>
                  <a:srgbClr val="0000B0"/>
                </a:solidFill>
                <a:latin typeface="Calibri Light" panose="020F0302020204030204" pitchFamily="34" charset="0"/>
              </a:rPr>
              <a:t>convergecast</a:t>
            </a:r>
            <a:r>
              <a:rPr lang="en-US" altLang="sv-SE" sz="2400" b="0" dirty="0">
                <a:solidFill>
                  <a:srgbClr val="0000B0"/>
                </a:solidFill>
                <a:latin typeface="Calibri Light" panose="020F0302020204030204" pitchFamily="34" charset="0"/>
              </a:rPr>
              <a:t> is based on the correct information in the leaves and direction, in which information is collected - from leaves up.</a:t>
            </a:r>
            <a:r>
              <a:rPr lang="en-US" altLang="sv-SE" sz="2400" dirty="0">
                <a:latin typeface="Calibri Light" panose="020F0302020204030204" pitchFamily="34" charset="0"/>
              </a:rPr>
              <a:t> </a:t>
            </a:r>
          </a:p>
        </p:txBody>
      </p:sp>
      <p:sp>
        <p:nvSpPr>
          <p:cNvPr id="546845" name="Line 29"/>
          <p:cNvSpPr>
            <a:spLocks noChangeShapeType="1"/>
          </p:cNvSpPr>
          <p:nvPr/>
        </p:nvSpPr>
        <p:spPr bwMode="auto">
          <a:xfrm>
            <a:off x="6267450" y="4868863"/>
            <a:ext cx="277813"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46846" name="Line 30"/>
          <p:cNvSpPr>
            <a:spLocks noChangeShapeType="1"/>
          </p:cNvSpPr>
          <p:nvPr/>
        </p:nvSpPr>
        <p:spPr bwMode="auto">
          <a:xfrm flipV="1">
            <a:off x="5965825" y="4972050"/>
            <a:ext cx="649288" cy="4048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46847" name="Line 31"/>
          <p:cNvSpPr>
            <a:spLocks noChangeShapeType="1"/>
          </p:cNvSpPr>
          <p:nvPr/>
        </p:nvSpPr>
        <p:spPr bwMode="auto">
          <a:xfrm flipH="1" flipV="1">
            <a:off x="6591300" y="4313238"/>
            <a:ext cx="833438" cy="56673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Tree>
    <p:extLst>
      <p:ext uri="{BB962C8B-B14F-4D97-AF65-F5344CB8AC3E}">
        <p14:creationId xmlns:p14="http://schemas.microsoft.com/office/powerpoint/2010/main" val="10803710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6834"/>
                                        </p:tgtEl>
                                        <p:attrNameLst>
                                          <p:attrName>style.visibility</p:attrName>
                                        </p:attrNameLst>
                                      </p:cBhvr>
                                      <p:to>
                                        <p:strVal val="visible"/>
                                      </p:to>
                                    </p:set>
                                    <p:anim calcmode="lin" valueType="num">
                                      <p:cBhvr additive="base">
                                        <p:cTn id="7" dur="500" fill="hold"/>
                                        <p:tgtEl>
                                          <p:spTgt spid="546834"/>
                                        </p:tgtEl>
                                        <p:attrNameLst>
                                          <p:attrName>ppt_x</p:attrName>
                                        </p:attrNameLst>
                                      </p:cBhvr>
                                      <p:tavLst>
                                        <p:tav tm="0">
                                          <p:val>
                                            <p:strVal val="#ppt_x"/>
                                          </p:val>
                                        </p:tav>
                                        <p:tav tm="100000">
                                          <p:val>
                                            <p:strVal val="#ppt_x"/>
                                          </p:val>
                                        </p:tav>
                                      </p:tavLst>
                                    </p:anim>
                                    <p:anim calcmode="lin" valueType="num">
                                      <p:cBhvr additive="base">
                                        <p:cTn id="8" dur="500" fill="hold"/>
                                        <p:tgtEl>
                                          <p:spTgt spid="54683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6835"/>
                                        </p:tgtEl>
                                        <p:attrNameLst>
                                          <p:attrName>style.visibility</p:attrName>
                                        </p:attrNameLst>
                                      </p:cBhvr>
                                      <p:to>
                                        <p:strVal val="visible"/>
                                      </p:to>
                                    </p:set>
                                    <p:anim calcmode="lin" valueType="num">
                                      <p:cBhvr additive="base">
                                        <p:cTn id="13" dur="500" fill="hold"/>
                                        <p:tgtEl>
                                          <p:spTgt spid="546835"/>
                                        </p:tgtEl>
                                        <p:attrNameLst>
                                          <p:attrName>ppt_x</p:attrName>
                                        </p:attrNameLst>
                                      </p:cBhvr>
                                      <p:tavLst>
                                        <p:tav tm="0">
                                          <p:val>
                                            <p:strVal val="#ppt_x"/>
                                          </p:val>
                                        </p:tav>
                                        <p:tav tm="100000">
                                          <p:val>
                                            <p:strVal val="#ppt_x"/>
                                          </p:val>
                                        </p:tav>
                                      </p:tavLst>
                                    </p:anim>
                                    <p:anim calcmode="lin" valueType="num">
                                      <p:cBhvr additive="base">
                                        <p:cTn id="14" dur="500" fill="hold"/>
                                        <p:tgtEl>
                                          <p:spTgt spid="54683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46836"/>
                                        </p:tgtEl>
                                        <p:attrNameLst>
                                          <p:attrName>style.visibility</p:attrName>
                                        </p:attrNameLst>
                                      </p:cBhvr>
                                      <p:to>
                                        <p:strVal val="visible"/>
                                      </p:to>
                                    </p:set>
                                    <p:anim calcmode="lin" valueType="num">
                                      <p:cBhvr additive="base">
                                        <p:cTn id="19" dur="500" fill="hold"/>
                                        <p:tgtEl>
                                          <p:spTgt spid="546836"/>
                                        </p:tgtEl>
                                        <p:attrNameLst>
                                          <p:attrName>ppt_x</p:attrName>
                                        </p:attrNameLst>
                                      </p:cBhvr>
                                      <p:tavLst>
                                        <p:tav tm="0">
                                          <p:val>
                                            <p:strVal val="#ppt_x"/>
                                          </p:val>
                                        </p:tav>
                                        <p:tav tm="100000">
                                          <p:val>
                                            <p:strVal val="#ppt_x"/>
                                          </p:val>
                                        </p:tav>
                                      </p:tavLst>
                                    </p:anim>
                                    <p:anim calcmode="lin" valueType="num">
                                      <p:cBhvr additive="base">
                                        <p:cTn id="20" dur="500" fill="hold"/>
                                        <p:tgtEl>
                                          <p:spTgt spid="54683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46837"/>
                                        </p:tgtEl>
                                        <p:attrNameLst>
                                          <p:attrName>style.visibility</p:attrName>
                                        </p:attrNameLst>
                                      </p:cBhvr>
                                      <p:to>
                                        <p:strVal val="visible"/>
                                      </p:to>
                                    </p:set>
                                    <p:anim calcmode="lin" valueType="num">
                                      <p:cBhvr additive="base">
                                        <p:cTn id="25" dur="500" fill="hold"/>
                                        <p:tgtEl>
                                          <p:spTgt spid="546837"/>
                                        </p:tgtEl>
                                        <p:attrNameLst>
                                          <p:attrName>ppt_x</p:attrName>
                                        </p:attrNameLst>
                                      </p:cBhvr>
                                      <p:tavLst>
                                        <p:tav tm="0">
                                          <p:val>
                                            <p:strVal val="#ppt_x"/>
                                          </p:val>
                                        </p:tav>
                                        <p:tav tm="100000">
                                          <p:val>
                                            <p:strVal val="#ppt_x"/>
                                          </p:val>
                                        </p:tav>
                                      </p:tavLst>
                                    </p:anim>
                                    <p:anim calcmode="lin" valueType="num">
                                      <p:cBhvr additive="base">
                                        <p:cTn id="26" dur="500" fill="hold"/>
                                        <p:tgtEl>
                                          <p:spTgt spid="54683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46838"/>
                                        </p:tgtEl>
                                        <p:attrNameLst>
                                          <p:attrName>style.visibility</p:attrName>
                                        </p:attrNameLst>
                                      </p:cBhvr>
                                      <p:to>
                                        <p:strVal val="visible"/>
                                      </p:to>
                                    </p:set>
                                    <p:anim calcmode="lin" valueType="num">
                                      <p:cBhvr additive="base">
                                        <p:cTn id="31" dur="500" fill="hold"/>
                                        <p:tgtEl>
                                          <p:spTgt spid="546838"/>
                                        </p:tgtEl>
                                        <p:attrNameLst>
                                          <p:attrName>ppt_x</p:attrName>
                                        </p:attrNameLst>
                                      </p:cBhvr>
                                      <p:tavLst>
                                        <p:tav tm="0">
                                          <p:val>
                                            <p:strVal val="#ppt_x"/>
                                          </p:val>
                                        </p:tav>
                                        <p:tav tm="100000">
                                          <p:val>
                                            <p:strVal val="#ppt_x"/>
                                          </p:val>
                                        </p:tav>
                                      </p:tavLst>
                                    </p:anim>
                                    <p:anim calcmode="lin" valueType="num">
                                      <p:cBhvr additive="base">
                                        <p:cTn id="32" dur="500" fill="hold"/>
                                        <p:tgtEl>
                                          <p:spTgt spid="546838"/>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46839"/>
                                        </p:tgtEl>
                                        <p:attrNameLst>
                                          <p:attrName>style.visibility</p:attrName>
                                        </p:attrNameLst>
                                      </p:cBhvr>
                                      <p:to>
                                        <p:strVal val="visible"/>
                                      </p:to>
                                    </p:set>
                                    <p:anim calcmode="lin" valueType="num">
                                      <p:cBhvr additive="base">
                                        <p:cTn id="37" dur="500" fill="hold"/>
                                        <p:tgtEl>
                                          <p:spTgt spid="546839"/>
                                        </p:tgtEl>
                                        <p:attrNameLst>
                                          <p:attrName>ppt_x</p:attrName>
                                        </p:attrNameLst>
                                      </p:cBhvr>
                                      <p:tavLst>
                                        <p:tav tm="0">
                                          <p:val>
                                            <p:strVal val="#ppt_x"/>
                                          </p:val>
                                        </p:tav>
                                        <p:tav tm="100000">
                                          <p:val>
                                            <p:strVal val="#ppt_x"/>
                                          </p:val>
                                        </p:tav>
                                      </p:tavLst>
                                    </p:anim>
                                    <p:anim calcmode="lin" valueType="num">
                                      <p:cBhvr additive="base">
                                        <p:cTn id="38" dur="500" fill="hold"/>
                                        <p:tgtEl>
                                          <p:spTgt spid="546839"/>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46841"/>
                                        </p:tgtEl>
                                        <p:attrNameLst>
                                          <p:attrName>style.visibility</p:attrName>
                                        </p:attrNameLst>
                                      </p:cBhvr>
                                      <p:to>
                                        <p:strVal val="visible"/>
                                      </p:to>
                                    </p:set>
                                    <p:anim calcmode="lin" valueType="num">
                                      <p:cBhvr additive="base">
                                        <p:cTn id="43" dur="500" fill="hold"/>
                                        <p:tgtEl>
                                          <p:spTgt spid="546841"/>
                                        </p:tgtEl>
                                        <p:attrNameLst>
                                          <p:attrName>ppt_x</p:attrName>
                                        </p:attrNameLst>
                                      </p:cBhvr>
                                      <p:tavLst>
                                        <p:tav tm="0">
                                          <p:val>
                                            <p:strVal val="#ppt_x"/>
                                          </p:val>
                                        </p:tav>
                                        <p:tav tm="100000">
                                          <p:val>
                                            <p:strVal val="#ppt_x"/>
                                          </p:val>
                                        </p:tav>
                                      </p:tavLst>
                                    </p:anim>
                                    <p:anim calcmode="lin" valueType="num">
                                      <p:cBhvr additive="base">
                                        <p:cTn id="44" dur="500" fill="hold"/>
                                        <p:tgtEl>
                                          <p:spTgt spid="546841"/>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46842"/>
                                        </p:tgtEl>
                                        <p:attrNameLst>
                                          <p:attrName>style.visibility</p:attrName>
                                        </p:attrNameLst>
                                      </p:cBhvr>
                                      <p:to>
                                        <p:strVal val="visible"/>
                                      </p:to>
                                    </p:set>
                                    <p:anim calcmode="lin" valueType="num">
                                      <p:cBhvr additive="base">
                                        <p:cTn id="49" dur="500" fill="hold"/>
                                        <p:tgtEl>
                                          <p:spTgt spid="546842"/>
                                        </p:tgtEl>
                                        <p:attrNameLst>
                                          <p:attrName>ppt_x</p:attrName>
                                        </p:attrNameLst>
                                      </p:cBhvr>
                                      <p:tavLst>
                                        <p:tav tm="0">
                                          <p:val>
                                            <p:strVal val="#ppt_x"/>
                                          </p:val>
                                        </p:tav>
                                        <p:tav tm="100000">
                                          <p:val>
                                            <p:strVal val="#ppt_x"/>
                                          </p:val>
                                        </p:tav>
                                      </p:tavLst>
                                    </p:anim>
                                    <p:anim calcmode="lin" valueType="num">
                                      <p:cBhvr additive="base">
                                        <p:cTn id="50" dur="500" fill="hold"/>
                                        <p:tgtEl>
                                          <p:spTgt spid="54684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46840"/>
                                        </p:tgtEl>
                                        <p:attrNameLst>
                                          <p:attrName>style.visibility</p:attrName>
                                        </p:attrNameLst>
                                      </p:cBhvr>
                                      <p:to>
                                        <p:strVal val="visible"/>
                                      </p:to>
                                    </p:set>
                                    <p:anim calcmode="lin" valueType="num">
                                      <p:cBhvr additive="base">
                                        <p:cTn id="55" dur="500" fill="hold"/>
                                        <p:tgtEl>
                                          <p:spTgt spid="546840"/>
                                        </p:tgtEl>
                                        <p:attrNameLst>
                                          <p:attrName>ppt_x</p:attrName>
                                        </p:attrNameLst>
                                      </p:cBhvr>
                                      <p:tavLst>
                                        <p:tav tm="0">
                                          <p:val>
                                            <p:strVal val="#ppt_x"/>
                                          </p:val>
                                        </p:tav>
                                        <p:tav tm="100000">
                                          <p:val>
                                            <p:strVal val="#ppt_x"/>
                                          </p:val>
                                        </p:tav>
                                      </p:tavLst>
                                    </p:anim>
                                    <p:anim calcmode="lin" valueType="num">
                                      <p:cBhvr additive="base">
                                        <p:cTn id="56" dur="500" fill="hold"/>
                                        <p:tgtEl>
                                          <p:spTgt spid="5468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34" grpId="0" animBg="1" autoUpdateAnimBg="0"/>
      <p:bldP spid="546835" grpId="0" animBg="1" autoUpdateAnimBg="0"/>
      <p:bldP spid="546836" grpId="0" animBg="1" autoUpdateAnimBg="0"/>
      <p:bldP spid="546837" grpId="0" animBg="1" autoUpdateAnimBg="0"/>
      <p:bldP spid="546838" grpId="0" animBg="1" autoUpdateAnimBg="0"/>
      <p:bldP spid="546839" grpId="0" animBg="1" autoUpdateAnimBg="0"/>
      <p:bldP spid="546840" grpId="0" animBg="1" autoUpdateAnimBg="0"/>
      <p:bldP spid="546841" grpId="0" animBg="1" autoUpdateAnimBg="0"/>
      <p:bldP spid="546842"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p:txBody>
          <a:bodyPr/>
          <a:lstStyle/>
          <a:p>
            <a:r>
              <a:rPr lang="en-US" altLang="en-US"/>
              <a:t>4-</a:t>
            </a:r>
            <a:fld id="{A75D4F1E-868D-4F17-9F26-B2A9706A294E}" type="slidenum">
              <a:rPr lang="en-US" altLang="en-US"/>
              <a:pPr/>
              <a:t>59</a:t>
            </a:fld>
            <a:endParaRPr lang="en-US" altLang="en-US"/>
          </a:p>
        </p:txBody>
      </p:sp>
      <p:sp>
        <p:nvSpPr>
          <p:cNvPr id="468020" name="Text Box 52"/>
          <p:cNvSpPr txBox="1">
            <a:spLocks noChangeArrowheads="1"/>
          </p:cNvSpPr>
          <p:nvPr/>
        </p:nvSpPr>
        <p:spPr bwMode="auto">
          <a:xfrm>
            <a:off x="5148263" y="3592513"/>
            <a:ext cx="3238500" cy="1825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None/>
            </a:pPr>
            <a:r>
              <a:rPr lang="en-US" altLang="sv-SE" sz="1200" b="0">
                <a:solidFill>
                  <a:srgbClr val="0000B0"/>
                </a:solidFill>
                <a:latin typeface="Comic Sans MS" pitchFamily="66" charset="0"/>
              </a:rPr>
              <a:t>Up</a:t>
            </a:r>
            <a:r>
              <a:rPr lang="en-US" altLang="sv-SE" sz="1200" b="0" baseline="-25000">
                <a:solidFill>
                  <a:srgbClr val="0000B0"/>
                </a:solidFill>
                <a:latin typeface="Comic Sans MS" pitchFamily="66" charset="0"/>
              </a:rPr>
              <a:t>0</a:t>
            </a:r>
            <a:r>
              <a:rPr lang="en-US" altLang="sv-SE" sz="1200" b="0">
                <a:solidFill>
                  <a:srgbClr val="0000B0"/>
                </a:solidFill>
                <a:latin typeface="Comic Sans MS" pitchFamily="66" charset="0"/>
              </a:rPr>
              <a:t>={2.0;2.3;2.7;5.3;5.4;5.2; 1.0;7.1;4.3}</a:t>
            </a:r>
          </a:p>
        </p:txBody>
      </p:sp>
      <p:sp>
        <p:nvSpPr>
          <p:cNvPr id="468013" name="Text Box 45"/>
          <p:cNvSpPr txBox="1">
            <a:spLocks noChangeArrowheads="1"/>
          </p:cNvSpPr>
          <p:nvPr/>
        </p:nvSpPr>
        <p:spPr bwMode="auto">
          <a:xfrm>
            <a:off x="4922838" y="3546475"/>
            <a:ext cx="32385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None/>
            </a:pPr>
            <a:r>
              <a:rPr lang="en-US" altLang="sv-SE" sz="1200" b="0">
                <a:solidFill>
                  <a:srgbClr val="0000B0"/>
                </a:solidFill>
                <a:latin typeface="Comic Sans MS" pitchFamily="66" charset="0"/>
              </a:rPr>
              <a:t>Down</a:t>
            </a:r>
            <a:r>
              <a:rPr lang="en-US" altLang="sv-SE" sz="1200" b="0" baseline="-25000">
                <a:solidFill>
                  <a:srgbClr val="0000B0"/>
                </a:solidFill>
                <a:latin typeface="Comic Sans MS" pitchFamily="66" charset="0"/>
              </a:rPr>
              <a:t>0</a:t>
            </a:r>
            <a:r>
              <a:rPr lang="en-US" altLang="sv-SE" sz="1200" b="0">
                <a:solidFill>
                  <a:srgbClr val="0000B0"/>
                </a:solidFill>
                <a:latin typeface="Comic Sans MS" pitchFamily="66" charset="0"/>
              </a:rPr>
              <a:t>={2.0;2.3;2.7;5.3;5.4;5.2; 1.0;7.1;4.3}</a:t>
            </a:r>
          </a:p>
          <a:p>
            <a:pPr>
              <a:spcBef>
                <a:spcPct val="50000"/>
              </a:spcBef>
              <a:buFont typeface="Wingdings" pitchFamily="2" charset="2"/>
              <a:buNone/>
            </a:pPr>
            <a:endParaRPr lang="en-US" altLang="sv-SE" sz="1200" b="0">
              <a:solidFill>
                <a:srgbClr val="0000B0"/>
              </a:solidFill>
              <a:latin typeface="Comic Sans MS" pitchFamily="66" charset="0"/>
            </a:endParaRPr>
          </a:p>
        </p:txBody>
      </p:sp>
      <p:grpSp>
        <p:nvGrpSpPr>
          <p:cNvPr id="468019" name="Group 51"/>
          <p:cNvGrpSpPr>
            <a:grpSpLocks/>
          </p:cNvGrpSpPr>
          <p:nvPr/>
        </p:nvGrpSpPr>
        <p:grpSpPr bwMode="auto">
          <a:xfrm>
            <a:off x="4481513" y="4125913"/>
            <a:ext cx="4408487" cy="471487"/>
            <a:chOff x="2878" y="2569"/>
            <a:chExt cx="2777" cy="297"/>
          </a:xfrm>
        </p:grpSpPr>
        <p:sp>
          <p:nvSpPr>
            <p:cNvPr id="468018" name="Text Box 50"/>
            <p:cNvSpPr txBox="1">
              <a:spLocks noChangeArrowheads="1"/>
            </p:cNvSpPr>
            <p:nvPr/>
          </p:nvSpPr>
          <p:spPr bwMode="auto">
            <a:xfrm>
              <a:off x="2878" y="2569"/>
              <a:ext cx="112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None/>
              </a:pPr>
              <a:r>
                <a:rPr lang="en-US" altLang="sv-SE" sz="1200" b="0">
                  <a:solidFill>
                    <a:srgbClr val="0000B0"/>
                  </a:solidFill>
                  <a:latin typeface="Comic Sans MS" pitchFamily="66" charset="0"/>
                </a:rPr>
                <a:t>Down</a:t>
              </a:r>
              <a:r>
                <a:rPr lang="en-US" altLang="sv-SE" sz="1200" b="0" baseline="-25000">
                  <a:solidFill>
                    <a:srgbClr val="0000B0"/>
                  </a:solidFill>
                  <a:latin typeface="Comic Sans MS" pitchFamily="66" charset="0"/>
                </a:rPr>
                <a:t>2</a:t>
              </a:r>
              <a:r>
                <a:rPr lang="en-US" altLang="sv-SE" sz="1200" b="0">
                  <a:solidFill>
                    <a:srgbClr val="0000B0"/>
                  </a:solidFill>
                  <a:latin typeface="Comic Sans MS" pitchFamily="66" charset="0"/>
                </a:rPr>
                <a:t>={2.0;2.3;2.7;5.3;5.4;5.2; 1.0;7.1;4.3}</a:t>
              </a:r>
            </a:p>
          </p:txBody>
        </p:sp>
        <p:sp>
          <p:nvSpPr>
            <p:cNvPr id="468017" name="Text Box 49"/>
            <p:cNvSpPr txBox="1">
              <a:spLocks noChangeArrowheads="1"/>
            </p:cNvSpPr>
            <p:nvPr/>
          </p:nvSpPr>
          <p:spPr bwMode="auto">
            <a:xfrm>
              <a:off x="4529" y="2636"/>
              <a:ext cx="112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None/>
              </a:pPr>
              <a:r>
                <a:rPr lang="en-US" altLang="sv-SE" sz="1200" b="0">
                  <a:solidFill>
                    <a:srgbClr val="0000B0"/>
                  </a:solidFill>
                  <a:latin typeface="Comic Sans MS" pitchFamily="66" charset="0"/>
                </a:rPr>
                <a:t>Down</a:t>
              </a:r>
              <a:r>
                <a:rPr lang="en-US" altLang="sv-SE" sz="1200" b="0" baseline="-25000">
                  <a:solidFill>
                    <a:srgbClr val="0000B0"/>
                  </a:solidFill>
                  <a:latin typeface="Comic Sans MS" pitchFamily="66" charset="0"/>
                </a:rPr>
                <a:t>1</a:t>
              </a:r>
              <a:r>
                <a:rPr lang="en-US" altLang="sv-SE" sz="1200" b="0">
                  <a:solidFill>
                    <a:srgbClr val="0000B0"/>
                  </a:solidFill>
                  <a:latin typeface="Comic Sans MS" pitchFamily="66" charset="0"/>
                </a:rPr>
                <a:t>={2.0;2.3;2.7;5.3;5.4;5.2; 1.0;7.1;4.3}</a:t>
              </a:r>
            </a:p>
          </p:txBody>
        </p:sp>
      </p:grpSp>
      <p:sp>
        <p:nvSpPr>
          <p:cNvPr id="467970" name="Rectangle 2"/>
          <p:cNvSpPr>
            <a:spLocks noGrp="1" noChangeArrowheads="1"/>
          </p:cNvSpPr>
          <p:nvPr>
            <p:ph type="title"/>
          </p:nvPr>
        </p:nvSpPr>
        <p:spPr>
          <a:xfrm>
            <a:off x="533400" y="241300"/>
            <a:ext cx="7772400" cy="1117600"/>
          </a:xfrm>
        </p:spPr>
        <p:txBody>
          <a:bodyPr/>
          <a:lstStyle/>
          <a:p>
            <a:r>
              <a:rPr lang="en-US" altLang="sv-SE" sz="3200" dirty="0">
                <a:latin typeface="Calibri Light" panose="020F0302020204030204" pitchFamily="34" charset="0"/>
              </a:rPr>
              <a:t>Self Stabilizing Broadcast for Topology Update</a:t>
            </a:r>
          </a:p>
        </p:txBody>
      </p:sp>
      <p:sp>
        <p:nvSpPr>
          <p:cNvPr id="467971" name="Rectangle 3"/>
          <p:cNvSpPr>
            <a:spLocks noGrp="1" noChangeArrowheads="1"/>
          </p:cNvSpPr>
          <p:nvPr>
            <p:ph type="body" idx="1"/>
          </p:nvPr>
        </p:nvSpPr>
        <p:spPr>
          <a:xfrm>
            <a:off x="533400" y="1381125"/>
            <a:ext cx="7772400" cy="4505325"/>
          </a:xfrm>
        </p:spPr>
        <p:txBody>
          <a:bodyPr/>
          <a:lstStyle/>
          <a:p>
            <a:pPr marL="0" indent="0">
              <a:buFont typeface="Wingdings" pitchFamily="2" charset="2"/>
              <a:buNone/>
            </a:pPr>
            <a:r>
              <a:rPr lang="en-US" altLang="sv-SE" sz="2800" dirty="0">
                <a:latin typeface="Calibri Light" panose="020F0302020204030204" pitchFamily="34" charset="0"/>
              </a:rPr>
              <a:t>In order to inform every processor, the tree topology collected by the leader, we use a self-stabilizing broadcast mechanism:</a:t>
            </a:r>
          </a:p>
          <a:p>
            <a:pPr marL="0" indent="0">
              <a:buFont typeface="Wingdings" pitchFamily="2" charset="2"/>
              <a:buNone/>
            </a:pPr>
            <a:endParaRPr lang="en-US" altLang="sv-SE" sz="2800" dirty="0">
              <a:latin typeface="Calibri Light" panose="020F0302020204030204" pitchFamily="34" charset="0"/>
            </a:endParaRPr>
          </a:p>
          <a:p>
            <a:pPr marL="0" indent="0">
              <a:buFont typeface="Wingdings" pitchFamily="2" charset="2"/>
              <a:buNone/>
            </a:pPr>
            <a:r>
              <a:rPr lang="en-US" altLang="sv-SE" sz="2800" dirty="0">
                <a:latin typeface="Calibri Light" panose="020F0302020204030204" pitchFamily="34" charset="0"/>
              </a:rPr>
              <a:t>Root (x):</a:t>
            </a:r>
          </a:p>
          <a:p>
            <a:pPr marL="0" indent="0">
              <a:buFont typeface="Wingdings" pitchFamily="2" charset="2"/>
              <a:buNone/>
            </a:pPr>
            <a:r>
              <a:rPr lang="en-US" altLang="sv-SE" sz="1800" dirty="0">
                <a:latin typeface="Calibri Light" panose="020F0302020204030204" pitchFamily="34" charset="0"/>
              </a:rPr>
              <a:t>	</a:t>
            </a:r>
            <a:r>
              <a:rPr lang="en-US" altLang="sv-SE" sz="1800" dirty="0" err="1">
                <a:latin typeface="Calibri Light" panose="020F0302020204030204" pitchFamily="34" charset="0"/>
              </a:rPr>
              <a:t>Down</a:t>
            </a:r>
            <a:r>
              <a:rPr lang="en-US" altLang="sv-SE" sz="1800" baseline="-25000" dirty="0" err="1">
                <a:latin typeface="Calibri Light" panose="020F0302020204030204" pitchFamily="34" charset="0"/>
              </a:rPr>
              <a:t>x</a:t>
            </a:r>
            <a:r>
              <a:rPr lang="en-US" altLang="sv-SE" sz="1800" dirty="0">
                <a:latin typeface="Calibri Light" panose="020F0302020204030204" pitchFamily="34" charset="0"/>
              </a:rPr>
              <a:t>= </a:t>
            </a:r>
            <a:r>
              <a:rPr lang="en-US" altLang="sv-SE" sz="1800" dirty="0" err="1">
                <a:latin typeface="Calibri Light" panose="020F0302020204030204" pitchFamily="34" charset="0"/>
              </a:rPr>
              <a:t>Up</a:t>
            </a:r>
            <a:r>
              <a:rPr lang="en-US" altLang="sv-SE" sz="1800" baseline="-25000" dirty="0" err="1">
                <a:latin typeface="Calibri Light" panose="020F0302020204030204" pitchFamily="34" charset="0"/>
              </a:rPr>
              <a:t>x</a:t>
            </a:r>
            <a:endParaRPr lang="en-US" altLang="sv-SE" sz="1800" baseline="-25000" dirty="0">
              <a:latin typeface="Calibri Light" panose="020F0302020204030204" pitchFamily="34" charset="0"/>
            </a:endParaRPr>
          </a:p>
          <a:p>
            <a:pPr marL="0" indent="0">
              <a:buFont typeface="Wingdings" pitchFamily="2" charset="2"/>
              <a:buNone/>
            </a:pPr>
            <a:endParaRPr lang="en-US" altLang="sv-SE" sz="1800" dirty="0">
              <a:latin typeface="Calibri Light" panose="020F0302020204030204" pitchFamily="34" charset="0"/>
            </a:endParaRPr>
          </a:p>
          <a:p>
            <a:pPr marL="0" indent="0">
              <a:buFont typeface="Wingdings" pitchFamily="2" charset="2"/>
              <a:buNone/>
            </a:pPr>
            <a:r>
              <a:rPr lang="en-US" altLang="sv-SE" sz="2800" dirty="0">
                <a:latin typeface="Calibri Light" panose="020F0302020204030204" pitchFamily="34" charset="0"/>
              </a:rPr>
              <a:t>Everyone else (</a:t>
            </a:r>
            <a:r>
              <a:rPr lang="en-US" altLang="sv-SE" sz="2800" dirty="0" err="1">
                <a:latin typeface="Calibri Light" panose="020F0302020204030204" pitchFamily="34" charset="0"/>
              </a:rPr>
              <a:t>i</a:t>
            </a:r>
            <a:r>
              <a:rPr lang="en-US" altLang="sv-SE" sz="2800" dirty="0">
                <a:latin typeface="Calibri Light" panose="020F0302020204030204" pitchFamily="34" charset="0"/>
              </a:rPr>
              <a:t>):</a:t>
            </a:r>
          </a:p>
          <a:p>
            <a:pPr marL="0" indent="0">
              <a:buFont typeface="Wingdings" pitchFamily="2" charset="2"/>
              <a:buNone/>
            </a:pPr>
            <a:r>
              <a:rPr lang="en-US" altLang="sv-SE" sz="1800" dirty="0">
                <a:latin typeface="Calibri Light" panose="020F0302020204030204" pitchFamily="34" charset="0"/>
              </a:rPr>
              <a:t>	</a:t>
            </a:r>
            <a:r>
              <a:rPr lang="en-US" altLang="sv-SE" sz="1800" dirty="0" err="1">
                <a:latin typeface="Calibri Light" panose="020F0302020204030204" pitchFamily="34" charset="0"/>
              </a:rPr>
              <a:t>Down</a:t>
            </a:r>
            <a:r>
              <a:rPr lang="en-US" altLang="sv-SE" sz="1800" baseline="-25000" dirty="0" err="1">
                <a:latin typeface="Calibri Light" panose="020F0302020204030204" pitchFamily="34" charset="0"/>
              </a:rPr>
              <a:t>i</a:t>
            </a:r>
            <a:r>
              <a:rPr lang="en-US" altLang="sv-SE" sz="1800" dirty="0">
                <a:latin typeface="Calibri Light" panose="020F0302020204030204" pitchFamily="34" charset="0"/>
              </a:rPr>
              <a:t>= </a:t>
            </a:r>
            <a:r>
              <a:rPr lang="en-US" altLang="sv-SE" sz="1800" dirty="0" err="1">
                <a:latin typeface="Calibri Light" panose="020F0302020204030204" pitchFamily="34" charset="0"/>
              </a:rPr>
              <a:t>Down</a:t>
            </a:r>
            <a:r>
              <a:rPr lang="en-US" altLang="sv-SE" sz="1800" baseline="-25000" dirty="0" err="1">
                <a:latin typeface="Calibri Light" panose="020F0302020204030204" pitchFamily="34" charset="0"/>
              </a:rPr>
              <a:t>j</a:t>
            </a:r>
            <a:r>
              <a:rPr lang="en-US" altLang="sv-SE" sz="1800" baseline="-25000" dirty="0">
                <a:latin typeface="Calibri Light" panose="020F0302020204030204" pitchFamily="34" charset="0"/>
              </a:rPr>
              <a:t> </a:t>
            </a:r>
            <a:r>
              <a:rPr lang="en-US" altLang="sv-SE" sz="1800" dirty="0">
                <a:latin typeface="Calibri Light" panose="020F0302020204030204" pitchFamily="34" charset="0"/>
              </a:rPr>
              <a:t>| j=parent(</a:t>
            </a:r>
            <a:r>
              <a:rPr lang="en-US" altLang="sv-SE" sz="1800" dirty="0" err="1">
                <a:latin typeface="Calibri Light" panose="020F0302020204030204" pitchFamily="34" charset="0"/>
              </a:rPr>
              <a:t>i</a:t>
            </a:r>
            <a:r>
              <a:rPr lang="en-US" altLang="sv-SE" sz="1800" dirty="0">
                <a:latin typeface="Calibri Light" panose="020F0302020204030204" pitchFamily="34" charset="0"/>
              </a:rPr>
              <a:t>)</a:t>
            </a:r>
          </a:p>
          <a:p>
            <a:pPr marL="0" indent="0">
              <a:buFont typeface="Wingdings" pitchFamily="2" charset="2"/>
              <a:buNone/>
            </a:pPr>
            <a:endParaRPr lang="en-US" altLang="sv-SE" sz="1800" dirty="0">
              <a:latin typeface="Calibri Light" panose="020F0302020204030204" pitchFamily="34" charset="0"/>
            </a:endParaRPr>
          </a:p>
          <a:p>
            <a:pPr marL="0" indent="0">
              <a:buFont typeface="Wingdings" pitchFamily="2" charset="2"/>
              <a:buNone/>
            </a:pPr>
            <a:r>
              <a:rPr lang="en-US" altLang="sv-SE" sz="2800" dirty="0">
                <a:latin typeface="Calibri Light" panose="020F0302020204030204" pitchFamily="34" charset="0"/>
              </a:rPr>
              <a:t> This is done in </a:t>
            </a:r>
            <a:r>
              <a:rPr lang="en-US" altLang="sv-SE" sz="2800" i="1" dirty="0">
                <a:latin typeface="Calibri Light" panose="020F0302020204030204" pitchFamily="34" charset="0"/>
              </a:rPr>
              <a:t>O</a:t>
            </a:r>
            <a:r>
              <a:rPr lang="en-US" altLang="sv-SE" sz="2800" dirty="0">
                <a:latin typeface="Calibri Light" panose="020F0302020204030204" pitchFamily="34" charset="0"/>
              </a:rPr>
              <a:t>(</a:t>
            </a:r>
            <a:r>
              <a:rPr lang="en-US" altLang="sv-SE" sz="2800" i="1" dirty="0">
                <a:latin typeface="Calibri Light" panose="020F0302020204030204" pitchFamily="34" charset="0"/>
              </a:rPr>
              <a:t>d</a:t>
            </a:r>
            <a:r>
              <a:rPr lang="en-US" altLang="sv-SE" sz="2800" dirty="0">
                <a:latin typeface="Calibri Light" panose="020F0302020204030204" pitchFamily="34" charset="0"/>
              </a:rPr>
              <a:t>).</a:t>
            </a:r>
          </a:p>
        </p:txBody>
      </p:sp>
      <p:grpSp>
        <p:nvGrpSpPr>
          <p:cNvPr id="467999" name="Group 31"/>
          <p:cNvGrpSpPr>
            <a:grpSpLocks/>
          </p:cNvGrpSpPr>
          <p:nvPr/>
        </p:nvGrpSpPr>
        <p:grpSpPr bwMode="auto">
          <a:xfrm>
            <a:off x="5494338" y="3867150"/>
            <a:ext cx="2060575" cy="2019300"/>
            <a:chOff x="1694" y="2342"/>
            <a:chExt cx="1298" cy="1272"/>
          </a:xfrm>
        </p:grpSpPr>
        <p:sp>
          <p:nvSpPr>
            <p:cNvPr id="468000" name="Oval 32"/>
            <p:cNvSpPr>
              <a:spLocks noChangeArrowheads="1"/>
            </p:cNvSpPr>
            <p:nvPr/>
          </p:nvSpPr>
          <p:spPr bwMode="auto">
            <a:xfrm>
              <a:off x="2570" y="2688"/>
              <a:ext cx="19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Font typeface="Wingdings" pitchFamily="2" charset="2"/>
                <a:buNone/>
              </a:pPr>
              <a:r>
                <a:rPr lang="en-US" altLang="sv-SE" sz="1400">
                  <a:latin typeface="Comic Sans MS" pitchFamily="66" charset="0"/>
                </a:rPr>
                <a:t>1</a:t>
              </a:r>
            </a:p>
          </p:txBody>
        </p:sp>
        <p:sp>
          <p:nvSpPr>
            <p:cNvPr id="468001" name="Oval 33"/>
            <p:cNvSpPr>
              <a:spLocks noChangeArrowheads="1"/>
            </p:cNvSpPr>
            <p:nvPr/>
          </p:nvSpPr>
          <p:spPr bwMode="auto">
            <a:xfrm>
              <a:off x="2087" y="2672"/>
              <a:ext cx="19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Font typeface="Wingdings" pitchFamily="2" charset="2"/>
                <a:buNone/>
              </a:pPr>
              <a:r>
                <a:rPr lang="en-US" altLang="sv-SE" sz="1400">
                  <a:latin typeface="Comic Sans MS" pitchFamily="66" charset="0"/>
                </a:rPr>
                <a:t>2</a:t>
              </a:r>
            </a:p>
          </p:txBody>
        </p:sp>
        <p:sp>
          <p:nvSpPr>
            <p:cNvPr id="468002" name="Oval 34"/>
            <p:cNvSpPr>
              <a:spLocks noChangeArrowheads="1"/>
            </p:cNvSpPr>
            <p:nvPr/>
          </p:nvSpPr>
          <p:spPr bwMode="auto">
            <a:xfrm>
              <a:off x="2800" y="3060"/>
              <a:ext cx="19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Font typeface="Wingdings" pitchFamily="2" charset="2"/>
                <a:buNone/>
              </a:pPr>
              <a:r>
                <a:rPr lang="en-US" altLang="sv-SE" sz="1400">
                  <a:latin typeface="Comic Sans MS" pitchFamily="66" charset="0"/>
                </a:rPr>
                <a:t>7</a:t>
              </a:r>
            </a:p>
          </p:txBody>
        </p:sp>
        <p:sp>
          <p:nvSpPr>
            <p:cNvPr id="468003" name="Oval 35"/>
            <p:cNvSpPr>
              <a:spLocks noChangeArrowheads="1"/>
            </p:cNvSpPr>
            <p:nvPr/>
          </p:nvSpPr>
          <p:spPr bwMode="auto">
            <a:xfrm>
              <a:off x="2253" y="3039"/>
              <a:ext cx="19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Font typeface="Wingdings" pitchFamily="2" charset="2"/>
                <a:buNone/>
              </a:pPr>
              <a:r>
                <a:rPr lang="en-US" altLang="sv-SE" sz="1400">
                  <a:latin typeface="Comic Sans MS" pitchFamily="66" charset="0"/>
                </a:rPr>
                <a:t>5</a:t>
              </a:r>
            </a:p>
          </p:txBody>
        </p:sp>
        <p:sp>
          <p:nvSpPr>
            <p:cNvPr id="468004" name="Oval 36"/>
            <p:cNvSpPr>
              <a:spLocks noChangeArrowheads="1"/>
            </p:cNvSpPr>
            <p:nvPr/>
          </p:nvSpPr>
          <p:spPr bwMode="auto">
            <a:xfrm>
              <a:off x="1882" y="3043"/>
              <a:ext cx="19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Font typeface="Wingdings" pitchFamily="2" charset="2"/>
                <a:buNone/>
              </a:pPr>
              <a:r>
                <a:rPr lang="en-US" altLang="sv-SE" sz="1400">
                  <a:latin typeface="Comic Sans MS" pitchFamily="66" charset="0"/>
                </a:rPr>
                <a:t>3</a:t>
              </a:r>
            </a:p>
          </p:txBody>
        </p:sp>
        <p:sp>
          <p:nvSpPr>
            <p:cNvPr id="468005" name="Oval 37"/>
            <p:cNvSpPr>
              <a:spLocks noChangeArrowheads="1"/>
            </p:cNvSpPr>
            <p:nvPr/>
          </p:nvSpPr>
          <p:spPr bwMode="auto">
            <a:xfrm>
              <a:off x="1694" y="3414"/>
              <a:ext cx="19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Font typeface="Wingdings" pitchFamily="2" charset="2"/>
                <a:buNone/>
              </a:pPr>
              <a:r>
                <a:rPr lang="en-US" altLang="sv-SE" sz="1200">
                  <a:latin typeface="Comic Sans MS" pitchFamily="66" charset="0"/>
                </a:rPr>
                <a:t>4</a:t>
              </a:r>
            </a:p>
          </p:txBody>
        </p:sp>
        <p:sp>
          <p:nvSpPr>
            <p:cNvPr id="468006" name="Oval 38"/>
            <p:cNvSpPr>
              <a:spLocks noChangeArrowheads="1"/>
            </p:cNvSpPr>
            <p:nvPr/>
          </p:nvSpPr>
          <p:spPr bwMode="auto">
            <a:xfrm>
              <a:off x="2325" y="2342"/>
              <a:ext cx="19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Font typeface="Wingdings" pitchFamily="2" charset="2"/>
                <a:buNone/>
              </a:pPr>
              <a:r>
                <a:rPr lang="en-US" altLang="sv-SE" sz="1400">
                  <a:latin typeface="Comic Sans MS" pitchFamily="66" charset="0"/>
                </a:rPr>
                <a:t>0</a:t>
              </a:r>
            </a:p>
          </p:txBody>
        </p:sp>
        <p:sp>
          <p:nvSpPr>
            <p:cNvPr id="468007" name="Line 39"/>
            <p:cNvSpPr>
              <a:spLocks noChangeShapeType="1"/>
            </p:cNvSpPr>
            <p:nvPr/>
          </p:nvSpPr>
          <p:spPr bwMode="auto">
            <a:xfrm flipH="1">
              <a:off x="2246" y="2521"/>
              <a:ext cx="108"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468008" name="Line 40"/>
            <p:cNvSpPr>
              <a:spLocks noChangeShapeType="1"/>
            </p:cNvSpPr>
            <p:nvPr/>
          </p:nvSpPr>
          <p:spPr bwMode="auto">
            <a:xfrm flipH="1">
              <a:off x="2037" y="2863"/>
              <a:ext cx="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468009" name="Line 41"/>
            <p:cNvSpPr>
              <a:spLocks noChangeShapeType="1"/>
            </p:cNvSpPr>
            <p:nvPr/>
          </p:nvSpPr>
          <p:spPr bwMode="auto">
            <a:xfrm flipH="1">
              <a:off x="1820" y="3231"/>
              <a:ext cx="92" cy="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468010" name="Line 42"/>
            <p:cNvSpPr>
              <a:spLocks noChangeShapeType="1"/>
            </p:cNvSpPr>
            <p:nvPr/>
          </p:nvSpPr>
          <p:spPr bwMode="auto">
            <a:xfrm>
              <a:off x="2496" y="2521"/>
              <a:ext cx="117"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468011" name="Line 43"/>
            <p:cNvSpPr>
              <a:spLocks noChangeShapeType="1"/>
            </p:cNvSpPr>
            <p:nvPr/>
          </p:nvSpPr>
          <p:spPr bwMode="auto">
            <a:xfrm>
              <a:off x="2730" y="2872"/>
              <a:ext cx="125"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468012" name="Line 44"/>
            <p:cNvSpPr>
              <a:spLocks noChangeShapeType="1"/>
            </p:cNvSpPr>
            <p:nvPr/>
          </p:nvSpPr>
          <p:spPr bwMode="auto">
            <a:xfrm>
              <a:off x="2237" y="2846"/>
              <a:ext cx="84"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grpSp>
      <p:sp>
        <p:nvSpPr>
          <p:cNvPr id="468014" name="Line 46"/>
          <p:cNvSpPr>
            <a:spLocks noChangeShapeType="1"/>
          </p:cNvSpPr>
          <p:nvPr/>
        </p:nvSpPr>
        <p:spPr bwMode="auto">
          <a:xfrm>
            <a:off x="6094413" y="5153025"/>
            <a:ext cx="27781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468015" name="Line 47"/>
          <p:cNvSpPr>
            <a:spLocks noChangeShapeType="1"/>
          </p:cNvSpPr>
          <p:nvPr/>
        </p:nvSpPr>
        <p:spPr bwMode="auto">
          <a:xfrm flipV="1">
            <a:off x="5792788" y="5256213"/>
            <a:ext cx="649287" cy="4048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468016" name="Line 48"/>
          <p:cNvSpPr>
            <a:spLocks noChangeShapeType="1"/>
          </p:cNvSpPr>
          <p:nvPr/>
        </p:nvSpPr>
        <p:spPr bwMode="auto">
          <a:xfrm flipH="1" flipV="1">
            <a:off x="6418263" y="4597400"/>
            <a:ext cx="833437" cy="56673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Tree>
    <p:extLst>
      <p:ext uri="{BB962C8B-B14F-4D97-AF65-F5344CB8AC3E}">
        <p14:creationId xmlns:p14="http://schemas.microsoft.com/office/powerpoint/2010/main" val="4265934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8020"/>
                                        </p:tgtEl>
                                        <p:attrNameLst>
                                          <p:attrName>style.visibility</p:attrName>
                                        </p:attrNameLst>
                                      </p:cBhvr>
                                      <p:to>
                                        <p:strVal val="visible"/>
                                      </p:to>
                                    </p:set>
                                    <p:anim calcmode="lin" valueType="num">
                                      <p:cBhvr additive="base">
                                        <p:cTn id="7" dur="500" fill="hold"/>
                                        <p:tgtEl>
                                          <p:spTgt spid="468020"/>
                                        </p:tgtEl>
                                        <p:attrNameLst>
                                          <p:attrName>ppt_x</p:attrName>
                                        </p:attrNameLst>
                                      </p:cBhvr>
                                      <p:tavLst>
                                        <p:tav tm="0">
                                          <p:val>
                                            <p:strVal val="#ppt_x"/>
                                          </p:val>
                                        </p:tav>
                                        <p:tav tm="100000">
                                          <p:val>
                                            <p:strVal val="#ppt_x"/>
                                          </p:val>
                                        </p:tav>
                                      </p:tavLst>
                                    </p:anim>
                                    <p:anim calcmode="lin" valueType="num">
                                      <p:cBhvr additive="base">
                                        <p:cTn id="8" dur="500" fill="hold"/>
                                        <p:tgtEl>
                                          <p:spTgt spid="46802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8013"/>
                                        </p:tgtEl>
                                        <p:attrNameLst>
                                          <p:attrName>style.visibility</p:attrName>
                                        </p:attrNameLst>
                                      </p:cBhvr>
                                      <p:to>
                                        <p:strVal val="visible"/>
                                      </p:to>
                                    </p:set>
                                    <p:anim calcmode="lin" valueType="num">
                                      <p:cBhvr additive="base">
                                        <p:cTn id="13" dur="500" fill="hold"/>
                                        <p:tgtEl>
                                          <p:spTgt spid="468013"/>
                                        </p:tgtEl>
                                        <p:attrNameLst>
                                          <p:attrName>ppt_x</p:attrName>
                                        </p:attrNameLst>
                                      </p:cBhvr>
                                      <p:tavLst>
                                        <p:tav tm="0">
                                          <p:val>
                                            <p:strVal val="#ppt_x"/>
                                          </p:val>
                                        </p:tav>
                                        <p:tav tm="100000">
                                          <p:val>
                                            <p:strVal val="#ppt_x"/>
                                          </p:val>
                                        </p:tav>
                                      </p:tavLst>
                                    </p:anim>
                                    <p:anim calcmode="lin" valueType="num">
                                      <p:cBhvr additive="base">
                                        <p:cTn id="14" dur="500" fill="hold"/>
                                        <p:tgtEl>
                                          <p:spTgt spid="46801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68019"/>
                                        </p:tgtEl>
                                        <p:attrNameLst>
                                          <p:attrName>style.visibility</p:attrName>
                                        </p:attrNameLst>
                                      </p:cBhvr>
                                      <p:to>
                                        <p:strVal val="visible"/>
                                      </p:to>
                                    </p:set>
                                    <p:anim calcmode="lin" valueType="num">
                                      <p:cBhvr additive="base">
                                        <p:cTn id="19" dur="500" fill="hold"/>
                                        <p:tgtEl>
                                          <p:spTgt spid="468019"/>
                                        </p:tgtEl>
                                        <p:attrNameLst>
                                          <p:attrName>ppt_x</p:attrName>
                                        </p:attrNameLst>
                                      </p:cBhvr>
                                      <p:tavLst>
                                        <p:tav tm="0">
                                          <p:val>
                                            <p:strVal val="#ppt_x"/>
                                          </p:val>
                                        </p:tav>
                                        <p:tav tm="100000">
                                          <p:val>
                                            <p:strVal val="#ppt_x"/>
                                          </p:val>
                                        </p:tav>
                                      </p:tavLst>
                                    </p:anim>
                                    <p:anim calcmode="lin" valueType="num">
                                      <p:cBhvr additive="base">
                                        <p:cTn id="20" dur="500" fill="hold"/>
                                        <p:tgtEl>
                                          <p:spTgt spid="4680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020" grpId="0" animBg="1" autoUpdateAnimBg="0"/>
      <p:bldP spid="468013"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136359" y="1268413"/>
            <a:ext cx="8934616" cy="511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he-IL" sz="2800" dirty="0">
                <a:solidFill>
                  <a:schemeClr val="accent2"/>
                </a:solidFill>
                <a:latin typeface="Calibri Light" panose="020F0302020204030204" pitchFamily="34" charset="0"/>
                <a:cs typeface="Calibri Light" panose="020F0302020204030204" pitchFamily="34" charset="0"/>
              </a:rPr>
              <a:t>Designing a self-stabilization algorithm for asynchronous message-passing systems is more subtle than the same task in asynchronous shared memory systems</a:t>
            </a:r>
          </a:p>
          <a:p>
            <a:pPr>
              <a:buNone/>
            </a:pPr>
            <a:endParaRPr lang="en-US" altLang="he-IL" sz="2400" dirty="0">
              <a:solidFill>
                <a:srgbClr val="CC9900"/>
              </a:solidFill>
              <a:latin typeface="Calibri Light" panose="020F0302020204030204" pitchFamily="34" charset="0"/>
              <a:cs typeface="Calibri Light" panose="020F0302020204030204" pitchFamily="34" charset="0"/>
            </a:endParaRPr>
          </a:p>
          <a:p>
            <a:pPr>
              <a:buNone/>
            </a:pPr>
            <a:r>
              <a:rPr lang="en-US" altLang="he-IL" sz="2400" dirty="0">
                <a:solidFill>
                  <a:srgbClr val="CC9900"/>
                </a:solidFill>
                <a:latin typeface="Calibri Light" panose="020F0302020204030204" pitchFamily="34" charset="0"/>
                <a:cs typeface="Calibri Light" panose="020F0302020204030204" pitchFamily="34" charset="0"/>
              </a:rPr>
              <a:t>Main challenge: The messages stored in the communication links</a:t>
            </a:r>
          </a:p>
          <a:p>
            <a:pPr lvl="1" eaLnBrk="1" hangingPunct="1"/>
            <a:r>
              <a:rPr lang="en-US" altLang="he-IL" sz="2400" dirty="0">
                <a:solidFill>
                  <a:srgbClr val="CC9900"/>
                </a:solidFill>
                <a:latin typeface="Calibri Light" panose="020F0302020204030204" pitchFamily="34" charset="0"/>
                <a:cs typeface="Calibri Light" panose="020F0302020204030204" pitchFamily="34" charset="0"/>
              </a:rPr>
              <a:t>No bound on the message delivery time </a:t>
            </a:r>
          </a:p>
          <a:p>
            <a:pPr lvl="1" eaLnBrk="1" hangingPunct="1"/>
            <a:r>
              <a:rPr lang="en-US" altLang="he-IL" sz="2400" dirty="0">
                <a:solidFill>
                  <a:srgbClr val="CC9900"/>
                </a:solidFill>
                <a:latin typeface="Calibri Light" panose="020F0302020204030204" pitchFamily="34" charset="0"/>
                <a:cs typeface="Calibri Light" panose="020F0302020204030204" pitchFamily="34" charset="0"/>
              </a:rPr>
              <a:t>No bound on the number of messages that can be in link</a:t>
            </a:r>
          </a:p>
          <a:p>
            <a:pPr lvl="1" eaLnBrk="1" hangingPunct="1">
              <a:buFontTx/>
              <a:buNone/>
            </a:pPr>
            <a:endParaRPr lang="en-US" altLang="he-IL" sz="2400" dirty="0">
              <a:solidFill>
                <a:schemeClr val="hlink"/>
              </a:solidFill>
              <a:latin typeface="Calibri Light" panose="020F0302020204030204" pitchFamily="34" charset="0"/>
              <a:cs typeface="Calibri Light" panose="020F0302020204030204" pitchFamily="34" charset="0"/>
              <a:sym typeface="Wingdings" panose="05000000000000000000" pitchFamily="2" charset="2"/>
            </a:endParaRPr>
          </a:p>
          <a:p>
            <a:pPr>
              <a:buNone/>
            </a:pPr>
            <a:endParaRPr lang="en-US" altLang="he-IL" sz="2400" b="1" i="1" dirty="0">
              <a:solidFill>
                <a:schemeClr val="accent2"/>
              </a:solidFill>
              <a:latin typeface="Calibri Light" panose="020F0302020204030204" pitchFamily="34" charset="0"/>
              <a:cs typeface="Calibri Light" panose="020F0302020204030204" pitchFamily="34" charset="0"/>
              <a:sym typeface="Wingdings" panose="05000000000000000000" pitchFamily="2" charset="2"/>
            </a:endParaRPr>
          </a:p>
          <a:p>
            <a:pPr>
              <a:buNone/>
            </a:pPr>
            <a:r>
              <a:rPr lang="en-US" altLang="he-IL" sz="2400" b="1" i="1" dirty="0">
                <a:solidFill>
                  <a:schemeClr val="accent2"/>
                </a:solidFill>
                <a:latin typeface="Calibri Light" panose="020F0302020204030204" pitchFamily="34" charset="0"/>
                <a:cs typeface="Calibri Light" panose="020F0302020204030204" pitchFamily="34" charset="0"/>
                <a:sym typeface="Wingdings" panose="05000000000000000000" pitchFamily="2" charset="2"/>
              </a:rPr>
              <a:t>There are infinitely many initial configurations from which the system must stabilize</a:t>
            </a:r>
            <a:endParaRPr lang="en-US" altLang="he-IL" sz="2400" b="1" i="1" dirty="0">
              <a:solidFill>
                <a:schemeClr val="accent2"/>
              </a:solidFill>
              <a:latin typeface="Calibri Light" panose="020F0302020204030204" pitchFamily="34" charset="0"/>
              <a:cs typeface="Calibri Light" panose="020F0302020204030204" pitchFamily="34" charset="0"/>
            </a:endParaRPr>
          </a:p>
          <a:p>
            <a:pPr algn="ctr" eaLnBrk="1" hangingPunct="1"/>
            <a:endParaRPr lang="en-US" altLang="he-IL" sz="2400" b="1" i="1" dirty="0">
              <a:solidFill>
                <a:schemeClr val="accent2"/>
              </a:solidFill>
              <a:latin typeface="Calibri Light" panose="020F0302020204030204" pitchFamily="34" charset="0"/>
              <a:cs typeface="Calibri Light" panose="020F0302020204030204" pitchFamily="34" charset="0"/>
            </a:endParaRPr>
          </a:p>
        </p:txBody>
      </p:sp>
      <p:sp>
        <p:nvSpPr>
          <p:cNvPr id="13315" name="Rectangle 2"/>
          <p:cNvSpPr>
            <a:spLocks noGrp="1" noChangeArrowheads="1"/>
          </p:cNvSpPr>
          <p:nvPr>
            <p:ph type="ctrTitle"/>
          </p:nvPr>
        </p:nvSpPr>
        <p:spPr>
          <a:xfrm>
            <a:off x="73025" y="-26988"/>
            <a:ext cx="8820150" cy="1295401"/>
          </a:xfrm>
        </p:spPr>
        <p:txBody>
          <a:bodyPr anchor="ctr"/>
          <a:lstStyle/>
          <a:p>
            <a:pPr eaLnBrk="1" hangingPunct="1"/>
            <a:r>
              <a:rPr lang="en-US" altLang="en-US" sz="3600" u="sng">
                <a:solidFill>
                  <a:schemeClr val="hlink"/>
                </a:solidFill>
                <a:latin typeface="Calibri Light" panose="020F0302020204030204" pitchFamily="34" charset="0"/>
                <a:cs typeface="Calibri Light" panose="020F0302020204030204" pitchFamily="34" charset="0"/>
              </a:rPr>
              <a:t>Converting Shared Memory to</a:t>
            </a:r>
            <a:br>
              <a:rPr lang="en-US" altLang="en-US" sz="3600" u="sng">
                <a:solidFill>
                  <a:schemeClr val="hlink"/>
                </a:solidFill>
                <a:latin typeface="Calibri Light" panose="020F0302020204030204" pitchFamily="34" charset="0"/>
                <a:cs typeface="Calibri Light" panose="020F0302020204030204" pitchFamily="34" charset="0"/>
              </a:rPr>
            </a:br>
            <a:r>
              <a:rPr lang="en-US" altLang="en-US" sz="3600" u="sng">
                <a:solidFill>
                  <a:schemeClr val="hlink"/>
                </a:solidFill>
                <a:latin typeface="Calibri Light" panose="020F0302020204030204" pitchFamily="34" charset="0"/>
                <a:cs typeface="Calibri Light" panose="020F0302020204030204" pitchFamily="34" charset="0"/>
              </a:rPr>
              <a:t>Message Passing</a:t>
            </a:r>
            <a:r>
              <a:rPr lang="en-US" altLang="en-US" sz="3600">
                <a:latin typeface="Calibri Light" panose="020F0302020204030204" pitchFamily="34" charset="0"/>
                <a:cs typeface="Calibri Light" panose="020F0302020204030204" pitchFamily="34" charset="0"/>
              </a:rPr>
              <a:t> </a:t>
            </a:r>
          </a:p>
        </p:txBody>
      </p:sp>
      <p:sp>
        <p:nvSpPr>
          <p:cNvPr id="13316" name="AutoShape 6"/>
          <p:cNvSpPr>
            <a:spLocks noChangeArrowheads="1"/>
          </p:cNvSpPr>
          <p:nvPr/>
        </p:nvSpPr>
        <p:spPr bwMode="auto">
          <a:xfrm>
            <a:off x="4315535" y="4620965"/>
            <a:ext cx="576263" cy="503238"/>
          </a:xfrm>
          <a:prstGeom prst="downArrow">
            <a:avLst>
              <a:gd name="adj1" fmla="val 50000"/>
              <a:gd name="adj2" fmla="val 25000"/>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3257552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r>
              <a:rPr lang="en-US" altLang="en-US"/>
              <a:t>4-</a:t>
            </a:r>
            <a:fld id="{6BE7DB02-E52C-4F5B-BE75-630F62F53E86}" type="slidenum">
              <a:rPr lang="en-US" altLang="en-US"/>
              <a:pPr/>
              <a:t>60</a:t>
            </a:fld>
            <a:endParaRPr lang="en-US" altLang="en-US"/>
          </a:p>
        </p:txBody>
      </p:sp>
      <p:sp>
        <p:nvSpPr>
          <p:cNvPr id="548866" name="Rectangle 2"/>
          <p:cNvSpPr>
            <a:spLocks noGrp="1" noChangeArrowheads="1"/>
          </p:cNvSpPr>
          <p:nvPr>
            <p:ph type="title"/>
          </p:nvPr>
        </p:nvSpPr>
        <p:spPr>
          <a:xfrm>
            <a:off x="558800" y="217488"/>
            <a:ext cx="7772400" cy="752475"/>
          </a:xfrm>
        </p:spPr>
        <p:txBody>
          <a:bodyPr/>
          <a:lstStyle/>
          <a:p>
            <a:r>
              <a:rPr lang="en-US" altLang="he-IL" sz="3600" dirty="0">
                <a:latin typeface="Calibri Light" panose="020F0302020204030204" pitchFamily="34" charset="0"/>
              </a:rPr>
              <a:t>Adaptive self-stabilizing Algorithm</a:t>
            </a:r>
            <a:endParaRPr lang="en-US" altLang="sv-SE" sz="3600" dirty="0">
              <a:latin typeface="Calibri Light" panose="020F0302020204030204" pitchFamily="34" charset="0"/>
            </a:endParaRPr>
          </a:p>
        </p:txBody>
      </p:sp>
      <p:sp>
        <p:nvSpPr>
          <p:cNvPr id="548867" name="Rectangle 3"/>
          <p:cNvSpPr>
            <a:spLocks noGrp="1" noChangeArrowheads="1"/>
          </p:cNvSpPr>
          <p:nvPr>
            <p:ph type="body" idx="1"/>
          </p:nvPr>
        </p:nvSpPr>
        <p:spPr>
          <a:xfrm>
            <a:off x="503238" y="1719263"/>
            <a:ext cx="7772400" cy="3254375"/>
          </a:xfrm>
        </p:spPr>
        <p:txBody>
          <a:bodyPr/>
          <a:lstStyle/>
          <a:p>
            <a:pPr marL="914400" lvl="1" indent="-457200">
              <a:lnSpc>
                <a:spcPct val="90000"/>
              </a:lnSpc>
              <a:spcBef>
                <a:spcPct val="10000"/>
              </a:spcBef>
              <a:buClr>
                <a:srgbClr val="333399"/>
              </a:buClr>
            </a:pPr>
            <a:r>
              <a:rPr lang="en-US" altLang="en-US" sz="2000" dirty="0">
                <a:solidFill>
                  <a:srgbClr val="003399"/>
                </a:solidFill>
                <a:latin typeface="Calibri Light" panose="020F0302020204030204" pitchFamily="34" charset="0"/>
              </a:rPr>
              <a:t>A self-stabilizing algorithm is </a:t>
            </a:r>
            <a:r>
              <a:rPr lang="en-US" altLang="en-US" sz="2000" dirty="0">
                <a:solidFill>
                  <a:srgbClr val="FF0000"/>
                </a:solidFill>
                <a:latin typeface="Calibri Light" panose="020F0302020204030204" pitchFamily="34" charset="0"/>
              </a:rPr>
              <a:t>time-adaptive</a:t>
            </a:r>
            <a:r>
              <a:rPr lang="en-US" altLang="en-US" sz="2000" dirty="0">
                <a:solidFill>
                  <a:srgbClr val="003399"/>
                </a:solidFill>
                <a:latin typeface="Calibri Light" panose="020F0302020204030204" pitchFamily="34" charset="0"/>
              </a:rPr>
              <a:t> if</a:t>
            </a:r>
          </a:p>
          <a:p>
            <a:pPr marL="914400" lvl="1" indent="-457200">
              <a:lnSpc>
                <a:spcPct val="90000"/>
              </a:lnSpc>
              <a:spcBef>
                <a:spcPct val="10000"/>
              </a:spcBef>
              <a:buClr>
                <a:srgbClr val="333399"/>
              </a:buClr>
              <a:buFont typeface="Wingdings" pitchFamily="2" charset="2"/>
              <a:buNone/>
            </a:pPr>
            <a:r>
              <a:rPr lang="en-US" altLang="en-US" sz="2000" dirty="0">
                <a:solidFill>
                  <a:srgbClr val="003399"/>
                </a:solidFill>
                <a:latin typeface="Calibri Light" panose="020F0302020204030204" pitchFamily="34" charset="0"/>
              </a:rPr>
              <a:t>	the number of cycles until convergence is proportional to the system’s parameters.</a:t>
            </a:r>
          </a:p>
          <a:p>
            <a:pPr marL="914400" lvl="1" indent="-457200">
              <a:lnSpc>
                <a:spcPct val="90000"/>
              </a:lnSpc>
              <a:spcBef>
                <a:spcPct val="10000"/>
              </a:spcBef>
              <a:buClr>
                <a:srgbClr val="333399"/>
              </a:buClr>
              <a:buFont typeface="Wingdings" pitchFamily="2" charset="2"/>
              <a:buNone/>
            </a:pPr>
            <a:endParaRPr lang="en-US" altLang="en-US" sz="2000" dirty="0">
              <a:solidFill>
                <a:srgbClr val="003399"/>
              </a:solidFill>
              <a:latin typeface="Calibri Light" panose="020F0302020204030204" pitchFamily="34" charset="0"/>
            </a:endParaRPr>
          </a:p>
          <a:p>
            <a:pPr marL="914400" lvl="1" indent="-457200">
              <a:lnSpc>
                <a:spcPct val="90000"/>
              </a:lnSpc>
              <a:spcBef>
                <a:spcPct val="10000"/>
              </a:spcBef>
              <a:buClr>
                <a:srgbClr val="333399"/>
              </a:buClr>
            </a:pPr>
            <a:r>
              <a:rPr lang="en-US" altLang="en-US" sz="2000" dirty="0">
                <a:solidFill>
                  <a:srgbClr val="003399"/>
                </a:solidFill>
                <a:latin typeface="Calibri Light" panose="020F0302020204030204" pitchFamily="34" charset="0"/>
              </a:rPr>
              <a:t>A self-stabilizing algorithm is </a:t>
            </a:r>
            <a:r>
              <a:rPr lang="en-US" altLang="en-US" sz="2000" dirty="0">
                <a:solidFill>
                  <a:schemeClr val="hlink"/>
                </a:solidFill>
                <a:latin typeface="Calibri Light" panose="020F0302020204030204" pitchFamily="34" charset="0"/>
              </a:rPr>
              <a:t>memory-adaptive</a:t>
            </a:r>
            <a:r>
              <a:rPr lang="en-US" altLang="en-US" sz="2000" dirty="0">
                <a:solidFill>
                  <a:srgbClr val="003399"/>
                </a:solidFill>
                <a:latin typeface="Calibri Light" panose="020F0302020204030204" pitchFamily="34" charset="0"/>
              </a:rPr>
              <a:t> if</a:t>
            </a:r>
          </a:p>
          <a:p>
            <a:pPr marL="914400" lvl="1" indent="-457200">
              <a:lnSpc>
                <a:spcPct val="90000"/>
              </a:lnSpc>
              <a:spcBef>
                <a:spcPct val="10000"/>
              </a:spcBef>
              <a:buClr>
                <a:srgbClr val="333399"/>
              </a:buClr>
              <a:buFont typeface="Wingdings" pitchFamily="2" charset="2"/>
              <a:buNone/>
            </a:pPr>
            <a:r>
              <a:rPr lang="en-US" altLang="en-US" sz="2000" dirty="0">
                <a:solidFill>
                  <a:srgbClr val="003399"/>
                </a:solidFill>
                <a:latin typeface="Calibri Light" panose="020F0302020204030204" pitchFamily="34" charset="0"/>
              </a:rPr>
              <a:t>	 the amount of memory used during safe configuration is proportional to the system’s parameters.</a:t>
            </a:r>
          </a:p>
          <a:p>
            <a:pPr marL="914400" lvl="1" indent="-457200">
              <a:lnSpc>
                <a:spcPct val="90000"/>
              </a:lnSpc>
              <a:spcBef>
                <a:spcPct val="10000"/>
              </a:spcBef>
              <a:buClr>
                <a:srgbClr val="333399"/>
              </a:buClr>
              <a:buFont typeface="Wingdings" pitchFamily="2" charset="2"/>
              <a:buNone/>
            </a:pPr>
            <a:endParaRPr lang="en-US" altLang="en-US" sz="2000" dirty="0">
              <a:solidFill>
                <a:srgbClr val="003399"/>
              </a:solidFill>
              <a:latin typeface="Calibri Light" panose="020F0302020204030204" pitchFamily="34" charset="0"/>
            </a:endParaRPr>
          </a:p>
          <a:p>
            <a:pPr marL="914400" lvl="1" indent="-457200">
              <a:lnSpc>
                <a:spcPct val="90000"/>
              </a:lnSpc>
              <a:spcBef>
                <a:spcPct val="10000"/>
              </a:spcBef>
              <a:buClr>
                <a:srgbClr val="333399"/>
              </a:buClr>
            </a:pPr>
            <a:r>
              <a:rPr lang="en-US" altLang="en-US" sz="2000" dirty="0">
                <a:solidFill>
                  <a:srgbClr val="003399"/>
                </a:solidFill>
                <a:latin typeface="Calibri Light" panose="020F0302020204030204" pitchFamily="34" charset="0"/>
              </a:rPr>
              <a:t>A silent self-stabilizing algorithm is </a:t>
            </a:r>
            <a:r>
              <a:rPr lang="en-US" altLang="en-US" sz="2000" dirty="0">
                <a:solidFill>
                  <a:srgbClr val="FF9900"/>
                </a:solidFill>
                <a:latin typeface="Calibri Light" panose="020F0302020204030204" pitchFamily="34" charset="0"/>
              </a:rPr>
              <a:t>communication-adaptive</a:t>
            </a:r>
            <a:r>
              <a:rPr lang="en-US" altLang="en-US" sz="2000" dirty="0">
                <a:solidFill>
                  <a:srgbClr val="003399"/>
                </a:solidFill>
                <a:latin typeface="Calibri Light" panose="020F0302020204030204" pitchFamily="34" charset="0"/>
              </a:rPr>
              <a:t> if the number of bits that are communicated is proportional to the system’s parameters.</a:t>
            </a:r>
          </a:p>
        </p:txBody>
      </p:sp>
      <p:sp>
        <p:nvSpPr>
          <p:cNvPr id="548868" name="Text Box 4"/>
          <p:cNvSpPr txBox="1">
            <a:spLocks noChangeArrowheads="1"/>
          </p:cNvSpPr>
          <p:nvPr/>
        </p:nvSpPr>
        <p:spPr bwMode="auto">
          <a:xfrm>
            <a:off x="676275" y="5327650"/>
            <a:ext cx="7818438" cy="3397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lvl="1">
              <a:lnSpc>
                <a:spcPct val="90000"/>
              </a:lnSpc>
              <a:spcBef>
                <a:spcPct val="20000"/>
              </a:spcBef>
              <a:buClr>
                <a:srgbClr val="3366FF"/>
              </a:buClr>
              <a:buSzPct val="75000"/>
              <a:buFont typeface="Wingdings" pitchFamily="2" charset="2"/>
              <a:buNone/>
            </a:pPr>
            <a:endParaRPr lang="sv-SE" altLang="sv-SE" sz="1800">
              <a:latin typeface="Comic Sans MS" pitchFamily="66" charset="0"/>
            </a:endParaRPr>
          </a:p>
        </p:txBody>
      </p:sp>
      <p:sp>
        <p:nvSpPr>
          <p:cNvPr id="548869" name="Text Box 5"/>
          <p:cNvSpPr txBox="1">
            <a:spLocks noChangeArrowheads="1"/>
          </p:cNvSpPr>
          <p:nvPr/>
        </p:nvSpPr>
        <p:spPr bwMode="auto">
          <a:xfrm>
            <a:off x="503238" y="5156200"/>
            <a:ext cx="8150225" cy="1015663"/>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0488" indent="1588">
              <a:spcBef>
                <a:spcPct val="0"/>
              </a:spcBef>
              <a:defRPr sz="2400">
                <a:solidFill>
                  <a:schemeClr val="tx1"/>
                </a:solidFill>
                <a:latin typeface="Times New Roman" pitchFamily="18" charset="0"/>
              </a:defRPr>
            </a:lvl1pPr>
            <a:lvl2pPr marL="536575">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None/>
            </a:pPr>
            <a:r>
              <a:rPr lang="en-US" altLang="he-IL" sz="2000" b="0" dirty="0">
                <a:solidFill>
                  <a:srgbClr val="000099"/>
                </a:solidFill>
                <a:latin typeface="Calibri Light" panose="020F0302020204030204" pitchFamily="34" charset="0"/>
              </a:rPr>
              <a:t>The </a:t>
            </a:r>
            <a:r>
              <a:rPr lang="en-US" altLang="he-IL" sz="2000" dirty="0">
                <a:solidFill>
                  <a:srgbClr val="000099"/>
                </a:solidFill>
                <a:latin typeface="Calibri Light" panose="020F0302020204030204" pitchFamily="34" charset="0"/>
              </a:rPr>
              <a:t>update </a:t>
            </a:r>
            <a:r>
              <a:rPr lang="en-US" altLang="he-IL" sz="2000" b="0" dirty="0">
                <a:solidFill>
                  <a:srgbClr val="000099"/>
                </a:solidFill>
                <a:latin typeface="Calibri Light" panose="020F0302020204030204" pitchFamily="34" charset="0"/>
              </a:rPr>
              <a:t>algorithm stabilizes within </a:t>
            </a:r>
            <a:r>
              <a:rPr lang="en-US" altLang="he-IL" sz="2000" b="0" i="1" dirty="0">
                <a:solidFill>
                  <a:srgbClr val="000099"/>
                </a:solidFill>
                <a:latin typeface="Calibri Light" panose="020F0302020204030204" pitchFamily="34" charset="0"/>
              </a:rPr>
              <a:t>O</a:t>
            </a:r>
            <a:r>
              <a:rPr lang="en-US" altLang="he-IL" sz="2000" b="0" dirty="0">
                <a:solidFill>
                  <a:srgbClr val="000099"/>
                </a:solidFill>
                <a:latin typeface="Calibri Light" panose="020F0302020204030204" pitchFamily="34" charset="0"/>
              </a:rPr>
              <a:t>(</a:t>
            </a:r>
            <a:r>
              <a:rPr lang="en-US" altLang="he-IL" sz="2000" b="0" i="1" dirty="0">
                <a:solidFill>
                  <a:srgbClr val="000099"/>
                </a:solidFill>
                <a:latin typeface="Calibri Light" panose="020F0302020204030204" pitchFamily="34" charset="0"/>
              </a:rPr>
              <a:t>d</a:t>
            </a:r>
            <a:r>
              <a:rPr lang="en-US" altLang="he-IL" sz="2000" b="0" dirty="0">
                <a:solidFill>
                  <a:srgbClr val="000099"/>
                </a:solidFill>
                <a:latin typeface="Calibri Light" panose="020F0302020204030204" pitchFamily="34" charset="0"/>
              </a:rPr>
              <a:t>) cycles therefore it’s </a:t>
            </a:r>
            <a:r>
              <a:rPr lang="en-US" altLang="he-IL" sz="2000" b="0" dirty="0">
                <a:solidFill>
                  <a:srgbClr val="FF0000"/>
                </a:solidFill>
                <a:latin typeface="Calibri Light" panose="020F0302020204030204" pitchFamily="34" charset="0"/>
              </a:rPr>
              <a:t>time-adaptive</a:t>
            </a:r>
            <a:r>
              <a:rPr lang="en-US" altLang="he-IL" sz="2000" b="0" dirty="0">
                <a:solidFill>
                  <a:srgbClr val="000099"/>
                </a:solidFill>
                <a:latin typeface="Calibri Light" panose="020F0302020204030204" pitchFamily="34" charset="0"/>
              </a:rPr>
              <a:t>. It reads/writes </a:t>
            </a:r>
            <a:r>
              <a:rPr lang="en-US" altLang="he-IL" sz="2000" b="0" i="1" dirty="0">
                <a:solidFill>
                  <a:srgbClr val="000099"/>
                </a:solidFill>
                <a:latin typeface="Calibri Light" panose="020F0302020204030204" pitchFamily="34" charset="0"/>
              </a:rPr>
              <a:t>O</a:t>
            </a:r>
            <a:r>
              <a:rPr lang="en-US" altLang="he-IL" sz="2000" b="0" dirty="0">
                <a:solidFill>
                  <a:srgbClr val="000099"/>
                </a:solidFill>
                <a:latin typeface="Calibri Light" panose="020F0302020204030204" pitchFamily="34" charset="0"/>
              </a:rPr>
              <a:t>(</a:t>
            </a:r>
            <a:r>
              <a:rPr lang="en-US" altLang="he-IL" sz="2000" b="0" i="1" dirty="0">
                <a:solidFill>
                  <a:srgbClr val="000099"/>
                </a:solidFill>
                <a:latin typeface="Calibri Light" panose="020F0302020204030204" pitchFamily="34" charset="0"/>
              </a:rPr>
              <a:t>n</a:t>
            </a:r>
            <a:r>
              <a:rPr lang="en-US" altLang="he-IL" sz="2000" b="0" dirty="0">
                <a:solidFill>
                  <a:srgbClr val="000099"/>
                </a:solidFill>
                <a:latin typeface="Calibri Light" panose="020F0302020204030204" pitchFamily="34" charset="0"/>
              </a:rPr>
              <a:t>) tuples in the communication register and is therefore </a:t>
            </a:r>
            <a:r>
              <a:rPr lang="en-US" altLang="he-IL" sz="2000" b="0" dirty="0">
                <a:solidFill>
                  <a:schemeClr val="hlink"/>
                </a:solidFill>
                <a:latin typeface="Calibri Light" panose="020F0302020204030204" pitchFamily="34" charset="0"/>
              </a:rPr>
              <a:t>memory-adaptive</a:t>
            </a:r>
            <a:r>
              <a:rPr lang="en-US" altLang="he-IL" sz="2000" b="0" dirty="0">
                <a:solidFill>
                  <a:srgbClr val="000099"/>
                </a:solidFill>
                <a:latin typeface="Calibri Light" panose="020F0302020204030204" pitchFamily="34" charset="0"/>
              </a:rPr>
              <a:t> and </a:t>
            </a:r>
            <a:r>
              <a:rPr lang="en-US" altLang="he-IL" sz="2000" b="0" dirty="0">
                <a:solidFill>
                  <a:srgbClr val="FF9900"/>
                </a:solidFill>
                <a:latin typeface="Calibri Light" panose="020F0302020204030204" pitchFamily="34" charset="0"/>
              </a:rPr>
              <a:t>communication-adaptive</a:t>
            </a:r>
            <a:r>
              <a:rPr lang="en-US" altLang="he-IL" sz="2000" b="0" dirty="0">
                <a:solidFill>
                  <a:srgbClr val="000099"/>
                </a:solidFill>
                <a:latin typeface="Calibri Light" panose="020F0302020204030204" pitchFamily="34" charset="0"/>
              </a:rPr>
              <a:t>.</a:t>
            </a:r>
            <a:endParaRPr lang="en-US" altLang="sv-SE" sz="2000" b="0" dirty="0">
              <a:solidFill>
                <a:srgbClr val="000099"/>
              </a:solidFill>
              <a:latin typeface="Calibri Light" panose="020F0302020204030204" pitchFamily="34" charset="0"/>
            </a:endParaRPr>
          </a:p>
        </p:txBody>
      </p:sp>
      <p:sp>
        <p:nvSpPr>
          <p:cNvPr id="548870" name="Text Box 6"/>
          <p:cNvSpPr txBox="1">
            <a:spLocks noChangeArrowheads="1"/>
          </p:cNvSpPr>
          <p:nvPr/>
        </p:nvSpPr>
        <p:spPr bwMode="auto">
          <a:xfrm>
            <a:off x="265113" y="969963"/>
            <a:ext cx="8615362" cy="75713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lvl="1">
              <a:lnSpc>
                <a:spcPct val="90000"/>
              </a:lnSpc>
              <a:spcBef>
                <a:spcPct val="20000"/>
              </a:spcBef>
              <a:buClr>
                <a:srgbClr val="3366FF"/>
              </a:buClr>
              <a:buSzPct val="75000"/>
              <a:buFont typeface="Wingdings" pitchFamily="2" charset="2"/>
              <a:buNone/>
            </a:pPr>
            <a:r>
              <a:rPr lang="en-US" altLang="en-US" b="0" dirty="0">
                <a:solidFill>
                  <a:srgbClr val="003399"/>
                </a:solidFill>
                <a:latin typeface="Calibri Light" panose="020F0302020204030204" pitchFamily="34" charset="0"/>
              </a:rPr>
              <a:t>In dynamic systems, the parameters of the system such as diameter and number of processors are not fixed</a:t>
            </a:r>
            <a:endParaRPr lang="en-US" altLang="sv-SE" dirty="0">
              <a:latin typeface="Calibri Light" panose="020F0302020204030204" pitchFamily="34" charset="0"/>
            </a:endParaRPr>
          </a:p>
        </p:txBody>
      </p:sp>
    </p:spTree>
    <p:extLst>
      <p:ext uri="{BB962C8B-B14F-4D97-AF65-F5344CB8AC3E}">
        <p14:creationId xmlns:p14="http://schemas.microsoft.com/office/powerpoint/2010/main" val="2367318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8867">
                                            <p:txEl>
                                              <p:pRg st="0" end="0"/>
                                            </p:txEl>
                                          </p:spTgt>
                                        </p:tgtEl>
                                        <p:attrNameLst>
                                          <p:attrName>style.visibility</p:attrName>
                                        </p:attrNameLst>
                                      </p:cBhvr>
                                      <p:to>
                                        <p:strVal val="visible"/>
                                      </p:to>
                                    </p:set>
                                    <p:animEffect transition="in" filter="blinds(horizontal)">
                                      <p:cBhvr>
                                        <p:cTn id="7" dur="500"/>
                                        <p:tgtEl>
                                          <p:spTgt spid="54886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48867">
                                            <p:txEl>
                                              <p:pRg st="1" end="1"/>
                                            </p:txEl>
                                          </p:spTgt>
                                        </p:tgtEl>
                                        <p:attrNameLst>
                                          <p:attrName>style.visibility</p:attrName>
                                        </p:attrNameLst>
                                      </p:cBhvr>
                                      <p:to>
                                        <p:strVal val="visible"/>
                                      </p:to>
                                    </p:set>
                                    <p:animEffect transition="in" filter="blinds(horizontal)">
                                      <p:cBhvr>
                                        <p:cTn id="10" dur="500"/>
                                        <p:tgtEl>
                                          <p:spTgt spid="54886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48867">
                                            <p:txEl>
                                              <p:pRg st="3" end="3"/>
                                            </p:txEl>
                                          </p:spTgt>
                                        </p:tgtEl>
                                        <p:attrNameLst>
                                          <p:attrName>style.visibility</p:attrName>
                                        </p:attrNameLst>
                                      </p:cBhvr>
                                      <p:to>
                                        <p:strVal val="visible"/>
                                      </p:to>
                                    </p:set>
                                    <p:animEffect transition="in" filter="blinds(horizontal)">
                                      <p:cBhvr>
                                        <p:cTn id="13" dur="500"/>
                                        <p:tgtEl>
                                          <p:spTgt spid="548867">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48867">
                                            <p:txEl>
                                              <p:pRg st="4" end="4"/>
                                            </p:txEl>
                                          </p:spTgt>
                                        </p:tgtEl>
                                        <p:attrNameLst>
                                          <p:attrName>style.visibility</p:attrName>
                                        </p:attrNameLst>
                                      </p:cBhvr>
                                      <p:to>
                                        <p:strVal val="visible"/>
                                      </p:to>
                                    </p:set>
                                    <p:animEffect transition="in" filter="blinds(horizontal)">
                                      <p:cBhvr>
                                        <p:cTn id="16" dur="500"/>
                                        <p:tgtEl>
                                          <p:spTgt spid="548867">
                                            <p:txEl>
                                              <p:pRg st="4" end="4"/>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48867">
                                            <p:txEl>
                                              <p:pRg st="6" end="6"/>
                                            </p:txEl>
                                          </p:spTgt>
                                        </p:tgtEl>
                                        <p:attrNameLst>
                                          <p:attrName>style.visibility</p:attrName>
                                        </p:attrNameLst>
                                      </p:cBhvr>
                                      <p:to>
                                        <p:strVal val="visible"/>
                                      </p:to>
                                    </p:set>
                                    <p:animEffect transition="in" filter="blinds(horizontal)">
                                      <p:cBhvr>
                                        <p:cTn id="19" dur="500"/>
                                        <p:tgtEl>
                                          <p:spTgt spid="548867">
                                            <p:txEl>
                                              <p:pRg st="6" end="6"/>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48869"/>
                                        </p:tgtEl>
                                        <p:attrNameLst>
                                          <p:attrName>style.visibility</p:attrName>
                                        </p:attrNameLst>
                                      </p:cBhvr>
                                      <p:to>
                                        <p:strVal val="visible"/>
                                      </p:to>
                                    </p:set>
                                    <p:animEffect transition="in" filter="blinds(horizontal)">
                                      <p:cBhvr>
                                        <p:cTn id="24" dur="500"/>
                                        <p:tgtEl>
                                          <p:spTgt spid="548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7" grpId="0" build="p" autoUpdateAnimBg="0"/>
      <p:bldP spid="548869"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2066" name="Rectangle 2">
            <a:extLst>
              <a:ext uri="{FF2B5EF4-FFF2-40B4-BE49-F238E27FC236}">
                <a16:creationId xmlns:a16="http://schemas.microsoft.com/office/drawing/2014/main" id="{42DF8F38-B1BC-1C0F-8AF8-7DB1093C2C9D}"/>
              </a:ext>
            </a:extLst>
          </p:cNvPr>
          <p:cNvSpPr>
            <a:spLocks noGrp="1" noChangeArrowheads="1"/>
          </p:cNvSpPr>
          <p:nvPr>
            <p:ph type="title"/>
          </p:nvPr>
        </p:nvSpPr>
        <p:spPr>
          <a:xfrm>
            <a:off x="533400" y="230188"/>
            <a:ext cx="7772400" cy="944562"/>
          </a:xfrm>
        </p:spPr>
        <p:txBody>
          <a:bodyPr/>
          <a:lstStyle/>
          <a:p>
            <a:r>
              <a:rPr lang="en-US" altLang="he-IL">
                <a:latin typeface="Calibri Light" panose="020F0302020204030204" pitchFamily="34" charset="0"/>
                <a:cs typeface="Calibri Light" panose="020F0302020204030204" pitchFamily="34" charset="0"/>
              </a:rPr>
              <a:t>Chapter 4: roadmap</a:t>
            </a:r>
            <a:endParaRPr lang="en-US" altLang="en-US">
              <a:latin typeface="Calibri Light" panose="020F0302020204030204" pitchFamily="34" charset="0"/>
              <a:cs typeface="Calibri Light" panose="020F0302020204030204" pitchFamily="34" charset="0"/>
            </a:endParaRPr>
          </a:p>
        </p:txBody>
      </p:sp>
      <p:sp>
        <p:nvSpPr>
          <p:cNvPr id="472067" name="Rectangle 3">
            <a:extLst>
              <a:ext uri="{FF2B5EF4-FFF2-40B4-BE49-F238E27FC236}">
                <a16:creationId xmlns:a16="http://schemas.microsoft.com/office/drawing/2014/main" id="{2DA96D4F-D743-22A8-4914-C01185ED494A}"/>
              </a:ext>
            </a:extLst>
          </p:cNvPr>
          <p:cNvSpPr>
            <a:spLocks noGrp="1" noChangeArrowheads="1"/>
          </p:cNvSpPr>
          <p:nvPr>
            <p:ph type="body" idx="1"/>
          </p:nvPr>
        </p:nvSpPr>
        <p:spPr>
          <a:xfrm>
            <a:off x="182563" y="1174750"/>
            <a:ext cx="8778875" cy="5180013"/>
          </a:xfrm>
        </p:spPr>
        <p:txBody>
          <a:bodyPr/>
          <a:lstStyle/>
          <a:p>
            <a:pPr lvl="1">
              <a:buFont typeface="Wingdings" panose="05000000000000000000" pitchFamily="2" charset="2"/>
              <a:buNone/>
            </a:pPr>
            <a:r>
              <a:rPr lang="en-US" altLang="en-US" dirty="0">
                <a:solidFill>
                  <a:srgbClr val="000099"/>
                </a:solidFill>
                <a:latin typeface="Candara Light" panose="020E0502030303020204" pitchFamily="34" charset="0"/>
                <a:cs typeface="Calibri Light" panose="020F0302020204030204" pitchFamily="34" charset="0"/>
              </a:rPr>
              <a:t>4.1 </a:t>
            </a:r>
            <a:r>
              <a:rPr lang="en-US" altLang="he-IL" dirty="0">
                <a:solidFill>
                  <a:srgbClr val="000099"/>
                </a:solidFill>
                <a:latin typeface="Candara Light" panose="020E0502030303020204" pitchFamily="34" charset="0"/>
                <a:cs typeface="Calibri Light" panose="020F0302020204030204" pitchFamily="34" charset="0"/>
              </a:rPr>
              <a:t>Token Passing: Converting a Central Daemon to read/write</a:t>
            </a:r>
          </a:p>
          <a:p>
            <a:pPr lvl="1">
              <a:buFont typeface="Wingdings" panose="05000000000000000000" pitchFamily="2" charset="2"/>
              <a:buNone/>
            </a:pPr>
            <a:r>
              <a:rPr lang="en-US" altLang="he-IL" dirty="0">
                <a:solidFill>
                  <a:srgbClr val="000099"/>
                </a:solidFill>
                <a:latin typeface="Candara Light" panose="020E0502030303020204" pitchFamily="34" charset="0"/>
                <a:cs typeface="Calibri Light" panose="020F0302020204030204" pitchFamily="34" charset="0"/>
              </a:rPr>
              <a:t>4.2 Data-Link Algorithms: Converting Shared Memory to Message Passing</a:t>
            </a:r>
          </a:p>
          <a:p>
            <a:pPr lvl="1">
              <a:buFont typeface="Wingdings" panose="05000000000000000000" pitchFamily="2" charset="2"/>
              <a:buNone/>
            </a:pPr>
            <a:r>
              <a:rPr lang="en-US" altLang="he-IL" dirty="0">
                <a:solidFill>
                  <a:srgbClr val="000099"/>
                </a:solidFill>
                <a:latin typeface="Candara Light" panose="020E0502030303020204" pitchFamily="34" charset="0"/>
                <a:cs typeface="Calibri Light" panose="020F0302020204030204" pitchFamily="34" charset="0"/>
              </a:rPr>
              <a:t>4.3 Self-Stabilizing Ranking: Converting an Id-based System to a Special-processor System</a:t>
            </a:r>
          </a:p>
          <a:p>
            <a:pPr lvl="1">
              <a:buFont typeface="Wingdings" panose="05000000000000000000" pitchFamily="2" charset="2"/>
              <a:buNone/>
            </a:pPr>
            <a:r>
              <a:rPr lang="en-US" altLang="he-IL" dirty="0">
                <a:solidFill>
                  <a:srgbClr val="000099"/>
                </a:solidFill>
                <a:latin typeface="Candara Light" panose="020E0502030303020204" pitchFamily="34" charset="0"/>
                <a:cs typeface="Calibri Light" panose="020F0302020204030204" pitchFamily="34" charset="0"/>
              </a:rPr>
              <a:t>4.4 Update: Converting a Special Processor to an Id-based Dynamic System</a:t>
            </a:r>
          </a:p>
          <a:p>
            <a:pPr lvl="1">
              <a:buFont typeface="Wingdings" panose="05000000000000000000" pitchFamily="2" charset="2"/>
              <a:buNone/>
            </a:pPr>
            <a:r>
              <a:rPr lang="en-US" altLang="he-IL" dirty="0">
                <a:solidFill>
                  <a:srgbClr val="000099"/>
                </a:solidFill>
                <a:latin typeface="Candara Light" panose="020E0502030303020204" pitchFamily="34" charset="0"/>
                <a:cs typeface="Calibri Light" panose="020F0302020204030204" pitchFamily="34" charset="0"/>
              </a:rPr>
              <a:t>4.5 Stabilizing Synchronizers: Converting Synchronous to Asynchronous Algorithms</a:t>
            </a:r>
          </a:p>
          <a:p>
            <a:pPr lvl="1">
              <a:buFontTx/>
              <a:buNone/>
            </a:pPr>
            <a:r>
              <a:rPr lang="en-US" altLang="he-IL" strike="sngStrike" dirty="0">
                <a:solidFill>
                  <a:srgbClr val="CC3300"/>
                </a:solidFill>
                <a:latin typeface="Candara Light" panose="020E0502030303020204" pitchFamily="34" charset="0"/>
                <a:cs typeface="Calibri Light" panose="020F0302020204030204" pitchFamily="34" charset="0"/>
              </a:rPr>
              <a:t>4.5 Stabilizing Synchronizers: Converting Synchronous to Asynchronous Algorithms</a:t>
            </a:r>
          </a:p>
          <a:p>
            <a:pPr lvl="1">
              <a:buFontTx/>
              <a:buNone/>
            </a:pPr>
            <a:r>
              <a:rPr lang="en-US" strike="sngStrike" dirty="0">
                <a:solidFill>
                  <a:srgbClr val="000099"/>
                </a:solidFill>
                <a:latin typeface="Candara Light" panose="020E0502030303020204" pitchFamily="34" charset="0"/>
              </a:rPr>
              <a:t>4.6 Self-Stabilizing Naming in Uniform Systems: Converting Id-based to Uniform Dynamic Systems</a:t>
            </a:r>
            <a:endParaRPr lang="en-US" altLang="he-IL" strike="sngStrike" dirty="0">
              <a:solidFill>
                <a:srgbClr val="000099"/>
              </a:solidFill>
              <a:latin typeface="Candara Light" panose="020E0502030303020204" pitchFamily="34" charset="0"/>
            </a:endParaRPr>
          </a:p>
        </p:txBody>
      </p:sp>
    </p:spTree>
    <p:extLst>
      <p:ext uri="{BB962C8B-B14F-4D97-AF65-F5344CB8AC3E}">
        <p14:creationId xmlns:p14="http://schemas.microsoft.com/office/powerpoint/2010/main" val="1335504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76162" name="Rectangle 2">
            <a:extLst>
              <a:ext uri="{FF2B5EF4-FFF2-40B4-BE49-F238E27FC236}">
                <a16:creationId xmlns:a16="http://schemas.microsoft.com/office/drawing/2014/main" id="{94F834EF-4BFE-9406-F293-FE491D9656FA}"/>
              </a:ext>
            </a:extLst>
          </p:cNvPr>
          <p:cNvSpPr>
            <a:spLocks noGrp="1" noChangeArrowheads="1"/>
          </p:cNvSpPr>
          <p:nvPr>
            <p:ph type="title"/>
          </p:nvPr>
        </p:nvSpPr>
        <p:spPr>
          <a:xfrm>
            <a:off x="609600" y="304800"/>
            <a:ext cx="7772400" cy="1143000"/>
          </a:xfrm>
        </p:spPr>
        <p:txBody>
          <a:bodyPr/>
          <a:lstStyle/>
          <a:p>
            <a:r>
              <a:rPr lang="en-US" altLang="he-IL" sz="3200">
                <a:latin typeface="Calibri Light" panose="020F0302020204030204" pitchFamily="34" charset="0"/>
                <a:cs typeface="Calibri Light" panose="020F0302020204030204" pitchFamily="34" charset="0"/>
              </a:rPr>
              <a:t>What is a Synchronizer ?</a:t>
            </a:r>
            <a:endParaRPr lang="en-US" altLang="he-IL" sz="3200" b="1">
              <a:latin typeface="Calibri Light" panose="020F0302020204030204" pitchFamily="34" charset="0"/>
              <a:cs typeface="Calibri Light" panose="020F0302020204030204" pitchFamily="34" charset="0"/>
            </a:endParaRPr>
          </a:p>
        </p:txBody>
      </p:sp>
      <p:sp>
        <p:nvSpPr>
          <p:cNvPr id="476163" name="Text Box 3">
            <a:extLst>
              <a:ext uri="{FF2B5EF4-FFF2-40B4-BE49-F238E27FC236}">
                <a16:creationId xmlns:a16="http://schemas.microsoft.com/office/drawing/2014/main" id="{54D3B157-ED15-21E0-6BC6-E8B324FC3F1C}"/>
              </a:ext>
            </a:extLst>
          </p:cNvPr>
          <p:cNvSpPr txBox="1">
            <a:spLocks noChangeArrowheads="1"/>
          </p:cNvSpPr>
          <p:nvPr/>
        </p:nvSpPr>
        <p:spPr bwMode="auto">
          <a:xfrm>
            <a:off x="500185" y="1295400"/>
            <a:ext cx="8299937" cy="2726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5000"/>
              </a:lnSpc>
              <a:spcBef>
                <a:spcPct val="0"/>
              </a:spcBef>
              <a:spcAft>
                <a:spcPct val="50000"/>
              </a:spcAft>
              <a:buClrTx/>
              <a:buSzTx/>
              <a:buFontTx/>
              <a:buNone/>
            </a:pPr>
            <a:r>
              <a:rPr lang="en-US" altLang="en-US" sz="2400" b="0" dirty="0">
                <a:solidFill>
                  <a:srgbClr val="000099"/>
                </a:solidFill>
                <a:latin typeface="Calibri Light" panose="020F0302020204030204" pitchFamily="34" charset="0"/>
                <a:cs typeface="Calibri Light" panose="020F0302020204030204" pitchFamily="34" charset="0"/>
              </a:rPr>
              <a:t>A Synchronizer is an algorithm that converts a synchronous algorithm so it can be executed in an asynchronous system. </a:t>
            </a:r>
          </a:p>
          <a:p>
            <a:pPr>
              <a:lnSpc>
                <a:spcPct val="135000"/>
              </a:lnSpc>
              <a:spcBef>
                <a:spcPct val="0"/>
              </a:spcBef>
              <a:spcAft>
                <a:spcPct val="50000"/>
              </a:spcAft>
              <a:buClrTx/>
              <a:buSzTx/>
              <a:buFontTx/>
              <a:buNone/>
            </a:pPr>
            <a:r>
              <a:rPr lang="en-US" altLang="en-US" sz="2400" b="0" dirty="0">
                <a:solidFill>
                  <a:srgbClr val="000099"/>
                </a:solidFill>
                <a:latin typeface="Calibri Light" panose="020F0302020204030204" pitchFamily="34" charset="0"/>
                <a:cs typeface="Calibri Light" panose="020F0302020204030204" pitchFamily="34" charset="0"/>
              </a:rPr>
              <a:t>In other words, the task of the Synchronizer is to emulate, in a distributive manner, a synchronous execution in an asynchronous system. </a:t>
            </a:r>
          </a:p>
        </p:txBody>
      </p:sp>
    </p:spTree>
    <p:extLst>
      <p:ext uri="{BB962C8B-B14F-4D97-AF65-F5344CB8AC3E}">
        <p14:creationId xmlns:p14="http://schemas.microsoft.com/office/powerpoint/2010/main" val="26714449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77186" name="Rectangle 2">
            <a:extLst>
              <a:ext uri="{FF2B5EF4-FFF2-40B4-BE49-F238E27FC236}">
                <a16:creationId xmlns:a16="http://schemas.microsoft.com/office/drawing/2014/main" id="{6DC4014C-F8D8-9FDC-5782-B925EB9B04ED}"/>
              </a:ext>
            </a:extLst>
          </p:cNvPr>
          <p:cNvSpPr>
            <a:spLocks noGrp="1" noChangeArrowheads="1"/>
          </p:cNvSpPr>
          <p:nvPr>
            <p:ph type="title"/>
          </p:nvPr>
        </p:nvSpPr>
        <p:spPr/>
        <p:txBody>
          <a:bodyPr/>
          <a:lstStyle/>
          <a:p>
            <a:r>
              <a:rPr lang="en-US" altLang="he-IL" sz="3200">
                <a:latin typeface="Calibri Light" panose="020F0302020204030204" pitchFamily="34" charset="0"/>
                <a:cs typeface="Calibri Light" panose="020F0302020204030204" pitchFamily="34" charset="0"/>
              </a:rPr>
              <a:t>Why use a Synchronizer?</a:t>
            </a:r>
          </a:p>
        </p:txBody>
      </p:sp>
      <p:sp>
        <p:nvSpPr>
          <p:cNvPr id="477187" name="Rectangle 3">
            <a:extLst>
              <a:ext uri="{FF2B5EF4-FFF2-40B4-BE49-F238E27FC236}">
                <a16:creationId xmlns:a16="http://schemas.microsoft.com/office/drawing/2014/main" id="{1416D78E-3283-B56B-B304-0A2E85595D40}"/>
              </a:ext>
            </a:extLst>
          </p:cNvPr>
          <p:cNvSpPr>
            <a:spLocks noGrp="1" noChangeArrowheads="1"/>
          </p:cNvSpPr>
          <p:nvPr>
            <p:ph idx="1"/>
          </p:nvPr>
        </p:nvSpPr>
        <p:spPr/>
        <p:txBody>
          <a:bodyPr/>
          <a:lstStyle/>
          <a:p>
            <a:pPr>
              <a:spcBef>
                <a:spcPct val="50000"/>
              </a:spcBef>
              <a:buClrTx/>
              <a:buSzTx/>
              <a:buFontTx/>
              <a:buNone/>
            </a:pPr>
            <a:r>
              <a:rPr lang="en-US" altLang="en-US" sz="2400" b="0" dirty="0">
                <a:solidFill>
                  <a:srgbClr val="000099"/>
                </a:solidFill>
                <a:latin typeface="Calibri Light" panose="020F0302020204030204" pitchFamily="34" charset="0"/>
                <a:cs typeface="Calibri Light" panose="020F0302020204030204" pitchFamily="34" charset="0"/>
              </a:rPr>
              <a:t>Designing algorithms for asynchronous systems can be a sophisticated task:</a:t>
            </a:r>
          </a:p>
          <a:p>
            <a:pPr>
              <a:spcBef>
                <a:spcPct val="50000"/>
              </a:spcBef>
              <a:buClrTx/>
              <a:buSzTx/>
              <a:buFontTx/>
              <a:buNone/>
            </a:pPr>
            <a:endParaRPr lang="en-US" altLang="he-IL" dirty="0">
              <a:solidFill>
                <a:srgbClr val="000099"/>
              </a:solidFill>
              <a:latin typeface="Calibri Light" panose="020F0302020204030204" pitchFamily="34" charset="0"/>
              <a:cs typeface="Calibri Light" panose="020F0302020204030204" pitchFamily="34" charset="0"/>
            </a:endParaRPr>
          </a:p>
          <a:p>
            <a:r>
              <a:rPr lang="en-US" altLang="he-IL" dirty="0">
                <a:solidFill>
                  <a:srgbClr val="000099"/>
                </a:solidFill>
                <a:latin typeface="Calibri Light" panose="020F0302020204030204" pitchFamily="34" charset="0"/>
                <a:cs typeface="Calibri Light" panose="020F0302020204030204" pitchFamily="34" charset="0"/>
              </a:rPr>
              <a:t>In an </a:t>
            </a:r>
            <a:r>
              <a:rPr lang="en-US" altLang="he-IL" b="1" dirty="0">
                <a:solidFill>
                  <a:srgbClr val="000099"/>
                </a:solidFill>
                <a:latin typeface="Calibri Light" panose="020F0302020204030204" pitchFamily="34" charset="0"/>
                <a:cs typeface="Calibri Light" panose="020F0302020204030204" pitchFamily="34" charset="0"/>
              </a:rPr>
              <a:t>asynchronous</a:t>
            </a:r>
            <a:r>
              <a:rPr lang="en-US" altLang="he-IL" dirty="0">
                <a:solidFill>
                  <a:srgbClr val="000099"/>
                </a:solidFill>
                <a:latin typeface="Calibri Light" panose="020F0302020204030204" pitchFamily="34" charset="0"/>
                <a:cs typeface="Calibri Light" panose="020F0302020204030204" pitchFamily="34" charset="0"/>
              </a:rPr>
              <a:t> system every configuration can be extended to a set of executions that differ in the order in which applicable steps are scheduled.</a:t>
            </a:r>
          </a:p>
          <a:p>
            <a:endParaRPr lang="en-US" altLang="he-IL" dirty="0">
              <a:solidFill>
                <a:srgbClr val="000099"/>
              </a:solidFill>
              <a:latin typeface="Calibri Light" panose="020F0302020204030204" pitchFamily="34" charset="0"/>
              <a:cs typeface="Calibri Light" panose="020F0302020204030204" pitchFamily="34" charset="0"/>
            </a:endParaRPr>
          </a:p>
          <a:p>
            <a:r>
              <a:rPr lang="en-US" altLang="he-IL" dirty="0">
                <a:solidFill>
                  <a:srgbClr val="000099"/>
                </a:solidFill>
                <a:latin typeface="Calibri Light" panose="020F0302020204030204" pitchFamily="34" charset="0"/>
                <a:cs typeface="Calibri Light" panose="020F0302020204030204" pitchFamily="34" charset="0"/>
              </a:rPr>
              <a:t>In contrast, when the system is </a:t>
            </a:r>
            <a:r>
              <a:rPr lang="en-US" altLang="he-IL" b="1" dirty="0">
                <a:solidFill>
                  <a:srgbClr val="000099"/>
                </a:solidFill>
                <a:latin typeface="Calibri Light" panose="020F0302020204030204" pitchFamily="34" charset="0"/>
                <a:cs typeface="Calibri Light" panose="020F0302020204030204" pitchFamily="34" charset="0"/>
              </a:rPr>
              <a:t>synchronous</a:t>
            </a:r>
            <a:r>
              <a:rPr lang="en-US" altLang="he-IL" dirty="0">
                <a:solidFill>
                  <a:srgbClr val="000099"/>
                </a:solidFill>
                <a:latin typeface="Calibri Light" panose="020F0302020204030204" pitchFamily="34" charset="0"/>
                <a:cs typeface="Calibri Light" panose="020F0302020204030204" pitchFamily="34" charset="0"/>
              </a:rPr>
              <a:t>, all the processes in the system change state simultaneously. Thus, the configuration uniquely defines the execution that follows it. </a:t>
            </a:r>
          </a:p>
        </p:txBody>
      </p:sp>
    </p:spTree>
    <p:extLst>
      <p:ext uri="{BB962C8B-B14F-4D97-AF65-F5344CB8AC3E}">
        <p14:creationId xmlns:p14="http://schemas.microsoft.com/office/powerpoint/2010/main" val="8481556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78210" name="Rectangle 2">
            <a:extLst>
              <a:ext uri="{FF2B5EF4-FFF2-40B4-BE49-F238E27FC236}">
                <a16:creationId xmlns:a16="http://schemas.microsoft.com/office/drawing/2014/main" id="{B95E43A5-C623-25A9-5E9B-DD515A836880}"/>
              </a:ext>
            </a:extLst>
          </p:cNvPr>
          <p:cNvSpPr>
            <a:spLocks noGrp="1" noChangeArrowheads="1"/>
          </p:cNvSpPr>
          <p:nvPr>
            <p:ph type="title"/>
          </p:nvPr>
        </p:nvSpPr>
        <p:spPr/>
        <p:txBody>
          <a:bodyPr/>
          <a:lstStyle/>
          <a:p>
            <a:pPr algn="l"/>
            <a:r>
              <a:rPr lang="en-US" altLang="en-US" sz="3200">
                <a:latin typeface="Calibri Light" panose="020F0302020204030204" pitchFamily="34" charset="0"/>
                <a:cs typeface="Calibri Light" panose="020F0302020204030204" pitchFamily="34" charset="0"/>
              </a:rPr>
              <a:t>Therefore...</a:t>
            </a:r>
            <a:endParaRPr lang="en-US" altLang="he-IL" sz="3200">
              <a:latin typeface="Calibri Light" panose="020F0302020204030204" pitchFamily="34" charset="0"/>
              <a:cs typeface="Calibri Light" panose="020F0302020204030204" pitchFamily="34" charset="0"/>
            </a:endParaRPr>
          </a:p>
        </p:txBody>
      </p:sp>
      <p:sp>
        <p:nvSpPr>
          <p:cNvPr id="478211" name="Rectangle 3">
            <a:extLst>
              <a:ext uri="{FF2B5EF4-FFF2-40B4-BE49-F238E27FC236}">
                <a16:creationId xmlns:a16="http://schemas.microsoft.com/office/drawing/2014/main" id="{726973C1-9567-7F60-4874-BBF2D17C547C}"/>
              </a:ext>
            </a:extLst>
          </p:cNvPr>
          <p:cNvSpPr>
            <a:spLocks noGrp="1" noChangeArrowheads="1"/>
          </p:cNvSpPr>
          <p:nvPr>
            <p:ph type="body" idx="1"/>
          </p:nvPr>
        </p:nvSpPr>
        <p:spPr>
          <a:xfrm>
            <a:off x="533400" y="1771650"/>
            <a:ext cx="7772400" cy="3530600"/>
          </a:xfrm>
        </p:spPr>
        <p:txBody>
          <a:bodyPr/>
          <a:lstStyle/>
          <a:p>
            <a:pPr>
              <a:spcAft>
                <a:spcPct val="100000"/>
              </a:spcAft>
            </a:pPr>
            <a:r>
              <a:rPr lang="en-US" altLang="he-IL">
                <a:solidFill>
                  <a:srgbClr val="000099"/>
                </a:solidFill>
                <a:latin typeface="Calibri Light" panose="020F0302020204030204" pitchFamily="34" charset="0"/>
                <a:cs typeface="Calibri Light" panose="020F0302020204030204" pitchFamily="34" charset="0"/>
              </a:rPr>
              <a:t>Given a  task for an asynchronous system, design an algorithm solving the task in a synchronous system</a:t>
            </a:r>
          </a:p>
          <a:p>
            <a:pPr>
              <a:spcAft>
                <a:spcPct val="100000"/>
              </a:spcAft>
            </a:pPr>
            <a:r>
              <a:rPr lang="en-US" altLang="he-IL">
                <a:solidFill>
                  <a:srgbClr val="000099"/>
                </a:solidFill>
                <a:latin typeface="Calibri Light" panose="020F0302020204030204" pitchFamily="34" charset="0"/>
                <a:cs typeface="Calibri Light" panose="020F0302020204030204" pitchFamily="34" charset="0"/>
              </a:rPr>
              <a:t>Use a synchronizer to convert the algorithm so it can be executed in an asynchronous system</a:t>
            </a:r>
          </a:p>
        </p:txBody>
      </p:sp>
    </p:spTree>
    <p:extLst>
      <p:ext uri="{BB962C8B-B14F-4D97-AF65-F5344CB8AC3E}">
        <p14:creationId xmlns:p14="http://schemas.microsoft.com/office/powerpoint/2010/main" val="26309722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79234" name="Rectangle 2">
            <a:extLst>
              <a:ext uri="{FF2B5EF4-FFF2-40B4-BE49-F238E27FC236}">
                <a16:creationId xmlns:a16="http://schemas.microsoft.com/office/drawing/2014/main" id="{B1FA4D49-514E-FC42-B261-1BEF0DE30922}"/>
              </a:ext>
            </a:extLst>
          </p:cNvPr>
          <p:cNvSpPr>
            <a:spLocks noGrp="1" noChangeArrowheads="1"/>
          </p:cNvSpPr>
          <p:nvPr>
            <p:ph type="title"/>
          </p:nvPr>
        </p:nvSpPr>
        <p:spPr>
          <a:xfrm>
            <a:off x="762000" y="381000"/>
            <a:ext cx="7772400" cy="1143000"/>
          </a:xfrm>
        </p:spPr>
        <p:txBody>
          <a:bodyPr/>
          <a:lstStyle/>
          <a:p>
            <a:r>
              <a:rPr lang="en-US" altLang="he-IL" sz="3200">
                <a:latin typeface="Calibri Light" panose="020F0302020204030204" pitchFamily="34" charset="0"/>
                <a:cs typeface="Calibri Light" panose="020F0302020204030204" pitchFamily="34" charset="0"/>
              </a:rPr>
              <a:t>So, why not always use Synchronizers?</a:t>
            </a:r>
          </a:p>
        </p:txBody>
      </p:sp>
      <p:sp>
        <p:nvSpPr>
          <p:cNvPr id="479235" name="Rectangle 3">
            <a:extLst>
              <a:ext uri="{FF2B5EF4-FFF2-40B4-BE49-F238E27FC236}">
                <a16:creationId xmlns:a16="http://schemas.microsoft.com/office/drawing/2014/main" id="{49338DCD-CF32-196E-00DD-49425315E736}"/>
              </a:ext>
            </a:extLst>
          </p:cNvPr>
          <p:cNvSpPr>
            <a:spLocks noGrp="1" noChangeArrowheads="1"/>
          </p:cNvSpPr>
          <p:nvPr>
            <p:ph type="body" sz="half" idx="2"/>
          </p:nvPr>
        </p:nvSpPr>
        <p:spPr>
          <a:xfrm>
            <a:off x="533400" y="1771650"/>
            <a:ext cx="7772400" cy="4476750"/>
          </a:xfrm>
        </p:spPr>
        <p:txBody>
          <a:bodyPr/>
          <a:lstStyle/>
          <a:p>
            <a:pPr>
              <a:lnSpc>
                <a:spcPct val="120000"/>
              </a:lnSpc>
            </a:pPr>
            <a:r>
              <a:rPr lang="en-US" altLang="he-IL">
                <a:solidFill>
                  <a:srgbClr val="000099"/>
                </a:solidFill>
                <a:latin typeface="Calibri Light" panose="020F0302020204030204" pitchFamily="34" charset="0"/>
                <a:cs typeface="Calibri Light" panose="020F0302020204030204" pitchFamily="34" charset="0"/>
              </a:rPr>
              <a:t>The restriction of the execution of steps to be scheduled slows down the fastest processors to executing steps at the speed of the slowest processor. </a:t>
            </a:r>
          </a:p>
          <a:p>
            <a:pPr>
              <a:lnSpc>
                <a:spcPct val="120000"/>
              </a:lnSpc>
            </a:pPr>
            <a:endParaRPr lang="en-US" altLang="he-IL">
              <a:solidFill>
                <a:srgbClr val="000099"/>
              </a:solidFill>
              <a:latin typeface="Calibri Light" panose="020F0302020204030204" pitchFamily="34" charset="0"/>
              <a:cs typeface="Calibri Light" panose="020F0302020204030204" pitchFamily="34" charset="0"/>
            </a:endParaRPr>
          </a:p>
          <a:p>
            <a:pPr>
              <a:lnSpc>
                <a:spcPct val="120000"/>
              </a:lnSpc>
            </a:pPr>
            <a:r>
              <a:rPr lang="en-US" altLang="he-IL">
                <a:solidFill>
                  <a:srgbClr val="000099"/>
                </a:solidFill>
                <a:latin typeface="Calibri Light" panose="020F0302020204030204" pitchFamily="34" charset="0"/>
                <a:cs typeface="Calibri Light" panose="020F0302020204030204" pitchFamily="34" charset="0"/>
              </a:rPr>
              <a:t>Intuitively, in a non-restricted asynchronous execution, the fastest processors may make progress, thus helping the slow processors to </a:t>
            </a:r>
          </a:p>
          <a:p>
            <a:pPr>
              <a:lnSpc>
                <a:spcPct val="120000"/>
              </a:lnSpc>
              <a:buFont typeface="Wingdings" panose="05000000000000000000" pitchFamily="2" charset="2"/>
              <a:buNone/>
            </a:pPr>
            <a:r>
              <a:rPr lang="en-US" altLang="he-IL">
                <a:solidFill>
                  <a:srgbClr val="000099"/>
                </a:solidFill>
                <a:latin typeface="Calibri Light" panose="020F0302020204030204" pitchFamily="34" charset="0"/>
                <a:cs typeface="Calibri Light" panose="020F0302020204030204" pitchFamily="34" charset="0"/>
              </a:rPr>
              <a:t>    solve the system’s task.</a:t>
            </a:r>
          </a:p>
        </p:txBody>
      </p:sp>
      <p:sp>
        <p:nvSpPr>
          <p:cNvPr id="479237" name="Text Box 5">
            <a:extLst>
              <a:ext uri="{FF2B5EF4-FFF2-40B4-BE49-F238E27FC236}">
                <a16:creationId xmlns:a16="http://schemas.microsoft.com/office/drawing/2014/main" id="{FE6E8B95-6239-9B14-A673-207C2BDA9AB4}"/>
              </a:ext>
            </a:extLst>
          </p:cNvPr>
          <p:cNvSpPr txBox="1">
            <a:spLocks noChangeArrowheads="1"/>
          </p:cNvSpPr>
          <p:nvPr/>
        </p:nvSpPr>
        <p:spPr bwMode="auto">
          <a:xfrm>
            <a:off x="533400" y="1263650"/>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en-US" sz="2800" b="0">
                <a:solidFill>
                  <a:srgbClr val="000099"/>
                </a:solidFill>
                <a:latin typeface="Calibri Light" panose="020F0302020204030204" pitchFamily="34" charset="0"/>
                <a:cs typeface="Calibri Light" panose="020F0302020204030204" pitchFamily="34" charset="0"/>
              </a:rPr>
              <a:t>Efficiency…</a:t>
            </a:r>
          </a:p>
        </p:txBody>
      </p:sp>
    </p:spTree>
    <p:extLst>
      <p:ext uri="{BB962C8B-B14F-4D97-AF65-F5344CB8AC3E}">
        <p14:creationId xmlns:p14="http://schemas.microsoft.com/office/powerpoint/2010/main" val="1247121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80258" name="Rectangle 2">
            <a:extLst>
              <a:ext uri="{FF2B5EF4-FFF2-40B4-BE49-F238E27FC236}">
                <a16:creationId xmlns:a16="http://schemas.microsoft.com/office/drawing/2014/main" id="{8F401124-92DE-4DCB-AA5D-78F82E47050C}"/>
              </a:ext>
            </a:extLst>
          </p:cNvPr>
          <p:cNvSpPr>
            <a:spLocks noGrp="1" noChangeArrowheads="1"/>
          </p:cNvSpPr>
          <p:nvPr>
            <p:ph type="title"/>
          </p:nvPr>
        </p:nvSpPr>
        <p:spPr>
          <a:xfrm>
            <a:off x="533400" y="533400"/>
            <a:ext cx="7772400" cy="1143000"/>
          </a:xfrm>
        </p:spPr>
        <p:txBody>
          <a:bodyPr/>
          <a:lstStyle/>
          <a:p>
            <a:r>
              <a:rPr lang="en-US" altLang="he-IL" sz="3200">
                <a:latin typeface="Calibri Light" panose="020F0302020204030204" pitchFamily="34" charset="0"/>
                <a:cs typeface="Calibri Light" panose="020F0302020204030204" pitchFamily="34" charset="0"/>
              </a:rPr>
              <a:t>Which synchronizers are we going to get exposed to ?</a:t>
            </a:r>
          </a:p>
        </p:txBody>
      </p:sp>
      <p:sp>
        <p:nvSpPr>
          <p:cNvPr id="480259" name="Rectangle 3">
            <a:extLst>
              <a:ext uri="{FF2B5EF4-FFF2-40B4-BE49-F238E27FC236}">
                <a16:creationId xmlns:a16="http://schemas.microsoft.com/office/drawing/2014/main" id="{7559C97D-1ADB-1635-7568-C615FA3259F5}"/>
              </a:ext>
            </a:extLst>
          </p:cNvPr>
          <p:cNvSpPr>
            <a:spLocks noGrp="1" noChangeArrowheads="1"/>
          </p:cNvSpPr>
          <p:nvPr>
            <p:ph type="body" idx="1"/>
          </p:nvPr>
        </p:nvSpPr>
        <p:spPr>
          <a:xfrm>
            <a:off x="381000" y="2286000"/>
            <a:ext cx="8001000" cy="3048000"/>
          </a:xfrm>
        </p:spPr>
        <p:txBody>
          <a:bodyPr/>
          <a:lstStyle/>
          <a:p>
            <a:pPr>
              <a:spcBef>
                <a:spcPct val="25000"/>
              </a:spcBef>
            </a:pPr>
            <a:r>
              <a:rPr lang="en-US" altLang="he-IL">
                <a:solidFill>
                  <a:srgbClr val="000099"/>
                </a:solidFill>
                <a:latin typeface="Calibri Light" panose="020F0302020204030204" pitchFamily="34" charset="0"/>
                <a:cs typeface="Calibri Light" panose="020F0302020204030204" pitchFamily="34" charset="0"/>
              </a:rPr>
              <a:t>First, a simple one - the unbounded version of self-stabilizing alpha</a:t>
            </a:r>
            <a:r>
              <a:rPr lang="en-US" altLang="he-IL">
                <a:solidFill>
                  <a:srgbClr val="000099"/>
                </a:solidFill>
                <a:latin typeface="Calibri Light" panose="020F0302020204030204" pitchFamily="34" charset="0"/>
                <a:cs typeface="Calibri Light" panose="020F0302020204030204" pitchFamily="34" charset="0"/>
                <a:sym typeface="Math1" pitchFamily="2" charset="2"/>
              </a:rPr>
              <a:t>-</a:t>
            </a:r>
            <a:r>
              <a:rPr lang="en-US" altLang="he-IL">
                <a:solidFill>
                  <a:srgbClr val="000099"/>
                </a:solidFill>
                <a:latin typeface="Calibri Light" panose="020F0302020204030204" pitchFamily="34" charset="0"/>
                <a:cs typeface="Calibri Light" panose="020F0302020204030204" pitchFamily="34" charset="0"/>
              </a:rPr>
              <a:t>synchronizer</a:t>
            </a:r>
          </a:p>
          <a:p>
            <a:pPr>
              <a:spcBef>
                <a:spcPct val="25000"/>
              </a:spcBef>
            </a:pPr>
            <a:endParaRPr lang="en-US" altLang="he-IL">
              <a:solidFill>
                <a:srgbClr val="000099"/>
              </a:solidFill>
              <a:latin typeface="Calibri Light" panose="020F0302020204030204" pitchFamily="34" charset="0"/>
              <a:cs typeface="Calibri Light" panose="020F0302020204030204" pitchFamily="34" charset="0"/>
            </a:endParaRPr>
          </a:p>
          <a:p>
            <a:pPr>
              <a:spcBef>
                <a:spcPct val="25000"/>
              </a:spcBef>
            </a:pPr>
            <a:r>
              <a:rPr lang="en-US" altLang="he-IL">
                <a:solidFill>
                  <a:srgbClr val="000099"/>
                </a:solidFill>
                <a:latin typeface="Calibri Light" panose="020F0302020204030204" pitchFamily="34" charset="0"/>
                <a:cs typeface="Calibri Light" panose="020F0302020204030204" pitchFamily="34" charset="0"/>
              </a:rPr>
              <a:t>Second, the bounded version of the alpha</a:t>
            </a:r>
            <a:r>
              <a:rPr lang="en-US" altLang="he-IL">
                <a:solidFill>
                  <a:srgbClr val="000099"/>
                </a:solidFill>
                <a:latin typeface="Calibri Light" panose="020F0302020204030204" pitchFamily="34" charset="0"/>
                <a:cs typeface="Calibri Light" panose="020F0302020204030204" pitchFamily="34" charset="0"/>
                <a:sym typeface="Math1" pitchFamily="2" charset="2"/>
              </a:rPr>
              <a:t>-</a:t>
            </a:r>
            <a:r>
              <a:rPr lang="en-US" altLang="he-IL">
                <a:solidFill>
                  <a:srgbClr val="000099"/>
                </a:solidFill>
                <a:latin typeface="Calibri Light" panose="020F0302020204030204" pitchFamily="34" charset="0"/>
                <a:cs typeface="Calibri Light" panose="020F0302020204030204" pitchFamily="34" charset="0"/>
              </a:rPr>
              <a:t>synchronizer</a:t>
            </a:r>
          </a:p>
          <a:p>
            <a:pPr>
              <a:spcBef>
                <a:spcPct val="25000"/>
              </a:spcBef>
            </a:pPr>
            <a:endParaRPr lang="en-US" altLang="he-IL">
              <a:solidFill>
                <a:srgbClr val="000099"/>
              </a:solidFill>
              <a:latin typeface="Calibri Light" panose="020F0302020204030204" pitchFamily="34" charset="0"/>
              <a:cs typeface="Calibri Light" panose="020F0302020204030204" pitchFamily="34" charset="0"/>
            </a:endParaRPr>
          </a:p>
          <a:p>
            <a:pPr>
              <a:spcBef>
                <a:spcPct val="25000"/>
              </a:spcBef>
            </a:pPr>
            <a:r>
              <a:rPr lang="en-US" altLang="he-IL">
                <a:solidFill>
                  <a:srgbClr val="000099"/>
                </a:solidFill>
                <a:latin typeface="Calibri Light" panose="020F0302020204030204" pitchFamily="34" charset="0"/>
                <a:cs typeface="Calibri Light" panose="020F0302020204030204" pitchFamily="34" charset="0"/>
              </a:rPr>
              <a:t>Finally, the beta</a:t>
            </a:r>
            <a:r>
              <a:rPr lang="en-US" altLang="he-IL">
                <a:solidFill>
                  <a:srgbClr val="000099"/>
                </a:solidFill>
                <a:latin typeface="Calibri Light" panose="020F0302020204030204" pitchFamily="34" charset="0"/>
                <a:cs typeface="Calibri Light" panose="020F0302020204030204" pitchFamily="34" charset="0"/>
                <a:sym typeface="Math1" pitchFamily="2" charset="2"/>
              </a:rPr>
              <a:t>-</a:t>
            </a:r>
            <a:r>
              <a:rPr lang="en-US" altLang="he-IL">
                <a:solidFill>
                  <a:srgbClr val="000099"/>
                </a:solidFill>
                <a:latin typeface="Calibri Light" panose="020F0302020204030204" pitchFamily="34" charset="0"/>
                <a:cs typeface="Calibri Light" panose="020F0302020204030204" pitchFamily="34" charset="0"/>
              </a:rPr>
              <a:t>synchronizer</a:t>
            </a:r>
          </a:p>
        </p:txBody>
      </p:sp>
    </p:spTree>
    <p:extLst>
      <p:ext uri="{BB962C8B-B14F-4D97-AF65-F5344CB8AC3E}">
        <p14:creationId xmlns:p14="http://schemas.microsoft.com/office/powerpoint/2010/main" val="30392714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282" name="Rectangle 2">
            <a:extLst>
              <a:ext uri="{FF2B5EF4-FFF2-40B4-BE49-F238E27FC236}">
                <a16:creationId xmlns:a16="http://schemas.microsoft.com/office/drawing/2014/main" id="{E5191772-5AB2-01DB-E4A3-2CE8DCBEABA5}"/>
              </a:ext>
            </a:extLst>
          </p:cNvPr>
          <p:cNvSpPr>
            <a:spLocks noGrp="1" noChangeArrowheads="1"/>
          </p:cNvSpPr>
          <p:nvPr>
            <p:ph type="body" idx="1"/>
          </p:nvPr>
        </p:nvSpPr>
        <p:spPr>
          <a:xfrm>
            <a:off x="533400" y="2030413"/>
            <a:ext cx="7772400" cy="2409825"/>
          </a:xfrm>
        </p:spPr>
        <p:txBody>
          <a:bodyPr/>
          <a:lstStyle/>
          <a:p>
            <a:r>
              <a:rPr lang="en-US" altLang="en-US">
                <a:solidFill>
                  <a:srgbClr val="000099"/>
                </a:solidFill>
                <a:latin typeface="Calibri Light" panose="020F0302020204030204" pitchFamily="34" charset="0"/>
                <a:cs typeface="Calibri Light" panose="020F0302020204030204" pitchFamily="34" charset="0"/>
              </a:rPr>
              <a:t>We first present the task of the alpha-synchronizer not in the context of synchronization</a:t>
            </a:r>
          </a:p>
          <a:p>
            <a:pPr>
              <a:buFont typeface="Wingdings" panose="05000000000000000000" pitchFamily="2" charset="2"/>
              <a:buNone/>
            </a:pPr>
            <a:endParaRPr lang="en-US" altLang="en-US">
              <a:solidFill>
                <a:srgbClr val="000099"/>
              </a:solidFill>
              <a:latin typeface="Calibri Light" panose="020F0302020204030204" pitchFamily="34" charset="0"/>
              <a:cs typeface="Calibri Light" panose="020F0302020204030204" pitchFamily="34" charset="0"/>
            </a:endParaRPr>
          </a:p>
          <a:p>
            <a:r>
              <a:rPr lang="en-US" altLang="en-US">
                <a:solidFill>
                  <a:srgbClr val="000099"/>
                </a:solidFill>
                <a:latin typeface="Calibri Light" panose="020F0302020204030204" pitchFamily="34" charset="0"/>
                <a:cs typeface="Calibri Light" panose="020F0302020204030204" pitchFamily="34" charset="0"/>
              </a:rPr>
              <a:t>Later we explain how it is used for synchronization</a:t>
            </a:r>
          </a:p>
        </p:txBody>
      </p:sp>
      <p:sp>
        <p:nvSpPr>
          <p:cNvPr id="481283" name="Text Box 3">
            <a:extLst>
              <a:ext uri="{FF2B5EF4-FFF2-40B4-BE49-F238E27FC236}">
                <a16:creationId xmlns:a16="http://schemas.microsoft.com/office/drawing/2014/main" id="{DF18401D-92B4-19B4-5B33-DD2658841720}"/>
              </a:ext>
            </a:extLst>
          </p:cNvPr>
          <p:cNvSpPr txBox="1">
            <a:spLocks noChangeArrowheads="1"/>
          </p:cNvSpPr>
          <p:nvPr/>
        </p:nvSpPr>
        <p:spPr bwMode="auto">
          <a:xfrm>
            <a:off x="533400" y="692150"/>
            <a:ext cx="77104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buSzTx/>
              <a:buFontTx/>
              <a:buNone/>
            </a:pPr>
            <a:r>
              <a:rPr lang="en-US" altLang="en-US" sz="3600" b="0" u="sng">
                <a:solidFill>
                  <a:srgbClr val="009999"/>
                </a:solidFill>
                <a:latin typeface="Calibri Light" panose="020F0302020204030204" pitchFamily="34" charset="0"/>
                <a:cs typeface="Calibri Light" panose="020F0302020204030204" pitchFamily="34" charset="0"/>
              </a:rPr>
              <a:t>The unbounded alpha-synchronizer</a:t>
            </a:r>
          </a:p>
        </p:txBody>
      </p:sp>
    </p:spTree>
    <p:extLst>
      <p:ext uri="{BB962C8B-B14F-4D97-AF65-F5344CB8AC3E}">
        <p14:creationId xmlns:p14="http://schemas.microsoft.com/office/powerpoint/2010/main" val="16863315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2306" name="Rectangle 2">
            <a:extLst>
              <a:ext uri="{FF2B5EF4-FFF2-40B4-BE49-F238E27FC236}">
                <a16:creationId xmlns:a16="http://schemas.microsoft.com/office/drawing/2014/main" id="{8397D900-351E-991E-6A5A-864B7542CF9A}"/>
              </a:ext>
            </a:extLst>
          </p:cNvPr>
          <p:cNvSpPr>
            <a:spLocks noGrp="1" noChangeArrowheads="1"/>
          </p:cNvSpPr>
          <p:nvPr>
            <p:ph type="title"/>
          </p:nvPr>
        </p:nvSpPr>
        <p:spPr>
          <a:xfrm>
            <a:off x="381000" y="304800"/>
            <a:ext cx="7772400" cy="1143000"/>
          </a:xfrm>
        </p:spPr>
        <p:txBody>
          <a:bodyPr/>
          <a:lstStyle/>
          <a:p>
            <a:r>
              <a:rPr lang="en-US" altLang="he-IL" sz="3200" i="1" dirty="0">
                <a:latin typeface="Calibri Light" panose="020F0302020204030204" pitchFamily="34" charset="0"/>
                <a:cs typeface="Calibri Light" panose="020F0302020204030204" pitchFamily="34" charset="0"/>
              </a:rPr>
              <a:t>Alpha</a:t>
            </a:r>
            <a:r>
              <a:rPr lang="en-US" altLang="he-IL" sz="3200" dirty="0">
                <a:latin typeface="Calibri Light" panose="020F0302020204030204" pitchFamily="34" charset="0"/>
                <a:cs typeface="Calibri Light" panose="020F0302020204030204" pitchFamily="34" charset="0"/>
              </a:rPr>
              <a:t>-synchronizer</a:t>
            </a:r>
            <a:endParaRPr lang="en-US" altLang="en-US" sz="3200" dirty="0">
              <a:latin typeface="Calibri Light" panose="020F0302020204030204" pitchFamily="34" charset="0"/>
              <a:cs typeface="Calibri Light" panose="020F0302020204030204" pitchFamily="34" charset="0"/>
            </a:endParaRPr>
          </a:p>
        </p:txBody>
      </p:sp>
      <p:sp>
        <p:nvSpPr>
          <p:cNvPr id="482307" name="Rectangle 3">
            <a:extLst>
              <a:ext uri="{FF2B5EF4-FFF2-40B4-BE49-F238E27FC236}">
                <a16:creationId xmlns:a16="http://schemas.microsoft.com/office/drawing/2014/main" id="{2E5997A1-09E8-56D2-A1BC-3F408BC79E97}"/>
              </a:ext>
            </a:extLst>
          </p:cNvPr>
          <p:cNvSpPr>
            <a:spLocks noGrp="1" noChangeArrowheads="1"/>
          </p:cNvSpPr>
          <p:nvPr>
            <p:ph sz="half" idx="1"/>
          </p:nvPr>
        </p:nvSpPr>
        <p:spPr>
          <a:xfrm>
            <a:off x="609600" y="1219200"/>
            <a:ext cx="7772400" cy="1143000"/>
          </a:xfrm>
        </p:spPr>
        <p:txBody>
          <a:bodyPr/>
          <a:lstStyle/>
          <a:p>
            <a:pPr>
              <a:buFont typeface="Wingdings" panose="05000000000000000000" pitchFamily="2" charset="2"/>
              <a:buNone/>
            </a:pPr>
            <a:r>
              <a:rPr lang="en-US" altLang="he-IL">
                <a:solidFill>
                  <a:srgbClr val="000099"/>
                </a:solidFill>
                <a:latin typeface="Calibri Light" panose="020F0302020204030204" pitchFamily="34" charset="0"/>
                <a:cs typeface="Calibri Light" panose="020F0302020204030204" pitchFamily="34" charset="0"/>
              </a:rPr>
              <a:t>The </a:t>
            </a:r>
            <a:r>
              <a:rPr lang="en-US" altLang="he-IL" i="1">
                <a:solidFill>
                  <a:srgbClr val="000099"/>
                </a:solidFill>
                <a:latin typeface="Calibri Light" panose="020F0302020204030204" pitchFamily="34" charset="0"/>
                <a:cs typeface="Calibri Light" panose="020F0302020204030204" pitchFamily="34" charset="0"/>
                <a:sym typeface="Math1" pitchFamily="2" charset="2"/>
              </a:rPr>
              <a:t>alpha</a:t>
            </a:r>
            <a:r>
              <a:rPr lang="en-US" altLang="he-IL" i="1">
                <a:solidFill>
                  <a:srgbClr val="000099"/>
                </a:solidFill>
                <a:latin typeface="Calibri Light" panose="020F0302020204030204" pitchFamily="34" charset="0"/>
                <a:cs typeface="Calibri Light" panose="020F0302020204030204" pitchFamily="34" charset="0"/>
              </a:rPr>
              <a:t>-</a:t>
            </a:r>
            <a:r>
              <a:rPr lang="en-US" altLang="he-IL">
                <a:solidFill>
                  <a:srgbClr val="000099"/>
                </a:solidFill>
                <a:latin typeface="Calibri Light" panose="020F0302020204030204" pitchFamily="34" charset="0"/>
                <a:cs typeface="Calibri Light" panose="020F0302020204030204" pitchFamily="34" charset="0"/>
              </a:rPr>
              <a:t>synchronizer uses the services of a self-stabilizing data-link algorithm</a:t>
            </a:r>
            <a:endParaRPr lang="en-US" altLang="en-US">
              <a:solidFill>
                <a:srgbClr val="000099"/>
              </a:solidFill>
              <a:latin typeface="Calibri Light" panose="020F0302020204030204" pitchFamily="34" charset="0"/>
              <a:cs typeface="Calibri Light" panose="020F0302020204030204" pitchFamily="34" charset="0"/>
            </a:endParaRPr>
          </a:p>
        </p:txBody>
      </p:sp>
      <p:sp>
        <p:nvSpPr>
          <p:cNvPr id="482308" name="Rectangle 4">
            <a:extLst>
              <a:ext uri="{FF2B5EF4-FFF2-40B4-BE49-F238E27FC236}">
                <a16:creationId xmlns:a16="http://schemas.microsoft.com/office/drawing/2014/main" id="{C8DB31F8-984F-0F1A-4792-E6C8E583D211}"/>
              </a:ext>
            </a:extLst>
          </p:cNvPr>
          <p:cNvSpPr>
            <a:spLocks noGrp="1" noChangeArrowheads="1"/>
          </p:cNvSpPr>
          <p:nvPr>
            <p:ph type="body" sz="half" idx="2"/>
          </p:nvPr>
        </p:nvSpPr>
        <p:spPr>
          <a:xfrm>
            <a:off x="685800" y="2209800"/>
            <a:ext cx="7772400" cy="4191000"/>
          </a:xfrm>
        </p:spPr>
        <p:txBody>
          <a:bodyPr/>
          <a:lstStyle/>
          <a:p>
            <a:pPr>
              <a:spcAft>
                <a:spcPct val="50000"/>
              </a:spcAft>
            </a:pPr>
            <a:r>
              <a:rPr lang="en-US" altLang="he-IL">
                <a:solidFill>
                  <a:srgbClr val="000099"/>
                </a:solidFill>
                <a:latin typeface="Calibri Light" panose="020F0302020204030204" pitchFamily="34" charset="0"/>
                <a:cs typeface="Calibri Light" panose="020F0302020204030204" pitchFamily="34" charset="0"/>
              </a:rPr>
              <a:t>Every message sent by a processor is received and</a:t>
            </a:r>
            <a:r>
              <a:rPr lang="en-US" altLang="he-IL">
                <a:solidFill>
                  <a:srgbClr val="3399FF"/>
                </a:solidFill>
                <a:latin typeface="Calibri Light" panose="020F0302020204030204" pitchFamily="34" charset="0"/>
                <a:cs typeface="Calibri Light" panose="020F0302020204030204" pitchFamily="34" charset="0"/>
              </a:rPr>
              <a:t> </a:t>
            </a:r>
            <a:r>
              <a:rPr lang="en-US" altLang="he-IL">
                <a:solidFill>
                  <a:srgbClr val="000099"/>
                </a:solidFill>
                <a:latin typeface="Calibri Light" panose="020F0302020204030204" pitchFamily="34" charset="0"/>
                <a:cs typeface="Calibri Light" panose="020F0302020204030204" pitchFamily="34" charset="0"/>
              </a:rPr>
              <a:t>acknowledged</a:t>
            </a:r>
          </a:p>
          <a:p>
            <a:pPr>
              <a:spcAft>
                <a:spcPct val="50000"/>
              </a:spcAft>
            </a:pPr>
            <a:r>
              <a:rPr lang="en-US" altLang="he-IL">
                <a:solidFill>
                  <a:srgbClr val="000099"/>
                </a:solidFill>
                <a:latin typeface="Calibri Light" panose="020F0302020204030204" pitchFamily="34" charset="0"/>
                <a:cs typeface="Calibri Light" panose="020F0302020204030204" pitchFamily="34" charset="0"/>
              </a:rPr>
              <a:t>Processor P  will wait for acknowledgement on message m sent to Q, before sending a new message m’ to Q</a:t>
            </a:r>
          </a:p>
          <a:p>
            <a:pPr>
              <a:spcAft>
                <a:spcPct val="50000"/>
              </a:spcAft>
            </a:pPr>
            <a:r>
              <a:rPr lang="en-US" altLang="he-IL">
                <a:solidFill>
                  <a:srgbClr val="000099"/>
                </a:solidFill>
                <a:latin typeface="Calibri Light" panose="020F0302020204030204" pitchFamily="34" charset="0"/>
                <a:cs typeface="Calibri Light" panose="020F0302020204030204" pitchFamily="34" charset="0"/>
              </a:rPr>
              <a:t>The acknowledgement itself may carry information concerning the state of Q between the time P started sending m and the arrival of the acknowledgement</a:t>
            </a:r>
          </a:p>
        </p:txBody>
      </p:sp>
    </p:spTree>
    <p:extLst>
      <p:ext uri="{BB962C8B-B14F-4D97-AF65-F5344CB8AC3E}">
        <p14:creationId xmlns:p14="http://schemas.microsoft.com/office/powerpoint/2010/main" val="42438758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3330" name="Text Box 2">
            <a:extLst>
              <a:ext uri="{FF2B5EF4-FFF2-40B4-BE49-F238E27FC236}">
                <a16:creationId xmlns:a16="http://schemas.microsoft.com/office/drawing/2014/main" id="{366B3745-13E5-EDA0-2AC5-BB8770CED5EC}"/>
              </a:ext>
            </a:extLst>
          </p:cNvPr>
          <p:cNvSpPr txBox="1">
            <a:spLocks noChangeArrowheads="1"/>
          </p:cNvSpPr>
          <p:nvPr/>
        </p:nvSpPr>
        <p:spPr bwMode="auto">
          <a:xfrm>
            <a:off x="914400" y="685800"/>
            <a:ext cx="7239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buSzTx/>
              <a:buFontTx/>
              <a:buNone/>
            </a:pPr>
            <a:r>
              <a:rPr lang="en-US" altLang="en-US" sz="3200" i="1" u="sng" dirty="0">
                <a:solidFill>
                  <a:srgbClr val="009999"/>
                </a:solidFill>
                <a:latin typeface="Calibri Light" panose="020F0302020204030204" pitchFamily="34" charset="0"/>
                <a:ea typeface="+mj-ea"/>
                <a:cs typeface="Calibri Light" panose="020F0302020204030204" pitchFamily="34" charset="0"/>
              </a:rPr>
              <a:t>The Task</a:t>
            </a:r>
          </a:p>
        </p:txBody>
      </p:sp>
      <p:sp>
        <p:nvSpPr>
          <p:cNvPr id="483331" name="Text Box 3">
            <a:extLst>
              <a:ext uri="{FF2B5EF4-FFF2-40B4-BE49-F238E27FC236}">
                <a16:creationId xmlns:a16="http://schemas.microsoft.com/office/drawing/2014/main" id="{C82195E3-5A64-5DA4-F64D-30B700F6E343}"/>
              </a:ext>
            </a:extLst>
          </p:cNvPr>
          <p:cNvSpPr txBox="1">
            <a:spLocks noChangeArrowheads="1"/>
          </p:cNvSpPr>
          <p:nvPr/>
        </p:nvSpPr>
        <p:spPr bwMode="auto">
          <a:xfrm>
            <a:off x="457200" y="1600200"/>
            <a:ext cx="8382000" cy="321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sz="2400">
                <a:solidFill>
                  <a:schemeClr val="tx1"/>
                </a:solidFill>
                <a:latin typeface="Times New Roman" panose="02020603050405020304" pitchFamily="18" charset="0"/>
              </a:defRPr>
            </a:lvl1pPr>
            <a:lvl2pPr marL="914400" indent="-457200">
              <a:spcBef>
                <a:spcPct val="0"/>
              </a:spcBef>
              <a:defRPr sz="2400">
                <a:solidFill>
                  <a:schemeClr val="tx1"/>
                </a:solidFill>
                <a:latin typeface="Times New Roman" panose="02020603050405020304" pitchFamily="18" charset="0"/>
              </a:defRPr>
            </a:lvl2pPr>
            <a:lvl3pPr marL="1371600" indent="-457200">
              <a:spcBef>
                <a:spcPct val="0"/>
              </a:spcBef>
              <a:defRPr sz="2400">
                <a:solidFill>
                  <a:schemeClr val="tx1"/>
                </a:solidFill>
                <a:latin typeface="Times New Roman" panose="02020603050405020304" pitchFamily="18" charset="0"/>
              </a:defRPr>
            </a:lvl3pPr>
            <a:lvl4pPr marL="1828800" indent="-457200">
              <a:spcBef>
                <a:spcPct val="0"/>
              </a:spcBef>
              <a:defRPr sz="2400">
                <a:solidFill>
                  <a:schemeClr val="tx1"/>
                </a:solidFill>
                <a:latin typeface="Times New Roman" panose="02020603050405020304" pitchFamily="18" charset="0"/>
              </a:defRPr>
            </a:lvl4pPr>
            <a:lvl5pPr marL="2286000" indent="-457200">
              <a:spcBef>
                <a:spcPct val="0"/>
              </a:spcBef>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ClrTx/>
              <a:buSzTx/>
              <a:buFontTx/>
              <a:buNone/>
            </a:pPr>
            <a:r>
              <a:rPr lang="en-US" altLang="en-US" sz="2600" b="0">
                <a:solidFill>
                  <a:srgbClr val="000099"/>
                </a:solidFill>
                <a:latin typeface="Calibri Light" panose="020F0302020204030204" pitchFamily="34" charset="0"/>
                <a:cs typeface="Calibri Light" panose="020F0302020204030204" pitchFamily="34" charset="0"/>
              </a:rPr>
              <a:t>Every processor p</a:t>
            </a:r>
            <a:r>
              <a:rPr lang="en-US" altLang="en-US" sz="2600" b="0" baseline="-25000">
                <a:solidFill>
                  <a:srgbClr val="000099"/>
                </a:solidFill>
                <a:latin typeface="Calibri Light" panose="020F0302020204030204" pitchFamily="34" charset="0"/>
                <a:cs typeface="Calibri Light" panose="020F0302020204030204" pitchFamily="34" charset="0"/>
              </a:rPr>
              <a:t>i </a:t>
            </a:r>
            <a:r>
              <a:rPr lang="en-US" altLang="en-US" sz="2600" b="0">
                <a:solidFill>
                  <a:srgbClr val="000099"/>
                </a:solidFill>
                <a:latin typeface="Calibri Light" panose="020F0302020204030204" pitchFamily="34" charset="0"/>
                <a:cs typeface="Calibri Light" panose="020F0302020204030204" pitchFamily="34" charset="0"/>
              </a:rPr>
              <a:t>has an integer variable </a:t>
            </a:r>
            <a:r>
              <a:rPr lang="en-US" altLang="en-US" sz="2600" b="0" i="1">
                <a:solidFill>
                  <a:srgbClr val="000099"/>
                </a:solidFill>
                <a:latin typeface="Calibri Light" panose="020F0302020204030204" pitchFamily="34" charset="0"/>
                <a:cs typeface="Calibri Light" panose="020F0302020204030204" pitchFamily="34" charset="0"/>
              </a:rPr>
              <a:t>phase</a:t>
            </a:r>
            <a:r>
              <a:rPr lang="en-US" altLang="en-US" sz="2600" b="0" i="1" baseline="-25000">
                <a:solidFill>
                  <a:srgbClr val="000099"/>
                </a:solidFill>
                <a:latin typeface="Calibri Light" panose="020F0302020204030204" pitchFamily="34" charset="0"/>
                <a:cs typeface="Calibri Light" panose="020F0302020204030204" pitchFamily="34" charset="0"/>
              </a:rPr>
              <a:t>i</a:t>
            </a:r>
            <a:r>
              <a:rPr lang="en-US" altLang="en-US" sz="2600" b="0">
                <a:solidFill>
                  <a:schemeClr val="accent2"/>
                </a:solidFill>
                <a:latin typeface="Calibri Light" panose="020F0302020204030204" pitchFamily="34" charset="0"/>
                <a:cs typeface="Calibri Light" panose="020F0302020204030204" pitchFamily="34" charset="0"/>
              </a:rPr>
              <a:t>.</a:t>
            </a:r>
            <a:endParaRPr lang="en-US" altLang="en-US" sz="2600" b="0" baseline="-25000">
              <a:solidFill>
                <a:schemeClr val="accent2"/>
              </a:solidFill>
              <a:latin typeface="Calibri Light" panose="020F0302020204030204" pitchFamily="34" charset="0"/>
              <a:cs typeface="Calibri Light" panose="020F0302020204030204" pitchFamily="34" charset="0"/>
            </a:endParaRPr>
          </a:p>
          <a:p>
            <a:pPr>
              <a:spcBef>
                <a:spcPct val="50000"/>
              </a:spcBef>
              <a:buClrTx/>
              <a:buSzTx/>
              <a:buFontTx/>
              <a:buNone/>
            </a:pPr>
            <a:r>
              <a:rPr lang="en-US" altLang="en-US" sz="2600" b="0">
                <a:solidFill>
                  <a:srgbClr val="000099"/>
                </a:solidFill>
                <a:latin typeface="Calibri Light" panose="020F0302020204030204" pitchFamily="34" charset="0"/>
                <a:cs typeface="Calibri Light" panose="020F0302020204030204" pitchFamily="34" charset="0"/>
              </a:rPr>
              <a:t>The task of the </a:t>
            </a:r>
            <a:r>
              <a:rPr lang="en-US" altLang="en-US" sz="2600" b="0">
                <a:solidFill>
                  <a:srgbClr val="000099"/>
                </a:solidFill>
                <a:latin typeface="Calibri Light" panose="020F0302020204030204" pitchFamily="34" charset="0"/>
                <a:cs typeface="Calibri Light" panose="020F0302020204030204" pitchFamily="34" charset="0"/>
                <a:sym typeface="Math1" pitchFamily="2" charset="2"/>
              </a:rPr>
              <a:t>alpha-synchronizer is defined by the</a:t>
            </a:r>
          </a:p>
          <a:p>
            <a:pPr>
              <a:spcBef>
                <a:spcPct val="50000"/>
              </a:spcBef>
              <a:buClrTx/>
              <a:buSzTx/>
              <a:buFontTx/>
              <a:buNone/>
            </a:pPr>
            <a:r>
              <a:rPr lang="en-US" altLang="en-US" sz="2600" b="0">
                <a:solidFill>
                  <a:srgbClr val="000099"/>
                </a:solidFill>
                <a:latin typeface="Calibri Light" panose="020F0302020204030204" pitchFamily="34" charset="0"/>
                <a:cs typeface="Calibri Light" panose="020F0302020204030204" pitchFamily="34" charset="0"/>
                <a:sym typeface="Math1" pitchFamily="2" charset="2"/>
              </a:rPr>
              <a:t>set of executions such that:</a:t>
            </a:r>
          </a:p>
          <a:p>
            <a:pPr>
              <a:spcBef>
                <a:spcPct val="50000"/>
              </a:spcBef>
              <a:buClrTx/>
              <a:buSzTx/>
              <a:buFontTx/>
              <a:buAutoNum type="arabicPeriod"/>
            </a:pPr>
            <a:r>
              <a:rPr lang="en-US" altLang="en-US" sz="2600" b="0">
                <a:solidFill>
                  <a:schemeClr val="hlink"/>
                </a:solidFill>
                <a:latin typeface="Calibri Light" panose="020F0302020204030204" pitchFamily="34" charset="0"/>
                <a:cs typeface="Calibri Light" panose="020F0302020204030204" pitchFamily="34" charset="0"/>
              </a:rPr>
              <a:t> </a:t>
            </a:r>
            <a:r>
              <a:rPr lang="en-US" altLang="en-US" b="0">
                <a:solidFill>
                  <a:schemeClr val="hlink"/>
                </a:solidFill>
                <a:latin typeface="Calibri Light" panose="020F0302020204030204" pitchFamily="34" charset="0"/>
                <a:cs typeface="Calibri Light" panose="020F0302020204030204" pitchFamily="34" charset="0"/>
              </a:rPr>
              <a:t>The values of the phase variables of each two neighboring  processes differ by no more than one.</a:t>
            </a:r>
          </a:p>
          <a:p>
            <a:pPr>
              <a:spcBef>
                <a:spcPct val="50000"/>
              </a:spcBef>
              <a:buClrTx/>
              <a:buSzTx/>
              <a:buFontTx/>
              <a:buAutoNum type="arabicPeriod"/>
            </a:pPr>
            <a:r>
              <a:rPr lang="en-US" altLang="en-US" b="0">
                <a:solidFill>
                  <a:srgbClr val="000099"/>
                </a:solidFill>
                <a:latin typeface="Calibri Light" panose="020F0302020204030204" pitchFamily="34" charset="0"/>
                <a:cs typeface="Calibri Light" panose="020F0302020204030204" pitchFamily="34" charset="0"/>
              </a:rPr>
              <a:t> Each of the phase variables is incremented infinitely often.</a:t>
            </a:r>
          </a:p>
        </p:txBody>
      </p:sp>
    </p:spTree>
    <p:extLst>
      <p:ext uri="{BB962C8B-B14F-4D97-AF65-F5344CB8AC3E}">
        <p14:creationId xmlns:p14="http://schemas.microsoft.com/office/powerpoint/2010/main" val="3502281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ChangeArrowheads="1"/>
          </p:cNvSpPr>
          <p:nvPr/>
        </p:nvSpPr>
        <p:spPr bwMode="auto">
          <a:xfrm>
            <a:off x="73025" y="-26988"/>
            <a:ext cx="8820150" cy="129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u="sng">
                <a:solidFill>
                  <a:schemeClr val="hlink"/>
                </a:solidFill>
                <a:latin typeface="Calibri Light" panose="020F0302020204030204" pitchFamily="34" charset="0"/>
                <a:cs typeface="Calibri Light" panose="020F0302020204030204" pitchFamily="34" charset="0"/>
              </a:rPr>
              <a:t>Converting Shared Memory to</a:t>
            </a:r>
            <a:br>
              <a:rPr lang="en-US" altLang="en-US" sz="3600" u="sng">
                <a:solidFill>
                  <a:schemeClr val="hlink"/>
                </a:solidFill>
                <a:latin typeface="Calibri Light" panose="020F0302020204030204" pitchFamily="34" charset="0"/>
                <a:cs typeface="Calibri Light" panose="020F0302020204030204" pitchFamily="34" charset="0"/>
              </a:rPr>
            </a:br>
            <a:r>
              <a:rPr lang="en-US" altLang="en-US" sz="3600" u="sng">
                <a:solidFill>
                  <a:schemeClr val="hlink"/>
                </a:solidFill>
                <a:latin typeface="Calibri Light" panose="020F0302020204030204" pitchFamily="34" charset="0"/>
                <a:cs typeface="Calibri Light" panose="020F0302020204030204" pitchFamily="34" charset="0"/>
              </a:rPr>
              <a:t>Message Passing</a:t>
            </a:r>
            <a:r>
              <a:rPr lang="en-US" altLang="en-US" sz="3600">
                <a:solidFill>
                  <a:schemeClr val="tx2"/>
                </a:solidFill>
                <a:latin typeface="Calibri Light" panose="020F0302020204030204" pitchFamily="34" charset="0"/>
                <a:cs typeface="Calibri Light" panose="020F0302020204030204" pitchFamily="34" charset="0"/>
              </a:rPr>
              <a:t> </a:t>
            </a:r>
          </a:p>
        </p:txBody>
      </p:sp>
      <p:sp>
        <p:nvSpPr>
          <p:cNvPr id="14339" name="Text Box 6"/>
          <p:cNvSpPr txBox="1">
            <a:spLocks noChangeArrowheads="1"/>
          </p:cNvSpPr>
          <p:nvPr/>
        </p:nvSpPr>
        <p:spPr bwMode="auto">
          <a:xfrm>
            <a:off x="250825" y="1830388"/>
            <a:ext cx="8496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Char char="•"/>
            </a:pPr>
            <a:r>
              <a:rPr lang="en-US" altLang="en-US" sz="2800" dirty="0">
                <a:solidFill>
                  <a:schemeClr val="accent2"/>
                </a:solidFill>
                <a:latin typeface="Calibri Light" panose="020F0302020204030204" pitchFamily="34" charset="0"/>
                <a:cs typeface="Calibri Light" panose="020F0302020204030204" pitchFamily="34" charset="0"/>
              </a:rPr>
              <a:t>Our main goal is designing of compiler:</a:t>
            </a:r>
          </a:p>
        </p:txBody>
      </p:sp>
      <p:grpSp>
        <p:nvGrpSpPr>
          <p:cNvPr id="14340" name="Group 15"/>
          <p:cNvGrpSpPr>
            <a:grpSpLocks/>
          </p:cNvGrpSpPr>
          <p:nvPr/>
        </p:nvGrpSpPr>
        <p:grpSpPr bwMode="auto">
          <a:xfrm>
            <a:off x="468313" y="3068638"/>
            <a:ext cx="8207375" cy="987425"/>
            <a:chOff x="295" y="3398"/>
            <a:chExt cx="5170" cy="622"/>
          </a:xfrm>
        </p:grpSpPr>
        <p:sp>
          <p:nvSpPr>
            <p:cNvPr id="14342" name="AutoShape 12"/>
            <p:cNvSpPr>
              <a:spLocks noChangeArrowheads="1"/>
            </p:cNvSpPr>
            <p:nvPr/>
          </p:nvSpPr>
          <p:spPr bwMode="auto">
            <a:xfrm>
              <a:off x="2039" y="3398"/>
              <a:ext cx="1551" cy="622"/>
            </a:xfrm>
            <a:prstGeom prst="flowChartPredefinedProcess">
              <a:avLst/>
            </a:prstGeom>
            <a:noFill/>
            <a:ln w="9525">
              <a:solidFill>
                <a:srgbClr val="0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20000"/>
                </a:spcBef>
                <a:buClr>
                  <a:schemeClr val="accent2"/>
                </a:buClr>
                <a:buSzPct val="85000"/>
                <a:buFont typeface="Wingdings" panose="05000000000000000000" pitchFamily="2" charset="2"/>
                <a:buNone/>
              </a:pPr>
              <a:r>
                <a:rPr lang="en-US" altLang="en-US" sz="2400" b="1">
                  <a:solidFill>
                    <a:srgbClr val="CC3300"/>
                  </a:solidFill>
                  <a:latin typeface="Calibri Light" panose="020F0302020204030204" pitchFamily="34" charset="0"/>
                  <a:cs typeface="Calibri Light" panose="020F0302020204030204" pitchFamily="34" charset="0"/>
                </a:rPr>
                <a:t>Compiler</a:t>
              </a:r>
            </a:p>
          </p:txBody>
        </p:sp>
        <p:sp>
          <p:nvSpPr>
            <p:cNvPr id="14343" name="AutoShape 13"/>
            <p:cNvSpPr>
              <a:spLocks noChangeArrowheads="1"/>
            </p:cNvSpPr>
            <p:nvPr/>
          </p:nvSpPr>
          <p:spPr bwMode="auto">
            <a:xfrm>
              <a:off x="295" y="3398"/>
              <a:ext cx="1744" cy="622"/>
            </a:xfrm>
            <a:prstGeom prst="rightArrow">
              <a:avLst>
                <a:gd name="adj1" fmla="val 50000"/>
                <a:gd name="adj2" fmla="val 70096"/>
              </a:avLst>
            </a:prstGeom>
            <a:noFill/>
            <a:ln w="9525">
              <a:solidFill>
                <a:srgbClr val="0099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50000"/>
                </a:lnSpc>
                <a:spcBef>
                  <a:spcPct val="20000"/>
                </a:spcBef>
                <a:buClr>
                  <a:schemeClr val="accent2"/>
                </a:buClr>
                <a:buSzPct val="85000"/>
                <a:buFont typeface="Wingdings" panose="05000000000000000000" pitchFamily="2" charset="2"/>
                <a:buNone/>
              </a:pPr>
              <a:r>
                <a:rPr lang="en-US" altLang="en-US" sz="2000" b="1">
                  <a:solidFill>
                    <a:srgbClr val="009999"/>
                  </a:solidFill>
                  <a:latin typeface="Calibri Light" panose="020F0302020204030204" pitchFamily="34" charset="0"/>
                  <a:cs typeface="Calibri Light" panose="020F0302020204030204" pitchFamily="34" charset="0"/>
                </a:rPr>
                <a:t>AL for T</a:t>
              </a:r>
            </a:p>
            <a:p>
              <a:pPr algn="ctr">
                <a:lnSpc>
                  <a:spcPct val="50000"/>
                </a:lnSpc>
                <a:spcBef>
                  <a:spcPct val="20000"/>
                </a:spcBef>
                <a:buClr>
                  <a:schemeClr val="accent2"/>
                </a:buClr>
                <a:buSzPct val="85000"/>
                <a:buFont typeface="Wingdings" panose="05000000000000000000" pitchFamily="2" charset="2"/>
                <a:buNone/>
              </a:pPr>
              <a:r>
                <a:rPr lang="en-US" altLang="en-US" sz="2000" b="1">
                  <a:solidFill>
                    <a:srgbClr val="009999"/>
                  </a:solidFill>
                  <a:latin typeface="Calibri Light" panose="020F0302020204030204" pitchFamily="34" charset="0"/>
                  <a:cs typeface="Calibri Light" panose="020F0302020204030204" pitchFamily="34" charset="0"/>
                </a:rPr>
                <a:t>(read/write)</a:t>
              </a:r>
            </a:p>
          </p:txBody>
        </p:sp>
        <p:sp>
          <p:nvSpPr>
            <p:cNvPr id="14344" name="AutoShape 14"/>
            <p:cNvSpPr>
              <a:spLocks noChangeArrowheads="1"/>
            </p:cNvSpPr>
            <p:nvPr/>
          </p:nvSpPr>
          <p:spPr bwMode="auto">
            <a:xfrm>
              <a:off x="3590" y="3398"/>
              <a:ext cx="1875" cy="622"/>
            </a:xfrm>
            <a:prstGeom prst="rightArrow">
              <a:avLst>
                <a:gd name="adj1" fmla="val 50000"/>
                <a:gd name="adj2" fmla="val 75362"/>
              </a:avLst>
            </a:prstGeom>
            <a:noFill/>
            <a:ln w="952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50000"/>
                </a:lnSpc>
                <a:spcBef>
                  <a:spcPct val="20000"/>
                </a:spcBef>
                <a:buClr>
                  <a:schemeClr val="accent2"/>
                </a:buClr>
                <a:buSzPct val="85000"/>
                <a:buFont typeface="Wingdings" panose="05000000000000000000" pitchFamily="2" charset="2"/>
                <a:buNone/>
              </a:pPr>
              <a:r>
                <a:rPr lang="en-US" altLang="en-US" sz="2000" b="1">
                  <a:solidFill>
                    <a:srgbClr val="CC3300"/>
                  </a:solidFill>
                  <a:latin typeface="Calibri Light" panose="020F0302020204030204" pitchFamily="34" charset="0"/>
                  <a:cs typeface="Calibri Light" panose="020F0302020204030204" pitchFamily="34" charset="0"/>
                </a:rPr>
                <a:t>AL for T</a:t>
              </a:r>
            </a:p>
            <a:p>
              <a:pPr algn="ctr">
                <a:lnSpc>
                  <a:spcPct val="50000"/>
                </a:lnSpc>
                <a:spcBef>
                  <a:spcPct val="20000"/>
                </a:spcBef>
                <a:buClr>
                  <a:schemeClr val="accent2"/>
                </a:buClr>
                <a:buSzPct val="85000"/>
                <a:buFont typeface="Wingdings" panose="05000000000000000000" pitchFamily="2" charset="2"/>
                <a:buNone/>
              </a:pPr>
              <a:r>
                <a:rPr lang="en-US" altLang="en-US" sz="2000" b="1">
                  <a:solidFill>
                    <a:srgbClr val="CC3300"/>
                  </a:solidFill>
                  <a:latin typeface="Calibri Light" panose="020F0302020204030204" pitchFamily="34" charset="0"/>
                  <a:cs typeface="Calibri Light" panose="020F0302020204030204" pitchFamily="34" charset="0"/>
                </a:rPr>
                <a:t>(message passing)</a:t>
              </a:r>
            </a:p>
          </p:txBody>
        </p:sp>
      </p:grpSp>
      <p:sp>
        <p:nvSpPr>
          <p:cNvPr id="14341" name="Text Box 16"/>
          <p:cNvSpPr txBox="1">
            <a:spLocks noChangeArrowheads="1"/>
          </p:cNvSpPr>
          <p:nvPr/>
        </p:nvSpPr>
        <p:spPr bwMode="auto">
          <a:xfrm>
            <a:off x="250825" y="4941888"/>
            <a:ext cx="8569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80975" indent="-180975">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Char char="•"/>
            </a:pPr>
            <a:r>
              <a:rPr lang="en-US" altLang="en-US" sz="2800" dirty="0">
                <a:solidFill>
                  <a:schemeClr val="accent2"/>
                </a:solidFill>
                <a:latin typeface="Calibri Light" panose="020F0302020204030204" pitchFamily="34" charset="0"/>
                <a:cs typeface="Calibri Light" panose="020F0302020204030204" pitchFamily="34" charset="0"/>
              </a:rPr>
              <a:t>First goal in designing of such a compiler is a self-stabilizing data-link algorithm</a:t>
            </a:r>
          </a:p>
        </p:txBody>
      </p:sp>
    </p:spTree>
    <p:extLst>
      <p:ext uri="{BB962C8B-B14F-4D97-AF65-F5344CB8AC3E}">
        <p14:creationId xmlns:p14="http://schemas.microsoft.com/office/powerpoint/2010/main" val="25133018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4354" name="Rectangle 2">
            <a:extLst>
              <a:ext uri="{FF2B5EF4-FFF2-40B4-BE49-F238E27FC236}">
                <a16:creationId xmlns:a16="http://schemas.microsoft.com/office/drawing/2014/main" id="{8286F653-3E9E-7A9A-0EF2-F4768DA3FB82}"/>
              </a:ext>
            </a:extLst>
          </p:cNvPr>
          <p:cNvSpPr>
            <a:spLocks noGrp="1" noChangeArrowheads="1"/>
          </p:cNvSpPr>
          <p:nvPr>
            <p:ph type="title"/>
          </p:nvPr>
        </p:nvSpPr>
        <p:spPr>
          <a:xfrm>
            <a:off x="685800" y="304800"/>
            <a:ext cx="7772400" cy="1143000"/>
          </a:xfrm>
        </p:spPr>
        <p:txBody>
          <a:bodyPr/>
          <a:lstStyle/>
          <a:p>
            <a:r>
              <a:rPr lang="en-US" altLang="he-IL" sz="3200">
                <a:latin typeface="Calibri Light" panose="020F0302020204030204" pitchFamily="34" charset="0"/>
                <a:cs typeface="Calibri Light" panose="020F0302020204030204" pitchFamily="34" charset="0"/>
              </a:rPr>
              <a:t>Self-Stabilizing </a:t>
            </a:r>
            <a:r>
              <a:rPr lang="en-US" altLang="he-IL" sz="3200" i="1">
                <a:latin typeface="Calibri Light" panose="020F0302020204030204" pitchFamily="34" charset="0"/>
                <a:cs typeface="Calibri Light" panose="020F0302020204030204" pitchFamily="34" charset="0"/>
              </a:rPr>
              <a:t>alpha</a:t>
            </a:r>
            <a:r>
              <a:rPr lang="en-US" altLang="he-IL" sz="3200">
                <a:latin typeface="Calibri Light" panose="020F0302020204030204" pitchFamily="34" charset="0"/>
                <a:cs typeface="Calibri Light" panose="020F0302020204030204" pitchFamily="34" charset="0"/>
              </a:rPr>
              <a:t>-synchronizer </a:t>
            </a:r>
            <a:br>
              <a:rPr lang="en-US" altLang="he-IL" sz="3200">
                <a:latin typeface="Calibri Light" panose="020F0302020204030204" pitchFamily="34" charset="0"/>
                <a:cs typeface="Calibri Light" panose="020F0302020204030204" pitchFamily="34" charset="0"/>
              </a:rPr>
            </a:br>
            <a:r>
              <a:rPr lang="en-US" altLang="he-IL" sz="3200">
                <a:latin typeface="Calibri Light" panose="020F0302020204030204" pitchFamily="34" charset="0"/>
                <a:cs typeface="Calibri Light" panose="020F0302020204030204" pitchFamily="34" charset="0"/>
              </a:rPr>
              <a:t>the unbounded version</a:t>
            </a:r>
            <a:endParaRPr lang="en-US" altLang="en-US" sz="3200">
              <a:latin typeface="Calibri Light" panose="020F0302020204030204" pitchFamily="34" charset="0"/>
              <a:cs typeface="Calibri Light" panose="020F0302020204030204" pitchFamily="34" charset="0"/>
            </a:endParaRPr>
          </a:p>
        </p:txBody>
      </p:sp>
      <p:sp>
        <p:nvSpPr>
          <p:cNvPr id="484355" name="Text Box 3">
            <a:extLst>
              <a:ext uri="{FF2B5EF4-FFF2-40B4-BE49-F238E27FC236}">
                <a16:creationId xmlns:a16="http://schemas.microsoft.com/office/drawing/2014/main" id="{236FF8E7-DD6E-7058-0E56-54A3529D7E6A}"/>
              </a:ext>
            </a:extLst>
          </p:cNvPr>
          <p:cNvSpPr txBox="1">
            <a:spLocks noChangeArrowheads="1"/>
          </p:cNvSpPr>
          <p:nvPr/>
        </p:nvSpPr>
        <p:spPr bwMode="auto">
          <a:xfrm>
            <a:off x="838200" y="1828800"/>
            <a:ext cx="6858000" cy="406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buClrTx/>
              <a:buSzTx/>
              <a:buFontTx/>
              <a:buNone/>
            </a:pPr>
            <a:r>
              <a:rPr lang="en-US" altLang="en-US" b="0" dirty="0">
                <a:latin typeface="Calibri Light" panose="020F0302020204030204" pitchFamily="34" charset="0"/>
                <a:cs typeface="Calibri Light" panose="020F0302020204030204" pitchFamily="34" charset="0"/>
              </a:rPr>
              <a:t>     </a:t>
            </a:r>
            <a:r>
              <a:rPr lang="en-US" altLang="en-US" sz="2000" b="0" dirty="0">
                <a:solidFill>
                  <a:srgbClr val="000099"/>
                </a:solidFill>
                <a:latin typeface="Calibri Light" panose="020F0302020204030204" pitchFamily="34" charset="0"/>
                <a:cs typeface="Calibri Light" panose="020F0302020204030204" pitchFamily="34" charset="0"/>
              </a:rPr>
              <a:t>1.  </a:t>
            </a:r>
            <a:r>
              <a:rPr lang="en-US" altLang="en-US" sz="2000" b="0" dirty="0">
                <a:latin typeface="Calibri Light" panose="020F0302020204030204" pitchFamily="34" charset="0"/>
                <a:cs typeface="Calibri Light" panose="020F0302020204030204" pitchFamily="34" charset="0"/>
              </a:rPr>
              <a:t> </a:t>
            </a:r>
            <a:r>
              <a:rPr lang="en-US" altLang="en-US" sz="2000" dirty="0">
                <a:solidFill>
                  <a:srgbClr val="000099"/>
                </a:solidFill>
                <a:latin typeface="Calibri Light" panose="020F0302020204030204" pitchFamily="34" charset="0"/>
                <a:cs typeface="Calibri Light" panose="020F0302020204030204" pitchFamily="34" charset="0"/>
              </a:rPr>
              <a:t>do</a:t>
            </a:r>
            <a:r>
              <a:rPr lang="en-US" altLang="en-US" sz="2000" b="0" dirty="0">
                <a:solidFill>
                  <a:srgbClr val="000099"/>
                </a:solidFill>
                <a:latin typeface="Calibri Light" panose="020F0302020204030204" pitchFamily="34" charset="0"/>
                <a:cs typeface="Calibri Light" panose="020F0302020204030204" pitchFamily="34" charset="0"/>
              </a:rPr>
              <a:t> forever </a:t>
            </a:r>
          </a:p>
          <a:p>
            <a:pPr>
              <a:lnSpc>
                <a:spcPct val="50000"/>
              </a:lnSpc>
              <a:spcBef>
                <a:spcPct val="50000"/>
              </a:spcBef>
              <a:buClrTx/>
              <a:buSzTx/>
              <a:buFontTx/>
              <a:buNone/>
            </a:pPr>
            <a:r>
              <a:rPr lang="en-US" altLang="en-US" sz="2000" b="0" dirty="0">
                <a:solidFill>
                  <a:srgbClr val="000099"/>
                </a:solidFill>
                <a:latin typeface="Calibri Light" panose="020F0302020204030204" pitchFamily="34" charset="0"/>
                <a:cs typeface="Calibri Light" panose="020F0302020204030204" pitchFamily="34" charset="0"/>
              </a:rPr>
              <a:t>       2.          </a:t>
            </a:r>
            <a:r>
              <a:rPr lang="en-US" altLang="en-US" sz="2000" dirty="0" err="1">
                <a:solidFill>
                  <a:srgbClr val="000099"/>
                </a:solidFill>
                <a:latin typeface="Calibri Light" panose="020F0302020204030204" pitchFamily="34" charset="0"/>
                <a:cs typeface="Calibri Light" panose="020F0302020204030204" pitchFamily="34" charset="0"/>
              </a:rPr>
              <a:t>forall</a:t>
            </a:r>
            <a:r>
              <a:rPr lang="en-US" altLang="en-US" sz="2000" dirty="0">
                <a:solidFill>
                  <a:srgbClr val="000099"/>
                </a:solidFill>
                <a:latin typeface="Calibri Light" panose="020F0302020204030204" pitchFamily="34" charset="0"/>
                <a:cs typeface="Calibri Light" panose="020F0302020204030204" pitchFamily="34" charset="0"/>
              </a:rPr>
              <a:t> </a:t>
            </a:r>
            <a:r>
              <a:rPr lang="en-US" altLang="en-US" sz="2000" b="0" dirty="0" err="1">
                <a:solidFill>
                  <a:srgbClr val="000099"/>
                </a:solidFill>
                <a:latin typeface="Calibri Light" panose="020F0302020204030204" pitchFamily="34" charset="0"/>
                <a:cs typeface="Calibri Light" panose="020F0302020204030204" pitchFamily="34" charset="0"/>
              </a:rPr>
              <a:t>P</a:t>
            </a:r>
            <a:r>
              <a:rPr lang="en-US" altLang="en-US" sz="2000" b="0" baseline="-25000" dirty="0" err="1">
                <a:solidFill>
                  <a:srgbClr val="000099"/>
                </a:solidFill>
                <a:latin typeface="Calibri Light" panose="020F0302020204030204" pitchFamily="34" charset="0"/>
                <a:cs typeface="Calibri Light" panose="020F0302020204030204" pitchFamily="34" charset="0"/>
              </a:rPr>
              <a:t>j</a:t>
            </a:r>
            <a:r>
              <a:rPr lang="en-US" altLang="en-US" sz="2000" b="0" baseline="-25000" dirty="0">
                <a:solidFill>
                  <a:srgbClr val="000099"/>
                </a:solidFill>
                <a:latin typeface="Calibri Light" panose="020F0302020204030204" pitchFamily="34" charset="0"/>
                <a:cs typeface="Calibri Light" panose="020F0302020204030204" pitchFamily="34" charset="0"/>
              </a:rPr>
              <a:t> </a:t>
            </a:r>
            <a:r>
              <a:rPr lang="en-US" altLang="he-IL" sz="2000" b="0" dirty="0">
                <a:solidFill>
                  <a:srgbClr val="000099"/>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2000" b="0" dirty="0">
                <a:solidFill>
                  <a:srgbClr val="000099"/>
                </a:solidFill>
                <a:latin typeface="Calibri Light" panose="020F0302020204030204" pitchFamily="34" charset="0"/>
                <a:cs typeface="Calibri Light" panose="020F0302020204030204" pitchFamily="34" charset="0"/>
                <a:sym typeface="MT Symbol" pitchFamily="82" charset="2"/>
              </a:rPr>
              <a:t>N(</a:t>
            </a:r>
            <a:r>
              <a:rPr lang="en-US" altLang="he-IL" sz="2000" b="0" dirty="0" err="1">
                <a:solidFill>
                  <a:srgbClr val="000099"/>
                </a:solidFill>
                <a:latin typeface="Calibri Light" panose="020F0302020204030204" pitchFamily="34" charset="0"/>
                <a:cs typeface="Calibri Light" panose="020F0302020204030204" pitchFamily="34" charset="0"/>
                <a:sym typeface="MT Symbol" pitchFamily="82" charset="2"/>
              </a:rPr>
              <a:t>i</a:t>
            </a:r>
            <a:r>
              <a:rPr lang="en-US" altLang="he-IL" sz="2000" b="0" dirty="0">
                <a:solidFill>
                  <a:srgbClr val="000099"/>
                </a:solidFill>
                <a:latin typeface="Calibri Light" panose="020F0302020204030204" pitchFamily="34" charset="0"/>
                <a:cs typeface="Calibri Light" panose="020F0302020204030204" pitchFamily="34" charset="0"/>
                <a:sym typeface="MT Symbol" pitchFamily="82" charset="2"/>
              </a:rPr>
              <a:t>) </a:t>
            </a:r>
            <a:r>
              <a:rPr lang="en-US" altLang="en-US" sz="2000" dirty="0">
                <a:solidFill>
                  <a:srgbClr val="000099"/>
                </a:solidFill>
                <a:latin typeface="Calibri Light" panose="020F0302020204030204" pitchFamily="34" charset="0"/>
                <a:cs typeface="Calibri Light" panose="020F0302020204030204" pitchFamily="34" charset="0"/>
              </a:rPr>
              <a:t>do</a:t>
            </a:r>
            <a:r>
              <a:rPr lang="en-US" altLang="en-US" sz="2000" b="0" dirty="0">
                <a:solidFill>
                  <a:srgbClr val="000099"/>
                </a:solidFill>
                <a:latin typeface="Calibri Light" panose="020F0302020204030204" pitchFamily="34" charset="0"/>
                <a:cs typeface="Calibri Light" panose="020F0302020204030204" pitchFamily="34" charset="0"/>
              </a:rPr>
              <a:t> </a:t>
            </a:r>
            <a:r>
              <a:rPr lang="en-US" altLang="en-US" sz="2000" b="0" dirty="0" err="1">
                <a:solidFill>
                  <a:srgbClr val="000099"/>
                </a:solidFill>
                <a:latin typeface="Calibri Light" panose="020F0302020204030204" pitchFamily="34" charset="0"/>
                <a:cs typeface="Calibri Light" panose="020F0302020204030204" pitchFamily="34" charset="0"/>
              </a:rPr>
              <a:t>received</a:t>
            </a:r>
            <a:r>
              <a:rPr lang="en-US" altLang="en-US" sz="2000" b="0" baseline="-25000" dirty="0" err="1">
                <a:solidFill>
                  <a:srgbClr val="000099"/>
                </a:solidFill>
                <a:latin typeface="Calibri Light" panose="020F0302020204030204" pitchFamily="34" charset="0"/>
                <a:cs typeface="Calibri Light" panose="020F0302020204030204" pitchFamily="34" charset="0"/>
              </a:rPr>
              <a:t>j</a:t>
            </a:r>
            <a:r>
              <a:rPr lang="en-US" altLang="en-US" sz="2000" b="0" dirty="0">
                <a:solidFill>
                  <a:srgbClr val="000099"/>
                </a:solidFill>
                <a:latin typeface="Calibri Light" panose="020F0302020204030204" pitchFamily="34" charset="0"/>
                <a:cs typeface="Calibri Light" panose="020F0302020204030204" pitchFamily="34" charset="0"/>
              </a:rPr>
              <a:t>  :=  false</a:t>
            </a:r>
          </a:p>
          <a:p>
            <a:pPr>
              <a:lnSpc>
                <a:spcPct val="50000"/>
              </a:lnSpc>
              <a:spcBef>
                <a:spcPct val="50000"/>
              </a:spcBef>
              <a:buClrTx/>
              <a:buSzTx/>
              <a:buFontTx/>
              <a:buNone/>
            </a:pPr>
            <a:r>
              <a:rPr lang="en-US" altLang="en-US" sz="2000" b="0" dirty="0">
                <a:solidFill>
                  <a:srgbClr val="000099"/>
                </a:solidFill>
                <a:latin typeface="Calibri Light" panose="020F0302020204030204" pitchFamily="34" charset="0"/>
                <a:cs typeface="Calibri Light" panose="020F0302020204030204" pitchFamily="34" charset="0"/>
              </a:rPr>
              <a:t>       3.          </a:t>
            </a:r>
            <a:r>
              <a:rPr lang="en-US" altLang="en-US" sz="2000" dirty="0">
                <a:solidFill>
                  <a:srgbClr val="000099"/>
                </a:solidFill>
                <a:latin typeface="Calibri Light" panose="020F0302020204030204" pitchFamily="34" charset="0"/>
                <a:cs typeface="Calibri Light" panose="020F0302020204030204" pitchFamily="34" charset="0"/>
              </a:rPr>
              <a:t>do</a:t>
            </a:r>
            <a:r>
              <a:rPr lang="en-US" altLang="en-US" sz="2000" b="0" dirty="0">
                <a:solidFill>
                  <a:srgbClr val="000099"/>
                </a:solidFill>
                <a:latin typeface="Calibri Light" panose="020F0302020204030204" pitchFamily="34" charset="0"/>
                <a:cs typeface="Calibri Light" panose="020F0302020204030204" pitchFamily="34" charset="0"/>
              </a:rPr>
              <a:t> </a:t>
            </a:r>
          </a:p>
          <a:p>
            <a:pPr>
              <a:lnSpc>
                <a:spcPct val="50000"/>
              </a:lnSpc>
              <a:spcBef>
                <a:spcPct val="50000"/>
              </a:spcBef>
              <a:buClrTx/>
              <a:buSzTx/>
              <a:buFontTx/>
              <a:buNone/>
            </a:pPr>
            <a:r>
              <a:rPr lang="en-US" altLang="en-US" sz="2000" b="0" dirty="0">
                <a:solidFill>
                  <a:srgbClr val="000099"/>
                </a:solidFill>
                <a:latin typeface="Calibri Light" panose="020F0302020204030204" pitchFamily="34" charset="0"/>
                <a:cs typeface="Calibri Light" panose="020F0302020204030204" pitchFamily="34" charset="0"/>
              </a:rPr>
              <a:t>       4.               </a:t>
            </a:r>
            <a:r>
              <a:rPr lang="en-US" altLang="en-US" sz="2000" dirty="0" err="1">
                <a:solidFill>
                  <a:srgbClr val="000099"/>
                </a:solidFill>
                <a:latin typeface="Calibri Light" panose="020F0302020204030204" pitchFamily="34" charset="0"/>
                <a:cs typeface="Calibri Light" panose="020F0302020204030204" pitchFamily="34" charset="0"/>
              </a:rPr>
              <a:t>DLsend</a:t>
            </a:r>
            <a:r>
              <a:rPr lang="en-US" altLang="en-US" sz="2000" dirty="0">
                <a:solidFill>
                  <a:srgbClr val="000099"/>
                </a:solidFill>
                <a:latin typeface="Calibri Light" panose="020F0302020204030204" pitchFamily="34" charset="0"/>
                <a:cs typeface="Calibri Light" panose="020F0302020204030204" pitchFamily="34" charset="0"/>
              </a:rPr>
              <a:t> </a:t>
            </a:r>
            <a:r>
              <a:rPr lang="en-US" altLang="en-US" sz="2000" b="0" dirty="0">
                <a:solidFill>
                  <a:srgbClr val="000099"/>
                </a:solidFill>
                <a:latin typeface="Calibri Light" panose="020F0302020204030204" pitchFamily="34" charset="0"/>
                <a:cs typeface="Calibri Light" panose="020F0302020204030204" pitchFamily="34" charset="0"/>
              </a:rPr>
              <a:t>(</a:t>
            </a:r>
            <a:r>
              <a:rPr lang="en-US" altLang="en-US" sz="2000" b="0" dirty="0" err="1">
                <a:solidFill>
                  <a:srgbClr val="000099"/>
                </a:solidFill>
                <a:latin typeface="Calibri Light" panose="020F0302020204030204" pitchFamily="34" charset="0"/>
                <a:cs typeface="Calibri Light" panose="020F0302020204030204" pitchFamily="34" charset="0"/>
              </a:rPr>
              <a:t>phase</a:t>
            </a:r>
            <a:r>
              <a:rPr lang="en-US" altLang="en-US" sz="2000" b="0" baseline="-25000" dirty="0" err="1">
                <a:solidFill>
                  <a:srgbClr val="000099"/>
                </a:solidFill>
                <a:latin typeface="Calibri Light" panose="020F0302020204030204" pitchFamily="34" charset="0"/>
                <a:cs typeface="Calibri Light" panose="020F0302020204030204" pitchFamily="34" charset="0"/>
              </a:rPr>
              <a:t>i</a:t>
            </a:r>
            <a:r>
              <a:rPr lang="en-US" altLang="en-US" sz="2000" b="0" dirty="0">
                <a:solidFill>
                  <a:srgbClr val="000099"/>
                </a:solidFill>
                <a:latin typeface="Calibri Light" panose="020F0302020204030204" pitchFamily="34" charset="0"/>
                <a:cs typeface="Calibri Light" panose="020F0302020204030204" pitchFamily="34" charset="0"/>
              </a:rPr>
              <a:t>)</a:t>
            </a:r>
          </a:p>
          <a:p>
            <a:pPr>
              <a:lnSpc>
                <a:spcPct val="50000"/>
              </a:lnSpc>
              <a:spcBef>
                <a:spcPct val="50000"/>
              </a:spcBef>
              <a:buClrTx/>
              <a:buSzTx/>
              <a:buFontTx/>
              <a:buNone/>
            </a:pPr>
            <a:r>
              <a:rPr lang="en-US" altLang="en-US" sz="2000" b="0" dirty="0">
                <a:solidFill>
                  <a:srgbClr val="000099"/>
                </a:solidFill>
                <a:latin typeface="Calibri Light" panose="020F0302020204030204" pitchFamily="34" charset="0"/>
                <a:cs typeface="Calibri Light" panose="020F0302020204030204" pitchFamily="34" charset="0"/>
              </a:rPr>
              <a:t>       5.                </a:t>
            </a:r>
            <a:r>
              <a:rPr lang="en-US" altLang="en-US" sz="2000" dirty="0">
                <a:solidFill>
                  <a:srgbClr val="000099"/>
                </a:solidFill>
                <a:latin typeface="Calibri Light" panose="020F0302020204030204" pitchFamily="34" charset="0"/>
                <a:cs typeface="Calibri Light" panose="020F0302020204030204" pitchFamily="34" charset="0"/>
              </a:rPr>
              <a:t>upon </a:t>
            </a:r>
            <a:r>
              <a:rPr lang="en-US" altLang="en-US" sz="2000" dirty="0" err="1">
                <a:solidFill>
                  <a:srgbClr val="000099"/>
                </a:solidFill>
                <a:latin typeface="Calibri Light" panose="020F0302020204030204" pitchFamily="34" charset="0"/>
                <a:cs typeface="Calibri Light" panose="020F0302020204030204" pitchFamily="34" charset="0"/>
              </a:rPr>
              <a:t>DLreceive</a:t>
            </a:r>
            <a:r>
              <a:rPr lang="en-US" altLang="en-US" sz="2000" b="0" dirty="0">
                <a:solidFill>
                  <a:srgbClr val="000099"/>
                </a:solidFill>
                <a:latin typeface="Calibri Light" panose="020F0302020204030204" pitchFamily="34" charset="0"/>
                <a:cs typeface="Calibri Light" panose="020F0302020204030204" pitchFamily="34" charset="0"/>
              </a:rPr>
              <a:t>(</a:t>
            </a:r>
            <a:r>
              <a:rPr lang="en-US" altLang="en-US" sz="2000" b="0" dirty="0" err="1">
                <a:solidFill>
                  <a:srgbClr val="000099"/>
                </a:solidFill>
                <a:latin typeface="Calibri Light" panose="020F0302020204030204" pitchFamily="34" charset="0"/>
                <a:cs typeface="Calibri Light" panose="020F0302020204030204" pitchFamily="34" charset="0"/>
              </a:rPr>
              <a:t>ack</a:t>
            </a:r>
            <a:r>
              <a:rPr lang="en-US" altLang="en-US" sz="2000" b="0" baseline="-25000" dirty="0" err="1">
                <a:solidFill>
                  <a:srgbClr val="000099"/>
                </a:solidFill>
                <a:latin typeface="Calibri Light" panose="020F0302020204030204" pitchFamily="34" charset="0"/>
                <a:cs typeface="Calibri Light" panose="020F0302020204030204" pitchFamily="34" charset="0"/>
              </a:rPr>
              <a:t>j</a:t>
            </a:r>
            <a:r>
              <a:rPr lang="en-US" altLang="en-US" sz="2000" b="0" dirty="0" err="1">
                <a:solidFill>
                  <a:srgbClr val="000099"/>
                </a:solidFill>
                <a:latin typeface="Calibri Light" panose="020F0302020204030204" pitchFamily="34" charset="0"/>
                <a:cs typeface="Calibri Light" panose="020F0302020204030204" pitchFamily="34" charset="0"/>
              </a:rPr>
              <a:t>,phase</a:t>
            </a:r>
            <a:r>
              <a:rPr lang="en-US" altLang="en-US" sz="2000" b="0" baseline="-25000" dirty="0" err="1">
                <a:solidFill>
                  <a:srgbClr val="000099"/>
                </a:solidFill>
                <a:latin typeface="Calibri Light" panose="020F0302020204030204" pitchFamily="34" charset="0"/>
                <a:cs typeface="Calibri Light" panose="020F0302020204030204" pitchFamily="34" charset="0"/>
              </a:rPr>
              <a:t>j</a:t>
            </a:r>
            <a:r>
              <a:rPr lang="en-US" altLang="en-US" sz="2000" b="0" dirty="0">
                <a:solidFill>
                  <a:srgbClr val="000099"/>
                </a:solidFill>
                <a:latin typeface="Calibri Light" panose="020F0302020204030204" pitchFamily="34" charset="0"/>
                <a:cs typeface="Calibri Light" panose="020F0302020204030204" pitchFamily="34" charset="0"/>
              </a:rPr>
              <a:t>)</a:t>
            </a:r>
          </a:p>
          <a:p>
            <a:pPr>
              <a:lnSpc>
                <a:spcPct val="50000"/>
              </a:lnSpc>
              <a:spcBef>
                <a:spcPct val="50000"/>
              </a:spcBef>
              <a:buClrTx/>
              <a:buSzTx/>
              <a:buFontTx/>
              <a:buNone/>
            </a:pPr>
            <a:r>
              <a:rPr lang="en-US" altLang="en-US" sz="2000" b="0" dirty="0">
                <a:solidFill>
                  <a:srgbClr val="000099"/>
                </a:solidFill>
                <a:latin typeface="Calibri Light" panose="020F0302020204030204" pitchFamily="34" charset="0"/>
                <a:cs typeface="Calibri Light" panose="020F0302020204030204" pitchFamily="34" charset="0"/>
              </a:rPr>
              <a:t>       6.                        </a:t>
            </a:r>
            <a:r>
              <a:rPr lang="en-US" altLang="en-US" sz="2000" b="0" dirty="0" err="1">
                <a:solidFill>
                  <a:srgbClr val="000099"/>
                </a:solidFill>
                <a:latin typeface="Calibri Light" panose="020F0302020204030204" pitchFamily="34" charset="0"/>
                <a:cs typeface="Calibri Light" panose="020F0302020204030204" pitchFamily="34" charset="0"/>
              </a:rPr>
              <a:t>received</a:t>
            </a:r>
            <a:r>
              <a:rPr lang="en-US" altLang="en-US" sz="2000" b="0" baseline="-25000" dirty="0" err="1">
                <a:solidFill>
                  <a:srgbClr val="000099"/>
                </a:solidFill>
                <a:latin typeface="Calibri Light" panose="020F0302020204030204" pitchFamily="34" charset="0"/>
                <a:cs typeface="Calibri Light" panose="020F0302020204030204" pitchFamily="34" charset="0"/>
              </a:rPr>
              <a:t>j</a:t>
            </a:r>
            <a:r>
              <a:rPr lang="en-US" altLang="en-US" sz="2000" b="0" dirty="0">
                <a:solidFill>
                  <a:srgbClr val="000099"/>
                </a:solidFill>
                <a:latin typeface="Calibri Light" panose="020F0302020204030204" pitchFamily="34" charset="0"/>
                <a:cs typeface="Calibri Light" panose="020F0302020204030204" pitchFamily="34" charset="0"/>
              </a:rPr>
              <a:t>  :=  true                </a:t>
            </a:r>
          </a:p>
          <a:p>
            <a:pPr>
              <a:lnSpc>
                <a:spcPct val="50000"/>
              </a:lnSpc>
              <a:spcBef>
                <a:spcPct val="50000"/>
              </a:spcBef>
              <a:buClrTx/>
              <a:buSzTx/>
              <a:buFontTx/>
              <a:buNone/>
            </a:pPr>
            <a:r>
              <a:rPr lang="en-US" altLang="en-US" sz="2000" b="0" dirty="0">
                <a:solidFill>
                  <a:srgbClr val="000099"/>
                </a:solidFill>
                <a:latin typeface="Calibri Light" panose="020F0302020204030204" pitchFamily="34" charset="0"/>
                <a:cs typeface="Calibri Light" panose="020F0302020204030204" pitchFamily="34" charset="0"/>
              </a:rPr>
              <a:t>       7.                        </a:t>
            </a:r>
            <a:r>
              <a:rPr lang="en-US" altLang="en-US" sz="2000" b="0" dirty="0" err="1">
                <a:solidFill>
                  <a:srgbClr val="000099"/>
                </a:solidFill>
                <a:latin typeface="Calibri Light" panose="020F0302020204030204" pitchFamily="34" charset="0"/>
                <a:cs typeface="Calibri Light" panose="020F0302020204030204" pitchFamily="34" charset="0"/>
              </a:rPr>
              <a:t>phase</a:t>
            </a:r>
            <a:r>
              <a:rPr lang="en-US" altLang="en-US" sz="2000" b="0" baseline="-25000" dirty="0" err="1">
                <a:solidFill>
                  <a:srgbClr val="000099"/>
                </a:solidFill>
                <a:latin typeface="Calibri Light" panose="020F0302020204030204" pitchFamily="34" charset="0"/>
                <a:cs typeface="Calibri Light" panose="020F0302020204030204" pitchFamily="34" charset="0"/>
              </a:rPr>
              <a:t>ji</a:t>
            </a:r>
            <a:r>
              <a:rPr lang="en-US" altLang="en-US" sz="2000" b="0" dirty="0">
                <a:solidFill>
                  <a:srgbClr val="000099"/>
                </a:solidFill>
                <a:latin typeface="Calibri Light" panose="020F0302020204030204" pitchFamily="34" charset="0"/>
                <a:cs typeface="Calibri Light" panose="020F0302020204030204" pitchFamily="34" charset="0"/>
              </a:rPr>
              <a:t>  := </a:t>
            </a:r>
            <a:r>
              <a:rPr lang="en-US" altLang="en-US" sz="2000" b="0" dirty="0" err="1">
                <a:solidFill>
                  <a:srgbClr val="000099"/>
                </a:solidFill>
                <a:latin typeface="Calibri Light" panose="020F0302020204030204" pitchFamily="34" charset="0"/>
                <a:cs typeface="Calibri Light" panose="020F0302020204030204" pitchFamily="34" charset="0"/>
              </a:rPr>
              <a:t>phase</a:t>
            </a:r>
            <a:r>
              <a:rPr lang="en-US" altLang="en-US" sz="2000" b="0" baseline="-25000" dirty="0" err="1">
                <a:solidFill>
                  <a:srgbClr val="000099"/>
                </a:solidFill>
                <a:latin typeface="Calibri Light" panose="020F0302020204030204" pitchFamily="34" charset="0"/>
                <a:cs typeface="Calibri Light" panose="020F0302020204030204" pitchFamily="34" charset="0"/>
              </a:rPr>
              <a:t>j</a:t>
            </a:r>
            <a:endParaRPr lang="en-US" altLang="en-US" sz="2000" b="0" baseline="-25000" dirty="0">
              <a:solidFill>
                <a:srgbClr val="000099"/>
              </a:solidFill>
              <a:latin typeface="Calibri Light" panose="020F0302020204030204" pitchFamily="34" charset="0"/>
              <a:cs typeface="Calibri Light" panose="020F0302020204030204" pitchFamily="34" charset="0"/>
            </a:endParaRPr>
          </a:p>
          <a:p>
            <a:pPr>
              <a:lnSpc>
                <a:spcPct val="50000"/>
              </a:lnSpc>
              <a:spcBef>
                <a:spcPct val="50000"/>
              </a:spcBef>
              <a:buClrTx/>
              <a:buSzTx/>
              <a:buFontTx/>
              <a:buNone/>
            </a:pPr>
            <a:r>
              <a:rPr lang="en-US" altLang="en-US" sz="2000" b="0" dirty="0">
                <a:solidFill>
                  <a:srgbClr val="000099"/>
                </a:solidFill>
                <a:latin typeface="Calibri Light" panose="020F0302020204030204" pitchFamily="34" charset="0"/>
                <a:cs typeface="Calibri Light" panose="020F0302020204030204" pitchFamily="34" charset="0"/>
              </a:rPr>
              <a:t>       8.                 </a:t>
            </a:r>
            <a:r>
              <a:rPr lang="en-US" altLang="en-US" sz="2000" dirty="0">
                <a:solidFill>
                  <a:srgbClr val="000099"/>
                </a:solidFill>
                <a:latin typeface="Calibri Light" panose="020F0302020204030204" pitchFamily="34" charset="0"/>
                <a:cs typeface="Calibri Light" panose="020F0302020204030204" pitchFamily="34" charset="0"/>
              </a:rPr>
              <a:t>upon </a:t>
            </a:r>
            <a:r>
              <a:rPr lang="en-US" altLang="en-US" sz="2000" dirty="0" err="1">
                <a:solidFill>
                  <a:srgbClr val="000099"/>
                </a:solidFill>
                <a:latin typeface="Calibri Light" panose="020F0302020204030204" pitchFamily="34" charset="0"/>
                <a:cs typeface="Calibri Light" panose="020F0302020204030204" pitchFamily="34" charset="0"/>
              </a:rPr>
              <a:t>DLreceive</a:t>
            </a:r>
            <a:r>
              <a:rPr lang="en-US" altLang="en-US" sz="2000" b="0" dirty="0">
                <a:solidFill>
                  <a:srgbClr val="000099"/>
                </a:solidFill>
                <a:latin typeface="Calibri Light" panose="020F0302020204030204" pitchFamily="34" charset="0"/>
                <a:cs typeface="Calibri Light" panose="020F0302020204030204" pitchFamily="34" charset="0"/>
              </a:rPr>
              <a:t>(</a:t>
            </a:r>
            <a:r>
              <a:rPr lang="en-US" altLang="en-US" sz="2000" b="0" dirty="0" err="1">
                <a:solidFill>
                  <a:srgbClr val="000099"/>
                </a:solidFill>
                <a:latin typeface="Calibri Light" panose="020F0302020204030204" pitchFamily="34" charset="0"/>
                <a:cs typeface="Calibri Light" panose="020F0302020204030204" pitchFamily="34" charset="0"/>
              </a:rPr>
              <a:t>phase</a:t>
            </a:r>
            <a:r>
              <a:rPr lang="en-US" altLang="en-US" sz="2000" b="0" baseline="-25000" dirty="0" err="1">
                <a:solidFill>
                  <a:srgbClr val="000099"/>
                </a:solidFill>
                <a:latin typeface="Calibri Light" panose="020F0302020204030204" pitchFamily="34" charset="0"/>
                <a:cs typeface="Calibri Light" panose="020F0302020204030204" pitchFamily="34" charset="0"/>
              </a:rPr>
              <a:t>j</a:t>
            </a:r>
            <a:r>
              <a:rPr lang="en-US" altLang="en-US" sz="2000" b="0" dirty="0">
                <a:solidFill>
                  <a:srgbClr val="000099"/>
                </a:solidFill>
                <a:latin typeface="Calibri Light" panose="020F0302020204030204" pitchFamily="34" charset="0"/>
                <a:cs typeface="Calibri Light" panose="020F0302020204030204" pitchFamily="34" charset="0"/>
              </a:rPr>
              <a:t>)</a:t>
            </a:r>
          </a:p>
          <a:p>
            <a:pPr>
              <a:lnSpc>
                <a:spcPct val="50000"/>
              </a:lnSpc>
              <a:spcBef>
                <a:spcPct val="50000"/>
              </a:spcBef>
              <a:buClrTx/>
              <a:buSzTx/>
              <a:buFontTx/>
              <a:buNone/>
            </a:pPr>
            <a:r>
              <a:rPr lang="en-US" altLang="en-US" sz="2000" b="0" dirty="0">
                <a:solidFill>
                  <a:srgbClr val="000099"/>
                </a:solidFill>
                <a:latin typeface="Calibri Light" panose="020F0302020204030204" pitchFamily="34" charset="0"/>
                <a:cs typeface="Calibri Light" panose="020F0302020204030204" pitchFamily="34" charset="0"/>
              </a:rPr>
              <a:t>       9.                          </a:t>
            </a:r>
            <a:r>
              <a:rPr lang="en-US" altLang="en-US" sz="2000" b="0" dirty="0" err="1">
                <a:solidFill>
                  <a:srgbClr val="000099"/>
                </a:solidFill>
                <a:latin typeface="Calibri Light" panose="020F0302020204030204" pitchFamily="34" charset="0"/>
                <a:cs typeface="Calibri Light" panose="020F0302020204030204" pitchFamily="34" charset="0"/>
              </a:rPr>
              <a:t>phase</a:t>
            </a:r>
            <a:r>
              <a:rPr lang="en-US" altLang="en-US" sz="2000" b="0" baseline="-25000" dirty="0" err="1">
                <a:solidFill>
                  <a:srgbClr val="000099"/>
                </a:solidFill>
                <a:latin typeface="Calibri Light" panose="020F0302020204030204" pitchFamily="34" charset="0"/>
                <a:cs typeface="Calibri Light" panose="020F0302020204030204" pitchFamily="34" charset="0"/>
              </a:rPr>
              <a:t>ji</a:t>
            </a:r>
            <a:r>
              <a:rPr lang="en-US" altLang="en-US" sz="2000" b="0" dirty="0">
                <a:solidFill>
                  <a:srgbClr val="000099"/>
                </a:solidFill>
                <a:latin typeface="Calibri Light" panose="020F0302020204030204" pitchFamily="34" charset="0"/>
                <a:cs typeface="Calibri Light" panose="020F0302020204030204" pitchFamily="34" charset="0"/>
              </a:rPr>
              <a:t>  := </a:t>
            </a:r>
            <a:r>
              <a:rPr lang="en-US" altLang="en-US" sz="2000" b="0" dirty="0" err="1">
                <a:solidFill>
                  <a:srgbClr val="000099"/>
                </a:solidFill>
                <a:latin typeface="Calibri Light" panose="020F0302020204030204" pitchFamily="34" charset="0"/>
                <a:cs typeface="Calibri Light" panose="020F0302020204030204" pitchFamily="34" charset="0"/>
              </a:rPr>
              <a:t>phase</a:t>
            </a:r>
            <a:r>
              <a:rPr lang="en-US" altLang="en-US" sz="2000" b="0" baseline="-25000" dirty="0" err="1">
                <a:solidFill>
                  <a:srgbClr val="000099"/>
                </a:solidFill>
                <a:latin typeface="Calibri Light" panose="020F0302020204030204" pitchFamily="34" charset="0"/>
                <a:cs typeface="Calibri Light" panose="020F0302020204030204" pitchFamily="34" charset="0"/>
              </a:rPr>
              <a:t>j</a:t>
            </a:r>
            <a:endParaRPr lang="en-US" altLang="en-US" sz="2000" b="0" baseline="-25000" dirty="0">
              <a:solidFill>
                <a:srgbClr val="000099"/>
              </a:solidFill>
              <a:latin typeface="Calibri Light" panose="020F0302020204030204" pitchFamily="34" charset="0"/>
              <a:cs typeface="Calibri Light" panose="020F0302020204030204" pitchFamily="34" charset="0"/>
            </a:endParaRPr>
          </a:p>
          <a:p>
            <a:pPr>
              <a:lnSpc>
                <a:spcPct val="50000"/>
              </a:lnSpc>
              <a:spcBef>
                <a:spcPct val="50000"/>
              </a:spcBef>
              <a:buClrTx/>
              <a:buSzTx/>
              <a:buFontTx/>
              <a:buNone/>
            </a:pPr>
            <a:r>
              <a:rPr lang="en-US" altLang="en-US" sz="2000" b="0" dirty="0">
                <a:solidFill>
                  <a:srgbClr val="000099"/>
                </a:solidFill>
                <a:latin typeface="Calibri Light" panose="020F0302020204030204" pitchFamily="34" charset="0"/>
                <a:cs typeface="Calibri Light" panose="020F0302020204030204" pitchFamily="34" charset="0"/>
              </a:rPr>
              <a:t>       10.       </a:t>
            </a:r>
            <a:r>
              <a:rPr lang="en-US" altLang="en-US" sz="2000" dirty="0">
                <a:solidFill>
                  <a:srgbClr val="000099"/>
                </a:solidFill>
                <a:latin typeface="Calibri Light" panose="020F0302020204030204" pitchFamily="34" charset="0"/>
                <a:cs typeface="Calibri Light" panose="020F0302020204030204" pitchFamily="34" charset="0"/>
              </a:rPr>
              <a:t>until</a:t>
            </a:r>
            <a:r>
              <a:rPr lang="en-US" altLang="en-US" sz="2000" b="0" dirty="0">
                <a:solidFill>
                  <a:srgbClr val="000099"/>
                </a:solidFill>
                <a:latin typeface="Calibri Light" panose="020F0302020204030204" pitchFamily="34" charset="0"/>
                <a:cs typeface="Calibri Light" panose="020F0302020204030204" pitchFamily="34" charset="0"/>
              </a:rPr>
              <a:t> </a:t>
            </a:r>
            <a:r>
              <a:rPr lang="en-US" altLang="en-US" sz="2000" b="0" dirty="0">
                <a:solidFill>
                  <a:srgbClr val="000099"/>
                </a:solidFill>
                <a:latin typeface="Calibri Light" panose="020F0302020204030204" pitchFamily="34" charset="0"/>
                <a:cs typeface="Calibri Light" panose="020F0302020204030204" pitchFamily="34" charset="0"/>
                <a:sym typeface="Symbol" panose="05050102010706020507" pitchFamily="18" charset="2"/>
              </a:rPr>
              <a:t></a:t>
            </a:r>
            <a:r>
              <a:rPr lang="en-US" altLang="en-US" sz="2000" b="0" dirty="0" err="1">
                <a:solidFill>
                  <a:srgbClr val="000099"/>
                </a:solidFill>
                <a:latin typeface="Calibri Light" panose="020F0302020204030204" pitchFamily="34" charset="0"/>
                <a:cs typeface="Calibri Light" panose="020F0302020204030204" pitchFamily="34" charset="0"/>
              </a:rPr>
              <a:t>P</a:t>
            </a:r>
            <a:r>
              <a:rPr lang="en-US" altLang="en-US" sz="2000" b="0" baseline="-25000" dirty="0" err="1">
                <a:solidFill>
                  <a:srgbClr val="000099"/>
                </a:solidFill>
                <a:latin typeface="Calibri Light" panose="020F0302020204030204" pitchFamily="34" charset="0"/>
                <a:cs typeface="Calibri Light" panose="020F0302020204030204" pitchFamily="34" charset="0"/>
              </a:rPr>
              <a:t>j</a:t>
            </a:r>
            <a:r>
              <a:rPr lang="en-US" altLang="en-US" sz="2000" b="0" baseline="-25000" dirty="0">
                <a:solidFill>
                  <a:srgbClr val="000099"/>
                </a:solidFill>
                <a:latin typeface="Calibri Light" panose="020F0302020204030204" pitchFamily="34" charset="0"/>
                <a:cs typeface="Calibri Light" panose="020F0302020204030204" pitchFamily="34" charset="0"/>
              </a:rPr>
              <a:t> </a:t>
            </a:r>
            <a:r>
              <a:rPr lang="en-US" altLang="he-IL" sz="2000" b="0" dirty="0">
                <a:solidFill>
                  <a:srgbClr val="000099"/>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2000" b="0" dirty="0">
                <a:solidFill>
                  <a:srgbClr val="000099"/>
                </a:solidFill>
                <a:latin typeface="Calibri Light" panose="020F0302020204030204" pitchFamily="34" charset="0"/>
                <a:cs typeface="Calibri Light" panose="020F0302020204030204" pitchFamily="34" charset="0"/>
                <a:sym typeface="MT Symbol" pitchFamily="82" charset="2"/>
              </a:rPr>
              <a:t>N(</a:t>
            </a:r>
            <a:r>
              <a:rPr lang="en-US" altLang="he-IL" sz="2000" b="0" dirty="0" err="1">
                <a:solidFill>
                  <a:srgbClr val="000099"/>
                </a:solidFill>
                <a:latin typeface="Calibri Light" panose="020F0302020204030204" pitchFamily="34" charset="0"/>
                <a:cs typeface="Calibri Light" panose="020F0302020204030204" pitchFamily="34" charset="0"/>
                <a:sym typeface="MT Symbol" pitchFamily="82" charset="2"/>
              </a:rPr>
              <a:t>i</a:t>
            </a:r>
            <a:r>
              <a:rPr lang="en-US" altLang="he-IL" sz="2000" b="0" dirty="0">
                <a:solidFill>
                  <a:srgbClr val="000099"/>
                </a:solidFill>
                <a:latin typeface="Calibri Light" panose="020F0302020204030204" pitchFamily="34" charset="0"/>
                <a:cs typeface="Calibri Light" panose="020F0302020204030204" pitchFamily="34" charset="0"/>
                <a:sym typeface="MT Symbol" pitchFamily="82" charset="2"/>
              </a:rPr>
              <a:t>) </a:t>
            </a:r>
            <a:r>
              <a:rPr lang="en-US" altLang="en-US" sz="2000" b="0" dirty="0" err="1">
                <a:solidFill>
                  <a:srgbClr val="000099"/>
                </a:solidFill>
                <a:latin typeface="Calibri Light" panose="020F0302020204030204" pitchFamily="34" charset="0"/>
                <a:cs typeface="Calibri Light" panose="020F0302020204030204" pitchFamily="34" charset="0"/>
              </a:rPr>
              <a:t>received</a:t>
            </a:r>
            <a:r>
              <a:rPr lang="en-US" altLang="en-US" sz="2000" b="0" baseline="-25000" dirty="0" err="1">
                <a:solidFill>
                  <a:srgbClr val="000099"/>
                </a:solidFill>
                <a:latin typeface="Calibri Light" panose="020F0302020204030204" pitchFamily="34" charset="0"/>
                <a:cs typeface="Calibri Light" panose="020F0302020204030204" pitchFamily="34" charset="0"/>
              </a:rPr>
              <a:t>j</a:t>
            </a:r>
            <a:r>
              <a:rPr lang="en-US" altLang="en-US" sz="2000" b="0" dirty="0">
                <a:solidFill>
                  <a:srgbClr val="000099"/>
                </a:solidFill>
                <a:latin typeface="Calibri Light" panose="020F0302020204030204" pitchFamily="34" charset="0"/>
                <a:cs typeface="Calibri Light" panose="020F0302020204030204" pitchFamily="34" charset="0"/>
              </a:rPr>
              <a:t> := true </a:t>
            </a:r>
          </a:p>
          <a:p>
            <a:pPr>
              <a:lnSpc>
                <a:spcPct val="50000"/>
              </a:lnSpc>
              <a:spcBef>
                <a:spcPct val="50000"/>
              </a:spcBef>
              <a:buClrTx/>
              <a:buSzTx/>
              <a:buFontTx/>
              <a:buNone/>
            </a:pPr>
            <a:r>
              <a:rPr lang="en-US" altLang="en-US" sz="2000" b="0" dirty="0">
                <a:solidFill>
                  <a:srgbClr val="000099"/>
                </a:solidFill>
                <a:latin typeface="Calibri Light" panose="020F0302020204030204" pitchFamily="34" charset="0"/>
                <a:cs typeface="Calibri Light" panose="020F0302020204030204" pitchFamily="34" charset="0"/>
              </a:rPr>
              <a:t>       11.       </a:t>
            </a:r>
            <a:r>
              <a:rPr lang="en-US" altLang="en-US" sz="2000" dirty="0">
                <a:solidFill>
                  <a:srgbClr val="000099"/>
                </a:solidFill>
                <a:latin typeface="Calibri Light" panose="020F0302020204030204" pitchFamily="34" charset="0"/>
                <a:cs typeface="Calibri Light" panose="020F0302020204030204" pitchFamily="34" charset="0"/>
              </a:rPr>
              <a:t>if</a:t>
            </a:r>
            <a:r>
              <a:rPr lang="en-US" altLang="en-US" sz="2000" b="0" dirty="0">
                <a:solidFill>
                  <a:srgbClr val="000099"/>
                </a:solidFill>
                <a:latin typeface="Calibri Light" panose="020F0302020204030204" pitchFamily="34" charset="0"/>
                <a:cs typeface="Calibri Light" panose="020F0302020204030204" pitchFamily="34" charset="0"/>
              </a:rPr>
              <a:t> </a:t>
            </a:r>
            <a:r>
              <a:rPr lang="en-US" altLang="en-US" sz="2000" b="0" dirty="0">
                <a:solidFill>
                  <a:srgbClr val="000099"/>
                </a:solidFill>
                <a:latin typeface="Calibri Light" panose="020F0302020204030204" pitchFamily="34" charset="0"/>
                <a:cs typeface="Calibri Light" panose="020F0302020204030204" pitchFamily="34" charset="0"/>
                <a:sym typeface="Symbol" panose="05050102010706020507" pitchFamily="18" charset="2"/>
              </a:rPr>
              <a:t></a:t>
            </a:r>
            <a:r>
              <a:rPr lang="en-US" altLang="en-US" sz="2000" b="0" dirty="0" err="1">
                <a:solidFill>
                  <a:srgbClr val="000099"/>
                </a:solidFill>
                <a:latin typeface="Calibri Light" panose="020F0302020204030204" pitchFamily="34" charset="0"/>
                <a:cs typeface="Calibri Light" panose="020F0302020204030204" pitchFamily="34" charset="0"/>
              </a:rPr>
              <a:t>P</a:t>
            </a:r>
            <a:r>
              <a:rPr lang="en-US" altLang="en-US" sz="2000" b="0" baseline="-25000" dirty="0" err="1">
                <a:solidFill>
                  <a:srgbClr val="000099"/>
                </a:solidFill>
                <a:latin typeface="Calibri Light" panose="020F0302020204030204" pitchFamily="34" charset="0"/>
                <a:cs typeface="Calibri Light" panose="020F0302020204030204" pitchFamily="34" charset="0"/>
              </a:rPr>
              <a:t>j</a:t>
            </a:r>
            <a:r>
              <a:rPr lang="en-US" altLang="en-US" sz="2000" b="0" baseline="-25000" dirty="0">
                <a:solidFill>
                  <a:srgbClr val="000099"/>
                </a:solidFill>
                <a:latin typeface="Calibri Light" panose="020F0302020204030204" pitchFamily="34" charset="0"/>
                <a:cs typeface="Calibri Light" panose="020F0302020204030204" pitchFamily="34" charset="0"/>
              </a:rPr>
              <a:t> </a:t>
            </a:r>
            <a:r>
              <a:rPr lang="en-US" altLang="he-IL" sz="2000" b="0" dirty="0">
                <a:solidFill>
                  <a:srgbClr val="000099"/>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2000" b="0" dirty="0">
                <a:solidFill>
                  <a:srgbClr val="000099"/>
                </a:solidFill>
                <a:latin typeface="Calibri Light" panose="020F0302020204030204" pitchFamily="34" charset="0"/>
                <a:cs typeface="Calibri Light" panose="020F0302020204030204" pitchFamily="34" charset="0"/>
                <a:sym typeface="MT Symbol" pitchFamily="82" charset="2"/>
              </a:rPr>
              <a:t>N(</a:t>
            </a:r>
            <a:r>
              <a:rPr lang="en-US" altLang="he-IL" sz="2000" b="0" dirty="0" err="1">
                <a:solidFill>
                  <a:srgbClr val="000099"/>
                </a:solidFill>
                <a:latin typeface="Calibri Light" panose="020F0302020204030204" pitchFamily="34" charset="0"/>
                <a:cs typeface="Calibri Light" panose="020F0302020204030204" pitchFamily="34" charset="0"/>
                <a:sym typeface="MT Symbol" pitchFamily="82" charset="2"/>
              </a:rPr>
              <a:t>i</a:t>
            </a:r>
            <a:r>
              <a:rPr lang="en-US" altLang="he-IL" sz="2000" b="0" dirty="0">
                <a:solidFill>
                  <a:srgbClr val="000099"/>
                </a:solidFill>
                <a:latin typeface="Calibri Light" panose="020F0302020204030204" pitchFamily="34" charset="0"/>
                <a:cs typeface="Calibri Light" panose="020F0302020204030204" pitchFamily="34" charset="0"/>
                <a:sym typeface="MT Symbol" pitchFamily="82" charset="2"/>
              </a:rPr>
              <a:t>) </a:t>
            </a:r>
            <a:r>
              <a:rPr lang="en-US" altLang="en-US" sz="2000" b="0" dirty="0" err="1">
                <a:solidFill>
                  <a:srgbClr val="000099"/>
                </a:solidFill>
                <a:latin typeface="Calibri Light" panose="020F0302020204030204" pitchFamily="34" charset="0"/>
                <a:cs typeface="Calibri Light" panose="020F0302020204030204" pitchFamily="34" charset="0"/>
              </a:rPr>
              <a:t>phase</a:t>
            </a:r>
            <a:r>
              <a:rPr lang="en-US" altLang="en-US" sz="2000" b="0" baseline="-25000" dirty="0" err="1">
                <a:solidFill>
                  <a:srgbClr val="000099"/>
                </a:solidFill>
                <a:latin typeface="Calibri Light" panose="020F0302020204030204" pitchFamily="34" charset="0"/>
                <a:cs typeface="Calibri Light" panose="020F0302020204030204" pitchFamily="34" charset="0"/>
              </a:rPr>
              <a:t>i</a:t>
            </a:r>
            <a:r>
              <a:rPr lang="en-US" altLang="en-US" sz="2000" b="0" baseline="-25000" dirty="0">
                <a:solidFill>
                  <a:srgbClr val="000099"/>
                </a:solidFill>
                <a:latin typeface="Calibri Light" panose="020F0302020204030204" pitchFamily="34" charset="0"/>
                <a:cs typeface="Calibri Light" panose="020F0302020204030204" pitchFamily="34" charset="0"/>
              </a:rPr>
              <a:t> </a:t>
            </a:r>
            <a:r>
              <a:rPr lang="en-US" altLang="en-US" sz="2000" dirty="0">
                <a:solidFill>
                  <a:srgbClr val="000099"/>
                </a:solidFill>
                <a:latin typeface="Calibri Light" panose="020F0302020204030204" pitchFamily="34" charset="0"/>
                <a:cs typeface="Calibri Light" panose="020F0302020204030204" pitchFamily="34" charset="0"/>
              </a:rPr>
              <a:t>≤</a:t>
            </a:r>
            <a:r>
              <a:rPr lang="en-US" altLang="en-US" sz="2000" b="0" dirty="0">
                <a:solidFill>
                  <a:srgbClr val="000099"/>
                </a:solidFill>
                <a:latin typeface="Calibri Light" panose="020F0302020204030204" pitchFamily="34" charset="0"/>
                <a:cs typeface="Calibri Light" panose="020F0302020204030204" pitchFamily="34" charset="0"/>
              </a:rPr>
              <a:t> </a:t>
            </a:r>
            <a:r>
              <a:rPr lang="en-US" altLang="en-US" sz="2000" b="0" dirty="0" err="1">
                <a:solidFill>
                  <a:srgbClr val="000099"/>
                </a:solidFill>
                <a:latin typeface="Calibri Light" panose="020F0302020204030204" pitchFamily="34" charset="0"/>
                <a:cs typeface="Calibri Light" panose="020F0302020204030204" pitchFamily="34" charset="0"/>
              </a:rPr>
              <a:t>phase</a:t>
            </a:r>
            <a:r>
              <a:rPr lang="en-US" altLang="en-US" sz="2000" b="0" baseline="-25000" dirty="0" err="1">
                <a:solidFill>
                  <a:srgbClr val="000099"/>
                </a:solidFill>
                <a:latin typeface="Calibri Light" panose="020F0302020204030204" pitchFamily="34" charset="0"/>
                <a:cs typeface="Calibri Light" panose="020F0302020204030204" pitchFamily="34" charset="0"/>
              </a:rPr>
              <a:t>ji</a:t>
            </a:r>
            <a:r>
              <a:rPr lang="en-US" altLang="en-US" sz="2000" b="0" dirty="0">
                <a:solidFill>
                  <a:srgbClr val="000099"/>
                </a:solidFill>
                <a:latin typeface="Calibri Light" panose="020F0302020204030204" pitchFamily="34" charset="0"/>
                <a:cs typeface="Calibri Light" panose="020F0302020204030204" pitchFamily="34" charset="0"/>
              </a:rPr>
              <a:t> </a:t>
            </a:r>
            <a:r>
              <a:rPr lang="en-US" altLang="en-US" sz="2000" dirty="0">
                <a:solidFill>
                  <a:srgbClr val="000099"/>
                </a:solidFill>
                <a:latin typeface="Calibri Light" panose="020F0302020204030204" pitchFamily="34" charset="0"/>
                <a:cs typeface="Calibri Light" panose="020F0302020204030204" pitchFamily="34" charset="0"/>
              </a:rPr>
              <a:t>then</a:t>
            </a:r>
            <a:r>
              <a:rPr lang="en-US" altLang="en-US" sz="2000" b="0" dirty="0">
                <a:solidFill>
                  <a:srgbClr val="000099"/>
                </a:solidFill>
                <a:latin typeface="Calibri Light" panose="020F0302020204030204" pitchFamily="34" charset="0"/>
                <a:cs typeface="Calibri Light" panose="020F0302020204030204" pitchFamily="34" charset="0"/>
              </a:rPr>
              <a:t> </a:t>
            </a:r>
          </a:p>
          <a:p>
            <a:pPr>
              <a:lnSpc>
                <a:spcPct val="50000"/>
              </a:lnSpc>
              <a:spcBef>
                <a:spcPct val="50000"/>
              </a:spcBef>
              <a:buClrTx/>
              <a:buSzTx/>
              <a:buFontTx/>
              <a:buNone/>
            </a:pPr>
            <a:r>
              <a:rPr lang="en-US" altLang="en-US" sz="2000" b="0" dirty="0">
                <a:solidFill>
                  <a:srgbClr val="000099"/>
                </a:solidFill>
                <a:latin typeface="Calibri Light" panose="020F0302020204030204" pitchFamily="34" charset="0"/>
                <a:cs typeface="Calibri Light" panose="020F0302020204030204" pitchFamily="34" charset="0"/>
              </a:rPr>
              <a:t>       12.		</a:t>
            </a:r>
            <a:r>
              <a:rPr lang="en-US" altLang="en-US" sz="2000" b="0" dirty="0" err="1">
                <a:solidFill>
                  <a:srgbClr val="000099"/>
                </a:solidFill>
                <a:latin typeface="Calibri Light" panose="020F0302020204030204" pitchFamily="34" charset="0"/>
                <a:cs typeface="Calibri Light" panose="020F0302020204030204" pitchFamily="34" charset="0"/>
              </a:rPr>
              <a:t>phase</a:t>
            </a:r>
            <a:r>
              <a:rPr lang="en-US" altLang="en-US" sz="2000" b="0" baseline="-25000" dirty="0" err="1">
                <a:solidFill>
                  <a:srgbClr val="000099"/>
                </a:solidFill>
                <a:latin typeface="Calibri Light" panose="020F0302020204030204" pitchFamily="34" charset="0"/>
                <a:cs typeface="Calibri Light" panose="020F0302020204030204" pitchFamily="34" charset="0"/>
              </a:rPr>
              <a:t>i</a:t>
            </a:r>
            <a:r>
              <a:rPr lang="en-US" altLang="en-US" sz="2000" b="0" dirty="0">
                <a:solidFill>
                  <a:srgbClr val="000099"/>
                </a:solidFill>
                <a:latin typeface="Calibri Light" panose="020F0302020204030204" pitchFamily="34" charset="0"/>
                <a:cs typeface="Calibri Light" panose="020F0302020204030204" pitchFamily="34" charset="0"/>
              </a:rPr>
              <a:t>  := </a:t>
            </a:r>
            <a:r>
              <a:rPr lang="en-US" altLang="en-US" sz="2000" b="0" dirty="0" err="1">
                <a:solidFill>
                  <a:srgbClr val="000099"/>
                </a:solidFill>
                <a:latin typeface="Calibri Light" panose="020F0302020204030204" pitchFamily="34" charset="0"/>
                <a:cs typeface="Calibri Light" panose="020F0302020204030204" pitchFamily="34" charset="0"/>
              </a:rPr>
              <a:t>phase</a:t>
            </a:r>
            <a:r>
              <a:rPr lang="en-US" altLang="en-US" sz="2000" b="0" baseline="-25000" dirty="0" err="1">
                <a:solidFill>
                  <a:srgbClr val="000099"/>
                </a:solidFill>
                <a:latin typeface="Calibri Light" panose="020F0302020204030204" pitchFamily="34" charset="0"/>
                <a:cs typeface="Calibri Light" panose="020F0302020204030204" pitchFamily="34" charset="0"/>
              </a:rPr>
              <a:t>i</a:t>
            </a:r>
            <a:r>
              <a:rPr lang="en-US" altLang="en-US" sz="2000" b="0" dirty="0">
                <a:solidFill>
                  <a:srgbClr val="000099"/>
                </a:solidFill>
                <a:latin typeface="Calibri Light" panose="020F0302020204030204" pitchFamily="34" charset="0"/>
                <a:cs typeface="Calibri Light" panose="020F0302020204030204" pitchFamily="34" charset="0"/>
              </a:rPr>
              <a:t> + 1</a:t>
            </a:r>
          </a:p>
          <a:p>
            <a:pPr>
              <a:lnSpc>
                <a:spcPct val="50000"/>
              </a:lnSpc>
              <a:spcBef>
                <a:spcPct val="50000"/>
              </a:spcBef>
              <a:buClrTx/>
              <a:buSzTx/>
              <a:buFontTx/>
              <a:buNone/>
            </a:pPr>
            <a:r>
              <a:rPr lang="en-US" altLang="en-US" sz="2000" b="0" dirty="0">
                <a:solidFill>
                  <a:srgbClr val="000099"/>
                </a:solidFill>
                <a:latin typeface="Calibri Light" panose="020F0302020204030204" pitchFamily="34" charset="0"/>
                <a:cs typeface="Calibri Light" panose="020F0302020204030204" pitchFamily="34" charset="0"/>
              </a:rPr>
              <a:t>       13.  </a:t>
            </a:r>
            <a:r>
              <a:rPr lang="en-US" altLang="en-US" sz="2000" dirty="0">
                <a:solidFill>
                  <a:srgbClr val="000099"/>
                </a:solidFill>
                <a:latin typeface="Calibri Light" panose="020F0302020204030204" pitchFamily="34" charset="0"/>
                <a:cs typeface="Calibri Light" panose="020F0302020204030204" pitchFamily="34" charset="0"/>
              </a:rPr>
              <a:t>od</a:t>
            </a:r>
            <a:r>
              <a:rPr lang="en-US" altLang="en-US" sz="2000" b="0" dirty="0">
                <a:solidFill>
                  <a:srgbClr val="000099"/>
                </a:solidFill>
                <a:latin typeface="Calibri Light" panose="020F0302020204030204" pitchFamily="34" charset="0"/>
                <a:cs typeface="Calibri Light" panose="020F0302020204030204" pitchFamily="34" charset="0"/>
              </a:rPr>
              <a:t>         </a:t>
            </a:r>
          </a:p>
        </p:txBody>
      </p:sp>
      <p:sp>
        <p:nvSpPr>
          <p:cNvPr id="484356" name="AutoShape 4">
            <a:extLst>
              <a:ext uri="{FF2B5EF4-FFF2-40B4-BE49-F238E27FC236}">
                <a16:creationId xmlns:a16="http://schemas.microsoft.com/office/drawing/2014/main" id="{ED59DD43-4BEE-DFFE-4956-82217B62F18C}"/>
              </a:ext>
            </a:extLst>
          </p:cNvPr>
          <p:cNvSpPr>
            <a:spLocks noChangeArrowheads="1"/>
          </p:cNvSpPr>
          <p:nvPr/>
        </p:nvSpPr>
        <p:spPr bwMode="auto">
          <a:xfrm>
            <a:off x="6057899" y="4902200"/>
            <a:ext cx="2526808" cy="388891"/>
          </a:xfrm>
          <a:prstGeom prst="wedgeRectCallout">
            <a:avLst>
              <a:gd name="adj1" fmla="val -70597"/>
              <a:gd name="adj2" fmla="val -21352"/>
            </a:avLst>
          </a:prstGeom>
          <a:noFill/>
          <a:ln w="9525">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Wingdings" panose="05000000000000000000" pitchFamily="2" charset="2"/>
              <a:buNone/>
            </a:pPr>
            <a:r>
              <a:rPr lang="en-US" altLang="en-US" sz="1600" dirty="0">
                <a:solidFill>
                  <a:srgbClr val="A50021"/>
                </a:solidFill>
                <a:latin typeface="Calibri Light" panose="020F0302020204030204" pitchFamily="34" charset="0"/>
                <a:cs typeface="Calibri Light" panose="020F0302020204030204" pitchFamily="34" charset="0"/>
              </a:rPr>
              <a:t>If it is ok increase the phase</a:t>
            </a:r>
          </a:p>
        </p:txBody>
      </p:sp>
    </p:spTree>
    <p:extLst>
      <p:ext uri="{BB962C8B-B14F-4D97-AF65-F5344CB8AC3E}">
        <p14:creationId xmlns:p14="http://schemas.microsoft.com/office/powerpoint/2010/main" val="9624080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5378" name="Rectangle 2">
            <a:extLst>
              <a:ext uri="{FF2B5EF4-FFF2-40B4-BE49-F238E27FC236}">
                <a16:creationId xmlns:a16="http://schemas.microsoft.com/office/drawing/2014/main" id="{19220E02-E8FE-3E86-02AF-F622808443E0}"/>
              </a:ext>
            </a:extLst>
          </p:cNvPr>
          <p:cNvSpPr>
            <a:spLocks noGrp="1" noChangeArrowheads="1"/>
          </p:cNvSpPr>
          <p:nvPr>
            <p:ph type="title"/>
          </p:nvPr>
        </p:nvSpPr>
        <p:spPr>
          <a:xfrm>
            <a:off x="685800" y="304800"/>
            <a:ext cx="7772400" cy="1143000"/>
          </a:xfrm>
        </p:spPr>
        <p:txBody>
          <a:bodyPr/>
          <a:lstStyle/>
          <a:p>
            <a:r>
              <a:rPr lang="en-US" altLang="he-IL" sz="3200" dirty="0">
                <a:latin typeface="Calibri Light" panose="020F0302020204030204" pitchFamily="34" charset="0"/>
                <a:cs typeface="Calibri Light" panose="020F0302020204030204" pitchFamily="34" charset="0"/>
              </a:rPr>
              <a:t>Correctness is derived from the following two Lemmas</a:t>
            </a:r>
          </a:p>
        </p:txBody>
      </p:sp>
      <p:sp>
        <p:nvSpPr>
          <p:cNvPr id="485379" name="Text Box 3">
            <a:extLst>
              <a:ext uri="{FF2B5EF4-FFF2-40B4-BE49-F238E27FC236}">
                <a16:creationId xmlns:a16="http://schemas.microsoft.com/office/drawing/2014/main" id="{9290FB13-911B-1E56-0D17-F6D1FDBD6C81}"/>
              </a:ext>
            </a:extLst>
          </p:cNvPr>
          <p:cNvSpPr txBox="1">
            <a:spLocks noChangeArrowheads="1"/>
          </p:cNvSpPr>
          <p:nvPr/>
        </p:nvSpPr>
        <p:spPr bwMode="auto">
          <a:xfrm>
            <a:off x="914400" y="1600200"/>
            <a:ext cx="7620000" cy="367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buClrTx/>
              <a:buSzTx/>
              <a:buFontTx/>
              <a:buNone/>
            </a:pPr>
            <a:r>
              <a:rPr lang="en-US" altLang="en-US" sz="2800" b="0" u="sng" dirty="0">
                <a:solidFill>
                  <a:srgbClr val="000099"/>
                </a:solidFill>
                <a:latin typeface="Calibri Light" panose="020F0302020204030204" pitchFamily="34" charset="0"/>
                <a:cs typeface="Calibri Light" panose="020F0302020204030204" pitchFamily="34" charset="0"/>
              </a:rPr>
              <a:t>Lemma 1:</a:t>
            </a:r>
          </a:p>
          <a:p>
            <a:pPr>
              <a:spcBef>
                <a:spcPct val="30000"/>
              </a:spcBef>
              <a:buClrTx/>
              <a:buSzTx/>
              <a:buFontTx/>
              <a:buNone/>
            </a:pPr>
            <a:r>
              <a:rPr lang="en-US" altLang="en-US" sz="2400" b="0" dirty="0">
                <a:solidFill>
                  <a:srgbClr val="000099"/>
                </a:solidFill>
                <a:latin typeface="Calibri Light" panose="020F0302020204030204" pitchFamily="34" charset="0"/>
                <a:cs typeface="Calibri Light" panose="020F0302020204030204" pitchFamily="34" charset="0"/>
              </a:rPr>
              <a:t>	In every fair execution there exists a 	configuration after which </a:t>
            </a:r>
            <a:r>
              <a:rPr lang="en-US" altLang="en-US" sz="2400" b="0" dirty="0">
                <a:solidFill>
                  <a:srgbClr val="A50021"/>
                </a:solidFill>
                <a:latin typeface="Calibri Light" panose="020F0302020204030204" pitchFamily="34" charset="0"/>
                <a:cs typeface="Calibri Light" panose="020F0302020204030204" pitchFamily="34" charset="0"/>
              </a:rPr>
              <a:t>the difference in the phase value of every two neighboring processors is no greater than one</a:t>
            </a:r>
          </a:p>
          <a:p>
            <a:pPr>
              <a:spcBef>
                <a:spcPct val="30000"/>
              </a:spcBef>
              <a:buClrTx/>
              <a:buSzTx/>
              <a:buFontTx/>
              <a:buNone/>
            </a:pPr>
            <a:r>
              <a:rPr lang="en-US" altLang="en-US" sz="2600" b="0" dirty="0">
                <a:solidFill>
                  <a:schemeClr val="accent2"/>
                </a:solidFill>
                <a:latin typeface="Calibri Light" panose="020F0302020204030204" pitchFamily="34" charset="0"/>
                <a:cs typeface="Calibri Light" panose="020F0302020204030204" pitchFamily="34" charset="0"/>
              </a:rPr>
              <a:t> </a:t>
            </a:r>
          </a:p>
          <a:p>
            <a:pPr>
              <a:spcBef>
                <a:spcPct val="30000"/>
              </a:spcBef>
              <a:buClrTx/>
              <a:buSzTx/>
              <a:buFontTx/>
              <a:buNone/>
            </a:pPr>
            <a:r>
              <a:rPr lang="en-US" altLang="en-US" sz="2800" b="0" u="sng" dirty="0">
                <a:solidFill>
                  <a:srgbClr val="000099"/>
                </a:solidFill>
                <a:latin typeface="Calibri Light" panose="020F0302020204030204" pitchFamily="34" charset="0"/>
                <a:cs typeface="Calibri Light" panose="020F0302020204030204" pitchFamily="34" charset="0"/>
              </a:rPr>
              <a:t>Lemma 2:</a:t>
            </a:r>
          </a:p>
          <a:p>
            <a:pPr>
              <a:spcBef>
                <a:spcPct val="30000"/>
              </a:spcBef>
              <a:buClrTx/>
              <a:buSzTx/>
              <a:buFontTx/>
              <a:buNone/>
            </a:pPr>
            <a:r>
              <a:rPr lang="en-US" altLang="en-US" sz="2400" b="0" dirty="0">
                <a:solidFill>
                  <a:srgbClr val="000099"/>
                </a:solidFill>
                <a:latin typeface="Calibri Light" panose="020F0302020204030204" pitchFamily="34" charset="0"/>
                <a:cs typeface="Calibri Light" panose="020F0302020204030204" pitchFamily="34" charset="0"/>
              </a:rPr>
              <a:t>	In every fair execution, a phase variable is 	incremented infinitely often</a:t>
            </a:r>
          </a:p>
        </p:txBody>
      </p:sp>
    </p:spTree>
    <p:extLst>
      <p:ext uri="{BB962C8B-B14F-4D97-AF65-F5344CB8AC3E}">
        <p14:creationId xmlns:p14="http://schemas.microsoft.com/office/powerpoint/2010/main" val="17195748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6402" name="Text Box 2">
            <a:extLst>
              <a:ext uri="{FF2B5EF4-FFF2-40B4-BE49-F238E27FC236}">
                <a16:creationId xmlns:a16="http://schemas.microsoft.com/office/drawing/2014/main" id="{38695DA4-A7F1-4A3F-F0B5-B32149E680B3}"/>
              </a:ext>
            </a:extLst>
          </p:cNvPr>
          <p:cNvSpPr txBox="1">
            <a:spLocks noChangeArrowheads="1"/>
          </p:cNvSpPr>
          <p:nvPr/>
        </p:nvSpPr>
        <p:spPr bwMode="auto">
          <a:xfrm>
            <a:off x="1371600" y="304800"/>
            <a:ext cx="5943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buClrTx/>
              <a:buSzTx/>
              <a:buFontTx/>
              <a:buNone/>
            </a:pPr>
            <a:r>
              <a:rPr lang="en-US" altLang="en-US" sz="3200" u="sng" dirty="0">
                <a:solidFill>
                  <a:srgbClr val="009999"/>
                </a:solidFill>
                <a:latin typeface="Calibri Light" panose="020F0302020204030204" pitchFamily="34" charset="0"/>
                <a:ea typeface="+mj-ea"/>
                <a:cs typeface="Calibri Light" panose="020F0302020204030204" pitchFamily="34" charset="0"/>
              </a:rPr>
              <a:t>Using the synchronizer</a:t>
            </a:r>
          </a:p>
        </p:txBody>
      </p:sp>
      <p:sp>
        <p:nvSpPr>
          <p:cNvPr id="486403" name="Text Box 3">
            <a:extLst>
              <a:ext uri="{FF2B5EF4-FFF2-40B4-BE49-F238E27FC236}">
                <a16:creationId xmlns:a16="http://schemas.microsoft.com/office/drawing/2014/main" id="{E9891659-57F2-FAF5-D310-A9238AC091C1}"/>
              </a:ext>
            </a:extLst>
          </p:cNvPr>
          <p:cNvSpPr txBox="1">
            <a:spLocks noChangeArrowheads="1"/>
          </p:cNvSpPr>
          <p:nvPr/>
        </p:nvSpPr>
        <p:spPr bwMode="auto">
          <a:xfrm>
            <a:off x="914400" y="1143000"/>
            <a:ext cx="7543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endParaRPr lang="en-US" altLang="en-US" b="0">
              <a:latin typeface="Calibri Light" panose="020F0302020204030204" pitchFamily="34" charset="0"/>
              <a:cs typeface="Calibri Light" panose="020F0302020204030204" pitchFamily="34" charset="0"/>
            </a:endParaRPr>
          </a:p>
        </p:txBody>
      </p:sp>
      <p:sp>
        <p:nvSpPr>
          <p:cNvPr id="486404" name="Text Box 4">
            <a:extLst>
              <a:ext uri="{FF2B5EF4-FFF2-40B4-BE49-F238E27FC236}">
                <a16:creationId xmlns:a16="http://schemas.microsoft.com/office/drawing/2014/main" id="{7CC3A0E2-FCC2-3BF3-9E67-2E45BCFC1F85}"/>
              </a:ext>
            </a:extLst>
          </p:cNvPr>
          <p:cNvSpPr txBox="1">
            <a:spLocks noChangeArrowheads="1"/>
          </p:cNvSpPr>
          <p:nvPr/>
        </p:nvSpPr>
        <p:spPr bwMode="auto">
          <a:xfrm>
            <a:off x="533400" y="1227138"/>
            <a:ext cx="8001000" cy="502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spcAft>
                <a:spcPct val="20000"/>
              </a:spcAft>
              <a:buFont typeface="Wingdings" panose="05000000000000000000" pitchFamily="2" charset="2"/>
              <a:buChar char="¦"/>
            </a:pPr>
            <a:r>
              <a:rPr lang="en-US" altLang="en-US" b="0">
                <a:solidFill>
                  <a:srgbClr val="000099"/>
                </a:solidFill>
                <a:latin typeface="Calibri Light" panose="020F0302020204030204" pitchFamily="34" charset="0"/>
                <a:cs typeface="Calibri Light" panose="020F0302020204030204" pitchFamily="34" charset="0"/>
              </a:rPr>
              <a:t>In a synchronous system the state of a processor at time </a:t>
            </a:r>
            <a:r>
              <a:rPr lang="en-US" altLang="en-US" sz="2800" b="0">
                <a:solidFill>
                  <a:srgbClr val="000099"/>
                </a:solidFill>
                <a:latin typeface="Calibri Light" panose="020F0302020204030204" pitchFamily="34" charset="0"/>
                <a:cs typeface="Calibri Light" panose="020F0302020204030204" pitchFamily="34" charset="0"/>
              </a:rPr>
              <a:t>t</a:t>
            </a:r>
            <a:r>
              <a:rPr lang="en-US" altLang="en-US" b="0">
                <a:solidFill>
                  <a:srgbClr val="000099"/>
                </a:solidFill>
                <a:latin typeface="Calibri Light" panose="020F0302020204030204" pitchFamily="34" charset="0"/>
                <a:cs typeface="Calibri Light" panose="020F0302020204030204" pitchFamily="34" charset="0"/>
              </a:rPr>
              <a:t>+1 depends on the states of its neighbors at time </a:t>
            </a:r>
            <a:r>
              <a:rPr lang="en-US" altLang="en-US" sz="2800" b="0">
                <a:solidFill>
                  <a:srgbClr val="000099"/>
                </a:solidFill>
                <a:latin typeface="Calibri Light" panose="020F0302020204030204" pitchFamily="34" charset="0"/>
                <a:cs typeface="Calibri Light" panose="020F0302020204030204" pitchFamily="34" charset="0"/>
              </a:rPr>
              <a:t>t</a:t>
            </a:r>
          </a:p>
          <a:p>
            <a:pPr>
              <a:spcBef>
                <a:spcPct val="20000"/>
              </a:spcBef>
              <a:spcAft>
                <a:spcPct val="20000"/>
              </a:spcAft>
              <a:buFont typeface="Wingdings" panose="05000000000000000000" pitchFamily="2" charset="2"/>
              <a:buChar char="¦"/>
            </a:pPr>
            <a:r>
              <a:rPr lang="en-US" altLang="en-US" b="0">
                <a:solidFill>
                  <a:schemeClr val="hlink"/>
                </a:solidFill>
                <a:latin typeface="Calibri Light" panose="020F0302020204030204" pitchFamily="34" charset="0"/>
                <a:cs typeface="Calibri Light" panose="020F0302020204030204" pitchFamily="34" charset="0"/>
              </a:rPr>
              <a:t>When using the </a:t>
            </a:r>
            <a:r>
              <a:rPr lang="en-US" altLang="en-US" b="0">
                <a:solidFill>
                  <a:schemeClr val="hlink"/>
                </a:solidFill>
                <a:latin typeface="Calibri Light" panose="020F0302020204030204" pitchFamily="34" charset="0"/>
                <a:cs typeface="Calibri Light" panose="020F0302020204030204" pitchFamily="34" charset="0"/>
                <a:sym typeface="Math1" pitchFamily="2" charset="2"/>
              </a:rPr>
              <a:t>alpha-synchronizer every processor will compute the state of the corresponding processor in the emulated system at the time step of its phase variable</a:t>
            </a:r>
          </a:p>
          <a:p>
            <a:pPr>
              <a:spcBef>
                <a:spcPct val="20000"/>
              </a:spcBef>
              <a:spcAft>
                <a:spcPct val="20000"/>
              </a:spcAft>
              <a:buFont typeface="Wingdings" panose="05000000000000000000" pitchFamily="2" charset="2"/>
              <a:buChar char="¦"/>
            </a:pPr>
            <a:r>
              <a:rPr lang="en-US" altLang="en-US" b="0">
                <a:solidFill>
                  <a:srgbClr val="000099"/>
                </a:solidFill>
                <a:latin typeface="Calibri Light" panose="020F0302020204030204" pitchFamily="34" charset="0"/>
                <a:cs typeface="Calibri Light" panose="020F0302020204030204" pitchFamily="34" charset="0"/>
                <a:sym typeface="Math1" pitchFamily="2" charset="2"/>
              </a:rPr>
              <a:t>The processor then attaches the previous and current state to the  messages it sends</a:t>
            </a:r>
          </a:p>
          <a:p>
            <a:pPr>
              <a:spcBef>
                <a:spcPct val="20000"/>
              </a:spcBef>
              <a:spcAft>
                <a:spcPct val="20000"/>
              </a:spcAft>
              <a:buFont typeface="Wingdings" panose="05000000000000000000" pitchFamily="2" charset="2"/>
              <a:buChar char="¦"/>
            </a:pPr>
            <a:r>
              <a:rPr lang="en-US" altLang="en-US" b="0">
                <a:solidFill>
                  <a:srgbClr val="000099"/>
                </a:solidFill>
                <a:latin typeface="Calibri Light" panose="020F0302020204030204" pitchFamily="34" charset="0"/>
                <a:cs typeface="Calibri Light" panose="020F0302020204030204" pitchFamily="34" charset="0"/>
                <a:sym typeface="Math1" pitchFamily="2" charset="2"/>
              </a:rPr>
              <a:t>Thus, a processor with value </a:t>
            </a:r>
            <a:r>
              <a:rPr lang="en-US" altLang="en-US" sz="2800" b="0">
                <a:solidFill>
                  <a:srgbClr val="000099"/>
                </a:solidFill>
                <a:latin typeface="Calibri Light" panose="020F0302020204030204" pitchFamily="34" charset="0"/>
                <a:cs typeface="Calibri Light" panose="020F0302020204030204" pitchFamily="34" charset="0"/>
                <a:sym typeface="Math1" pitchFamily="2" charset="2"/>
              </a:rPr>
              <a:t>t</a:t>
            </a:r>
            <a:r>
              <a:rPr lang="en-US" altLang="en-US" b="0">
                <a:solidFill>
                  <a:srgbClr val="000099"/>
                </a:solidFill>
                <a:latin typeface="Calibri Light" panose="020F0302020204030204" pitchFamily="34" charset="0"/>
                <a:cs typeface="Calibri Light" panose="020F0302020204030204" pitchFamily="34" charset="0"/>
                <a:sym typeface="Math1" pitchFamily="2" charset="2"/>
              </a:rPr>
              <a:t> in its phase variable will receive the states of its neighbors at the </a:t>
            </a:r>
            <a:r>
              <a:rPr lang="en-US" altLang="en-US" sz="2800" b="0">
                <a:solidFill>
                  <a:srgbClr val="000099"/>
                </a:solidFill>
                <a:latin typeface="Calibri Light" panose="020F0302020204030204" pitchFamily="34" charset="0"/>
                <a:cs typeface="Calibri Light" panose="020F0302020204030204" pitchFamily="34" charset="0"/>
                <a:sym typeface="Math1" pitchFamily="2" charset="2"/>
              </a:rPr>
              <a:t>t</a:t>
            </a:r>
            <a:r>
              <a:rPr lang="en-US" altLang="en-US" b="0" baseline="30000">
                <a:solidFill>
                  <a:srgbClr val="000099"/>
                </a:solidFill>
                <a:latin typeface="Calibri Light" panose="020F0302020204030204" pitchFamily="34" charset="0"/>
                <a:cs typeface="Calibri Light" panose="020F0302020204030204" pitchFamily="34" charset="0"/>
                <a:sym typeface="Math1" pitchFamily="2" charset="2"/>
              </a:rPr>
              <a:t>th</a:t>
            </a:r>
            <a:r>
              <a:rPr lang="en-US" altLang="en-US" b="0">
                <a:solidFill>
                  <a:srgbClr val="000099"/>
                </a:solidFill>
                <a:latin typeface="Calibri Light" panose="020F0302020204030204" pitchFamily="34" charset="0"/>
                <a:cs typeface="Calibri Light" panose="020F0302020204030204" pitchFamily="34" charset="0"/>
                <a:sym typeface="Math1" pitchFamily="2" charset="2"/>
              </a:rPr>
              <a:t> (emulated) pulse and compute its state at time </a:t>
            </a:r>
            <a:r>
              <a:rPr lang="en-US" altLang="en-US" sz="2800" b="0">
                <a:solidFill>
                  <a:srgbClr val="000099"/>
                </a:solidFill>
                <a:latin typeface="Calibri Light" panose="020F0302020204030204" pitchFamily="34" charset="0"/>
                <a:cs typeface="Calibri Light" panose="020F0302020204030204" pitchFamily="34" charset="0"/>
                <a:sym typeface="Math1" pitchFamily="2" charset="2"/>
              </a:rPr>
              <a:t>t</a:t>
            </a:r>
            <a:r>
              <a:rPr lang="en-US" altLang="en-US" b="0">
                <a:solidFill>
                  <a:srgbClr val="000099"/>
                </a:solidFill>
                <a:latin typeface="Calibri Light" panose="020F0302020204030204" pitchFamily="34" charset="0"/>
                <a:cs typeface="Calibri Light" panose="020F0302020204030204" pitchFamily="34" charset="0"/>
                <a:sym typeface="Math1" pitchFamily="2" charset="2"/>
              </a:rPr>
              <a:t>+1</a:t>
            </a:r>
            <a:r>
              <a:rPr lang="en-US" altLang="en-US" b="0">
                <a:solidFill>
                  <a:srgbClr val="000099"/>
                </a:solidFill>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4455069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id="{1FB8F02B-7872-9326-A0D9-549D3630D7D0}"/>
              </a:ext>
            </a:extLst>
          </p:cNvPr>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4-</a:t>
            </a:r>
            <a:fld id="{DBEFFF7D-7F53-4EF4-9A80-482D276C9233}" type="slidenum">
              <a:rPr lang="en-US" altLang="en-US">
                <a:latin typeface="Calibri Light" panose="020F0302020204030204" pitchFamily="34" charset="0"/>
                <a:cs typeface="Calibri Light" panose="020F0302020204030204" pitchFamily="34" charset="0"/>
              </a:rPr>
              <a:pPr/>
              <a:t>73</a:t>
            </a:fld>
            <a:endParaRPr lang="en-US" altLang="en-US">
              <a:latin typeface="Calibri Light" panose="020F0302020204030204" pitchFamily="34" charset="0"/>
              <a:cs typeface="Calibri Light" panose="020F0302020204030204" pitchFamily="34" charset="0"/>
            </a:endParaRPr>
          </a:p>
        </p:txBody>
      </p:sp>
      <p:sp>
        <p:nvSpPr>
          <p:cNvPr id="487426" name="Text Box 2">
            <a:extLst>
              <a:ext uri="{FF2B5EF4-FFF2-40B4-BE49-F238E27FC236}">
                <a16:creationId xmlns:a16="http://schemas.microsoft.com/office/drawing/2014/main" id="{958AC0CC-E312-B44D-5484-4DE81E95BF09}"/>
              </a:ext>
            </a:extLst>
          </p:cNvPr>
          <p:cNvSpPr txBox="1">
            <a:spLocks noChangeArrowheads="1"/>
          </p:cNvSpPr>
          <p:nvPr/>
        </p:nvSpPr>
        <p:spPr bwMode="auto">
          <a:xfrm>
            <a:off x="914400" y="685800"/>
            <a:ext cx="6781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buClrTx/>
              <a:buSzTx/>
              <a:buFontTx/>
              <a:buNone/>
            </a:pPr>
            <a:r>
              <a:rPr lang="en-US" altLang="en-US" sz="3200" u="sng" dirty="0">
                <a:solidFill>
                  <a:srgbClr val="009999"/>
                </a:solidFill>
                <a:latin typeface="Calibri Light" panose="020F0302020204030204" pitchFamily="34" charset="0"/>
                <a:ea typeface="+mj-ea"/>
                <a:cs typeface="Calibri Light" panose="020F0302020204030204" pitchFamily="34" charset="0"/>
              </a:rPr>
              <a:t>Bounded </a:t>
            </a:r>
            <a:r>
              <a:rPr lang="en-US" altLang="en-US" sz="3200" u="sng" dirty="0">
                <a:solidFill>
                  <a:srgbClr val="009999"/>
                </a:solidFill>
                <a:latin typeface="Calibri Light" panose="020F0302020204030204" pitchFamily="34" charset="0"/>
                <a:ea typeface="+mj-ea"/>
                <a:cs typeface="Calibri Light" panose="020F0302020204030204" pitchFamily="34" charset="0"/>
                <a:sym typeface="Math1" pitchFamily="2" charset="2"/>
              </a:rPr>
              <a:t>alpha-synchronizer</a:t>
            </a:r>
            <a:endParaRPr lang="en-US" altLang="en-US" sz="3200" u="sng" dirty="0">
              <a:solidFill>
                <a:srgbClr val="009999"/>
              </a:solidFill>
              <a:latin typeface="Calibri Light" panose="020F0302020204030204" pitchFamily="34" charset="0"/>
              <a:ea typeface="+mj-ea"/>
              <a:cs typeface="Calibri Light" panose="020F0302020204030204" pitchFamily="34" charset="0"/>
            </a:endParaRPr>
          </a:p>
        </p:txBody>
      </p:sp>
      <p:sp>
        <p:nvSpPr>
          <p:cNvPr id="487427" name="Text Box 3">
            <a:extLst>
              <a:ext uri="{FF2B5EF4-FFF2-40B4-BE49-F238E27FC236}">
                <a16:creationId xmlns:a16="http://schemas.microsoft.com/office/drawing/2014/main" id="{32174F20-FBC2-6A05-3ED0-743B724C9C64}"/>
              </a:ext>
            </a:extLst>
          </p:cNvPr>
          <p:cNvSpPr txBox="1">
            <a:spLocks noChangeArrowheads="1"/>
          </p:cNvSpPr>
          <p:nvPr/>
        </p:nvSpPr>
        <p:spPr bwMode="auto">
          <a:xfrm>
            <a:off x="1447800" y="1371600"/>
            <a:ext cx="6019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endParaRPr lang="en-US" altLang="en-US" b="0">
              <a:latin typeface="Calibri Light" panose="020F0302020204030204" pitchFamily="34" charset="0"/>
              <a:cs typeface="Calibri Light" panose="020F0302020204030204" pitchFamily="34" charset="0"/>
            </a:endParaRPr>
          </a:p>
        </p:txBody>
      </p:sp>
      <p:sp>
        <p:nvSpPr>
          <p:cNvPr id="487428" name="Text Box 4">
            <a:extLst>
              <a:ext uri="{FF2B5EF4-FFF2-40B4-BE49-F238E27FC236}">
                <a16:creationId xmlns:a16="http://schemas.microsoft.com/office/drawing/2014/main" id="{F872A095-7D58-CD4F-6BEC-B667148DC6DC}"/>
              </a:ext>
            </a:extLst>
          </p:cNvPr>
          <p:cNvSpPr txBox="1">
            <a:spLocks noChangeArrowheads="1"/>
          </p:cNvSpPr>
          <p:nvPr/>
        </p:nvSpPr>
        <p:spPr bwMode="auto">
          <a:xfrm>
            <a:off x="762000" y="1676400"/>
            <a:ext cx="7543800"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spcAft>
                <a:spcPct val="50000"/>
              </a:spcAft>
              <a:buFont typeface="Wingdings" panose="05000000000000000000" pitchFamily="2" charset="2"/>
              <a:buChar char="¦"/>
            </a:pPr>
            <a:r>
              <a:rPr lang="en-US" altLang="en-US" b="0">
                <a:solidFill>
                  <a:srgbClr val="000099"/>
                </a:solidFill>
                <a:latin typeface="Calibri Light" panose="020F0302020204030204" pitchFamily="34" charset="0"/>
                <a:cs typeface="Calibri Light" panose="020F0302020204030204" pitchFamily="34" charset="0"/>
              </a:rPr>
              <a:t>The task remains the same but the phase variables are bounded</a:t>
            </a:r>
          </a:p>
          <a:p>
            <a:pPr>
              <a:spcBef>
                <a:spcPct val="20000"/>
              </a:spcBef>
              <a:spcAft>
                <a:spcPct val="50000"/>
              </a:spcAft>
              <a:buFont typeface="Wingdings" panose="05000000000000000000" pitchFamily="2" charset="2"/>
              <a:buChar char="¦"/>
            </a:pPr>
            <a:r>
              <a:rPr lang="en-US" altLang="en-US" b="0">
                <a:solidFill>
                  <a:srgbClr val="000099"/>
                </a:solidFill>
                <a:latin typeface="Calibri Light" panose="020F0302020204030204" pitchFamily="34" charset="0"/>
                <a:cs typeface="Calibri Light" panose="020F0302020204030204" pitchFamily="34" charset="0"/>
              </a:rPr>
              <a:t>The phase variables are incremented modulo M, M </a:t>
            </a:r>
            <a:r>
              <a:rPr lang="en-US" altLang="en-US">
                <a:solidFill>
                  <a:srgbClr val="000099"/>
                </a:solidFill>
                <a:latin typeface="Calibri Light" panose="020F0302020204030204" pitchFamily="34" charset="0"/>
                <a:cs typeface="Calibri Light" panose="020F0302020204030204" pitchFamily="34" charset="0"/>
              </a:rPr>
              <a:t>≥</a:t>
            </a:r>
            <a:r>
              <a:rPr lang="en-US" altLang="en-US" b="0">
                <a:solidFill>
                  <a:srgbClr val="000099"/>
                </a:solidFill>
                <a:latin typeface="Calibri Light" panose="020F0302020204030204" pitchFamily="34" charset="0"/>
                <a:cs typeface="Calibri Light" panose="020F0302020204030204" pitchFamily="34" charset="0"/>
              </a:rPr>
              <a:t> n (the number of processors)</a:t>
            </a:r>
          </a:p>
          <a:p>
            <a:pPr>
              <a:spcBef>
                <a:spcPct val="20000"/>
              </a:spcBef>
              <a:spcAft>
                <a:spcPct val="50000"/>
              </a:spcAft>
              <a:buFont typeface="Wingdings" panose="05000000000000000000" pitchFamily="2" charset="2"/>
              <a:buChar char="¦"/>
            </a:pPr>
            <a:r>
              <a:rPr lang="en-US" altLang="en-US" b="0">
                <a:solidFill>
                  <a:srgbClr val="000099"/>
                </a:solidFill>
                <a:latin typeface="Calibri Light" panose="020F0302020204030204" pitchFamily="34" charset="0"/>
                <a:cs typeface="Calibri Light" panose="020F0302020204030204" pitchFamily="34" charset="0"/>
              </a:rPr>
              <a:t>Each processor P</a:t>
            </a:r>
            <a:r>
              <a:rPr lang="en-US" altLang="en-US" b="0" baseline="-25000">
                <a:solidFill>
                  <a:srgbClr val="000099"/>
                </a:solidFill>
                <a:latin typeface="Calibri Light" panose="020F0302020204030204" pitchFamily="34" charset="0"/>
                <a:cs typeface="Calibri Light" panose="020F0302020204030204" pitchFamily="34" charset="0"/>
              </a:rPr>
              <a:t>i</a:t>
            </a:r>
            <a:r>
              <a:rPr lang="en-US" altLang="en-US" b="0">
                <a:solidFill>
                  <a:srgbClr val="000099"/>
                </a:solidFill>
                <a:latin typeface="Calibri Light" panose="020F0302020204030204" pitchFamily="34" charset="0"/>
                <a:cs typeface="Calibri Light" panose="020F0302020204030204" pitchFamily="34" charset="0"/>
              </a:rPr>
              <a:t> holds an additional variable - reset</a:t>
            </a:r>
            <a:r>
              <a:rPr lang="en-US" altLang="en-US" b="0" baseline="-25000">
                <a:solidFill>
                  <a:srgbClr val="000099"/>
                </a:solidFill>
                <a:latin typeface="Calibri Light" panose="020F0302020204030204" pitchFamily="34" charset="0"/>
                <a:cs typeface="Calibri Light" panose="020F0302020204030204" pitchFamily="34" charset="0"/>
              </a:rPr>
              <a:t>i</a:t>
            </a:r>
          </a:p>
        </p:txBody>
      </p:sp>
    </p:spTree>
    <p:extLst>
      <p:ext uri="{BB962C8B-B14F-4D97-AF65-F5344CB8AC3E}">
        <p14:creationId xmlns:p14="http://schemas.microsoft.com/office/powerpoint/2010/main" val="15154974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8450" name="Text Box 2">
            <a:extLst>
              <a:ext uri="{FF2B5EF4-FFF2-40B4-BE49-F238E27FC236}">
                <a16:creationId xmlns:a16="http://schemas.microsoft.com/office/drawing/2014/main" id="{95CD8E15-FDCD-937F-811B-1F4A6259DBB1}"/>
              </a:ext>
            </a:extLst>
          </p:cNvPr>
          <p:cNvSpPr txBox="1">
            <a:spLocks noChangeArrowheads="1"/>
          </p:cNvSpPr>
          <p:nvPr/>
        </p:nvSpPr>
        <p:spPr bwMode="auto">
          <a:xfrm>
            <a:off x="762000" y="304800"/>
            <a:ext cx="7543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endParaRPr lang="en-US" altLang="en-US" b="0">
              <a:latin typeface="Calibri Light" panose="020F0302020204030204" pitchFamily="34" charset="0"/>
              <a:cs typeface="Calibri Light" panose="020F0302020204030204" pitchFamily="34" charset="0"/>
            </a:endParaRPr>
          </a:p>
        </p:txBody>
      </p:sp>
      <p:sp>
        <p:nvSpPr>
          <p:cNvPr id="488451" name="Text Box 3">
            <a:extLst>
              <a:ext uri="{FF2B5EF4-FFF2-40B4-BE49-F238E27FC236}">
                <a16:creationId xmlns:a16="http://schemas.microsoft.com/office/drawing/2014/main" id="{C88B5E20-FF80-02B8-99C8-5207ECFADF3A}"/>
              </a:ext>
            </a:extLst>
          </p:cNvPr>
          <p:cNvSpPr txBox="1">
            <a:spLocks noChangeArrowheads="1"/>
          </p:cNvSpPr>
          <p:nvPr/>
        </p:nvSpPr>
        <p:spPr bwMode="auto">
          <a:xfrm>
            <a:off x="351693" y="1371600"/>
            <a:ext cx="847969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en-US" sz="2400" b="0" dirty="0">
                <a:solidFill>
                  <a:srgbClr val="000099"/>
                </a:solidFill>
                <a:latin typeface="Calibri Light" panose="020F0302020204030204" pitchFamily="34" charset="0"/>
                <a:cs typeface="Calibri Light" panose="020F0302020204030204" pitchFamily="34" charset="0"/>
              </a:rPr>
              <a:t>The technique used to stabilize the system is to </a:t>
            </a:r>
            <a:r>
              <a:rPr lang="en-US" altLang="en-US" sz="2400" b="0" dirty="0">
                <a:solidFill>
                  <a:srgbClr val="A50021"/>
                </a:solidFill>
                <a:latin typeface="Calibri Light" panose="020F0302020204030204" pitchFamily="34" charset="0"/>
                <a:cs typeface="Calibri Light" panose="020F0302020204030204" pitchFamily="34" charset="0"/>
              </a:rPr>
              <a:t>detect whenever two neighboring phase variables differ in more than one</a:t>
            </a:r>
            <a:r>
              <a:rPr lang="en-US" altLang="en-US" sz="2400" b="0" dirty="0">
                <a:solidFill>
                  <a:srgbClr val="000099"/>
                </a:solidFill>
                <a:latin typeface="Calibri Light" panose="020F0302020204030204" pitchFamily="34" charset="0"/>
                <a:cs typeface="Calibri Light" panose="020F0302020204030204" pitchFamily="34" charset="0"/>
              </a:rPr>
              <a:t>, and to set all phase variables to 0, upon such detection. </a:t>
            </a:r>
          </a:p>
          <a:p>
            <a:pPr>
              <a:spcBef>
                <a:spcPct val="50000"/>
              </a:spcBef>
              <a:buClrTx/>
              <a:buSzTx/>
              <a:buFontTx/>
              <a:buNone/>
            </a:pPr>
            <a:r>
              <a:rPr lang="en-US" altLang="en-US" sz="2400" b="0" dirty="0">
                <a:solidFill>
                  <a:schemeClr val="hlink"/>
                </a:solidFill>
                <a:latin typeface="Calibri Light" panose="020F0302020204030204" pitchFamily="34" charset="0"/>
                <a:cs typeface="Calibri Light" panose="020F0302020204030204" pitchFamily="34" charset="0"/>
              </a:rPr>
              <a:t>Then achieve a configuration in which all phase variables are 0. </a:t>
            </a:r>
          </a:p>
          <a:p>
            <a:pPr>
              <a:spcBef>
                <a:spcPct val="50000"/>
              </a:spcBef>
              <a:buClrTx/>
              <a:buSzTx/>
              <a:buFontTx/>
              <a:buNone/>
            </a:pPr>
            <a:r>
              <a:rPr lang="en-US" altLang="en-US" sz="2400" dirty="0">
                <a:solidFill>
                  <a:srgbClr val="000099"/>
                </a:solidFill>
                <a:latin typeface="Calibri Light" panose="020F0302020204030204" pitchFamily="34" charset="0"/>
                <a:cs typeface="Calibri Light" panose="020F0302020204030204" pitchFamily="34" charset="0"/>
              </a:rPr>
              <a:t>After stabilization</a:t>
            </a:r>
            <a:r>
              <a:rPr lang="en-US" altLang="en-US" sz="2400" b="0" dirty="0">
                <a:solidFill>
                  <a:srgbClr val="000099"/>
                </a:solidFill>
                <a:latin typeface="Calibri Light" panose="020F0302020204030204" pitchFamily="34" charset="0"/>
                <a:cs typeface="Calibri Light" panose="020F0302020204030204" pitchFamily="34" charset="0"/>
              </a:rPr>
              <a:t> counting is essentially not different from the unbounded version</a:t>
            </a:r>
            <a:r>
              <a:rPr lang="en-US" altLang="en-US" sz="2400" b="0" dirty="0">
                <a:latin typeface="Calibri Light" panose="020F0302020204030204" pitchFamily="34" charset="0"/>
                <a:cs typeface="Calibri Light" panose="020F0302020204030204" pitchFamily="34" charset="0"/>
              </a:rPr>
              <a:t>.</a:t>
            </a:r>
          </a:p>
        </p:txBody>
      </p:sp>
      <p:sp>
        <p:nvSpPr>
          <p:cNvPr id="488452" name="Text Box 4">
            <a:extLst>
              <a:ext uri="{FF2B5EF4-FFF2-40B4-BE49-F238E27FC236}">
                <a16:creationId xmlns:a16="http://schemas.microsoft.com/office/drawing/2014/main" id="{76D194FA-38AF-5825-E1D9-0444E322488F}"/>
              </a:ext>
            </a:extLst>
          </p:cNvPr>
          <p:cNvSpPr txBox="1">
            <a:spLocks noChangeArrowheads="1"/>
          </p:cNvSpPr>
          <p:nvPr/>
        </p:nvSpPr>
        <p:spPr bwMode="auto">
          <a:xfrm>
            <a:off x="685800" y="685800"/>
            <a:ext cx="7391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buClrTx/>
              <a:buSzTx/>
              <a:buFontTx/>
              <a:buNone/>
            </a:pPr>
            <a:r>
              <a:rPr lang="en-US" altLang="en-US" sz="3200" u="sng" dirty="0">
                <a:solidFill>
                  <a:srgbClr val="009999"/>
                </a:solidFill>
                <a:latin typeface="Calibri Light" panose="020F0302020204030204" pitchFamily="34" charset="0"/>
                <a:ea typeface="+mj-ea"/>
                <a:cs typeface="Calibri Light" panose="020F0302020204030204" pitchFamily="34" charset="0"/>
              </a:rPr>
              <a:t>The general idea</a:t>
            </a:r>
          </a:p>
        </p:txBody>
      </p:sp>
    </p:spTree>
    <p:extLst>
      <p:ext uri="{BB962C8B-B14F-4D97-AF65-F5344CB8AC3E}">
        <p14:creationId xmlns:p14="http://schemas.microsoft.com/office/powerpoint/2010/main" val="10811801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9474" name="Text Box 2">
            <a:extLst>
              <a:ext uri="{FF2B5EF4-FFF2-40B4-BE49-F238E27FC236}">
                <a16:creationId xmlns:a16="http://schemas.microsoft.com/office/drawing/2014/main" id="{7E383B39-A257-2F89-D76C-33791A66312C}"/>
              </a:ext>
            </a:extLst>
          </p:cNvPr>
          <p:cNvSpPr txBox="1">
            <a:spLocks noChangeArrowheads="1"/>
          </p:cNvSpPr>
          <p:nvPr/>
        </p:nvSpPr>
        <p:spPr bwMode="auto">
          <a:xfrm>
            <a:off x="1143000" y="381000"/>
            <a:ext cx="6172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buClrTx/>
              <a:buSzTx/>
              <a:buFontTx/>
              <a:buNone/>
            </a:pPr>
            <a:r>
              <a:rPr lang="en-US" altLang="en-US" sz="3200" u="sng" dirty="0">
                <a:solidFill>
                  <a:srgbClr val="009999"/>
                </a:solidFill>
                <a:latin typeface="Calibri Light" panose="020F0302020204030204" pitchFamily="34" charset="0"/>
                <a:ea typeface="+mj-ea"/>
                <a:cs typeface="Calibri Light" panose="020F0302020204030204" pitchFamily="34" charset="0"/>
              </a:rPr>
              <a:t>Resetting</a:t>
            </a:r>
          </a:p>
        </p:txBody>
      </p:sp>
      <p:sp>
        <p:nvSpPr>
          <p:cNvPr id="489475" name="Text Box 3">
            <a:extLst>
              <a:ext uri="{FF2B5EF4-FFF2-40B4-BE49-F238E27FC236}">
                <a16:creationId xmlns:a16="http://schemas.microsoft.com/office/drawing/2014/main" id="{B5731032-E5A5-4EFD-8189-9CFA5D7778EC}"/>
              </a:ext>
            </a:extLst>
          </p:cNvPr>
          <p:cNvSpPr txBox="1">
            <a:spLocks noChangeArrowheads="1"/>
          </p:cNvSpPr>
          <p:nvPr/>
        </p:nvSpPr>
        <p:spPr bwMode="auto">
          <a:xfrm>
            <a:off x="914400" y="1219200"/>
            <a:ext cx="7467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SzTx/>
              <a:buFontTx/>
              <a:buNone/>
            </a:pPr>
            <a:endParaRPr lang="en-US" altLang="en-US" b="0">
              <a:latin typeface="Calibri Light" panose="020F0302020204030204" pitchFamily="34" charset="0"/>
              <a:cs typeface="Calibri Light" panose="020F0302020204030204" pitchFamily="34" charset="0"/>
            </a:endParaRPr>
          </a:p>
        </p:txBody>
      </p:sp>
      <p:sp>
        <p:nvSpPr>
          <p:cNvPr id="489476" name="Text Box 4">
            <a:extLst>
              <a:ext uri="{FF2B5EF4-FFF2-40B4-BE49-F238E27FC236}">
                <a16:creationId xmlns:a16="http://schemas.microsoft.com/office/drawing/2014/main" id="{52B70D4C-1769-BF15-7312-575FAF23AF76}"/>
              </a:ext>
            </a:extLst>
          </p:cNvPr>
          <p:cNvSpPr txBox="1">
            <a:spLocks noChangeArrowheads="1"/>
          </p:cNvSpPr>
          <p:nvPr/>
        </p:nvSpPr>
        <p:spPr bwMode="auto">
          <a:xfrm>
            <a:off x="609600" y="990600"/>
            <a:ext cx="77724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en-US" sz="2400" b="0">
                <a:solidFill>
                  <a:srgbClr val="000099"/>
                </a:solidFill>
                <a:latin typeface="Calibri Light" panose="020F0302020204030204" pitchFamily="34" charset="0"/>
                <a:cs typeface="Calibri Light" panose="020F0302020204030204" pitchFamily="34" charset="0"/>
              </a:rPr>
              <a:t>Whenever a processor P</a:t>
            </a:r>
            <a:r>
              <a:rPr lang="en-US" altLang="en-US" sz="2400" b="0" baseline="-25000">
                <a:solidFill>
                  <a:srgbClr val="000099"/>
                </a:solidFill>
                <a:latin typeface="Calibri Light" panose="020F0302020204030204" pitchFamily="34" charset="0"/>
                <a:cs typeface="Calibri Light" panose="020F0302020204030204" pitchFamily="34" charset="0"/>
              </a:rPr>
              <a:t>i</a:t>
            </a:r>
            <a:r>
              <a:rPr lang="en-US" altLang="en-US" sz="2400" b="0">
                <a:solidFill>
                  <a:srgbClr val="000099"/>
                </a:solidFill>
                <a:latin typeface="Calibri Light" panose="020F0302020204030204" pitchFamily="34" charset="0"/>
                <a:cs typeface="Calibri Light" panose="020F0302020204030204" pitchFamily="34" charset="0"/>
              </a:rPr>
              <a:t> discovers a difference greater than one between its phase variable and  its neighbors phase variable – P</a:t>
            </a:r>
            <a:r>
              <a:rPr lang="en-US" altLang="en-US" sz="2400" b="0" baseline="-25000">
                <a:solidFill>
                  <a:srgbClr val="000099"/>
                </a:solidFill>
                <a:latin typeface="Calibri Light" panose="020F0302020204030204" pitchFamily="34" charset="0"/>
                <a:cs typeface="Calibri Light" panose="020F0302020204030204" pitchFamily="34" charset="0"/>
              </a:rPr>
              <a:t>i</a:t>
            </a:r>
            <a:r>
              <a:rPr lang="en-US" altLang="en-US" sz="2400" b="0">
                <a:solidFill>
                  <a:srgbClr val="000099"/>
                </a:solidFill>
                <a:latin typeface="Calibri Light" panose="020F0302020204030204" pitchFamily="34" charset="0"/>
                <a:cs typeface="Calibri Light" panose="020F0302020204030204" pitchFamily="34" charset="0"/>
              </a:rPr>
              <a:t> sets its reset variable to 0.</a:t>
            </a:r>
          </a:p>
          <a:p>
            <a:pPr>
              <a:spcBef>
                <a:spcPct val="50000"/>
              </a:spcBef>
              <a:buClrTx/>
              <a:buSzTx/>
              <a:buFontTx/>
              <a:buNone/>
            </a:pPr>
            <a:r>
              <a:rPr lang="en-US" altLang="en-US" sz="2400" b="0">
                <a:solidFill>
                  <a:schemeClr val="hlink"/>
                </a:solidFill>
                <a:latin typeface="Calibri Light" panose="020F0302020204030204" pitchFamily="34" charset="0"/>
                <a:cs typeface="Calibri Light" panose="020F0302020204030204" pitchFamily="34" charset="0"/>
              </a:rPr>
              <a:t>This causes the neighboring processors to have a value not greater than one in their reset variables.</a:t>
            </a:r>
          </a:p>
          <a:p>
            <a:pPr>
              <a:spcBef>
                <a:spcPct val="50000"/>
              </a:spcBef>
              <a:buClrTx/>
              <a:buSzTx/>
              <a:buFontTx/>
              <a:buNone/>
            </a:pPr>
            <a:r>
              <a:rPr lang="en-US" altLang="en-US" sz="2400" b="0">
                <a:solidFill>
                  <a:schemeClr val="hlink"/>
                </a:solidFill>
                <a:latin typeface="Calibri Light" panose="020F0302020204030204" pitchFamily="34" charset="0"/>
                <a:cs typeface="Calibri Light" panose="020F0302020204030204" pitchFamily="34" charset="0"/>
              </a:rPr>
              <a:t>Which in turn causes the neighbor’s neighbors to have a value not greater than two in their reset variables, etc…</a:t>
            </a:r>
          </a:p>
          <a:p>
            <a:pPr>
              <a:spcBef>
                <a:spcPct val="50000"/>
              </a:spcBef>
              <a:buClrTx/>
              <a:buSzTx/>
              <a:buFontTx/>
              <a:buNone/>
            </a:pPr>
            <a:r>
              <a:rPr lang="en-US" altLang="en-US" sz="2400" b="0">
                <a:solidFill>
                  <a:schemeClr val="hlink"/>
                </a:solidFill>
                <a:latin typeface="Calibri Light" panose="020F0302020204030204" pitchFamily="34" charset="0"/>
                <a:cs typeface="Calibri Light" panose="020F0302020204030204" pitchFamily="34" charset="0"/>
              </a:rPr>
              <a:t>Thus, a processor that sets its reset variable to 0 initiates a “reset wave” that propagates in the system.</a:t>
            </a:r>
          </a:p>
        </p:txBody>
      </p:sp>
    </p:spTree>
    <p:extLst>
      <p:ext uri="{BB962C8B-B14F-4D97-AF65-F5344CB8AC3E}">
        <p14:creationId xmlns:p14="http://schemas.microsoft.com/office/powerpoint/2010/main" val="7278728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0498" name="Text Box 2">
            <a:extLst>
              <a:ext uri="{FF2B5EF4-FFF2-40B4-BE49-F238E27FC236}">
                <a16:creationId xmlns:a16="http://schemas.microsoft.com/office/drawing/2014/main" id="{E0765B49-225C-D5A9-0049-F723CC35342F}"/>
              </a:ext>
            </a:extLst>
          </p:cNvPr>
          <p:cNvSpPr txBox="1">
            <a:spLocks noChangeArrowheads="1"/>
          </p:cNvSpPr>
          <p:nvPr/>
        </p:nvSpPr>
        <p:spPr bwMode="auto">
          <a:xfrm>
            <a:off x="1371600" y="990600"/>
            <a:ext cx="6172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buClrTx/>
              <a:buSzTx/>
              <a:buFontTx/>
              <a:buNone/>
            </a:pPr>
            <a:r>
              <a:rPr lang="en-US" altLang="en-US" sz="3200" u="sng" dirty="0">
                <a:solidFill>
                  <a:srgbClr val="009999"/>
                </a:solidFill>
                <a:latin typeface="Calibri Light" panose="020F0302020204030204" pitchFamily="34" charset="0"/>
                <a:ea typeface="+mj-ea"/>
                <a:cs typeface="Calibri Light" panose="020F0302020204030204" pitchFamily="34" charset="0"/>
              </a:rPr>
              <a:t>Resetting (cont.)</a:t>
            </a:r>
          </a:p>
        </p:txBody>
      </p:sp>
      <p:sp>
        <p:nvSpPr>
          <p:cNvPr id="490499" name="Text Box 3">
            <a:extLst>
              <a:ext uri="{FF2B5EF4-FFF2-40B4-BE49-F238E27FC236}">
                <a16:creationId xmlns:a16="http://schemas.microsoft.com/office/drawing/2014/main" id="{60CF78B8-8301-F827-E394-D47AEA1E3CED}"/>
              </a:ext>
            </a:extLst>
          </p:cNvPr>
          <p:cNvSpPr txBox="1">
            <a:spLocks noChangeArrowheads="1"/>
          </p:cNvSpPr>
          <p:nvPr/>
        </p:nvSpPr>
        <p:spPr bwMode="auto">
          <a:xfrm>
            <a:off x="698499" y="1727200"/>
            <a:ext cx="744513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en-US" sz="2800" b="0">
                <a:solidFill>
                  <a:srgbClr val="000099"/>
                </a:solidFill>
                <a:latin typeface="Calibri Light" panose="020F0302020204030204" pitchFamily="34" charset="0"/>
                <a:cs typeface="Calibri Light" panose="020F0302020204030204" pitchFamily="34" charset="0"/>
              </a:rPr>
              <a:t>Roughly speaking, </a:t>
            </a:r>
          </a:p>
          <a:p>
            <a:pPr>
              <a:spcBef>
                <a:spcPct val="50000"/>
              </a:spcBef>
              <a:buClrTx/>
              <a:buSzTx/>
              <a:buFontTx/>
              <a:buNone/>
            </a:pPr>
            <a:r>
              <a:rPr lang="en-US" altLang="en-US" sz="2800" b="0">
                <a:solidFill>
                  <a:srgbClr val="000099"/>
                </a:solidFill>
                <a:latin typeface="Calibri Light" panose="020F0302020204030204" pitchFamily="34" charset="0"/>
                <a:cs typeface="Calibri Light" panose="020F0302020204030204" pitchFamily="34" charset="0"/>
              </a:rPr>
              <a:t>The reset wave sets the phase variables to 0, and</a:t>
            </a:r>
          </a:p>
          <a:p>
            <a:pPr>
              <a:spcBef>
                <a:spcPct val="50000"/>
              </a:spcBef>
              <a:buClrTx/>
              <a:buSzTx/>
              <a:buFontTx/>
              <a:buNone/>
            </a:pPr>
            <a:r>
              <a:rPr lang="en-US" altLang="en-US" sz="2800" b="0">
                <a:solidFill>
                  <a:srgbClr val="000099"/>
                </a:solidFill>
                <a:latin typeface="Calibri Light" panose="020F0302020204030204" pitchFamily="34" charset="0"/>
                <a:cs typeface="Calibri Light" panose="020F0302020204030204" pitchFamily="34" charset="0"/>
              </a:rPr>
              <a:t>Counting is resumed only after all phase variables were reset. </a:t>
            </a:r>
          </a:p>
        </p:txBody>
      </p:sp>
    </p:spTree>
    <p:extLst>
      <p:ext uri="{BB962C8B-B14F-4D97-AF65-F5344CB8AC3E}">
        <p14:creationId xmlns:p14="http://schemas.microsoft.com/office/powerpoint/2010/main" val="27993336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22" name="Text Box 2">
            <a:extLst>
              <a:ext uri="{FF2B5EF4-FFF2-40B4-BE49-F238E27FC236}">
                <a16:creationId xmlns:a16="http://schemas.microsoft.com/office/drawing/2014/main" id="{24324195-4EE2-86B6-1293-F9B35DF60697}"/>
              </a:ext>
            </a:extLst>
          </p:cNvPr>
          <p:cNvSpPr txBox="1">
            <a:spLocks noChangeArrowheads="1"/>
          </p:cNvSpPr>
          <p:nvPr/>
        </p:nvSpPr>
        <p:spPr bwMode="auto">
          <a:xfrm>
            <a:off x="304800" y="220663"/>
            <a:ext cx="8458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endParaRPr lang="en-US" altLang="en-US" b="0">
              <a:latin typeface="Calibri Light" panose="020F0302020204030204" pitchFamily="34" charset="0"/>
              <a:cs typeface="Calibri Light" panose="020F0302020204030204" pitchFamily="34" charset="0"/>
            </a:endParaRPr>
          </a:p>
        </p:txBody>
      </p:sp>
      <p:sp>
        <p:nvSpPr>
          <p:cNvPr id="491523" name="Text Box 3">
            <a:extLst>
              <a:ext uri="{FF2B5EF4-FFF2-40B4-BE49-F238E27FC236}">
                <a16:creationId xmlns:a16="http://schemas.microsoft.com/office/drawing/2014/main" id="{25D51F28-9FEE-2F88-5944-DE0F5FB52C32}"/>
              </a:ext>
            </a:extLst>
          </p:cNvPr>
          <p:cNvSpPr txBox="1">
            <a:spLocks noChangeArrowheads="1"/>
          </p:cNvSpPr>
          <p:nvPr/>
        </p:nvSpPr>
        <p:spPr bwMode="auto">
          <a:xfrm>
            <a:off x="533400" y="1143000"/>
            <a:ext cx="8077200" cy="515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sz="2400">
                <a:solidFill>
                  <a:schemeClr val="tx1"/>
                </a:solidFill>
                <a:latin typeface="Times New Roman" panose="02020603050405020304" pitchFamily="18" charset="0"/>
              </a:defRPr>
            </a:lvl1pPr>
            <a:lvl2pPr marL="914400" indent="-457200">
              <a:spcBef>
                <a:spcPct val="0"/>
              </a:spcBef>
              <a:defRPr sz="2400">
                <a:solidFill>
                  <a:schemeClr val="tx1"/>
                </a:solidFill>
                <a:latin typeface="Times New Roman" panose="02020603050405020304" pitchFamily="18" charset="0"/>
              </a:defRPr>
            </a:lvl2pPr>
            <a:lvl3pPr marL="1371600" indent="-457200">
              <a:spcBef>
                <a:spcPct val="0"/>
              </a:spcBef>
              <a:defRPr sz="2400">
                <a:solidFill>
                  <a:schemeClr val="tx1"/>
                </a:solidFill>
                <a:latin typeface="Times New Roman" panose="02020603050405020304" pitchFamily="18" charset="0"/>
              </a:defRPr>
            </a:lvl3pPr>
            <a:lvl4pPr marL="1828800" indent="-457200">
              <a:spcBef>
                <a:spcPct val="0"/>
              </a:spcBef>
              <a:defRPr sz="2400">
                <a:solidFill>
                  <a:schemeClr val="tx1"/>
                </a:solidFill>
                <a:latin typeface="Times New Roman" panose="02020603050405020304" pitchFamily="18" charset="0"/>
              </a:defRPr>
            </a:lvl4pPr>
            <a:lvl5pPr marL="2286000" indent="-457200">
              <a:spcBef>
                <a:spcPct val="0"/>
              </a:spcBef>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buClrTx/>
              <a:buSzTx/>
              <a:buFontTx/>
              <a:buNone/>
            </a:pPr>
            <a:r>
              <a:rPr lang="en-US" altLang="en-US" sz="1800" b="0">
                <a:solidFill>
                  <a:srgbClr val="000099"/>
                </a:solidFill>
                <a:latin typeface="Calibri Light" panose="020F0302020204030204" pitchFamily="34" charset="0"/>
                <a:cs typeface="Calibri Light" panose="020F0302020204030204" pitchFamily="34" charset="0"/>
              </a:rPr>
              <a:t>1  </a:t>
            </a:r>
            <a:r>
              <a:rPr lang="en-US" altLang="en-US" sz="1800">
                <a:solidFill>
                  <a:srgbClr val="000099"/>
                </a:solidFill>
                <a:latin typeface="Calibri Light" panose="020F0302020204030204" pitchFamily="34" charset="0"/>
                <a:cs typeface="Calibri Light" panose="020F0302020204030204" pitchFamily="34" charset="0"/>
              </a:rPr>
              <a:t>do</a:t>
            </a:r>
            <a:r>
              <a:rPr lang="en-US" altLang="en-US" sz="1800" b="0">
                <a:solidFill>
                  <a:srgbClr val="000099"/>
                </a:solidFill>
                <a:latin typeface="Calibri Light" panose="020F0302020204030204" pitchFamily="34" charset="0"/>
                <a:cs typeface="Calibri Light" panose="020F0302020204030204" pitchFamily="34" charset="0"/>
              </a:rPr>
              <a:t> forever</a:t>
            </a:r>
          </a:p>
          <a:p>
            <a:pPr>
              <a:buClrTx/>
              <a:buSzTx/>
              <a:buFontTx/>
              <a:buAutoNum type="arabicPlain" startAt="2"/>
            </a:pPr>
            <a:r>
              <a:rPr lang="en-US" altLang="en-US" sz="1800" b="0">
                <a:solidFill>
                  <a:srgbClr val="000099"/>
                </a:solidFill>
                <a:latin typeface="Calibri Light" panose="020F0302020204030204" pitchFamily="34" charset="0"/>
                <a:cs typeface="Calibri Light" panose="020F0302020204030204" pitchFamily="34" charset="0"/>
              </a:rPr>
              <a:t> </a:t>
            </a:r>
            <a:r>
              <a:rPr lang="en-US" altLang="en-US" sz="1800">
                <a:solidFill>
                  <a:srgbClr val="000099"/>
                </a:solidFill>
                <a:latin typeface="Calibri Light" panose="020F0302020204030204" pitchFamily="34" charset="0"/>
                <a:cs typeface="Calibri Light" panose="020F0302020204030204" pitchFamily="34" charset="0"/>
              </a:rPr>
              <a:t>forall</a:t>
            </a:r>
            <a:r>
              <a:rPr lang="en-US" altLang="en-US" sz="1800" b="0">
                <a:solidFill>
                  <a:srgbClr val="000099"/>
                </a:solidFill>
                <a:latin typeface="Calibri Light" panose="020F0302020204030204" pitchFamily="34" charset="0"/>
                <a:cs typeface="Calibri Light" panose="020F0302020204030204" pitchFamily="34" charset="0"/>
              </a:rPr>
              <a:t> </a:t>
            </a:r>
            <a:r>
              <a:rPr lang="en-US" altLang="en-US" sz="2000" b="0">
                <a:solidFill>
                  <a:srgbClr val="000099"/>
                </a:solidFill>
                <a:latin typeface="Calibri Light" panose="020F0302020204030204" pitchFamily="34" charset="0"/>
                <a:cs typeface="Calibri Light" panose="020F0302020204030204" pitchFamily="34" charset="0"/>
              </a:rPr>
              <a:t>P</a:t>
            </a:r>
            <a:r>
              <a:rPr lang="en-US" altLang="en-US" sz="2000" b="0" baseline="-25000">
                <a:solidFill>
                  <a:srgbClr val="000099"/>
                </a:solidFill>
                <a:latin typeface="Calibri Light" panose="020F0302020204030204" pitchFamily="34" charset="0"/>
                <a:cs typeface="Calibri Light" panose="020F0302020204030204" pitchFamily="34" charset="0"/>
              </a:rPr>
              <a:t>j </a:t>
            </a:r>
            <a:r>
              <a:rPr lang="en-US" altLang="he-IL" sz="2000" b="0">
                <a:solidFill>
                  <a:srgbClr val="000099"/>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2000" b="0">
                <a:solidFill>
                  <a:srgbClr val="000099"/>
                </a:solidFill>
                <a:latin typeface="Calibri Light" panose="020F0302020204030204" pitchFamily="34" charset="0"/>
                <a:cs typeface="Calibri Light" panose="020F0302020204030204" pitchFamily="34" charset="0"/>
                <a:sym typeface="MT Symbol" pitchFamily="82" charset="2"/>
              </a:rPr>
              <a:t>N(i) </a:t>
            </a:r>
            <a:r>
              <a:rPr lang="en-US" altLang="en-US" sz="1800" b="0">
                <a:solidFill>
                  <a:srgbClr val="000099"/>
                </a:solidFill>
                <a:latin typeface="Calibri Light" panose="020F0302020204030204" pitchFamily="34" charset="0"/>
                <a:cs typeface="Calibri Light" panose="020F0302020204030204" pitchFamily="34" charset="0"/>
              </a:rPr>
              <a:t> </a:t>
            </a:r>
            <a:r>
              <a:rPr lang="en-US" altLang="en-US" sz="1800">
                <a:solidFill>
                  <a:srgbClr val="000099"/>
                </a:solidFill>
                <a:latin typeface="Calibri Light" panose="020F0302020204030204" pitchFamily="34" charset="0"/>
                <a:cs typeface="Calibri Light" panose="020F0302020204030204" pitchFamily="34" charset="0"/>
              </a:rPr>
              <a:t>do</a:t>
            </a:r>
            <a:r>
              <a:rPr lang="en-US" altLang="en-US" sz="1800" b="0">
                <a:solidFill>
                  <a:srgbClr val="000099"/>
                </a:solidFill>
                <a:latin typeface="Calibri Light" panose="020F0302020204030204" pitchFamily="34" charset="0"/>
                <a:cs typeface="Calibri Light" panose="020F0302020204030204" pitchFamily="34" charset="0"/>
              </a:rPr>
              <a:t> received</a:t>
            </a:r>
            <a:r>
              <a:rPr lang="en-US" altLang="en-US" sz="1800" b="0" baseline="-25000">
                <a:solidFill>
                  <a:srgbClr val="000099"/>
                </a:solidFill>
                <a:latin typeface="Calibri Light" panose="020F0302020204030204" pitchFamily="34" charset="0"/>
                <a:cs typeface="Calibri Light" panose="020F0302020204030204" pitchFamily="34" charset="0"/>
              </a:rPr>
              <a:t>j</a:t>
            </a:r>
            <a:r>
              <a:rPr lang="en-US" altLang="en-US" sz="1800" b="0">
                <a:solidFill>
                  <a:srgbClr val="000099"/>
                </a:solidFill>
                <a:latin typeface="Calibri Light" panose="020F0302020204030204" pitchFamily="34" charset="0"/>
                <a:cs typeface="Calibri Light" panose="020F0302020204030204" pitchFamily="34" charset="0"/>
              </a:rPr>
              <a:t> = false</a:t>
            </a:r>
          </a:p>
          <a:p>
            <a:pPr>
              <a:buClrTx/>
              <a:buSzTx/>
              <a:buFontTx/>
              <a:buAutoNum type="arabicPlain" startAt="2"/>
            </a:pPr>
            <a:r>
              <a:rPr lang="en-US" altLang="en-US" sz="1800" b="0">
                <a:solidFill>
                  <a:srgbClr val="000099"/>
                </a:solidFill>
                <a:latin typeface="Calibri Light" panose="020F0302020204030204" pitchFamily="34" charset="0"/>
                <a:cs typeface="Calibri Light" panose="020F0302020204030204" pitchFamily="34" charset="0"/>
              </a:rPr>
              <a:t> PhaseUpdate = false</a:t>
            </a:r>
          </a:p>
          <a:p>
            <a:pPr>
              <a:buClrTx/>
              <a:buSzTx/>
              <a:buFontTx/>
              <a:buAutoNum type="arabicPlain" startAt="2"/>
            </a:pPr>
            <a:r>
              <a:rPr lang="en-US" altLang="en-US" sz="1800" b="0">
                <a:solidFill>
                  <a:srgbClr val="000099"/>
                </a:solidFill>
                <a:latin typeface="Calibri Light" panose="020F0302020204030204" pitchFamily="34" charset="0"/>
                <a:cs typeface="Calibri Light" panose="020F0302020204030204" pitchFamily="34" charset="0"/>
              </a:rPr>
              <a:t> ResetUpdate = false  </a:t>
            </a:r>
          </a:p>
          <a:p>
            <a:pPr>
              <a:buClrTx/>
              <a:buSzTx/>
              <a:buFontTx/>
              <a:buAutoNum type="arabicPlain" startAt="2"/>
            </a:pPr>
            <a:r>
              <a:rPr lang="en-US" altLang="en-US" sz="1800" b="0">
                <a:solidFill>
                  <a:srgbClr val="000099"/>
                </a:solidFill>
                <a:latin typeface="Calibri Light" panose="020F0302020204030204" pitchFamily="34" charset="0"/>
                <a:cs typeface="Calibri Light" panose="020F0302020204030204" pitchFamily="34" charset="0"/>
              </a:rPr>
              <a:t> </a:t>
            </a:r>
            <a:r>
              <a:rPr lang="en-US" altLang="en-US" sz="1800">
                <a:solidFill>
                  <a:srgbClr val="000099"/>
                </a:solidFill>
                <a:latin typeface="Calibri Light" panose="020F0302020204030204" pitchFamily="34" charset="0"/>
                <a:cs typeface="Calibri Light" panose="020F0302020204030204" pitchFamily="34" charset="0"/>
              </a:rPr>
              <a:t>do</a:t>
            </a:r>
          </a:p>
          <a:p>
            <a:pPr>
              <a:buClrTx/>
              <a:buSzTx/>
              <a:buFontTx/>
              <a:buAutoNum type="arabicPlain" startAt="2"/>
            </a:pPr>
            <a:r>
              <a:rPr lang="en-US" altLang="en-US" sz="1800" b="0">
                <a:solidFill>
                  <a:srgbClr val="000099"/>
                </a:solidFill>
                <a:latin typeface="Calibri Light" panose="020F0302020204030204" pitchFamily="34" charset="0"/>
                <a:cs typeface="Calibri Light" panose="020F0302020204030204" pitchFamily="34" charset="0"/>
              </a:rPr>
              <a:t>    </a:t>
            </a:r>
            <a:r>
              <a:rPr lang="en-US" altLang="en-US" sz="1800">
                <a:solidFill>
                  <a:srgbClr val="000099"/>
                </a:solidFill>
                <a:latin typeface="Calibri Light" panose="020F0302020204030204" pitchFamily="34" charset="0"/>
                <a:cs typeface="Calibri Light" panose="020F0302020204030204" pitchFamily="34" charset="0"/>
              </a:rPr>
              <a:t>DLsend</a:t>
            </a:r>
            <a:r>
              <a:rPr lang="en-US" altLang="en-US" sz="1800" b="0">
                <a:solidFill>
                  <a:srgbClr val="000099"/>
                </a:solidFill>
                <a:latin typeface="Calibri Light" panose="020F0302020204030204" pitchFamily="34" charset="0"/>
                <a:cs typeface="Calibri Light" panose="020F0302020204030204" pitchFamily="34" charset="0"/>
              </a:rPr>
              <a:t>(phase</a:t>
            </a:r>
            <a:r>
              <a:rPr lang="en-US" altLang="en-US" sz="1800" b="0" baseline="-25000">
                <a:solidFill>
                  <a:srgbClr val="000099"/>
                </a:solidFill>
                <a:latin typeface="Calibri Light" panose="020F0302020204030204" pitchFamily="34" charset="0"/>
                <a:cs typeface="Calibri Light" panose="020F0302020204030204" pitchFamily="34" charset="0"/>
              </a:rPr>
              <a:t>i</a:t>
            </a:r>
            <a:r>
              <a:rPr lang="en-US" altLang="en-US" sz="1800" b="0">
                <a:solidFill>
                  <a:srgbClr val="000099"/>
                </a:solidFill>
                <a:latin typeface="Calibri Light" panose="020F0302020204030204" pitchFamily="34" charset="0"/>
                <a:cs typeface="Calibri Light" panose="020F0302020204030204" pitchFamily="34" charset="0"/>
              </a:rPr>
              <a:t>, reset</a:t>
            </a:r>
            <a:r>
              <a:rPr lang="en-US" altLang="en-US" sz="1800" b="0" baseline="-25000">
                <a:solidFill>
                  <a:srgbClr val="000099"/>
                </a:solidFill>
                <a:latin typeface="Calibri Light" panose="020F0302020204030204" pitchFamily="34" charset="0"/>
                <a:cs typeface="Calibri Light" panose="020F0302020204030204" pitchFamily="34" charset="0"/>
              </a:rPr>
              <a:t>i</a:t>
            </a:r>
            <a:r>
              <a:rPr lang="en-US" altLang="en-US" sz="1800" b="0">
                <a:solidFill>
                  <a:srgbClr val="000099"/>
                </a:solidFill>
                <a:latin typeface="Calibri Light" panose="020F0302020204030204" pitchFamily="34" charset="0"/>
                <a:cs typeface="Calibri Light" panose="020F0302020204030204" pitchFamily="34" charset="0"/>
              </a:rPr>
              <a:t>)    </a:t>
            </a:r>
            <a:r>
              <a:rPr lang="en-US" altLang="en-US" sz="1800" b="0">
                <a:solidFill>
                  <a:srgbClr val="A50021"/>
                </a:solidFill>
                <a:latin typeface="Calibri Light" panose="020F0302020204030204" pitchFamily="34" charset="0"/>
                <a:cs typeface="Calibri Light" panose="020F0302020204030204" pitchFamily="34" charset="0"/>
              </a:rPr>
              <a:t>//start send to all neighbours</a:t>
            </a:r>
          </a:p>
          <a:p>
            <a:pPr>
              <a:buClrTx/>
              <a:buSzTx/>
              <a:buFontTx/>
              <a:buAutoNum type="arabicPlain" startAt="2"/>
            </a:pPr>
            <a:r>
              <a:rPr lang="en-US" altLang="en-US" sz="1800" b="0">
                <a:solidFill>
                  <a:srgbClr val="000099"/>
                </a:solidFill>
                <a:latin typeface="Calibri Light" panose="020F0302020204030204" pitchFamily="34" charset="0"/>
                <a:cs typeface="Calibri Light" panose="020F0302020204030204" pitchFamily="34" charset="0"/>
              </a:rPr>
              <a:t>    </a:t>
            </a:r>
            <a:r>
              <a:rPr lang="en-US" altLang="en-US" sz="1800">
                <a:solidFill>
                  <a:srgbClr val="000099"/>
                </a:solidFill>
                <a:latin typeface="Calibri Light" panose="020F0302020204030204" pitchFamily="34" charset="0"/>
                <a:cs typeface="Calibri Light" panose="020F0302020204030204" pitchFamily="34" charset="0"/>
              </a:rPr>
              <a:t>upon DLreceive</a:t>
            </a:r>
            <a:r>
              <a:rPr lang="en-US" altLang="en-US" sz="1800" b="0">
                <a:solidFill>
                  <a:srgbClr val="000099"/>
                </a:solidFill>
                <a:latin typeface="Calibri Light" panose="020F0302020204030204" pitchFamily="34" charset="0"/>
                <a:cs typeface="Calibri Light" panose="020F0302020204030204" pitchFamily="34" charset="0"/>
              </a:rPr>
              <a:t>(ack</a:t>
            </a:r>
            <a:r>
              <a:rPr lang="en-US" altLang="en-US" sz="1800" b="0" baseline="-25000">
                <a:solidFill>
                  <a:srgbClr val="000099"/>
                </a:solidFill>
                <a:latin typeface="Calibri Light" panose="020F0302020204030204" pitchFamily="34" charset="0"/>
                <a:cs typeface="Calibri Light" panose="020F0302020204030204" pitchFamily="34" charset="0"/>
              </a:rPr>
              <a:t>j</a:t>
            </a:r>
            <a:r>
              <a:rPr lang="en-US" altLang="en-US" sz="1800" b="0">
                <a:solidFill>
                  <a:srgbClr val="000099"/>
                </a:solidFill>
                <a:latin typeface="Calibri Light" panose="020F0302020204030204" pitchFamily="34" charset="0"/>
                <a:cs typeface="Calibri Light" panose="020F0302020204030204" pitchFamily="34" charset="0"/>
              </a:rPr>
              <a:t>, phase</a:t>
            </a:r>
            <a:r>
              <a:rPr lang="en-US" altLang="en-US" sz="1800" b="0" baseline="-25000">
                <a:solidFill>
                  <a:srgbClr val="000099"/>
                </a:solidFill>
                <a:latin typeface="Calibri Light" panose="020F0302020204030204" pitchFamily="34" charset="0"/>
                <a:cs typeface="Calibri Light" panose="020F0302020204030204" pitchFamily="34" charset="0"/>
              </a:rPr>
              <a:t>j</a:t>
            </a:r>
            <a:r>
              <a:rPr lang="en-US" altLang="en-US" sz="1800" b="0">
                <a:solidFill>
                  <a:srgbClr val="000099"/>
                </a:solidFill>
                <a:latin typeface="Calibri Light" panose="020F0302020204030204" pitchFamily="34" charset="0"/>
                <a:cs typeface="Calibri Light" panose="020F0302020204030204" pitchFamily="34" charset="0"/>
              </a:rPr>
              <a:t>, reset</a:t>
            </a:r>
            <a:r>
              <a:rPr lang="en-US" altLang="en-US" sz="1800" b="0" baseline="-25000">
                <a:solidFill>
                  <a:srgbClr val="000099"/>
                </a:solidFill>
                <a:latin typeface="Calibri Light" panose="020F0302020204030204" pitchFamily="34" charset="0"/>
                <a:cs typeface="Calibri Light" panose="020F0302020204030204" pitchFamily="34" charset="0"/>
              </a:rPr>
              <a:t>j</a:t>
            </a:r>
            <a:r>
              <a:rPr lang="en-US" altLang="en-US" sz="1800" b="0">
                <a:solidFill>
                  <a:srgbClr val="000099"/>
                </a:solidFill>
                <a:latin typeface="Calibri Light" panose="020F0302020204030204" pitchFamily="34" charset="0"/>
                <a:cs typeface="Calibri Light" panose="020F0302020204030204" pitchFamily="34" charset="0"/>
              </a:rPr>
              <a:t>)</a:t>
            </a:r>
          </a:p>
          <a:p>
            <a:pPr>
              <a:buClrTx/>
              <a:buSzTx/>
              <a:buFontTx/>
              <a:buAutoNum type="arabicPlain" startAt="2"/>
            </a:pPr>
            <a:r>
              <a:rPr lang="en-US" altLang="en-US" sz="1800" b="0">
                <a:solidFill>
                  <a:srgbClr val="000099"/>
                </a:solidFill>
                <a:latin typeface="Calibri Light" panose="020F0302020204030204" pitchFamily="34" charset="0"/>
                <a:cs typeface="Calibri Light" panose="020F0302020204030204" pitchFamily="34" charset="0"/>
              </a:rPr>
              <a:t>        received</a:t>
            </a:r>
            <a:r>
              <a:rPr lang="en-US" altLang="en-US" sz="1800" b="0" baseline="-25000">
                <a:solidFill>
                  <a:srgbClr val="000099"/>
                </a:solidFill>
                <a:latin typeface="Calibri Light" panose="020F0302020204030204" pitchFamily="34" charset="0"/>
                <a:cs typeface="Calibri Light" panose="020F0302020204030204" pitchFamily="34" charset="0"/>
              </a:rPr>
              <a:t>j</a:t>
            </a:r>
            <a:r>
              <a:rPr lang="en-US" altLang="en-US" sz="1800" b="0">
                <a:solidFill>
                  <a:srgbClr val="000099"/>
                </a:solidFill>
                <a:latin typeface="Calibri Light" panose="020F0302020204030204" pitchFamily="34" charset="0"/>
                <a:cs typeface="Calibri Light" panose="020F0302020204030204" pitchFamily="34" charset="0"/>
              </a:rPr>
              <a:t> = true</a:t>
            </a:r>
          </a:p>
          <a:p>
            <a:pPr>
              <a:buClrTx/>
              <a:buSzTx/>
              <a:buFontTx/>
              <a:buAutoNum type="arabicPlain" startAt="2"/>
            </a:pPr>
            <a:r>
              <a:rPr lang="en-US" altLang="en-US" sz="1800" b="0">
                <a:solidFill>
                  <a:srgbClr val="000099"/>
                </a:solidFill>
                <a:latin typeface="Calibri Light" panose="020F0302020204030204" pitchFamily="34" charset="0"/>
                <a:cs typeface="Calibri Light" panose="020F0302020204030204" pitchFamily="34" charset="0"/>
              </a:rPr>
              <a:t>        UpdatePhase( )</a:t>
            </a:r>
          </a:p>
          <a:p>
            <a:pPr>
              <a:buClrTx/>
              <a:buSzTx/>
              <a:buFontTx/>
              <a:buAutoNum type="arabicPlain" startAt="2"/>
            </a:pPr>
            <a:r>
              <a:rPr lang="en-US" altLang="en-US" sz="1800" b="0">
                <a:solidFill>
                  <a:srgbClr val="000099"/>
                </a:solidFill>
                <a:latin typeface="Calibri Light" panose="020F0302020204030204" pitchFamily="34" charset="0"/>
                <a:cs typeface="Calibri Light" panose="020F0302020204030204" pitchFamily="34" charset="0"/>
              </a:rPr>
              <a:t>    </a:t>
            </a:r>
            <a:r>
              <a:rPr lang="en-US" altLang="en-US" sz="1800">
                <a:solidFill>
                  <a:srgbClr val="000099"/>
                </a:solidFill>
                <a:latin typeface="Calibri Light" panose="020F0302020204030204" pitchFamily="34" charset="0"/>
                <a:cs typeface="Calibri Light" panose="020F0302020204030204" pitchFamily="34" charset="0"/>
              </a:rPr>
              <a:t>upon DLreceive</a:t>
            </a:r>
            <a:r>
              <a:rPr lang="en-US" altLang="en-US" sz="1800" b="0">
                <a:solidFill>
                  <a:srgbClr val="000099"/>
                </a:solidFill>
                <a:latin typeface="Calibri Light" panose="020F0302020204030204" pitchFamily="34" charset="0"/>
                <a:cs typeface="Calibri Light" panose="020F0302020204030204" pitchFamily="34" charset="0"/>
              </a:rPr>
              <a:t>(phase</a:t>
            </a:r>
            <a:r>
              <a:rPr lang="en-US" altLang="en-US" sz="1800" b="0" baseline="-25000">
                <a:solidFill>
                  <a:srgbClr val="000099"/>
                </a:solidFill>
                <a:latin typeface="Calibri Light" panose="020F0302020204030204" pitchFamily="34" charset="0"/>
                <a:cs typeface="Calibri Light" panose="020F0302020204030204" pitchFamily="34" charset="0"/>
              </a:rPr>
              <a:t>j</a:t>
            </a:r>
            <a:r>
              <a:rPr lang="en-US" altLang="en-US" sz="1800" b="0">
                <a:solidFill>
                  <a:srgbClr val="000099"/>
                </a:solidFill>
                <a:latin typeface="Calibri Light" panose="020F0302020204030204" pitchFamily="34" charset="0"/>
                <a:cs typeface="Calibri Light" panose="020F0302020204030204" pitchFamily="34" charset="0"/>
              </a:rPr>
              <a:t>, reset</a:t>
            </a:r>
            <a:r>
              <a:rPr lang="en-US" altLang="en-US" sz="1800" b="0" baseline="-25000">
                <a:solidFill>
                  <a:srgbClr val="000099"/>
                </a:solidFill>
                <a:latin typeface="Calibri Light" panose="020F0302020204030204" pitchFamily="34" charset="0"/>
                <a:cs typeface="Calibri Light" panose="020F0302020204030204" pitchFamily="34" charset="0"/>
              </a:rPr>
              <a:t>j</a:t>
            </a:r>
            <a:r>
              <a:rPr lang="en-US" altLang="en-US" sz="1800" b="0">
                <a:solidFill>
                  <a:srgbClr val="000099"/>
                </a:solidFill>
                <a:latin typeface="Calibri Light" panose="020F0302020204030204" pitchFamily="34" charset="0"/>
                <a:cs typeface="Calibri Light" panose="020F0302020204030204" pitchFamily="34" charset="0"/>
              </a:rPr>
              <a:t>)</a:t>
            </a:r>
          </a:p>
          <a:p>
            <a:pPr>
              <a:buClrTx/>
              <a:buSzTx/>
              <a:buFontTx/>
              <a:buAutoNum type="arabicPlain" startAt="2"/>
            </a:pPr>
            <a:r>
              <a:rPr lang="en-US" altLang="en-US" sz="1800" b="0">
                <a:solidFill>
                  <a:srgbClr val="000099"/>
                </a:solidFill>
                <a:latin typeface="Calibri Light" panose="020F0302020204030204" pitchFamily="34" charset="0"/>
                <a:cs typeface="Calibri Light" panose="020F0302020204030204" pitchFamily="34" charset="0"/>
              </a:rPr>
              <a:t>         UpdatePhase( )</a:t>
            </a:r>
          </a:p>
          <a:p>
            <a:pPr>
              <a:buClrTx/>
              <a:buSzTx/>
              <a:buFontTx/>
              <a:buAutoNum type="arabicPlain" startAt="2"/>
            </a:pPr>
            <a:r>
              <a:rPr lang="en-US" altLang="en-US" sz="1800" b="0">
                <a:solidFill>
                  <a:srgbClr val="000099"/>
                </a:solidFill>
                <a:latin typeface="Calibri Light" panose="020F0302020204030204" pitchFamily="34" charset="0"/>
                <a:cs typeface="Calibri Light" panose="020F0302020204030204" pitchFamily="34" charset="0"/>
              </a:rPr>
              <a:t> </a:t>
            </a:r>
            <a:r>
              <a:rPr lang="en-US" altLang="en-US" sz="1800">
                <a:solidFill>
                  <a:srgbClr val="000099"/>
                </a:solidFill>
                <a:latin typeface="Calibri Light" panose="020F0302020204030204" pitchFamily="34" charset="0"/>
                <a:cs typeface="Calibri Light" panose="020F0302020204030204" pitchFamily="34" charset="0"/>
              </a:rPr>
              <a:t>until </a:t>
            </a:r>
            <a:r>
              <a:rPr lang="en-US" altLang="en-US" sz="2000" b="0">
                <a:solidFill>
                  <a:srgbClr val="000099"/>
                </a:solidFill>
                <a:latin typeface="Calibri Light" panose="020F0302020204030204" pitchFamily="34" charset="0"/>
                <a:cs typeface="Calibri Light" panose="020F0302020204030204" pitchFamily="34" charset="0"/>
                <a:sym typeface="Symbol" panose="05050102010706020507" pitchFamily="18" charset="2"/>
              </a:rPr>
              <a:t></a:t>
            </a:r>
            <a:r>
              <a:rPr lang="en-US" altLang="en-US" sz="2000" b="0">
                <a:solidFill>
                  <a:srgbClr val="000099"/>
                </a:solidFill>
                <a:latin typeface="Calibri Light" panose="020F0302020204030204" pitchFamily="34" charset="0"/>
                <a:cs typeface="Calibri Light" panose="020F0302020204030204" pitchFamily="34" charset="0"/>
              </a:rPr>
              <a:t>P</a:t>
            </a:r>
            <a:r>
              <a:rPr lang="en-US" altLang="en-US" sz="2000" b="0" baseline="-25000">
                <a:solidFill>
                  <a:srgbClr val="000099"/>
                </a:solidFill>
                <a:latin typeface="Calibri Light" panose="020F0302020204030204" pitchFamily="34" charset="0"/>
                <a:cs typeface="Calibri Light" panose="020F0302020204030204" pitchFamily="34" charset="0"/>
              </a:rPr>
              <a:t>j </a:t>
            </a:r>
            <a:r>
              <a:rPr lang="en-US" altLang="he-IL" sz="2000" b="0">
                <a:solidFill>
                  <a:srgbClr val="000099"/>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2000" b="0">
                <a:solidFill>
                  <a:srgbClr val="000099"/>
                </a:solidFill>
                <a:latin typeface="Calibri Light" panose="020F0302020204030204" pitchFamily="34" charset="0"/>
                <a:cs typeface="Calibri Light" panose="020F0302020204030204" pitchFamily="34" charset="0"/>
                <a:sym typeface="MT Symbol" pitchFamily="82" charset="2"/>
              </a:rPr>
              <a:t>N(i) </a:t>
            </a:r>
            <a:r>
              <a:rPr lang="en-US" altLang="en-US" sz="1800" b="0">
                <a:solidFill>
                  <a:srgbClr val="000099"/>
                </a:solidFill>
                <a:latin typeface="Calibri Light" panose="020F0302020204030204" pitchFamily="34" charset="0"/>
                <a:cs typeface="Calibri Light" panose="020F0302020204030204" pitchFamily="34" charset="0"/>
                <a:sym typeface="Math1" pitchFamily="2" charset="2"/>
              </a:rPr>
              <a:t>received</a:t>
            </a:r>
            <a:r>
              <a:rPr lang="en-US" altLang="en-US" sz="1800" b="0" baseline="-25000">
                <a:solidFill>
                  <a:srgbClr val="000099"/>
                </a:solidFill>
                <a:latin typeface="Calibri Light" panose="020F0302020204030204" pitchFamily="34" charset="0"/>
                <a:cs typeface="Calibri Light" panose="020F0302020204030204" pitchFamily="34" charset="0"/>
                <a:sym typeface="Math1" pitchFamily="2" charset="2"/>
              </a:rPr>
              <a:t>j</a:t>
            </a:r>
            <a:r>
              <a:rPr lang="en-US" altLang="en-US" sz="1800" b="0">
                <a:solidFill>
                  <a:srgbClr val="000099"/>
                </a:solidFill>
                <a:latin typeface="Calibri Light" panose="020F0302020204030204" pitchFamily="34" charset="0"/>
                <a:cs typeface="Calibri Light" panose="020F0302020204030204" pitchFamily="34" charset="0"/>
                <a:sym typeface="Math1" pitchFamily="2" charset="2"/>
              </a:rPr>
              <a:t> = true   </a:t>
            </a:r>
            <a:r>
              <a:rPr lang="en-US" altLang="en-US" sz="1800" b="0">
                <a:solidFill>
                  <a:srgbClr val="A50021"/>
                </a:solidFill>
                <a:latin typeface="Calibri Light" panose="020F0302020204030204" pitchFamily="34" charset="0"/>
                <a:cs typeface="Calibri Light" panose="020F0302020204030204" pitchFamily="34" charset="0"/>
                <a:sym typeface="Math1" pitchFamily="2" charset="2"/>
              </a:rPr>
              <a:t>//all send terminated</a:t>
            </a:r>
          </a:p>
          <a:p>
            <a:pPr>
              <a:buClrTx/>
              <a:buSzTx/>
              <a:buFontTx/>
              <a:buAutoNum type="arabicPlain" startAt="2"/>
            </a:pPr>
            <a:r>
              <a:rPr lang="en-US" altLang="en-US" sz="1800" b="0">
                <a:solidFill>
                  <a:srgbClr val="000099"/>
                </a:solidFill>
                <a:latin typeface="Calibri Light" panose="020F0302020204030204" pitchFamily="34" charset="0"/>
                <a:cs typeface="Calibri Light" panose="020F0302020204030204" pitchFamily="34" charset="0"/>
                <a:sym typeface="Math1" pitchFamily="2" charset="2"/>
              </a:rPr>
              <a:t> </a:t>
            </a:r>
            <a:r>
              <a:rPr lang="en-US" altLang="en-US" sz="1800">
                <a:solidFill>
                  <a:srgbClr val="000099"/>
                </a:solidFill>
                <a:latin typeface="Calibri Light" panose="020F0302020204030204" pitchFamily="34" charset="0"/>
                <a:cs typeface="Calibri Light" panose="020F0302020204030204" pitchFamily="34" charset="0"/>
                <a:sym typeface="Math1" pitchFamily="2" charset="2"/>
              </a:rPr>
              <a:t>If </a:t>
            </a:r>
            <a:r>
              <a:rPr lang="en-US" altLang="en-US" sz="1800" b="0">
                <a:solidFill>
                  <a:srgbClr val="000099"/>
                </a:solidFill>
                <a:latin typeface="Calibri Light" panose="020F0302020204030204" pitchFamily="34" charset="0"/>
                <a:cs typeface="Calibri Light" panose="020F0302020204030204" pitchFamily="34" charset="0"/>
                <a:sym typeface="Math1" pitchFamily="2" charset="2"/>
              </a:rPr>
              <a:t>ResetUpdate = false </a:t>
            </a:r>
            <a:r>
              <a:rPr lang="en-US" altLang="en-US" sz="1800">
                <a:solidFill>
                  <a:srgbClr val="000099"/>
                </a:solidFill>
                <a:latin typeface="Calibri Light" panose="020F0302020204030204" pitchFamily="34" charset="0"/>
                <a:cs typeface="Calibri Light" panose="020F0302020204030204" pitchFamily="34" charset="0"/>
                <a:sym typeface="Math1" pitchFamily="2" charset="2"/>
              </a:rPr>
              <a:t>then</a:t>
            </a:r>
          </a:p>
          <a:p>
            <a:pPr>
              <a:buClrTx/>
              <a:buSzTx/>
              <a:buFontTx/>
              <a:buAutoNum type="arabicPlain" startAt="2"/>
            </a:pPr>
            <a:r>
              <a:rPr lang="en-US" altLang="en-US" sz="1800" b="0">
                <a:solidFill>
                  <a:srgbClr val="000099"/>
                </a:solidFill>
                <a:latin typeface="Calibri Light" panose="020F0302020204030204" pitchFamily="34" charset="0"/>
                <a:cs typeface="Calibri Light" panose="020F0302020204030204" pitchFamily="34" charset="0"/>
                <a:sym typeface="Math1" pitchFamily="2" charset="2"/>
              </a:rPr>
              <a:t>    </a:t>
            </a:r>
            <a:r>
              <a:rPr lang="en-US" altLang="en-US" sz="1800">
                <a:solidFill>
                  <a:srgbClr val="000099"/>
                </a:solidFill>
                <a:latin typeface="Calibri Light" panose="020F0302020204030204" pitchFamily="34" charset="0"/>
                <a:cs typeface="Calibri Light" panose="020F0302020204030204" pitchFamily="34" charset="0"/>
                <a:sym typeface="Math1" pitchFamily="2" charset="2"/>
              </a:rPr>
              <a:t>if</a:t>
            </a:r>
            <a:r>
              <a:rPr lang="en-US" altLang="en-US" sz="1800" b="0">
                <a:solidFill>
                  <a:srgbClr val="000099"/>
                </a:solidFill>
                <a:latin typeface="Calibri Light" panose="020F0302020204030204" pitchFamily="34" charset="0"/>
                <a:cs typeface="Calibri Light" panose="020F0302020204030204" pitchFamily="34" charset="0"/>
                <a:sym typeface="Math1" pitchFamily="2" charset="2"/>
              </a:rPr>
              <a:t> </a:t>
            </a:r>
            <a:r>
              <a:rPr lang="en-US" altLang="en-US" sz="2000" b="0">
                <a:solidFill>
                  <a:srgbClr val="000099"/>
                </a:solidFill>
                <a:latin typeface="Calibri Light" panose="020F0302020204030204" pitchFamily="34" charset="0"/>
                <a:cs typeface="Calibri Light" panose="020F0302020204030204" pitchFamily="34" charset="0"/>
                <a:sym typeface="Symbol" panose="05050102010706020507" pitchFamily="18" charset="2"/>
              </a:rPr>
              <a:t></a:t>
            </a:r>
            <a:r>
              <a:rPr lang="en-US" altLang="en-US" sz="2000" b="0">
                <a:solidFill>
                  <a:srgbClr val="000099"/>
                </a:solidFill>
                <a:latin typeface="Calibri Light" panose="020F0302020204030204" pitchFamily="34" charset="0"/>
                <a:cs typeface="Calibri Light" panose="020F0302020204030204" pitchFamily="34" charset="0"/>
              </a:rPr>
              <a:t>P</a:t>
            </a:r>
            <a:r>
              <a:rPr lang="en-US" altLang="en-US" sz="2000" b="0" baseline="-25000">
                <a:solidFill>
                  <a:srgbClr val="000099"/>
                </a:solidFill>
                <a:latin typeface="Calibri Light" panose="020F0302020204030204" pitchFamily="34" charset="0"/>
                <a:cs typeface="Calibri Light" panose="020F0302020204030204" pitchFamily="34" charset="0"/>
              </a:rPr>
              <a:t>j </a:t>
            </a:r>
            <a:r>
              <a:rPr lang="en-US" altLang="he-IL" sz="2000" b="0">
                <a:solidFill>
                  <a:srgbClr val="000099"/>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2000" b="0">
                <a:solidFill>
                  <a:srgbClr val="000099"/>
                </a:solidFill>
                <a:latin typeface="Calibri Light" panose="020F0302020204030204" pitchFamily="34" charset="0"/>
                <a:cs typeface="Calibri Light" panose="020F0302020204030204" pitchFamily="34" charset="0"/>
                <a:sym typeface="MT Symbol" pitchFamily="82" charset="2"/>
              </a:rPr>
              <a:t>N(i) </a:t>
            </a:r>
            <a:r>
              <a:rPr lang="en-US" altLang="en-US" sz="1800" b="0">
                <a:solidFill>
                  <a:srgbClr val="000099"/>
                </a:solidFill>
                <a:latin typeface="Calibri Light" panose="020F0302020204030204" pitchFamily="34" charset="0"/>
                <a:cs typeface="Calibri Light" panose="020F0302020204030204" pitchFamily="34" charset="0"/>
                <a:sym typeface="Math1" pitchFamily="2" charset="2"/>
              </a:rPr>
              <a:t>reset</a:t>
            </a:r>
            <a:r>
              <a:rPr lang="en-US" altLang="en-US" sz="1800" b="0" baseline="-25000">
                <a:solidFill>
                  <a:srgbClr val="000099"/>
                </a:solidFill>
                <a:latin typeface="Calibri Light" panose="020F0302020204030204" pitchFamily="34" charset="0"/>
                <a:cs typeface="Calibri Light" panose="020F0302020204030204" pitchFamily="34" charset="0"/>
                <a:sym typeface="Math1" pitchFamily="2" charset="2"/>
              </a:rPr>
              <a:t>i</a:t>
            </a:r>
            <a:r>
              <a:rPr lang="en-US" altLang="en-US" sz="1800" b="0">
                <a:solidFill>
                  <a:srgbClr val="000099"/>
                </a:solidFill>
                <a:latin typeface="Calibri Light" panose="020F0302020204030204" pitchFamily="34" charset="0"/>
                <a:cs typeface="Calibri Light" panose="020F0302020204030204" pitchFamily="34" charset="0"/>
                <a:sym typeface="Math1" pitchFamily="2" charset="2"/>
              </a:rPr>
              <a:t>  ≤ reset</a:t>
            </a:r>
            <a:r>
              <a:rPr lang="en-US" altLang="en-US" sz="1800" b="0" baseline="-25000">
                <a:solidFill>
                  <a:srgbClr val="000099"/>
                </a:solidFill>
                <a:latin typeface="Calibri Light" panose="020F0302020204030204" pitchFamily="34" charset="0"/>
                <a:cs typeface="Calibri Light" panose="020F0302020204030204" pitchFamily="34" charset="0"/>
                <a:sym typeface="Math1" pitchFamily="2" charset="2"/>
              </a:rPr>
              <a:t>ji</a:t>
            </a:r>
            <a:r>
              <a:rPr lang="en-US" altLang="en-US" sz="1800" b="0">
                <a:solidFill>
                  <a:srgbClr val="000099"/>
                </a:solidFill>
                <a:latin typeface="Calibri Light" panose="020F0302020204030204" pitchFamily="34" charset="0"/>
                <a:cs typeface="Calibri Light" panose="020F0302020204030204" pitchFamily="34" charset="0"/>
                <a:sym typeface="Math1" pitchFamily="2" charset="2"/>
              </a:rPr>
              <a:t> </a:t>
            </a:r>
            <a:r>
              <a:rPr lang="en-US" altLang="en-US" sz="1800">
                <a:solidFill>
                  <a:srgbClr val="000099"/>
                </a:solidFill>
                <a:latin typeface="Calibri Light" panose="020F0302020204030204" pitchFamily="34" charset="0"/>
                <a:cs typeface="Calibri Light" panose="020F0302020204030204" pitchFamily="34" charset="0"/>
                <a:sym typeface="Math1" pitchFamily="2" charset="2"/>
              </a:rPr>
              <a:t>then</a:t>
            </a:r>
            <a:r>
              <a:rPr lang="en-US" altLang="en-US" sz="1800" b="0">
                <a:solidFill>
                  <a:srgbClr val="000099"/>
                </a:solidFill>
                <a:latin typeface="Calibri Light" panose="020F0302020204030204" pitchFamily="34" charset="0"/>
                <a:cs typeface="Calibri Light" panose="020F0302020204030204" pitchFamily="34" charset="0"/>
                <a:sym typeface="Math1" pitchFamily="2" charset="2"/>
              </a:rPr>
              <a:t> reset</a:t>
            </a:r>
            <a:r>
              <a:rPr lang="en-US" altLang="en-US" sz="1800" b="0" baseline="-25000">
                <a:solidFill>
                  <a:srgbClr val="000099"/>
                </a:solidFill>
                <a:latin typeface="Calibri Light" panose="020F0302020204030204" pitchFamily="34" charset="0"/>
                <a:cs typeface="Calibri Light" panose="020F0302020204030204" pitchFamily="34" charset="0"/>
                <a:sym typeface="Math1" pitchFamily="2" charset="2"/>
              </a:rPr>
              <a:t>i</a:t>
            </a:r>
            <a:r>
              <a:rPr lang="en-US" altLang="en-US" sz="1800" b="0">
                <a:solidFill>
                  <a:srgbClr val="000099"/>
                </a:solidFill>
                <a:latin typeface="Calibri Light" panose="020F0302020204030204" pitchFamily="34" charset="0"/>
                <a:cs typeface="Calibri Light" panose="020F0302020204030204" pitchFamily="34" charset="0"/>
                <a:sym typeface="Math1" pitchFamily="2" charset="2"/>
              </a:rPr>
              <a:t> = min(2N, reset</a:t>
            </a:r>
            <a:r>
              <a:rPr lang="en-US" altLang="en-US" sz="1800" b="0" baseline="-25000">
                <a:solidFill>
                  <a:srgbClr val="000099"/>
                </a:solidFill>
                <a:latin typeface="Calibri Light" panose="020F0302020204030204" pitchFamily="34" charset="0"/>
                <a:cs typeface="Calibri Light" panose="020F0302020204030204" pitchFamily="34" charset="0"/>
                <a:sym typeface="Math1" pitchFamily="2" charset="2"/>
              </a:rPr>
              <a:t>i</a:t>
            </a:r>
            <a:r>
              <a:rPr lang="en-US" altLang="en-US" sz="1800" b="0">
                <a:solidFill>
                  <a:srgbClr val="000099"/>
                </a:solidFill>
                <a:latin typeface="Calibri Light" panose="020F0302020204030204" pitchFamily="34" charset="0"/>
                <a:cs typeface="Calibri Light" panose="020F0302020204030204" pitchFamily="34" charset="0"/>
                <a:sym typeface="Math1" pitchFamily="2" charset="2"/>
              </a:rPr>
              <a:t>+1)</a:t>
            </a:r>
          </a:p>
          <a:p>
            <a:pPr>
              <a:buClrTx/>
              <a:buSzTx/>
              <a:buFontTx/>
              <a:buAutoNum type="arabicPlain" startAt="2"/>
            </a:pPr>
            <a:r>
              <a:rPr lang="en-US" altLang="en-US" sz="1800" b="0">
                <a:solidFill>
                  <a:srgbClr val="000099"/>
                </a:solidFill>
                <a:latin typeface="Calibri Light" panose="020F0302020204030204" pitchFamily="34" charset="0"/>
                <a:cs typeface="Calibri Light" panose="020F0302020204030204" pitchFamily="34" charset="0"/>
                <a:sym typeface="Math1" pitchFamily="2" charset="2"/>
              </a:rPr>
              <a:t>    </a:t>
            </a:r>
            <a:r>
              <a:rPr lang="en-US" altLang="en-US" sz="1800">
                <a:solidFill>
                  <a:srgbClr val="000099"/>
                </a:solidFill>
                <a:latin typeface="Calibri Light" panose="020F0302020204030204" pitchFamily="34" charset="0"/>
                <a:cs typeface="Calibri Light" panose="020F0302020204030204" pitchFamily="34" charset="0"/>
                <a:sym typeface="Math1" pitchFamily="2" charset="2"/>
              </a:rPr>
              <a:t>if</a:t>
            </a:r>
            <a:r>
              <a:rPr lang="en-US" altLang="en-US" sz="1800" b="0">
                <a:solidFill>
                  <a:srgbClr val="000099"/>
                </a:solidFill>
                <a:latin typeface="Calibri Light" panose="020F0302020204030204" pitchFamily="34" charset="0"/>
                <a:cs typeface="Calibri Light" panose="020F0302020204030204" pitchFamily="34" charset="0"/>
                <a:sym typeface="Math1" pitchFamily="2" charset="2"/>
              </a:rPr>
              <a:t> PhaseUpdate = false </a:t>
            </a:r>
            <a:r>
              <a:rPr lang="en-US" altLang="en-US" sz="1800">
                <a:solidFill>
                  <a:srgbClr val="000099"/>
                </a:solidFill>
                <a:latin typeface="Calibri Light" panose="020F0302020204030204" pitchFamily="34" charset="0"/>
                <a:cs typeface="Calibri Light" panose="020F0302020204030204" pitchFamily="34" charset="0"/>
                <a:sym typeface="Math1" pitchFamily="2" charset="2"/>
              </a:rPr>
              <a:t>and </a:t>
            </a:r>
          </a:p>
          <a:p>
            <a:pPr>
              <a:buClrTx/>
              <a:buSzTx/>
              <a:buFontTx/>
              <a:buAutoNum type="arabicPlain" startAt="2"/>
            </a:pPr>
            <a:r>
              <a:rPr lang="en-US" altLang="en-US" sz="1800" b="0">
                <a:solidFill>
                  <a:srgbClr val="000099"/>
                </a:solidFill>
                <a:latin typeface="Calibri Light" panose="020F0302020204030204" pitchFamily="34" charset="0"/>
                <a:cs typeface="Calibri Light" panose="020F0302020204030204" pitchFamily="34" charset="0"/>
                <a:sym typeface="Math1" pitchFamily="2" charset="2"/>
              </a:rPr>
              <a:t> 	</a:t>
            </a:r>
            <a:r>
              <a:rPr lang="en-US" altLang="en-US" sz="2000" b="0">
                <a:solidFill>
                  <a:srgbClr val="000099"/>
                </a:solidFill>
                <a:latin typeface="Calibri Light" panose="020F0302020204030204" pitchFamily="34" charset="0"/>
                <a:cs typeface="Calibri Light" panose="020F0302020204030204" pitchFamily="34" charset="0"/>
                <a:sym typeface="Symbol" panose="05050102010706020507" pitchFamily="18" charset="2"/>
              </a:rPr>
              <a:t></a:t>
            </a:r>
            <a:r>
              <a:rPr lang="en-US" altLang="en-US" sz="2000" b="0">
                <a:solidFill>
                  <a:srgbClr val="000099"/>
                </a:solidFill>
                <a:latin typeface="Calibri Light" panose="020F0302020204030204" pitchFamily="34" charset="0"/>
                <a:cs typeface="Calibri Light" panose="020F0302020204030204" pitchFamily="34" charset="0"/>
              </a:rPr>
              <a:t>P</a:t>
            </a:r>
            <a:r>
              <a:rPr lang="en-US" altLang="en-US" sz="2000" b="0" baseline="-25000">
                <a:solidFill>
                  <a:srgbClr val="000099"/>
                </a:solidFill>
                <a:latin typeface="Calibri Light" panose="020F0302020204030204" pitchFamily="34" charset="0"/>
                <a:cs typeface="Calibri Light" panose="020F0302020204030204" pitchFamily="34" charset="0"/>
              </a:rPr>
              <a:t>j </a:t>
            </a:r>
            <a:r>
              <a:rPr lang="en-US" altLang="he-IL" sz="2000" b="0">
                <a:solidFill>
                  <a:srgbClr val="000099"/>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2000" b="0">
                <a:solidFill>
                  <a:srgbClr val="000099"/>
                </a:solidFill>
                <a:latin typeface="Calibri Light" panose="020F0302020204030204" pitchFamily="34" charset="0"/>
                <a:cs typeface="Calibri Light" panose="020F0302020204030204" pitchFamily="34" charset="0"/>
                <a:sym typeface="MT Symbol" pitchFamily="82" charset="2"/>
              </a:rPr>
              <a:t>N(i) </a:t>
            </a:r>
            <a:r>
              <a:rPr lang="en-US" altLang="en-US" sz="1800" b="0">
                <a:solidFill>
                  <a:srgbClr val="000099"/>
                </a:solidFill>
                <a:latin typeface="Calibri Light" panose="020F0302020204030204" pitchFamily="34" charset="0"/>
                <a:cs typeface="Calibri Light" panose="020F0302020204030204" pitchFamily="34" charset="0"/>
                <a:sym typeface="Math1" pitchFamily="2" charset="2"/>
              </a:rPr>
              <a:t>phase</a:t>
            </a:r>
            <a:r>
              <a:rPr lang="en-US" altLang="en-US" sz="1800" b="0" baseline="-25000">
                <a:solidFill>
                  <a:srgbClr val="000099"/>
                </a:solidFill>
                <a:latin typeface="Calibri Light" panose="020F0302020204030204" pitchFamily="34" charset="0"/>
                <a:cs typeface="Calibri Light" panose="020F0302020204030204" pitchFamily="34" charset="0"/>
                <a:sym typeface="Math1" pitchFamily="2" charset="2"/>
              </a:rPr>
              <a:t>i</a:t>
            </a:r>
            <a:r>
              <a:rPr lang="en-US" altLang="en-US" sz="1800" b="0">
                <a:solidFill>
                  <a:srgbClr val="000099"/>
                </a:solidFill>
                <a:latin typeface="Calibri Light" panose="020F0302020204030204" pitchFamily="34" charset="0"/>
                <a:cs typeface="Calibri Light" panose="020F0302020204030204" pitchFamily="34" charset="0"/>
                <a:sym typeface="Math1" pitchFamily="2" charset="2"/>
              </a:rPr>
              <a:t> </a:t>
            </a:r>
            <a:r>
              <a:rPr lang="en-US" altLang="he-IL" sz="2000" b="0">
                <a:solidFill>
                  <a:srgbClr val="000099"/>
                </a:solidFill>
                <a:latin typeface="Calibri Light" panose="020F0302020204030204" pitchFamily="34" charset="0"/>
                <a:cs typeface="Calibri Light" panose="020F0302020204030204" pitchFamily="34" charset="0"/>
                <a:sym typeface="Symbol" panose="05050102010706020507" pitchFamily="18" charset="2"/>
              </a:rPr>
              <a:t></a:t>
            </a:r>
            <a:r>
              <a:rPr lang="en-US" altLang="en-US" sz="1800" b="0">
                <a:solidFill>
                  <a:srgbClr val="000099"/>
                </a:solidFill>
                <a:latin typeface="Calibri Light" panose="020F0302020204030204" pitchFamily="34" charset="0"/>
                <a:cs typeface="Calibri Light" panose="020F0302020204030204" pitchFamily="34" charset="0"/>
                <a:sym typeface="Math1" pitchFamily="2" charset="2"/>
              </a:rPr>
              <a:t> {phase</a:t>
            </a:r>
            <a:r>
              <a:rPr lang="en-US" altLang="en-US" sz="1800" b="0" baseline="-25000">
                <a:solidFill>
                  <a:srgbClr val="000099"/>
                </a:solidFill>
                <a:latin typeface="Calibri Light" panose="020F0302020204030204" pitchFamily="34" charset="0"/>
                <a:cs typeface="Calibri Light" panose="020F0302020204030204" pitchFamily="34" charset="0"/>
                <a:sym typeface="Math1" pitchFamily="2" charset="2"/>
              </a:rPr>
              <a:t>ji</a:t>
            </a:r>
            <a:r>
              <a:rPr lang="en-US" altLang="en-US" sz="1800" b="0">
                <a:solidFill>
                  <a:srgbClr val="000099"/>
                </a:solidFill>
                <a:latin typeface="Calibri Light" panose="020F0302020204030204" pitchFamily="34" charset="0"/>
                <a:cs typeface="Calibri Light" panose="020F0302020204030204" pitchFamily="34" charset="0"/>
                <a:sym typeface="Math1" pitchFamily="2" charset="2"/>
              </a:rPr>
              <a:t>, (phase</a:t>
            </a:r>
            <a:r>
              <a:rPr lang="en-US" altLang="en-US" sz="1800" b="0" baseline="-25000">
                <a:solidFill>
                  <a:srgbClr val="000099"/>
                </a:solidFill>
                <a:latin typeface="Calibri Light" panose="020F0302020204030204" pitchFamily="34" charset="0"/>
                <a:cs typeface="Calibri Light" panose="020F0302020204030204" pitchFamily="34" charset="0"/>
                <a:sym typeface="Math1" pitchFamily="2" charset="2"/>
              </a:rPr>
              <a:t>ji</a:t>
            </a:r>
            <a:r>
              <a:rPr lang="en-US" altLang="en-US" sz="1800" b="0">
                <a:solidFill>
                  <a:srgbClr val="000099"/>
                </a:solidFill>
                <a:latin typeface="Calibri Light" panose="020F0302020204030204" pitchFamily="34" charset="0"/>
                <a:cs typeface="Calibri Light" panose="020F0302020204030204" pitchFamily="34" charset="0"/>
                <a:sym typeface="Math1" pitchFamily="2" charset="2"/>
              </a:rPr>
              <a:t>-1)mod M}</a:t>
            </a:r>
            <a:r>
              <a:rPr lang="en-US" altLang="en-US" sz="1800">
                <a:solidFill>
                  <a:srgbClr val="000099"/>
                </a:solidFill>
                <a:latin typeface="Calibri Light" panose="020F0302020204030204" pitchFamily="34" charset="0"/>
                <a:cs typeface="Calibri Light" panose="020F0302020204030204" pitchFamily="34" charset="0"/>
                <a:sym typeface="Math1" pitchFamily="2" charset="2"/>
              </a:rPr>
              <a:t> then</a:t>
            </a:r>
          </a:p>
          <a:p>
            <a:pPr>
              <a:buClrTx/>
              <a:buSzTx/>
              <a:buFontTx/>
              <a:buAutoNum type="arabicPlain" startAt="2"/>
            </a:pPr>
            <a:r>
              <a:rPr lang="en-US" altLang="en-US" sz="1800" b="0">
                <a:solidFill>
                  <a:srgbClr val="000099"/>
                </a:solidFill>
                <a:latin typeface="Calibri Light" panose="020F0302020204030204" pitchFamily="34" charset="0"/>
                <a:cs typeface="Calibri Light" panose="020F0302020204030204" pitchFamily="34" charset="0"/>
                <a:sym typeface="Math1" pitchFamily="2" charset="2"/>
              </a:rPr>
              <a:t>        phase</a:t>
            </a:r>
            <a:r>
              <a:rPr lang="en-US" altLang="en-US" sz="1800" b="0" baseline="-25000">
                <a:solidFill>
                  <a:srgbClr val="000099"/>
                </a:solidFill>
                <a:latin typeface="Calibri Light" panose="020F0302020204030204" pitchFamily="34" charset="0"/>
                <a:cs typeface="Calibri Light" panose="020F0302020204030204" pitchFamily="34" charset="0"/>
                <a:sym typeface="Math1" pitchFamily="2" charset="2"/>
              </a:rPr>
              <a:t>i</a:t>
            </a:r>
            <a:r>
              <a:rPr lang="en-US" altLang="en-US" sz="1800" b="0">
                <a:solidFill>
                  <a:srgbClr val="000099"/>
                </a:solidFill>
                <a:latin typeface="Calibri Light" panose="020F0302020204030204" pitchFamily="34" charset="0"/>
                <a:cs typeface="Calibri Light" panose="020F0302020204030204" pitchFamily="34" charset="0"/>
                <a:sym typeface="Math1" pitchFamily="2" charset="2"/>
              </a:rPr>
              <a:t> = (phase</a:t>
            </a:r>
            <a:r>
              <a:rPr lang="en-US" altLang="en-US" sz="1800" b="0" baseline="-25000">
                <a:solidFill>
                  <a:srgbClr val="000099"/>
                </a:solidFill>
                <a:latin typeface="Calibri Light" panose="020F0302020204030204" pitchFamily="34" charset="0"/>
                <a:cs typeface="Calibri Light" panose="020F0302020204030204" pitchFamily="34" charset="0"/>
                <a:sym typeface="Math1" pitchFamily="2" charset="2"/>
              </a:rPr>
              <a:t>i</a:t>
            </a:r>
            <a:r>
              <a:rPr lang="en-US" altLang="en-US" sz="1800" b="0">
                <a:solidFill>
                  <a:srgbClr val="000099"/>
                </a:solidFill>
                <a:latin typeface="Calibri Light" panose="020F0302020204030204" pitchFamily="34" charset="0"/>
                <a:cs typeface="Calibri Light" panose="020F0302020204030204" pitchFamily="34" charset="0"/>
                <a:sym typeface="Math1" pitchFamily="2" charset="2"/>
              </a:rPr>
              <a:t>+1)mod M</a:t>
            </a:r>
          </a:p>
          <a:p>
            <a:pPr>
              <a:buClrTx/>
              <a:buSzTx/>
              <a:buFontTx/>
              <a:buNone/>
            </a:pPr>
            <a:r>
              <a:rPr lang="en-US" altLang="en-US" sz="1800" b="0">
                <a:solidFill>
                  <a:srgbClr val="000099"/>
                </a:solidFill>
                <a:latin typeface="Calibri Light" panose="020F0302020204030204" pitchFamily="34" charset="0"/>
                <a:cs typeface="Calibri Light" panose="020F0302020204030204" pitchFamily="34" charset="0"/>
                <a:sym typeface="Math1" pitchFamily="2" charset="2"/>
              </a:rPr>
              <a:t>18  </a:t>
            </a:r>
            <a:r>
              <a:rPr lang="en-US" altLang="en-US" sz="1800">
                <a:solidFill>
                  <a:srgbClr val="000099"/>
                </a:solidFill>
                <a:latin typeface="Calibri Light" panose="020F0302020204030204" pitchFamily="34" charset="0"/>
                <a:cs typeface="Calibri Light" panose="020F0302020204030204" pitchFamily="34" charset="0"/>
                <a:sym typeface="Math1" pitchFamily="2" charset="2"/>
              </a:rPr>
              <a:t>od</a:t>
            </a:r>
          </a:p>
        </p:txBody>
      </p:sp>
      <p:sp>
        <p:nvSpPr>
          <p:cNvPr id="491524" name="Text Box 4">
            <a:extLst>
              <a:ext uri="{FF2B5EF4-FFF2-40B4-BE49-F238E27FC236}">
                <a16:creationId xmlns:a16="http://schemas.microsoft.com/office/drawing/2014/main" id="{C3A0319C-4AAC-8347-4FE5-01748C257FCD}"/>
              </a:ext>
            </a:extLst>
          </p:cNvPr>
          <p:cNvSpPr txBox="1">
            <a:spLocks noChangeArrowheads="1"/>
          </p:cNvSpPr>
          <p:nvPr/>
        </p:nvSpPr>
        <p:spPr bwMode="auto">
          <a:xfrm>
            <a:off x="990600" y="381000"/>
            <a:ext cx="6248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buClrTx/>
              <a:buSzTx/>
              <a:buFontTx/>
              <a:buNone/>
            </a:pPr>
            <a:r>
              <a:rPr lang="en-US" altLang="en-US" sz="3200" u="sng" dirty="0">
                <a:solidFill>
                  <a:srgbClr val="009999"/>
                </a:solidFill>
                <a:latin typeface="Calibri Light" panose="020F0302020204030204" pitchFamily="34" charset="0"/>
                <a:ea typeface="+mj-ea"/>
                <a:cs typeface="Calibri Light" panose="020F0302020204030204" pitchFamily="34" charset="0"/>
              </a:rPr>
              <a:t>The algorithm</a:t>
            </a:r>
          </a:p>
        </p:txBody>
      </p:sp>
    </p:spTree>
    <p:extLst>
      <p:ext uri="{BB962C8B-B14F-4D97-AF65-F5344CB8AC3E}">
        <p14:creationId xmlns:p14="http://schemas.microsoft.com/office/powerpoint/2010/main" val="16303505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2546" name="Text Box 2">
            <a:extLst>
              <a:ext uri="{FF2B5EF4-FFF2-40B4-BE49-F238E27FC236}">
                <a16:creationId xmlns:a16="http://schemas.microsoft.com/office/drawing/2014/main" id="{29EC37F6-92DE-8AF8-0197-DDC03F2435A1}"/>
              </a:ext>
            </a:extLst>
          </p:cNvPr>
          <p:cNvSpPr txBox="1">
            <a:spLocks noChangeArrowheads="1"/>
          </p:cNvSpPr>
          <p:nvPr/>
        </p:nvSpPr>
        <p:spPr bwMode="auto">
          <a:xfrm>
            <a:off x="590550" y="1371600"/>
            <a:ext cx="786765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sz="2400">
                <a:solidFill>
                  <a:schemeClr val="tx1"/>
                </a:solidFill>
                <a:latin typeface="Times New Roman" panose="02020603050405020304" pitchFamily="18" charset="0"/>
              </a:defRPr>
            </a:lvl1pPr>
            <a:lvl2pPr marL="914400" indent="-457200">
              <a:spcBef>
                <a:spcPct val="0"/>
              </a:spcBef>
              <a:defRPr sz="2400">
                <a:solidFill>
                  <a:schemeClr val="tx1"/>
                </a:solidFill>
                <a:latin typeface="Times New Roman" panose="02020603050405020304" pitchFamily="18" charset="0"/>
              </a:defRPr>
            </a:lvl2pPr>
            <a:lvl3pPr marL="1371600" indent="-457200">
              <a:spcBef>
                <a:spcPct val="0"/>
              </a:spcBef>
              <a:defRPr sz="2400">
                <a:solidFill>
                  <a:schemeClr val="tx1"/>
                </a:solidFill>
                <a:latin typeface="Times New Roman" panose="02020603050405020304" pitchFamily="18" charset="0"/>
              </a:defRPr>
            </a:lvl3pPr>
            <a:lvl4pPr marL="1828800" indent="-457200">
              <a:spcBef>
                <a:spcPct val="0"/>
              </a:spcBef>
              <a:defRPr sz="2400">
                <a:solidFill>
                  <a:schemeClr val="tx1"/>
                </a:solidFill>
                <a:latin typeface="Times New Roman" panose="02020603050405020304" pitchFamily="18" charset="0"/>
              </a:defRPr>
            </a:lvl4pPr>
            <a:lvl5pPr marL="2286000" indent="-457200">
              <a:spcBef>
                <a:spcPct val="0"/>
              </a:spcBef>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buClrTx/>
              <a:buSzTx/>
              <a:buFontTx/>
              <a:buNone/>
            </a:pPr>
            <a:r>
              <a:rPr lang="en-US" altLang="en-US" sz="2000" b="0">
                <a:solidFill>
                  <a:srgbClr val="000099"/>
                </a:solidFill>
                <a:latin typeface="Calibri Light" panose="020F0302020204030204" pitchFamily="34" charset="0"/>
                <a:cs typeface="Calibri Light" panose="020F0302020204030204" pitchFamily="34" charset="0"/>
              </a:rPr>
              <a:t>19 </a:t>
            </a:r>
            <a:r>
              <a:rPr lang="en-US" altLang="en-US" sz="2000" b="0" u="sng">
                <a:solidFill>
                  <a:srgbClr val="000099"/>
                </a:solidFill>
                <a:latin typeface="Calibri Light" panose="020F0302020204030204" pitchFamily="34" charset="0"/>
                <a:cs typeface="Calibri Light" panose="020F0302020204030204" pitchFamily="34" charset="0"/>
              </a:rPr>
              <a:t>UpdatePhase()</a:t>
            </a:r>
          </a:p>
          <a:p>
            <a:pPr>
              <a:buClrTx/>
              <a:buSzTx/>
              <a:buFontTx/>
              <a:buAutoNum type="arabicPlain" startAt="20"/>
            </a:pPr>
            <a:r>
              <a:rPr lang="en-US" altLang="en-US" sz="2000" b="0">
                <a:solidFill>
                  <a:srgbClr val="000099"/>
                </a:solidFill>
                <a:latin typeface="Calibri Light" panose="020F0302020204030204" pitchFamily="34" charset="0"/>
                <a:cs typeface="Calibri Light" panose="020F0302020204030204" pitchFamily="34" charset="0"/>
              </a:rPr>
              <a:t> phase</a:t>
            </a:r>
            <a:r>
              <a:rPr lang="en-US" altLang="en-US" sz="2000" b="0" baseline="-25000">
                <a:solidFill>
                  <a:srgbClr val="000099"/>
                </a:solidFill>
                <a:latin typeface="Calibri Light" panose="020F0302020204030204" pitchFamily="34" charset="0"/>
                <a:cs typeface="Calibri Light" panose="020F0302020204030204" pitchFamily="34" charset="0"/>
              </a:rPr>
              <a:t>ji</a:t>
            </a:r>
            <a:r>
              <a:rPr lang="en-US" altLang="en-US" sz="2000" b="0">
                <a:solidFill>
                  <a:srgbClr val="000099"/>
                </a:solidFill>
                <a:latin typeface="Calibri Light" panose="020F0302020204030204" pitchFamily="34" charset="0"/>
                <a:cs typeface="Calibri Light" panose="020F0302020204030204" pitchFamily="34" charset="0"/>
              </a:rPr>
              <a:t> = phase</a:t>
            </a:r>
            <a:r>
              <a:rPr lang="en-US" altLang="en-US" sz="2000" b="0" baseline="-25000">
                <a:solidFill>
                  <a:srgbClr val="000099"/>
                </a:solidFill>
                <a:latin typeface="Calibri Light" panose="020F0302020204030204" pitchFamily="34" charset="0"/>
                <a:cs typeface="Calibri Light" panose="020F0302020204030204" pitchFamily="34" charset="0"/>
              </a:rPr>
              <a:t>j</a:t>
            </a:r>
          </a:p>
          <a:p>
            <a:pPr>
              <a:buClrTx/>
              <a:buSzTx/>
              <a:buFontTx/>
              <a:buAutoNum type="arabicPlain" startAt="20"/>
            </a:pPr>
            <a:r>
              <a:rPr lang="en-US" altLang="en-US" sz="2000" b="0">
                <a:solidFill>
                  <a:srgbClr val="000099"/>
                </a:solidFill>
                <a:latin typeface="Calibri Light" panose="020F0302020204030204" pitchFamily="34" charset="0"/>
                <a:cs typeface="Calibri Light" panose="020F0302020204030204" pitchFamily="34" charset="0"/>
              </a:rPr>
              <a:t> reset</a:t>
            </a:r>
            <a:r>
              <a:rPr lang="en-US" altLang="en-US" sz="2000" b="0" baseline="-25000">
                <a:solidFill>
                  <a:srgbClr val="000099"/>
                </a:solidFill>
                <a:latin typeface="Calibri Light" panose="020F0302020204030204" pitchFamily="34" charset="0"/>
                <a:cs typeface="Calibri Light" panose="020F0302020204030204" pitchFamily="34" charset="0"/>
              </a:rPr>
              <a:t>ji</a:t>
            </a:r>
            <a:r>
              <a:rPr lang="en-US" altLang="en-US" sz="2000" b="0">
                <a:solidFill>
                  <a:srgbClr val="000099"/>
                </a:solidFill>
                <a:latin typeface="Calibri Light" panose="020F0302020204030204" pitchFamily="34" charset="0"/>
                <a:cs typeface="Calibri Light" panose="020F0302020204030204" pitchFamily="34" charset="0"/>
              </a:rPr>
              <a:t> = reset</a:t>
            </a:r>
            <a:r>
              <a:rPr lang="en-US" altLang="en-US" sz="2000" b="0" baseline="-25000">
                <a:solidFill>
                  <a:srgbClr val="000099"/>
                </a:solidFill>
                <a:latin typeface="Calibri Light" panose="020F0302020204030204" pitchFamily="34" charset="0"/>
                <a:cs typeface="Calibri Light" panose="020F0302020204030204" pitchFamily="34" charset="0"/>
              </a:rPr>
              <a:t>j</a:t>
            </a:r>
          </a:p>
          <a:p>
            <a:pPr>
              <a:buClrTx/>
              <a:buSzTx/>
              <a:buFontTx/>
              <a:buAutoNum type="arabicPlain" startAt="20"/>
            </a:pPr>
            <a:r>
              <a:rPr lang="en-US" altLang="en-US" sz="2000" b="0">
                <a:solidFill>
                  <a:srgbClr val="000099"/>
                </a:solidFill>
                <a:latin typeface="Calibri Light" panose="020F0302020204030204" pitchFamily="34" charset="0"/>
                <a:cs typeface="Calibri Light" panose="020F0302020204030204" pitchFamily="34" charset="0"/>
              </a:rPr>
              <a:t> </a:t>
            </a:r>
            <a:r>
              <a:rPr lang="en-US" altLang="en-US" sz="2000">
                <a:solidFill>
                  <a:srgbClr val="000099"/>
                </a:solidFill>
                <a:latin typeface="Calibri Light" panose="020F0302020204030204" pitchFamily="34" charset="0"/>
                <a:cs typeface="Calibri Light" panose="020F0302020204030204" pitchFamily="34" charset="0"/>
              </a:rPr>
              <a:t>If</a:t>
            </a:r>
            <a:r>
              <a:rPr lang="en-US" altLang="en-US" sz="2000" b="0">
                <a:solidFill>
                  <a:srgbClr val="000099"/>
                </a:solidFill>
                <a:latin typeface="Calibri Light" panose="020F0302020204030204" pitchFamily="34" charset="0"/>
                <a:cs typeface="Calibri Light" panose="020F0302020204030204" pitchFamily="34" charset="0"/>
              </a:rPr>
              <a:t> reset</a:t>
            </a:r>
            <a:r>
              <a:rPr lang="en-US" altLang="en-US" sz="2000" b="0" baseline="-25000">
                <a:solidFill>
                  <a:srgbClr val="000099"/>
                </a:solidFill>
                <a:latin typeface="Calibri Light" panose="020F0302020204030204" pitchFamily="34" charset="0"/>
                <a:cs typeface="Calibri Light" panose="020F0302020204030204" pitchFamily="34" charset="0"/>
              </a:rPr>
              <a:t>i</a:t>
            </a:r>
            <a:r>
              <a:rPr lang="en-US" altLang="en-US" sz="2000" b="0">
                <a:solidFill>
                  <a:srgbClr val="000099"/>
                </a:solidFill>
                <a:latin typeface="Calibri Light" panose="020F0302020204030204" pitchFamily="34" charset="0"/>
                <a:cs typeface="Calibri Light" panose="020F0302020204030204" pitchFamily="34" charset="0"/>
              </a:rPr>
              <a:t> &gt; reset</a:t>
            </a:r>
            <a:r>
              <a:rPr lang="en-US" altLang="en-US" sz="2000" b="0" baseline="-25000">
                <a:solidFill>
                  <a:srgbClr val="000099"/>
                </a:solidFill>
                <a:latin typeface="Calibri Light" panose="020F0302020204030204" pitchFamily="34" charset="0"/>
                <a:cs typeface="Calibri Light" panose="020F0302020204030204" pitchFamily="34" charset="0"/>
              </a:rPr>
              <a:t>ji</a:t>
            </a:r>
            <a:r>
              <a:rPr lang="en-US" altLang="en-US" sz="2000" b="0">
                <a:solidFill>
                  <a:srgbClr val="000099"/>
                </a:solidFill>
                <a:latin typeface="Calibri Light" panose="020F0302020204030204" pitchFamily="34" charset="0"/>
                <a:cs typeface="Calibri Light" panose="020F0302020204030204" pitchFamily="34" charset="0"/>
              </a:rPr>
              <a:t> </a:t>
            </a:r>
            <a:r>
              <a:rPr lang="en-US" altLang="en-US" sz="2000">
                <a:solidFill>
                  <a:srgbClr val="000099"/>
                </a:solidFill>
                <a:latin typeface="Calibri Light" panose="020F0302020204030204" pitchFamily="34" charset="0"/>
                <a:cs typeface="Calibri Light" panose="020F0302020204030204" pitchFamily="34" charset="0"/>
              </a:rPr>
              <a:t>then</a:t>
            </a:r>
          </a:p>
          <a:p>
            <a:pPr>
              <a:buClrTx/>
              <a:buSzTx/>
              <a:buFontTx/>
              <a:buAutoNum type="arabicPlain" startAt="20"/>
            </a:pPr>
            <a:r>
              <a:rPr lang="en-US" altLang="en-US" sz="2000" b="0">
                <a:solidFill>
                  <a:srgbClr val="000099"/>
                </a:solidFill>
                <a:latin typeface="Calibri Light" panose="020F0302020204030204" pitchFamily="34" charset="0"/>
                <a:cs typeface="Calibri Light" panose="020F0302020204030204" pitchFamily="34" charset="0"/>
              </a:rPr>
              <a:t>    reset</a:t>
            </a:r>
            <a:r>
              <a:rPr lang="en-US" altLang="en-US" sz="2000" b="0" baseline="-25000">
                <a:solidFill>
                  <a:srgbClr val="000099"/>
                </a:solidFill>
                <a:latin typeface="Calibri Light" panose="020F0302020204030204" pitchFamily="34" charset="0"/>
                <a:cs typeface="Calibri Light" panose="020F0302020204030204" pitchFamily="34" charset="0"/>
              </a:rPr>
              <a:t>i</a:t>
            </a:r>
            <a:r>
              <a:rPr lang="en-US" altLang="en-US" sz="2000" b="0">
                <a:solidFill>
                  <a:srgbClr val="000099"/>
                </a:solidFill>
                <a:latin typeface="Calibri Light" panose="020F0302020204030204" pitchFamily="34" charset="0"/>
                <a:cs typeface="Calibri Light" panose="020F0302020204030204" pitchFamily="34" charset="0"/>
              </a:rPr>
              <a:t> = min(2N, reset</a:t>
            </a:r>
            <a:r>
              <a:rPr lang="en-US" altLang="en-US" sz="2000" b="0" baseline="-25000">
                <a:solidFill>
                  <a:srgbClr val="000099"/>
                </a:solidFill>
                <a:latin typeface="Calibri Light" panose="020F0302020204030204" pitchFamily="34" charset="0"/>
                <a:cs typeface="Calibri Light" panose="020F0302020204030204" pitchFamily="34" charset="0"/>
              </a:rPr>
              <a:t>ji</a:t>
            </a:r>
            <a:r>
              <a:rPr lang="en-US" altLang="en-US" sz="2000" b="0">
                <a:solidFill>
                  <a:srgbClr val="000099"/>
                </a:solidFill>
                <a:latin typeface="Calibri Light" panose="020F0302020204030204" pitchFamily="34" charset="0"/>
                <a:cs typeface="Calibri Light" panose="020F0302020204030204" pitchFamily="34" charset="0"/>
              </a:rPr>
              <a:t> + 1)</a:t>
            </a:r>
          </a:p>
          <a:p>
            <a:pPr>
              <a:buClrTx/>
              <a:buSzTx/>
              <a:buFontTx/>
              <a:buAutoNum type="arabicPlain" startAt="20"/>
            </a:pPr>
            <a:r>
              <a:rPr lang="en-US" altLang="en-US" sz="2000" b="0">
                <a:solidFill>
                  <a:srgbClr val="000099"/>
                </a:solidFill>
                <a:latin typeface="Calibri Light" panose="020F0302020204030204" pitchFamily="34" charset="0"/>
                <a:cs typeface="Calibri Light" panose="020F0302020204030204" pitchFamily="34" charset="0"/>
              </a:rPr>
              <a:t>    RsetUpdate = true</a:t>
            </a:r>
          </a:p>
          <a:p>
            <a:pPr>
              <a:buClrTx/>
              <a:buSzTx/>
              <a:buFontTx/>
              <a:buAutoNum type="arabicPlain" startAt="20"/>
            </a:pPr>
            <a:r>
              <a:rPr lang="en-US" altLang="en-US" sz="2000" b="0">
                <a:solidFill>
                  <a:srgbClr val="000099"/>
                </a:solidFill>
                <a:latin typeface="Calibri Light" panose="020F0302020204030204" pitchFamily="34" charset="0"/>
                <a:cs typeface="Calibri Light" panose="020F0302020204030204" pitchFamily="34" charset="0"/>
              </a:rPr>
              <a:t> </a:t>
            </a:r>
            <a:r>
              <a:rPr lang="en-US" altLang="en-US" sz="2000">
                <a:solidFill>
                  <a:srgbClr val="000099"/>
                </a:solidFill>
                <a:latin typeface="Calibri Light" panose="020F0302020204030204" pitchFamily="34" charset="0"/>
                <a:cs typeface="Calibri Light" panose="020F0302020204030204" pitchFamily="34" charset="0"/>
              </a:rPr>
              <a:t>If</a:t>
            </a:r>
            <a:r>
              <a:rPr lang="en-US" altLang="en-US" sz="2000" b="0">
                <a:solidFill>
                  <a:srgbClr val="000099"/>
                </a:solidFill>
                <a:latin typeface="Calibri Light" panose="020F0302020204030204" pitchFamily="34" charset="0"/>
                <a:cs typeface="Calibri Light" panose="020F0302020204030204" pitchFamily="34" charset="0"/>
              </a:rPr>
              <a:t> phase</a:t>
            </a:r>
            <a:r>
              <a:rPr lang="en-US" altLang="en-US" sz="2000" b="0" baseline="-25000">
                <a:solidFill>
                  <a:srgbClr val="000099"/>
                </a:solidFill>
                <a:latin typeface="Calibri Light" panose="020F0302020204030204" pitchFamily="34" charset="0"/>
                <a:cs typeface="Calibri Light" panose="020F0302020204030204" pitchFamily="34" charset="0"/>
              </a:rPr>
              <a:t>ji</a:t>
            </a:r>
            <a:r>
              <a:rPr lang="en-US" altLang="en-US" sz="2000" b="0">
                <a:solidFill>
                  <a:srgbClr val="000099"/>
                </a:solidFill>
                <a:latin typeface="Calibri Light" panose="020F0302020204030204" pitchFamily="34" charset="0"/>
                <a:cs typeface="Calibri Light" panose="020F0302020204030204" pitchFamily="34" charset="0"/>
              </a:rPr>
              <a:t> </a:t>
            </a:r>
            <a:r>
              <a:rPr lang="en-US" altLang="en-US" sz="2000" b="0">
                <a:solidFill>
                  <a:srgbClr val="000099"/>
                </a:solidFill>
                <a:latin typeface="Calibri Light" panose="020F0302020204030204" pitchFamily="34" charset="0"/>
                <a:cs typeface="Calibri Light" panose="020F0302020204030204" pitchFamily="34" charset="0"/>
                <a:sym typeface="Symbol" panose="05050102010706020507" pitchFamily="18" charset="2"/>
              </a:rPr>
              <a:t>{(</a:t>
            </a:r>
            <a:r>
              <a:rPr lang="en-US" altLang="en-US" sz="2000" b="0">
                <a:solidFill>
                  <a:srgbClr val="000099"/>
                </a:solidFill>
                <a:latin typeface="Calibri Light" panose="020F0302020204030204" pitchFamily="34" charset="0"/>
                <a:cs typeface="Calibri Light" panose="020F0302020204030204" pitchFamily="34" charset="0"/>
              </a:rPr>
              <a:t>phase</a:t>
            </a:r>
            <a:r>
              <a:rPr lang="en-US" altLang="en-US" sz="2000" b="0" baseline="-25000">
                <a:solidFill>
                  <a:srgbClr val="000099"/>
                </a:solidFill>
                <a:latin typeface="Calibri Light" panose="020F0302020204030204" pitchFamily="34" charset="0"/>
                <a:cs typeface="Calibri Light" panose="020F0302020204030204" pitchFamily="34" charset="0"/>
              </a:rPr>
              <a:t>i</a:t>
            </a:r>
            <a:r>
              <a:rPr lang="en-US" altLang="en-US" sz="2000" b="0">
                <a:solidFill>
                  <a:srgbClr val="000099"/>
                </a:solidFill>
                <a:latin typeface="Calibri Light" panose="020F0302020204030204" pitchFamily="34" charset="0"/>
                <a:cs typeface="Calibri Light" panose="020F0302020204030204" pitchFamily="34" charset="0"/>
              </a:rPr>
              <a:t>-1)mod M, phase</a:t>
            </a:r>
            <a:r>
              <a:rPr lang="en-US" altLang="en-US" sz="2000" b="0" baseline="-25000">
                <a:solidFill>
                  <a:srgbClr val="000099"/>
                </a:solidFill>
                <a:latin typeface="Calibri Light" panose="020F0302020204030204" pitchFamily="34" charset="0"/>
                <a:cs typeface="Calibri Light" panose="020F0302020204030204" pitchFamily="34" charset="0"/>
              </a:rPr>
              <a:t>i </a:t>
            </a:r>
            <a:r>
              <a:rPr lang="en-US" altLang="en-US" sz="2000" b="0">
                <a:solidFill>
                  <a:srgbClr val="000099"/>
                </a:solidFill>
                <a:latin typeface="Calibri Light" panose="020F0302020204030204" pitchFamily="34" charset="0"/>
                <a:cs typeface="Calibri Light" panose="020F0302020204030204" pitchFamily="34" charset="0"/>
              </a:rPr>
              <a:t>, (phase</a:t>
            </a:r>
            <a:r>
              <a:rPr lang="en-US" altLang="en-US" sz="2000" b="0" baseline="-25000">
                <a:solidFill>
                  <a:srgbClr val="000099"/>
                </a:solidFill>
                <a:latin typeface="Calibri Light" panose="020F0302020204030204" pitchFamily="34" charset="0"/>
                <a:cs typeface="Calibri Light" panose="020F0302020204030204" pitchFamily="34" charset="0"/>
              </a:rPr>
              <a:t>i</a:t>
            </a:r>
            <a:r>
              <a:rPr lang="en-US" altLang="en-US" sz="2000" b="0">
                <a:solidFill>
                  <a:srgbClr val="000099"/>
                </a:solidFill>
                <a:latin typeface="Calibri Light" panose="020F0302020204030204" pitchFamily="34" charset="0"/>
                <a:cs typeface="Calibri Light" panose="020F0302020204030204" pitchFamily="34" charset="0"/>
              </a:rPr>
              <a:t>+1) mod M} </a:t>
            </a:r>
            <a:r>
              <a:rPr lang="en-US" altLang="en-US" sz="2000">
                <a:solidFill>
                  <a:srgbClr val="000099"/>
                </a:solidFill>
                <a:latin typeface="Calibri Light" panose="020F0302020204030204" pitchFamily="34" charset="0"/>
                <a:cs typeface="Calibri Light" panose="020F0302020204030204" pitchFamily="34" charset="0"/>
              </a:rPr>
              <a:t>then</a:t>
            </a:r>
          </a:p>
          <a:p>
            <a:pPr>
              <a:buClrTx/>
              <a:buSzTx/>
              <a:buFontTx/>
              <a:buAutoNum type="arabicPlain" startAt="26"/>
            </a:pPr>
            <a:r>
              <a:rPr lang="en-US" altLang="en-US" sz="2000" b="0">
                <a:solidFill>
                  <a:srgbClr val="000099"/>
                </a:solidFill>
                <a:latin typeface="Calibri Light" panose="020F0302020204030204" pitchFamily="34" charset="0"/>
                <a:cs typeface="Calibri Light" panose="020F0302020204030204" pitchFamily="34" charset="0"/>
              </a:rPr>
              <a:t>    reset</a:t>
            </a:r>
            <a:r>
              <a:rPr lang="en-US" altLang="en-US" sz="2000" b="0" baseline="-25000">
                <a:solidFill>
                  <a:srgbClr val="000099"/>
                </a:solidFill>
                <a:latin typeface="Calibri Light" panose="020F0302020204030204" pitchFamily="34" charset="0"/>
                <a:cs typeface="Calibri Light" panose="020F0302020204030204" pitchFamily="34" charset="0"/>
              </a:rPr>
              <a:t>i </a:t>
            </a:r>
            <a:r>
              <a:rPr lang="en-US" altLang="en-US" sz="2000" b="0">
                <a:solidFill>
                  <a:srgbClr val="000099"/>
                </a:solidFill>
                <a:latin typeface="Calibri Light" panose="020F0302020204030204" pitchFamily="34" charset="0"/>
                <a:cs typeface="Calibri Light" panose="020F0302020204030204" pitchFamily="34" charset="0"/>
              </a:rPr>
              <a:t>= 0</a:t>
            </a:r>
          </a:p>
          <a:p>
            <a:pPr>
              <a:buClrTx/>
              <a:buSzTx/>
              <a:buFontTx/>
              <a:buAutoNum type="arabicPlain" startAt="26"/>
            </a:pPr>
            <a:r>
              <a:rPr lang="en-US" altLang="en-US" sz="2000" b="0">
                <a:solidFill>
                  <a:srgbClr val="000099"/>
                </a:solidFill>
                <a:latin typeface="Calibri Light" panose="020F0302020204030204" pitchFamily="34" charset="0"/>
                <a:cs typeface="Calibri Light" panose="020F0302020204030204" pitchFamily="34" charset="0"/>
              </a:rPr>
              <a:t>    ResetUpdate = true</a:t>
            </a:r>
          </a:p>
          <a:p>
            <a:pPr>
              <a:buClrTx/>
              <a:buSzTx/>
              <a:buFontTx/>
              <a:buAutoNum type="arabicPlain" startAt="26"/>
            </a:pPr>
            <a:r>
              <a:rPr lang="en-US" altLang="en-US" sz="2000" b="0">
                <a:solidFill>
                  <a:srgbClr val="000099"/>
                </a:solidFill>
                <a:latin typeface="Calibri Light" panose="020F0302020204030204" pitchFamily="34" charset="0"/>
                <a:cs typeface="Calibri Light" panose="020F0302020204030204" pitchFamily="34" charset="0"/>
              </a:rPr>
              <a:t> </a:t>
            </a:r>
            <a:r>
              <a:rPr lang="en-US" altLang="en-US" sz="2000">
                <a:solidFill>
                  <a:srgbClr val="000099"/>
                </a:solidFill>
                <a:latin typeface="Calibri Light" panose="020F0302020204030204" pitchFamily="34" charset="0"/>
                <a:cs typeface="Calibri Light" panose="020F0302020204030204" pitchFamily="34" charset="0"/>
              </a:rPr>
              <a:t>If</a:t>
            </a:r>
            <a:r>
              <a:rPr lang="en-US" altLang="en-US" sz="2000" b="0">
                <a:solidFill>
                  <a:srgbClr val="000099"/>
                </a:solidFill>
                <a:latin typeface="Calibri Light" panose="020F0302020204030204" pitchFamily="34" charset="0"/>
                <a:cs typeface="Calibri Light" panose="020F0302020204030204" pitchFamily="34" charset="0"/>
              </a:rPr>
              <a:t> reset</a:t>
            </a:r>
            <a:r>
              <a:rPr lang="en-US" altLang="en-US" sz="2000" b="0" baseline="-25000">
                <a:solidFill>
                  <a:srgbClr val="000099"/>
                </a:solidFill>
                <a:latin typeface="Calibri Light" panose="020F0302020204030204" pitchFamily="34" charset="0"/>
                <a:cs typeface="Calibri Light" panose="020F0302020204030204" pitchFamily="34" charset="0"/>
              </a:rPr>
              <a:t>i</a:t>
            </a:r>
            <a:r>
              <a:rPr lang="en-US" altLang="en-US" sz="2000" b="0">
                <a:solidFill>
                  <a:srgbClr val="000099"/>
                </a:solidFill>
                <a:latin typeface="Calibri Light" panose="020F0302020204030204" pitchFamily="34" charset="0"/>
                <a:cs typeface="Calibri Light" panose="020F0302020204030204" pitchFamily="34" charset="0"/>
              </a:rPr>
              <a:t> </a:t>
            </a:r>
            <a:r>
              <a:rPr lang="en-US" altLang="en-US" sz="2000" b="0">
                <a:solidFill>
                  <a:srgbClr val="000099"/>
                </a:solidFill>
                <a:latin typeface="Calibri Light" panose="020F0302020204030204" pitchFamily="34" charset="0"/>
                <a:cs typeface="Calibri Light" panose="020F0302020204030204" pitchFamily="34" charset="0"/>
                <a:sym typeface="Symbol" panose="05050102010706020507" pitchFamily="18" charset="2"/>
              </a:rPr>
              <a:t></a:t>
            </a:r>
            <a:r>
              <a:rPr lang="en-US" altLang="en-US" sz="2000" b="0">
                <a:solidFill>
                  <a:srgbClr val="000099"/>
                </a:solidFill>
                <a:latin typeface="Calibri Light" panose="020F0302020204030204" pitchFamily="34" charset="0"/>
                <a:cs typeface="Calibri Light" panose="020F0302020204030204" pitchFamily="34" charset="0"/>
                <a:sym typeface="Math1" pitchFamily="2" charset="2"/>
              </a:rPr>
              <a:t> 2N </a:t>
            </a:r>
            <a:r>
              <a:rPr lang="en-US" altLang="en-US" sz="2000">
                <a:solidFill>
                  <a:srgbClr val="000099"/>
                </a:solidFill>
                <a:latin typeface="Calibri Light" panose="020F0302020204030204" pitchFamily="34" charset="0"/>
                <a:cs typeface="Calibri Light" panose="020F0302020204030204" pitchFamily="34" charset="0"/>
                <a:sym typeface="Math1" pitchFamily="2" charset="2"/>
              </a:rPr>
              <a:t>then</a:t>
            </a:r>
          </a:p>
          <a:p>
            <a:pPr>
              <a:buClrTx/>
              <a:buSzTx/>
              <a:buFontTx/>
              <a:buAutoNum type="arabicPlain" startAt="26"/>
            </a:pPr>
            <a:r>
              <a:rPr lang="en-US" altLang="en-US" sz="2000" b="0">
                <a:solidFill>
                  <a:srgbClr val="000099"/>
                </a:solidFill>
                <a:latin typeface="Calibri Light" panose="020F0302020204030204" pitchFamily="34" charset="0"/>
                <a:cs typeface="Calibri Light" panose="020F0302020204030204" pitchFamily="34" charset="0"/>
                <a:sym typeface="Math1" pitchFamily="2" charset="2"/>
              </a:rPr>
              <a:t>    </a:t>
            </a:r>
            <a:r>
              <a:rPr lang="en-US" altLang="en-US" sz="2000" b="0">
                <a:solidFill>
                  <a:srgbClr val="000099"/>
                </a:solidFill>
                <a:latin typeface="Calibri Light" panose="020F0302020204030204" pitchFamily="34" charset="0"/>
                <a:cs typeface="Calibri Light" panose="020F0302020204030204" pitchFamily="34" charset="0"/>
              </a:rPr>
              <a:t>phase</a:t>
            </a:r>
            <a:r>
              <a:rPr lang="en-US" altLang="en-US" sz="2000" b="0" baseline="-25000">
                <a:solidFill>
                  <a:srgbClr val="000099"/>
                </a:solidFill>
                <a:latin typeface="Calibri Light" panose="020F0302020204030204" pitchFamily="34" charset="0"/>
                <a:cs typeface="Calibri Light" panose="020F0302020204030204" pitchFamily="34" charset="0"/>
                <a:sym typeface="Math1" pitchFamily="2" charset="2"/>
              </a:rPr>
              <a:t>i</a:t>
            </a:r>
            <a:r>
              <a:rPr lang="en-US" altLang="en-US" sz="2000" b="0">
                <a:solidFill>
                  <a:srgbClr val="000099"/>
                </a:solidFill>
                <a:latin typeface="Calibri Light" panose="020F0302020204030204" pitchFamily="34" charset="0"/>
                <a:cs typeface="Calibri Light" panose="020F0302020204030204" pitchFamily="34" charset="0"/>
                <a:sym typeface="Math1" pitchFamily="2" charset="2"/>
              </a:rPr>
              <a:t> = 0</a:t>
            </a:r>
          </a:p>
          <a:p>
            <a:pPr>
              <a:buClrTx/>
              <a:buSzTx/>
              <a:buFontTx/>
              <a:buAutoNum type="arabicPlain" startAt="26"/>
            </a:pPr>
            <a:r>
              <a:rPr lang="en-US" altLang="en-US" sz="2000" b="0">
                <a:solidFill>
                  <a:srgbClr val="000099"/>
                </a:solidFill>
                <a:latin typeface="Calibri Light" panose="020F0302020204030204" pitchFamily="34" charset="0"/>
                <a:cs typeface="Calibri Light" panose="020F0302020204030204" pitchFamily="34" charset="0"/>
                <a:sym typeface="Math1" pitchFamily="2" charset="2"/>
              </a:rPr>
              <a:t>    PhaseUpdate = true</a:t>
            </a:r>
          </a:p>
        </p:txBody>
      </p:sp>
      <p:sp>
        <p:nvSpPr>
          <p:cNvPr id="492547" name="Text Box 3">
            <a:extLst>
              <a:ext uri="{FF2B5EF4-FFF2-40B4-BE49-F238E27FC236}">
                <a16:creationId xmlns:a16="http://schemas.microsoft.com/office/drawing/2014/main" id="{756EFC61-3EBB-33F9-B77A-7F18016DA84C}"/>
              </a:ext>
            </a:extLst>
          </p:cNvPr>
          <p:cNvSpPr txBox="1">
            <a:spLocks noChangeArrowheads="1"/>
          </p:cNvSpPr>
          <p:nvPr/>
        </p:nvSpPr>
        <p:spPr bwMode="auto">
          <a:xfrm>
            <a:off x="838200" y="609600"/>
            <a:ext cx="4953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buClrTx/>
              <a:buSzTx/>
              <a:buFontTx/>
              <a:buNone/>
            </a:pPr>
            <a:r>
              <a:rPr lang="en-US" altLang="en-US" sz="3200" u="sng" dirty="0">
                <a:solidFill>
                  <a:srgbClr val="009999"/>
                </a:solidFill>
                <a:latin typeface="Calibri Light" panose="020F0302020204030204" pitchFamily="34" charset="0"/>
                <a:ea typeface="+mj-ea"/>
                <a:cs typeface="Calibri Light" panose="020F0302020204030204" pitchFamily="34" charset="0"/>
              </a:rPr>
              <a:t>The algorithm (</a:t>
            </a:r>
            <a:r>
              <a:rPr lang="en-US" altLang="en-US" sz="3200" u="sng" dirty="0" err="1">
                <a:solidFill>
                  <a:srgbClr val="009999"/>
                </a:solidFill>
                <a:latin typeface="Calibri Light" panose="020F0302020204030204" pitchFamily="34" charset="0"/>
                <a:ea typeface="+mj-ea"/>
                <a:cs typeface="Calibri Light" panose="020F0302020204030204" pitchFamily="34" charset="0"/>
              </a:rPr>
              <a:t>cont</a:t>
            </a:r>
            <a:r>
              <a:rPr lang="en-US" altLang="en-US" sz="3200" u="sng" dirty="0">
                <a:solidFill>
                  <a:srgbClr val="009999"/>
                </a:solidFill>
                <a:latin typeface="Calibri Light" panose="020F0302020204030204" pitchFamily="34" charset="0"/>
                <a:ea typeface="+mj-ea"/>
                <a:cs typeface="Calibri Light" panose="020F0302020204030204" pitchFamily="34" charset="0"/>
              </a:rPr>
              <a:t>)</a:t>
            </a:r>
          </a:p>
        </p:txBody>
      </p:sp>
    </p:spTree>
    <p:extLst>
      <p:ext uri="{BB962C8B-B14F-4D97-AF65-F5344CB8AC3E}">
        <p14:creationId xmlns:p14="http://schemas.microsoft.com/office/powerpoint/2010/main" val="18726858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3570" name="Text Box 2">
            <a:extLst>
              <a:ext uri="{FF2B5EF4-FFF2-40B4-BE49-F238E27FC236}">
                <a16:creationId xmlns:a16="http://schemas.microsoft.com/office/drawing/2014/main" id="{034AFF79-97DA-7E13-1ABF-3C600C383570}"/>
              </a:ext>
            </a:extLst>
          </p:cNvPr>
          <p:cNvSpPr txBox="1">
            <a:spLocks noChangeArrowheads="1"/>
          </p:cNvSpPr>
          <p:nvPr/>
        </p:nvSpPr>
        <p:spPr bwMode="auto">
          <a:xfrm>
            <a:off x="1981200" y="685800"/>
            <a:ext cx="4572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buClrTx/>
              <a:buSzTx/>
              <a:buFontTx/>
              <a:buNone/>
            </a:pPr>
            <a:r>
              <a:rPr lang="en-US" altLang="en-US" sz="3200" u="sng" dirty="0">
                <a:solidFill>
                  <a:srgbClr val="009999"/>
                </a:solidFill>
                <a:latin typeface="Calibri Light" panose="020F0302020204030204" pitchFamily="34" charset="0"/>
                <a:ea typeface="+mj-ea"/>
                <a:cs typeface="Calibri Light" panose="020F0302020204030204" pitchFamily="34" charset="0"/>
              </a:rPr>
              <a:t>Observation</a:t>
            </a:r>
          </a:p>
        </p:txBody>
      </p:sp>
      <p:sp>
        <p:nvSpPr>
          <p:cNvPr id="493571" name="Text Box 3">
            <a:extLst>
              <a:ext uri="{FF2B5EF4-FFF2-40B4-BE49-F238E27FC236}">
                <a16:creationId xmlns:a16="http://schemas.microsoft.com/office/drawing/2014/main" id="{030C0709-FFA6-3CFC-8CDE-584E05D5959D}"/>
              </a:ext>
            </a:extLst>
          </p:cNvPr>
          <p:cNvSpPr txBox="1">
            <a:spLocks noChangeArrowheads="1"/>
          </p:cNvSpPr>
          <p:nvPr/>
        </p:nvSpPr>
        <p:spPr bwMode="auto">
          <a:xfrm>
            <a:off x="990600" y="1524000"/>
            <a:ext cx="7467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endParaRPr lang="en-US" altLang="en-US" b="0">
              <a:latin typeface="Calibri Light" panose="020F0302020204030204" pitchFamily="34" charset="0"/>
              <a:cs typeface="Calibri Light" panose="020F0302020204030204" pitchFamily="34" charset="0"/>
            </a:endParaRPr>
          </a:p>
        </p:txBody>
      </p:sp>
      <p:sp>
        <p:nvSpPr>
          <p:cNvPr id="493572" name="Text Box 4">
            <a:extLst>
              <a:ext uri="{FF2B5EF4-FFF2-40B4-BE49-F238E27FC236}">
                <a16:creationId xmlns:a16="http://schemas.microsoft.com/office/drawing/2014/main" id="{8691D23C-49AE-91CE-7B04-2D00CF6F2195}"/>
              </a:ext>
            </a:extLst>
          </p:cNvPr>
          <p:cNvSpPr txBox="1">
            <a:spLocks noChangeArrowheads="1"/>
          </p:cNvSpPr>
          <p:nvPr/>
        </p:nvSpPr>
        <p:spPr bwMode="auto">
          <a:xfrm>
            <a:off x="685800" y="1600200"/>
            <a:ext cx="7620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en-US" sz="2400" b="0">
                <a:solidFill>
                  <a:srgbClr val="000099"/>
                </a:solidFill>
                <a:latin typeface="Calibri Light" panose="020F0302020204030204" pitchFamily="34" charset="0"/>
                <a:cs typeface="Calibri Light" panose="020F0302020204030204" pitchFamily="34" charset="0"/>
              </a:rPr>
              <a:t>While a reset wave propagates, no processor that has already reduced the reset variable can increment it beyond 2N, where N is a bound on the number of processors.</a:t>
            </a:r>
          </a:p>
          <a:p>
            <a:pPr>
              <a:spcBef>
                <a:spcPct val="50000"/>
              </a:spcBef>
              <a:buClrTx/>
              <a:buSzTx/>
              <a:buFontTx/>
              <a:buNone/>
            </a:pPr>
            <a:r>
              <a:rPr lang="en-US" altLang="en-US" sz="2400">
                <a:solidFill>
                  <a:srgbClr val="000099"/>
                </a:solidFill>
                <a:latin typeface="Calibri Light" panose="020F0302020204030204" pitchFamily="34" charset="0"/>
                <a:cs typeface="Calibri Light" panose="020F0302020204030204" pitchFamily="34" charset="0"/>
              </a:rPr>
              <a:t>Conclusion:</a:t>
            </a:r>
          </a:p>
          <a:p>
            <a:pPr>
              <a:spcBef>
                <a:spcPct val="50000"/>
              </a:spcBef>
              <a:buClrTx/>
              <a:buSzTx/>
              <a:buFontTx/>
              <a:buNone/>
            </a:pPr>
            <a:r>
              <a:rPr lang="en-US" altLang="en-US" sz="2400" b="0">
                <a:solidFill>
                  <a:srgbClr val="000099"/>
                </a:solidFill>
                <a:latin typeface="Calibri Light" panose="020F0302020204030204" pitchFamily="34" charset="0"/>
                <a:cs typeface="Calibri Light" panose="020F0302020204030204" pitchFamily="34" charset="0"/>
              </a:rPr>
              <a:t>    because the phase variable is set to 0 if the reset variable is smaller than 2N then a configuration in which all phase variables are 0 will be reached. </a:t>
            </a:r>
          </a:p>
        </p:txBody>
      </p:sp>
    </p:spTree>
    <p:extLst>
      <p:ext uri="{BB962C8B-B14F-4D97-AF65-F5344CB8AC3E}">
        <p14:creationId xmlns:p14="http://schemas.microsoft.com/office/powerpoint/2010/main" val="803052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FC0D02-7D36-EC09-C66C-9BE6C5512191}"/>
              </a:ext>
            </a:extLst>
          </p:cNvPr>
          <p:cNvSpPr>
            <a:spLocks noGrp="1"/>
          </p:cNvSpPr>
          <p:nvPr>
            <p:ph type="title"/>
          </p:nvPr>
        </p:nvSpPr>
        <p:spPr>
          <a:xfrm>
            <a:off x="0" y="274638"/>
            <a:ext cx="9144000" cy="1143000"/>
          </a:xfrm>
        </p:spPr>
        <p:txBody>
          <a:bodyPr/>
          <a:lstStyle/>
          <a:p>
            <a:r>
              <a:rPr lang="en-US" altLang="en-US" sz="3600" u="sng" dirty="0">
                <a:solidFill>
                  <a:schemeClr val="hlink"/>
                </a:solidFill>
                <a:latin typeface="Calibri Light" panose="020F0302020204030204" pitchFamily="34" charset="0"/>
                <a:cs typeface="Calibri Light" panose="020F0302020204030204" pitchFamily="34" charset="0"/>
              </a:rPr>
              <a:t>Definition of Self-Stabilizing Data-Link  Algorithm</a:t>
            </a:r>
            <a:endParaRPr lang="en-US" sz="3600" dirty="0"/>
          </a:p>
        </p:txBody>
      </p:sp>
      <p:sp>
        <p:nvSpPr>
          <p:cNvPr id="3" name="Content Placeholder 2">
            <a:extLst>
              <a:ext uri="{FF2B5EF4-FFF2-40B4-BE49-F238E27FC236}">
                <a16:creationId xmlns:a16="http://schemas.microsoft.com/office/drawing/2014/main" id="{A1392B21-FFA4-F278-D4D1-605B8A347748}"/>
              </a:ext>
            </a:extLst>
          </p:cNvPr>
          <p:cNvSpPr>
            <a:spLocks noGrp="1"/>
          </p:cNvSpPr>
          <p:nvPr>
            <p:ph idx="1"/>
          </p:nvPr>
        </p:nvSpPr>
        <p:spPr/>
        <p:txBody>
          <a:bodyPr/>
          <a:lstStyle/>
          <a:p>
            <a:pPr eaLnBrk="1" hangingPunct="1">
              <a:lnSpc>
                <a:spcPct val="80000"/>
              </a:lnSpc>
              <a:spcBef>
                <a:spcPct val="50000"/>
              </a:spcBef>
              <a:buFontTx/>
              <a:buChar char="•"/>
            </a:pPr>
            <a:r>
              <a:rPr lang="en-US" altLang="en-US" sz="2400" dirty="0">
                <a:solidFill>
                  <a:schemeClr val="accent2"/>
                </a:solidFill>
                <a:latin typeface="Calibri Light" panose="020F0302020204030204" pitchFamily="34" charset="0"/>
                <a:cs typeface="Calibri Light" panose="020F0302020204030204" pitchFamily="34" charset="0"/>
              </a:rPr>
              <a:t>Data-Link Algorithm: Messages fetched by sender from network layer should be delivered by receiver to network layer without duplications, omissions or reordering</a:t>
            </a:r>
          </a:p>
          <a:p>
            <a:pPr eaLnBrk="1" hangingPunct="1">
              <a:lnSpc>
                <a:spcPct val="80000"/>
              </a:lnSpc>
              <a:spcBef>
                <a:spcPct val="50000"/>
              </a:spcBef>
              <a:buFontTx/>
              <a:buChar char="•"/>
            </a:pPr>
            <a:r>
              <a:rPr lang="en-US" altLang="en-US" sz="2400" dirty="0">
                <a:solidFill>
                  <a:schemeClr val="accent2"/>
                </a:solidFill>
                <a:latin typeface="Calibri Light" panose="020F0302020204030204" pitchFamily="34" charset="0"/>
                <a:cs typeface="Calibri Light" panose="020F0302020204030204" pitchFamily="34" charset="0"/>
              </a:rPr>
              <a:t>One of the implementations of data-link task is the </a:t>
            </a:r>
            <a:r>
              <a:rPr lang="en-US" altLang="en-US" sz="2400" dirty="0">
                <a:solidFill>
                  <a:srgbClr val="CC0000"/>
                </a:solidFill>
                <a:latin typeface="Calibri Light" panose="020F0302020204030204" pitchFamily="34" charset="0"/>
                <a:cs typeface="Calibri Light" panose="020F0302020204030204" pitchFamily="34" charset="0"/>
              </a:rPr>
              <a:t>token-passing algorithm</a:t>
            </a:r>
          </a:p>
          <a:p>
            <a:pPr eaLnBrk="1" hangingPunct="1">
              <a:lnSpc>
                <a:spcPct val="80000"/>
              </a:lnSpc>
              <a:spcBef>
                <a:spcPct val="50000"/>
              </a:spcBef>
              <a:buFontTx/>
              <a:buChar char="•"/>
            </a:pPr>
            <a:r>
              <a:rPr lang="en-US" altLang="en-US" sz="2400" dirty="0">
                <a:solidFill>
                  <a:schemeClr val="accent2"/>
                </a:solidFill>
                <a:latin typeface="Calibri Light" panose="020F0302020204030204" pitchFamily="34" charset="0"/>
                <a:cs typeface="Calibri Light" panose="020F0302020204030204" pitchFamily="34" charset="0"/>
              </a:rPr>
              <a:t>Token-passing task is a set of executions TP</a:t>
            </a:r>
          </a:p>
          <a:p>
            <a:pPr eaLnBrk="1" hangingPunct="1">
              <a:lnSpc>
                <a:spcPct val="80000"/>
              </a:lnSpc>
              <a:spcBef>
                <a:spcPct val="50000"/>
              </a:spcBef>
              <a:buFontTx/>
              <a:buChar char="•"/>
            </a:pPr>
            <a:r>
              <a:rPr lang="en-US" altLang="en-US" sz="2400" dirty="0">
                <a:solidFill>
                  <a:schemeClr val="accent2"/>
                </a:solidFill>
                <a:latin typeface="Calibri Light" panose="020F0302020204030204" pitchFamily="34" charset="0"/>
                <a:cs typeface="Calibri Light" panose="020F0302020204030204" pitchFamily="34" charset="0"/>
              </a:rPr>
              <a:t>The </a:t>
            </a:r>
            <a:r>
              <a:rPr lang="en-US" altLang="en-US" sz="2400" dirty="0">
                <a:solidFill>
                  <a:srgbClr val="CC0000"/>
                </a:solidFill>
                <a:latin typeface="Calibri Light" panose="020F0302020204030204" pitchFamily="34" charset="0"/>
                <a:cs typeface="Calibri Light" panose="020F0302020204030204" pitchFamily="34" charset="0"/>
              </a:rPr>
              <a:t>legal execution</a:t>
            </a:r>
            <a:r>
              <a:rPr lang="en-US" altLang="en-US" sz="2400" dirty="0">
                <a:solidFill>
                  <a:schemeClr val="accent2"/>
                </a:solidFill>
                <a:latin typeface="Calibri Light" panose="020F0302020204030204" pitchFamily="34" charset="0"/>
                <a:cs typeface="Calibri Light" panose="020F0302020204030204" pitchFamily="34" charset="0"/>
              </a:rPr>
              <a:t> of TP is the sequence of configurations in which:</a:t>
            </a:r>
          </a:p>
          <a:p>
            <a:pPr lvl="1" eaLnBrk="1" hangingPunct="1">
              <a:lnSpc>
                <a:spcPct val="80000"/>
              </a:lnSpc>
              <a:spcBef>
                <a:spcPct val="50000"/>
              </a:spcBef>
            </a:pPr>
            <a:r>
              <a:rPr lang="en-US" altLang="en-US" sz="2400" dirty="0">
                <a:solidFill>
                  <a:schemeClr val="accent2"/>
                </a:solidFill>
                <a:latin typeface="Calibri Light" panose="020F0302020204030204" pitchFamily="34" charset="0"/>
                <a:cs typeface="Calibri Light" panose="020F0302020204030204" pitchFamily="34" charset="0"/>
              </a:rPr>
              <a:t>No more than one processor holds the token</a:t>
            </a:r>
          </a:p>
          <a:p>
            <a:pPr lvl="1" eaLnBrk="1" hangingPunct="1">
              <a:lnSpc>
                <a:spcPct val="80000"/>
              </a:lnSpc>
              <a:spcBef>
                <a:spcPct val="50000"/>
              </a:spcBef>
            </a:pPr>
            <a:r>
              <a:rPr lang="en-US" altLang="en-US" sz="2400" dirty="0">
                <a:solidFill>
                  <a:schemeClr val="accent2"/>
                </a:solidFill>
                <a:latin typeface="Calibri Light" panose="020F0302020204030204" pitchFamily="34" charset="0"/>
                <a:cs typeface="Calibri Light" panose="020F0302020204030204" pitchFamily="34" charset="0"/>
              </a:rPr>
              <a:t>Both the sender and receiver hold the token in infinitely many configurations </a:t>
            </a:r>
            <a:endParaRPr lang="en-US" altLang="en-US" sz="2400" dirty="0">
              <a:solidFill>
                <a:srgbClr val="CC0000"/>
              </a:solidFill>
              <a:latin typeface="Calibri Light" panose="020F0302020204030204" pitchFamily="34" charset="0"/>
              <a:cs typeface="Calibri Light" panose="020F0302020204030204" pitchFamily="34" charset="0"/>
            </a:endParaRPr>
          </a:p>
          <a:p>
            <a:endParaRPr lang="en-US" dirty="0"/>
          </a:p>
        </p:txBody>
      </p:sp>
    </p:spTree>
    <p:extLst>
      <p:ext uri="{BB962C8B-B14F-4D97-AF65-F5344CB8AC3E}">
        <p14:creationId xmlns:p14="http://schemas.microsoft.com/office/powerpoint/2010/main" val="4521869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4594" name="Text Box 2">
            <a:extLst>
              <a:ext uri="{FF2B5EF4-FFF2-40B4-BE49-F238E27FC236}">
                <a16:creationId xmlns:a16="http://schemas.microsoft.com/office/drawing/2014/main" id="{D442A1D5-0577-93D4-8424-3CD43978D581}"/>
              </a:ext>
            </a:extLst>
          </p:cNvPr>
          <p:cNvSpPr txBox="1">
            <a:spLocks noChangeArrowheads="1"/>
          </p:cNvSpPr>
          <p:nvPr/>
        </p:nvSpPr>
        <p:spPr bwMode="auto">
          <a:xfrm>
            <a:off x="609600" y="304800"/>
            <a:ext cx="7696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buClrTx/>
              <a:buSzTx/>
              <a:buFontTx/>
              <a:buNone/>
            </a:pPr>
            <a:r>
              <a:rPr lang="en-US" altLang="en-US" sz="3200" u="sng" dirty="0">
                <a:solidFill>
                  <a:srgbClr val="009999"/>
                </a:solidFill>
                <a:latin typeface="Calibri Light" panose="020F0302020204030204" pitchFamily="34" charset="0"/>
                <a:ea typeface="+mj-ea"/>
                <a:cs typeface="Calibri Light" panose="020F0302020204030204" pitchFamily="34" charset="0"/>
              </a:rPr>
              <a:t>Demonstration of the Observation</a:t>
            </a:r>
          </a:p>
        </p:txBody>
      </p:sp>
      <p:sp>
        <p:nvSpPr>
          <p:cNvPr id="494596" name="Oval 4">
            <a:extLst>
              <a:ext uri="{FF2B5EF4-FFF2-40B4-BE49-F238E27FC236}">
                <a16:creationId xmlns:a16="http://schemas.microsoft.com/office/drawing/2014/main" id="{0CAA7E78-DD00-FADB-0F45-CCB5B11B8276}"/>
              </a:ext>
            </a:extLst>
          </p:cNvPr>
          <p:cNvSpPr>
            <a:spLocks noChangeArrowheads="1"/>
          </p:cNvSpPr>
          <p:nvPr/>
        </p:nvSpPr>
        <p:spPr bwMode="auto">
          <a:xfrm>
            <a:off x="1828800" y="2667000"/>
            <a:ext cx="990600" cy="990600"/>
          </a:xfrm>
          <a:prstGeom prst="ellipse">
            <a:avLst/>
          </a:prstGeom>
          <a:solidFill>
            <a:schemeClr val="accent1"/>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en-US" b="0">
                <a:solidFill>
                  <a:schemeClr val="accent2"/>
                </a:solidFill>
                <a:latin typeface="Calibri Light" panose="020F0302020204030204" pitchFamily="34" charset="0"/>
                <a:cs typeface="Calibri Light" panose="020F0302020204030204" pitchFamily="34" charset="0"/>
              </a:rPr>
              <a:t>P1</a:t>
            </a:r>
          </a:p>
        </p:txBody>
      </p:sp>
      <p:sp>
        <p:nvSpPr>
          <p:cNvPr id="494597" name="Oval 5">
            <a:extLst>
              <a:ext uri="{FF2B5EF4-FFF2-40B4-BE49-F238E27FC236}">
                <a16:creationId xmlns:a16="http://schemas.microsoft.com/office/drawing/2014/main" id="{12E40FA1-47F2-9908-5A50-DD3B5D1D4234}"/>
              </a:ext>
            </a:extLst>
          </p:cNvPr>
          <p:cNvSpPr>
            <a:spLocks noChangeArrowheads="1"/>
          </p:cNvSpPr>
          <p:nvPr/>
        </p:nvSpPr>
        <p:spPr bwMode="auto">
          <a:xfrm>
            <a:off x="3810000" y="2667000"/>
            <a:ext cx="990600" cy="990600"/>
          </a:xfrm>
          <a:prstGeom prst="ellipse">
            <a:avLst/>
          </a:prstGeom>
          <a:solidFill>
            <a:schemeClr val="accent1"/>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en-US" b="0">
                <a:solidFill>
                  <a:schemeClr val="accent2"/>
                </a:solidFill>
                <a:latin typeface="Calibri Light" panose="020F0302020204030204" pitchFamily="34" charset="0"/>
                <a:cs typeface="Calibri Light" panose="020F0302020204030204" pitchFamily="34" charset="0"/>
              </a:rPr>
              <a:t>P2</a:t>
            </a:r>
          </a:p>
        </p:txBody>
      </p:sp>
      <p:sp>
        <p:nvSpPr>
          <p:cNvPr id="494598" name="Oval 6">
            <a:extLst>
              <a:ext uri="{FF2B5EF4-FFF2-40B4-BE49-F238E27FC236}">
                <a16:creationId xmlns:a16="http://schemas.microsoft.com/office/drawing/2014/main" id="{D9C49D5A-E9EE-5287-B87D-1E6A79269D6B}"/>
              </a:ext>
            </a:extLst>
          </p:cNvPr>
          <p:cNvSpPr>
            <a:spLocks noChangeArrowheads="1"/>
          </p:cNvSpPr>
          <p:nvPr/>
        </p:nvSpPr>
        <p:spPr bwMode="auto">
          <a:xfrm>
            <a:off x="5791200" y="2667000"/>
            <a:ext cx="990600" cy="990600"/>
          </a:xfrm>
          <a:prstGeom prst="ellipse">
            <a:avLst/>
          </a:prstGeom>
          <a:solidFill>
            <a:schemeClr val="accent1"/>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en-US" b="0">
                <a:solidFill>
                  <a:schemeClr val="accent2"/>
                </a:solidFill>
                <a:latin typeface="Calibri Light" panose="020F0302020204030204" pitchFamily="34" charset="0"/>
                <a:cs typeface="Calibri Light" panose="020F0302020204030204" pitchFamily="34" charset="0"/>
              </a:rPr>
              <a:t>P3</a:t>
            </a:r>
          </a:p>
        </p:txBody>
      </p:sp>
      <p:sp>
        <p:nvSpPr>
          <p:cNvPr id="494600" name="AutoShape 8">
            <a:extLst>
              <a:ext uri="{FF2B5EF4-FFF2-40B4-BE49-F238E27FC236}">
                <a16:creationId xmlns:a16="http://schemas.microsoft.com/office/drawing/2014/main" id="{5357D5B3-C7F2-540A-6791-D611154B0CF9}"/>
              </a:ext>
            </a:extLst>
          </p:cNvPr>
          <p:cNvSpPr>
            <a:spLocks noChangeArrowheads="1"/>
          </p:cNvSpPr>
          <p:nvPr/>
        </p:nvSpPr>
        <p:spPr bwMode="auto">
          <a:xfrm>
            <a:off x="2819400" y="2971800"/>
            <a:ext cx="990600" cy="485775"/>
          </a:xfrm>
          <a:prstGeom prst="leftRightArrow">
            <a:avLst>
              <a:gd name="adj1" fmla="val 50000"/>
              <a:gd name="adj2" fmla="val 40784"/>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494602" name="AutoShape 10">
            <a:extLst>
              <a:ext uri="{FF2B5EF4-FFF2-40B4-BE49-F238E27FC236}">
                <a16:creationId xmlns:a16="http://schemas.microsoft.com/office/drawing/2014/main" id="{FD8C4136-76AF-5A12-6B75-42C72DC797DE}"/>
              </a:ext>
            </a:extLst>
          </p:cNvPr>
          <p:cNvSpPr>
            <a:spLocks noChangeArrowheads="1"/>
          </p:cNvSpPr>
          <p:nvPr/>
        </p:nvSpPr>
        <p:spPr bwMode="auto">
          <a:xfrm>
            <a:off x="4800600" y="2971800"/>
            <a:ext cx="990600" cy="485775"/>
          </a:xfrm>
          <a:prstGeom prst="leftRightArrow">
            <a:avLst>
              <a:gd name="adj1" fmla="val 50000"/>
              <a:gd name="adj2" fmla="val 40784"/>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494603" name="Text Box 11">
            <a:extLst>
              <a:ext uri="{FF2B5EF4-FFF2-40B4-BE49-F238E27FC236}">
                <a16:creationId xmlns:a16="http://schemas.microsoft.com/office/drawing/2014/main" id="{19C592C6-3FB7-FAB7-5DDF-6D78D97DD810}"/>
              </a:ext>
            </a:extLst>
          </p:cNvPr>
          <p:cNvSpPr txBox="1">
            <a:spLocks noChangeArrowheads="1"/>
          </p:cNvSpPr>
          <p:nvPr/>
        </p:nvSpPr>
        <p:spPr bwMode="auto">
          <a:xfrm>
            <a:off x="304800" y="3733800"/>
            <a:ext cx="1371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en-US" b="0">
                <a:solidFill>
                  <a:schemeClr val="accent2"/>
                </a:solidFill>
                <a:latin typeface="Calibri Light" panose="020F0302020204030204" pitchFamily="34" charset="0"/>
                <a:cs typeface="Calibri Light" panose="020F0302020204030204" pitchFamily="34" charset="0"/>
              </a:rPr>
              <a:t>reset:</a:t>
            </a:r>
          </a:p>
        </p:txBody>
      </p:sp>
      <p:sp>
        <p:nvSpPr>
          <p:cNvPr id="494605" name="Rectangle 13">
            <a:extLst>
              <a:ext uri="{FF2B5EF4-FFF2-40B4-BE49-F238E27FC236}">
                <a16:creationId xmlns:a16="http://schemas.microsoft.com/office/drawing/2014/main" id="{930F5479-9EBB-B4EF-3D26-DBA641E5FC9F}"/>
              </a:ext>
            </a:extLst>
          </p:cNvPr>
          <p:cNvSpPr>
            <a:spLocks noChangeArrowheads="1"/>
          </p:cNvSpPr>
          <p:nvPr/>
        </p:nvSpPr>
        <p:spPr bwMode="auto">
          <a:xfrm>
            <a:off x="5848350" y="3810000"/>
            <a:ext cx="914400" cy="381000"/>
          </a:xfrm>
          <a:prstGeom prst="rect">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en-US" b="0">
                <a:solidFill>
                  <a:schemeClr val="accent2"/>
                </a:solidFill>
                <a:latin typeface="Calibri Light" panose="020F0302020204030204" pitchFamily="34" charset="0"/>
                <a:cs typeface="Calibri Light" panose="020F0302020204030204" pitchFamily="34" charset="0"/>
              </a:rPr>
              <a:t>5</a:t>
            </a:r>
          </a:p>
        </p:txBody>
      </p:sp>
      <p:sp>
        <p:nvSpPr>
          <p:cNvPr id="494606" name="Rectangle 14">
            <a:extLst>
              <a:ext uri="{FF2B5EF4-FFF2-40B4-BE49-F238E27FC236}">
                <a16:creationId xmlns:a16="http://schemas.microsoft.com/office/drawing/2014/main" id="{9457297D-8AE3-5488-7EDF-B452DED6DC1C}"/>
              </a:ext>
            </a:extLst>
          </p:cNvPr>
          <p:cNvSpPr>
            <a:spLocks noChangeArrowheads="1"/>
          </p:cNvSpPr>
          <p:nvPr/>
        </p:nvSpPr>
        <p:spPr bwMode="auto">
          <a:xfrm>
            <a:off x="3790950" y="3810000"/>
            <a:ext cx="914400" cy="381000"/>
          </a:xfrm>
          <a:prstGeom prst="rect">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en-US" b="0">
                <a:solidFill>
                  <a:schemeClr val="accent2"/>
                </a:solidFill>
                <a:latin typeface="Calibri Light" panose="020F0302020204030204" pitchFamily="34" charset="0"/>
                <a:cs typeface="Calibri Light" panose="020F0302020204030204" pitchFamily="34" charset="0"/>
              </a:rPr>
              <a:t>2</a:t>
            </a:r>
          </a:p>
        </p:txBody>
      </p:sp>
      <p:sp>
        <p:nvSpPr>
          <p:cNvPr id="494607" name="Rectangle 15">
            <a:extLst>
              <a:ext uri="{FF2B5EF4-FFF2-40B4-BE49-F238E27FC236}">
                <a16:creationId xmlns:a16="http://schemas.microsoft.com/office/drawing/2014/main" id="{D6B60B92-A125-41E1-7C6C-20882BACB9F3}"/>
              </a:ext>
            </a:extLst>
          </p:cNvPr>
          <p:cNvSpPr>
            <a:spLocks noChangeArrowheads="1"/>
          </p:cNvSpPr>
          <p:nvPr/>
        </p:nvSpPr>
        <p:spPr bwMode="auto">
          <a:xfrm>
            <a:off x="1885950" y="3810000"/>
            <a:ext cx="914400" cy="381000"/>
          </a:xfrm>
          <a:prstGeom prst="rect">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en-US" b="0">
                <a:solidFill>
                  <a:schemeClr val="accent2"/>
                </a:solidFill>
                <a:latin typeface="Calibri Light" panose="020F0302020204030204" pitchFamily="34" charset="0"/>
                <a:cs typeface="Calibri Light" panose="020F0302020204030204" pitchFamily="34" charset="0"/>
              </a:rPr>
              <a:t>4</a:t>
            </a:r>
          </a:p>
        </p:txBody>
      </p:sp>
      <p:sp>
        <p:nvSpPr>
          <p:cNvPr id="494609" name="Rectangle 17">
            <a:extLst>
              <a:ext uri="{FF2B5EF4-FFF2-40B4-BE49-F238E27FC236}">
                <a16:creationId xmlns:a16="http://schemas.microsoft.com/office/drawing/2014/main" id="{1E81EF56-AA0C-2AD6-C93F-21A38F2F5FAD}"/>
              </a:ext>
            </a:extLst>
          </p:cNvPr>
          <p:cNvSpPr>
            <a:spLocks noChangeArrowheads="1"/>
          </p:cNvSpPr>
          <p:nvPr/>
        </p:nvSpPr>
        <p:spPr bwMode="auto">
          <a:xfrm>
            <a:off x="1885950" y="3810000"/>
            <a:ext cx="914400" cy="381000"/>
          </a:xfrm>
          <a:prstGeom prst="rect">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en-US" b="0">
                <a:solidFill>
                  <a:schemeClr val="accent2"/>
                </a:solidFill>
                <a:latin typeface="Calibri Light" panose="020F0302020204030204" pitchFamily="34" charset="0"/>
                <a:cs typeface="Calibri Light" panose="020F0302020204030204" pitchFamily="34" charset="0"/>
              </a:rPr>
              <a:t>0</a:t>
            </a:r>
          </a:p>
        </p:txBody>
      </p:sp>
      <p:sp>
        <p:nvSpPr>
          <p:cNvPr id="494610" name="Text Box 18">
            <a:extLst>
              <a:ext uri="{FF2B5EF4-FFF2-40B4-BE49-F238E27FC236}">
                <a16:creationId xmlns:a16="http://schemas.microsoft.com/office/drawing/2014/main" id="{A276777C-73E2-573D-53A2-BA9316FCC819}"/>
              </a:ext>
            </a:extLst>
          </p:cNvPr>
          <p:cNvSpPr txBox="1">
            <a:spLocks noChangeArrowheads="1"/>
          </p:cNvSpPr>
          <p:nvPr/>
        </p:nvSpPr>
        <p:spPr bwMode="auto">
          <a:xfrm>
            <a:off x="393700" y="1320800"/>
            <a:ext cx="795337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en-US" b="0">
                <a:solidFill>
                  <a:srgbClr val="FF9900"/>
                </a:solidFill>
                <a:latin typeface="Calibri Light" panose="020F0302020204030204" pitchFamily="34" charset="0"/>
                <a:cs typeface="Calibri Light" panose="020F0302020204030204" pitchFamily="34" charset="0"/>
              </a:rPr>
              <a:t>P1 line 25: 3 </a:t>
            </a:r>
            <a:r>
              <a:rPr lang="en-US" altLang="en-US" b="0">
                <a:solidFill>
                  <a:srgbClr val="FF9900"/>
                </a:solidFill>
                <a:latin typeface="Calibri Light" panose="020F0302020204030204" pitchFamily="34" charset="0"/>
                <a:ea typeface="Arial Unicode MS" pitchFamily="34" charset="-128"/>
                <a:cs typeface="Calibri Light" panose="020F0302020204030204" pitchFamily="34" charset="0"/>
              </a:rPr>
              <a:t>∉ {(1-1),1,(1+1)} </a:t>
            </a:r>
            <a:r>
              <a:rPr lang="en-US" altLang="en-US" b="0">
                <a:solidFill>
                  <a:srgbClr val="FF9900"/>
                </a:solidFill>
                <a:latin typeface="Calibri Light" panose="020F0302020204030204" pitchFamily="34" charset="0"/>
                <a:ea typeface="Arial Unicode MS" pitchFamily="34" charset="-128"/>
                <a:cs typeface="Calibri Light" panose="020F0302020204030204" pitchFamily="34" charset="0"/>
                <a:sym typeface="Wingdings" panose="05000000000000000000" pitchFamily="2" charset="2"/>
              </a:rPr>
              <a:t> reset</a:t>
            </a:r>
            <a:r>
              <a:rPr lang="en-US" altLang="en-US" b="0" baseline="-25000">
                <a:solidFill>
                  <a:srgbClr val="FF9900"/>
                </a:solidFill>
                <a:latin typeface="Calibri Light" panose="020F0302020204030204" pitchFamily="34" charset="0"/>
                <a:ea typeface="Arial Unicode MS" pitchFamily="34" charset="-128"/>
                <a:cs typeface="Calibri Light" panose="020F0302020204030204" pitchFamily="34" charset="0"/>
                <a:sym typeface="Wingdings" panose="05000000000000000000" pitchFamily="2" charset="2"/>
              </a:rPr>
              <a:t>1</a:t>
            </a:r>
            <a:r>
              <a:rPr lang="en-US" altLang="en-US" b="0">
                <a:solidFill>
                  <a:srgbClr val="FF9900"/>
                </a:solidFill>
                <a:latin typeface="Calibri Light" panose="020F0302020204030204" pitchFamily="34" charset="0"/>
                <a:ea typeface="Arial Unicode MS" pitchFamily="34" charset="-128"/>
                <a:cs typeface="Calibri Light" panose="020F0302020204030204" pitchFamily="34" charset="0"/>
                <a:sym typeface="Wingdings" panose="05000000000000000000" pitchFamily="2" charset="2"/>
              </a:rPr>
              <a:t>=0</a:t>
            </a:r>
            <a:endParaRPr lang="en-US" altLang="en-US" b="0">
              <a:solidFill>
                <a:srgbClr val="FF9900"/>
              </a:solidFill>
              <a:latin typeface="Calibri Light" panose="020F0302020204030204" pitchFamily="34" charset="0"/>
              <a:ea typeface="Arial Unicode MS" pitchFamily="34" charset="-128"/>
              <a:cs typeface="Calibri Light" panose="020F0302020204030204" pitchFamily="34" charset="0"/>
            </a:endParaRPr>
          </a:p>
        </p:txBody>
      </p:sp>
      <p:grpSp>
        <p:nvGrpSpPr>
          <p:cNvPr id="494611" name="Group 19">
            <a:extLst>
              <a:ext uri="{FF2B5EF4-FFF2-40B4-BE49-F238E27FC236}">
                <a16:creationId xmlns:a16="http://schemas.microsoft.com/office/drawing/2014/main" id="{15FAAF98-22F7-0EDC-7844-FA807D4A5A0E}"/>
              </a:ext>
            </a:extLst>
          </p:cNvPr>
          <p:cNvGrpSpPr>
            <a:grpSpLocks/>
          </p:cNvGrpSpPr>
          <p:nvPr/>
        </p:nvGrpSpPr>
        <p:grpSpPr bwMode="auto">
          <a:xfrm>
            <a:off x="2667000" y="2457450"/>
            <a:ext cx="381000" cy="366713"/>
            <a:chOff x="1968" y="1632"/>
            <a:chExt cx="240" cy="231"/>
          </a:xfrm>
        </p:grpSpPr>
        <p:sp>
          <p:nvSpPr>
            <p:cNvPr id="494612" name="Line 20">
              <a:extLst>
                <a:ext uri="{FF2B5EF4-FFF2-40B4-BE49-F238E27FC236}">
                  <a16:creationId xmlns:a16="http://schemas.microsoft.com/office/drawing/2014/main" id="{870C50C0-4C72-B2DF-FF37-E6EA2E74277E}"/>
                </a:ext>
              </a:extLst>
            </p:cNvPr>
            <p:cNvSpPr>
              <a:spLocks noChangeShapeType="1"/>
            </p:cNvSpPr>
            <p:nvPr/>
          </p:nvSpPr>
          <p:spPr bwMode="auto">
            <a:xfrm>
              <a:off x="2016" y="1824"/>
              <a:ext cx="192"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sp>
          <p:nvSpPr>
            <p:cNvPr id="494613" name="Text Box 21">
              <a:extLst>
                <a:ext uri="{FF2B5EF4-FFF2-40B4-BE49-F238E27FC236}">
                  <a16:creationId xmlns:a16="http://schemas.microsoft.com/office/drawing/2014/main" id="{8E2F43A2-4430-7200-6326-371614C856B2}"/>
                </a:ext>
              </a:extLst>
            </p:cNvPr>
            <p:cNvSpPr txBox="1">
              <a:spLocks noChangeArrowheads="1"/>
            </p:cNvSpPr>
            <p:nvPr/>
          </p:nvSpPr>
          <p:spPr bwMode="auto">
            <a:xfrm>
              <a:off x="1968" y="1632"/>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en-US" sz="1800" b="0">
                  <a:solidFill>
                    <a:srgbClr val="0000FF"/>
                  </a:solidFill>
                  <a:latin typeface="Calibri Light" panose="020F0302020204030204" pitchFamily="34" charset="0"/>
                  <a:cs typeface="Calibri Light" panose="020F0302020204030204" pitchFamily="34" charset="0"/>
                </a:rPr>
                <a:t>0</a:t>
              </a:r>
            </a:p>
          </p:txBody>
        </p:sp>
      </p:grpSp>
      <p:sp>
        <p:nvSpPr>
          <p:cNvPr id="494615" name="Rectangle 23">
            <a:extLst>
              <a:ext uri="{FF2B5EF4-FFF2-40B4-BE49-F238E27FC236}">
                <a16:creationId xmlns:a16="http://schemas.microsoft.com/office/drawing/2014/main" id="{24A2BFDA-944A-9F13-DEB3-1B5F544E344A}"/>
              </a:ext>
            </a:extLst>
          </p:cNvPr>
          <p:cNvSpPr>
            <a:spLocks noChangeArrowheads="1"/>
          </p:cNvSpPr>
          <p:nvPr/>
        </p:nvSpPr>
        <p:spPr bwMode="auto">
          <a:xfrm>
            <a:off x="3790950" y="3810000"/>
            <a:ext cx="914400" cy="381000"/>
          </a:xfrm>
          <a:prstGeom prst="rect">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en-US" b="0">
                <a:solidFill>
                  <a:schemeClr val="accent2"/>
                </a:solidFill>
                <a:latin typeface="Calibri Light" panose="020F0302020204030204" pitchFamily="34" charset="0"/>
                <a:cs typeface="Calibri Light" panose="020F0302020204030204" pitchFamily="34" charset="0"/>
              </a:rPr>
              <a:t>1</a:t>
            </a:r>
          </a:p>
        </p:txBody>
      </p:sp>
      <p:grpSp>
        <p:nvGrpSpPr>
          <p:cNvPr id="494617" name="Group 25">
            <a:extLst>
              <a:ext uri="{FF2B5EF4-FFF2-40B4-BE49-F238E27FC236}">
                <a16:creationId xmlns:a16="http://schemas.microsoft.com/office/drawing/2014/main" id="{BEB5B0FB-F3E0-A9B6-A13F-4468E760F8BF}"/>
              </a:ext>
            </a:extLst>
          </p:cNvPr>
          <p:cNvGrpSpPr>
            <a:grpSpLocks/>
          </p:cNvGrpSpPr>
          <p:nvPr/>
        </p:nvGrpSpPr>
        <p:grpSpPr bwMode="auto">
          <a:xfrm>
            <a:off x="3371850" y="2228850"/>
            <a:ext cx="1905000" cy="457200"/>
            <a:chOff x="2112" y="1440"/>
            <a:chExt cx="1200" cy="288"/>
          </a:xfrm>
        </p:grpSpPr>
        <p:sp>
          <p:nvSpPr>
            <p:cNvPr id="494618" name="Line 26">
              <a:extLst>
                <a:ext uri="{FF2B5EF4-FFF2-40B4-BE49-F238E27FC236}">
                  <a16:creationId xmlns:a16="http://schemas.microsoft.com/office/drawing/2014/main" id="{FD8778D4-9A83-CC4F-A9C2-2E2FBEF09333}"/>
                </a:ext>
              </a:extLst>
            </p:cNvPr>
            <p:cNvSpPr>
              <a:spLocks noChangeShapeType="1"/>
            </p:cNvSpPr>
            <p:nvPr/>
          </p:nvSpPr>
          <p:spPr bwMode="auto">
            <a:xfrm>
              <a:off x="2880" y="1728"/>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sp>
          <p:nvSpPr>
            <p:cNvPr id="494619" name="Line 27">
              <a:extLst>
                <a:ext uri="{FF2B5EF4-FFF2-40B4-BE49-F238E27FC236}">
                  <a16:creationId xmlns:a16="http://schemas.microsoft.com/office/drawing/2014/main" id="{700FD51C-DB7F-7E43-B097-0C7CCBFCB75B}"/>
                </a:ext>
              </a:extLst>
            </p:cNvPr>
            <p:cNvSpPr>
              <a:spLocks noChangeShapeType="1"/>
            </p:cNvSpPr>
            <p:nvPr/>
          </p:nvSpPr>
          <p:spPr bwMode="auto">
            <a:xfrm flipH="1">
              <a:off x="2112" y="1728"/>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sp>
          <p:nvSpPr>
            <p:cNvPr id="494620" name="Text Box 28">
              <a:extLst>
                <a:ext uri="{FF2B5EF4-FFF2-40B4-BE49-F238E27FC236}">
                  <a16:creationId xmlns:a16="http://schemas.microsoft.com/office/drawing/2014/main" id="{6F093D84-C8C7-D911-28AC-761E5CD63413}"/>
                </a:ext>
              </a:extLst>
            </p:cNvPr>
            <p:cNvSpPr txBox="1">
              <a:spLocks noChangeArrowheads="1"/>
            </p:cNvSpPr>
            <p:nvPr/>
          </p:nvSpPr>
          <p:spPr bwMode="auto">
            <a:xfrm>
              <a:off x="2640" y="1440"/>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en-US" sz="1600" b="0">
                  <a:solidFill>
                    <a:schemeClr val="accent2"/>
                  </a:solidFill>
                  <a:latin typeface="Calibri Light" panose="020F0302020204030204" pitchFamily="34" charset="0"/>
                  <a:cs typeface="Calibri Light" panose="020F0302020204030204" pitchFamily="34" charset="0"/>
                </a:rPr>
                <a:t>1</a:t>
              </a:r>
            </a:p>
          </p:txBody>
        </p:sp>
      </p:grpSp>
      <p:sp>
        <p:nvSpPr>
          <p:cNvPr id="494621" name="Rectangle 29">
            <a:extLst>
              <a:ext uri="{FF2B5EF4-FFF2-40B4-BE49-F238E27FC236}">
                <a16:creationId xmlns:a16="http://schemas.microsoft.com/office/drawing/2014/main" id="{D0B98CDD-6A8B-CF63-E203-4608A839BB35}"/>
              </a:ext>
            </a:extLst>
          </p:cNvPr>
          <p:cNvSpPr>
            <a:spLocks noChangeArrowheads="1"/>
          </p:cNvSpPr>
          <p:nvPr/>
        </p:nvSpPr>
        <p:spPr bwMode="auto">
          <a:xfrm>
            <a:off x="5848350" y="3810000"/>
            <a:ext cx="914400" cy="381000"/>
          </a:xfrm>
          <a:prstGeom prst="rect">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en-US" b="0">
                <a:solidFill>
                  <a:schemeClr val="accent2"/>
                </a:solidFill>
                <a:latin typeface="Calibri Light" panose="020F0302020204030204" pitchFamily="34" charset="0"/>
                <a:cs typeface="Calibri Light" panose="020F0302020204030204" pitchFamily="34" charset="0"/>
              </a:rPr>
              <a:t>2</a:t>
            </a:r>
          </a:p>
        </p:txBody>
      </p:sp>
      <p:sp>
        <p:nvSpPr>
          <p:cNvPr id="494623" name="Rectangle 31">
            <a:extLst>
              <a:ext uri="{FF2B5EF4-FFF2-40B4-BE49-F238E27FC236}">
                <a16:creationId xmlns:a16="http://schemas.microsoft.com/office/drawing/2014/main" id="{6E0E1FDD-727D-FE7E-8BA4-608F56CA0A62}"/>
              </a:ext>
            </a:extLst>
          </p:cNvPr>
          <p:cNvSpPr>
            <a:spLocks noChangeArrowheads="1"/>
          </p:cNvSpPr>
          <p:nvPr/>
        </p:nvSpPr>
        <p:spPr bwMode="auto">
          <a:xfrm>
            <a:off x="5848350" y="3810000"/>
            <a:ext cx="914400" cy="381000"/>
          </a:xfrm>
          <a:prstGeom prst="rect">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en-US" b="0">
                <a:solidFill>
                  <a:schemeClr val="accent2"/>
                </a:solidFill>
                <a:latin typeface="Calibri Light" panose="020F0302020204030204" pitchFamily="34" charset="0"/>
                <a:cs typeface="Calibri Light" panose="020F0302020204030204" pitchFamily="34" charset="0"/>
              </a:rPr>
              <a:t>0</a:t>
            </a:r>
          </a:p>
        </p:txBody>
      </p:sp>
      <p:sp>
        <p:nvSpPr>
          <p:cNvPr id="494626" name="Text Box 34">
            <a:extLst>
              <a:ext uri="{FF2B5EF4-FFF2-40B4-BE49-F238E27FC236}">
                <a16:creationId xmlns:a16="http://schemas.microsoft.com/office/drawing/2014/main" id="{B8E41766-4E48-6769-B7FD-228FA84D7620}"/>
              </a:ext>
            </a:extLst>
          </p:cNvPr>
          <p:cNvSpPr txBox="1">
            <a:spLocks noChangeArrowheads="1"/>
          </p:cNvSpPr>
          <p:nvPr/>
        </p:nvSpPr>
        <p:spPr bwMode="auto">
          <a:xfrm>
            <a:off x="304800" y="4468813"/>
            <a:ext cx="1524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en-US" b="0">
                <a:solidFill>
                  <a:schemeClr val="accent2"/>
                </a:solidFill>
                <a:latin typeface="Calibri Light" panose="020F0302020204030204" pitchFamily="34" charset="0"/>
                <a:cs typeface="Calibri Light" panose="020F0302020204030204" pitchFamily="34" charset="0"/>
              </a:rPr>
              <a:t>phase:</a:t>
            </a:r>
          </a:p>
        </p:txBody>
      </p:sp>
      <p:sp>
        <p:nvSpPr>
          <p:cNvPr id="494628" name="Rectangle 36">
            <a:extLst>
              <a:ext uri="{FF2B5EF4-FFF2-40B4-BE49-F238E27FC236}">
                <a16:creationId xmlns:a16="http://schemas.microsoft.com/office/drawing/2014/main" id="{CCCD68EF-807C-C7B0-77A0-C5BAB3B1845F}"/>
              </a:ext>
            </a:extLst>
          </p:cNvPr>
          <p:cNvSpPr>
            <a:spLocks noChangeArrowheads="1"/>
          </p:cNvSpPr>
          <p:nvPr/>
        </p:nvSpPr>
        <p:spPr bwMode="auto">
          <a:xfrm>
            <a:off x="5848350" y="4545013"/>
            <a:ext cx="914400" cy="381000"/>
          </a:xfrm>
          <a:prstGeom prst="rect">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en-US" b="0">
                <a:solidFill>
                  <a:schemeClr val="accent2"/>
                </a:solidFill>
                <a:latin typeface="Calibri Light" panose="020F0302020204030204" pitchFamily="34" charset="0"/>
                <a:cs typeface="Calibri Light" panose="020F0302020204030204" pitchFamily="34" charset="0"/>
              </a:rPr>
              <a:t>4</a:t>
            </a:r>
          </a:p>
        </p:txBody>
      </p:sp>
      <p:sp>
        <p:nvSpPr>
          <p:cNvPr id="494629" name="Rectangle 37">
            <a:extLst>
              <a:ext uri="{FF2B5EF4-FFF2-40B4-BE49-F238E27FC236}">
                <a16:creationId xmlns:a16="http://schemas.microsoft.com/office/drawing/2014/main" id="{ADDF6AD0-7C60-084B-28A6-8ABE15157E89}"/>
              </a:ext>
            </a:extLst>
          </p:cNvPr>
          <p:cNvSpPr>
            <a:spLocks noChangeArrowheads="1"/>
          </p:cNvSpPr>
          <p:nvPr/>
        </p:nvSpPr>
        <p:spPr bwMode="auto">
          <a:xfrm>
            <a:off x="3790950" y="4545013"/>
            <a:ext cx="914400" cy="381000"/>
          </a:xfrm>
          <a:prstGeom prst="rect">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en-US" b="0">
                <a:solidFill>
                  <a:schemeClr val="accent2"/>
                </a:solidFill>
                <a:latin typeface="Calibri Light" panose="020F0302020204030204" pitchFamily="34" charset="0"/>
                <a:cs typeface="Calibri Light" panose="020F0302020204030204" pitchFamily="34" charset="0"/>
              </a:rPr>
              <a:t>1</a:t>
            </a:r>
          </a:p>
        </p:txBody>
      </p:sp>
      <p:sp>
        <p:nvSpPr>
          <p:cNvPr id="494630" name="Rectangle 38">
            <a:extLst>
              <a:ext uri="{FF2B5EF4-FFF2-40B4-BE49-F238E27FC236}">
                <a16:creationId xmlns:a16="http://schemas.microsoft.com/office/drawing/2014/main" id="{59828F41-C628-2344-B8AF-F0E45ECD2E4D}"/>
              </a:ext>
            </a:extLst>
          </p:cNvPr>
          <p:cNvSpPr>
            <a:spLocks noChangeArrowheads="1"/>
          </p:cNvSpPr>
          <p:nvPr/>
        </p:nvSpPr>
        <p:spPr bwMode="auto">
          <a:xfrm>
            <a:off x="1885950" y="4545013"/>
            <a:ext cx="914400" cy="381000"/>
          </a:xfrm>
          <a:prstGeom prst="rect">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en-US" b="0">
                <a:solidFill>
                  <a:schemeClr val="accent2"/>
                </a:solidFill>
                <a:latin typeface="Calibri Light" panose="020F0302020204030204" pitchFamily="34" charset="0"/>
                <a:cs typeface="Calibri Light" panose="020F0302020204030204" pitchFamily="34" charset="0"/>
              </a:rPr>
              <a:t>3</a:t>
            </a:r>
          </a:p>
        </p:txBody>
      </p:sp>
      <p:sp>
        <p:nvSpPr>
          <p:cNvPr id="494633" name="Rectangle 41">
            <a:extLst>
              <a:ext uri="{FF2B5EF4-FFF2-40B4-BE49-F238E27FC236}">
                <a16:creationId xmlns:a16="http://schemas.microsoft.com/office/drawing/2014/main" id="{A867F206-F6CD-8CE2-AC5A-221C5842A334}"/>
              </a:ext>
            </a:extLst>
          </p:cNvPr>
          <p:cNvSpPr>
            <a:spLocks noChangeArrowheads="1"/>
          </p:cNvSpPr>
          <p:nvPr/>
        </p:nvSpPr>
        <p:spPr bwMode="auto">
          <a:xfrm>
            <a:off x="1885950" y="4545013"/>
            <a:ext cx="914400" cy="381000"/>
          </a:xfrm>
          <a:prstGeom prst="rect">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en-US" b="0">
                <a:solidFill>
                  <a:schemeClr val="accent2"/>
                </a:solidFill>
                <a:latin typeface="Calibri Light" panose="020F0302020204030204" pitchFamily="34" charset="0"/>
                <a:cs typeface="Calibri Light" panose="020F0302020204030204" pitchFamily="34" charset="0"/>
              </a:rPr>
              <a:t>0</a:t>
            </a:r>
          </a:p>
        </p:txBody>
      </p:sp>
      <p:sp>
        <p:nvSpPr>
          <p:cNvPr id="494634" name="Text Box 42">
            <a:extLst>
              <a:ext uri="{FF2B5EF4-FFF2-40B4-BE49-F238E27FC236}">
                <a16:creationId xmlns:a16="http://schemas.microsoft.com/office/drawing/2014/main" id="{CF55BB59-F8A5-7155-3BAF-232CD77C6B77}"/>
              </a:ext>
            </a:extLst>
          </p:cNvPr>
          <p:cNvSpPr txBox="1">
            <a:spLocks noChangeArrowheads="1"/>
          </p:cNvSpPr>
          <p:nvPr/>
        </p:nvSpPr>
        <p:spPr bwMode="auto">
          <a:xfrm>
            <a:off x="393700" y="1320800"/>
            <a:ext cx="795337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en-US" b="0">
                <a:solidFill>
                  <a:srgbClr val="FF9900"/>
                </a:solidFill>
                <a:latin typeface="Calibri Light" panose="020F0302020204030204" pitchFamily="34" charset="0"/>
                <a:cs typeface="Calibri Light" panose="020F0302020204030204" pitchFamily="34" charset="0"/>
              </a:rPr>
              <a:t>P1 line 28: 0≠2N </a:t>
            </a:r>
            <a:r>
              <a:rPr lang="en-US" altLang="en-US" b="0">
                <a:solidFill>
                  <a:srgbClr val="FF9900"/>
                </a:solidFill>
                <a:latin typeface="Calibri Light" panose="020F0302020204030204" pitchFamily="34" charset="0"/>
                <a:cs typeface="Calibri Light" panose="020F0302020204030204" pitchFamily="34" charset="0"/>
                <a:sym typeface="Wingdings" panose="05000000000000000000" pitchFamily="2" charset="2"/>
              </a:rPr>
              <a:t> phase</a:t>
            </a:r>
            <a:r>
              <a:rPr lang="en-US" altLang="en-US" b="0" baseline="-25000">
                <a:solidFill>
                  <a:srgbClr val="FF9900"/>
                </a:solidFill>
                <a:latin typeface="Calibri Light" panose="020F0302020204030204" pitchFamily="34" charset="0"/>
                <a:cs typeface="Calibri Light" panose="020F0302020204030204" pitchFamily="34" charset="0"/>
                <a:sym typeface="Wingdings" panose="05000000000000000000" pitchFamily="2" charset="2"/>
              </a:rPr>
              <a:t>1</a:t>
            </a:r>
            <a:r>
              <a:rPr lang="en-US" altLang="en-US" b="0">
                <a:solidFill>
                  <a:srgbClr val="FF9900"/>
                </a:solidFill>
                <a:latin typeface="Calibri Light" panose="020F0302020204030204" pitchFamily="34" charset="0"/>
                <a:cs typeface="Calibri Light" panose="020F0302020204030204" pitchFamily="34" charset="0"/>
                <a:sym typeface="Wingdings" panose="05000000000000000000" pitchFamily="2" charset="2"/>
              </a:rPr>
              <a:t> = 0</a:t>
            </a:r>
            <a:endParaRPr lang="en-US" altLang="en-US" b="0">
              <a:solidFill>
                <a:srgbClr val="FF9900"/>
              </a:solidFill>
              <a:latin typeface="Calibri Light" panose="020F0302020204030204" pitchFamily="34" charset="0"/>
              <a:ea typeface="Arial Unicode MS" pitchFamily="34" charset="-128"/>
              <a:cs typeface="Calibri Light" panose="020F0302020204030204" pitchFamily="34" charset="0"/>
            </a:endParaRPr>
          </a:p>
        </p:txBody>
      </p:sp>
      <p:sp>
        <p:nvSpPr>
          <p:cNvPr id="494614" name="Text Box 22">
            <a:extLst>
              <a:ext uri="{FF2B5EF4-FFF2-40B4-BE49-F238E27FC236}">
                <a16:creationId xmlns:a16="http://schemas.microsoft.com/office/drawing/2014/main" id="{BB02108B-3328-72E6-3A77-642132DCE40B}"/>
              </a:ext>
            </a:extLst>
          </p:cNvPr>
          <p:cNvSpPr txBox="1">
            <a:spLocks noChangeArrowheads="1"/>
          </p:cNvSpPr>
          <p:nvPr/>
        </p:nvSpPr>
        <p:spPr bwMode="auto">
          <a:xfrm>
            <a:off x="393700" y="1320800"/>
            <a:ext cx="7696200"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en-US" b="0">
                <a:solidFill>
                  <a:srgbClr val="FF9900"/>
                </a:solidFill>
                <a:latin typeface="Calibri Light" panose="020F0302020204030204" pitchFamily="34" charset="0"/>
                <a:cs typeface="Calibri Light" panose="020F0302020204030204" pitchFamily="34" charset="0"/>
              </a:rPr>
              <a:t>P2 line 10,11 and 22 : 2&gt;0 </a:t>
            </a:r>
            <a:r>
              <a:rPr lang="en-US" altLang="en-US" b="0">
                <a:solidFill>
                  <a:srgbClr val="FF9900"/>
                </a:solidFill>
                <a:latin typeface="Calibri Light" panose="020F0302020204030204" pitchFamily="34" charset="0"/>
                <a:cs typeface="Calibri Light" panose="020F0302020204030204" pitchFamily="34" charset="0"/>
                <a:sym typeface="Wingdings" panose="05000000000000000000" pitchFamily="2" charset="2"/>
              </a:rPr>
              <a:t> reset</a:t>
            </a:r>
            <a:r>
              <a:rPr lang="en-US" altLang="en-US" b="0" baseline="-25000">
                <a:solidFill>
                  <a:srgbClr val="FF9900"/>
                </a:solidFill>
                <a:latin typeface="Calibri Light" panose="020F0302020204030204" pitchFamily="34" charset="0"/>
                <a:cs typeface="Calibri Light" panose="020F0302020204030204" pitchFamily="34" charset="0"/>
                <a:sym typeface="Wingdings" panose="05000000000000000000" pitchFamily="2" charset="2"/>
              </a:rPr>
              <a:t>2</a:t>
            </a:r>
            <a:r>
              <a:rPr lang="en-US" altLang="en-US" b="0">
                <a:solidFill>
                  <a:srgbClr val="FF9900"/>
                </a:solidFill>
                <a:latin typeface="Calibri Light" panose="020F0302020204030204" pitchFamily="34" charset="0"/>
                <a:cs typeface="Calibri Light" panose="020F0302020204030204" pitchFamily="34" charset="0"/>
                <a:sym typeface="Wingdings" panose="05000000000000000000" pitchFamily="2" charset="2"/>
              </a:rPr>
              <a:t>=0+1</a:t>
            </a:r>
            <a:endParaRPr lang="en-US" altLang="en-US" b="0">
              <a:solidFill>
                <a:srgbClr val="FF9900"/>
              </a:solidFill>
              <a:latin typeface="Calibri Light" panose="020F0302020204030204" pitchFamily="34" charset="0"/>
              <a:cs typeface="Calibri Light" panose="020F0302020204030204" pitchFamily="34" charset="0"/>
            </a:endParaRPr>
          </a:p>
        </p:txBody>
      </p:sp>
      <p:sp>
        <p:nvSpPr>
          <p:cNvPr id="494616" name="Text Box 24">
            <a:extLst>
              <a:ext uri="{FF2B5EF4-FFF2-40B4-BE49-F238E27FC236}">
                <a16:creationId xmlns:a16="http://schemas.microsoft.com/office/drawing/2014/main" id="{BBCD56E2-D277-8302-19A9-15A965F376FF}"/>
              </a:ext>
            </a:extLst>
          </p:cNvPr>
          <p:cNvSpPr txBox="1">
            <a:spLocks noChangeArrowheads="1"/>
          </p:cNvSpPr>
          <p:nvPr/>
        </p:nvSpPr>
        <p:spPr bwMode="auto">
          <a:xfrm>
            <a:off x="393700" y="1320800"/>
            <a:ext cx="7486650"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en-US" b="0">
                <a:solidFill>
                  <a:srgbClr val="FF9900"/>
                </a:solidFill>
                <a:latin typeface="Calibri Light" panose="020F0302020204030204" pitchFamily="34" charset="0"/>
                <a:cs typeface="Calibri Light" panose="020F0302020204030204" pitchFamily="34" charset="0"/>
              </a:rPr>
              <a:t>P2 line 28: 1 ≠2N </a:t>
            </a:r>
            <a:r>
              <a:rPr lang="en-US" altLang="en-US" b="0">
                <a:solidFill>
                  <a:srgbClr val="FF9900"/>
                </a:solidFill>
                <a:latin typeface="Calibri Light" panose="020F0302020204030204" pitchFamily="34" charset="0"/>
                <a:cs typeface="Calibri Light" panose="020F0302020204030204" pitchFamily="34" charset="0"/>
                <a:sym typeface="Wingdings" panose="05000000000000000000" pitchFamily="2" charset="2"/>
              </a:rPr>
              <a:t> phase</a:t>
            </a:r>
            <a:r>
              <a:rPr lang="en-US" altLang="en-US" b="0" baseline="-25000">
                <a:solidFill>
                  <a:srgbClr val="FF9900"/>
                </a:solidFill>
                <a:latin typeface="Calibri Light" panose="020F0302020204030204" pitchFamily="34" charset="0"/>
                <a:cs typeface="Calibri Light" panose="020F0302020204030204" pitchFamily="34" charset="0"/>
                <a:sym typeface="Wingdings" panose="05000000000000000000" pitchFamily="2" charset="2"/>
              </a:rPr>
              <a:t>2</a:t>
            </a:r>
            <a:r>
              <a:rPr lang="en-US" altLang="en-US" b="0">
                <a:solidFill>
                  <a:srgbClr val="FF9900"/>
                </a:solidFill>
                <a:latin typeface="Calibri Light" panose="020F0302020204030204" pitchFamily="34" charset="0"/>
                <a:cs typeface="Calibri Light" panose="020F0302020204030204" pitchFamily="34" charset="0"/>
                <a:sym typeface="Wingdings" panose="05000000000000000000" pitchFamily="2" charset="2"/>
              </a:rPr>
              <a:t>=0</a:t>
            </a:r>
          </a:p>
        </p:txBody>
      </p:sp>
      <p:sp>
        <p:nvSpPr>
          <p:cNvPr id="494622" name="Rectangle 30">
            <a:extLst>
              <a:ext uri="{FF2B5EF4-FFF2-40B4-BE49-F238E27FC236}">
                <a16:creationId xmlns:a16="http://schemas.microsoft.com/office/drawing/2014/main" id="{0E958DEF-A48C-6849-0566-97729DD3E531}"/>
              </a:ext>
            </a:extLst>
          </p:cNvPr>
          <p:cNvSpPr>
            <a:spLocks noChangeArrowheads="1"/>
          </p:cNvSpPr>
          <p:nvPr/>
        </p:nvSpPr>
        <p:spPr bwMode="auto">
          <a:xfrm>
            <a:off x="3790950" y="4545013"/>
            <a:ext cx="914400" cy="381000"/>
          </a:xfrm>
          <a:prstGeom prst="rect">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en-US" b="0">
                <a:solidFill>
                  <a:schemeClr val="accent2"/>
                </a:solidFill>
                <a:latin typeface="Calibri Light" panose="020F0302020204030204" pitchFamily="34" charset="0"/>
                <a:cs typeface="Calibri Light" panose="020F0302020204030204" pitchFamily="34" charset="0"/>
              </a:rPr>
              <a:t>0</a:t>
            </a:r>
          </a:p>
        </p:txBody>
      </p:sp>
      <p:sp>
        <p:nvSpPr>
          <p:cNvPr id="494635" name="Text Box 43">
            <a:extLst>
              <a:ext uri="{FF2B5EF4-FFF2-40B4-BE49-F238E27FC236}">
                <a16:creationId xmlns:a16="http://schemas.microsoft.com/office/drawing/2014/main" id="{1B051424-06E5-3018-89D9-25837158F166}"/>
              </a:ext>
            </a:extLst>
          </p:cNvPr>
          <p:cNvSpPr txBox="1">
            <a:spLocks noChangeArrowheads="1"/>
          </p:cNvSpPr>
          <p:nvPr/>
        </p:nvSpPr>
        <p:spPr bwMode="auto">
          <a:xfrm>
            <a:off x="330200" y="1320800"/>
            <a:ext cx="7334250"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en-US" b="0">
                <a:solidFill>
                  <a:srgbClr val="FF9900"/>
                </a:solidFill>
                <a:latin typeface="Calibri Light" panose="020F0302020204030204" pitchFamily="34" charset="0"/>
                <a:cs typeface="Calibri Light" panose="020F0302020204030204" pitchFamily="34" charset="0"/>
              </a:rPr>
              <a:t>P3 line 10,11 and 22: 5&gt;1 </a:t>
            </a:r>
            <a:r>
              <a:rPr lang="en-US" altLang="en-US" b="0">
                <a:solidFill>
                  <a:srgbClr val="FF9900"/>
                </a:solidFill>
                <a:latin typeface="Calibri Light" panose="020F0302020204030204" pitchFamily="34" charset="0"/>
                <a:cs typeface="Calibri Light" panose="020F0302020204030204" pitchFamily="34" charset="0"/>
                <a:sym typeface="Wingdings" panose="05000000000000000000" pitchFamily="2" charset="2"/>
              </a:rPr>
              <a:t> reset</a:t>
            </a:r>
            <a:r>
              <a:rPr lang="en-US" altLang="en-US" b="0" baseline="-25000">
                <a:solidFill>
                  <a:srgbClr val="FF9900"/>
                </a:solidFill>
                <a:latin typeface="Calibri Light" panose="020F0302020204030204" pitchFamily="34" charset="0"/>
                <a:cs typeface="Calibri Light" panose="020F0302020204030204" pitchFamily="34" charset="0"/>
                <a:sym typeface="Wingdings" panose="05000000000000000000" pitchFamily="2" charset="2"/>
              </a:rPr>
              <a:t>3</a:t>
            </a:r>
            <a:r>
              <a:rPr lang="en-US" altLang="en-US" b="0">
                <a:solidFill>
                  <a:srgbClr val="FF9900"/>
                </a:solidFill>
                <a:latin typeface="Calibri Light" panose="020F0302020204030204" pitchFamily="34" charset="0"/>
                <a:cs typeface="Calibri Light" panose="020F0302020204030204" pitchFamily="34" charset="0"/>
                <a:sym typeface="Wingdings" panose="05000000000000000000" pitchFamily="2" charset="2"/>
              </a:rPr>
              <a:t>=1+1</a:t>
            </a:r>
            <a:endParaRPr lang="en-US" altLang="en-US" b="0">
              <a:solidFill>
                <a:srgbClr val="FF9900"/>
              </a:solidFill>
              <a:latin typeface="Calibri Light" panose="020F0302020204030204" pitchFamily="34" charset="0"/>
              <a:cs typeface="Calibri Light" panose="020F0302020204030204" pitchFamily="34" charset="0"/>
            </a:endParaRPr>
          </a:p>
        </p:txBody>
      </p:sp>
      <p:sp>
        <p:nvSpPr>
          <p:cNvPr id="494636" name="Text Box 44">
            <a:extLst>
              <a:ext uri="{FF2B5EF4-FFF2-40B4-BE49-F238E27FC236}">
                <a16:creationId xmlns:a16="http://schemas.microsoft.com/office/drawing/2014/main" id="{16DE182D-CF32-33CF-D3CD-46E4BAA7200B}"/>
              </a:ext>
            </a:extLst>
          </p:cNvPr>
          <p:cNvSpPr txBox="1">
            <a:spLocks noChangeArrowheads="1"/>
          </p:cNvSpPr>
          <p:nvPr/>
        </p:nvSpPr>
        <p:spPr bwMode="auto">
          <a:xfrm>
            <a:off x="381000" y="1320800"/>
            <a:ext cx="795337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en-US" b="0">
                <a:solidFill>
                  <a:srgbClr val="FF9900"/>
                </a:solidFill>
                <a:latin typeface="Calibri Light" panose="020F0302020204030204" pitchFamily="34" charset="0"/>
                <a:cs typeface="Calibri Light" panose="020F0302020204030204" pitchFamily="34" charset="0"/>
              </a:rPr>
              <a:t>P3 line 25: 0 </a:t>
            </a:r>
            <a:r>
              <a:rPr lang="en-US" altLang="en-US" b="0">
                <a:solidFill>
                  <a:srgbClr val="FF9900"/>
                </a:solidFill>
                <a:latin typeface="Calibri Light" panose="020F0302020204030204" pitchFamily="34" charset="0"/>
                <a:ea typeface="Arial Unicode MS" pitchFamily="34" charset="-128"/>
                <a:cs typeface="Calibri Light" panose="020F0302020204030204" pitchFamily="34" charset="0"/>
              </a:rPr>
              <a:t>∉ {(4-1),4,(4+1)} </a:t>
            </a:r>
            <a:r>
              <a:rPr lang="en-US" altLang="en-US" b="0">
                <a:solidFill>
                  <a:srgbClr val="FF9900"/>
                </a:solidFill>
                <a:latin typeface="Calibri Light" panose="020F0302020204030204" pitchFamily="34" charset="0"/>
                <a:ea typeface="Arial Unicode MS" pitchFamily="34" charset="-128"/>
                <a:cs typeface="Calibri Light" panose="020F0302020204030204" pitchFamily="34" charset="0"/>
                <a:sym typeface="Wingdings" panose="05000000000000000000" pitchFamily="2" charset="2"/>
              </a:rPr>
              <a:t> reset</a:t>
            </a:r>
            <a:r>
              <a:rPr lang="en-US" altLang="en-US" b="0" baseline="-25000">
                <a:solidFill>
                  <a:srgbClr val="FF9900"/>
                </a:solidFill>
                <a:latin typeface="Calibri Light" panose="020F0302020204030204" pitchFamily="34" charset="0"/>
                <a:ea typeface="Arial Unicode MS" pitchFamily="34" charset="-128"/>
                <a:cs typeface="Calibri Light" panose="020F0302020204030204" pitchFamily="34" charset="0"/>
                <a:sym typeface="Wingdings" panose="05000000000000000000" pitchFamily="2" charset="2"/>
              </a:rPr>
              <a:t>3</a:t>
            </a:r>
            <a:r>
              <a:rPr lang="en-US" altLang="en-US" b="0">
                <a:solidFill>
                  <a:srgbClr val="FF9900"/>
                </a:solidFill>
                <a:latin typeface="Calibri Light" panose="020F0302020204030204" pitchFamily="34" charset="0"/>
                <a:ea typeface="Arial Unicode MS" pitchFamily="34" charset="-128"/>
                <a:cs typeface="Calibri Light" panose="020F0302020204030204" pitchFamily="34" charset="0"/>
                <a:sym typeface="Wingdings" panose="05000000000000000000" pitchFamily="2" charset="2"/>
              </a:rPr>
              <a:t>=0</a:t>
            </a:r>
            <a:endParaRPr lang="en-US" altLang="en-US" b="0">
              <a:solidFill>
                <a:srgbClr val="FF9900"/>
              </a:solidFill>
              <a:latin typeface="Calibri Light" panose="020F0302020204030204" pitchFamily="34" charset="0"/>
              <a:ea typeface="Arial Unicode MS" pitchFamily="34" charset="-128"/>
              <a:cs typeface="Calibri Light" panose="020F0302020204030204" pitchFamily="34" charset="0"/>
            </a:endParaRPr>
          </a:p>
        </p:txBody>
      </p:sp>
      <p:sp>
        <p:nvSpPr>
          <p:cNvPr id="494637" name="Text Box 45">
            <a:extLst>
              <a:ext uri="{FF2B5EF4-FFF2-40B4-BE49-F238E27FC236}">
                <a16:creationId xmlns:a16="http://schemas.microsoft.com/office/drawing/2014/main" id="{39E42D93-ABDB-8A22-042C-0D3BDF956FE4}"/>
              </a:ext>
            </a:extLst>
          </p:cNvPr>
          <p:cNvSpPr txBox="1">
            <a:spLocks noChangeArrowheads="1"/>
          </p:cNvSpPr>
          <p:nvPr/>
        </p:nvSpPr>
        <p:spPr bwMode="auto">
          <a:xfrm>
            <a:off x="355600" y="1320800"/>
            <a:ext cx="795337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en-US" b="0">
                <a:solidFill>
                  <a:srgbClr val="FF9900"/>
                </a:solidFill>
                <a:latin typeface="Calibri Light" panose="020F0302020204030204" pitchFamily="34" charset="0"/>
                <a:cs typeface="Calibri Light" panose="020F0302020204030204" pitchFamily="34" charset="0"/>
              </a:rPr>
              <a:t>P3 line 28: 0≠2N </a:t>
            </a:r>
            <a:r>
              <a:rPr lang="en-US" altLang="en-US" b="0">
                <a:solidFill>
                  <a:srgbClr val="FF9900"/>
                </a:solidFill>
                <a:latin typeface="Calibri Light" panose="020F0302020204030204" pitchFamily="34" charset="0"/>
                <a:cs typeface="Calibri Light" panose="020F0302020204030204" pitchFamily="34" charset="0"/>
                <a:sym typeface="Wingdings" panose="05000000000000000000" pitchFamily="2" charset="2"/>
              </a:rPr>
              <a:t> phase</a:t>
            </a:r>
            <a:r>
              <a:rPr lang="en-US" altLang="en-US" b="0" baseline="-25000">
                <a:solidFill>
                  <a:srgbClr val="FF9900"/>
                </a:solidFill>
                <a:latin typeface="Calibri Light" panose="020F0302020204030204" pitchFamily="34" charset="0"/>
                <a:cs typeface="Calibri Light" panose="020F0302020204030204" pitchFamily="34" charset="0"/>
                <a:sym typeface="Wingdings" panose="05000000000000000000" pitchFamily="2" charset="2"/>
              </a:rPr>
              <a:t>3</a:t>
            </a:r>
            <a:r>
              <a:rPr lang="en-US" altLang="en-US" b="0">
                <a:solidFill>
                  <a:srgbClr val="FF9900"/>
                </a:solidFill>
                <a:latin typeface="Calibri Light" panose="020F0302020204030204" pitchFamily="34" charset="0"/>
                <a:cs typeface="Calibri Light" panose="020F0302020204030204" pitchFamily="34" charset="0"/>
                <a:sym typeface="Wingdings" panose="05000000000000000000" pitchFamily="2" charset="2"/>
              </a:rPr>
              <a:t> = 0</a:t>
            </a:r>
            <a:endParaRPr lang="en-US" altLang="en-US" b="0">
              <a:solidFill>
                <a:srgbClr val="FF9900"/>
              </a:solidFill>
              <a:latin typeface="Calibri Light" panose="020F0302020204030204" pitchFamily="34" charset="0"/>
              <a:ea typeface="Arial Unicode MS" pitchFamily="34" charset="-128"/>
              <a:cs typeface="Calibri Light" panose="020F0302020204030204" pitchFamily="34" charset="0"/>
            </a:endParaRPr>
          </a:p>
        </p:txBody>
      </p:sp>
      <p:sp>
        <p:nvSpPr>
          <p:cNvPr id="494625" name="Rectangle 33">
            <a:extLst>
              <a:ext uri="{FF2B5EF4-FFF2-40B4-BE49-F238E27FC236}">
                <a16:creationId xmlns:a16="http://schemas.microsoft.com/office/drawing/2014/main" id="{ABC0F720-878D-4B9B-0155-B16C9DCF5108}"/>
              </a:ext>
            </a:extLst>
          </p:cNvPr>
          <p:cNvSpPr>
            <a:spLocks noChangeArrowheads="1"/>
          </p:cNvSpPr>
          <p:nvPr/>
        </p:nvSpPr>
        <p:spPr bwMode="auto">
          <a:xfrm>
            <a:off x="5848350" y="4545013"/>
            <a:ext cx="914400" cy="381000"/>
          </a:xfrm>
          <a:prstGeom prst="rect">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en-US" b="0">
                <a:solidFill>
                  <a:schemeClr val="accent2"/>
                </a:solidFill>
                <a:latin typeface="Calibri Light" panose="020F0302020204030204" pitchFamily="34" charset="0"/>
                <a:cs typeface="Calibri Light" panose="020F0302020204030204" pitchFamily="34" charset="0"/>
              </a:rPr>
              <a:t>0</a:t>
            </a:r>
          </a:p>
        </p:txBody>
      </p:sp>
      <p:sp>
        <p:nvSpPr>
          <p:cNvPr id="494646" name="Text Box 54">
            <a:extLst>
              <a:ext uri="{FF2B5EF4-FFF2-40B4-BE49-F238E27FC236}">
                <a16:creationId xmlns:a16="http://schemas.microsoft.com/office/drawing/2014/main" id="{DC1432FD-1092-DDCC-B9E5-0BE225B97DA8}"/>
              </a:ext>
            </a:extLst>
          </p:cNvPr>
          <p:cNvSpPr txBox="1">
            <a:spLocks noChangeArrowheads="1"/>
          </p:cNvSpPr>
          <p:nvPr/>
        </p:nvSpPr>
        <p:spPr bwMode="auto">
          <a:xfrm>
            <a:off x="342900" y="1320800"/>
            <a:ext cx="795337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en-US" b="0">
                <a:solidFill>
                  <a:srgbClr val="FF9900"/>
                </a:solidFill>
                <a:latin typeface="Calibri Light" panose="020F0302020204030204" pitchFamily="34" charset="0"/>
                <a:cs typeface="Calibri Light" panose="020F0302020204030204" pitchFamily="34" charset="0"/>
              </a:rPr>
              <a:t>All processors increment reset until 2N</a:t>
            </a:r>
            <a:endParaRPr lang="en-US" altLang="en-US" b="0">
              <a:solidFill>
                <a:srgbClr val="FF9900"/>
              </a:solidFill>
              <a:latin typeface="Calibri Light" panose="020F0302020204030204" pitchFamily="34" charset="0"/>
              <a:ea typeface="Arial Unicode MS" pitchFamily="34" charset="-128"/>
              <a:cs typeface="Calibri Light" panose="020F0302020204030204" pitchFamily="34" charset="0"/>
            </a:endParaRPr>
          </a:p>
        </p:txBody>
      </p:sp>
      <p:sp>
        <p:nvSpPr>
          <p:cNvPr id="494647" name="Rectangle 55">
            <a:extLst>
              <a:ext uri="{FF2B5EF4-FFF2-40B4-BE49-F238E27FC236}">
                <a16:creationId xmlns:a16="http://schemas.microsoft.com/office/drawing/2014/main" id="{048513A1-F5C6-4C98-89D3-B04969F97AE1}"/>
              </a:ext>
            </a:extLst>
          </p:cNvPr>
          <p:cNvSpPr>
            <a:spLocks noChangeArrowheads="1"/>
          </p:cNvSpPr>
          <p:nvPr/>
        </p:nvSpPr>
        <p:spPr bwMode="auto">
          <a:xfrm>
            <a:off x="1885950" y="3810000"/>
            <a:ext cx="914400" cy="381000"/>
          </a:xfrm>
          <a:prstGeom prst="rect">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en-US" b="0">
                <a:solidFill>
                  <a:schemeClr val="accent2"/>
                </a:solidFill>
                <a:latin typeface="Calibri Light" panose="020F0302020204030204" pitchFamily="34" charset="0"/>
                <a:cs typeface="Calibri Light" panose="020F0302020204030204" pitchFamily="34" charset="0"/>
              </a:rPr>
              <a:t>2</a:t>
            </a:r>
          </a:p>
        </p:txBody>
      </p:sp>
      <p:sp>
        <p:nvSpPr>
          <p:cNvPr id="494648" name="Rectangle 56">
            <a:extLst>
              <a:ext uri="{FF2B5EF4-FFF2-40B4-BE49-F238E27FC236}">
                <a16:creationId xmlns:a16="http://schemas.microsoft.com/office/drawing/2014/main" id="{C76AB687-88BE-81D3-FB0B-CE14200F88AD}"/>
              </a:ext>
            </a:extLst>
          </p:cNvPr>
          <p:cNvSpPr>
            <a:spLocks noChangeArrowheads="1"/>
          </p:cNvSpPr>
          <p:nvPr/>
        </p:nvSpPr>
        <p:spPr bwMode="auto">
          <a:xfrm>
            <a:off x="3790950" y="3810000"/>
            <a:ext cx="914400" cy="381000"/>
          </a:xfrm>
          <a:prstGeom prst="rect">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en-US" b="0">
                <a:solidFill>
                  <a:schemeClr val="accent2"/>
                </a:solidFill>
                <a:latin typeface="Calibri Light" panose="020F0302020204030204" pitchFamily="34" charset="0"/>
                <a:cs typeface="Calibri Light" panose="020F0302020204030204" pitchFamily="34" charset="0"/>
              </a:rPr>
              <a:t>3</a:t>
            </a:r>
          </a:p>
        </p:txBody>
      </p:sp>
      <p:sp>
        <p:nvSpPr>
          <p:cNvPr id="494649" name="Rectangle 57">
            <a:extLst>
              <a:ext uri="{FF2B5EF4-FFF2-40B4-BE49-F238E27FC236}">
                <a16:creationId xmlns:a16="http://schemas.microsoft.com/office/drawing/2014/main" id="{B788B280-A0E5-F50B-7058-1B6D9E4928BE}"/>
              </a:ext>
            </a:extLst>
          </p:cNvPr>
          <p:cNvSpPr>
            <a:spLocks noChangeArrowheads="1"/>
          </p:cNvSpPr>
          <p:nvPr/>
        </p:nvSpPr>
        <p:spPr bwMode="auto">
          <a:xfrm>
            <a:off x="5848350" y="3810000"/>
            <a:ext cx="914400" cy="381000"/>
          </a:xfrm>
          <a:prstGeom prst="rect">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en-US" b="0">
                <a:solidFill>
                  <a:schemeClr val="accent2"/>
                </a:solidFill>
                <a:latin typeface="Calibri Light" panose="020F0302020204030204" pitchFamily="34" charset="0"/>
                <a:cs typeface="Calibri Light" panose="020F0302020204030204" pitchFamily="34" charset="0"/>
              </a:rPr>
              <a:t>4</a:t>
            </a:r>
          </a:p>
        </p:txBody>
      </p:sp>
      <p:grpSp>
        <p:nvGrpSpPr>
          <p:cNvPr id="494661" name="Group 69">
            <a:extLst>
              <a:ext uri="{FF2B5EF4-FFF2-40B4-BE49-F238E27FC236}">
                <a16:creationId xmlns:a16="http://schemas.microsoft.com/office/drawing/2014/main" id="{62587B71-55B5-6639-AA0C-0D394E977CC2}"/>
              </a:ext>
            </a:extLst>
          </p:cNvPr>
          <p:cNvGrpSpPr>
            <a:grpSpLocks/>
          </p:cNvGrpSpPr>
          <p:nvPr/>
        </p:nvGrpSpPr>
        <p:grpSpPr bwMode="auto">
          <a:xfrm>
            <a:off x="1885950" y="3810000"/>
            <a:ext cx="4876800" cy="381000"/>
            <a:chOff x="1188" y="2400"/>
            <a:chExt cx="3072" cy="240"/>
          </a:xfrm>
        </p:grpSpPr>
        <p:sp>
          <p:nvSpPr>
            <p:cNvPr id="494650" name="Rectangle 58">
              <a:extLst>
                <a:ext uri="{FF2B5EF4-FFF2-40B4-BE49-F238E27FC236}">
                  <a16:creationId xmlns:a16="http://schemas.microsoft.com/office/drawing/2014/main" id="{40D439AA-ACCF-7A7A-54D4-53B337023FC4}"/>
                </a:ext>
              </a:extLst>
            </p:cNvPr>
            <p:cNvSpPr>
              <a:spLocks noChangeArrowheads="1"/>
            </p:cNvSpPr>
            <p:nvPr/>
          </p:nvSpPr>
          <p:spPr bwMode="auto">
            <a:xfrm>
              <a:off x="1188" y="2400"/>
              <a:ext cx="576" cy="240"/>
            </a:xfrm>
            <a:prstGeom prst="rect">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en-US" b="0">
                  <a:solidFill>
                    <a:schemeClr val="accent2"/>
                  </a:solidFill>
                  <a:latin typeface="Calibri Light" panose="020F0302020204030204" pitchFamily="34" charset="0"/>
                  <a:cs typeface="Calibri Light" panose="020F0302020204030204" pitchFamily="34" charset="0"/>
                </a:rPr>
                <a:t>2N</a:t>
              </a:r>
            </a:p>
          </p:txBody>
        </p:sp>
        <p:sp>
          <p:nvSpPr>
            <p:cNvPr id="494651" name="Rectangle 59">
              <a:extLst>
                <a:ext uri="{FF2B5EF4-FFF2-40B4-BE49-F238E27FC236}">
                  <a16:creationId xmlns:a16="http://schemas.microsoft.com/office/drawing/2014/main" id="{53ADCC52-D945-221D-ECF1-E7407B063E4D}"/>
                </a:ext>
              </a:extLst>
            </p:cNvPr>
            <p:cNvSpPr>
              <a:spLocks noChangeArrowheads="1"/>
            </p:cNvSpPr>
            <p:nvPr/>
          </p:nvSpPr>
          <p:spPr bwMode="auto">
            <a:xfrm>
              <a:off x="2388" y="2400"/>
              <a:ext cx="576" cy="240"/>
            </a:xfrm>
            <a:prstGeom prst="rect">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en-US" b="0">
                  <a:solidFill>
                    <a:schemeClr val="accent2"/>
                  </a:solidFill>
                  <a:latin typeface="Calibri Light" panose="020F0302020204030204" pitchFamily="34" charset="0"/>
                  <a:cs typeface="Calibri Light" panose="020F0302020204030204" pitchFamily="34" charset="0"/>
                </a:rPr>
                <a:t>2N</a:t>
              </a:r>
            </a:p>
          </p:txBody>
        </p:sp>
        <p:sp>
          <p:nvSpPr>
            <p:cNvPr id="494652" name="Rectangle 60">
              <a:extLst>
                <a:ext uri="{FF2B5EF4-FFF2-40B4-BE49-F238E27FC236}">
                  <a16:creationId xmlns:a16="http://schemas.microsoft.com/office/drawing/2014/main" id="{C1624230-374B-3592-52AE-98BB22C10842}"/>
                </a:ext>
              </a:extLst>
            </p:cNvPr>
            <p:cNvSpPr>
              <a:spLocks noChangeArrowheads="1"/>
            </p:cNvSpPr>
            <p:nvPr/>
          </p:nvSpPr>
          <p:spPr bwMode="auto">
            <a:xfrm>
              <a:off x="3684" y="2400"/>
              <a:ext cx="576" cy="240"/>
            </a:xfrm>
            <a:prstGeom prst="rect">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en-US" b="0">
                  <a:solidFill>
                    <a:schemeClr val="accent2"/>
                  </a:solidFill>
                  <a:latin typeface="Calibri Light" panose="020F0302020204030204" pitchFamily="34" charset="0"/>
                  <a:cs typeface="Calibri Light" panose="020F0302020204030204" pitchFamily="34" charset="0"/>
                </a:rPr>
                <a:t>2N</a:t>
              </a:r>
            </a:p>
          </p:txBody>
        </p:sp>
      </p:grpSp>
      <p:sp>
        <p:nvSpPr>
          <p:cNvPr id="494654" name="Text Box 62">
            <a:extLst>
              <a:ext uri="{FF2B5EF4-FFF2-40B4-BE49-F238E27FC236}">
                <a16:creationId xmlns:a16="http://schemas.microsoft.com/office/drawing/2014/main" id="{23D93361-8F5D-543D-BEFB-3D6C03E8E0EE}"/>
              </a:ext>
            </a:extLst>
          </p:cNvPr>
          <p:cNvSpPr txBox="1">
            <a:spLocks noChangeArrowheads="1"/>
          </p:cNvSpPr>
          <p:nvPr/>
        </p:nvSpPr>
        <p:spPr bwMode="auto">
          <a:xfrm>
            <a:off x="381000" y="1320800"/>
            <a:ext cx="795337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en-US" b="0">
                <a:solidFill>
                  <a:srgbClr val="FF9900"/>
                </a:solidFill>
                <a:latin typeface="Calibri Light" panose="020F0302020204030204" pitchFamily="34" charset="0"/>
                <a:cs typeface="Calibri Light" panose="020F0302020204030204" pitchFamily="34" charset="0"/>
              </a:rPr>
              <a:t>All processors increment phase</a:t>
            </a:r>
            <a:endParaRPr lang="en-US" altLang="en-US" b="0">
              <a:solidFill>
                <a:srgbClr val="FF9900"/>
              </a:solidFill>
              <a:latin typeface="Calibri Light" panose="020F0302020204030204" pitchFamily="34" charset="0"/>
              <a:ea typeface="Arial Unicode MS" pitchFamily="34" charset="-128"/>
              <a:cs typeface="Calibri Light" panose="020F0302020204030204" pitchFamily="34" charset="0"/>
            </a:endParaRPr>
          </a:p>
        </p:txBody>
      </p:sp>
      <p:sp>
        <p:nvSpPr>
          <p:cNvPr id="494656" name="Rectangle 64">
            <a:extLst>
              <a:ext uri="{FF2B5EF4-FFF2-40B4-BE49-F238E27FC236}">
                <a16:creationId xmlns:a16="http://schemas.microsoft.com/office/drawing/2014/main" id="{9F368CD6-9ED2-A8D7-923D-09967E6CE977}"/>
              </a:ext>
            </a:extLst>
          </p:cNvPr>
          <p:cNvSpPr>
            <a:spLocks noChangeArrowheads="1"/>
          </p:cNvSpPr>
          <p:nvPr/>
        </p:nvSpPr>
        <p:spPr bwMode="auto">
          <a:xfrm>
            <a:off x="3790950" y="4545013"/>
            <a:ext cx="914400" cy="381000"/>
          </a:xfrm>
          <a:prstGeom prst="rect">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en-US" b="0">
                <a:solidFill>
                  <a:schemeClr val="accent2"/>
                </a:solidFill>
                <a:latin typeface="Calibri Light" panose="020F0302020204030204" pitchFamily="34" charset="0"/>
                <a:cs typeface="Calibri Light" panose="020F0302020204030204" pitchFamily="34" charset="0"/>
              </a:rPr>
              <a:t>1</a:t>
            </a:r>
          </a:p>
        </p:txBody>
      </p:sp>
      <p:grpSp>
        <p:nvGrpSpPr>
          <p:cNvPr id="494662" name="Group 70">
            <a:extLst>
              <a:ext uri="{FF2B5EF4-FFF2-40B4-BE49-F238E27FC236}">
                <a16:creationId xmlns:a16="http://schemas.microsoft.com/office/drawing/2014/main" id="{F12FA2A0-806D-8A36-8B30-50D178C3EB75}"/>
              </a:ext>
            </a:extLst>
          </p:cNvPr>
          <p:cNvGrpSpPr>
            <a:grpSpLocks/>
          </p:cNvGrpSpPr>
          <p:nvPr/>
        </p:nvGrpSpPr>
        <p:grpSpPr bwMode="auto">
          <a:xfrm>
            <a:off x="1885950" y="4545013"/>
            <a:ext cx="4876800" cy="381000"/>
            <a:chOff x="1188" y="2863"/>
            <a:chExt cx="3072" cy="240"/>
          </a:xfrm>
        </p:grpSpPr>
        <p:sp>
          <p:nvSpPr>
            <p:cNvPr id="494655" name="Rectangle 63">
              <a:extLst>
                <a:ext uri="{FF2B5EF4-FFF2-40B4-BE49-F238E27FC236}">
                  <a16:creationId xmlns:a16="http://schemas.microsoft.com/office/drawing/2014/main" id="{42105EB8-3DCB-909C-9715-303908F66262}"/>
                </a:ext>
              </a:extLst>
            </p:cNvPr>
            <p:cNvSpPr>
              <a:spLocks noChangeArrowheads="1"/>
            </p:cNvSpPr>
            <p:nvPr/>
          </p:nvSpPr>
          <p:spPr bwMode="auto">
            <a:xfrm>
              <a:off x="1188" y="2863"/>
              <a:ext cx="576" cy="240"/>
            </a:xfrm>
            <a:prstGeom prst="rect">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en-US" b="0">
                  <a:solidFill>
                    <a:schemeClr val="accent2"/>
                  </a:solidFill>
                  <a:latin typeface="Calibri Light" panose="020F0302020204030204" pitchFamily="34" charset="0"/>
                  <a:cs typeface="Calibri Light" panose="020F0302020204030204" pitchFamily="34" charset="0"/>
                </a:rPr>
                <a:t>1</a:t>
              </a:r>
            </a:p>
          </p:txBody>
        </p:sp>
        <p:sp>
          <p:nvSpPr>
            <p:cNvPr id="494657" name="Rectangle 65">
              <a:extLst>
                <a:ext uri="{FF2B5EF4-FFF2-40B4-BE49-F238E27FC236}">
                  <a16:creationId xmlns:a16="http://schemas.microsoft.com/office/drawing/2014/main" id="{AC0B3D65-A9DB-022D-752E-CD118D3869D9}"/>
                </a:ext>
              </a:extLst>
            </p:cNvPr>
            <p:cNvSpPr>
              <a:spLocks noChangeArrowheads="1"/>
            </p:cNvSpPr>
            <p:nvPr/>
          </p:nvSpPr>
          <p:spPr bwMode="auto">
            <a:xfrm>
              <a:off x="3684" y="2863"/>
              <a:ext cx="576" cy="240"/>
            </a:xfrm>
            <a:prstGeom prst="rect">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en-US" b="0">
                  <a:solidFill>
                    <a:schemeClr val="accent2"/>
                  </a:solidFill>
                  <a:latin typeface="Calibri Light" panose="020F0302020204030204" pitchFamily="34" charset="0"/>
                  <a:cs typeface="Calibri Light" panose="020F0302020204030204" pitchFamily="34" charset="0"/>
                </a:rPr>
                <a:t>1</a:t>
              </a:r>
            </a:p>
          </p:txBody>
        </p:sp>
      </p:grpSp>
      <p:grpSp>
        <p:nvGrpSpPr>
          <p:cNvPr id="494663" name="Group 71">
            <a:extLst>
              <a:ext uri="{FF2B5EF4-FFF2-40B4-BE49-F238E27FC236}">
                <a16:creationId xmlns:a16="http://schemas.microsoft.com/office/drawing/2014/main" id="{8EF84BCD-6205-1803-9A53-D66146822DE4}"/>
              </a:ext>
            </a:extLst>
          </p:cNvPr>
          <p:cNvGrpSpPr>
            <a:grpSpLocks/>
          </p:cNvGrpSpPr>
          <p:nvPr/>
        </p:nvGrpSpPr>
        <p:grpSpPr bwMode="auto">
          <a:xfrm>
            <a:off x="1885950" y="4545013"/>
            <a:ext cx="4876800" cy="381000"/>
            <a:chOff x="1188" y="2863"/>
            <a:chExt cx="3072" cy="240"/>
          </a:xfrm>
        </p:grpSpPr>
        <p:sp>
          <p:nvSpPr>
            <p:cNvPr id="494658" name="Rectangle 66">
              <a:extLst>
                <a:ext uri="{FF2B5EF4-FFF2-40B4-BE49-F238E27FC236}">
                  <a16:creationId xmlns:a16="http://schemas.microsoft.com/office/drawing/2014/main" id="{CEEC7CF0-A0E9-A810-C439-85F5A3481B4D}"/>
                </a:ext>
              </a:extLst>
            </p:cNvPr>
            <p:cNvSpPr>
              <a:spLocks noChangeArrowheads="1"/>
            </p:cNvSpPr>
            <p:nvPr/>
          </p:nvSpPr>
          <p:spPr bwMode="auto">
            <a:xfrm>
              <a:off x="1188" y="2863"/>
              <a:ext cx="576" cy="240"/>
            </a:xfrm>
            <a:prstGeom prst="rect">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en-US" b="0">
                  <a:solidFill>
                    <a:schemeClr val="accent2"/>
                  </a:solidFill>
                  <a:latin typeface="Calibri Light" panose="020F0302020204030204" pitchFamily="34" charset="0"/>
                  <a:cs typeface="Calibri Light" panose="020F0302020204030204" pitchFamily="34" charset="0"/>
                </a:rPr>
                <a:t>2</a:t>
              </a:r>
            </a:p>
          </p:txBody>
        </p:sp>
        <p:sp>
          <p:nvSpPr>
            <p:cNvPr id="494660" name="Rectangle 68">
              <a:extLst>
                <a:ext uri="{FF2B5EF4-FFF2-40B4-BE49-F238E27FC236}">
                  <a16:creationId xmlns:a16="http://schemas.microsoft.com/office/drawing/2014/main" id="{753B86C7-5CC1-A038-4043-87A54C767BEB}"/>
                </a:ext>
              </a:extLst>
            </p:cNvPr>
            <p:cNvSpPr>
              <a:spLocks noChangeArrowheads="1"/>
            </p:cNvSpPr>
            <p:nvPr/>
          </p:nvSpPr>
          <p:spPr bwMode="auto">
            <a:xfrm>
              <a:off x="3684" y="2863"/>
              <a:ext cx="576" cy="240"/>
            </a:xfrm>
            <a:prstGeom prst="rect">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en-US" b="0">
                  <a:solidFill>
                    <a:schemeClr val="accent2"/>
                  </a:solidFill>
                  <a:latin typeface="Calibri Light" panose="020F0302020204030204" pitchFamily="34" charset="0"/>
                  <a:cs typeface="Calibri Light" panose="020F0302020204030204" pitchFamily="34" charset="0"/>
                </a:rPr>
                <a:t>2</a:t>
              </a:r>
            </a:p>
          </p:txBody>
        </p:sp>
      </p:grpSp>
    </p:spTree>
    <p:extLst>
      <p:ext uri="{BB962C8B-B14F-4D97-AF65-F5344CB8AC3E}">
        <p14:creationId xmlns:p14="http://schemas.microsoft.com/office/powerpoint/2010/main" val="16255774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4610"/>
                                        </p:tgtEl>
                                        <p:attrNameLst>
                                          <p:attrName>style.visibility</p:attrName>
                                        </p:attrNameLst>
                                      </p:cBhvr>
                                      <p:to>
                                        <p:strVal val="visible"/>
                                      </p:to>
                                    </p:set>
                                    <p:anim calcmode="lin" valueType="num">
                                      <p:cBhvr additive="base">
                                        <p:cTn id="7" dur="500" fill="hold"/>
                                        <p:tgtEl>
                                          <p:spTgt spid="494610"/>
                                        </p:tgtEl>
                                        <p:attrNameLst>
                                          <p:attrName>ppt_x</p:attrName>
                                        </p:attrNameLst>
                                      </p:cBhvr>
                                      <p:tavLst>
                                        <p:tav tm="0">
                                          <p:val>
                                            <p:strVal val="0-#ppt_w/2"/>
                                          </p:val>
                                        </p:tav>
                                        <p:tav tm="100000">
                                          <p:val>
                                            <p:strVal val="#ppt_x"/>
                                          </p:val>
                                        </p:tav>
                                      </p:tavLst>
                                    </p:anim>
                                    <p:anim calcmode="lin" valueType="num">
                                      <p:cBhvr additive="base">
                                        <p:cTn id="8" dur="500" fill="hold"/>
                                        <p:tgtEl>
                                          <p:spTgt spid="4946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4609"/>
                                        </p:tgtEl>
                                        <p:attrNameLst>
                                          <p:attrName>style.visibility</p:attrName>
                                        </p:attrNameLst>
                                      </p:cBhvr>
                                      <p:to>
                                        <p:strVal val="visible"/>
                                      </p:to>
                                    </p:set>
                                    <p:anim calcmode="lin" valueType="num">
                                      <p:cBhvr additive="base">
                                        <p:cTn id="13" dur="500" fill="hold"/>
                                        <p:tgtEl>
                                          <p:spTgt spid="494609"/>
                                        </p:tgtEl>
                                        <p:attrNameLst>
                                          <p:attrName>ppt_x</p:attrName>
                                        </p:attrNameLst>
                                      </p:cBhvr>
                                      <p:tavLst>
                                        <p:tav tm="0">
                                          <p:val>
                                            <p:strVal val="#ppt_x"/>
                                          </p:val>
                                        </p:tav>
                                        <p:tav tm="100000">
                                          <p:val>
                                            <p:strVal val="#ppt_x"/>
                                          </p:val>
                                        </p:tav>
                                      </p:tavLst>
                                    </p:anim>
                                    <p:anim calcmode="lin" valueType="num">
                                      <p:cBhvr additive="base">
                                        <p:cTn id="14" dur="500" fill="hold"/>
                                        <p:tgtEl>
                                          <p:spTgt spid="49460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4634"/>
                                        </p:tgtEl>
                                        <p:attrNameLst>
                                          <p:attrName>style.visibility</p:attrName>
                                        </p:attrNameLst>
                                      </p:cBhvr>
                                      <p:to>
                                        <p:strVal val="visible"/>
                                      </p:to>
                                    </p:set>
                                    <p:anim calcmode="lin" valueType="num">
                                      <p:cBhvr additive="base">
                                        <p:cTn id="19" dur="500" fill="hold"/>
                                        <p:tgtEl>
                                          <p:spTgt spid="494634"/>
                                        </p:tgtEl>
                                        <p:attrNameLst>
                                          <p:attrName>ppt_x</p:attrName>
                                        </p:attrNameLst>
                                      </p:cBhvr>
                                      <p:tavLst>
                                        <p:tav tm="0">
                                          <p:val>
                                            <p:strVal val="0-#ppt_w/2"/>
                                          </p:val>
                                        </p:tav>
                                        <p:tav tm="100000">
                                          <p:val>
                                            <p:strVal val="#ppt_x"/>
                                          </p:val>
                                        </p:tav>
                                      </p:tavLst>
                                    </p:anim>
                                    <p:anim calcmode="lin" valueType="num">
                                      <p:cBhvr additive="base">
                                        <p:cTn id="20" dur="500" fill="hold"/>
                                        <p:tgtEl>
                                          <p:spTgt spid="49463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4633"/>
                                        </p:tgtEl>
                                        <p:attrNameLst>
                                          <p:attrName>style.visibility</p:attrName>
                                        </p:attrNameLst>
                                      </p:cBhvr>
                                      <p:to>
                                        <p:strVal val="visible"/>
                                      </p:to>
                                    </p:set>
                                    <p:anim calcmode="lin" valueType="num">
                                      <p:cBhvr additive="base">
                                        <p:cTn id="25" dur="500" fill="hold"/>
                                        <p:tgtEl>
                                          <p:spTgt spid="494633"/>
                                        </p:tgtEl>
                                        <p:attrNameLst>
                                          <p:attrName>ppt_x</p:attrName>
                                        </p:attrNameLst>
                                      </p:cBhvr>
                                      <p:tavLst>
                                        <p:tav tm="0">
                                          <p:val>
                                            <p:strVal val="#ppt_x"/>
                                          </p:val>
                                        </p:tav>
                                        <p:tav tm="100000">
                                          <p:val>
                                            <p:strVal val="#ppt_x"/>
                                          </p:val>
                                        </p:tav>
                                      </p:tavLst>
                                    </p:anim>
                                    <p:anim calcmode="lin" valueType="num">
                                      <p:cBhvr additive="base">
                                        <p:cTn id="26" dur="500" fill="hold"/>
                                        <p:tgtEl>
                                          <p:spTgt spid="49463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94611"/>
                                        </p:tgtEl>
                                        <p:attrNameLst>
                                          <p:attrName>style.visibility</p:attrName>
                                        </p:attrNameLst>
                                      </p:cBhvr>
                                      <p:to>
                                        <p:strVal val="visible"/>
                                      </p:to>
                                    </p:set>
                                    <p:anim calcmode="lin" valueType="num">
                                      <p:cBhvr additive="base">
                                        <p:cTn id="31" dur="500" fill="hold"/>
                                        <p:tgtEl>
                                          <p:spTgt spid="494611"/>
                                        </p:tgtEl>
                                        <p:attrNameLst>
                                          <p:attrName>ppt_x</p:attrName>
                                        </p:attrNameLst>
                                      </p:cBhvr>
                                      <p:tavLst>
                                        <p:tav tm="0">
                                          <p:val>
                                            <p:strVal val="0-#ppt_w/2"/>
                                          </p:val>
                                        </p:tav>
                                        <p:tav tm="100000">
                                          <p:val>
                                            <p:strVal val="#ppt_x"/>
                                          </p:val>
                                        </p:tav>
                                      </p:tavLst>
                                    </p:anim>
                                    <p:anim calcmode="lin" valueType="num">
                                      <p:cBhvr additive="base">
                                        <p:cTn id="32" dur="500" fill="hold"/>
                                        <p:tgtEl>
                                          <p:spTgt spid="49461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94611"/>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94614"/>
                                        </p:tgtEl>
                                        <p:attrNameLst>
                                          <p:attrName>style.visibility</p:attrName>
                                        </p:attrNameLst>
                                      </p:cBhvr>
                                      <p:to>
                                        <p:strVal val="visible"/>
                                      </p:to>
                                    </p:set>
                                    <p:anim calcmode="lin" valueType="num">
                                      <p:cBhvr additive="base">
                                        <p:cTn id="37" dur="500" fill="hold"/>
                                        <p:tgtEl>
                                          <p:spTgt spid="494614"/>
                                        </p:tgtEl>
                                        <p:attrNameLst>
                                          <p:attrName>ppt_x</p:attrName>
                                        </p:attrNameLst>
                                      </p:cBhvr>
                                      <p:tavLst>
                                        <p:tav tm="0">
                                          <p:val>
                                            <p:strVal val="0-#ppt_w/2"/>
                                          </p:val>
                                        </p:tav>
                                        <p:tav tm="100000">
                                          <p:val>
                                            <p:strVal val="#ppt_x"/>
                                          </p:val>
                                        </p:tav>
                                      </p:tavLst>
                                    </p:anim>
                                    <p:anim calcmode="lin" valueType="num">
                                      <p:cBhvr additive="base">
                                        <p:cTn id="38" dur="500" fill="hold"/>
                                        <p:tgtEl>
                                          <p:spTgt spid="49461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94615"/>
                                        </p:tgtEl>
                                        <p:attrNameLst>
                                          <p:attrName>style.visibility</p:attrName>
                                        </p:attrNameLst>
                                      </p:cBhvr>
                                      <p:to>
                                        <p:strVal val="visible"/>
                                      </p:to>
                                    </p:set>
                                    <p:anim calcmode="lin" valueType="num">
                                      <p:cBhvr additive="base">
                                        <p:cTn id="43" dur="500" fill="hold"/>
                                        <p:tgtEl>
                                          <p:spTgt spid="494615"/>
                                        </p:tgtEl>
                                        <p:attrNameLst>
                                          <p:attrName>ppt_x</p:attrName>
                                        </p:attrNameLst>
                                      </p:cBhvr>
                                      <p:tavLst>
                                        <p:tav tm="0">
                                          <p:val>
                                            <p:strVal val="#ppt_x"/>
                                          </p:val>
                                        </p:tav>
                                        <p:tav tm="100000">
                                          <p:val>
                                            <p:strVal val="#ppt_x"/>
                                          </p:val>
                                        </p:tav>
                                      </p:tavLst>
                                    </p:anim>
                                    <p:anim calcmode="lin" valueType="num">
                                      <p:cBhvr additive="base">
                                        <p:cTn id="44" dur="500" fill="hold"/>
                                        <p:tgtEl>
                                          <p:spTgt spid="494615"/>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94616"/>
                                        </p:tgtEl>
                                        <p:attrNameLst>
                                          <p:attrName>style.visibility</p:attrName>
                                        </p:attrNameLst>
                                      </p:cBhvr>
                                      <p:to>
                                        <p:strVal val="visible"/>
                                      </p:to>
                                    </p:set>
                                    <p:anim calcmode="lin" valueType="num">
                                      <p:cBhvr additive="base">
                                        <p:cTn id="49" dur="500" fill="hold"/>
                                        <p:tgtEl>
                                          <p:spTgt spid="494616"/>
                                        </p:tgtEl>
                                        <p:attrNameLst>
                                          <p:attrName>ppt_x</p:attrName>
                                        </p:attrNameLst>
                                      </p:cBhvr>
                                      <p:tavLst>
                                        <p:tav tm="0">
                                          <p:val>
                                            <p:strVal val="0-#ppt_w/2"/>
                                          </p:val>
                                        </p:tav>
                                        <p:tav tm="100000">
                                          <p:val>
                                            <p:strVal val="#ppt_x"/>
                                          </p:val>
                                        </p:tav>
                                      </p:tavLst>
                                    </p:anim>
                                    <p:anim calcmode="lin" valueType="num">
                                      <p:cBhvr additive="base">
                                        <p:cTn id="50" dur="500" fill="hold"/>
                                        <p:tgtEl>
                                          <p:spTgt spid="494616"/>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94622"/>
                                        </p:tgtEl>
                                        <p:attrNameLst>
                                          <p:attrName>style.visibility</p:attrName>
                                        </p:attrNameLst>
                                      </p:cBhvr>
                                      <p:to>
                                        <p:strVal val="visible"/>
                                      </p:to>
                                    </p:set>
                                    <p:anim calcmode="lin" valueType="num">
                                      <p:cBhvr additive="base">
                                        <p:cTn id="55" dur="500" fill="hold"/>
                                        <p:tgtEl>
                                          <p:spTgt spid="494622"/>
                                        </p:tgtEl>
                                        <p:attrNameLst>
                                          <p:attrName>ppt_x</p:attrName>
                                        </p:attrNameLst>
                                      </p:cBhvr>
                                      <p:tavLst>
                                        <p:tav tm="0">
                                          <p:val>
                                            <p:strVal val="#ppt_x"/>
                                          </p:val>
                                        </p:tav>
                                        <p:tav tm="100000">
                                          <p:val>
                                            <p:strVal val="#ppt_x"/>
                                          </p:val>
                                        </p:tav>
                                      </p:tavLst>
                                    </p:anim>
                                    <p:anim calcmode="lin" valueType="num">
                                      <p:cBhvr additive="base">
                                        <p:cTn id="56" dur="500" fill="hold"/>
                                        <p:tgtEl>
                                          <p:spTgt spid="494622"/>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494617"/>
                                        </p:tgtEl>
                                        <p:attrNameLst>
                                          <p:attrName>style.visibility</p:attrName>
                                        </p:attrNameLst>
                                      </p:cBhvr>
                                      <p:to>
                                        <p:strVal val="visible"/>
                                      </p:to>
                                    </p:set>
                                    <p:anim calcmode="lin" valueType="num">
                                      <p:cBhvr additive="base">
                                        <p:cTn id="61" dur="500" fill="hold"/>
                                        <p:tgtEl>
                                          <p:spTgt spid="494617"/>
                                        </p:tgtEl>
                                        <p:attrNameLst>
                                          <p:attrName>ppt_x</p:attrName>
                                        </p:attrNameLst>
                                      </p:cBhvr>
                                      <p:tavLst>
                                        <p:tav tm="0">
                                          <p:val>
                                            <p:strVal val="0-#ppt_w/2"/>
                                          </p:val>
                                        </p:tav>
                                        <p:tav tm="100000">
                                          <p:val>
                                            <p:strVal val="#ppt_x"/>
                                          </p:val>
                                        </p:tav>
                                      </p:tavLst>
                                    </p:anim>
                                    <p:anim calcmode="lin" valueType="num">
                                      <p:cBhvr additive="base">
                                        <p:cTn id="62" dur="500" fill="hold"/>
                                        <p:tgtEl>
                                          <p:spTgt spid="49461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94617"/>
                                        </p:tgtEl>
                                        <p:attrNameLst>
                                          <p:attrName>style.visibility</p:attrName>
                                        </p:attrNameLst>
                                      </p:cBhvr>
                                      <p:to>
                                        <p:strVal val="hidden"/>
                                      </p:to>
                                    </p:set>
                                  </p:sub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494635"/>
                                        </p:tgtEl>
                                        <p:attrNameLst>
                                          <p:attrName>style.visibility</p:attrName>
                                        </p:attrNameLst>
                                      </p:cBhvr>
                                      <p:to>
                                        <p:strVal val="visible"/>
                                      </p:to>
                                    </p:set>
                                    <p:anim calcmode="lin" valueType="num">
                                      <p:cBhvr additive="base">
                                        <p:cTn id="67" dur="500" fill="hold"/>
                                        <p:tgtEl>
                                          <p:spTgt spid="494635"/>
                                        </p:tgtEl>
                                        <p:attrNameLst>
                                          <p:attrName>ppt_x</p:attrName>
                                        </p:attrNameLst>
                                      </p:cBhvr>
                                      <p:tavLst>
                                        <p:tav tm="0">
                                          <p:val>
                                            <p:strVal val="0-#ppt_w/2"/>
                                          </p:val>
                                        </p:tav>
                                        <p:tav tm="100000">
                                          <p:val>
                                            <p:strVal val="#ppt_x"/>
                                          </p:val>
                                        </p:tav>
                                      </p:tavLst>
                                    </p:anim>
                                    <p:anim calcmode="lin" valueType="num">
                                      <p:cBhvr additive="base">
                                        <p:cTn id="68" dur="500" fill="hold"/>
                                        <p:tgtEl>
                                          <p:spTgt spid="494635"/>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94621"/>
                                        </p:tgtEl>
                                        <p:attrNameLst>
                                          <p:attrName>style.visibility</p:attrName>
                                        </p:attrNameLst>
                                      </p:cBhvr>
                                      <p:to>
                                        <p:strVal val="visible"/>
                                      </p:to>
                                    </p:set>
                                    <p:anim calcmode="lin" valueType="num">
                                      <p:cBhvr additive="base">
                                        <p:cTn id="73" dur="500" fill="hold"/>
                                        <p:tgtEl>
                                          <p:spTgt spid="494621"/>
                                        </p:tgtEl>
                                        <p:attrNameLst>
                                          <p:attrName>ppt_x</p:attrName>
                                        </p:attrNameLst>
                                      </p:cBhvr>
                                      <p:tavLst>
                                        <p:tav tm="0">
                                          <p:val>
                                            <p:strVal val="#ppt_x"/>
                                          </p:val>
                                        </p:tav>
                                        <p:tav tm="100000">
                                          <p:val>
                                            <p:strVal val="#ppt_x"/>
                                          </p:val>
                                        </p:tav>
                                      </p:tavLst>
                                    </p:anim>
                                    <p:anim calcmode="lin" valueType="num">
                                      <p:cBhvr additive="base">
                                        <p:cTn id="74" dur="500" fill="hold"/>
                                        <p:tgtEl>
                                          <p:spTgt spid="494621"/>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494636"/>
                                        </p:tgtEl>
                                        <p:attrNameLst>
                                          <p:attrName>style.visibility</p:attrName>
                                        </p:attrNameLst>
                                      </p:cBhvr>
                                      <p:to>
                                        <p:strVal val="visible"/>
                                      </p:to>
                                    </p:set>
                                    <p:anim calcmode="lin" valueType="num">
                                      <p:cBhvr additive="base">
                                        <p:cTn id="79" dur="500" fill="hold"/>
                                        <p:tgtEl>
                                          <p:spTgt spid="494636"/>
                                        </p:tgtEl>
                                        <p:attrNameLst>
                                          <p:attrName>ppt_x</p:attrName>
                                        </p:attrNameLst>
                                      </p:cBhvr>
                                      <p:tavLst>
                                        <p:tav tm="0">
                                          <p:val>
                                            <p:strVal val="0-#ppt_w/2"/>
                                          </p:val>
                                        </p:tav>
                                        <p:tav tm="100000">
                                          <p:val>
                                            <p:strVal val="#ppt_x"/>
                                          </p:val>
                                        </p:tav>
                                      </p:tavLst>
                                    </p:anim>
                                    <p:anim calcmode="lin" valueType="num">
                                      <p:cBhvr additive="base">
                                        <p:cTn id="80" dur="500" fill="hold"/>
                                        <p:tgtEl>
                                          <p:spTgt spid="494636"/>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94623"/>
                                        </p:tgtEl>
                                        <p:attrNameLst>
                                          <p:attrName>style.visibility</p:attrName>
                                        </p:attrNameLst>
                                      </p:cBhvr>
                                      <p:to>
                                        <p:strVal val="visible"/>
                                      </p:to>
                                    </p:set>
                                    <p:anim calcmode="lin" valueType="num">
                                      <p:cBhvr additive="base">
                                        <p:cTn id="85" dur="500" fill="hold"/>
                                        <p:tgtEl>
                                          <p:spTgt spid="494623"/>
                                        </p:tgtEl>
                                        <p:attrNameLst>
                                          <p:attrName>ppt_x</p:attrName>
                                        </p:attrNameLst>
                                      </p:cBhvr>
                                      <p:tavLst>
                                        <p:tav tm="0">
                                          <p:val>
                                            <p:strVal val="#ppt_x"/>
                                          </p:val>
                                        </p:tav>
                                        <p:tav tm="100000">
                                          <p:val>
                                            <p:strVal val="#ppt_x"/>
                                          </p:val>
                                        </p:tav>
                                      </p:tavLst>
                                    </p:anim>
                                    <p:anim calcmode="lin" valueType="num">
                                      <p:cBhvr additive="base">
                                        <p:cTn id="86" dur="500" fill="hold"/>
                                        <p:tgtEl>
                                          <p:spTgt spid="494623"/>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494637"/>
                                        </p:tgtEl>
                                        <p:attrNameLst>
                                          <p:attrName>style.visibility</p:attrName>
                                        </p:attrNameLst>
                                      </p:cBhvr>
                                      <p:to>
                                        <p:strVal val="visible"/>
                                      </p:to>
                                    </p:set>
                                    <p:anim calcmode="lin" valueType="num">
                                      <p:cBhvr additive="base">
                                        <p:cTn id="91" dur="500" fill="hold"/>
                                        <p:tgtEl>
                                          <p:spTgt spid="494637"/>
                                        </p:tgtEl>
                                        <p:attrNameLst>
                                          <p:attrName>ppt_x</p:attrName>
                                        </p:attrNameLst>
                                      </p:cBhvr>
                                      <p:tavLst>
                                        <p:tav tm="0">
                                          <p:val>
                                            <p:strVal val="0-#ppt_w/2"/>
                                          </p:val>
                                        </p:tav>
                                        <p:tav tm="100000">
                                          <p:val>
                                            <p:strVal val="#ppt_x"/>
                                          </p:val>
                                        </p:tav>
                                      </p:tavLst>
                                    </p:anim>
                                    <p:anim calcmode="lin" valueType="num">
                                      <p:cBhvr additive="base">
                                        <p:cTn id="92" dur="500" fill="hold"/>
                                        <p:tgtEl>
                                          <p:spTgt spid="494637"/>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94625"/>
                                        </p:tgtEl>
                                        <p:attrNameLst>
                                          <p:attrName>style.visibility</p:attrName>
                                        </p:attrNameLst>
                                      </p:cBhvr>
                                      <p:to>
                                        <p:strVal val="visible"/>
                                      </p:to>
                                    </p:set>
                                    <p:anim calcmode="lin" valueType="num">
                                      <p:cBhvr additive="base">
                                        <p:cTn id="97" dur="500" fill="hold"/>
                                        <p:tgtEl>
                                          <p:spTgt spid="494625"/>
                                        </p:tgtEl>
                                        <p:attrNameLst>
                                          <p:attrName>ppt_x</p:attrName>
                                        </p:attrNameLst>
                                      </p:cBhvr>
                                      <p:tavLst>
                                        <p:tav tm="0">
                                          <p:val>
                                            <p:strVal val="#ppt_x"/>
                                          </p:val>
                                        </p:tav>
                                        <p:tav tm="100000">
                                          <p:val>
                                            <p:strVal val="#ppt_x"/>
                                          </p:val>
                                        </p:tav>
                                      </p:tavLst>
                                    </p:anim>
                                    <p:anim calcmode="lin" valueType="num">
                                      <p:cBhvr additive="base">
                                        <p:cTn id="98" dur="500" fill="hold"/>
                                        <p:tgtEl>
                                          <p:spTgt spid="494625"/>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494646"/>
                                        </p:tgtEl>
                                        <p:attrNameLst>
                                          <p:attrName>style.visibility</p:attrName>
                                        </p:attrNameLst>
                                      </p:cBhvr>
                                      <p:to>
                                        <p:strVal val="visible"/>
                                      </p:to>
                                    </p:set>
                                    <p:anim calcmode="lin" valueType="num">
                                      <p:cBhvr additive="base">
                                        <p:cTn id="103" dur="500" fill="hold"/>
                                        <p:tgtEl>
                                          <p:spTgt spid="494646"/>
                                        </p:tgtEl>
                                        <p:attrNameLst>
                                          <p:attrName>ppt_x</p:attrName>
                                        </p:attrNameLst>
                                      </p:cBhvr>
                                      <p:tavLst>
                                        <p:tav tm="0">
                                          <p:val>
                                            <p:strVal val="0-#ppt_w/2"/>
                                          </p:val>
                                        </p:tav>
                                        <p:tav tm="100000">
                                          <p:val>
                                            <p:strVal val="#ppt_x"/>
                                          </p:val>
                                        </p:tav>
                                      </p:tavLst>
                                    </p:anim>
                                    <p:anim calcmode="lin" valueType="num">
                                      <p:cBhvr additive="base">
                                        <p:cTn id="104" dur="500" fill="hold"/>
                                        <p:tgtEl>
                                          <p:spTgt spid="494646"/>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94647"/>
                                        </p:tgtEl>
                                        <p:attrNameLst>
                                          <p:attrName>style.visibility</p:attrName>
                                        </p:attrNameLst>
                                      </p:cBhvr>
                                      <p:to>
                                        <p:strVal val="visible"/>
                                      </p:to>
                                    </p:set>
                                    <p:anim calcmode="lin" valueType="num">
                                      <p:cBhvr additive="base">
                                        <p:cTn id="109" dur="500" fill="hold"/>
                                        <p:tgtEl>
                                          <p:spTgt spid="494647"/>
                                        </p:tgtEl>
                                        <p:attrNameLst>
                                          <p:attrName>ppt_x</p:attrName>
                                        </p:attrNameLst>
                                      </p:cBhvr>
                                      <p:tavLst>
                                        <p:tav tm="0">
                                          <p:val>
                                            <p:strVal val="#ppt_x"/>
                                          </p:val>
                                        </p:tav>
                                        <p:tav tm="100000">
                                          <p:val>
                                            <p:strVal val="#ppt_x"/>
                                          </p:val>
                                        </p:tav>
                                      </p:tavLst>
                                    </p:anim>
                                    <p:anim calcmode="lin" valueType="num">
                                      <p:cBhvr additive="base">
                                        <p:cTn id="110" dur="500" fill="hold"/>
                                        <p:tgtEl>
                                          <p:spTgt spid="494647"/>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494648"/>
                                        </p:tgtEl>
                                        <p:attrNameLst>
                                          <p:attrName>style.visibility</p:attrName>
                                        </p:attrNameLst>
                                      </p:cBhvr>
                                      <p:to>
                                        <p:strVal val="visible"/>
                                      </p:to>
                                    </p:set>
                                    <p:anim calcmode="lin" valueType="num">
                                      <p:cBhvr additive="base">
                                        <p:cTn id="115" dur="500" fill="hold"/>
                                        <p:tgtEl>
                                          <p:spTgt spid="494648"/>
                                        </p:tgtEl>
                                        <p:attrNameLst>
                                          <p:attrName>ppt_x</p:attrName>
                                        </p:attrNameLst>
                                      </p:cBhvr>
                                      <p:tavLst>
                                        <p:tav tm="0">
                                          <p:val>
                                            <p:strVal val="#ppt_x"/>
                                          </p:val>
                                        </p:tav>
                                        <p:tav tm="100000">
                                          <p:val>
                                            <p:strVal val="#ppt_x"/>
                                          </p:val>
                                        </p:tav>
                                      </p:tavLst>
                                    </p:anim>
                                    <p:anim calcmode="lin" valueType="num">
                                      <p:cBhvr additive="base">
                                        <p:cTn id="116" dur="500" fill="hold"/>
                                        <p:tgtEl>
                                          <p:spTgt spid="494648"/>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494649"/>
                                        </p:tgtEl>
                                        <p:attrNameLst>
                                          <p:attrName>style.visibility</p:attrName>
                                        </p:attrNameLst>
                                      </p:cBhvr>
                                      <p:to>
                                        <p:strVal val="visible"/>
                                      </p:to>
                                    </p:set>
                                    <p:anim calcmode="lin" valueType="num">
                                      <p:cBhvr additive="base">
                                        <p:cTn id="121" dur="500" fill="hold"/>
                                        <p:tgtEl>
                                          <p:spTgt spid="494649"/>
                                        </p:tgtEl>
                                        <p:attrNameLst>
                                          <p:attrName>ppt_x</p:attrName>
                                        </p:attrNameLst>
                                      </p:cBhvr>
                                      <p:tavLst>
                                        <p:tav tm="0">
                                          <p:val>
                                            <p:strVal val="#ppt_x"/>
                                          </p:val>
                                        </p:tav>
                                        <p:tav tm="100000">
                                          <p:val>
                                            <p:strVal val="#ppt_x"/>
                                          </p:val>
                                        </p:tav>
                                      </p:tavLst>
                                    </p:anim>
                                    <p:anim calcmode="lin" valueType="num">
                                      <p:cBhvr additive="base">
                                        <p:cTn id="122" dur="500" fill="hold"/>
                                        <p:tgtEl>
                                          <p:spTgt spid="494649"/>
                                        </p:tgtEl>
                                        <p:attrNameLst>
                                          <p:attrName>ppt_y</p:attrName>
                                        </p:attrNameLst>
                                      </p:cBhvr>
                                      <p:tavLst>
                                        <p:tav tm="0">
                                          <p:val>
                                            <p:strVal val="1+#ppt_h/2"/>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4" fill="hold" nodeType="clickEffect">
                                  <p:stCondLst>
                                    <p:cond delay="0"/>
                                  </p:stCondLst>
                                  <p:childTnLst>
                                    <p:set>
                                      <p:cBhvr>
                                        <p:cTn id="126" dur="1" fill="hold">
                                          <p:stCondLst>
                                            <p:cond delay="0"/>
                                          </p:stCondLst>
                                        </p:cTn>
                                        <p:tgtEl>
                                          <p:spTgt spid="494661"/>
                                        </p:tgtEl>
                                        <p:attrNameLst>
                                          <p:attrName>style.visibility</p:attrName>
                                        </p:attrNameLst>
                                      </p:cBhvr>
                                      <p:to>
                                        <p:strVal val="visible"/>
                                      </p:to>
                                    </p:set>
                                    <p:anim calcmode="lin" valueType="num">
                                      <p:cBhvr additive="base">
                                        <p:cTn id="127" dur="500" fill="hold"/>
                                        <p:tgtEl>
                                          <p:spTgt spid="494661"/>
                                        </p:tgtEl>
                                        <p:attrNameLst>
                                          <p:attrName>ppt_x</p:attrName>
                                        </p:attrNameLst>
                                      </p:cBhvr>
                                      <p:tavLst>
                                        <p:tav tm="0">
                                          <p:val>
                                            <p:strVal val="#ppt_x"/>
                                          </p:val>
                                        </p:tav>
                                        <p:tav tm="100000">
                                          <p:val>
                                            <p:strVal val="#ppt_x"/>
                                          </p:val>
                                        </p:tav>
                                      </p:tavLst>
                                    </p:anim>
                                    <p:anim calcmode="lin" valueType="num">
                                      <p:cBhvr additive="base">
                                        <p:cTn id="128" dur="500" fill="hold"/>
                                        <p:tgtEl>
                                          <p:spTgt spid="494661"/>
                                        </p:tgtEl>
                                        <p:attrNameLst>
                                          <p:attrName>ppt_y</p:attrName>
                                        </p:attrNameLst>
                                      </p:cBhvr>
                                      <p:tavLst>
                                        <p:tav tm="0">
                                          <p:val>
                                            <p:strVal val="1+#ppt_h/2"/>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494654"/>
                                        </p:tgtEl>
                                        <p:attrNameLst>
                                          <p:attrName>style.visibility</p:attrName>
                                        </p:attrNameLst>
                                      </p:cBhvr>
                                      <p:to>
                                        <p:strVal val="visible"/>
                                      </p:to>
                                    </p:set>
                                    <p:anim calcmode="lin" valueType="num">
                                      <p:cBhvr additive="base">
                                        <p:cTn id="133" dur="500" fill="hold"/>
                                        <p:tgtEl>
                                          <p:spTgt spid="494654"/>
                                        </p:tgtEl>
                                        <p:attrNameLst>
                                          <p:attrName>ppt_x</p:attrName>
                                        </p:attrNameLst>
                                      </p:cBhvr>
                                      <p:tavLst>
                                        <p:tav tm="0">
                                          <p:val>
                                            <p:strVal val="0-#ppt_w/2"/>
                                          </p:val>
                                        </p:tav>
                                        <p:tav tm="100000">
                                          <p:val>
                                            <p:strVal val="#ppt_x"/>
                                          </p:val>
                                        </p:tav>
                                      </p:tavLst>
                                    </p:anim>
                                    <p:anim calcmode="lin" valueType="num">
                                      <p:cBhvr additive="base">
                                        <p:cTn id="134" dur="500" fill="hold"/>
                                        <p:tgtEl>
                                          <p:spTgt spid="494654"/>
                                        </p:tgtEl>
                                        <p:attrNameLst>
                                          <p:attrName>ppt_y</p:attrName>
                                        </p:attrNameLst>
                                      </p:cBhvr>
                                      <p:tavLst>
                                        <p:tav tm="0">
                                          <p:val>
                                            <p:strVal val="#ppt_y"/>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494656"/>
                                        </p:tgtEl>
                                        <p:attrNameLst>
                                          <p:attrName>style.visibility</p:attrName>
                                        </p:attrNameLst>
                                      </p:cBhvr>
                                      <p:to>
                                        <p:strVal val="visible"/>
                                      </p:to>
                                    </p:set>
                                    <p:anim calcmode="lin" valueType="num">
                                      <p:cBhvr additive="base">
                                        <p:cTn id="139" dur="500" fill="hold"/>
                                        <p:tgtEl>
                                          <p:spTgt spid="494656"/>
                                        </p:tgtEl>
                                        <p:attrNameLst>
                                          <p:attrName>ppt_x</p:attrName>
                                        </p:attrNameLst>
                                      </p:cBhvr>
                                      <p:tavLst>
                                        <p:tav tm="0">
                                          <p:val>
                                            <p:strVal val="#ppt_x"/>
                                          </p:val>
                                        </p:tav>
                                        <p:tav tm="100000">
                                          <p:val>
                                            <p:strVal val="#ppt_x"/>
                                          </p:val>
                                        </p:tav>
                                      </p:tavLst>
                                    </p:anim>
                                    <p:anim calcmode="lin" valueType="num">
                                      <p:cBhvr additive="base">
                                        <p:cTn id="140" dur="500" fill="hold"/>
                                        <p:tgtEl>
                                          <p:spTgt spid="494656"/>
                                        </p:tgtEl>
                                        <p:attrNameLst>
                                          <p:attrName>ppt_y</p:attrName>
                                        </p:attrNameLst>
                                      </p:cBhvr>
                                      <p:tavLst>
                                        <p:tav tm="0">
                                          <p:val>
                                            <p:strVal val="1+#ppt_h/2"/>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4" fill="hold" nodeType="clickEffect">
                                  <p:stCondLst>
                                    <p:cond delay="0"/>
                                  </p:stCondLst>
                                  <p:childTnLst>
                                    <p:set>
                                      <p:cBhvr>
                                        <p:cTn id="144" dur="1" fill="hold">
                                          <p:stCondLst>
                                            <p:cond delay="0"/>
                                          </p:stCondLst>
                                        </p:cTn>
                                        <p:tgtEl>
                                          <p:spTgt spid="494662"/>
                                        </p:tgtEl>
                                        <p:attrNameLst>
                                          <p:attrName>style.visibility</p:attrName>
                                        </p:attrNameLst>
                                      </p:cBhvr>
                                      <p:to>
                                        <p:strVal val="visible"/>
                                      </p:to>
                                    </p:set>
                                    <p:anim calcmode="lin" valueType="num">
                                      <p:cBhvr additive="base">
                                        <p:cTn id="145" dur="500" fill="hold"/>
                                        <p:tgtEl>
                                          <p:spTgt spid="494662"/>
                                        </p:tgtEl>
                                        <p:attrNameLst>
                                          <p:attrName>ppt_x</p:attrName>
                                        </p:attrNameLst>
                                      </p:cBhvr>
                                      <p:tavLst>
                                        <p:tav tm="0">
                                          <p:val>
                                            <p:strVal val="#ppt_x"/>
                                          </p:val>
                                        </p:tav>
                                        <p:tav tm="100000">
                                          <p:val>
                                            <p:strVal val="#ppt_x"/>
                                          </p:val>
                                        </p:tav>
                                      </p:tavLst>
                                    </p:anim>
                                    <p:anim calcmode="lin" valueType="num">
                                      <p:cBhvr additive="base">
                                        <p:cTn id="146" dur="500" fill="hold"/>
                                        <p:tgtEl>
                                          <p:spTgt spid="494662"/>
                                        </p:tgtEl>
                                        <p:attrNameLst>
                                          <p:attrName>ppt_y</p:attrName>
                                        </p:attrNameLst>
                                      </p:cBhvr>
                                      <p:tavLst>
                                        <p:tav tm="0">
                                          <p:val>
                                            <p:strVal val="1+#ppt_h/2"/>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4" fill="hold" nodeType="clickEffect">
                                  <p:stCondLst>
                                    <p:cond delay="0"/>
                                  </p:stCondLst>
                                  <p:childTnLst>
                                    <p:set>
                                      <p:cBhvr>
                                        <p:cTn id="150" dur="1" fill="hold">
                                          <p:stCondLst>
                                            <p:cond delay="0"/>
                                          </p:stCondLst>
                                        </p:cTn>
                                        <p:tgtEl>
                                          <p:spTgt spid="494663"/>
                                        </p:tgtEl>
                                        <p:attrNameLst>
                                          <p:attrName>style.visibility</p:attrName>
                                        </p:attrNameLst>
                                      </p:cBhvr>
                                      <p:to>
                                        <p:strVal val="visible"/>
                                      </p:to>
                                    </p:set>
                                    <p:anim calcmode="lin" valueType="num">
                                      <p:cBhvr additive="base">
                                        <p:cTn id="151" dur="500" fill="hold"/>
                                        <p:tgtEl>
                                          <p:spTgt spid="494663"/>
                                        </p:tgtEl>
                                        <p:attrNameLst>
                                          <p:attrName>ppt_x</p:attrName>
                                        </p:attrNameLst>
                                      </p:cBhvr>
                                      <p:tavLst>
                                        <p:tav tm="0">
                                          <p:val>
                                            <p:strVal val="#ppt_x"/>
                                          </p:val>
                                        </p:tav>
                                        <p:tav tm="100000">
                                          <p:val>
                                            <p:strVal val="#ppt_x"/>
                                          </p:val>
                                        </p:tav>
                                      </p:tavLst>
                                    </p:anim>
                                    <p:anim calcmode="lin" valueType="num">
                                      <p:cBhvr additive="base">
                                        <p:cTn id="152" dur="500" fill="hold"/>
                                        <p:tgtEl>
                                          <p:spTgt spid="4946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09" grpId="0" animBg="1" autoUpdateAnimBg="0"/>
      <p:bldP spid="494610" grpId="0" animBg="1" autoUpdateAnimBg="0"/>
      <p:bldP spid="494615" grpId="0" animBg="1" autoUpdateAnimBg="0"/>
      <p:bldP spid="494621" grpId="0" animBg="1" autoUpdateAnimBg="0"/>
      <p:bldP spid="494623" grpId="0" animBg="1" autoUpdateAnimBg="0"/>
      <p:bldP spid="494633" grpId="0" animBg="1" autoUpdateAnimBg="0"/>
      <p:bldP spid="494634" grpId="0" animBg="1" autoUpdateAnimBg="0"/>
      <p:bldP spid="494614" grpId="0" animBg="1" autoUpdateAnimBg="0"/>
      <p:bldP spid="494616" grpId="0" animBg="1" autoUpdateAnimBg="0"/>
      <p:bldP spid="494622" grpId="0" animBg="1" autoUpdateAnimBg="0"/>
      <p:bldP spid="494635" grpId="0" animBg="1" autoUpdateAnimBg="0"/>
      <p:bldP spid="494636" grpId="0" animBg="1" autoUpdateAnimBg="0"/>
      <p:bldP spid="494637" grpId="0" animBg="1" autoUpdateAnimBg="0"/>
      <p:bldP spid="494625" grpId="0" animBg="1" autoUpdateAnimBg="0"/>
      <p:bldP spid="494646" grpId="0" animBg="1" autoUpdateAnimBg="0"/>
      <p:bldP spid="494647" grpId="0" animBg="1" autoUpdateAnimBg="0"/>
      <p:bldP spid="494648" grpId="0" animBg="1" autoUpdateAnimBg="0"/>
      <p:bldP spid="494649" grpId="0" animBg="1" autoUpdateAnimBg="0"/>
      <p:bldP spid="494654" grpId="0" animBg="1" autoUpdateAnimBg="0"/>
      <p:bldP spid="494656"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5618" name="Text Box 2">
            <a:extLst>
              <a:ext uri="{FF2B5EF4-FFF2-40B4-BE49-F238E27FC236}">
                <a16:creationId xmlns:a16="http://schemas.microsoft.com/office/drawing/2014/main" id="{66176CC5-3188-0487-AE3E-F9A895FB3B24}"/>
              </a:ext>
            </a:extLst>
          </p:cNvPr>
          <p:cNvSpPr txBox="1">
            <a:spLocks noChangeArrowheads="1"/>
          </p:cNvSpPr>
          <p:nvPr/>
        </p:nvSpPr>
        <p:spPr bwMode="auto">
          <a:xfrm>
            <a:off x="304800" y="685800"/>
            <a:ext cx="8382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buClrTx/>
              <a:buSzTx/>
              <a:buFontTx/>
              <a:buNone/>
            </a:pPr>
            <a:r>
              <a:rPr lang="en-US" altLang="en-US" sz="3200" u="sng" dirty="0">
                <a:solidFill>
                  <a:srgbClr val="009999"/>
                </a:solidFill>
                <a:latin typeface="Calibri Light" panose="020F0302020204030204" pitchFamily="34" charset="0"/>
                <a:ea typeface="+mj-ea"/>
                <a:cs typeface="Calibri Light" panose="020F0302020204030204" pitchFamily="34" charset="0"/>
              </a:rPr>
              <a:t>Correctness is proved in steps via three lemmas</a:t>
            </a:r>
          </a:p>
        </p:txBody>
      </p:sp>
      <p:sp>
        <p:nvSpPr>
          <p:cNvPr id="495619" name="Text Box 3">
            <a:extLst>
              <a:ext uri="{FF2B5EF4-FFF2-40B4-BE49-F238E27FC236}">
                <a16:creationId xmlns:a16="http://schemas.microsoft.com/office/drawing/2014/main" id="{A2DC08A8-FE86-3223-4A1F-74C3EBF124BC}"/>
              </a:ext>
            </a:extLst>
          </p:cNvPr>
          <p:cNvSpPr txBox="1">
            <a:spLocks noChangeArrowheads="1"/>
          </p:cNvSpPr>
          <p:nvPr/>
        </p:nvSpPr>
        <p:spPr bwMode="auto">
          <a:xfrm>
            <a:off x="457200" y="2209800"/>
            <a:ext cx="8229600" cy="326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sz="2400">
                <a:solidFill>
                  <a:schemeClr val="tx1"/>
                </a:solidFill>
                <a:latin typeface="Times New Roman" panose="02020603050405020304" pitchFamily="18" charset="0"/>
              </a:defRPr>
            </a:lvl1pPr>
            <a:lvl2pPr marL="914400" indent="-457200">
              <a:spcBef>
                <a:spcPct val="0"/>
              </a:spcBef>
              <a:defRPr sz="2400">
                <a:solidFill>
                  <a:schemeClr val="tx1"/>
                </a:solidFill>
                <a:latin typeface="Times New Roman" panose="02020603050405020304" pitchFamily="18" charset="0"/>
              </a:defRPr>
            </a:lvl2pPr>
            <a:lvl3pPr marL="1371600" indent="-457200">
              <a:spcBef>
                <a:spcPct val="0"/>
              </a:spcBef>
              <a:defRPr sz="2400">
                <a:solidFill>
                  <a:schemeClr val="tx1"/>
                </a:solidFill>
                <a:latin typeface="Times New Roman" panose="02020603050405020304" pitchFamily="18" charset="0"/>
              </a:defRPr>
            </a:lvl3pPr>
            <a:lvl4pPr marL="1828800" indent="-457200">
              <a:spcBef>
                <a:spcPct val="0"/>
              </a:spcBef>
              <a:defRPr sz="2400">
                <a:solidFill>
                  <a:schemeClr val="tx1"/>
                </a:solidFill>
                <a:latin typeface="Times New Roman" panose="02020603050405020304" pitchFamily="18" charset="0"/>
              </a:defRPr>
            </a:lvl4pPr>
            <a:lvl5pPr marL="2286000" indent="-457200">
              <a:spcBef>
                <a:spcPct val="0"/>
              </a:spcBef>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spcAft>
                <a:spcPct val="30000"/>
              </a:spcAft>
              <a:buClrTx/>
              <a:buSzTx/>
              <a:buFontTx/>
              <a:buAutoNum type="arabicPeriod"/>
            </a:pPr>
            <a:r>
              <a:rPr lang="en-US" altLang="en-US" b="0">
                <a:solidFill>
                  <a:srgbClr val="000099"/>
                </a:solidFill>
                <a:latin typeface="Calibri Light" panose="020F0302020204030204" pitchFamily="34" charset="0"/>
                <a:cs typeface="Calibri Light" panose="020F0302020204030204" pitchFamily="34" charset="0"/>
              </a:rPr>
              <a:t>Every </a:t>
            </a:r>
            <a:r>
              <a:rPr lang="en-US" altLang="en-US" b="0" i="1">
                <a:solidFill>
                  <a:srgbClr val="000099"/>
                </a:solidFill>
                <a:latin typeface="Calibri Light" panose="020F0302020204030204" pitchFamily="34" charset="0"/>
                <a:cs typeface="Calibri Light" panose="020F0302020204030204" pitchFamily="34" charset="0"/>
              </a:rPr>
              <a:t>fair execution</a:t>
            </a:r>
            <a:r>
              <a:rPr lang="en-US" altLang="en-US" b="0">
                <a:solidFill>
                  <a:srgbClr val="000099"/>
                </a:solidFill>
                <a:latin typeface="Calibri Light" panose="020F0302020204030204" pitchFamily="34" charset="0"/>
                <a:cs typeface="Calibri Light" panose="020F0302020204030204" pitchFamily="34" charset="0"/>
              </a:rPr>
              <a:t> in which no processor P</a:t>
            </a:r>
            <a:r>
              <a:rPr lang="en-US" altLang="en-US" b="0" baseline="-25000">
                <a:solidFill>
                  <a:srgbClr val="000099"/>
                </a:solidFill>
                <a:latin typeface="Calibri Light" panose="020F0302020204030204" pitchFamily="34" charset="0"/>
                <a:cs typeface="Calibri Light" panose="020F0302020204030204" pitchFamily="34" charset="0"/>
              </a:rPr>
              <a:t>i</a:t>
            </a:r>
            <a:r>
              <a:rPr lang="en-US" altLang="en-US" b="0">
                <a:solidFill>
                  <a:srgbClr val="000099"/>
                </a:solidFill>
                <a:latin typeface="Calibri Light" panose="020F0302020204030204" pitchFamily="34" charset="0"/>
                <a:cs typeface="Calibri Light" panose="020F0302020204030204" pitchFamily="34" charset="0"/>
              </a:rPr>
              <a:t> assigns 0 to reset</a:t>
            </a:r>
            <a:r>
              <a:rPr lang="en-US" altLang="en-US" b="0" baseline="-25000">
                <a:solidFill>
                  <a:srgbClr val="000099"/>
                </a:solidFill>
                <a:latin typeface="Calibri Light" panose="020F0302020204030204" pitchFamily="34" charset="0"/>
                <a:cs typeface="Calibri Light" panose="020F0302020204030204" pitchFamily="34" charset="0"/>
              </a:rPr>
              <a:t>i</a:t>
            </a:r>
            <a:r>
              <a:rPr lang="en-US" altLang="en-US" b="0">
                <a:solidFill>
                  <a:srgbClr val="000099"/>
                </a:solidFill>
                <a:latin typeface="Calibri Light" panose="020F0302020204030204" pitchFamily="34" charset="0"/>
                <a:cs typeface="Calibri Light" panose="020F0302020204030204" pitchFamily="34" charset="0"/>
              </a:rPr>
              <a:t> has a suffix in which the value of the reset variable of every processor is 2N in each of its configurations.</a:t>
            </a:r>
          </a:p>
          <a:p>
            <a:pPr>
              <a:spcBef>
                <a:spcPct val="50000"/>
              </a:spcBef>
              <a:spcAft>
                <a:spcPct val="30000"/>
              </a:spcAft>
              <a:buClrTx/>
              <a:buSzTx/>
              <a:buFontTx/>
              <a:buAutoNum type="arabicPeriod"/>
            </a:pPr>
            <a:r>
              <a:rPr lang="en-US" altLang="en-US" b="0">
                <a:solidFill>
                  <a:srgbClr val="000099"/>
                </a:solidFill>
                <a:latin typeface="Calibri Light" panose="020F0302020204030204" pitchFamily="34" charset="0"/>
                <a:cs typeface="Calibri Light" panose="020F0302020204030204" pitchFamily="34" charset="0"/>
              </a:rPr>
              <a:t>Every </a:t>
            </a:r>
            <a:r>
              <a:rPr lang="en-US" altLang="en-US" b="0" i="1">
                <a:solidFill>
                  <a:srgbClr val="000099"/>
                </a:solidFill>
                <a:latin typeface="Calibri Light" panose="020F0302020204030204" pitchFamily="34" charset="0"/>
                <a:cs typeface="Calibri Light" panose="020F0302020204030204" pitchFamily="34" charset="0"/>
              </a:rPr>
              <a:t>fair execution</a:t>
            </a:r>
            <a:r>
              <a:rPr lang="en-US" altLang="en-US" b="0">
                <a:solidFill>
                  <a:srgbClr val="000099"/>
                </a:solidFill>
                <a:latin typeface="Calibri Light" panose="020F0302020204030204" pitchFamily="34" charset="0"/>
                <a:cs typeface="Calibri Light" panose="020F0302020204030204" pitchFamily="34" charset="0"/>
              </a:rPr>
              <a:t> in which no processor P</a:t>
            </a:r>
            <a:r>
              <a:rPr lang="en-US" altLang="en-US" b="0" baseline="-25000">
                <a:solidFill>
                  <a:srgbClr val="000099"/>
                </a:solidFill>
                <a:latin typeface="Calibri Light" panose="020F0302020204030204" pitchFamily="34" charset="0"/>
                <a:cs typeface="Calibri Light" panose="020F0302020204030204" pitchFamily="34" charset="0"/>
              </a:rPr>
              <a:t>i</a:t>
            </a:r>
            <a:r>
              <a:rPr lang="en-US" altLang="en-US" b="0">
                <a:solidFill>
                  <a:srgbClr val="000099"/>
                </a:solidFill>
                <a:latin typeface="Calibri Light" panose="020F0302020204030204" pitchFamily="34" charset="0"/>
                <a:cs typeface="Calibri Light" panose="020F0302020204030204" pitchFamily="34" charset="0"/>
              </a:rPr>
              <a:t> assigns 0 to reset</a:t>
            </a:r>
            <a:r>
              <a:rPr lang="en-US" altLang="en-US" b="0" baseline="-25000">
                <a:solidFill>
                  <a:srgbClr val="000099"/>
                </a:solidFill>
                <a:latin typeface="Calibri Light" panose="020F0302020204030204" pitchFamily="34" charset="0"/>
                <a:cs typeface="Calibri Light" panose="020F0302020204030204" pitchFamily="34" charset="0"/>
              </a:rPr>
              <a:t>i</a:t>
            </a:r>
            <a:r>
              <a:rPr lang="en-US" altLang="en-US" b="0">
                <a:solidFill>
                  <a:srgbClr val="000099"/>
                </a:solidFill>
                <a:latin typeface="Calibri Light" panose="020F0302020204030204" pitchFamily="34" charset="0"/>
                <a:cs typeface="Calibri Light" panose="020F0302020204030204" pitchFamily="34" charset="0"/>
              </a:rPr>
              <a:t> reaches a </a:t>
            </a:r>
            <a:r>
              <a:rPr lang="en-US" altLang="en-US" b="0" i="1">
                <a:solidFill>
                  <a:srgbClr val="000099"/>
                </a:solidFill>
                <a:latin typeface="Calibri Light" panose="020F0302020204030204" pitchFamily="34" charset="0"/>
                <a:cs typeface="Calibri Light" panose="020F0302020204030204" pitchFamily="34" charset="0"/>
              </a:rPr>
              <a:t>safe configuration</a:t>
            </a:r>
            <a:r>
              <a:rPr lang="en-US" altLang="en-US" b="0">
                <a:solidFill>
                  <a:srgbClr val="000099"/>
                </a:solidFill>
                <a:latin typeface="Calibri Light" panose="020F0302020204030204" pitchFamily="34" charset="0"/>
                <a:cs typeface="Calibri Light" panose="020F0302020204030204" pitchFamily="34" charset="0"/>
              </a:rPr>
              <a:t>.</a:t>
            </a:r>
          </a:p>
          <a:p>
            <a:pPr>
              <a:spcBef>
                <a:spcPct val="50000"/>
              </a:spcBef>
              <a:spcAft>
                <a:spcPct val="30000"/>
              </a:spcAft>
              <a:buClrTx/>
              <a:buSzTx/>
              <a:buFontTx/>
              <a:buAutoNum type="arabicPeriod"/>
            </a:pPr>
            <a:r>
              <a:rPr lang="en-US" altLang="en-US" b="0">
                <a:solidFill>
                  <a:srgbClr val="000099"/>
                </a:solidFill>
                <a:latin typeface="Calibri Light" panose="020F0302020204030204" pitchFamily="34" charset="0"/>
                <a:cs typeface="Calibri Light" panose="020F0302020204030204" pitchFamily="34" charset="0"/>
              </a:rPr>
              <a:t>Every </a:t>
            </a:r>
            <a:r>
              <a:rPr lang="en-US" altLang="en-US" b="0" i="1">
                <a:solidFill>
                  <a:srgbClr val="000099"/>
                </a:solidFill>
                <a:latin typeface="Calibri Light" panose="020F0302020204030204" pitchFamily="34" charset="0"/>
                <a:cs typeface="Calibri Light" panose="020F0302020204030204" pitchFamily="34" charset="0"/>
              </a:rPr>
              <a:t>fair execution</a:t>
            </a:r>
            <a:r>
              <a:rPr lang="en-US" altLang="en-US" b="0">
                <a:solidFill>
                  <a:srgbClr val="000099"/>
                </a:solidFill>
                <a:latin typeface="Calibri Light" panose="020F0302020204030204" pitchFamily="34" charset="0"/>
                <a:cs typeface="Calibri Light" panose="020F0302020204030204" pitchFamily="34" charset="0"/>
              </a:rPr>
              <a:t> in which a processor P</a:t>
            </a:r>
            <a:r>
              <a:rPr lang="en-US" altLang="en-US" b="0" baseline="-25000">
                <a:solidFill>
                  <a:srgbClr val="000099"/>
                </a:solidFill>
                <a:latin typeface="Calibri Light" panose="020F0302020204030204" pitchFamily="34" charset="0"/>
                <a:cs typeface="Calibri Light" panose="020F0302020204030204" pitchFamily="34" charset="0"/>
              </a:rPr>
              <a:t>i</a:t>
            </a:r>
            <a:r>
              <a:rPr lang="en-US" altLang="en-US" b="0">
                <a:solidFill>
                  <a:srgbClr val="000099"/>
                </a:solidFill>
                <a:latin typeface="Calibri Light" panose="020F0302020204030204" pitchFamily="34" charset="0"/>
                <a:cs typeface="Calibri Light" panose="020F0302020204030204" pitchFamily="34" charset="0"/>
              </a:rPr>
              <a:t> assigns 0 to reset</a:t>
            </a:r>
            <a:r>
              <a:rPr lang="en-US" altLang="en-US" b="0" baseline="-25000">
                <a:solidFill>
                  <a:srgbClr val="000099"/>
                </a:solidFill>
                <a:latin typeface="Calibri Light" panose="020F0302020204030204" pitchFamily="34" charset="0"/>
                <a:cs typeface="Calibri Light" panose="020F0302020204030204" pitchFamily="34" charset="0"/>
              </a:rPr>
              <a:t>i</a:t>
            </a:r>
            <a:r>
              <a:rPr lang="en-US" altLang="en-US" b="0">
                <a:solidFill>
                  <a:srgbClr val="000099"/>
                </a:solidFill>
                <a:latin typeface="Calibri Light" panose="020F0302020204030204" pitchFamily="34" charset="0"/>
                <a:cs typeface="Calibri Light" panose="020F0302020204030204" pitchFamily="34" charset="0"/>
              </a:rPr>
              <a:t> reaches a </a:t>
            </a:r>
            <a:r>
              <a:rPr lang="en-US" altLang="en-US" b="0" i="1">
                <a:solidFill>
                  <a:srgbClr val="000099"/>
                </a:solidFill>
                <a:latin typeface="Calibri Light" panose="020F0302020204030204" pitchFamily="34" charset="0"/>
                <a:cs typeface="Calibri Light" panose="020F0302020204030204" pitchFamily="34" charset="0"/>
              </a:rPr>
              <a:t>safe configuration</a:t>
            </a:r>
            <a:r>
              <a:rPr lang="en-US" altLang="en-US" b="0">
                <a:solidFill>
                  <a:srgbClr val="000099"/>
                </a:solidFill>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38427953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96642" name="Rectangle 2">
            <a:extLst>
              <a:ext uri="{FF2B5EF4-FFF2-40B4-BE49-F238E27FC236}">
                <a16:creationId xmlns:a16="http://schemas.microsoft.com/office/drawing/2014/main" id="{FCBBC972-D58D-D82F-E96F-74CB40860C05}"/>
              </a:ext>
            </a:extLst>
          </p:cNvPr>
          <p:cNvSpPr>
            <a:spLocks noGrp="1" noChangeArrowheads="1"/>
          </p:cNvSpPr>
          <p:nvPr>
            <p:ph type="title"/>
          </p:nvPr>
        </p:nvSpPr>
        <p:spPr>
          <a:ln>
            <a:solidFill>
              <a:schemeClr val="bg1"/>
            </a:solidFill>
            <a:miter lim="800000"/>
            <a:headEnd/>
            <a:tailEnd/>
          </a:ln>
        </p:spPr>
        <p:txBody>
          <a:bodyPr/>
          <a:lstStyle/>
          <a:p>
            <a:r>
              <a:rPr lang="en-US" altLang="he-IL" sz="3200" dirty="0">
                <a:latin typeface="Calibri Light" panose="020F0302020204030204" pitchFamily="34" charset="0"/>
                <a:cs typeface="Calibri Light" panose="020F0302020204030204" pitchFamily="34" charset="0"/>
              </a:rPr>
              <a:t>Informal introduction with the</a:t>
            </a:r>
            <a:br>
              <a:rPr lang="en-US" altLang="he-IL" sz="3200" dirty="0">
                <a:latin typeface="Calibri Light" panose="020F0302020204030204" pitchFamily="34" charset="0"/>
                <a:cs typeface="Calibri Light" panose="020F0302020204030204" pitchFamily="34" charset="0"/>
              </a:rPr>
            </a:br>
            <a:r>
              <a:rPr lang="en-US" altLang="he-IL" sz="3200" dirty="0">
                <a:latin typeface="Calibri Light" panose="020F0302020204030204" pitchFamily="34" charset="0"/>
                <a:cs typeface="Calibri Light" panose="020F0302020204030204" pitchFamily="34" charset="0"/>
              </a:rPr>
              <a:t>Beta-Synchronizer</a:t>
            </a:r>
          </a:p>
        </p:txBody>
      </p:sp>
      <p:sp>
        <p:nvSpPr>
          <p:cNvPr id="496643" name="Rectangle 3">
            <a:extLst>
              <a:ext uri="{FF2B5EF4-FFF2-40B4-BE49-F238E27FC236}">
                <a16:creationId xmlns:a16="http://schemas.microsoft.com/office/drawing/2014/main" id="{8D64D28C-3BA4-3340-FAFE-7A4E06A73D9E}"/>
              </a:ext>
            </a:extLst>
          </p:cNvPr>
          <p:cNvSpPr>
            <a:spLocks noGrp="1" noChangeArrowheads="1"/>
          </p:cNvSpPr>
          <p:nvPr>
            <p:ph type="body" sz="half" idx="2"/>
          </p:nvPr>
        </p:nvSpPr>
        <p:spPr>
          <a:xfrm>
            <a:off x="320431" y="3429000"/>
            <a:ext cx="8479691" cy="3098800"/>
          </a:xfrm>
        </p:spPr>
        <p:txBody>
          <a:bodyPr/>
          <a:lstStyle/>
          <a:p>
            <a:pPr marL="508000" indent="-508000">
              <a:buFontTx/>
              <a:buChar char="1"/>
            </a:pPr>
            <a:endParaRPr lang="en-US" altLang="he-IL" dirty="0">
              <a:solidFill>
                <a:srgbClr val="000099"/>
              </a:solidFill>
              <a:latin typeface="Calibri Light" panose="020F0302020204030204" pitchFamily="34" charset="0"/>
              <a:cs typeface="Calibri Light" panose="020F0302020204030204" pitchFamily="34" charset="0"/>
            </a:endParaRPr>
          </a:p>
          <a:p>
            <a:pPr marL="508000" indent="-508000">
              <a:buClr>
                <a:srgbClr val="333399"/>
              </a:buClr>
              <a:buFont typeface="Times New Roman (Hebrew)" charset="0"/>
              <a:buAutoNum type="romanUcPeriod"/>
            </a:pPr>
            <a:r>
              <a:rPr lang="en-US" altLang="he-IL" dirty="0">
                <a:solidFill>
                  <a:srgbClr val="000099"/>
                </a:solidFill>
                <a:latin typeface="Calibri Light" panose="020F0302020204030204" pitchFamily="34" charset="0"/>
                <a:cs typeface="Calibri Light" panose="020F0302020204030204" pitchFamily="34" charset="0"/>
              </a:rPr>
              <a:t>Creation of a rooted spanning tree of the communication graph (the Leader Election Algorithm and Spanning Tree Construction Algorithm). </a:t>
            </a:r>
          </a:p>
        </p:txBody>
      </p:sp>
      <p:sp>
        <p:nvSpPr>
          <p:cNvPr id="496644" name="Text Box 4">
            <a:extLst>
              <a:ext uri="{FF2B5EF4-FFF2-40B4-BE49-F238E27FC236}">
                <a16:creationId xmlns:a16="http://schemas.microsoft.com/office/drawing/2014/main" id="{8C3E958D-6F6B-D556-F0FE-8A3C11787BD6}"/>
              </a:ext>
            </a:extLst>
          </p:cNvPr>
          <p:cNvSpPr txBox="1">
            <a:spLocks noChangeArrowheads="1"/>
          </p:cNvSpPr>
          <p:nvPr/>
        </p:nvSpPr>
        <p:spPr bwMode="auto">
          <a:xfrm>
            <a:off x="762000" y="1905000"/>
            <a:ext cx="777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endParaRPr lang="en-US" altLang="en-US" b="0">
              <a:latin typeface="Calibri Light" panose="020F0302020204030204" pitchFamily="34" charset="0"/>
              <a:cs typeface="Calibri Light" panose="020F0302020204030204" pitchFamily="34" charset="0"/>
            </a:endParaRPr>
          </a:p>
        </p:txBody>
      </p:sp>
      <p:sp>
        <p:nvSpPr>
          <p:cNvPr id="496645" name="Text Box 5">
            <a:extLst>
              <a:ext uri="{FF2B5EF4-FFF2-40B4-BE49-F238E27FC236}">
                <a16:creationId xmlns:a16="http://schemas.microsoft.com/office/drawing/2014/main" id="{4F1A16E4-EA39-7272-A1C5-1BC5050F2806}"/>
              </a:ext>
            </a:extLst>
          </p:cNvPr>
          <p:cNvSpPr txBox="1">
            <a:spLocks noChangeArrowheads="1"/>
          </p:cNvSpPr>
          <p:nvPr/>
        </p:nvSpPr>
        <p:spPr bwMode="auto">
          <a:xfrm>
            <a:off x="320431" y="1828800"/>
            <a:ext cx="8479691"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en-US" sz="2800" b="0">
                <a:solidFill>
                  <a:schemeClr val="hlink"/>
                </a:solidFill>
                <a:latin typeface="Calibri Light" panose="020F0302020204030204" pitchFamily="34" charset="0"/>
                <a:cs typeface="Calibri Light" panose="020F0302020204030204" pitchFamily="34" charset="0"/>
              </a:rPr>
              <a:t>the beta-synchronizer uses shared memory</a:t>
            </a:r>
          </a:p>
          <a:p>
            <a:pPr>
              <a:spcBef>
                <a:spcPct val="50000"/>
              </a:spcBef>
              <a:buClrTx/>
              <a:buSzTx/>
              <a:buFontTx/>
              <a:buNone/>
            </a:pPr>
            <a:r>
              <a:rPr lang="en-US" altLang="en-US" sz="2800" b="0">
                <a:solidFill>
                  <a:srgbClr val="000099"/>
                </a:solidFill>
                <a:latin typeface="Calibri Light" panose="020F0302020204030204" pitchFamily="34" charset="0"/>
                <a:cs typeface="Calibri Light" panose="020F0302020204030204" pitchFamily="34" charset="0"/>
              </a:rPr>
              <a:t>Emulating synchronous execution  by the </a:t>
            </a:r>
            <a:r>
              <a:rPr lang="en-US" altLang="en-US" sz="2800" b="0" i="1">
                <a:solidFill>
                  <a:srgbClr val="000099"/>
                </a:solidFill>
                <a:latin typeface="Calibri Light" panose="020F0302020204030204" pitchFamily="34" charset="0"/>
                <a:cs typeface="Calibri Light" panose="020F0302020204030204" pitchFamily="34" charset="0"/>
              </a:rPr>
              <a:t>beta-</a:t>
            </a:r>
            <a:r>
              <a:rPr lang="en-US" altLang="en-US" sz="2800" b="0">
                <a:solidFill>
                  <a:srgbClr val="000099"/>
                </a:solidFill>
                <a:latin typeface="Calibri Light" panose="020F0302020204030204" pitchFamily="34" charset="0"/>
                <a:cs typeface="Calibri Light" panose="020F0302020204030204" pitchFamily="34" charset="0"/>
              </a:rPr>
              <a:t>synchronizer algorithm can be logically divided into three stages: </a:t>
            </a:r>
            <a:endParaRPr lang="he-IL" altLang="en-US" sz="2800" b="0">
              <a:solidFill>
                <a:srgbClr val="000099"/>
              </a:solidFill>
              <a:latin typeface="Calibri Light" panose="020F0302020204030204" pitchFamily="34" charset="0"/>
              <a:cs typeface="Calibri Light" panose="020F0302020204030204" pitchFamily="34" charset="0"/>
            </a:endParaRPr>
          </a:p>
          <a:p>
            <a:pPr>
              <a:spcBef>
                <a:spcPct val="50000"/>
              </a:spcBef>
              <a:buClrTx/>
              <a:buSzTx/>
              <a:buFontTx/>
              <a:buNone/>
            </a:pPr>
            <a:endParaRPr lang="en-US" altLang="en-US" sz="2800" b="0">
              <a:solidFill>
                <a:srgbClr val="000099"/>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4445492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id="{F08A351F-059F-573B-944E-ECC0EA197752}"/>
              </a:ext>
            </a:extLst>
          </p:cNvPr>
          <p:cNvSpPr>
            <a:spLocks noGrp="1" noChangeArrowheads="1"/>
          </p:cNvSpPr>
          <p:nvPr>
            <p:ph type="title"/>
          </p:nvPr>
        </p:nvSpPr>
        <p:spPr/>
        <p:txBody>
          <a:bodyPr/>
          <a:lstStyle/>
          <a:p>
            <a:r>
              <a:rPr lang="en-US" altLang="he-IL" sz="3200">
                <a:latin typeface="Calibri Light" panose="020F0302020204030204" pitchFamily="34" charset="0"/>
                <a:cs typeface="Calibri Light" panose="020F0302020204030204" pitchFamily="34" charset="0"/>
              </a:rPr>
              <a:t>Informal introduction with the</a:t>
            </a:r>
            <a:br>
              <a:rPr lang="en-US" altLang="he-IL" sz="3200">
                <a:latin typeface="Calibri Light" panose="020F0302020204030204" pitchFamily="34" charset="0"/>
                <a:cs typeface="Calibri Light" panose="020F0302020204030204" pitchFamily="34" charset="0"/>
              </a:rPr>
            </a:br>
            <a:r>
              <a:rPr lang="en-US" altLang="he-IL" sz="3200" i="1">
                <a:latin typeface="Calibri Light" panose="020F0302020204030204" pitchFamily="34" charset="0"/>
                <a:cs typeface="Calibri Light" panose="020F0302020204030204" pitchFamily="34" charset="0"/>
              </a:rPr>
              <a:t>Beta</a:t>
            </a:r>
            <a:r>
              <a:rPr lang="en-US" altLang="he-IL" sz="3200">
                <a:latin typeface="Calibri Light" panose="020F0302020204030204" pitchFamily="34" charset="0"/>
                <a:cs typeface="Calibri Light" panose="020F0302020204030204" pitchFamily="34" charset="0"/>
              </a:rPr>
              <a:t>-Synchronizer (cont.)</a:t>
            </a:r>
            <a:endParaRPr lang="en-US" altLang="en-US" sz="3200">
              <a:latin typeface="Calibri Light" panose="020F0302020204030204" pitchFamily="34" charset="0"/>
              <a:cs typeface="Calibri Light" panose="020F0302020204030204" pitchFamily="34" charset="0"/>
            </a:endParaRPr>
          </a:p>
        </p:txBody>
      </p:sp>
      <p:sp>
        <p:nvSpPr>
          <p:cNvPr id="497667" name="Rectangle 3">
            <a:extLst>
              <a:ext uri="{FF2B5EF4-FFF2-40B4-BE49-F238E27FC236}">
                <a16:creationId xmlns:a16="http://schemas.microsoft.com/office/drawing/2014/main" id="{EA64A65E-850E-43A7-EC73-19F540883B8A}"/>
              </a:ext>
            </a:extLst>
          </p:cNvPr>
          <p:cNvSpPr>
            <a:spLocks noGrp="1" noChangeArrowheads="1"/>
          </p:cNvSpPr>
          <p:nvPr>
            <p:ph type="body" idx="1"/>
          </p:nvPr>
        </p:nvSpPr>
        <p:spPr>
          <a:xfrm>
            <a:off x="234461" y="1600200"/>
            <a:ext cx="8596923" cy="4648200"/>
          </a:xfrm>
        </p:spPr>
        <p:txBody>
          <a:bodyPr/>
          <a:lstStyle/>
          <a:p>
            <a:pPr marL="609600" indent="-609600">
              <a:buClr>
                <a:srgbClr val="333399"/>
              </a:buClr>
              <a:buFont typeface="Times New Roman (Hebrew)" charset="0"/>
              <a:buAutoNum type="romanUcPeriod" startAt="2"/>
            </a:pPr>
            <a:r>
              <a:rPr lang="en-US" altLang="en-US" dirty="0">
                <a:solidFill>
                  <a:srgbClr val="000099"/>
                </a:solidFill>
                <a:latin typeface="Calibri Light" panose="020F0302020204030204" pitchFamily="34" charset="0"/>
                <a:cs typeface="Calibri Light" panose="020F0302020204030204" pitchFamily="34" charset="0"/>
              </a:rPr>
              <a:t>Start emulating a pulse, the root processor initiates a broadcast of a “pulse message” to the rooted </a:t>
            </a:r>
            <a:r>
              <a:rPr lang="en-US" altLang="he-IL" dirty="0">
                <a:solidFill>
                  <a:srgbClr val="000099"/>
                </a:solidFill>
                <a:latin typeface="Calibri Light" panose="020F0302020204030204" pitchFamily="34" charset="0"/>
                <a:cs typeface="Calibri Light" panose="020F0302020204030204" pitchFamily="34" charset="0"/>
              </a:rPr>
              <a:t>spanning tree</a:t>
            </a:r>
            <a:r>
              <a:rPr lang="en-US" altLang="en-US" dirty="0">
                <a:solidFill>
                  <a:srgbClr val="000099"/>
                </a:solidFill>
                <a:latin typeface="Calibri Light" panose="020F0302020204030204" pitchFamily="34" charset="0"/>
                <a:cs typeface="Calibri Light" panose="020F0302020204030204" pitchFamily="34" charset="0"/>
              </a:rPr>
              <a:t> </a:t>
            </a:r>
          </a:p>
          <a:p>
            <a:pPr marL="609600" indent="-609600">
              <a:spcBef>
                <a:spcPct val="0"/>
              </a:spcBef>
              <a:buFontTx/>
              <a:buNone/>
            </a:pPr>
            <a:r>
              <a:rPr lang="en-US" altLang="he-IL" dirty="0">
                <a:solidFill>
                  <a:srgbClr val="000099"/>
                </a:solidFill>
                <a:latin typeface="Calibri Light" panose="020F0302020204030204" pitchFamily="34" charset="0"/>
                <a:cs typeface="Calibri Light" panose="020F0302020204030204" pitchFamily="34" charset="0"/>
              </a:rPr>
              <a:t>    	Upon receiving a pulse message:</a:t>
            </a:r>
            <a:br>
              <a:rPr lang="en-US" altLang="he-IL" dirty="0">
                <a:solidFill>
                  <a:srgbClr val="000099"/>
                </a:solidFill>
                <a:latin typeface="Calibri Light" panose="020F0302020204030204" pitchFamily="34" charset="0"/>
                <a:cs typeface="Calibri Light" panose="020F0302020204030204" pitchFamily="34" charset="0"/>
              </a:rPr>
            </a:br>
            <a:r>
              <a:rPr lang="en-US" altLang="he-IL" dirty="0">
                <a:solidFill>
                  <a:srgbClr val="000099"/>
                </a:solidFill>
                <a:latin typeface="Calibri Light" panose="020F0302020204030204" pitchFamily="34" charset="0"/>
                <a:cs typeface="Calibri Light" panose="020F0302020204030204" pitchFamily="34" charset="0"/>
              </a:rPr>
              <a:t>	A process P</a:t>
            </a:r>
            <a:r>
              <a:rPr lang="en-US" altLang="he-IL" baseline="-25000" dirty="0">
                <a:solidFill>
                  <a:srgbClr val="000099"/>
                </a:solidFill>
                <a:latin typeface="Calibri Light" panose="020F0302020204030204" pitchFamily="34" charset="0"/>
                <a:cs typeface="Calibri Light" panose="020F0302020204030204" pitchFamily="34" charset="0"/>
              </a:rPr>
              <a:t>i</a:t>
            </a:r>
            <a:r>
              <a:rPr lang="en-US" altLang="he-IL" dirty="0">
                <a:solidFill>
                  <a:srgbClr val="000099"/>
                </a:solidFill>
                <a:latin typeface="Calibri Light" panose="020F0302020204030204" pitchFamily="34" charset="0"/>
                <a:cs typeface="Calibri Light" panose="020F0302020204030204" pitchFamily="34" charset="0"/>
              </a:rPr>
              <a:t>  reads from registers (concerning the synchronous algorithm) of it’s neighbors in the original communication graph.</a:t>
            </a:r>
          </a:p>
        </p:txBody>
      </p:sp>
    </p:spTree>
    <p:extLst>
      <p:ext uri="{BB962C8B-B14F-4D97-AF65-F5344CB8AC3E}">
        <p14:creationId xmlns:p14="http://schemas.microsoft.com/office/powerpoint/2010/main" val="23984475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8690" name="Rectangle 2">
            <a:extLst>
              <a:ext uri="{FF2B5EF4-FFF2-40B4-BE49-F238E27FC236}">
                <a16:creationId xmlns:a16="http://schemas.microsoft.com/office/drawing/2014/main" id="{EC86B229-6B2E-5A5F-889B-2446953E1B88}"/>
              </a:ext>
            </a:extLst>
          </p:cNvPr>
          <p:cNvSpPr>
            <a:spLocks noGrp="1" noChangeArrowheads="1"/>
          </p:cNvSpPr>
          <p:nvPr>
            <p:ph type="title"/>
          </p:nvPr>
        </p:nvSpPr>
        <p:spPr>
          <a:xfrm>
            <a:off x="3276600" y="228600"/>
            <a:ext cx="2057400" cy="838200"/>
          </a:xfrm>
        </p:spPr>
        <p:txBody>
          <a:bodyPr/>
          <a:lstStyle/>
          <a:p>
            <a:pPr algn="l"/>
            <a:r>
              <a:rPr lang="en-US" altLang="en-US" sz="3200">
                <a:latin typeface="Calibri Light" panose="020F0302020204030204" pitchFamily="34" charset="0"/>
                <a:cs typeface="Calibri Light" panose="020F0302020204030204" pitchFamily="34" charset="0"/>
              </a:rPr>
              <a:t>Example:</a:t>
            </a:r>
            <a:endParaRPr lang="en-US" altLang="he-IL" sz="3200">
              <a:latin typeface="Calibri Light" panose="020F0302020204030204" pitchFamily="34" charset="0"/>
              <a:cs typeface="Calibri Light" panose="020F0302020204030204" pitchFamily="34" charset="0"/>
            </a:endParaRPr>
          </a:p>
        </p:txBody>
      </p:sp>
      <p:sp>
        <p:nvSpPr>
          <p:cNvPr id="498691" name="Text Box 3">
            <a:extLst>
              <a:ext uri="{FF2B5EF4-FFF2-40B4-BE49-F238E27FC236}">
                <a16:creationId xmlns:a16="http://schemas.microsoft.com/office/drawing/2014/main" id="{6B9C0B95-464E-8DFC-DA71-B508C05D8DCA}"/>
              </a:ext>
            </a:extLst>
          </p:cNvPr>
          <p:cNvSpPr txBox="1">
            <a:spLocks noChangeArrowheads="1"/>
          </p:cNvSpPr>
          <p:nvPr/>
        </p:nvSpPr>
        <p:spPr bwMode="auto">
          <a:xfrm>
            <a:off x="5334000" y="19050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endParaRPr lang="en-US" altLang="en-US" b="0">
              <a:latin typeface="Calibri Light" panose="020F0302020204030204" pitchFamily="34" charset="0"/>
              <a:cs typeface="Calibri Light" panose="020F0302020204030204" pitchFamily="34" charset="0"/>
            </a:endParaRPr>
          </a:p>
        </p:txBody>
      </p:sp>
      <p:sp>
        <p:nvSpPr>
          <p:cNvPr id="498692" name="Line 4">
            <a:extLst>
              <a:ext uri="{FF2B5EF4-FFF2-40B4-BE49-F238E27FC236}">
                <a16:creationId xmlns:a16="http://schemas.microsoft.com/office/drawing/2014/main" id="{B645450A-0F46-E088-645C-64DF0C8D4571}"/>
              </a:ext>
            </a:extLst>
          </p:cNvPr>
          <p:cNvSpPr>
            <a:spLocks noChangeShapeType="1"/>
          </p:cNvSpPr>
          <p:nvPr/>
        </p:nvSpPr>
        <p:spPr bwMode="auto">
          <a:xfrm>
            <a:off x="5207000" y="3744913"/>
            <a:ext cx="3190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498693" name="Line 5">
            <a:extLst>
              <a:ext uri="{FF2B5EF4-FFF2-40B4-BE49-F238E27FC236}">
                <a16:creationId xmlns:a16="http://schemas.microsoft.com/office/drawing/2014/main" id="{C613A46C-51F9-83B3-CE45-63FD73FE8AAC}"/>
              </a:ext>
            </a:extLst>
          </p:cNvPr>
          <p:cNvSpPr>
            <a:spLocks noChangeShapeType="1"/>
          </p:cNvSpPr>
          <p:nvPr/>
        </p:nvSpPr>
        <p:spPr bwMode="auto">
          <a:xfrm>
            <a:off x="6372225" y="3744913"/>
            <a:ext cx="371475"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498694" name="Line 6">
            <a:extLst>
              <a:ext uri="{FF2B5EF4-FFF2-40B4-BE49-F238E27FC236}">
                <a16:creationId xmlns:a16="http://schemas.microsoft.com/office/drawing/2014/main" id="{5E60D6D3-F96B-3E3E-F55F-4207F037D541}"/>
              </a:ext>
            </a:extLst>
          </p:cNvPr>
          <p:cNvSpPr>
            <a:spLocks noChangeShapeType="1"/>
          </p:cNvSpPr>
          <p:nvPr/>
        </p:nvSpPr>
        <p:spPr bwMode="auto">
          <a:xfrm>
            <a:off x="6902450" y="3744913"/>
            <a:ext cx="265113"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498695" name="Oval 7">
            <a:extLst>
              <a:ext uri="{FF2B5EF4-FFF2-40B4-BE49-F238E27FC236}">
                <a16:creationId xmlns:a16="http://schemas.microsoft.com/office/drawing/2014/main" id="{A3CBC2EA-F12B-E683-2E8D-A1AFBB18B7BD}"/>
              </a:ext>
            </a:extLst>
          </p:cNvPr>
          <p:cNvSpPr>
            <a:spLocks noChangeArrowheads="1"/>
          </p:cNvSpPr>
          <p:nvPr/>
        </p:nvSpPr>
        <p:spPr bwMode="auto">
          <a:xfrm>
            <a:off x="4572000" y="3281363"/>
            <a:ext cx="635000" cy="795337"/>
          </a:xfrm>
          <a:prstGeom prst="ellipse">
            <a:avLst/>
          </a:prstGeom>
          <a:solidFill>
            <a:schemeClr val="bg1"/>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a:spcBef>
                <a:spcPct val="0"/>
              </a:spcBef>
              <a:buClrTx/>
              <a:buSzTx/>
              <a:buFontTx/>
              <a:buNone/>
            </a:pPr>
            <a:r>
              <a:rPr lang="en-US" altLang="he-IL" b="0">
                <a:solidFill>
                  <a:schemeClr val="accent2"/>
                </a:solidFill>
                <a:latin typeface="Calibri Light" panose="020F0302020204030204" pitchFamily="34" charset="0"/>
                <a:cs typeface="Calibri Light" panose="020F0302020204030204" pitchFamily="34" charset="0"/>
              </a:rPr>
              <a:t>P</a:t>
            </a:r>
            <a:r>
              <a:rPr lang="en-US" altLang="he-IL" b="0" i="1" baseline="-25000">
                <a:solidFill>
                  <a:schemeClr val="accent2"/>
                </a:solidFill>
                <a:latin typeface="Calibri Light" panose="020F0302020204030204" pitchFamily="34" charset="0"/>
                <a:cs typeface="Calibri Light" panose="020F0302020204030204" pitchFamily="34" charset="0"/>
              </a:rPr>
              <a:t>t</a:t>
            </a:r>
            <a:endParaRPr lang="en-US" altLang="he-IL" b="0" baseline="-25000">
              <a:solidFill>
                <a:schemeClr val="accent2"/>
              </a:solidFill>
              <a:latin typeface="Calibri Light" panose="020F0302020204030204" pitchFamily="34" charset="0"/>
              <a:cs typeface="Calibri Light" panose="020F0302020204030204" pitchFamily="34" charset="0"/>
            </a:endParaRPr>
          </a:p>
        </p:txBody>
      </p:sp>
      <p:sp>
        <p:nvSpPr>
          <p:cNvPr id="498696" name="Oval 8">
            <a:extLst>
              <a:ext uri="{FF2B5EF4-FFF2-40B4-BE49-F238E27FC236}">
                <a16:creationId xmlns:a16="http://schemas.microsoft.com/office/drawing/2014/main" id="{B8157AB0-5487-83F2-57D3-DFCFB0DE1264}"/>
              </a:ext>
            </a:extLst>
          </p:cNvPr>
          <p:cNvSpPr>
            <a:spLocks noChangeArrowheads="1"/>
          </p:cNvSpPr>
          <p:nvPr/>
        </p:nvSpPr>
        <p:spPr bwMode="auto">
          <a:xfrm>
            <a:off x="5737225" y="2286000"/>
            <a:ext cx="635000" cy="795338"/>
          </a:xfrm>
          <a:prstGeom prst="ellipse">
            <a:avLst/>
          </a:prstGeom>
          <a:solidFill>
            <a:schemeClr val="bg1"/>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a:spcBef>
                <a:spcPct val="0"/>
              </a:spcBef>
              <a:buClrTx/>
              <a:buSzTx/>
              <a:buFontTx/>
              <a:buNone/>
            </a:pPr>
            <a:r>
              <a:rPr lang="en-US" altLang="he-IL" b="0">
                <a:solidFill>
                  <a:schemeClr val="accent2"/>
                </a:solidFill>
                <a:latin typeface="Calibri Light" panose="020F0302020204030204" pitchFamily="34" charset="0"/>
                <a:cs typeface="Calibri Light" panose="020F0302020204030204" pitchFamily="34" charset="0"/>
              </a:rPr>
              <a:t>P</a:t>
            </a:r>
            <a:r>
              <a:rPr lang="en-US" altLang="he-IL" b="0" i="1" baseline="-25000">
                <a:solidFill>
                  <a:schemeClr val="accent2"/>
                </a:solidFill>
                <a:latin typeface="Calibri Light" panose="020F0302020204030204" pitchFamily="34" charset="0"/>
                <a:cs typeface="Calibri Light" panose="020F0302020204030204" pitchFamily="34" charset="0"/>
              </a:rPr>
              <a:t>j</a:t>
            </a:r>
            <a:endParaRPr lang="en-US" altLang="he-IL" b="0" baseline="-25000">
              <a:solidFill>
                <a:schemeClr val="accent2"/>
              </a:solidFill>
              <a:latin typeface="Calibri Light" panose="020F0302020204030204" pitchFamily="34" charset="0"/>
              <a:cs typeface="Calibri Light" panose="020F0302020204030204" pitchFamily="34" charset="0"/>
            </a:endParaRPr>
          </a:p>
        </p:txBody>
      </p:sp>
      <p:sp>
        <p:nvSpPr>
          <p:cNvPr id="498697" name="Oval 9">
            <a:extLst>
              <a:ext uri="{FF2B5EF4-FFF2-40B4-BE49-F238E27FC236}">
                <a16:creationId xmlns:a16="http://schemas.microsoft.com/office/drawing/2014/main" id="{8432F724-FFAA-4DA7-5049-B02EDB957C6C}"/>
              </a:ext>
            </a:extLst>
          </p:cNvPr>
          <p:cNvSpPr>
            <a:spLocks noChangeArrowheads="1"/>
          </p:cNvSpPr>
          <p:nvPr/>
        </p:nvSpPr>
        <p:spPr bwMode="auto">
          <a:xfrm>
            <a:off x="7115175" y="3281363"/>
            <a:ext cx="635000" cy="795337"/>
          </a:xfrm>
          <a:prstGeom prst="ellipse">
            <a:avLst/>
          </a:prstGeom>
          <a:solidFill>
            <a:schemeClr val="bg1"/>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a:spcBef>
                <a:spcPct val="0"/>
              </a:spcBef>
              <a:buClrTx/>
              <a:buSzTx/>
              <a:buFontTx/>
              <a:buNone/>
            </a:pPr>
            <a:r>
              <a:rPr lang="en-US" altLang="he-IL" b="0">
                <a:solidFill>
                  <a:schemeClr val="accent2"/>
                </a:solidFill>
                <a:latin typeface="Calibri Light" panose="020F0302020204030204" pitchFamily="34" charset="0"/>
                <a:cs typeface="Calibri Light" panose="020F0302020204030204" pitchFamily="34" charset="0"/>
              </a:rPr>
              <a:t>P</a:t>
            </a:r>
            <a:r>
              <a:rPr lang="en-US" altLang="he-IL" b="0" i="1" baseline="-25000">
                <a:solidFill>
                  <a:schemeClr val="accent2"/>
                </a:solidFill>
                <a:latin typeface="Calibri Light" panose="020F0302020204030204" pitchFamily="34" charset="0"/>
                <a:cs typeface="Calibri Light" panose="020F0302020204030204" pitchFamily="34" charset="0"/>
              </a:rPr>
              <a:t>i</a:t>
            </a:r>
            <a:endParaRPr lang="en-US" altLang="he-IL" b="0" baseline="-25000">
              <a:solidFill>
                <a:schemeClr val="accent2"/>
              </a:solidFill>
              <a:latin typeface="Calibri Light" panose="020F0302020204030204" pitchFamily="34" charset="0"/>
              <a:cs typeface="Calibri Light" panose="020F0302020204030204" pitchFamily="34" charset="0"/>
            </a:endParaRPr>
          </a:p>
        </p:txBody>
      </p:sp>
      <p:sp>
        <p:nvSpPr>
          <p:cNvPr id="498698" name="Oval 10">
            <a:extLst>
              <a:ext uri="{FF2B5EF4-FFF2-40B4-BE49-F238E27FC236}">
                <a16:creationId xmlns:a16="http://schemas.microsoft.com/office/drawing/2014/main" id="{A0F83D53-70A7-6C93-1E36-8CCDBCEE8A40}"/>
              </a:ext>
            </a:extLst>
          </p:cNvPr>
          <p:cNvSpPr>
            <a:spLocks noChangeArrowheads="1"/>
          </p:cNvSpPr>
          <p:nvPr/>
        </p:nvSpPr>
        <p:spPr bwMode="auto">
          <a:xfrm>
            <a:off x="8280400" y="5072063"/>
            <a:ext cx="635000" cy="795337"/>
          </a:xfrm>
          <a:prstGeom prst="ellipse">
            <a:avLst/>
          </a:prstGeom>
          <a:solidFill>
            <a:schemeClr val="bg1"/>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a:spcBef>
                <a:spcPct val="0"/>
              </a:spcBef>
              <a:buClrTx/>
              <a:buSzTx/>
              <a:buFontTx/>
              <a:buNone/>
            </a:pPr>
            <a:r>
              <a:rPr lang="en-US" altLang="he-IL" b="0">
                <a:solidFill>
                  <a:schemeClr val="accent2"/>
                </a:solidFill>
                <a:latin typeface="Calibri Light" panose="020F0302020204030204" pitchFamily="34" charset="0"/>
                <a:cs typeface="Calibri Light" panose="020F0302020204030204" pitchFamily="34" charset="0"/>
              </a:rPr>
              <a:t>P</a:t>
            </a:r>
            <a:r>
              <a:rPr lang="en-US" altLang="he-IL" b="0" i="1" baseline="-25000">
                <a:solidFill>
                  <a:schemeClr val="accent2"/>
                </a:solidFill>
                <a:latin typeface="Calibri Light" panose="020F0302020204030204" pitchFamily="34" charset="0"/>
                <a:cs typeface="Calibri Light" panose="020F0302020204030204" pitchFamily="34" charset="0"/>
              </a:rPr>
              <a:t>m</a:t>
            </a:r>
            <a:endParaRPr lang="en-US" altLang="he-IL" b="0" baseline="-25000">
              <a:solidFill>
                <a:schemeClr val="accent2"/>
              </a:solidFill>
              <a:latin typeface="Calibri Light" panose="020F0302020204030204" pitchFamily="34" charset="0"/>
              <a:cs typeface="Calibri Light" panose="020F0302020204030204" pitchFamily="34" charset="0"/>
            </a:endParaRPr>
          </a:p>
        </p:txBody>
      </p:sp>
      <p:sp>
        <p:nvSpPr>
          <p:cNvPr id="498699" name="Line 11">
            <a:extLst>
              <a:ext uri="{FF2B5EF4-FFF2-40B4-BE49-F238E27FC236}">
                <a16:creationId xmlns:a16="http://schemas.microsoft.com/office/drawing/2014/main" id="{94760688-C661-2888-AF7F-053FAC073529}"/>
              </a:ext>
            </a:extLst>
          </p:cNvPr>
          <p:cNvSpPr>
            <a:spLocks noChangeShapeType="1"/>
          </p:cNvSpPr>
          <p:nvPr/>
        </p:nvSpPr>
        <p:spPr bwMode="auto">
          <a:xfrm flipH="1">
            <a:off x="5154613" y="2882900"/>
            <a:ext cx="635000" cy="53022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498700" name="Line 12">
            <a:extLst>
              <a:ext uri="{FF2B5EF4-FFF2-40B4-BE49-F238E27FC236}">
                <a16:creationId xmlns:a16="http://schemas.microsoft.com/office/drawing/2014/main" id="{90EBDC4E-97D6-933B-4E72-6876E7FB3232}"/>
              </a:ext>
            </a:extLst>
          </p:cNvPr>
          <p:cNvSpPr>
            <a:spLocks noChangeShapeType="1"/>
          </p:cNvSpPr>
          <p:nvPr/>
        </p:nvSpPr>
        <p:spPr bwMode="auto">
          <a:xfrm>
            <a:off x="6372225" y="2882900"/>
            <a:ext cx="847725" cy="66357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498701" name="Line 13">
            <a:extLst>
              <a:ext uri="{FF2B5EF4-FFF2-40B4-BE49-F238E27FC236}">
                <a16:creationId xmlns:a16="http://schemas.microsoft.com/office/drawing/2014/main" id="{F455ABBD-5A9E-D1D6-A5A5-E7582B201AE2}"/>
              </a:ext>
            </a:extLst>
          </p:cNvPr>
          <p:cNvSpPr>
            <a:spLocks noChangeShapeType="1"/>
          </p:cNvSpPr>
          <p:nvPr/>
        </p:nvSpPr>
        <p:spPr bwMode="auto">
          <a:xfrm>
            <a:off x="7643813" y="4076700"/>
            <a:ext cx="688975" cy="112712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498702" name="Oval 14">
            <a:extLst>
              <a:ext uri="{FF2B5EF4-FFF2-40B4-BE49-F238E27FC236}">
                <a16:creationId xmlns:a16="http://schemas.microsoft.com/office/drawing/2014/main" id="{C6E16D88-72CB-6D4A-6216-C53EFCFBEF84}"/>
              </a:ext>
            </a:extLst>
          </p:cNvPr>
          <p:cNvSpPr>
            <a:spLocks noChangeArrowheads="1"/>
          </p:cNvSpPr>
          <p:nvPr/>
        </p:nvSpPr>
        <p:spPr bwMode="auto">
          <a:xfrm>
            <a:off x="6161088" y="5072063"/>
            <a:ext cx="635000" cy="795337"/>
          </a:xfrm>
          <a:prstGeom prst="ellipse">
            <a:avLst/>
          </a:prstGeom>
          <a:solidFill>
            <a:schemeClr val="bg1"/>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a:spcBef>
                <a:spcPct val="0"/>
              </a:spcBef>
              <a:buClrTx/>
              <a:buSzTx/>
              <a:buFontTx/>
              <a:buNone/>
            </a:pPr>
            <a:r>
              <a:rPr lang="en-US" altLang="he-IL" b="0">
                <a:solidFill>
                  <a:schemeClr val="accent2"/>
                </a:solidFill>
                <a:latin typeface="Calibri Light" panose="020F0302020204030204" pitchFamily="34" charset="0"/>
                <a:cs typeface="Calibri Light" panose="020F0302020204030204" pitchFamily="34" charset="0"/>
              </a:rPr>
              <a:t>P</a:t>
            </a:r>
            <a:r>
              <a:rPr lang="en-US" altLang="he-IL" b="0" i="1" baseline="-25000">
                <a:solidFill>
                  <a:schemeClr val="accent2"/>
                </a:solidFill>
                <a:latin typeface="Calibri Light" panose="020F0302020204030204" pitchFamily="34" charset="0"/>
                <a:cs typeface="Calibri Light" panose="020F0302020204030204" pitchFamily="34" charset="0"/>
              </a:rPr>
              <a:t>k</a:t>
            </a:r>
            <a:endParaRPr lang="en-US" altLang="he-IL" b="0" baseline="-25000">
              <a:solidFill>
                <a:schemeClr val="accent2"/>
              </a:solidFill>
              <a:latin typeface="Calibri Light" panose="020F0302020204030204" pitchFamily="34" charset="0"/>
              <a:cs typeface="Calibri Light" panose="020F0302020204030204" pitchFamily="34" charset="0"/>
            </a:endParaRPr>
          </a:p>
        </p:txBody>
      </p:sp>
      <p:sp>
        <p:nvSpPr>
          <p:cNvPr id="498703" name="Line 15">
            <a:extLst>
              <a:ext uri="{FF2B5EF4-FFF2-40B4-BE49-F238E27FC236}">
                <a16:creationId xmlns:a16="http://schemas.microsoft.com/office/drawing/2014/main" id="{7BB09FC5-9842-88FA-EA11-54056687F15C}"/>
              </a:ext>
            </a:extLst>
          </p:cNvPr>
          <p:cNvSpPr>
            <a:spLocks noChangeShapeType="1"/>
          </p:cNvSpPr>
          <p:nvPr/>
        </p:nvSpPr>
        <p:spPr bwMode="auto">
          <a:xfrm flipH="1">
            <a:off x="6637338" y="4010025"/>
            <a:ext cx="582612" cy="11938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498704" name="Line 16">
            <a:extLst>
              <a:ext uri="{FF2B5EF4-FFF2-40B4-BE49-F238E27FC236}">
                <a16:creationId xmlns:a16="http://schemas.microsoft.com/office/drawing/2014/main" id="{ED571326-A9F5-382F-A4FA-0CAFF9E6FE8A}"/>
              </a:ext>
            </a:extLst>
          </p:cNvPr>
          <p:cNvSpPr>
            <a:spLocks noChangeShapeType="1"/>
          </p:cNvSpPr>
          <p:nvPr/>
        </p:nvSpPr>
        <p:spPr bwMode="auto">
          <a:xfrm rot="21236912" flipH="1">
            <a:off x="5207000" y="2816225"/>
            <a:ext cx="477838" cy="331788"/>
          </a:xfrm>
          <a:prstGeom prst="line">
            <a:avLst/>
          </a:prstGeom>
          <a:noFill/>
          <a:ln w="9525">
            <a:solidFill>
              <a:srgbClr val="33CC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498705" name="Line 17">
            <a:extLst>
              <a:ext uri="{FF2B5EF4-FFF2-40B4-BE49-F238E27FC236}">
                <a16:creationId xmlns:a16="http://schemas.microsoft.com/office/drawing/2014/main" id="{DDF2D6F2-958B-839F-3048-7F7E5BBEF8F2}"/>
              </a:ext>
            </a:extLst>
          </p:cNvPr>
          <p:cNvSpPr>
            <a:spLocks noChangeShapeType="1"/>
          </p:cNvSpPr>
          <p:nvPr/>
        </p:nvSpPr>
        <p:spPr bwMode="auto">
          <a:xfrm rot="425863">
            <a:off x="6532563" y="2882900"/>
            <a:ext cx="528637" cy="331788"/>
          </a:xfrm>
          <a:prstGeom prst="line">
            <a:avLst/>
          </a:prstGeom>
          <a:noFill/>
          <a:ln w="9525">
            <a:solidFill>
              <a:srgbClr val="33CC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498706" name="Line 18">
            <a:extLst>
              <a:ext uri="{FF2B5EF4-FFF2-40B4-BE49-F238E27FC236}">
                <a16:creationId xmlns:a16="http://schemas.microsoft.com/office/drawing/2014/main" id="{FD85DAB8-A94F-AF62-E958-CCD260579ACC}"/>
              </a:ext>
            </a:extLst>
          </p:cNvPr>
          <p:cNvSpPr>
            <a:spLocks noChangeShapeType="1"/>
          </p:cNvSpPr>
          <p:nvPr/>
        </p:nvSpPr>
        <p:spPr bwMode="auto">
          <a:xfrm rot="88510" flipH="1">
            <a:off x="6743700" y="4010025"/>
            <a:ext cx="371475" cy="796925"/>
          </a:xfrm>
          <a:prstGeom prst="line">
            <a:avLst/>
          </a:prstGeom>
          <a:noFill/>
          <a:ln w="9525">
            <a:solidFill>
              <a:srgbClr val="33CC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498707" name="Line 19">
            <a:extLst>
              <a:ext uri="{FF2B5EF4-FFF2-40B4-BE49-F238E27FC236}">
                <a16:creationId xmlns:a16="http://schemas.microsoft.com/office/drawing/2014/main" id="{B6C7AEFF-601D-7CEE-4438-E1F3735070E5}"/>
              </a:ext>
            </a:extLst>
          </p:cNvPr>
          <p:cNvSpPr>
            <a:spLocks noChangeShapeType="1"/>
          </p:cNvSpPr>
          <p:nvPr/>
        </p:nvSpPr>
        <p:spPr bwMode="auto">
          <a:xfrm rot="431455">
            <a:off x="7802563" y="4210050"/>
            <a:ext cx="477837" cy="596900"/>
          </a:xfrm>
          <a:prstGeom prst="line">
            <a:avLst/>
          </a:prstGeom>
          <a:noFill/>
          <a:ln w="9525">
            <a:solidFill>
              <a:srgbClr val="33CC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498708" name="Line 20">
            <a:extLst>
              <a:ext uri="{FF2B5EF4-FFF2-40B4-BE49-F238E27FC236}">
                <a16:creationId xmlns:a16="http://schemas.microsoft.com/office/drawing/2014/main" id="{0EE396F6-FCBB-1292-3949-81C28B9988A7}"/>
              </a:ext>
            </a:extLst>
          </p:cNvPr>
          <p:cNvSpPr>
            <a:spLocks noChangeShapeType="1"/>
          </p:cNvSpPr>
          <p:nvPr/>
        </p:nvSpPr>
        <p:spPr bwMode="auto">
          <a:xfrm>
            <a:off x="5684838" y="3744913"/>
            <a:ext cx="528637"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498709" name="AutoShape 21">
            <a:extLst>
              <a:ext uri="{FF2B5EF4-FFF2-40B4-BE49-F238E27FC236}">
                <a16:creationId xmlns:a16="http://schemas.microsoft.com/office/drawing/2014/main" id="{852317DC-BA58-4678-3E9E-58AC5A0ACDC1}"/>
              </a:ext>
            </a:extLst>
          </p:cNvPr>
          <p:cNvSpPr>
            <a:spLocks noChangeArrowheads="1"/>
          </p:cNvSpPr>
          <p:nvPr/>
        </p:nvSpPr>
        <p:spPr bwMode="auto">
          <a:xfrm>
            <a:off x="5578475" y="3281363"/>
            <a:ext cx="1058863" cy="422275"/>
          </a:xfrm>
          <a:prstGeom prst="rightArrow">
            <a:avLst>
              <a:gd name="adj1" fmla="val 50000"/>
              <a:gd name="adj2" fmla="val 62688"/>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en-US" sz="1800" b="0">
                <a:latin typeface="Calibri Light" panose="020F0302020204030204" pitchFamily="34" charset="0"/>
                <a:cs typeface="Calibri Light" panose="020F0302020204030204" pitchFamily="34" charset="0"/>
              </a:rPr>
              <a:t>read</a:t>
            </a:r>
          </a:p>
        </p:txBody>
      </p:sp>
      <p:sp>
        <p:nvSpPr>
          <p:cNvPr id="498710" name="AutoShape 22">
            <a:extLst>
              <a:ext uri="{FF2B5EF4-FFF2-40B4-BE49-F238E27FC236}">
                <a16:creationId xmlns:a16="http://schemas.microsoft.com/office/drawing/2014/main" id="{929E82D1-67B1-2C33-7217-278C13A28619}"/>
              </a:ext>
            </a:extLst>
          </p:cNvPr>
          <p:cNvSpPr>
            <a:spLocks noChangeArrowheads="1"/>
          </p:cNvSpPr>
          <p:nvPr/>
        </p:nvSpPr>
        <p:spPr bwMode="auto">
          <a:xfrm rot="-1887502">
            <a:off x="7627938" y="4165600"/>
            <a:ext cx="341312" cy="1127125"/>
          </a:xfrm>
          <a:prstGeom prst="upArrow">
            <a:avLst>
              <a:gd name="adj1" fmla="val 50000"/>
              <a:gd name="adj2" fmla="val 82558"/>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spcBef>
                <a:spcPct val="0"/>
              </a:spcBef>
              <a:buClrTx/>
              <a:buSzTx/>
              <a:buFontTx/>
              <a:buNone/>
            </a:pPr>
            <a:r>
              <a:rPr lang="en-US" altLang="en-US" sz="1800">
                <a:latin typeface="Calibri Light" panose="020F0302020204030204" pitchFamily="34" charset="0"/>
                <a:cs typeface="Calibri Light" panose="020F0302020204030204" pitchFamily="34" charset="0"/>
              </a:rPr>
              <a:t>read</a:t>
            </a:r>
          </a:p>
        </p:txBody>
      </p:sp>
      <p:sp>
        <p:nvSpPr>
          <p:cNvPr id="498711" name="Text Box 23">
            <a:extLst>
              <a:ext uri="{FF2B5EF4-FFF2-40B4-BE49-F238E27FC236}">
                <a16:creationId xmlns:a16="http://schemas.microsoft.com/office/drawing/2014/main" id="{1B5B54AA-5D86-F762-0855-D88344D6A1AD}"/>
              </a:ext>
            </a:extLst>
          </p:cNvPr>
          <p:cNvSpPr txBox="1">
            <a:spLocks noChangeArrowheads="1"/>
          </p:cNvSpPr>
          <p:nvPr/>
        </p:nvSpPr>
        <p:spPr bwMode="auto">
          <a:xfrm rot="2245743">
            <a:off x="6553200" y="2819400"/>
            <a:ext cx="7953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en-US" sz="1600" b="0">
                <a:solidFill>
                  <a:srgbClr val="3399FF"/>
                </a:solidFill>
                <a:latin typeface="Calibri Light" panose="020F0302020204030204" pitchFamily="34" charset="0"/>
                <a:cs typeface="Calibri Light" panose="020F0302020204030204" pitchFamily="34" charset="0"/>
              </a:rPr>
              <a:t>pulse</a:t>
            </a:r>
          </a:p>
        </p:txBody>
      </p:sp>
      <p:sp>
        <p:nvSpPr>
          <p:cNvPr id="498712" name="Text Box 24">
            <a:extLst>
              <a:ext uri="{FF2B5EF4-FFF2-40B4-BE49-F238E27FC236}">
                <a16:creationId xmlns:a16="http://schemas.microsoft.com/office/drawing/2014/main" id="{CFF561A7-64AF-3CDE-EFDE-9A2FE626FBBD}"/>
              </a:ext>
            </a:extLst>
          </p:cNvPr>
          <p:cNvSpPr txBox="1">
            <a:spLocks noChangeArrowheads="1"/>
          </p:cNvSpPr>
          <p:nvPr/>
        </p:nvSpPr>
        <p:spPr bwMode="auto">
          <a:xfrm>
            <a:off x="6740525" y="2620963"/>
            <a:ext cx="184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endParaRPr lang="en-US" altLang="en-US" b="0">
              <a:latin typeface="Calibri Light" panose="020F0302020204030204" pitchFamily="34" charset="0"/>
              <a:cs typeface="Calibri Light" panose="020F0302020204030204" pitchFamily="34" charset="0"/>
            </a:endParaRPr>
          </a:p>
        </p:txBody>
      </p:sp>
      <p:sp>
        <p:nvSpPr>
          <p:cNvPr id="498713" name="Text Box 25">
            <a:extLst>
              <a:ext uri="{FF2B5EF4-FFF2-40B4-BE49-F238E27FC236}">
                <a16:creationId xmlns:a16="http://schemas.microsoft.com/office/drawing/2014/main" id="{EC44C696-EC36-421E-0DA9-8C61AFE85263}"/>
              </a:ext>
            </a:extLst>
          </p:cNvPr>
          <p:cNvSpPr txBox="1">
            <a:spLocks noChangeArrowheads="1"/>
          </p:cNvSpPr>
          <p:nvPr/>
        </p:nvSpPr>
        <p:spPr bwMode="auto">
          <a:xfrm rot="-2370369">
            <a:off x="5029200" y="2590800"/>
            <a:ext cx="798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en-US" sz="1600" b="0">
                <a:solidFill>
                  <a:srgbClr val="3399FF"/>
                </a:solidFill>
                <a:latin typeface="Calibri Light" panose="020F0302020204030204" pitchFamily="34" charset="0"/>
                <a:cs typeface="Calibri Light" panose="020F0302020204030204" pitchFamily="34" charset="0"/>
              </a:rPr>
              <a:t>pulse</a:t>
            </a:r>
          </a:p>
        </p:txBody>
      </p:sp>
      <p:sp>
        <p:nvSpPr>
          <p:cNvPr id="498714" name="Text Box 26">
            <a:extLst>
              <a:ext uri="{FF2B5EF4-FFF2-40B4-BE49-F238E27FC236}">
                <a16:creationId xmlns:a16="http://schemas.microsoft.com/office/drawing/2014/main" id="{8BE8FAF9-47B9-3AD9-2213-46AAA2AEF5A6}"/>
              </a:ext>
            </a:extLst>
          </p:cNvPr>
          <p:cNvSpPr txBox="1">
            <a:spLocks noChangeArrowheads="1"/>
          </p:cNvSpPr>
          <p:nvPr/>
        </p:nvSpPr>
        <p:spPr bwMode="auto">
          <a:xfrm rot="-3722379">
            <a:off x="6377781" y="3985419"/>
            <a:ext cx="992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en-US" sz="1600" b="0">
                <a:solidFill>
                  <a:srgbClr val="3399FF"/>
                </a:solidFill>
                <a:latin typeface="Calibri Light" panose="020F0302020204030204" pitchFamily="34" charset="0"/>
                <a:cs typeface="Calibri Light" panose="020F0302020204030204" pitchFamily="34" charset="0"/>
              </a:rPr>
              <a:t>pulse</a:t>
            </a:r>
          </a:p>
        </p:txBody>
      </p:sp>
      <p:sp>
        <p:nvSpPr>
          <p:cNvPr id="498715" name="Text Box 27">
            <a:extLst>
              <a:ext uri="{FF2B5EF4-FFF2-40B4-BE49-F238E27FC236}">
                <a16:creationId xmlns:a16="http://schemas.microsoft.com/office/drawing/2014/main" id="{877066FF-EAC9-5A9D-D23A-FFD280B653AB}"/>
              </a:ext>
            </a:extLst>
          </p:cNvPr>
          <p:cNvSpPr txBox="1">
            <a:spLocks noChangeArrowheads="1"/>
          </p:cNvSpPr>
          <p:nvPr/>
        </p:nvSpPr>
        <p:spPr bwMode="auto">
          <a:xfrm rot="3478990">
            <a:off x="7789863" y="4443413"/>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en-US" sz="1600" b="0">
                <a:solidFill>
                  <a:srgbClr val="3399FF"/>
                </a:solidFill>
                <a:latin typeface="Calibri Light" panose="020F0302020204030204" pitchFamily="34" charset="0"/>
                <a:cs typeface="Calibri Light" panose="020F0302020204030204" pitchFamily="34" charset="0"/>
              </a:rPr>
              <a:t>pulse</a:t>
            </a:r>
          </a:p>
        </p:txBody>
      </p:sp>
      <p:sp>
        <p:nvSpPr>
          <p:cNvPr id="498716" name="Text Box 28">
            <a:extLst>
              <a:ext uri="{FF2B5EF4-FFF2-40B4-BE49-F238E27FC236}">
                <a16:creationId xmlns:a16="http://schemas.microsoft.com/office/drawing/2014/main" id="{71B33AD3-8D97-DC70-A9BB-7CD2EF50A3AB}"/>
              </a:ext>
            </a:extLst>
          </p:cNvPr>
          <p:cNvSpPr txBox="1">
            <a:spLocks noChangeArrowheads="1"/>
          </p:cNvSpPr>
          <p:nvPr/>
        </p:nvSpPr>
        <p:spPr bwMode="auto">
          <a:xfrm>
            <a:off x="381000" y="9906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en-US" sz="2800" b="0">
                <a:solidFill>
                  <a:srgbClr val="000099"/>
                </a:solidFill>
                <a:latin typeface="Calibri Light" panose="020F0302020204030204" pitchFamily="34" charset="0"/>
                <a:cs typeface="Calibri Light" panose="020F0302020204030204" pitchFamily="34" charset="0"/>
              </a:rPr>
              <a:t>When P</a:t>
            </a:r>
            <a:r>
              <a:rPr lang="en-US" altLang="en-US" sz="2800" b="0" baseline="-25000">
                <a:solidFill>
                  <a:srgbClr val="000099"/>
                </a:solidFill>
                <a:latin typeface="Calibri Light" panose="020F0302020204030204" pitchFamily="34" charset="0"/>
                <a:cs typeface="Calibri Light" panose="020F0302020204030204" pitchFamily="34" charset="0"/>
              </a:rPr>
              <a:t>i</a:t>
            </a:r>
            <a:r>
              <a:rPr lang="en-US" altLang="en-US" sz="2800" b="0">
                <a:solidFill>
                  <a:srgbClr val="000099"/>
                </a:solidFill>
                <a:latin typeface="Calibri Light" panose="020F0302020204030204" pitchFamily="34" charset="0"/>
                <a:cs typeface="Calibri Light" panose="020F0302020204030204" pitchFamily="34" charset="0"/>
              </a:rPr>
              <a:t> receives a pulse message from its parent in the rooted spanning tree P</a:t>
            </a:r>
            <a:r>
              <a:rPr lang="en-US" altLang="en-US" sz="2800" b="0" baseline="-25000">
                <a:solidFill>
                  <a:srgbClr val="000099"/>
                </a:solidFill>
                <a:latin typeface="Calibri Light" panose="020F0302020204030204" pitchFamily="34" charset="0"/>
                <a:cs typeface="Calibri Light" panose="020F0302020204030204" pitchFamily="34" charset="0"/>
              </a:rPr>
              <a:t>j</a:t>
            </a:r>
            <a:r>
              <a:rPr lang="en-US" altLang="en-US" sz="2800" b="0">
                <a:solidFill>
                  <a:srgbClr val="000099"/>
                </a:solidFill>
                <a:latin typeface="Calibri Light" panose="020F0302020204030204" pitchFamily="34" charset="0"/>
                <a:cs typeface="Calibri Light" panose="020F0302020204030204" pitchFamily="34" charset="0"/>
              </a:rPr>
              <a:t> it:</a:t>
            </a:r>
          </a:p>
        </p:txBody>
      </p:sp>
      <p:sp>
        <p:nvSpPr>
          <p:cNvPr id="498717" name="Text Box 29">
            <a:extLst>
              <a:ext uri="{FF2B5EF4-FFF2-40B4-BE49-F238E27FC236}">
                <a16:creationId xmlns:a16="http://schemas.microsoft.com/office/drawing/2014/main" id="{51448A74-91D2-D5A1-4D5E-7FD5B8720837}"/>
              </a:ext>
            </a:extLst>
          </p:cNvPr>
          <p:cNvSpPr txBox="1">
            <a:spLocks noChangeArrowheads="1"/>
          </p:cNvSpPr>
          <p:nvPr/>
        </p:nvSpPr>
        <p:spPr bwMode="auto">
          <a:xfrm>
            <a:off x="533400" y="1981200"/>
            <a:ext cx="3962400"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ct val="20000"/>
              </a:spcAft>
              <a:buClrTx/>
              <a:buSzTx/>
              <a:buFontTx/>
              <a:buChar char="•"/>
            </a:pPr>
            <a:r>
              <a:rPr lang="en-US" altLang="he-IL" sz="2400" b="0">
                <a:solidFill>
                  <a:srgbClr val="3399FF"/>
                </a:solidFill>
                <a:latin typeface="Calibri Light" panose="020F0302020204030204" pitchFamily="34" charset="0"/>
                <a:cs typeface="Calibri Light" panose="020F0302020204030204" pitchFamily="34" charset="0"/>
              </a:rPr>
              <a:t>Sends it to all its children in the rooted spanning tree. </a:t>
            </a:r>
          </a:p>
          <a:p>
            <a:pPr>
              <a:spcAft>
                <a:spcPct val="20000"/>
              </a:spcAft>
              <a:buClrTx/>
              <a:buSzTx/>
              <a:buFontTx/>
              <a:buChar char="•"/>
            </a:pPr>
            <a:r>
              <a:rPr lang="en-US" altLang="he-IL" sz="2400" b="0">
                <a:solidFill>
                  <a:srgbClr val="FF9900"/>
                </a:solidFill>
                <a:latin typeface="Calibri Light" panose="020F0302020204030204" pitchFamily="34" charset="0"/>
                <a:cs typeface="Calibri Light" panose="020F0302020204030204" pitchFamily="34" charset="0"/>
              </a:rPr>
              <a:t>Reads from registers of it’s neighbors P</a:t>
            </a:r>
            <a:r>
              <a:rPr lang="en-US" altLang="he-IL" sz="2400" b="0" baseline="-25000">
                <a:solidFill>
                  <a:srgbClr val="FF9900"/>
                </a:solidFill>
                <a:latin typeface="Calibri Light" panose="020F0302020204030204" pitchFamily="34" charset="0"/>
                <a:cs typeface="Calibri Light" panose="020F0302020204030204" pitchFamily="34" charset="0"/>
              </a:rPr>
              <a:t>t </a:t>
            </a:r>
            <a:r>
              <a:rPr lang="en-US" altLang="he-IL" sz="2400" b="0">
                <a:solidFill>
                  <a:srgbClr val="FF9900"/>
                </a:solidFill>
                <a:latin typeface="Calibri Light" panose="020F0302020204030204" pitchFamily="34" charset="0"/>
                <a:cs typeface="Calibri Light" panose="020F0302020204030204" pitchFamily="34" charset="0"/>
              </a:rPr>
              <a:t>&amp; P</a:t>
            </a:r>
            <a:r>
              <a:rPr lang="en-US" altLang="he-IL" sz="2400" b="0" baseline="-25000">
                <a:solidFill>
                  <a:srgbClr val="FF9900"/>
                </a:solidFill>
                <a:latin typeface="Calibri Light" panose="020F0302020204030204" pitchFamily="34" charset="0"/>
                <a:cs typeface="Calibri Light" panose="020F0302020204030204" pitchFamily="34" charset="0"/>
              </a:rPr>
              <a:t>m </a:t>
            </a:r>
            <a:r>
              <a:rPr lang="en-US" altLang="he-IL" sz="2400" b="0">
                <a:solidFill>
                  <a:srgbClr val="FF9900"/>
                </a:solidFill>
                <a:latin typeface="Calibri Light" panose="020F0302020204030204" pitchFamily="34" charset="0"/>
                <a:cs typeface="Calibri Light" panose="020F0302020204030204" pitchFamily="34" charset="0"/>
              </a:rPr>
              <a:t>in the original communication graph.</a:t>
            </a:r>
            <a:endParaRPr lang="en-US" altLang="en-US" sz="2400" b="0">
              <a:solidFill>
                <a:srgbClr val="FF990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5505837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99714" name="Rectangle 2">
            <a:extLst>
              <a:ext uri="{FF2B5EF4-FFF2-40B4-BE49-F238E27FC236}">
                <a16:creationId xmlns:a16="http://schemas.microsoft.com/office/drawing/2014/main" id="{93B66237-F088-8B8C-A87E-ACECB51986A5}"/>
              </a:ext>
            </a:extLst>
          </p:cNvPr>
          <p:cNvSpPr>
            <a:spLocks noGrp="1" noChangeArrowheads="1"/>
          </p:cNvSpPr>
          <p:nvPr>
            <p:ph type="title"/>
          </p:nvPr>
        </p:nvSpPr>
        <p:spPr>
          <a:xfrm>
            <a:off x="685800" y="228600"/>
            <a:ext cx="7772400" cy="1143000"/>
          </a:xfrm>
        </p:spPr>
        <p:txBody>
          <a:bodyPr/>
          <a:lstStyle/>
          <a:p>
            <a:r>
              <a:rPr lang="en-US" altLang="he-IL" sz="3200">
                <a:latin typeface="Calibri Light" panose="020F0302020204030204" pitchFamily="34" charset="0"/>
                <a:cs typeface="Calibri Light" panose="020F0302020204030204" pitchFamily="34" charset="0"/>
              </a:rPr>
              <a:t>Informal introduction with the</a:t>
            </a:r>
            <a:br>
              <a:rPr lang="en-US" altLang="he-IL" sz="3200">
                <a:latin typeface="Calibri Light" panose="020F0302020204030204" pitchFamily="34" charset="0"/>
                <a:cs typeface="Calibri Light" panose="020F0302020204030204" pitchFamily="34" charset="0"/>
              </a:rPr>
            </a:br>
            <a:r>
              <a:rPr lang="en-US" altLang="he-IL" sz="3200" i="1">
                <a:latin typeface="Calibri Light" panose="020F0302020204030204" pitchFamily="34" charset="0"/>
                <a:cs typeface="Calibri Light" panose="020F0302020204030204" pitchFamily="34" charset="0"/>
              </a:rPr>
              <a:t>beta</a:t>
            </a:r>
            <a:r>
              <a:rPr lang="en-US" altLang="he-IL" sz="3200">
                <a:latin typeface="Calibri Light" panose="020F0302020204030204" pitchFamily="34" charset="0"/>
                <a:cs typeface="Calibri Light" panose="020F0302020204030204" pitchFamily="34" charset="0"/>
              </a:rPr>
              <a:t>-Synchronizer (cont.)</a:t>
            </a:r>
            <a:endParaRPr lang="en-US" altLang="en-US" sz="3200">
              <a:latin typeface="Calibri Light" panose="020F0302020204030204" pitchFamily="34" charset="0"/>
              <a:cs typeface="Calibri Light" panose="020F0302020204030204" pitchFamily="34" charset="0"/>
            </a:endParaRPr>
          </a:p>
        </p:txBody>
      </p:sp>
      <p:sp>
        <p:nvSpPr>
          <p:cNvPr id="499715" name="Rectangle 3">
            <a:extLst>
              <a:ext uri="{FF2B5EF4-FFF2-40B4-BE49-F238E27FC236}">
                <a16:creationId xmlns:a16="http://schemas.microsoft.com/office/drawing/2014/main" id="{EDC231B1-714E-7393-F11E-5B9C57C19217}"/>
              </a:ext>
            </a:extLst>
          </p:cNvPr>
          <p:cNvSpPr>
            <a:spLocks noGrp="1" noChangeArrowheads="1"/>
          </p:cNvSpPr>
          <p:nvPr>
            <p:ph type="body" idx="1"/>
          </p:nvPr>
        </p:nvSpPr>
        <p:spPr>
          <a:xfrm>
            <a:off x="685800" y="1447800"/>
            <a:ext cx="8153400" cy="4648200"/>
          </a:xfrm>
        </p:spPr>
        <p:txBody>
          <a:bodyPr/>
          <a:lstStyle/>
          <a:p>
            <a:pPr marL="609600" indent="-609600">
              <a:spcBef>
                <a:spcPct val="10000"/>
              </a:spcBef>
              <a:spcAft>
                <a:spcPct val="30000"/>
              </a:spcAft>
              <a:buClr>
                <a:srgbClr val="333399"/>
              </a:buClr>
              <a:buFont typeface="Times New Roman (Hebrew)" charset="0"/>
              <a:buAutoNum type="romanUcPeriod" startAt="3"/>
            </a:pPr>
            <a:r>
              <a:rPr lang="en-US" altLang="he-IL" dirty="0">
                <a:solidFill>
                  <a:srgbClr val="000099"/>
                </a:solidFill>
                <a:latin typeface="Calibri Light" panose="020F0302020204030204" pitchFamily="34" charset="0"/>
                <a:cs typeface="Calibri Light" panose="020F0302020204030204" pitchFamily="34" charset="0"/>
              </a:rPr>
              <a:t>When P</a:t>
            </a:r>
            <a:r>
              <a:rPr lang="en-US" altLang="he-IL" baseline="-25000" dirty="0">
                <a:solidFill>
                  <a:srgbClr val="000099"/>
                </a:solidFill>
                <a:latin typeface="Calibri Light" panose="020F0302020204030204" pitchFamily="34" charset="0"/>
                <a:cs typeface="Calibri Light" panose="020F0302020204030204" pitchFamily="34" charset="0"/>
              </a:rPr>
              <a:t>i</a:t>
            </a:r>
            <a:r>
              <a:rPr lang="en-US" altLang="he-IL" dirty="0">
                <a:solidFill>
                  <a:srgbClr val="000099"/>
                </a:solidFill>
                <a:latin typeface="Calibri Light" panose="020F0302020204030204" pitchFamily="34" charset="0"/>
                <a:cs typeface="Calibri Light" panose="020F0302020204030204" pitchFamily="34" charset="0"/>
              </a:rPr>
              <a:t> completed reading registers of it’s neighbors in the original communication graph: </a:t>
            </a:r>
          </a:p>
          <a:p>
            <a:pPr>
              <a:spcBef>
                <a:spcPct val="10000"/>
              </a:spcBef>
              <a:spcAft>
                <a:spcPct val="30000"/>
              </a:spcAft>
            </a:pPr>
            <a:r>
              <a:rPr lang="en-US" altLang="he-IL" dirty="0">
                <a:solidFill>
                  <a:schemeClr val="hlink"/>
                </a:solidFill>
                <a:latin typeface="Calibri Light" panose="020F0302020204030204" pitchFamily="34" charset="0"/>
                <a:cs typeface="Calibri Light" panose="020F0302020204030204" pitchFamily="34" charset="0"/>
              </a:rPr>
              <a:t>P</a:t>
            </a:r>
            <a:r>
              <a:rPr lang="en-US" altLang="he-IL" baseline="-25000" dirty="0">
                <a:solidFill>
                  <a:schemeClr val="hlink"/>
                </a:solidFill>
                <a:latin typeface="Calibri Light" panose="020F0302020204030204" pitchFamily="34" charset="0"/>
                <a:cs typeface="Calibri Light" panose="020F0302020204030204" pitchFamily="34" charset="0"/>
              </a:rPr>
              <a:t>i</a:t>
            </a:r>
            <a:r>
              <a:rPr lang="en-US" altLang="he-IL" dirty="0">
                <a:solidFill>
                  <a:schemeClr val="hlink"/>
                </a:solidFill>
                <a:latin typeface="Calibri Light" panose="020F0302020204030204" pitchFamily="34" charset="0"/>
                <a:cs typeface="Calibri Light" panose="020F0302020204030204" pitchFamily="34" charset="0"/>
              </a:rPr>
              <a:t> reaches a safe state and waits for the arrival of “safe messages” from its children in the rooted spanning tree.</a:t>
            </a:r>
            <a:r>
              <a:rPr lang="en-US" altLang="he-IL" dirty="0">
                <a:solidFill>
                  <a:srgbClr val="000099"/>
                </a:solidFill>
                <a:latin typeface="Calibri Light" panose="020F0302020204030204" pitchFamily="34" charset="0"/>
                <a:cs typeface="Calibri Light" panose="020F0302020204030204" pitchFamily="34" charset="0"/>
              </a:rPr>
              <a:t>          </a:t>
            </a:r>
          </a:p>
          <a:p>
            <a:pPr>
              <a:spcBef>
                <a:spcPct val="0"/>
              </a:spcBef>
            </a:pPr>
            <a:r>
              <a:rPr lang="en-US" altLang="he-IL" dirty="0">
                <a:solidFill>
                  <a:srgbClr val="A50021"/>
                </a:solidFill>
                <a:latin typeface="Calibri Light" panose="020F0302020204030204" pitchFamily="34" charset="0"/>
                <a:cs typeface="Calibri Light" panose="020F0302020204030204" pitchFamily="34" charset="0"/>
              </a:rPr>
              <a:t>When P</a:t>
            </a:r>
            <a:r>
              <a:rPr lang="en-US" altLang="he-IL" baseline="-25000" dirty="0">
                <a:solidFill>
                  <a:srgbClr val="A50021"/>
                </a:solidFill>
                <a:latin typeface="Calibri Light" panose="020F0302020204030204" pitchFamily="34" charset="0"/>
                <a:cs typeface="Calibri Light" panose="020F0302020204030204" pitchFamily="34" charset="0"/>
              </a:rPr>
              <a:t>i</a:t>
            </a:r>
            <a:r>
              <a:rPr lang="en-US" altLang="he-IL" dirty="0">
                <a:solidFill>
                  <a:srgbClr val="A50021"/>
                </a:solidFill>
                <a:latin typeface="Calibri Light" panose="020F0302020204030204" pitchFamily="34" charset="0"/>
                <a:cs typeface="Calibri Light" panose="020F0302020204030204" pitchFamily="34" charset="0"/>
              </a:rPr>
              <a:t> receives the last “safe message” from its children it writes to the registers of its neighbors in the original communication graph (concerning  the synchronous algorithm) and forwards the “safe message” to its parent. </a:t>
            </a:r>
          </a:p>
        </p:txBody>
      </p:sp>
    </p:spTree>
    <p:extLst>
      <p:ext uri="{BB962C8B-B14F-4D97-AF65-F5344CB8AC3E}">
        <p14:creationId xmlns:p14="http://schemas.microsoft.com/office/powerpoint/2010/main" val="98643993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0738" name="Rectangle 2">
            <a:extLst>
              <a:ext uri="{FF2B5EF4-FFF2-40B4-BE49-F238E27FC236}">
                <a16:creationId xmlns:a16="http://schemas.microsoft.com/office/drawing/2014/main" id="{9BA9AC8C-CAF9-B6B0-200B-A3AE0A3474D9}"/>
              </a:ext>
            </a:extLst>
          </p:cNvPr>
          <p:cNvSpPr>
            <a:spLocks noGrp="1" noChangeArrowheads="1"/>
          </p:cNvSpPr>
          <p:nvPr>
            <p:ph type="title"/>
          </p:nvPr>
        </p:nvSpPr>
        <p:spPr>
          <a:xfrm>
            <a:off x="381000" y="228600"/>
            <a:ext cx="7772400" cy="990600"/>
          </a:xfrm>
        </p:spPr>
        <p:txBody>
          <a:bodyPr/>
          <a:lstStyle/>
          <a:p>
            <a:r>
              <a:rPr lang="en-US" altLang="en-US" sz="3200">
                <a:latin typeface="Calibri Light" panose="020F0302020204030204" pitchFamily="34" charset="0"/>
                <a:cs typeface="Calibri Light" panose="020F0302020204030204" pitchFamily="34" charset="0"/>
              </a:rPr>
              <a:t>Example:</a:t>
            </a:r>
          </a:p>
        </p:txBody>
      </p:sp>
      <p:sp>
        <p:nvSpPr>
          <p:cNvPr id="500739" name="Rectangle 3">
            <a:extLst>
              <a:ext uri="{FF2B5EF4-FFF2-40B4-BE49-F238E27FC236}">
                <a16:creationId xmlns:a16="http://schemas.microsoft.com/office/drawing/2014/main" id="{BFF50B16-7817-18CC-AE00-E4294CB211FC}"/>
              </a:ext>
            </a:extLst>
          </p:cNvPr>
          <p:cNvSpPr>
            <a:spLocks noGrp="1" noChangeArrowheads="1"/>
          </p:cNvSpPr>
          <p:nvPr>
            <p:ph type="body" sz="half" idx="2"/>
          </p:nvPr>
        </p:nvSpPr>
        <p:spPr>
          <a:xfrm>
            <a:off x="304800" y="1371600"/>
            <a:ext cx="7162800" cy="1600200"/>
          </a:xfrm>
        </p:spPr>
        <p:txBody>
          <a:bodyPr/>
          <a:lstStyle/>
          <a:p>
            <a:r>
              <a:rPr lang="en-US" altLang="he-IL">
                <a:solidFill>
                  <a:srgbClr val="000099"/>
                </a:solidFill>
                <a:latin typeface="Calibri Light" panose="020F0302020204030204" pitchFamily="34" charset="0"/>
                <a:cs typeface="Calibri Light" panose="020F0302020204030204" pitchFamily="34" charset="0"/>
              </a:rPr>
              <a:t>Process P</a:t>
            </a:r>
            <a:r>
              <a:rPr lang="en-US" altLang="he-IL" baseline="-25000">
                <a:solidFill>
                  <a:srgbClr val="000099"/>
                </a:solidFill>
                <a:latin typeface="Calibri Light" panose="020F0302020204030204" pitchFamily="34" charset="0"/>
                <a:cs typeface="Calibri Light" panose="020F0302020204030204" pitchFamily="34" charset="0"/>
              </a:rPr>
              <a:t>i</a:t>
            </a:r>
            <a:r>
              <a:rPr lang="en-US" altLang="he-IL">
                <a:solidFill>
                  <a:srgbClr val="000099"/>
                </a:solidFill>
                <a:latin typeface="Calibri Light" panose="020F0302020204030204" pitchFamily="34" charset="0"/>
                <a:cs typeface="Calibri Light" panose="020F0302020204030204" pitchFamily="34" charset="0"/>
              </a:rPr>
              <a:t> reads registers</a:t>
            </a:r>
            <a:r>
              <a:rPr lang="en-US" altLang="he-IL">
                <a:solidFill>
                  <a:schemeClr val="accent2"/>
                </a:solidFill>
                <a:latin typeface="Calibri Light" panose="020F0302020204030204" pitchFamily="34" charset="0"/>
                <a:cs typeface="Calibri Light" panose="020F0302020204030204" pitchFamily="34" charset="0"/>
              </a:rPr>
              <a:t> </a:t>
            </a:r>
            <a:r>
              <a:rPr lang="en-US" altLang="he-IL">
                <a:solidFill>
                  <a:srgbClr val="FF9900"/>
                </a:solidFill>
                <a:latin typeface="Calibri Light" panose="020F0302020204030204" pitchFamily="34" charset="0"/>
                <a:cs typeface="Calibri Light" panose="020F0302020204030204" pitchFamily="34" charset="0"/>
              </a:rPr>
              <a:t>(orange arrow)</a:t>
            </a:r>
            <a:r>
              <a:rPr lang="en-US" altLang="he-IL">
                <a:solidFill>
                  <a:schemeClr val="accent2"/>
                </a:solidFill>
                <a:latin typeface="Calibri Light" panose="020F0302020204030204" pitchFamily="34" charset="0"/>
                <a:cs typeface="Calibri Light" panose="020F0302020204030204" pitchFamily="34" charset="0"/>
              </a:rPr>
              <a:t> </a:t>
            </a:r>
            <a:r>
              <a:rPr lang="en-US" altLang="he-IL">
                <a:solidFill>
                  <a:srgbClr val="000099"/>
                </a:solidFill>
                <a:latin typeface="Calibri Light" panose="020F0302020204030204" pitchFamily="34" charset="0"/>
                <a:cs typeface="Calibri Light" panose="020F0302020204030204" pitchFamily="34" charset="0"/>
              </a:rPr>
              <a:t>of its neighbors in the original graph.</a:t>
            </a:r>
            <a:r>
              <a:rPr lang="en-US" altLang="he-IL">
                <a:solidFill>
                  <a:schemeClr val="accent2"/>
                </a:solidFill>
                <a:latin typeface="Calibri Light" panose="020F0302020204030204" pitchFamily="34" charset="0"/>
                <a:cs typeface="Calibri Light" panose="020F0302020204030204" pitchFamily="34" charset="0"/>
              </a:rPr>
              <a:t> </a:t>
            </a:r>
          </a:p>
        </p:txBody>
      </p:sp>
      <p:grpSp>
        <p:nvGrpSpPr>
          <p:cNvPr id="500758" name="Group 22">
            <a:extLst>
              <a:ext uri="{FF2B5EF4-FFF2-40B4-BE49-F238E27FC236}">
                <a16:creationId xmlns:a16="http://schemas.microsoft.com/office/drawing/2014/main" id="{D52357E5-6752-ED6A-CCFE-FA6705A245E4}"/>
              </a:ext>
            </a:extLst>
          </p:cNvPr>
          <p:cNvGrpSpPr>
            <a:grpSpLocks/>
          </p:cNvGrpSpPr>
          <p:nvPr/>
        </p:nvGrpSpPr>
        <p:grpSpPr bwMode="auto">
          <a:xfrm>
            <a:off x="4572000" y="2667000"/>
            <a:ext cx="4038600" cy="3429000"/>
            <a:chOff x="2880" y="1680"/>
            <a:chExt cx="2544" cy="2160"/>
          </a:xfrm>
        </p:grpSpPr>
        <p:sp>
          <p:nvSpPr>
            <p:cNvPr id="500741" name="Oval 5">
              <a:extLst>
                <a:ext uri="{FF2B5EF4-FFF2-40B4-BE49-F238E27FC236}">
                  <a16:creationId xmlns:a16="http://schemas.microsoft.com/office/drawing/2014/main" id="{41CAA2E9-7E4B-73B6-00DA-26C5F0413FCB}"/>
                </a:ext>
              </a:extLst>
            </p:cNvPr>
            <p:cNvSpPr>
              <a:spLocks noChangeArrowheads="1"/>
            </p:cNvSpPr>
            <p:nvPr/>
          </p:nvSpPr>
          <p:spPr bwMode="auto">
            <a:xfrm>
              <a:off x="3648" y="2256"/>
              <a:ext cx="528" cy="52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a:spcBef>
                  <a:spcPct val="0"/>
                </a:spcBef>
                <a:buClrTx/>
                <a:buSzTx/>
                <a:buFontTx/>
                <a:buNone/>
              </a:pPr>
              <a:r>
                <a:rPr lang="en-US" altLang="he-IL" b="0">
                  <a:latin typeface="Calibri Light" panose="020F0302020204030204" pitchFamily="34" charset="0"/>
                  <a:cs typeface="Calibri Light" panose="020F0302020204030204" pitchFamily="34" charset="0"/>
                </a:rPr>
                <a:t>P</a:t>
              </a:r>
              <a:r>
                <a:rPr lang="en-US" altLang="he-IL" b="0" i="1" baseline="-25000">
                  <a:latin typeface="Calibri Light" panose="020F0302020204030204" pitchFamily="34" charset="0"/>
                  <a:cs typeface="Calibri Light" panose="020F0302020204030204" pitchFamily="34" charset="0"/>
                </a:rPr>
                <a:t>i</a:t>
              </a:r>
              <a:endParaRPr lang="en-US" altLang="he-IL" b="0" baseline="-25000">
                <a:latin typeface="Calibri Light" panose="020F0302020204030204" pitchFamily="34" charset="0"/>
                <a:cs typeface="Calibri Light" panose="020F0302020204030204" pitchFamily="34" charset="0"/>
              </a:endParaRPr>
            </a:p>
          </p:txBody>
        </p:sp>
        <p:sp>
          <p:nvSpPr>
            <p:cNvPr id="500742" name="Oval 6">
              <a:extLst>
                <a:ext uri="{FF2B5EF4-FFF2-40B4-BE49-F238E27FC236}">
                  <a16:creationId xmlns:a16="http://schemas.microsoft.com/office/drawing/2014/main" id="{86AA2614-505A-D384-8435-F5A1CD1ECE94}"/>
                </a:ext>
              </a:extLst>
            </p:cNvPr>
            <p:cNvSpPr>
              <a:spLocks noChangeArrowheads="1"/>
            </p:cNvSpPr>
            <p:nvPr/>
          </p:nvSpPr>
          <p:spPr bwMode="auto">
            <a:xfrm>
              <a:off x="4560" y="1680"/>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a:spcBef>
                  <a:spcPct val="0"/>
                </a:spcBef>
                <a:buClrTx/>
                <a:buSzTx/>
                <a:buFontTx/>
                <a:buNone/>
              </a:pPr>
              <a:r>
                <a:rPr lang="en-US" altLang="he-IL" b="0">
                  <a:latin typeface="Calibri Light" panose="020F0302020204030204" pitchFamily="34" charset="0"/>
                  <a:cs typeface="Calibri Light" panose="020F0302020204030204" pitchFamily="34" charset="0"/>
                </a:rPr>
                <a:t>P</a:t>
              </a:r>
              <a:r>
                <a:rPr lang="en-US" altLang="he-IL" b="0" i="1" baseline="-25000">
                  <a:latin typeface="Calibri Light" panose="020F0302020204030204" pitchFamily="34" charset="0"/>
                  <a:cs typeface="Calibri Light" panose="020F0302020204030204" pitchFamily="34" charset="0"/>
                </a:rPr>
                <a:t>j</a:t>
              </a:r>
              <a:endParaRPr lang="en-US" altLang="he-IL" b="0" baseline="-25000">
                <a:latin typeface="Calibri Light" panose="020F0302020204030204" pitchFamily="34" charset="0"/>
                <a:cs typeface="Calibri Light" panose="020F0302020204030204" pitchFamily="34" charset="0"/>
              </a:endParaRPr>
            </a:p>
          </p:txBody>
        </p:sp>
        <p:sp>
          <p:nvSpPr>
            <p:cNvPr id="500743" name="Oval 7">
              <a:extLst>
                <a:ext uri="{FF2B5EF4-FFF2-40B4-BE49-F238E27FC236}">
                  <a16:creationId xmlns:a16="http://schemas.microsoft.com/office/drawing/2014/main" id="{8A4C4666-EEFA-5B17-1E03-2363E15B7B7A}"/>
                </a:ext>
              </a:extLst>
            </p:cNvPr>
            <p:cNvSpPr>
              <a:spLocks noChangeArrowheads="1"/>
            </p:cNvSpPr>
            <p:nvPr/>
          </p:nvSpPr>
          <p:spPr bwMode="auto">
            <a:xfrm>
              <a:off x="4560" y="3264"/>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a:spcBef>
                  <a:spcPct val="0"/>
                </a:spcBef>
                <a:buClrTx/>
                <a:buSzTx/>
                <a:buFontTx/>
                <a:buNone/>
              </a:pPr>
              <a:r>
                <a:rPr lang="en-US" altLang="he-IL" b="0">
                  <a:latin typeface="Calibri Light" panose="020F0302020204030204" pitchFamily="34" charset="0"/>
                  <a:cs typeface="Calibri Light" panose="020F0302020204030204" pitchFamily="34" charset="0"/>
                </a:rPr>
                <a:t>P</a:t>
              </a:r>
              <a:r>
                <a:rPr lang="en-US" altLang="he-IL" b="0" i="1" baseline="-25000">
                  <a:latin typeface="Calibri Light" panose="020F0302020204030204" pitchFamily="34" charset="0"/>
                  <a:cs typeface="Calibri Light" panose="020F0302020204030204" pitchFamily="34" charset="0"/>
                </a:rPr>
                <a:t>m</a:t>
              </a:r>
              <a:endParaRPr lang="en-US" altLang="he-IL" b="0" baseline="-25000">
                <a:latin typeface="Calibri Light" panose="020F0302020204030204" pitchFamily="34" charset="0"/>
                <a:cs typeface="Calibri Light" panose="020F0302020204030204" pitchFamily="34" charset="0"/>
              </a:endParaRPr>
            </a:p>
          </p:txBody>
        </p:sp>
        <p:sp>
          <p:nvSpPr>
            <p:cNvPr id="500744" name="Oval 8">
              <a:extLst>
                <a:ext uri="{FF2B5EF4-FFF2-40B4-BE49-F238E27FC236}">
                  <a16:creationId xmlns:a16="http://schemas.microsoft.com/office/drawing/2014/main" id="{415EF228-E6E1-7076-9CE7-E027209611B5}"/>
                </a:ext>
              </a:extLst>
            </p:cNvPr>
            <p:cNvSpPr>
              <a:spLocks noChangeArrowheads="1"/>
            </p:cNvSpPr>
            <p:nvPr/>
          </p:nvSpPr>
          <p:spPr bwMode="auto">
            <a:xfrm>
              <a:off x="3024" y="3264"/>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a:spcBef>
                  <a:spcPct val="0"/>
                </a:spcBef>
                <a:buClrTx/>
                <a:buSzTx/>
                <a:buFontTx/>
                <a:buNone/>
              </a:pPr>
              <a:r>
                <a:rPr lang="en-US" altLang="he-IL" b="0">
                  <a:latin typeface="Calibri Light" panose="020F0302020204030204" pitchFamily="34" charset="0"/>
                  <a:cs typeface="Calibri Light" panose="020F0302020204030204" pitchFamily="34" charset="0"/>
                </a:rPr>
                <a:t>P</a:t>
              </a:r>
              <a:r>
                <a:rPr lang="en-US" altLang="he-IL" b="0" i="1" baseline="-25000">
                  <a:latin typeface="Calibri Light" panose="020F0302020204030204" pitchFamily="34" charset="0"/>
                  <a:cs typeface="Calibri Light" panose="020F0302020204030204" pitchFamily="34" charset="0"/>
                </a:rPr>
                <a:t>t</a:t>
              </a:r>
              <a:endParaRPr lang="en-US" altLang="he-IL" b="0" baseline="-25000">
                <a:latin typeface="Calibri Light" panose="020F0302020204030204" pitchFamily="34" charset="0"/>
                <a:cs typeface="Calibri Light" panose="020F0302020204030204" pitchFamily="34" charset="0"/>
              </a:endParaRPr>
            </a:p>
          </p:txBody>
        </p:sp>
        <p:sp>
          <p:nvSpPr>
            <p:cNvPr id="500745" name="Line 9">
              <a:extLst>
                <a:ext uri="{FF2B5EF4-FFF2-40B4-BE49-F238E27FC236}">
                  <a16:creationId xmlns:a16="http://schemas.microsoft.com/office/drawing/2014/main" id="{3B382480-A978-7476-DBDD-13CCB34C4706}"/>
                </a:ext>
              </a:extLst>
            </p:cNvPr>
            <p:cNvSpPr>
              <a:spLocks noChangeShapeType="1"/>
            </p:cNvSpPr>
            <p:nvPr/>
          </p:nvSpPr>
          <p:spPr bwMode="auto">
            <a:xfrm flipH="1">
              <a:off x="4080" y="2112"/>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500746" name="Line 10">
              <a:extLst>
                <a:ext uri="{FF2B5EF4-FFF2-40B4-BE49-F238E27FC236}">
                  <a16:creationId xmlns:a16="http://schemas.microsoft.com/office/drawing/2014/main" id="{C8B246A3-6664-21F6-17B8-28957979BCE2}"/>
                </a:ext>
              </a:extLst>
            </p:cNvPr>
            <p:cNvSpPr>
              <a:spLocks noChangeShapeType="1"/>
            </p:cNvSpPr>
            <p:nvPr/>
          </p:nvSpPr>
          <p:spPr bwMode="auto">
            <a:xfrm>
              <a:off x="4128" y="2688"/>
              <a:ext cx="576"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500747" name="Line 11">
              <a:extLst>
                <a:ext uri="{FF2B5EF4-FFF2-40B4-BE49-F238E27FC236}">
                  <a16:creationId xmlns:a16="http://schemas.microsoft.com/office/drawing/2014/main" id="{FE98182A-4C23-3C48-34E0-0D121C7F852E}"/>
                </a:ext>
              </a:extLst>
            </p:cNvPr>
            <p:cNvSpPr>
              <a:spLocks noChangeShapeType="1"/>
            </p:cNvSpPr>
            <p:nvPr/>
          </p:nvSpPr>
          <p:spPr bwMode="auto">
            <a:xfrm flipH="1">
              <a:off x="3408" y="2688"/>
              <a:ext cx="288"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500748" name="Line 12">
              <a:extLst>
                <a:ext uri="{FF2B5EF4-FFF2-40B4-BE49-F238E27FC236}">
                  <a16:creationId xmlns:a16="http://schemas.microsoft.com/office/drawing/2014/main" id="{18F63550-FDFE-E8EC-18B3-AAA1CC9DF286}"/>
                </a:ext>
              </a:extLst>
            </p:cNvPr>
            <p:cNvSpPr>
              <a:spLocks noChangeShapeType="1"/>
            </p:cNvSpPr>
            <p:nvPr/>
          </p:nvSpPr>
          <p:spPr bwMode="auto">
            <a:xfrm flipH="1">
              <a:off x="3408" y="254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500749" name="Line 13">
              <a:extLst>
                <a:ext uri="{FF2B5EF4-FFF2-40B4-BE49-F238E27FC236}">
                  <a16:creationId xmlns:a16="http://schemas.microsoft.com/office/drawing/2014/main" id="{61FEFAC0-3D04-8CF5-F8CC-E91F7E522D63}"/>
                </a:ext>
              </a:extLst>
            </p:cNvPr>
            <p:cNvSpPr>
              <a:spLocks noChangeShapeType="1"/>
            </p:cNvSpPr>
            <p:nvPr/>
          </p:nvSpPr>
          <p:spPr bwMode="auto">
            <a:xfrm flipH="1">
              <a:off x="3120" y="254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500750" name="Line 14">
              <a:extLst>
                <a:ext uri="{FF2B5EF4-FFF2-40B4-BE49-F238E27FC236}">
                  <a16:creationId xmlns:a16="http://schemas.microsoft.com/office/drawing/2014/main" id="{B86BBB3F-B2F8-EF34-36F7-E2FDE00D62A2}"/>
                </a:ext>
              </a:extLst>
            </p:cNvPr>
            <p:cNvSpPr>
              <a:spLocks noChangeShapeType="1"/>
            </p:cNvSpPr>
            <p:nvPr/>
          </p:nvSpPr>
          <p:spPr bwMode="auto">
            <a:xfrm flipH="1">
              <a:off x="2880" y="2544"/>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500751" name="Line 15">
              <a:extLst>
                <a:ext uri="{FF2B5EF4-FFF2-40B4-BE49-F238E27FC236}">
                  <a16:creationId xmlns:a16="http://schemas.microsoft.com/office/drawing/2014/main" id="{CBE4E0B1-59BD-BB08-F6B2-59787BD866A3}"/>
                </a:ext>
              </a:extLst>
            </p:cNvPr>
            <p:cNvSpPr>
              <a:spLocks noChangeShapeType="1"/>
            </p:cNvSpPr>
            <p:nvPr/>
          </p:nvSpPr>
          <p:spPr bwMode="auto">
            <a:xfrm>
              <a:off x="4176" y="2544"/>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500752" name="Line 16">
              <a:extLst>
                <a:ext uri="{FF2B5EF4-FFF2-40B4-BE49-F238E27FC236}">
                  <a16:creationId xmlns:a16="http://schemas.microsoft.com/office/drawing/2014/main" id="{368E5A5B-9CC2-8D65-E598-1A0C148AF7A5}"/>
                </a:ext>
              </a:extLst>
            </p:cNvPr>
            <p:cNvSpPr>
              <a:spLocks noChangeShapeType="1"/>
            </p:cNvSpPr>
            <p:nvPr/>
          </p:nvSpPr>
          <p:spPr bwMode="auto">
            <a:xfrm>
              <a:off x="4656" y="254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500753" name="Line 17">
              <a:extLst>
                <a:ext uri="{FF2B5EF4-FFF2-40B4-BE49-F238E27FC236}">
                  <a16:creationId xmlns:a16="http://schemas.microsoft.com/office/drawing/2014/main" id="{4BF29F57-EA77-96C9-9FA0-52433BC328D9}"/>
                </a:ext>
              </a:extLst>
            </p:cNvPr>
            <p:cNvSpPr>
              <a:spLocks noChangeShapeType="1"/>
            </p:cNvSpPr>
            <p:nvPr/>
          </p:nvSpPr>
          <p:spPr bwMode="auto">
            <a:xfrm>
              <a:off x="4944" y="2544"/>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500754" name="Line 18">
              <a:extLst>
                <a:ext uri="{FF2B5EF4-FFF2-40B4-BE49-F238E27FC236}">
                  <a16:creationId xmlns:a16="http://schemas.microsoft.com/office/drawing/2014/main" id="{0E8EE129-1393-F1AF-096A-48F285F6CB30}"/>
                </a:ext>
              </a:extLst>
            </p:cNvPr>
            <p:cNvSpPr>
              <a:spLocks noChangeShapeType="1"/>
            </p:cNvSpPr>
            <p:nvPr/>
          </p:nvSpPr>
          <p:spPr bwMode="auto">
            <a:xfrm flipH="1">
              <a:off x="4080" y="1968"/>
              <a:ext cx="336" cy="192"/>
            </a:xfrm>
            <a:prstGeom prst="line">
              <a:avLst/>
            </a:prstGeom>
            <a:noFill/>
            <a:ln w="508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500755" name="Line 19">
              <a:extLst>
                <a:ext uri="{FF2B5EF4-FFF2-40B4-BE49-F238E27FC236}">
                  <a16:creationId xmlns:a16="http://schemas.microsoft.com/office/drawing/2014/main" id="{D8E0F0B9-5129-10BD-BDBA-1757C3552E7D}"/>
                </a:ext>
              </a:extLst>
            </p:cNvPr>
            <p:cNvSpPr>
              <a:spLocks noChangeShapeType="1"/>
            </p:cNvSpPr>
            <p:nvPr/>
          </p:nvSpPr>
          <p:spPr bwMode="auto">
            <a:xfrm>
              <a:off x="3120" y="2448"/>
              <a:ext cx="384" cy="0"/>
            </a:xfrm>
            <a:prstGeom prst="line">
              <a:avLst/>
            </a:prstGeom>
            <a:noFill/>
            <a:ln w="508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500756" name="Line 20">
              <a:extLst>
                <a:ext uri="{FF2B5EF4-FFF2-40B4-BE49-F238E27FC236}">
                  <a16:creationId xmlns:a16="http://schemas.microsoft.com/office/drawing/2014/main" id="{B3E3CA5B-ACF8-61BC-0CD0-AD25ECA2B3CA}"/>
                </a:ext>
              </a:extLst>
            </p:cNvPr>
            <p:cNvSpPr>
              <a:spLocks noChangeShapeType="1"/>
            </p:cNvSpPr>
            <p:nvPr/>
          </p:nvSpPr>
          <p:spPr bwMode="auto">
            <a:xfrm flipH="1">
              <a:off x="4608" y="2448"/>
              <a:ext cx="528" cy="0"/>
            </a:xfrm>
            <a:prstGeom prst="line">
              <a:avLst/>
            </a:prstGeom>
            <a:noFill/>
            <a:ln w="5715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grpSp>
      <p:sp>
        <p:nvSpPr>
          <p:cNvPr id="500757" name="Text Box 21">
            <a:extLst>
              <a:ext uri="{FF2B5EF4-FFF2-40B4-BE49-F238E27FC236}">
                <a16:creationId xmlns:a16="http://schemas.microsoft.com/office/drawing/2014/main" id="{2F54AE00-8E57-9FA7-E774-1810653E07EB}"/>
              </a:ext>
            </a:extLst>
          </p:cNvPr>
          <p:cNvSpPr txBox="1">
            <a:spLocks noChangeArrowheads="1"/>
          </p:cNvSpPr>
          <p:nvPr/>
        </p:nvSpPr>
        <p:spPr bwMode="auto">
          <a:xfrm>
            <a:off x="685800" y="3200400"/>
            <a:ext cx="3810000" cy="286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he-IL" sz="2800" b="0" dirty="0">
                <a:solidFill>
                  <a:srgbClr val="000099"/>
                </a:solidFill>
                <a:latin typeface="Calibri Light" panose="020F0302020204030204" pitchFamily="34" charset="0"/>
                <a:cs typeface="Calibri Light" panose="020F0302020204030204" pitchFamily="34" charset="0"/>
              </a:rPr>
              <a:t>P</a:t>
            </a:r>
            <a:r>
              <a:rPr lang="en-US" altLang="he-IL" sz="2800" b="0" baseline="-25000" dirty="0">
                <a:solidFill>
                  <a:srgbClr val="000099"/>
                </a:solidFill>
                <a:latin typeface="Calibri Light" panose="020F0302020204030204" pitchFamily="34" charset="0"/>
                <a:cs typeface="Calibri Light" panose="020F0302020204030204" pitchFamily="34" charset="0"/>
              </a:rPr>
              <a:t>i</a:t>
            </a:r>
            <a:r>
              <a:rPr lang="en-US" altLang="he-IL" sz="2800" b="0" dirty="0">
                <a:solidFill>
                  <a:srgbClr val="000099"/>
                </a:solidFill>
                <a:latin typeface="Calibri Light" panose="020F0302020204030204" pitchFamily="34" charset="0"/>
                <a:cs typeface="Calibri Light" panose="020F0302020204030204" pitchFamily="34" charset="0"/>
              </a:rPr>
              <a:t> then reaches a</a:t>
            </a:r>
            <a:r>
              <a:rPr lang="en-US" altLang="he-IL" sz="2800" b="0" dirty="0">
                <a:solidFill>
                  <a:schemeClr val="accent2"/>
                </a:solidFill>
                <a:latin typeface="Calibri Light" panose="020F0302020204030204" pitchFamily="34" charset="0"/>
                <a:cs typeface="Calibri Light" panose="020F0302020204030204" pitchFamily="34" charset="0"/>
              </a:rPr>
              <a:t> </a:t>
            </a:r>
            <a:r>
              <a:rPr lang="en-US" altLang="he-IL" sz="2800" b="0" i="1" dirty="0">
                <a:solidFill>
                  <a:srgbClr val="00CC99"/>
                </a:solidFill>
                <a:latin typeface="Calibri Light" panose="020F0302020204030204" pitchFamily="34" charset="0"/>
                <a:cs typeface="Calibri Light" panose="020F0302020204030204" pitchFamily="34" charset="0"/>
              </a:rPr>
              <a:t>safe state</a:t>
            </a:r>
            <a:r>
              <a:rPr lang="en-US" altLang="he-IL" sz="2800" b="0" i="1" dirty="0">
                <a:solidFill>
                  <a:schemeClr val="accent2"/>
                </a:solidFill>
                <a:latin typeface="Calibri Light" panose="020F0302020204030204" pitchFamily="34" charset="0"/>
                <a:cs typeface="Calibri Light" panose="020F0302020204030204" pitchFamily="34" charset="0"/>
              </a:rPr>
              <a:t> </a:t>
            </a:r>
            <a:r>
              <a:rPr lang="en-US" altLang="he-IL" sz="2800" b="0" dirty="0">
                <a:solidFill>
                  <a:srgbClr val="000099"/>
                </a:solidFill>
                <a:latin typeface="Calibri Light" panose="020F0302020204030204" pitchFamily="34" charset="0"/>
                <a:cs typeface="Calibri Light" panose="020F0302020204030204" pitchFamily="34" charset="0"/>
              </a:rPr>
              <a:t>and waits for notification that its children have also reached a </a:t>
            </a:r>
            <a:r>
              <a:rPr lang="en-US" altLang="he-IL" sz="2800" b="0" i="1" dirty="0">
                <a:solidFill>
                  <a:srgbClr val="000099"/>
                </a:solidFill>
                <a:latin typeface="Calibri Light" panose="020F0302020204030204" pitchFamily="34" charset="0"/>
                <a:cs typeface="Calibri Light" panose="020F0302020204030204" pitchFamily="34" charset="0"/>
              </a:rPr>
              <a:t>safe state</a:t>
            </a:r>
            <a:r>
              <a:rPr lang="en-US" altLang="he-IL" sz="2800" b="0" dirty="0">
                <a:solidFill>
                  <a:srgbClr val="000099"/>
                </a:solidFill>
                <a:latin typeface="Calibri Light" panose="020F0302020204030204" pitchFamily="34" charset="0"/>
                <a:cs typeface="Calibri Light" panose="020F0302020204030204" pitchFamily="34" charset="0"/>
              </a:rPr>
              <a:t>.</a:t>
            </a:r>
            <a:r>
              <a:rPr lang="en-US" altLang="he-IL" sz="2800" b="0" dirty="0">
                <a:solidFill>
                  <a:schemeClr val="accent2"/>
                </a:solidFill>
                <a:latin typeface="Calibri Light" panose="020F0302020204030204" pitchFamily="34" charset="0"/>
                <a:cs typeface="Calibri Light" panose="020F0302020204030204" pitchFamily="34" charset="0"/>
              </a:rPr>
              <a:t>  </a:t>
            </a:r>
          </a:p>
          <a:p>
            <a:pPr>
              <a:spcBef>
                <a:spcPct val="50000"/>
              </a:spcBef>
              <a:buClrTx/>
              <a:buSzTx/>
              <a:buFontTx/>
              <a:buNone/>
            </a:pPr>
            <a:endParaRPr lang="en-US" altLang="en-US" sz="2800" b="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232734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62" name="Rectangle 2">
            <a:extLst>
              <a:ext uri="{FF2B5EF4-FFF2-40B4-BE49-F238E27FC236}">
                <a16:creationId xmlns:a16="http://schemas.microsoft.com/office/drawing/2014/main" id="{CD8ACF1B-CA66-3B9F-AB80-9BB07DC6712E}"/>
              </a:ext>
            </a:extLst>
          </p:cNvPr>
          <p:cNvSpPr>
            <a:spLocks noGrp="1" noChangeArrowheads="1"/>
          </p:cNvSpPr>
          <p:nvPr>
            <p:ph type="title"/>
          </p:nvPr>
        </p:nvSpPr>
        <p:spPr>
          <a:xfrm>
            <a:off x="2895600" y="152400"/>
            <a:ext cx="3276600" cy="1143000"/>
          </a:xfrm>
        </p:spPr>
        <p:txBody>
          <a:bodyPr/>
          <a:lstStyle/>
          <a:p>
            <a:pPr algn="l"/>
            <a:r>
              <a:rPr lang="en-US" altLang="en-US" sz="3200">
                <a:latin typeface="Calibri Light" panose="020F0302020204030204" pitchFamily="34" charset="0"/>
                <a:cs typeface="Calibri Light" panose="020F0302020204030204" pitchFamily="34" charset="0"/>
              </a:rPr>
              <a:t>Example (cont.)</a:t>
            </a:r>
          </a:p>
        </p:txBody>
      </p:sp>
      <p:sp>
        <p:nvSpPr>
          <p:cNvPr id="501763" name="Rectangle 3">
            <a:extLst>
              <a:ext uri="{FF2B5EF4-FFF2-40B4-BE49-F238E27FC236}">
                <a16:creationId xmlns:a16="http://schemas.microsoft.com/office/drawing/2014/main" id="{9C5E50F0-972F-CF0A-CDBC-E899F8ABD722}"/>
              </a:ext>
            </a:extLst>
          </p:cNvPr>
          <p:cNvSpPr>
            <a:spLocks noGrp="1" noChangeArrowheads="1"/>
          </p:cNvSpPr>
          <p:nvPr>
            <p:ph type="body" sz="half" idx="2"/>
          </p:nvPr>
        </p:nvSpPr>
        <p:spPr>
          <a:xfrm>
            <a:off x="685800" y="1143000"/>
            <a:ext cx="7924800" cy="1066800"/>
          </a:xfrm>
        </p:spPr>
        <p:txBody>
          <a:bodyPr/>
          <a:lstStyle/>
          <a:p>
            <a:pPr>
              <a:buFont typeface="Wingdings" panose="05000000000000000000" pitchFamily="2" charset="2"/>
              <a:buNone/>
            </a:pPr>
            <a:r>
              <a:rPr lang="en-US" altLang="he-IL" dirty="0">
                <a:solidFill>
                  <a:schemeClr val="accent2"/>
                </a:solidFill>
                <a:latin typeface="Calibri Light" panose="020F0302020204030204" pitchFamily="34" charset="0"/>
                <a:cs typeface="Calibri Light" panose="020F0302020204030204" pitchFamily="34" charset="0"/>
              </a:rPr>
              <a:t>   </a:t>
            </a:r>
            <a:r>
              <a:rPr lang="en-US" altLang="he-IL" dirty="0">
                <a:solidFill>
                  <a:srgbClr val="000099"/>
                </a:solidFill>
                <a:latin typeface="Calibri Light" panose="020F0302020204030204" pitchFamily="34" charset="0"/>
                <a:cs typeface="Calibri Light" panose="020F0302020204030204" pitchFamily="34" charset="0"/>
              </a:rPr>
              <a:t>Whenever P</a:t>
            </a:r>
            <a:r>
              <a:rPr lang="en-US" altLang="he-IL" baseline="-25000" dirty="0">
                <a:solidFill>
                  <a:srgbClr val="000099"/>
                </a:solidFill>
                <a:latin typeface="Calibri Light" panose="020F0302020204030204" pitchFamily="34" charset="0"/>
                <a:cs typeface="Calibri Light" panose="020F0302020204030204" pitchFamily="34" charset="0"/>
              </a:rPr>
              <a:t>i</a:t>
            </a:r>
            <a:r>
              <a:rPr lang="en-US" altLang="he-IL" dirty="0">
                <a:solidFill>
                  <a:srgbClr val="000099"/>
                </a:solidFill>
                <a:latin typeface="Calibri Light" panose="020F0302020204030204" pitchFamily="34" charset="0"/>
                <a:cs typeface="Calibri Light" panose="020F0302020204030204" pitchFamily="34" charset="0"/>
              </a:rPr>
              <a:t> receives a “safe message” from both its children P</a:t>
            </a:r>
            <a:r>
              <a:rPr lang="en-US" altLang="he-IL" sz="2800" baseline="-25000" dirty="0">
                <a:solidFill>
                  <a:srgbClr val="000099"/>
                </a:solidFill>
                <a:latin typeface="Calibri Light" panose="020F0302020204030204" pitchFamily="34" charset="0"/>
                <a:cs typeface="Calibri Light" panose="020F0302020204030204" pitchFamily="34" charset="0"/>
              </a:rPr>
              <a:t>t</a:t>
            </a:r>
            <a:r>
              <a:rPr lang="en-US" altLang="he-IL" dirty="0">
                <a:solidFill>
                  <a:srgbClr val="000099"/>
                </a:solidFill>
                <a:latin typeface="Calibri Light" panose="020F0302020204030204" pitchFamily="34" charset="0"/>
                <a:cs typeface="Calibri Light" panose="020F0302020204030204" pitchFamily="34" charset="0"/>
              </a:rPr>
              <a:t> and P</a:t>
            </a:r>
            <a:r>
              <a:rPr lang="en-US" altLang="he-IL" baseline="-25000" dirty="0">
                <a:solidFill>
                  <a:srgbClr val="000099"/>
                </a:solidFill>
                <a:latin typeface="Calibri Light" panose="020F0302020204030204" pitchFamily="34" charset="0"/>
                <a:cs typeface="Calibri Light" panose="020F0302020204030204" pitchFamily="34" charset="0"/>
              </a:rPr>
              <a:t>m</a:t>
            </a:r>
            <a:r>
              <a:rPr lang="en-US" altLang="he-IL" i="1" dirty="0">
                <a:solidFill>
                  <a:schemeClr val="accent2"/>
                </a:solidFill>
                <a:latin typeface="Calibri Light" panose="020F0302020204030204" pitchFamily="34" charset="0"/>
                <a:cs typeface="Calibri Light" panose="020F0302020204030204" pitchFamily="34" charset="0"/>
              </a:rPr>
              <a:t> </a:t>
            </a:r>
            <a:r>
              <a:rPr lang="en-US" altLang="he-IL" dirty="0">
                <a:solidFill>
                  <a:schemeClr val="hlink"/>
                </a:solidFill>
                <a:latin typeface="Calibri Light" panose="020F0302020204030204" pitchFamily="34" charset="0"/>
                <a:cs typeface="Calibri Light" panose="020F0302020204030204" pitchFamily="34" charset="0"/>
              </a:rPr>
              <a:t>(blue arrow):</a:t>
            </a:r>
          </a:p>
        </p:txBody>
      </p:sp>
      <p:grpSp>
        <p:nvGrpSpPr>
          <p:cNvPr id="501785" name="Group 25">
            <a:extLst>
              <a:ext uri="{FF2B5EF4-FFF2-40B4-BE49-F238E27FC236}">
                <a16:creationId xmlns:a16="http://schemas.microsoft.com/office/drawing/2014/main" id="{4223F062-1E60-1DFB-038F-0AF5738E83A8}"/>
              </a:ext>
            </a:extLst>
          </p:cNvPr>
          <p:cNvGrpSpPr>
            <a:grpSpLocks/>
          </p:cNvGrpSpPr>
          <p:nvPr/>
        </p:nvGrpSpPr>
        <p:grpSpPr bwMode="auto">
          <a:xfrm>
            <a:off x="4648200" y="2362200"/>
            <a:ext cx="4038600" cy="3429000"/>
            <a:chOff x="2928" y="1488"/>
            <a:chExt cx="2544" cy="2160"/>
          </a:xfrm>
        </p:grpSpPr>
        <p:sp>
          <p:nvSpPr>
            <p:cNvPr id="501765" name="Oval 5">
              <a:extLst>
                <a:ext uri="{FF2B5EF4-FFF2-40B4-BE49-F238E27FC236}">
                  <a16:creationId xmlns:a16="http://schemas.microsoft.com/office/drawing/2014/main" id="{FCFC352A-4BE4-32E7-1FA7-AF3917B075B9}"/>
                </a:ext>
              </a:extLst>
            </p:cNvPr>
            <p:cNvSpPr>
              <a:spLocks noChangeArrowheads="1"/>
            </p:cNvSpPr>
            <p:nvPr/>
          </p:nvSpPr>
          <p:spPr bwMode="auto">
            <a:xfrm>
              <a:off x="3696" y="2064"/>
              <a:ext cx="528" cy="52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a:spcBef>
                  <a:spcPct val="0"/>
                </a:spcBef>
                <a:buClrTx/>
                <a:buSzTx/>
                <a:buFontTx/>
                <a:buNone/>
              </a:pPr>
              <a:r>
                <a:rPr lang="en-US" altLang="he-IL" b="0" dirty="0">
                  <a:latin typeface="Calibri Light" panose="020F0302020204030204" pitchFamily="34" charset="0"/>
                  <a:cs typeface="Calibri Light" panose="020F0302020204030204" pitchFamily="34" charset="0"/>
                </a:rPr>
                <a:t>P</a:t>
              </a:r>
              <a:r>
                <a:rPr lang="en-US" altLang="he-IL" b="0" i="1" baseline="-25000" dirty="0">
                  <a:latin typeface="Calibri Light" panose="020F0302020204030204" pitchFamily="34" charset="0"/>
                  <a:cs typeface="Calibri Light" panose="020F0302020204030204" pitchFamily="34" charset="0"/>
                </a:rPr>
                <a:t>i</a:t>
              </a:r>
              <a:endParaRPr lang="en-US" altLang="he-IL" b="0" baseline="-25000" dirty="0">
                <a:latin typeface="Calibri Light" panose="020F0302020204030204" pitchFamily="34" charset="0"/>
                <a:cs typeface="Calibri Light" panose="020F0302020204030204" pitchFamily="34" charset="0"/>
              </a:endParaRPr>
            </a:p>
          </p:txBody>
        </p:sp>
        <p:sp>
          <p:nvSpPr>
            <p:cNvPr id="501766" name="Oval 6">
              <a:extLst>
                <a:ext uri="{FF2B5EF4-FFF2-40B4-BE49-F238E27FC236}">
                  <a16:creationId xmlns:a16="http://schemas.microsoft.com/office/drawing/2014/main" id="{CD164C2C-BA57-2A47-BF6A-B1F7F0F3C435}"/>
                </a:ext>
              </a:extLst>
            </p:cNvPr>
            <p:cNvSpPr>
              <a:spLocks noChangeArrowheads="1"/>
            </p:cNvSpPr>
            <p:nvPr/>
          </p:nvSpPr>
          <p:spPr bwMode="auto">
            <a:xfrm>
              <a:off x="4608" y="1488"/>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a:spcBef>
                  <a:spcPct val="0"/>
                </a:spcBef>
                <a:buClrTx/>
                <a:buSzTx/>
                <a:buFontTx/>
                <a:buNone/>
              </a:pPr>
              <a:r>
                <a:rPr lang="en-US" altLang="he-IL" b="0">
                  <a:latin typeface="Calibri Light" panose="020F0302020204030204" pitchFamily="34" charset="0"/>
                  <a:cs typeface="Calibri Light" panose="020F0302020204030204" pitchFamily="34" charset="0"/>
                </a:rPr>
                <a:t>P</a:t>
              </a:r>
              <a:r>
                <a:rPr lang="en-US" altLang="he-IL" b="0" i="1" baseline="-25000">
                  <a:latin typeface="Calibri Light" panose="020F0302020204030204" pitchFamily="34" charset="0"/>
                  <a:cs typeface="Calibri Light" panose="020F0302020204030204" pitchFamily="34" charset="0"/>
                </a:rPr>
                <a:t>j</a:t>
              </a:r>
              <a:endParaRPr lang="en-US" altLang="he-IL" b="0" baseline="-25000">
                <a:latin typeface="Calibri Light" panose="020F0302020204030204" pitchFamily="34" charset="0"/>
                <a:cs typeface="Calibri Light" panose="020F0302020204030204" pitchFamily="34" charset="0"/>
              </a:endParaRPr>
            </a:p>
          </p:txBody>
        </p:sp>
        <p:sp>
          <p:nvSpPr>
            <p:cNvPr id="501767" name="Oval 7">
              <a:extLst>
                <a:ext uri="{FF2B5EF4-FFF2-40B4-BE49-F238E27FC236}">
                  <a16:creationId xmlns:a16="http://schemas.microsoft.com/office/drawing/2014/main" id="{9732BA19-84BD-D2BA-8019-32C149F1EA9C}"/>
                </a:ext>
              </a:extLst>
            </p:cNvPr>
            <p:cNvSpPr>
              <a:spLocks noChangeArrowheads="1"/>
            </p:cNvSpPr>
            <p:nvPr/>
          </p:nvSpPr>
          <p:spPr bwMode="auto">
            <a:xfrm>
              <a:off x="4608" y="3072"/>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a:spcBef>
                  <a:spcPct val="0"/>
                </a:spcBef>
                <a:buClrTx/>
                <a:buSzTx/>
                <a:buFontTx/>
                <a:buNone/>
              </a:pPr>
              <a:r>
                <a:rPr lang="en-US" altLang="he-IL" b="0">
                  <a:latin typeface="Calibri Light" panose="020F0302020204030204" pitchFamily="34" charset="0"/>
                  <a:cs typeface="Calibri Light" panose="020F0302020204030204" pitchFamily="34" charset="0"/>
                </a:rPr>
                <a:t>P</a:t>
              </a:r>
              <a:r>
                <a:rPr lang="en-US" altLang="he-IL" b="0" i="1" baseline="-25000">
                  <a:latin typeface="Calibri Light" panose="020F0302020204030204" pitchFamily="34" charset="0"/>
                  <a:cs typeface="Calibri Light" panose="020F0302020204030204" pitchFamily="34" charset="0"/>
                </a:rPr>
                <a:t>m</a:t>
              </a:r>
              <a:endParaRPr lang="en-US" altLang="he-IL" b="0" baseline="-25000">
                <a:latin typeface="Calibri Light" panose="020F0302020204030204" pitchFamily="34" charset="0"/>
                <a:cs typeface="Calibri Light" panose="020F0302020204030204" pitchFamily="34" charset="0"/>
              </a:endParaRPr>
            </a:p>
          </p:txBody>
        </p:sp>
        <p:sp>
          <p:nvSpPr>
            <p:cNvPr id="501768" name="Oval 8">
              <a:extLst>
                <a:ext uri="{FF2B5EF4-FFF2-40B4-BE49-F238E27FC236}">
                  <a16:creationId xmlns:a16="http://schemas.microsoft.com/office/drawing/2014/main" id="{7055A556-7C1E-E7E8-085A-2B3DC4C5C477}"/>
                </a:ext>
              </a:extLst>
            </p:cNvPr>
            <p:cNvSpPr>
              <a:spLocks noChangeArrowheads="1"/>
            </p:cNvSpPr>
            <p:nvPr/>
          </p:nvSpPr>
          <p:spPr bwMode="auto">
            <a:xfrm>
              <a:off x="3072" y="3072"/>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a:spcBef>
                  <a:spcPct val="0"/>
                </a:spcBef>
                <a:buClrTx/>
                <a:buSzTx/>
                <a:buFontTx/>
                <a:buNone/>
              </a:pPr>
              <a:r>
                <a:rPr lang="en-US" altLang="he-IL" b="0">
                  <a:latin typeface="Calibri Light" panose="020F0302020204030204" pitchFamily="34" charset="0"/>
                  <a:cs typeface="Calibri Light" panose="020F0302020204030204" pitchFamily="34" charset="0"/>
                </a:rPr>
                <a:t>P</a:t>
              </a:r>
              <a:r>
                <a:rPr lang="en-US" altLang="he-IL" sz="3600" b="0" i="1" baseline="-25000">
                  <a:latin typeface="Calibri Light" panose="020F0302020204030204" pitchFamily="34" charset="0"/>
                  <a:cs typeface="Calibri Light" panose="020F0302020204030204" pitchFamily="34" charset="0"/>
                </a:rPr>
                <a:t>t</a:t>
              </a:r>
              <a:endParaRPr lang="en-US" altLang="he-IL" sz="3600" b="0" baseline="-25000">
                <a:latin typeface="Calibri Light" panose="020F0302020204030204" pitchFamily="34" charset="0"/>
                <a:cs typeface="Calibri Light" panose="020F0302020204030204" pitchFamily="34" charset="0"/>
              </a:endParaRPr>
            </a:p>
          </p:txBody>
        </p:sp>
        <p:sp>
          <p:nvSpPr>
            <p:cNvPr id="501769" name="Line 9">
              <a:extLst>
                <a:ext uri="{FF2B5EF4-FFF2-40B4-BE49-F238E27FC236}">
                  <a16:creationId xmlns:a16="http://schemas.microsoft.com/office/drawing/2014/main" id="{828E38FB-0482-D771-92D4-B7668AB9A04B}"/>
                </a:ext>
              </a:extLst>
            </p:cNvPr>
            <p:cNvSpPr>
              <a:spLocks noChangeShapeType="1"/>
            </p:cNvSpPr>
            <p:nvPr/>
          </p:nvSpPr>
          <p:spPr bwMode="auto">
            <a:xfrm flipH="1">
              <a:off x="4128" y="1920"/>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501770" name="Line 10">
              <a:extLst>
                <a:ext uri="{FF2B5EF4-FFF2-40B4-BE49-F238E27FC236}">
                  <a16:creationId xmlns:a16="http://schemas.microsoft.com/office/drawing/2014/main" id="{BEA9192A-72C8-0CAF-ACF1-7DFD218EF9A9}"/>
                </a:ext>
              </a:extLst>
            </p:cNvPr>
            <p:cNvSpPr>
              <a:spLocks noChangeShapeType="1"/>
            </p:cNvSpPr>
            <p:nvPr/>
          </p:nvSpPr>
          <p:spPr bwMode="auto">
            <a:xfrm>
              <a:off x="4176" y="2496"/>
              <a:ext cx="576"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501771" name="Line 11">
              <a:extLst>
                <a:ext uri="{FF2B5EF4-FFF2-40B4-BE49-F238E27FC236}">
                  <a16:creationId xmlns:a16="http://schemas.microsoft.com/office/drawing/2014/main" id="{0642CE40-27B5-DB45-D898-09DBB4470EB5}"/>
                </a:ext>
              </a:extLst>
            </p:cNvPr>
            <p:cNvSpPr>
              <a:spLocks noChangeShapeType="1"/>
            </p:cNvSpPr>
            <p:nvPr/>
          </p:nvSpPr>
          <p:spPr bwMode="auto">
            <a:xfrm flipH="1">
              <a:off x="3456" y="2496"/>
              <a:ext cx="288"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501772" name="Line 12">
              <a:extLst>
                <a:ext uri="{FF2B5EF4-FFF2-40B4-BE49-F238E27FC236}">
                  <a16:creationId xmlns:a16="http://schemas.microsoft.com/office/drawing/2014/main" id="{BAC19E18-9D9F-F4F2-6998-4E8DD6F594D1}"/>
                </a:ext>
              </a:extLst>
            </p:cNvPr>
            <p:cNvSpPr>
              <a:spLocks noChangeShapeType="1"/>
            </p:cNvSpPr>
            <p:nvPr/>
          </p:nvSpPr>
          <p:spPr bwMode="auto">
            <a:xfrm flipH="1">
              <a:off x="3456" y="235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501773" name="Line 13">
              <a:extLst>
                <a:ext uri="{FF2B5EF4-FFF2-40B4-BE49-F238E27FC236}">
                  <a16:creationId xmlns:a16="http://schemas.microsoft.com/office/drawing/2014/main" id="{2C3BF4D3-75E5-C4FB-6C2A-4BB81E1F98E5}"/>
                </a:ext>
              </a:extLst>
            </p:cNvPr>
            <p:cNvSpPr>
              <a:spLocks noChangeShapeType="1"/>
            </p:cNvSpPr>
            <p:nvPr/>
          </p:nvSpPr>
          <p:spPr bwMode="auto">
            <a:xfrm flipH="1">
              <a:off x="3168" y="235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501774" name="Line 14">
              <a:extLst>
                <a:ext uri="{FF2B5EF4-FFF2-40B4-BE49-F238E27FC236}">
                  <a16:creationId xmlns:a16="http://schemas.microsoft.com/office/drawing/2014/main" id="{554C472B-A18D-81E4-8923-6F3DC2D3608D}"/>
                </a:ext>
              </a:extLst>
            </p:cNvPr>
            <p:cNvSpPr>
              <a:spLocks noChangeShapeType="1"/>
            </p:cNvSpPr>
            <p:nvPr/>
          </p:nvSpPr>
          <p:spPr bwMode="auto">
            <a:xfrm flipH="1">
              <a:off x="2928" y="2352"/>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501775" name="Line 15">
              <a:extLst>
                <a:ext uri="{FF2B5EF4-FFF2-40B4-BE49-F238E27FC236}">
                  <a16:creationId xmlns:a16="http://schemas.microsoft.com/office/drawing/2014/main" id="{9CDDC2B3-E37B-8E1E-9A84-38ED5A75BEC5}"/>
                </a:ext>
              </a:extLst>
            </p:cNvPr>
            <p:cNvSpPr>
              <a:spLocks noChangeShapeType="1"/>
            </p:cNvSpPr>
            <p:nvPr/>
          </p:nvSpPr>
          <p:spPr bwMode="auto">
            <a:xfrm>
              <a:off x="4224" y="2352"/>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501776" name="Line 16">
              <a:extLst>
                <a:ext uri="{FF2B5EF4-FFF2-40B4-BE49-F238E27FC236}">
                  <a16:creationId xmlns:a16="http://schemas.microsoft.com/office/drawing/2014/main" id="{035444B9-5ACD-01D3-DEB0-0B52BA0F2F3D}"/>
                </a:ext>
              </a:extLst>
            </p:cNvPr>
            <p:cNvSpPr>
              <a:spLocks noChangeShapeType="1"/>
            </p:cNvSpPr>
            <p:nvPr/>
          </p:nvSpPr>
          <p:spPr bwMode="auto">
            <a:xfrm>
              <a:off x="4704" y="235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501777" name="Line 17">
              <a:extLst>
                <a:ext uri="{FF2B5EF4-FFF2-40B4-BE49-F238E27FC236}">
                  <a16:creationId xmlns:a16="http://schemas.microsoft.com/office/drawing/2014/main" id="{52884F10-C770-993B-3E9F-93F6AEFA782B}"/>
                </a:ext>
              </a:extLst>
            </p:cNvPr>
            <p:cNvSpPr>
              <a:spLocks noChangeShapeType="1"/>
            </p:cNvSpPr>
            <p:nvPr/>
          </p:nvSpPr>
          <p:spPr bwMode="auto">
            <a:xfrm>
              <a:off x="4992" y="2352"/>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501778" name="Line 18">
              <a:extLst>
                <a:ext uri="{FF2B5EF4-FFF2-40B4-BE49-F238E27FC236}">
                  <a16:creationId xmlns:a16="http://schemas.microsoft.com/office/drawing/2014/main" id="{72498525-7041-DCA3-CB3E-BD26CA3AC8F8}"/>
                </a:ext>
              </a:extLst>
            </p:cNvPr>
            <p:cNvSpPr>
              <a:spLocks noChangeShapeType="1"/>
            </p:cNvSpPr>
            <p:nvPr/>
          </p:nvSpPr>
          <p:spPr bwMode="auto">
            <a:xfrm flipV="1">
              <a:off x="3360" y="2592"/>
              <a:ext cx="192" cy="432"/>
            </a:xfrm>
            <a:prstGeom prst="line">
              <a:avLst/>
            </a:prstGeom>
            <a:noFill/>
            <a:ln w="508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501779" name="Line 19">
              <a:extLst>
                <a:ext uri="{FF2B5EF4-FFF2-40B4-BE49-F238E27FC236}">
                  <a16:creationId xmlns:a16="http://schemas.microsoft.com/office/drawing/2014/main" id="{B02A85C6-ECDA-2859-1C2D-16C7CEC4286C}"/>
                </a:ext>
              </a:extLst>
            </p:cNvPr>
            <p:cNvSpPr>
              <a:spLocks noChangeShapeType="1"/>
            </p:cNvSpPr>
            <p:nvPr/>
          </p:nvSpPr>
          <p:spPr bwMode="auto">
            <a:xfrm flipH="1" flipV="1">
              <a:off x="4416" y="2496"/>
              <a:ext cx="336" cy="480"/>
            </a:xfrm>
            <a:prstGeom prst="line">
              <a:avLst/>
            </a:prstGeom>
            <a:noFill/>
            <a:ln w="508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501780" name="Line 20">
              <a:extLst>
                <a:ext uri="{FF2B5EF4-FFF2-40B4-BE49-F238E27FC236}">
                  <a16:creationId xmlns:a16="http://schemas.microsoft.com/office/drawing/2014/main" id="{ED149443-91FD-E939-7E44-C1E1498C1800}"/>
                </a:ext>
              </a:extLst>
            </p:cNvPr>
            <p:cNvSpPr>
              <a:spLocks noChangeShapeType="1"/>
            </p:cNvSpPr>
            <p:nvPr/>
          </p:nvSpPr>
          <p:spPr bwMode="auto">
            <a:xfrm flipV="1">
              <a:off x="4176" y="1872"/>
              <a:ext cx="288" cy="144"/>
            </a:xfrm>
            <a:prstGeom prst="line">
              <a:avLst/>
            </a:prstGeom>
            <a:noFill/>
            <a:ln w="508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501781" name="Line 21">
              <a:extLst>
                <a:ext uri="{FF2B5EF4-FFF2-40B4-BE49-F238E27FC236}">
                  <a16:creationId xmlns:a16="http://schemas.microsoft.com/office/drawing/2014/main" id="{F4921B06-CBDE-DFC0-7ADE-CDDA3C48A8D7}"/>
                </a:ext>
              </a:extLst>
            </p:cNvPr>
            <p:cNvSpPr>
              <a:spLocks noChangeShapeType="1"/>
            </p:cNvSpPr>
            <p:nvPr/>
          </p:nvSpPr>
          <p:spPr bwMode="auto">
            <a:xfrm flipV="1">
              <a:off x="4032" y="1728"/>
              <a:ext cx="384" cy="192"/>
            </a:xfrm>
            <a:prstGeom prst="line">
              <a:avLst/>
            </a:prstGeom>
            <a:noFill/>
            <a:ln w="508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501782" name="Line 22">
              <a:extLst>
                <a:ext uri="{FF2B5EF4-FFF2-40B4-BE49-F238E27FC236}">
                  <a16:creationId xmlns:a16="http://schemas.microsoft.com/office/drawing/2014/main" id="{B8395697-1120-DD07-002A-6589C4EF6D06}"/>
                </a:ext>
              </a:extLst>
            </p:cNvPr>
            <p:cNvSpPr>
              <a:spLocks noChangeShapeType="1"/>
            </p:cNvSpPr>
            <p:nvPr/>
          </p:nvSpPr>
          <p:spPr bwMode="auto">
            <a:xfrm flipH="1">
              <a:off x="2976" y="2256"/>
              <a:ext cx="432" cy="0"/>
            </a:xfrm>
            <a:prstGeom prst="line">
              <a:avLst/>
            </a:prstGeom>
            <a:noFill/>
            <a:ln w="508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501783" name="Line 23">
              <a:extLst>
                <a:ext uri="{FF2B5EF4-FFF2-40B4-BE49-F238E27FC236}">
                  <a16:creationId xmlns:a16="http://schemas.microsoft.com/office/drawing/2014/main" id="{773BAA35-C87B-2B38-5910-0771CAE06E4F}"/>
                </a:ext>
              </a:extLst>
            </p:cNvPr>
            <p:cNvSpPr>
              <a:spLocks noChangeShapeType="1"/>
            </p:cNvSpPr>
            <p:nvPr/>
          </p:nvSpPr>
          <p:spPr bwMode="auto">
            <a:xfrm>
              <a:off x="4416" y="2256"/>
              <a:ext cx="528" cy="0"/>
            </a:xfrm>
            <a:prstGeom prst="line">
              <a:avLst/>
            </a:prstGeom>
            <a:noFill/>
            <a:ln w="508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grpSp>
      <p:sp>
        <p:nvSpPr>
          <p:cNvPr id="501784" name="Text Box 24">
            <a:extLst>
              <a:ext uri="{FF2B5EF4-FFF2-40B4-BE49-F238E27FC236}">
                <a16:creationId xmlns:a16="http://schemas.microsoft.com/office/drawing/2014/main" id="{005345FA-5B76-EB7D-B733-32DD41FF10ED}"/>
              </a:ext>
            </a:extLst>
          </p:cNvPr>
          <p:cNvSpPr txBox="1">
            <a:spLocks noChangeArrowheads="1"/>
          </p:cNvSpPr>
          <p:nvPr/>
        </p:nvSpPr>
        <p:spPr bwMode="auto">
          <a:xfrm>
            <a:off x="523631" y="2286000"/>
            <a:ext cx="4276969" cy="285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Tx/>
              <a:buSzTx/>
              <a:buFontTx/>
              <a:buNone/>
            </a:pPr>
            <a:r>
              <a:rPr lang="en-US" altLang="he-IL" sz="2800" b="0" dirty="0">
                <a:solidFill>
                  <a:srgbClr val="000099"/>
                </a:solidFill>
                <a:latin typeface="Calibri Light" panose="020F0302020204030204" pitchFamily="34" charset="0"/>
                <a:cs typeface="Calibri Light" panose="020F0302020204030204" pitchFamily="34" charset="0"/>
              </a:rPr>
              <a:t>P</a:t>
            </a:r>
            <a:r>
              <a:rPr lang="en-US" altLang="he-IL" sz="2800" b="0" baseline="-25000" dirty="0">
                <a:solidFill>
                  <a:srgbClr val="000099"/>
                </a:solidFill>
                <a:latin typeface="Calibri Light" panose="020F0302020204030204" pitchFamily="34" charset="0"/>
                <a:cs typeface="Calibri Light" panose="020F0302020204030204" pitchFamily="34" charset="0"/>
              </a:rPr>
              <a:t>i</a:t>
            </a:r>
            <a:r>
              <a:rPr lang="en-US" altLang="he-IL" sz="2800" b="0" dirty="0">
                <a:solidFill>
                  <a:srgbClr val="000099"/>
                </a:solidFill>
                <a:latin typeface="Calibri Light" panose="020F0302020204030204" pitchFamily="34" charset="0"/>
                <a:cs typeface="Calibri Light" panose="020F0302020204030204" pitchFamily="34" charset="0"/>
              </a:rPr>
              <a:t>  writes to it’s neighbors registers</a:t>
            </a:r>
            <a:r>
              <a:rPr lang="en-US" altLang="he-IL" sz="2800" b="0" dirty="0">
                <a:solidFill>
                  <a:schemeClr val="accent2"/>
                </a:solidFill>
                <a:latin typeface="Calibri Light" panose="020F0302020204030204" pitchFamily="34" charset="0"/>
                <a:cs typeface="Calibri Light" panose="020F0302020204030204" pitchFamily="34" charset="0"/>
              </a:rPr>
              <a:t> </a:t>
            </a:r>
            <a:r>
              <a:rPr lang="en-US" altLang="he-IL" sz="2800" b="0" dirty="0">
                <a:solidFill>
                  <a:srgbClr val="FF9900"/>
                </a:solidFill>
                <a:latin typeface="Calibri Light" panose="020F0302020204030204" pitchFamily="34" charset="0"/>
                <a:cs typeface="Calibri Light" panose="020F0302020204030204" pitchFamily="34" charset="0"/>
              </a:rPr>
              <a:t>(orange arrows)</a:t>
            </a:r>
            <a:endParaRPr lang="en-US" altLang="he-IL" sz="2800" b="0" dirty="0">
              <a:solidFill>
                <a:srgbClr val="A50021"/>
              </a:solidFill>
              <a:latin typeface="Calibri Light" panose="020F0302020204030204" pitchFamily="34" charset="0"/>
              <a:cs typeface="Calibri Light" panose="020F0302020204030204" pitchFamily="34" charset="0"/>
            </a:endParaRPr>
          </a:p>
          <a:p>
            <a:pPr>
              <a:buClrTx/>
              <a:buSzTx/>
              <a:buFontTx/>
              <a:buNone/>
            </a:pPr>
            <a:endParaRPr lang="en-US" altLang="he-IL" sz="2800" b="0" dirty="0">
              <a:solidFill>
                <a:schemeClr val="accent2"/>
              </a:solidFill>
              <a:latin typeface="Calibri Light" panose="020F0302020204030204" pitchFamily="34" charset="0"/>
              <a:cs typeface="Calibri Light" panose="020F0302020204030204" pitchFamily="34" charset="0"/>
            </a:endParaRPr>
          </a:p>
          <a:p>
            <a:pPr>
              <a:buClrTx/>
              <a:buSzTx/>
              <a:buFontTx/>
              <a:buNone/>
            </a:pPr>
            <a:r>
              <a:rPr lang="en-US" altLang="he-IL" sz="2800" b="0" dirty="0">
                <a:solidFill>
                  <a:srgbClr val="000099"/>
                </a:solidFill>
                <a:latin typeface="Calibri Light" panose="020F0302020204030204" pitchFamily="34" charset="0"/>
                <a:cs typeface="Calibri Light" panose="020F0302020204030204" pitchFamily="34" charset="0"/>
              </a:rPr>
              <a:t>P</a:t>
            </a:r>
            <a:r>
              <a:rPr lang="en-US" altLang="he-IL" sz="2800" b="0" baseline="-25000" dirty="0">
                <a:solidFill>
                  <a:srgbClr val="000099"/>
                </a:solidFill>
                <a:latin typeface="Calibri Light" panose="020F0302020204030204" pitchFamily="34" charset="0"/>
                <a:cs typeface="Calibri Light" panose="020F0302020204030204" pitchFamily="34" charset="0"/>
              </a:rPr>
              <a:t>i</a:t>
            </a:r>
            <a:r>
              <a:rPr lang="en-US" altLang="he-IL" sz="2800" b="0" dirty="0">
                <a:solidFill>
                  <a:srgbClr val="000099"/>
                </a:solidFill>
                <a:latin typeface="Calibri Light" panose="020F0302020204030204" pitchFamily="34" charset="0"/>
                <a:cs typeface="Calibri Light" panose="020F0302020204030204" pitchFamily="34" charset="0"/>
              </a:rPr>
              <a:t> informs its parent that it has reached a safe state</a:t>
            </a:r>
            <a:r>
              <a:rPr lang="en-US" altLang="he-IL" sz="2800" b="0" dirty="0">
                <a:solidFill>
                  <a:schemeClr val="accent2"/>
                </a:solidFill>
                <a:latin typeface="Calibri Light" panose="020F0302020204030204" pitchFamily="34" charset="0"/>
                <a:cs typeface="Calibri Light" panose="020F0302020204030204" pitchFamily="34" charset="0"/>
              </a:rPr>
              <a:t> </a:t>
            </a:r>
            <a:r>
              <a:rPr lang="en-US" altLang="he-IL" sz="2800" b="0" dirty="0">
                <a:solidFill>
                  <a:schemeClr val="hlink"/>
                </a:solidFill>
                <a:latin typeface="Calibri Light" panose="020F0302020204030204" pitchFamily="34" charset="0"/>
                <a:cs typeface="Calibri Light" panose="020F0302020204030204" pitchFamily="34" charset="0"/>
              </a:rPr>
              <a:t>(blue arrow).</a:t>
            </a:r>
            <a:endParaRPr lang="en-US" altLang="en-US" sz="2800" b="0" dirty="0">
              <a:solidFill>
                <a:schemeClr val="hlink"/>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963027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2786" name="Rectangle 2">
            <a:extLst>
              <a:ext uri="{FF2B5EF4-FFF2-40B4-BE49-F238E27FC236}">
                <a16:creationId xmlns:a16="http://schemas.microsoft.com/office/drawing/2014/main" id="{20898C9B-8C77-AD5F-0842-99985E2BDB0B}"/>
              </a:ext>
            </a:extLst>
          </p:cNvPr>
          <p:cNvSpPr>
            <a:spLocks noGrp="1" noChangeArrowheads="1"/>
          </p:cNvSpPr>
          <p:nvPr>
            <p:ph type="title"/>
          </p:nvPr>
        </p:nvSpPr>
        <p:spPr>
          <a:xfrm>
            <a:off x="533400" y="762000"/>
            <a:ext cx="7848600" cy="1219200"/>
          </a:xfrm>
        </p:spPr>
        <p:txBody>
          <a:bodyPr/>
          <a:lstStyle/>
          <a:p>
            <a:r>
              <a:rPr lang="en-US" altLang="he-IL" sz="3200">
                <a:latin typeface="Calibri Light" panose="020F0302020204030204" pitchFamily="34" charset="0"/>
                <a:cs typeface="Calibri Light" panose="020F0302020204030204" pitchFamily="34" charset="0"/>
              </a:rPr>
              <a:t>Self-Stabilizing Beta-synchronizer </a:t>
            </a:r>
            <a:br>
              <a:rPr lang="en-US" altLang="he-IL" sz="3200">
                <a:latin typeface="Calibri Light" panose="020F0302020204030204" pitchFamily="34" charset="0"/>
                <a:cs typeface="Calibri Light" panose="020F0302020204030204" pitchFamily="34" charset="0"/>
              </a:rPr>
            </a:br>
            <a:endParaRPr lang="en-US" altLang="en-US" sz="3200">
              <a:latin typeface="Calibri Light" panose="020F0302020204030204" pitchFamily="34" charset="0"/>
              <a:cs typeface="Calibri Light" panose="020F0302020204030204" pitchFamily="34" charset="0"/>
            </a:endParaRPr>
          </a:p>
        </p:txBody>
      </p:sp>
      <p:sp>
        <p:nvSpPr>
          <p:cNvPr id="502787" name="Text Box 3">
            <a:extLst>
              <a:ext uri="{FF2B5EF4-FFF2-40B4-BE49-F238E27FC236}">
                <a16:creationId xmlns:a16="http://schemas.microsoft.com/office/drawing/2014/main" id="{C9ED6B8D-715B-A07D-E9E6-817F4DB993E1}"/>
              </a:ext>
            </a:extLst>
          </p:cNvPr>
          <p:cNvSpPr txBox="1">
            <a:spLocks noChangeArrowheads="1"/>
          </p:cNvSpPr>
          <p:nvPr/>
        </p:nvSpPr>
        <p:spPr bwMode="auto">
          <a:xfrm>
            <a:off x="266700" y="2057400"/>
            <a:ext cx="8553450" cy="315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SzTx/>
              <a:buFontTx/>
              <a:buNone/>
            </a:pPr>
            <a:r>
              <a:rPr lang="en-US" altLang="en-US" sz="2400" b="0">
                <a:solidFill>
                  <a:srgbClr val="000099"/>
                </a:solidFill>
                <a:latin typeface="Calibri Light" panose="020F0302020204030204" pitchFamily="34" charset="0"/>
                <a:cs typeface="Calibri Light" panose="020F0302020204030204" pitchFamily="34" charset="0"/>
              </a:rPr>
              <a:t>	1. Root: </a:t>
            </a:r>
            <a:r>
              <a:rPr lang="en-US" altLang="en-US" sz="2400">
                <a:solidFill>
                  <a:srgbClr val="000099"/>
                </a:solidFill>
                <a:latin typeface="Calibri Light" panose="020F0302020204030204" pitchFamily="34" charset="0"/>
                <a:cs typeface="Calibri Light" panose="020F0302020204030204" pitchFamily="34" charset="0"/>
              </a:rPr>
              <a:t>do</a:t>
            </a:r>
            <a:r>
              <a:rPr lang="en-US" altLang="en-US" sz="2400" b="0">
                <a:solidFill>
                  <a:srgbClr val="000099"/>
                </a:solidFill>
                <a:latin typeface="Calibri Light" panose="020F0302020204030204" pitchFamily="34" charset="0"/>
                <a:cs typeface="Calibri Light" panose="020F0302020204030204" pitchFamily="34" charset="0"/>
              </a:rPr>
              <a:t> forever</a:t>
            </a:r>
          </a:p>
          <a:p>
            <a:pPr>
              <a:spcBef>
                <a:spcPct val="0"/>
              </a:spcBef>
              <a:buClrTx/>
              <a:buSzTx/>
              <a:buFontTx/>
              <a:buNone/>
            </a:pPr>
            <a:r>
              <a:rPr lang="en-US" altLang="en-US" sz="2400" b="0">
                <a:solidFill>
                  <a:srgbClr val="000099"/>
                </a:solidFill>
                <a:latin typeface="Calibri Light" panose="020F0302020204030204" pitchFamily="34" charset="0"/>
                <a:cs typeface="Calibri Light" panose="020F0302020204030204" pitchFamily="34" charset="0"/>
              </a:rPr>
              <a:t>	2.      </a:t>
            </a:r>
            <a:r>
              <a:rPr lang="en-US" altLang="en-US" sz="2400">
                <a:solidFill>
                  <a:srgbClr val="000099"/>
                </a:solidFill>
                <a:latin typeface="Calibri Light" panose="020F0302020204030204" pitchFamily="34" charset="0"/>
                <a:cs typeface="Calibri Light" panose="020F0302020204030204" pitchFamily="34" charset="0"/>
              </a:rPr>
              <a:t>forall</a:t>
            </a:r>
            <a:r>
              <a:rPr lang="en-US" altLang="en-US" sz="2400" b="0">
                <a:solidFill>
                  <a:srgbClr val="000099"/>
                </a:solidFill>
                <a:latin typeface="Calibri Light" panose="020F0302020204030204" pitchFamily="34" charset="0"/>
                <a:cs typeface="Calibri Light" panose="020F0302020204030204" pitchFamily="34" charset="0"/>
              </a:rPr>
              <a:t> P</a:t>
            </a:r>
            <a:r>
              <a:rPr lang="en-US" altLang="en-US" sz="2400" b="0" baseline="-25000">
                <a:solidFill>
                  <a:srgbClr val="000099"/>
                </a:solidFill>
                <a:latin typeface="Calibri Light" panose="020F0302020204030204" pitchFamily="34" charset="0"/>
                <a:cs typeface="Calibri Light" panose="020F0302020204030204" pitchFamily="34" charset="0"/>
              </a:rPr>
              <a:t>j</a:t>
            </a:r>
            <a:r>
              <a:rPr lang="en-US" altLang="en-US" sz="2400" b="0">
                <a:solidFill>
                  <a:srgbClr val="000099"/>
                </a:solidFill>
                <a:latin typeface="Calibri Light" panose="020F0302020204030204" pitchFamily="34" charset="0"/>
                <a:cs typeface="Calibri Light" panose="020F0302020204030204" pitchFamily="34" charset="0"/>
              </a:rPr>
              <a:t> </a:t>
            </a:r>
            <a:r>
              <a:rPr lang="en-US" altLang="en-US" sz="2400" b="0">
                <a:solidFill>
                  <a:srgbClr val="000099"/>
                </a:solidFill>
                <a:latin typeface="Calibri Light" panose="020F0302020204030204" pitchFamily="34" charset="0"/>
                <a:ea typeface="Arial Unicode MS" pitchFamily="34" charset="-128"/>
                <a:cs typeface="Calibri Light" panose="020F0302020204030204" pitchFamily="34" charset="0"/>
              </a:rPr>
              <a:t>∊</a:t>
            </a:r>
            <a:r>
              <a:rPr lang="en-US" altLang="en-US" sz="2400" b="0">
                <a:solidFill>
                  <a:srgbClr val="000099"/>
                </a:solidFill>
                <a:latin typeface="Calibri Light" panose="020F0302020204030204" pitchFamily="34" charset="0"/>
                <a:cs typeface="Calibri Light" panose="020F0302020204030204" pitchFamily="34" charset="0"/>
              </a:rPr>
              <a:t>children(i) </a:t>
            </a:r>
            <a:r>
              <a:rPr lang="en-US" altLang="en-US" sz="2400">
                <a:solidFill>
                  <a:srgbClr val="000099"/>
                </a:solidFill>
                <a:latin typeface="Calibri Light" panose="020F0302020204030204" pitchFamily="34" charset="0"/>
                <a:cs typeface="Calibri Light" panose="020F0302020204030204" pitchFamily="34" charset="0"/>
              </a:rPr>
              <a:t>do</a:t>
            </a:r>
            <a:r>
              <a:rPr lang="en-US" altLang="en-US" sz="2400" b="0">
                <a:solidFill>
                  <a:srgbClr val="000099"/>
                </a:solidFill>
                <a:latin typeface="Calibri Light" panose="020F0302020204030204" pitchFamily="34" charset="0"/>
                <a:cs typeface="Calibri Light" panose="020F0302020204030204" pitchFamily="34" charset="0"/>
              </a:rPr>
              <a:t> lr</a:t>
            </a:r>
            <a:r>
              <a:rPr lang="en-US" altLang="en-US" sz="2400" b="0" baseline="-25000">
                <a:solidFill>
                  <a:srgbClr val="000099"/>
                </a:solidFill>
                <a:latin typeface="Calibri Light" panose="020F0302020204030204" pitchFamily="34" charset="0"/>
                <a:cs typeface="Calibri Light" panose="020F0302020204030204" pitchFamily="34" charset="0"/>
              </a:rPr>
              <a:t>ji</a:t>
            </a:r>
            <a:r>
              <a:rPr lang="en-US" altLang="en-US" sz="2400" b="0">
                <a:solidFill>
                  <a:srgbClr val="000099"/>
                </a:solidFill>
                <a:latin typeface="Calibri Light" panose="020F0302020204030204" pitchFamily="34" charset="0"/>
                <a:cs typeface="Calibri Light" panose="020F0302020204030204" pitchFamily="34" charset="0"/>
              </a:rPr>
              <a:t> := read(r</a:t>
            </a:r>
            <a:r>
              <a:rPr lang="en-US" altLang="en-US" sz="2400" b="0" baseline="-25000">
                <a:solidFill>
                  <a:srgbClr val="000099"/>
                </a:solidFill>
                <a:latin typeface="Calibri Light" panose="020F0302020204030204" pitchFamily="34" charset="0"/>
                <a:cs typeface="Calibri Light" panose="020F0302020204030204" pitchFamily="34" charset="0"/>
              </a:rPr>
              <a:t>ji</a:t>
            </a:r>
            <a:r>
              <a:rPr lang="en-US" altLang="en-US" sz="2400" b="0">
                <a:solidFill>
                  <a:srgbClr val="000099"/>
                </a:solidFill>
                <a:latin typeface="Calibri Light" panose="020F0302020204030204" pitchFamily="34" charset="0"/>
                <a:cs typeface="Calibri Light" panose="020F0302020204030204" pitchFamily="34" charset="0"/>
              </a:rPr>
              <a:t>)</a:t>
            </a:r>
          </a:p>
          <a:p>
            <a:pPr>
              <a:buClrTx/>
              <a:buSzTx/>
              <a:buFontTx/>
              <a:buNone/>
            </a:pPr>
            <a:r>
              <a:rPr lang="en-US" altLang="en-US" sz="2400" b="0">
                <a:solidFill>
                  <a:srgbClr val="000099"/>
                </a:solidFill>
                <a:latin typeface="Calibri Light" panose="020F0302020204030204" pitchFamily="34" charset="0"/>
                <a:cs typeface="Calibri Light" panose="020F0302020204030204" pitchFamily="34" charset="0"/>
              </a:rPr>
              <a:t>    	3.      </a:t>
            </a:r>
            <a:r>
              <a:rPr lang="en-US" altLang="en-US" sz="2400">
                <a:solidFill>
                  <a:srgbClr val="000099"/>
                </a:solidFill>
                <a:latin typeface="Calibri Light" panose="020F0302020204030204" pitchFamily="34" charset="0"/>
                <a:cs typeface="Calibri Light" panose="020F0302020204030204" pitchFamily="34" charset="0"/>
              </a:rPr>
              <a:t>if</a:t>
            </a:r>
            <a:r>
              <a:rPr lang="en-US" altLang="en-US" sz="2400" b="0">
                <a:solidFill>
                  <a:srgbClr val="000099"/>
                </a:solidFill>
                <a:latin typeface="Calibri Light" panose="020F0302020204030204" pitchFamily="34" charset="0"/>
                <a:cs typeface="Calibri Light" panose="020F0302020204030204" pitchFamily="34" charset="0"/>
              </a:rPr>
              <a:t> </a:t>
            </a:r>
            <a:r>
              <a:rPr lang="en-US" altLang="en-US" sz="2400" b="0">
                <a:solidFill>
                  <a:srgbClr val="000099"/>
                </a:solidFill>
                <a:latin typeface="Calibri Light" panose="020F0302020204030204" pitchFamily="34" charset="0"/>
                <a:ea typeface="Arial Unicode MS" pitchFamily="34" charset="-128"/>
                <a:cs typeface="Calibri Light" panose="020F0302020204030204" pitchFamily="34" charset="0"/>
              </a:rPr>
              <a:t>∀</a:t>
            </a:r>
            <a:r>
              <a:rPr lang="en-US" altLang="en-US" sz="2400" b="0">
                <a:solidFill>
                  <a:srgbClr val="000099"/>
                </a:solidFill>
                <a:latin typeface="Calibri Light" panose="020F0302020204030204" pitchFamily="34" charset="0"/>
                <a:cs typeface="Calibri Light" panose="020F0302020204030204" pitchFamily="34" charset="0"/>
              </a:rPr>
              <a:t> P</a:t>
            </a:r>
            <a:r>
              <a:rPr lang="en-US" altLang="en-US" sz="2400" b="0" baseline="-25000">
                <a:solidFill>
                  <a:srgbClr val="000099"/>
                </a:solidFill>
                <a:latin typeface="Calibri Light" panose="020F0302020204030204" pitchFamily="34" charset="0"/>
                <a:cs typeface="Calibri Light" panose="020F0302020204030204" pitchFamily="34" charset="0"/>
              </a:rPr>
              <a:t>j</a:t>
            </a:r>
            <a:r>
              <a:rPr lang="en-US" altLang="en-US" sz="2400" b="0">
                <a:solidFill>
                  <a:srgbClr val="000099"/>
                </a:solidFill>
                <a:latin typeface="Calibri Light" panose="020F0302020204030204" pitchFamily="34" charset="0"/>
                <a:cs typeface="Calibri Light" panose="020F0302020204030204" pitchFamily="34" charset="0"/>
              </a:rPr>
              <a:t> </a:t>
            </a:r>
            <a:r>
              <a:rPr lang="en-US" altLang="en-US" sz="2400" b="0">
                <a:solidFill>
                  <a:srgbClr val="000099"/>
                </a:solidFill>
                <a:latin typeface="Calibri Light" panose="020F0302020204030204" pitchFamily="34" charset="0"/>
                <a:ea typeface="Arial Unicode MS" pitchFamily="34" charset="-128"/>
                <a:cs typeface="Calibri Light" panose="020F0302020204030204" pitchFamily="34" charset="0"/>
              </a:rPr>
              <a:t>∊</a:t>
            </a:r>
            <a:r>
              <a:rPr lang="en-US" altLang="en-US" sz="2400" b="0">
                <a:solidFill>
                  <a:srgbClr val="000099"/>
                </a:solidFill>
                <a:latin typeface="Calibri Light" panose="020F0302020204030204" pitchFamily="34" charset="0"/>
                <a:cs typeface="Calibri Light" panose="020F0302020204030204" pitchFamily="34" charset="0"/>
              </a:rPr>
              <a:t> children(i)  (lr</a:t>
            </a:r>
            <a:r>
              <a:rPr lang="en-US" altLang="en-US" sz="2400" b="0" baseline="-25000">
                <a:solidFill>
                  <a:srgbClr val="000099"/>
                </a:solidFill>
                <a:latin typeface="Calibri Light" panose="020F0302020204030204" pitchFamily="34" charset="0"/>
                <a:cs typeface="Calibri Light" panose="020F0302020204030204" pitchFamily="34" charset="0"/>
              </a:rPr>
              <a:t>ji</a:t>
            </a:r>
            <a:r>
              <a:rPr lang="en-US" altLang="en-US" sz="2400" b="0">
                <a:solidFill>
                  <a:srgbClr val="000099"/>
                </a:solidFill>
                <a:latin typeface="Calibri Light" panose="020F0302020204030204" pitchFamily="34" charset="0"/>
                <a:cs typeface="Calibri Light" panose="020F0302020204030204" pitchFamily="34" charset="0"/>
              </a:rPr>
              <a:t>.color = color</a:t>
            </a:r>
            <a:r>
              <a:rPr lang="en-US" altLang="en-US" sz="2400" b="0" baseline="-25000">
                <a:solidFill>
                  <a:srgbClr val="000099"/>
                </a:solidFill>
                <a:latin typeface="Calibri Light" panose="020F0302020204030204" pitchFamily="34" charset="0"/>
                <a:cs typeface="Calibri Light" panose="020F0302020204030204" pitchFamily="34" charset="0"/>
              </a:rPr>
              <a:t>i</a:t>
            </a:r>
            <a:r>
              <a:rPr lang="en-US" altLang="en-US" sz="2400" b="0">
                <a:solidFill>
                  <a:srgbClr val="000099"/>
                </a:solidFill>
                <a:latin typeface="Calibri Light" panose="020F0302020204030204" pitchFamily="34" charset="0"/>
                <a:cs typeface="Calibri Light" panose="020F0302020204030204" pitchFamily="34" charset="0"/>
              </a:rPr>
              <a:t>) </a:t>
            </a:r>
            <a:r>
              <a:rPr lang="en-US" altLang="en-US" sz="2400">
                <a:solidFill>
                  <a:srgbClr val="000099"/>
                </a:solidFill>
                <a:latin typeface="Calibri Light" panose="020F0302020204030204" pitchFamily="34" charset="0"/>
                <a:cs typeface="Calibri Light" panose="020F0302020204030204" pitchFamily="34" charset="0"/>
              </a:rPr>
              <a:t>then</a:t>
            </a:r>
          </a:p>
          <a:p>
            <a:pPr>
              <a:buClrTx/>
              <a:buSzTx/>
              <a:buFontTx/>
              <a:buNone/>
            </a:pPr>
            <a:r>
              <a:rPr lang="en-US" altLang="en-US" sz="2400" b="0">
                <a:solidFill>
                  <a:srgbClr val="000099"/>
                </a:solidFill>
                <a:latin typeface="Calibri Light" panose="020F0302020204030204" pitchFamily="34" charset="0"/>
                <a:cs typeface="Calibri Light" panose="020F0302020204030204" pitchFamily="34" charset="0"/>
              </a:rPr>
              <a:t>     	4.               color</a:t>
            </a:r>
            <a:r>
              <a:rPr lang="en-US" altLang="en-US" sz="2400" b="0" baseline="-25000">
                <a:solidFill>
                  <a:srgbClr val="000099"/>
                </a:solidFill>
                <a:latin typeface="Calibri Light" panose="020F0302020204030204" pitchFamily="34" charset="0"/>
                <a:cs typeface="Calibri Light" panose="020F0302020204030204" pitchFamily="34" charset="0"/>
              </a:rPr>
              <a:t>i</a:t>
            </a:r>
            <a:r>
              <a:rPr lang="en-US" altLang="en-US" sz="2400" b="0">
                <a:solidFill>
                  <a:srgbClr val="000099"/>
                </a:solidFill>
                <a:latin typeface="Calibri Light" panose="020F0302020204030204" pitchFamily="34" charset="0"/>
                <a:cs typeface="Calibri Light" panose="020F0302020204030204" pitchFamily="34" charset="0"/>
              </a:rPr>
              <a:t> := (color</a:t>
            </a:r>
            <a:r>
              <a:rPr lang="en-US" altLang="en-US" sz="2400" b="0" baseline="-25000">
                <a:solidFill>
                  <a:srgbClr val="000099"/>
                </a:solidFill>
                <a:latin typeface="Calibri Light" panose="020F0302020204030204" pitchFamily="34" charset="0"/>
                <a:cs typeface="Calibri Light" panose="020F0302020204030204" pitchFamily="34" charset="0"/>
              </a:rPr>
              <a:t>i</a:t>
            </a:r>
            <a:r>
              <a:rPr lang="en-US" altLang="en-US" sz="2400" b="0">
                <a:solidFill>
                  <a:srgbClr val="000099"/>
                </a:solidFill>
                <a:latin typeface="Calibri Light" panose="020F0302020204030204" pitchFamily="34" charset="0"/>
                <a:cs typeface="Calibri Light" panose="020F0302020204030204" pitchFamily="34" charset="0"/>
              </a:rPr>
              <a:t> +1)mod(5n - 3)</a:t>
            </a:r>
          </a:p>
          <a:p>
            <a:pPr>
              <a:buClrTx/>
              <a:buSzTx/>
              <a:buFontTx/>
              <a:buNone/>
            </a:pPr>
            <a:r>
              <a:rPr lang="en-US" altLang="en-US" sz="2400" b="0">
                <a:solidFill>
                  <a:srgbClr val="000099"/>
                </a:solidFill>
                <a:latin typeface="Calibri Light" panose="020F0302020204030204" pitchFamily="34" charset="0"/>
                <a:cs typeface="Calibri Light" panose="020F0302020204030204" pitchFamily="34" charset="0"/>
              </a:rPr>
              <a:t>    	5.       </a:t>
            </a:r>
            <a:r>
              <a:rPr lang="en-US" altLang="en-US" sz="2400">
                <a:solidFill>
                  <a:srgbClr val="000099"/>
                </a:solidFill>
                <a:latin typeface="Calibri Light" panose="020F0302020204030204" pitchFamily="34" charset="0"/>
                <a:cs typeface="Calibri Light" panose="020F0302020204030204" pitchFamily="34" charset="0"/>
              </a:rPr>
              <a:t>forall</a:t>
            </a:r>
            <a:r>
              <a:rPr lang="en-US" altLang="en-US" sz="2400" b="0">
                <a:solidFill>
                  <a:srgbClr val="000099"/>
                </a:solidFill>
                <a:latin typeface="Calibri Light" panose="020F0302020204030204" pitchFamily="34" charset="0"/>
                <a:cs typeface="Calibri Light" panose="020F0302020204030204" pitchFamily="34" charset="0"/>
              </a:rPr>
              <a:t> P</a:t>
            </a:r>
            <a:r>
              <a:rPr lang="en-US" altLang="en-US" sz="2400" b="0" baseline="-25000">
                <a:solidFill>
                  <a:srgbClr val="000099"/>
                </a:solidFill>
                <a:latin typeface="Calibri Light" panose="020F0302020204030204" pitchFamily="34" charset="0"/>
                <a:cs typeface="Calibri Light" panose="020F0302020204030204" pitchFamily="34" charset="0"/>
              </a:rPr>
              <a:t>j</a:t>
            </a:r>
            <a:r>
              <a:rPr lang="en-US" altLang="en-US" sz="2400" b="0">
                <a:solidFill>
                  <a:srgbClr val="000099"/>
                </a:solidFill>
                <a:latin typeface="Calibri Light" panose="020F0302020204030204" pitchFamily="34" charset="0"/>
                <a:cs typeface="Calibri Light" panose="020F0302020204030204" pitchFamily="34" charset="0"/>
              </a:rPr>
              <a:t> </a:t>
            </a:r>
            <a:r>
              <a:rPr lang="en-US" altLang="en-US" sz="2400" b="0">
                <a:solidFill>
                  <a:srgbClr val="000099"/>
                </a:solidFill>
                <a:latin typeface="Calibri Light" panose="020F0302020204030204" pitchFamily="34" charset="0"/>
                <a:ea typeface="Arial Unicode MS" pitchFamily="34" charset="-128"/>
                <a:cs typeface="Calibri Light" panose="020F0302020204030204" pitchFamily="34" charset="0"/>
              </a:rPr>
              <a:t>∊</a:t>
            </a:r>
            <a:r>
              <a:rPr lang="en-US" altLang="en-US" sz="2400" b="0">
                <a:solidFill>
                  <a:srgbClr val="000099"/>
                </a:solidFill>
                <a:latin typeface="Calibri Light" panose="020F0302020204030204" pitchFamily="34" charset="0"/>
                <a:cs typeface="Calibri Light" panose="020F0302020204030204" pitchFamily="34" charset="0"/>
              </a:rPr>
              <a:t>children(i) </a:t>
            </a:r>
            <a:r>
              <a:rPr lang="en-US" altLang="en-US" sz="2400">
                <a:solidFill>
                  <a:srgbClr val="000099"/>
                </a:solidFill>
                <a:latin typeface="Calibri Light" panose="020F0302020204030204" pitchFamily="34" charset="0"/>
                <a:cs typeface="Calibri Light" panose="020F0302020204030204" pitchFamily="34" charset="0"/>
              </a:rPr>
              <a:t>do write</a:t>
            </a:r>
            <a:r>
              <a:rPr lang="en-US" altLang="en-US" sz="2400" b="0">
                <a:solidFill>
                  <a:srgbClr val="000099"/>
                </a:solidFill>
                <a:latin typeface="Calibri Light" panose="020F0302020204030204" pitchFamily="34" charset="0"/>
                <a:cs typeface="Calibri Light" panose="020F0302020204030204" pitchFamily="34" charset="0"/>
              </a:rPr>
              <a:t> r</a:t>
            </a:r>
            <a:r>
              <a:rPr lang="en-US" altLang="en-US" sz="2400" b="0" baseline="-25000">
                <a:solidFill>
                  <a:srgbClr val="000099"/>
                </a:solidFill>
                <a:latin typeface="Calibri Light" panose="020F0302020204030204" pitchFamily="34" charset="0"/>
                <a:cs typeface="Calibri Light" panose="020F0302020204030204" pitchFamily="34" charset="0"/>
              </a:rPr>
              <a:t>ij</a:t>
            </a:r>
            <a:r>
              <a:rPr lang="en-US" altLang="en-US" sz="2400" b="0">
                <a:solidFill>
                  <a:srgbClr val="000099"/>
                </a:solidFill>
                <a:latin typeface="Calibri Light" panose="020F0302020204030204" pitchFamily="34" charset="0"/>
                <a:cs typeface="Calibri Light" panose="020F0302020204030204" pitchFamily="34" charset="0"/>
              </a:rPr>
              <a:t>.color := color</a:t>
            </a:r>
            <a:r>
              <a:rPr lang="en-US" altLang="en-US" sz="2400" b="0" baseline="-25000">
                <a:solidFill>
                  <a:srgbClr val="000099"/>
                </a:solidFill>
                <a:latin typeface="Calibri Light" panose="020F0302020204030204" pitchFamily="34" charset="0"/>
                <a:cs typeface="Calibri Light" panose="020F0302020204030204" pitchFamily="34" charset="0"/>
              </a:rPr>
              <a:t>i</a:t>
            </a:r>
            <a:endParaRPr lang="en-US" altLang="en-US" sz="2400" b="0">
              <a:solidFill>
                <a:srgbClr val="000099"/>
              </a:solidFill>
              <a:latin typeface="Calibri Light" panose="020F0302020204030204" pitchFamily="34" charset="0"/>
              <a:cs typeface="Calibri Light" panose="020F0302020204030204" pitchFamily="34" charset="0"/>
            </a:endParaRPr>
          </a:p>
          <a:p>
            <a:pPr>
              <a:buClrTx/>
              <a:buSzTx/>
              <a:buFontTx/>
              <a:buNone/>
            </a:pPr>
            <a:r>
              <a:rPr lang="en-US" altLang="en-US" sz="2400" b="0">
                <a:solidFill>
                  <a:srgbClr val="000099"/>
                </a:solidFill>
                <a:latin typeface="Calibri Light" panose="020F0302020204030204" pitchFamily="34" charset="0"/>
                <a:cs typeface="Calibri Light" panose="020F0302020204030204" pitchFamily="34" charset="0"/>
              </a:rPr>
              <a:t>    	6. </a:t>
            </a:r>
            <a:r>
              <a:rPr lang="en-US" altLang="en-US" sz="2400">
                <a:solidFill>
                  <a:srgbClr val="000099"/>
                </a:solidFill>
                <a:latin typeface="Calibri Light" panose="020F0302020204030204" pitchFamily="34" charset="0"/>
                <a:cs typeface="Calibri Light" panose="020F0302020204030204" pitchFamily="34" charset="0"/>
              </a:rPr>
              <a:t>od</a:t>
            </a:r>
          </a:p>
          <a:p>
            <a:pPr>
              <a:spcBef>
                <a:spcPct val="50000"/>
              </a:spcBef>
              <a:buClrTx/>
              <a:buSzTx/>
              <a:buFontTx/>
              <a:buNone/>
            </a:pPr>
            <a:endParaRPr lang="en-US" altLang="en-US" sz="2400" b="0">
              <a:solidFill>
                <a:srgbClr val="000099"/>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878062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3810" name="Rectangle 2">
            <a:extLst>
              <a:ext uri="{FF2B5EF4-FFF2-40B4-BE49-F238E27FC236}">
                <a16:creationId xmlns:a16="http://schemas.microsoft.com/office/drawing/2014/main" id="{C54A7F21-61C3-847C-1B83-A1FCD11E6A89}"/>
              </a:ext>
            </a:extLst>
          </p:cNvPr>
          <p:cNvSpPr>
            <a:spLocks noGrp="1" noChangeArrowheads="1"/>
          </p:cNvSpPr>
          <p:nvPr>
            <p:ph type="title"/>
          </p:nvPr>
        </p:nvSpPr>
        <p:spPr>
          <a:xfrm>
            <a:off x="533400" y="762000"/>
            <a:ext cx="7924800" cy="1295400"/>
          </a:xfrm>
        </p:spPr>
        <p:txBody>
          <a:bodyPr/>
          <a:lstStyle/>
          <a:p>
            <a:r>
              <a:rPr lang="en-US" altLang="he-IL" sz="3200">
                <a:latin typeface="Calibri Light" panose="020F0302020204030204" pitchFamily="34" charset="0"/>
                <a:cs typeface="Calibri Light" panose="020F0302020204030204" pitchFamily="34" charset="0"/>
              </a:rPr>
              <a:t>Self-Stabilizing Beta-synchronizer (cont.) </a:t>
            </a:r>
            <a:br>
              <a:rPr lang="en-US" altLang="he-IL" sz="3200">
                <a:latin typeface="Calibri Light" panose="020F0302020204030204" pitchFamily="34" charset="0"/>
                <a:cs typeface="Calibri Light" panose="020F0302020204030204" pitchFamily="34" charset="0"/>
              </a:rPr>
            </a:br>
            <a:endParaRPr lang="en-US" altLang="en-US" sz="3200">
              <a:latin typeface="Calibri Light" panose="020F0302020204030204" pitchFamily="34" charset="0"/>
              <a:cs typeface="Calibri Light" panose="020F0302020204030204" pitchFamily="34" charset="0"/>
            </a:endParaRPr>
          </a:p>
        </p:txBody>
      </p:sp>
      <p:sp>
        <p:nvSpPr>
          <p:cNvPr id="503811" name="Text Box 3">
            <a:extLst>
              <a:ext uri="{FF2B5EF4-FFF2-40B4-BE49-F238E27FC236}">
                <a16:creationId xmlns:a16="http://schemas.microsoft.com/office/drawing/2014/main" id="{ABF984CB-49A2-4255-A783-6D2E1AD861D0}"/>
              </a:ext>
            </a:extLst>
          </p:cNvPr>
          <p:cNvSpPr txBox="1">
            <a:spLocks noChangeArrowheads="1"/>
          </p:cNvSpPr>
          <p:nvPr/>
        </p:nvSpPr>
        <p:spPr bwMode="auto">
          <a:xfrm>
            <a:off x="457200" y="2209800"/>
            <a:ext cx="83058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SzTx/>
              <a:buFontTx/>
              <a:buNone/>
            </a:pPr>
            <a:r>
              <a:rPr lang="en-US" altLang="en-US" sz="2400" b="0" dirty="0">
                <a:solidFill>
                  <a:srgbClr val="000099"/>
                </a:solidFill>
                <a:latin typeface="Calibri Light" panose="020F0302020204030204" pitchFamily="34" charset="0"/>
                <a:cs typeface="Calibri Light" panose="020F0302020204030204" pitchFamily="34" charset="0"/>
              </a:rPr>
              <a:t>7. Other: </a:t>
            </a:r>
            <a:r>
              <a:rPr lang="en-US" altLang="en-US" sz="2400" dirty="0">
                <a:solidFill>
                  <a:srgbClr val="000099"/>
                </a:solidFill>
                <a:latin typeface="Calibri Light" panose="020F0302020204030204" pitchFamily="34" charset="0"/>
                <a:cs typeface="Calibri Light" panose="020F0302020204030204" pitchFamily="34" charset="0"/>
              </a:rPr>
              <a:t>do</a:t>
            </a:r>
            <a:r>
              <a:rPr lang="en-US" altLang="en-US" sz="2400" b="0" dirty="0">
                <a:solidFill>
                  <a:srgbClr val="000099"/>
                </a:solidFill>
                <a:latin typeface="Calibri Light" panose="020F0302020204030204" pitchFamily="34" charset="0"/>
                <a:cs typeface="Calibri Light" panose="020F0302020204030204" pitchFamily="34" charset="0"/>
              </a:rPr>
              <a:t> forever </a:t>
            </a:r>
          </a:p>
          <a:p>
            <a:pPr>
              <a:spcBef>
                <a:spcPct val="0"/>
              </a:spcBef>
              <a:buClrTx/>
              <a:buSzTx/>
              <a:buFontTx/>
              <a:buNone/>
            </a:pPr>
            <a:r>
              <a:rPr lang="en-US" altLang="en-US" sz="2400" b="0" dirty="0">
                <a:solidFill>
                  <a:srgbClr val="000099"/>
                </a:solidFill>
                <a:latin typeface="Calibri Light" panose="020F0302020204030204" pitchFamily="34" charset="0"/>
                <a:cs typeface="Calibri Light" panose="020F0302020204030204" pitchFamily="34" charset="0"/>
              </a:rPr>
              <a:t>8.       </a:t>
            </a:r>
            <a:r>
              <a:rPr lang="en-US" altLang="en-US" sz="2400" dirty="0" err="1">
                <a:solidFill>
                  <a:srgbClr val="000099"/>
                </a:solidFill>
                <a:latin typeface="Calibri Light" panose="020F0302020204030204" pitchFamily="34" charset="0"/>
                <a:cs typeface="Calibri Light" panose="020F0302020204030204" pitchFamily="34" charset="0"/>
              </a:rPr>
              <a:t>forall</a:t>
            </a:r>
            <a:r>
              <a:rPr lang="en-US" altLang="en-US" sz="2400" b="0" dirty="0">
                <a:solidFill>
                  <a:srgbClr val="000099"/>
                </a:solidFill>
                <a:latin typeface="Calibri Light" panose="020F0302020204030204" pitchFamily="34" charset="0"/>
                <a:cs typeface="Calibri Light" panose="020F0302020204030204" pitchFamily="34" charset="0"/>
              </a:rPr>
              <a:t> </a:t>
            </a:r>
            <a:r>
              <a:rPr lang="en-US" altLang="en-US" sz="2400" b="0" dirty="0" err="1">
                <a:solidFill>
                  <a:srgbClr val="000099"/>
                </a:solidFill>
                <a:latin typeface="Calibri Light" panose="020F0302020204030204" pitchFamily="34" charset="0"/>
                <a:cs typeface="Calibri Light" panose="020F0302020204030204" pitchFamily="34" charset="0"/>
              </a:rPr>
              <a:t>P</a:t>
            </a:r>
            <a:r>
              <a:rPr lang="en-US" altLang="en-US" sz="2400" b="0" baseline="-25000" dirty="0" err="1">
                <a:solidFill>
                  <a:srgbClr val="000099"/>
                </a:solidFill>
                <a:latin typeface="Calibri Light" panose="020F0302020204030204" pitchFamily="34" charset="0"/>
                <a:cs typeface="Calibri Light" panose="020F0302020204030204" pitchFamily="34" charset="0"/>
              </a:rPr>
              <a:t>j</a:t>
            </a:r>
            <a:r>
              <a:rPr lang="en-US" altLang="en-US" sz="2400" b="0" dirty="0">
                <a:solidFill>
                  <a:srgbClr val="000099"/>
                </a:solidFill>
                <a:latin typeface="Calibri Light" panose="020F0302020204030204" pitchFamily="34" charset="0"/>
                <a:cs typeface="Calibri Light" panose="020F0302020204030204" pitchFamily="34" charset="0"/>
              </a:rPr>
              <a:t> </a:t>
            </a:r>
            <a:r>
              <a:rPr lang="en-US" altLang="en-US" sz="2400" b="0" dirty="0">
                <a:solidFill>
                  <a:srgbClr val="000099"/>
                </a:solidFill>
                <a:latin typeface="Calibri Light" panose="020F0302020204030204" pitchFamily="34" charset="0"/>
                <a:ea typeface="Arial Unicode MS" pitchFamily="34" charset="-128"/>
                <a:cs typeface="Calibri Light" panose="020F0302020204030204" pitchFamily="34" charset="0"/>
              </a:rPr>
              <a:t>∊{</a:t>
            </a:r>
            <a:r>
              <a:rPr lang="en-US" altLang="en-US" sz="2400" b="0" dirty="0">
                <a:solidFill>
                  <a:srgbClr val="000099"/>
                </a:solidFill>
                <a:latin typeface="Calibri Light" panose="020F0302020204030204" pitchFamily="34" charset="0"/>
                <a:cs typeface="Calibri Light" panose="020F0302020204030204" pitchFamily="34" charset="0"/>
              </a:rPr>
              <a:t>children(i) </a:t>
            </a:r>
            <a:r>
              <a:rPr lang="en-US" altLang="en-US" sz="2400" b="0" dirty="0">
                <a:solidFill>
                  <a:srgbClr val="000099"/>
                </a:solidFill>
                <a:latin typeface="Calibri Light" panose="020F0302020204030204" pitchFamily="34" charset="0"/>
                <a:ea typeface="SimSun" panose="02010600030101010101" pitchFamily="2" charset="-122"/>
                <a:cs typeface="Calibri Light" panose="020F0302020204030204" pitchFamily="34" charset="0"/>
              </a:rPr>
              <a:t>∪</a:t>
            </a:r>
            <a:r>
              <a:rPr lang="en-US" altLang="en-US" sz="2400" b="0" dirty="0">
                <a:solidFill>
                  <a:srgbClr val="000099"/>
                </a:solidFill>
                <a:latin typeface="Calibri Light" panose="020F0302020204030204" pitchFamily="34" charset="0"/>
                <a:cs typeface="Calibri Light" panose="020F0302020204030204" pitchFamily="34" charset="0"/>
              </a:rPr>
              <a:t>parent} </a:t>
            </a:r>
            <a:r>
              <a:rPr lang="en-US" altLang="en-US" sz="2400" dirty="0">
                <a:solidFill>
                  <a:srgbClr val="000099"/>
                </a:solidFill>
                <a:latin typeface="Calibri Light" panose="020F0302020204030204" pitchFamily="34" charset="0"/>
                <a:cs typeface="Calibri Light" panose="020F0302020204030204" pitchFamily="34" charset="0"/>
              </a:rPr>
              <a:t>do</a:t>
            </a:r>
            <a:r>
              <a:rPr lang="en-US" altLang="en-US" sz="2400" b="0" dirty="0">
                <a:solidFill>
                  <a:srgbClr val="000099"/>
                </a:solidFill>
                <a:latin typeface="Calibri Light" panose="020F0302020204030204" pitchFamily="34" charset="0"/>
                <a:cs typeface="Calibri Light" panose="020F0302020204030204" pitchFamily="34" charset="0"/>
              </a:rPr>
              <a:t> </a:t>
            </a:r>
            <a:r>
              <a:rPr lang="en-US" altLang="en-US" sz="2400" b="0" dirty="0" err="1">
                <a:solidFill>
                  <a:srgbClr val="000099"/>
                </a:solidFill>
                <a:latin typeface="Calibri Light" panose="020F0302020204030204" pitchFamily="34" charset="0"/>
                <a:cs typeface="Calibri Light" panose="020F0302020204030204" pitchFamily="34" charset="0"/>
              </a:rPr>
              <a:t>lr</a:t>
            </a:r>
            <a:r>
              <a:rPr lang="en-US" altLang="en-US" sz="2400" b="0" baseline="-25000" dirty="0" err="1">
                <a:solidFill>
                  <a:srgbClr val="000099"/>
                </a:solidFill>
                <a:latin typeface="Calibri Light" panose="020F0302020204030204" pitchFamily="34" charset="0"/>
                <a:cs typeface="Calibri Light" panose="020F0302020204030204" pitchFamily="34" charset="0"/>
              </a:rPr>
              <a:t>ji</a:t>
            </a:r>
            <a:r>
              <a:rPr lang="en-US" altLang="en-US" sz="2400" b="0" dirty="0">
                <a:solidFill>
                  <a:srgbClr val="000099"/>
                </a:solidFill>
                <a:latin typeface="Calibri Light" panose="020F0302020204030204" pitchFamily="34" charset="0"/>
                <a:cs typeface="Calibri Light" panose="020F0302020204030204" pitchFamily="34" charset="0"/>
              </a:rPr>
              <a:t> := </a:t>
            </a:r>
            <a:r>
              <a:rPr lang="en-US" altLang="en-US" sz="2400" dirty="0">
                <a:solidFill>
                  <a:srgbClr val="000099"/>
                </a:solidFill>
                <a:latin typeface="Calibri Light" panose="020F0302020204030204" pitchFamily="34" charset="0"/>
                <a:cs typeface="Calibri Light" panose="020F0302020204030204" pitchFamily="34" charset="0"/>
              </a:rPr>
              <a:t>read</a:t>
            </a:r>
            <a:r>
              <a:rPr lang="en-US" altLang="en-US" sz="2400" b="0" dirty="0">
                <a:solidFill>
                  <a:srgbClr val="000099"/>
                </a:solidFill>
                <a:latin typeface="Calibri Light" panose="020F0302020204030204" pitchFamily="34" charset="0"/>
                <a:cs typeface="Calibri Light" panose="020F0302020204030204" pitchFamily="34" charset="0"/>
              </a:rPr>
              <a:t> (</a:t>
            </a:r>
            <a:r>
              <a:rPr lang="en-US" altLang="en-US" sz="2400" b="0" dirty="0" err="1">
                <a:solidFill>
                  <a:srgbClr val="000099"/>
                </a:solidFill>
                <a:latin typeface="Calibri Light" panose="020F0302020204030204" pitchFamily="34" charset="0"/>
                <a:cs typeface="Calibri Light" panose="020F0302020204030204" pitchFamily="34" charset="0"/>
              </a:rPr>
              <a:t>r</a:t>
            </a:r>
            <a:r>
              <a:rPr lang="en-US" altLang="en-US" sz="2400" b="0" baseline="-25000" dirty="0" err="1">
                <a:solidFill>
                  <a:srgbClr val="000099"/>
                </a:solidFill>
                <a:latin typeface="Calibri Light" panose="020F0302020204030204" pitchFamily="34" charset="0"/>
                <a:cs typeface="Calibri Light" panose="020F0302020204030204" pitchFamily="34" charset="0"/>
              </a:rPr>
              <a:t>ji</a:t>
            </a:r>
            <a:r>
              <a:rPr lang="en-US" altLang="en-US" sz="2400" b="0" dirty="0">
                <a:solidFill>
                  <a:srgbClr val="000099"/>
                </a:solidFill>
                <a:latin typeface="Calibri Light" panose="020F0302020204030204" pitchFamily="34" charset="0"/>
                <a:cs typeface="Calibri Light" panose="020F0302020204030204" pitchFamily="34" charset="0"/>
              </a:rPr>
              <a:t>)  </a:t>
            </a:r>
          </a:p>
          <a:p>
            <a:pPr>
              <a:spcBef>
                <a:spcPct val="0"/>
              </a:spcBef>
              <a:buClrTx/>
              <a:buSzTx/>
              <a:buFontTx/>
              <a:buNone/>
            </a:pPr>
            <a:r>
              <a:rPr lang="en-US" altLang="en-US" sz="2400" b="0" dirty="0">
                <a:solidFill>
                  <a:srgbClr val="000099"/>
                </a:solidFill>
                <a:latin typeface="Calibri Light" panose="020F0302020204030204" pitchFamily="34" charset="0"/>
                <a:cs typeface="Calibri Light" panose="020F0302020204030204" pitchFamily="34" charset="0"/>
              </a:rPr>
              <a:t>9.       </a:t>
            </a:r>
            <a:r>
              <a:rPr lang="en-US" altLang="en-US" sz="2400" dirty="0">
                <a:solidFill>
                  <a:srgbClr val="000099"/>
                </a:solidFill>
                <a:latin typeface="Calibri Light" panose="020F0302020204030204" pitchFamily="34" charset="0"/>
                <a:cs typeface="Calibri Light" panose="020F0302020204030204" pitchFamily="34" charset="0"/>
              </a:rPr>
              <a:t>if</a:t>
            </a:r>
            <a:r>
              <a:rPr lang="en-US" altLang="en-US" sz="2400" b="0" dirty="0">
                <a:solidFill>
                  <a:srgbClr val="000099"/>
                </a:solidFill>
                <a:latin typeface="Calibri Light" panose="020F0302020204030204" pitchFamily="34" charset="0"/>
                <a:cs typeface="Calibri Light" panose="020F0302020204030204" pitchFamily="34" charset="0"/>
              </a:rPr>
              <a:t>  </a:t>
            </a:r>
            <a:r>
              <a:rPr lang="en-US" altLang="en-US" sz="2400" b="0" dirty="0" err="1">
                <a:solidFill>
                  <a:srgbClr val="000099"/>
                </a:solidFill>
                <a:latin typeface="Calibri Light" panose="020F0302020204030204" pitchFamily="34" charset="0"/>
                <a:cs typeface="Calibri Light" panose="020F0302020204030204" pitchFamily="34" charset="0"/>
              </a:rPr>
              <a:t>color</a:t>
            </a:r>
            <a:r>
              <a:rPr lang="en-US" altLang="en-US" sz="2400" b="0" baseline="-25000" dirty="0" err="1">
                <a:solidFill>
                  <a:srgbClr val="000099"/>
                </a:solidFill>
                <a:latin typeface="Calibri Light" panose="020F0302020204030204" pitchFamily="34" charset="0"/>
                <a:cs typeface="Calibri Light" panose="020F0302020204030204" pitchFamily="34" charset="0"/>
              </a:rPr>
              <a:t>i</a:t>
            </a:r>
            <a:r>
              <a:rPr lang="en-US" altLang="en-US" sz="2400" b="0" dirty="0">
                <a:solidFill>
                  <a:srgbClr val="000099"/>
                </a:solidFill>
                <a:latin typeface="Calibri Light" panose="020F0302020204030204" pitchFamily="34" charset="0"/>
                <a:cs typeface="Calibri Light" panose="020F0302020204030204" pitchFamily="34" charset="0"/>
              </a:rPr>
              <a:t> ≠ </a:t>
            </a:r>
            <a:r>
              <a:rPr lang="en-US" altLang="en-US" sz="2400" b="0" dirty="0" err="1">
                <a:solidFill>
                  <a:srgbClr val="000099"/>
                </a:solidFill>
                <a:latin typeface="Calibri Light" panose="020F0302020204030204" pitchFamily="34" charset="0"/>
                <a:cs typeface="Calibri Light" panose="020F0302020204030204" pitchFamily="34" charset="0"/>
              </a:rPr>
              <a:t>lr</a:t>
            </a:r>
            <a:r>
              <a:rPr lang="en-US" altLang="en-US" sz="2400" b="0" baseline="-25000" dirty="0" err="1">
                <a:solidFill>
                  <a:srgbClr val="000099"/>
                </a:solidFill>
                <a:latin typeface="Calibri Light" panose="020F0302020204030204" pitchFamily="34" charset="0"/>
                <a:cs typeface="Calibri Light" panose="020F0302020204030204" pitchFamily="34" charset="0"/>
              </a:rPr>
              <a:t>parent,i</a:t>
            </a:r>
            <a:r>
              <a:rPr lang="en-US" altLang="en-US" sz="2400" b="0" dirty="0" err="1">
                <a:solidFill>
                  <a:srgbClr val="000099"/>
                </a:solidFill>
                <a:latin typeface="Calibri Light" panose="020F0302020204030204" pitchFamily="34" charset="0"/>
                <a:cs typeface="Calibri Light" panose="020F0302020204030204" pitchFamily="34" charset="0"/>
              </a:rPr>
              <a:t>.color</a:t>
            </a:r>
            <a:r>
              <a:rPr lang="en-US" altLang="en-US" sz="2400" b="0" dirty="0">
                <a:solidFill>
                  <a:srgbClr val="000099"/>
                </a:solidFill>
                <a:latin typeface="Calibri Light" panose="020F0302020204030204" pitchFamily="34" charset="0"/>
                <a:cs typeface="Calibri Light" panose="020F0302020204030204" pitchFamily="34" charset="0"/>
              </a:rPr>
              <a:t> </a:t>
            </a:r>
            <a:r>
              <a:rPr lang="en-US" altLang="en-US" sz="2400" dirty="0">
                <a:solidFill>
                  <a:srgbClr val="000099"/>
                </a:solidFill>
                <a:latin typeface="Calibri Light" panose="020F0302020204030204" pitchFamily="34" charset="0"/>
                <a:cs typeface="Calibri Light" panose="020F0302020204030204" pitchFamily="34" charset="0"/>
              </a:rPr>
              <a:t>then</a:t>
            </a:r>
          </a:p>
          <a:p>
            <a:pPr>
              <a:spcBef>
                <a:spcPct val="0"/>
              </a:spcBef>
              <a:buClrTx/>
              <a:buSzTx/>
              <a:buFontTx/>
              <a:buNone/>
            </a:pPr>
            <a:r>
              <a:rPr lang="en-US" altLang="en-US" sz="2400" b="0" dirty="0">
                <a:solidFill>
                  <a:srgbClr val="000099"/>
                </a:solidFill>
                <a:latin typeface="Calibri Light" panose="020F0302020204030204" pitchFamily="34" charset="0"/>
                <a:cs typeface="Calibri Light" panose="020F0302020204030204" pitchFamily="34" charset="0"/>
              </a:rPr>
              <a:t>10.                </a:t>
            </a:r>
            <a:r>
              <a:rPr lang="en-US" altLang="en-US" sz="2400" b="0" dirty="0" err="1">
                <a:solidFill>
                  <a:srgbClr val="000099"/>
                </a:solidFill>
                <a:latin typeface="Calibri Light" panose="020F0302020204030204" pitchFamily="34" charset="0"/>
                <a:cs typeface="Calibri Light" panose="020F0302020204030204" pitchFamily="34" charset="0"/>
              </a:rPr>
              <a:t>color</a:t>
            </a:r>
            <a:r>
              <a:rPr lang="en-US" altLang="en-US" sz="2400" b="0" baseline="-25000" dirty="0" err="1">
                <a:solidFill>
                  <a:srgbClr val="000099"/>
                </a:solidFill>
                <a:latin typeface="Calibri Light" panose="020F0302020204030204" pitchFamily="34" charset="0"/>
                <a:cs typeface="Calibri Light" panose="020F0302020204030204" pitchFamily="34" charset="0"/>
              </a:rPr>
              <a:t>i</a:t>
            </a:r>
            <a:r>
              <a:rPr lang="en-US" altLang="en-US" sz="2400" b="0" dirty="0">
                <a:solidFill>
                  <a:srgbClr val="000099"/>
                </a:solidFill>
                <a:latin typeface="Calibri Light" panose="020F0302020204030204" pitchFamily="34" charset="0"/>
                <a:cs typeface="Calibri Light" panose="020F0302020204030204" pitchFamily="34" charset="0"/>
              </a:rPr>
              <a:t> := </a:t>
            </a:r>
            <a:r>
              <a:rPr lang="en-US" altLang="en-US" sz="2400" b="0" dirty="0" err="1">
                <a:solidFill>
                  <a:srgbClr val="000099"/>
                </a:solidFill>
                <a:latin typeface="Calibri Light" panose="020F0302020204030204" pitchFamily="34" charset="0"/>
                <a:cs typeface="Calibri Light" panose="020F0302020204030204" pitchFamily="34" charset="0"/>
              </a:rPr>
              <a:t>lr</a:t>
            </a:r>
            <a:r>
              <a:rPr lang="en-US" altLang="en-US" sz="2400" b="0" baseline="-25000" dirty="0" err="1">
                <a:solidFill>
                  <a:srgbClr val="000099"/>
                </a:solidFill>
                <a:latin typeface="Calibri Light" panose="020F0302020204030204" pitchFamily="34" charset="0"/>
                <a:cs typeface="Calibri Light" panose="020F0302020204030204" pitchFamily="34" charset="0"/>
              </a:rPr>
              <a:t>parent,i</a:t>
            </a:r>
            <a:r>
              <a:rPr lang="en-US" altLang="en-US" sz="2400" b="0" dirty="0" err="1">
                <a:solidFill>
                  <a:srgbClr val="000099"/>
                </a:solidFill>
                <a:latin typeface="Calibri Light" panose="020F0302020204030204" pitchFamily="34" charset="0"/>
                <a:cs typeface="Calibri Light" panose="020F0302020204030204" pitchFamily="34" charset="0"/>
              </a:rPr>
              <a:t>.color</a:t>
            </a:r>
            <a:endParaRPr lang="en-US" altLang="en-US" sz="2400" b="0" dirty="0">
              <a:solidFill>
                <a:srgbClr val="000099"/>
              </a:solidFill>
              <a:latin typeface="Calibri Light" panose="020F0302020204030204" pitchFamily="34" charset="0"/>
              <a:cs typeface="Calibri Light" panose="020F0302020204030204" pitchFamily="34" charset="0"/>
            </a:endParaRPr>
          </a:p>
          <a:p>
            <a:pPr>
              <a:spcBef>
                <a:spcPct val="0"/>
              </a:spcBef>
              <a:buClrTx/>
              <a:buSzTx/>
              <a:buFontTx/>
              <a:buNone/>
            </a:pPr>
            <a:r>
              <a:rPr lang="en-US" altLang="en-US" sz="2400" b="0" dirty="0">
                <a:solidFill>
                  <a:srgbClr val="000099"/>
                </a:solidFill>
                <a:latin typeface="Calibri Light" panose="020F0302020204030204" pitchFamily="34" charset="0"/>
                <a:cs typeface="Calibri Light" panose="020F0302020204030204" pitchFamily="34" charset="0"/>
              </a:rPr>
              <a:t>11.    </a:t>
            </a:r>
            <a:r>
              <a:rPr lang="en-US" altLang="en-US" sz="2400" dirty="0">
                <a:solidFill>
                  <a:srgbClr val="000099"/>
                </a:solidFill>
                <a:latin typeface="Calibri Light" panose="020F0302020204030204" pitchFamily="34" charset="0"/>
                <a:cs typeface="Calibri Light" panose="020F0302020204030204" pitchFamily="34" charset="0"/>
              </a:rPr>
              <a:t>else if</a:t>
            </a:r>
            <a:r>
              <a:rPr lang="en-US" altLang="en-US" sz="2400" b="0" dirty="0">
                <a:solidFill>
                  <a:srgbClr val="000099"/>
                </a:solidFill>
                <a:latin typeface="Calibri Light" panose="020F0302020204030204" pitchFamily="34" charset="0"/>
                <a:cs typeface="Calibri Light" panose="020F0302020204030204" pitchFamily="34" charset="0"/>
              </a:rPr>
              <a:t> </a:t>
            </a:r>
            <a:r>
              <a:rPr lang="en-US" altLang="en-US" sz="2400" b="0" dirty="0">
                <a:solidFill>
                  <a:srgbClr val="000099"/>
                </a:solidFill>
                <a:latin typeface="Calibri Light" panose="020F0302020204030204" pitchFamily="34" charset="0"/>
                <a:ea typeface="Arial Unicode MS" pitchFamily="34" charset="-128"/>
                <a:cs typeface="Calibri Light" panose="020F0302020204030204" pitchFamily="34" charset="0"/>
              </a:rPr>
              <a:t>∀</a:t>
            </a:r>
            <a:r>
              <a:rPr lang="en-US" altLang="en-US" sz="2400" b="0" dirty="0">
                <a:solidFill>
                  <a:srgbClr val="000099"/>
                </a:solidFill>
                <a:latin typeface="Calibri Light" panose="020F0302020204030204" pitchFamily="34" charset="0"/>
                <a:cs typeface="Calibri Light" panose="020F0302020204030204" pitchFamily="34" charset="0"/>
              </a:rPr>
              <a:t> </a:t>
            </a:r>
            <a:r>
              <a:rPr lang="en-US" altLang="en-US" sz="2400" b="0" dirty="0" err="1">
                <a:solidFill>
                  <a:srgbClr val="000099"/>
                </a:solidFill>
                <a:latin typeface="Calibri Light" panose="020F0302020204030204" pitchFamily="34" charset="0"/>
                <a:cs typeface="Calibri Light" panose="020F0302020204030204" pitchFamily="34" charset="0"/>
              </a:rPr>
              <a:t>P</a:t>
            </a:r>
            <a:r>
              <a:rPr lang="en-US" altLang="en-US" sz="2400" b="0" baseline="-25000" dirty="0" err="1">
                <a:solidFill>
                  <a:srgbClr val="000099"/>
                </a:solidFill>
                <a:latin typeface="Calibri Light" panose="020F0302020204030204" pitchFamily="34" charset="0"/>
                <a:cs typeface="Calibri Light" panose="020F0302020204030204" pitchFamily="34" charset="0"/>
              </a:rPr>
              <a:t>j</a:t>
            </a:r>
            <a:r>
              <a:rPr lang="en-US" altLang="en-US" sz="2400" b="0" dirty="0">
                <a:solidFill>
                  <a:srgbClr val="000099"/>
                </a:solidFill>
                <a:latin typeface="Calibri Light" panose="020F0302020204030204" pitchFamily="34" charset="0"/>
                <a:cs typeface="Calibri Light" panose="020F0302020204030204" pitchFamily="34" charset="0"/>
              </a:rPr>
              <a:t> </a:t>
            </a:r>
            <a:r>
              <a:rPr lang="en-US" altLang="en-US" sz="2400" b="0" dirty="0">
                <a:solidFill>
                  <a:srgbClr val="000099"/>
                </a:solidFill>
                <a:latin typeface="Calibri Light" panose="020F0302020204030204" pitchFamily="34" charset="0"/>
                <a:ea typeface="Arial Unicode MS" pitchFamily="34" charset="-128"/>
                <a:cs typeface="Calibri Light" panose="020F0302020204030204" pitchFamily="34" charset="0"/>
              </a:rPr>
              <a:t>∊</a:t>
            </a:r>
            <a:r>
              <a:rPr lang="en-US" altLang="en-US" sz="2400" b="0" dirty="0">
                <a:solidFill>
                  <a:srgbClr val="000099"/>
                </a:solidFill>
                <a:latin typeface="Calibri Light" panose="020F0302020204030204" pitchFamily="34" charset="0"/>
                <a:cs typeface="Calibri Light" panose="020F0302020204030204" pitchFamily="34" charset="0"/>
              </a:rPr>
              <a:t>children(i) (</a:t>
            </a:r>
            <a:r>
              <a:rPr lang="en-US" altLang="en-US" sz="2400" b="0" dirty="0" err="1">
                <a:solidFill>
                  <a:srgbClr val="000099"/>
                </a:solidFill>
                <a:latin typeface="Calibri Light" panose="020F0302020204030204" pitchFamily="34" charset="0"/>
                <a:cs typeface="Calibri Light" panose="020F0302020204030204" pitchFamily="34" charset="0"/>
              </a:rPr>
              <a:t>lr</a:t>
            </a:r>
            <a:r>
              <a:rPr lang="en-US" altLang="en-US" sz="2400" b="0" baseline="-25000" dirty="0" err="1">
                <a:solidFill>
                  <a:srgbClr val="000099"/>
                </a:solidFill>
                <a:latin typeface="Calibri Light" panose="020F0302020204030204" pitchFamily="34" charset="0"/>
                <a:cs typeface="Calibri Light" panose="020F0302020204030204" pitchFamily="34" charset="0"/>
              </a:rPr>
              <a:t>ji</a:t>
            </a:r>
            <a:r>
              <a:rPr lang="en-US" altLang="en-US" sz="2400" b="0" dirty="0" err="1">
                <a:solidFill>
                  <a:srgbClr val="000099"/>
                </a:solidFill>
                <a:latin typeface="Calibri Light" panose="020F0302020204030204" pitchFamily="34" charset="0"/>
                <a:cs typeface="Calibri Light" panose="020F0302020204030204" pitchFamily="34" charset="0"/>
              </a:rPr>
              <a:t>.color</a:t>
            </a:r>
            <a:r>
              <a:rPr lang="en-US" altLang="en-US" sz="2400" b="0" dirty="0">
                <a:solidFill>
                  <a:srgbClr val="000099"/>
                </a:solidFill>
                <a:latin typeface="Calibri Light" panose="020F0302020204030204" pitchFamily="34" charset="0"/>
                <a:cs typeface="Calibri Light" panose="020F0302020204030204" pitchFamily="34" charset="0"/>
              </a:rPr>
              <a:t> = </a:t>
            </a:r>
            <a:r>
              <a:rPr lang="en-US" altLang="en-US" sz="2400" b="0" dirty="0" err="1">
                <a:solidFill>
                  <a:srgbClr val="000099"/>
                </a:solidFill>
                <a:latin typeface="Calibri Light" panose="020F0302020204030204" pitchFamily="34" charset="0"/>
                <a:cs typeface="Calibri Light" panose="020F0302020204030204" pitchFamily="34" charset="0"/>
              </a:rPr>
              <a:t>color</a:t>
            </a:r>
            <a:r>
              <a:rPr lang="en-US" altLang="en-US" sz="2400" b="0" baseline="-25000" dirty="0" err="1">
                <a:solidFill>
                  <a:srgbClr val="000099"/>
                </a:solidFill>
                <a:latin typeface="Calibri Light" panose="020F0302020204030204" pitchFamily="34" charset="0"/>
                <a:cs typeface="Calibri Light" panose="020F0302020204030204" pitchFamily="34" charset="0"/>
              </a:rPr>
              <a:t>i</a:t>
            </a:r>
            <a:r>
              <a:rPr lang="en-US" altLang="en-US" sz="2400" b="0" dirty="0">
                <a:solidFill>
                  <a:srgbClr val="000099"/>
                </a:solidFill>
                <a:latin typeface="Calibri Light" panose="020F0302020204030204" pitchFamily="34" charset="0"/>
                <a:cs typeface="Calibri Light" panose="020F0302020204030204" pitchFamily="34" charset="0"/>
              </a:rPr>
              <a:t>) </a:t>
            </a:r>
            <a:r>
              <a:rPr lang="en-US" altLang="en-US" sz="2400" dirty="0">
                <a:solidFill>
                  <a:srgbClr val="000099"/>
                </a:solidFill>
                <a:latin typeface="Calibri Light" panose="020F0302020204030204" pitchFamily="34" charset="0"/>
                <a:cs typeface="Calibri Light" panose="020F0302020204030204" pitchFamily="34" charset="0"/>
              </a:rPr>
              <a:t>then</a:t>
            </a:r>
          </a:p>
          <a:p>
            <a:pPr>
              <a:spcBef>
                <a:spcPct val="0"/>
              </a:spcBef>
              <a:buClrTx/>
              <a:buSzTx/>
              <a:buFontTx/>
              <a:buNone/>
            </a:pPr>
            <a:r>
              <a:rPr lang="en-US" altLang="en-US" sz="2400" b="0" dirty="0">
                <a:solidFill>
                  <a:srgbClr val="000099"/>
                </a:solidFill>
                <a:latin typeface="Calibri Light" panose="020F0302020204030204" pitchFamily="34" charset="0"/>
                <a:cs typeface="Calibri Light" panose="020F0302020204030204" pitchFamily="34" charset="0"/>
              </a:rPr>
              <a:t>12.            </a:t>
            </a:r>
            <a:r>
              <a:rPr lang="en-US" altLang="en-US" sz="2400" dirty="0">
                <a:solidFill>
                  <a:srgbClr val="000099"/>
                </a:solidFill>
                <a:latin typeface="Calibri Light" panose="020F0302020204030204" pitchFamily="34" charset="0"/>
                <a:cs typeface="Calibri Light" panose="020F0302020204030204" pitchFamily="34" charset="0"/>
              </a:rPr>
              <a:t>write</a:t>
            </a:r>
            <a:r>
              <a:rPr lang="en-US" altLang="en-US" sz="2400" b="0" dirty="0">
                <a:solidFill>
                  <a:srgbClr val="000099"/>
                </a:solidFill>
                <a:latin typeface="Calibri Light" panose="020F0302020204030204" pitchFamily="34" charset="0"/>
                <a:cs typeface="Calibri Light" panose="020F0302020204030204" pitchFamily="34" charset="0"/>
              </a:rPr>
              <a:t> </a:t>
            </a:r>
            <a:r>
              <a:rPr lang="en-US" altLang="en-US" sz="2400" b="0" dirty="0" err="1">
                <a:solidFill>
                  <a:srgbClr val="000099"/>
                </a:solidFill>
                <a:latin typeface="Calibri Light" panose="020F0302020204030204" pitchFamily="34" charset="0"/>
                <a:cs typeface="Calibri Light" panose="020F0302020204030204" pitchFamily="34" charset="0"/>
              </a:rPr>
              <a:t>r</a:t>
            </a:r>
            <a:r>
              <a:rPr lang="en-US" altLang="en-US" sz="2400" b="0" baseline="-25000" dirty="0" err="1">
                <a:solidFill>
                  <a:srgbClr val="000099"/>
                </a:solidFill>
                <a:latin typeface="Calibri Light" panose="020F0302020204030204" pitchFamily="34" charset="0"/>
                <a:cs typeface="Calibri Light" panose="020F0302020204030204" pitchFamily="34" charset="0"/>
              </a:rPr>
              <a:t>i,parent</a:t>
            </a:r>
            <a:r>
              <a:rPr lang="en-US" altLang="en-US" sz="2400" b="0" dirty="0" err="1">
                <a:solidFill>
                  <a:srgbClr val="000099"/>
                </a:solidFill>
                <a:latin typeface="Calibri Light" panose="020F0302020204030204" pitchFamily="34" charset="0"/>
                <a:cs typeface="Calibri Light" panose="020F0302020204030204" pitchFamily="34" charset="0"/>
              </a:rPr>
              <a:t>.color</a:t>
            </a:r>
            <a:r>
              <a:rPr lang="en-US" altLang="en-US" sz="2400" b="0" dirty="0">
                <a:solidFill>
                  <a:srgbClr val="000099"/>
                </a:solidFill>
                <a:latin typeface="Calibri Light" panose="020F0302020204030204" pitchFamily="34" charset="0"/>
                <a:cs typeface="Calibri Light" panose="020F0302020204030204" pitchFamily="34" charset="0"/>
              </a:rPr>
              <a:t> := </a:t>
            </a:r>
            <a:r>
              <a:rPr lang="en-US" altLang="en-US" sz="2400" b="0" dirty="0" err="1">
                <a:solidFill>
                  <a:srgbClr val="000099"/>
                </a:solidFill>
                <a:latin typeface="Calibri Light" panose="020F0302020204030204" pitchFamily="34" charset="0"/>
                <a:cs typeface="Calibri Light" panose="020F0302020204030204" pitchFamily="34" charset="0"/>
              </a:rPr>
              <a:t>color</a:t>
            </a:r>
            <a:r>
              <a:rPr lang="en-US" altLang="en-US" sz="2400" b="0" baseline="-25000" dirty="0" err="1">
                <a:solidFill>
                  <a:srgbClr val="000099"/>
                </a:solidFill>
                <a:latin typeface="Calibri Light" panose="020F0302020204030204" pitchFamily="34" charset="0"/>
                <a:cs typeface="Calibri Light" panose="020F0302020204030204" pitchFamily="34" charset="0"/>
              </a:rPr>
              <a:t>i</a:t>
            </a:r>
            <a:endParaRPr lang="en-US" altLang="en-US" sz="2400" b="0" dirty="0">
              <a:solidFill>
                <a:srgbClr val="000099"/>
              </a:solidFill>
              <a:latin typeface="Calibri Light" panose="020F0302020204030204" pitchFamily="34" charset="0"/>
              <a:cs typeface="Calibri Light" panose="020F0302020204030204" pitchFamily="34" charset="0"/>
            </a:endParaRPr>
          </a:p>
          <a:p>
            <a:pPr>
              <a:spcBef>
                <a:spcPct val="0"/>
              </a:spcBef>
              <a:buClrTx/>
              <a:buSzTx/>
              <a:buFontTx/>
              <a:buNone/>
            </a:pPr>
            <a:r>
              <a:rPr lang="en-US" altLang="en-US" sz="2400" b="0" dirty="0">
                <a:solidFill>
                  <a:srgbClr val="000099"/>
                </a:solidFill>
                <a:latin typeface="Calibri Light" panose="020F0302020204030204" pitchFamily="34" charset="0"/>
                <a:cs typeface="Calibri Light" panose="020F0302020204030204" pitchFamily="34" charset="0"/>
              </a:rPr>
              <a:t>13.     </a:t>
            </a:r>
            <a:r>
              <a:rPr lang="en-US" altLang="en-US" sz="2400" dirty="0" err="1">
                <a:solidFill>
                  <a:srgbClr val="000099"/>
                </a:solidFill>
                <a:latin typeface="Calibri Light" panose="020F0302020204030204" pitchFamily="34" charset="0"/>
                <a:cs typeface="Calibri Light" panose="020F0302020204030204" pitchFamily="34" charset="0"/>
              </a:rPr>
              <a:t>forall</a:t>
            </a:r>
            <a:r>
              <a:rPr lang="en-US" altLang="en-US" sz="2400" b="0" dirty="0">
                <a:solidFill>
                  <a:srgbClr val="000099"/>
                </a:solidFill>
                <a:latin typeface="Calibri Light" panose="020F0302020204030204" pitchFamily="34" charset="0"/>
                <a:cs typeface="Calibri Light" panose="020F0302020204030204" pitchFamily="34" charset="0"/>
              </a:rPr>
              <a:t> </a:t>
            </a:r>
            <a:r>
              <a:rPr lang="en-US" altLang="en-US" sz="2400" b="0" dirty="0" err="1">
                <a:solidFill>
                  <a:srgbClr val="000099"/>
                </a:solidFill>
                <a:latin typeface="Calibri Light" panose="020F0302020204030204" pitchFamily="34" charset="0"/>
                <a:cs typeface="Calibri Light" panose="020F0302020204030204" pitchFamily="34" charset="0"/>
              </a:rPr>
              <a:t>P</a:t>
            </a:r>
            <a:r>
              <a:rPr lang="en-US" altLang="en-US" sz="2400" b="0" baseline="-25000" dirty="0" err="1">
                <a:solidFill>
                  <a:srgbClr val="000099"/>
                </a:solidFill>
                <a:latin typeface="Calibri Light" panose="020F0302020204030204" pitchFamily="34" charset="0"/>
                <a:cs typeface="Calibri Light" panose="020F0302020204030204" pitchFamily="34" charset="0"/>
              </a:rPr>
              <a:t>j</a:t>
            </a:r>
            <a:r>
              <a:rPr lang="en-US" altLang="en-US" sz="2400" b="0" dirty="0">
                <a:solidFill>
                  <a:srgbClr val="000099"/>
                </a:solidFill>
                <a:latin typeface="Calibri Light" panose="020F0302020204030204" pitchFamily="34" charset="0"/>
                <a:cs typeface="Calibri Light" panose="020F0302020204030204" pitchFamily="34" charset="0"/>
              </a:rPr>
              <a:t> </a:t>
            </a:r>
            <a:r>
              <a:rPr lang="en-US" altLang="en-US" sz="2400" b="0" dirty="0">
                <a:solidFill>
                  <a:srgbClr val="000099"/>
                </a:solidFill>
                <a:latin typeface="Calibri Light" panose="020F0302020204030204" pitchFamily="34" charset="0"/>
                <a:ea typeface="Arial Unicode MS" pitchFamily="34" charset="-128"/>
                <a:cs typeface="Calibri Light" panose="020F0302020204030204" pitchFamily="34" charset="0"/>
              </a:rPr>
              <a:t>∊</a:t>
            </a:r>
            <a:r>
              <a:rPr lang="en-US" altLang="en-US" sz="2400" b="0" dirty="0">
                <a:solidFill>
                  <a:srgbClr val="000099"/>
                </a:solidFill>
                <a:latin typeface="Calibri Light" panose="020F0302020204030204" pitchFamily="34" charset="0"/>
                <a:cs typeface="Calibri Light" panose="020F0302020204030204" pitchFamily="34" charset="0"/>
              </a:rPr>
              <a:t>children(i) </a:t>
            </a:r>
            <a:r>
              <a:rPr lang="en-US" altLang="en-US" sz="2400" dirty="0">
                <a:solidFill>
                  <a:srgbClr val="000099"/>
                </a:solidFill>
                <a:latin typeface="Calibri Light" panose="020F0302020204030204" pitchFamily="34" charset="0"/>
                <a:cs typeface="Calibri Light" panose="020F0302020204030204" pitchFamily="34" charset="0"/>
              </a:rPr>
              <a:t>do</a:t>
            </a:r>
            <a:r>
              <a:rPr lang="en-US" altLang="en-US" sz="2400" b="0" dirty="0">
                <a:solidFill>
                  <a:srgbClr val="000099"/>
                </a:solidFill>
                <a:latin typeface="Calibri Light" panose="020F0302020204030204" pitchFamily="34" charset="0"/>
                <a:cs typeface="Calibri Light" panose="020F0302020204030204" pitchFamily="34" charset="0"/>
              </a:rPr>
              <a:t> </a:t>
            </a:r>
            <a:r>
              <a:rPr lang="en-US" altLang="en-US" sz="2400" dirty="0">
                <a:solidFill>
                  <a:srgbClr val="000099"/>
                </a:solidFill>
                <a:latin typeface="Calibri Light" panose="020F0302020204030204" pitchFamily="34" charset="0"/>
                <a:cs typeface="Calibri Light" panose="020F0302020204030204" pitchFamily="34" charset="0"/>
              </a:rPr>
              <a:t>write</a:t>
            </a:r>
            <a:r>
              <a:rPr lang="en-US" altLang="en-US" sz="2400" b="0" dirty="0">
                <a:solidFill>
                  <a:srgbClr val="000099"/>
                </a:solidFill>
                <a:latin typeface="Calibri Light" panose="020F0302020204030204" pitchFamily="34" charset="0"/>
                <a:cs typeface="Calibri Light" panose="020F0302020204030204" pitchFamily="34" charset="0"/>
              </a:rPr>
              <a:t> </a:t>
            </a:r>
            <a:r>
              <a:rPr lang="en-US" altLang="en-US" sz="2400" b="0" dirty="0" err="1">
                <a:solidFill>
                  <a:srgbClr val="000099"/>
                </a:solidFill>
                <a:latin typeface="Calibri Light" panose="020F0302020204030204" pitchFamily="34" charset="0"/>
                <a:cs typeface="Calibri Light" panose="020F0302020204030204" pitchFamily="34" charset="0"/>
              </a:rPr>
              <a:t>r</a:t>
            </a:r>
            <a:r>
              <a:rPr lang="en-US" altLang="en-US" sz="2400" b="0" baseline="-25000" dirty="0" err="1">
                <a:solidFill>
                  <a:srgbClr val="000099"/>
                </a:solidFill>
                <a:latin typeface="Calibri Light" panose="020F0302020204030204" pitchFamily="34" charset="0"/>
                <a:cs typeface="Calibri Light" panose="020F0302020204030204" pitchFamily="34" charset="0"/>
              </a:rPr>
              <a:t>ij</a:t>
            </a:r>
            <a:r>
              <a:rPr lang="en-US" altLang="en-US" sz="2400" b="0" dirty="0" err="1">
                <a:solidFill>
                  <a:srgbClr val="000099"/>
                </a:solidFill>
                <a:latin typeface="Calibri Light" panose="020F0302020204030204" pitchFamily="34" charset="0"/>
                <a:cs typeface="Calibri Light" panose="020F0302020204030204" pitchFamily="34" charset="0"/>
              </a:rPr>
              <a:t>.color</a:t>
            </a:r>
            <a:r>
              <a:rPr lang="en-US" altLang="en-US" sz="2400" b="0" dirty="0">
                <a:solidFill>
                  <a:srgbClr val="000099"/>
                </a:solidFill>
                <a:latin typeface="Calibri Light" panose="020F0302020204030204" pitchFamily="34" charset="0"/>
                <a:cs typeface="Calibri Light" panose="020F0302020204030204" pitchFamily="34" charset="0"/>
              </a:rPr>
              <a:t> := </a:t>
            </a:r>
            <a:r>
              <a:rPr lang="en-US" altLang="en-US" sz="2400" b="0" dirty="0" err="1">
                <a:solidFill>
                  <a:srgbClr val="000099"/>
                </a:solidFill>
                <a:latin typeface="Calibri Light" panose="020F0302020204030204" pitchFamily="34" charset="0"/>
                <a:cs typeface="Calibri Light" panose="020F0302020204030204" pitchFamily="34" charset="0"/>
              </a:rPr>
              <a:t>color</a:t>
            </a:r>
            <a:r>
              <a:rPr lang="en-US" altLang="en-US" sz="2400" b="0" baseline="-25000" dirty="0" err="1">
                <a:solidFill>
                  <a:srgbClr val="000099"/>
                </a:solidFill>
                <a:latin typeface="Calibri Light" panose="020F0302020204030204" pitchFamily="34" charset="0"/>
                <a:cs typeface="Calibri Light" panose="020F0302020204030204" pitchFamily="34" charset="0"/>
              </a:rPr>
              <a:t>i</a:t>
            </a:r>
            <a:endParaRPr lang="en-US" altLang="en-US" sz="2400" b="0" dirty="0">
              <a:solidFill>
                <a:srgbClr val="000099"/>
              </a:solidFill>
              <a:latin typeface="Calibri Light" panose="020F0302020204030204" pitchFamily="34" charset="0"/>
              <a:cs typeface="Calibri Light" panose="020F0302020204030204" pitchFamily="34" charset="0"/>
            </a:endParaRPr>
          </a:p>
          <a:p>
            <a:pPr>
              <a:spcBef>
                <a:spcPct val="0"/>
              </a:spcBef>
              <a:buClrTx/>
              <a:buSzTx/>
              <a:buFontTx/>
              <a:buNone/>
            </a:pPr>
            <a:r>
              <a:rPr lang="en-US" altLang="en-US" sz="2400" b="0" dirty="0">
                <a:solidFill>
                  <a:srgbClr val="000099"/>
                </a:solidFill>
                <a:latin typeface="Calibri Light" panose="020F0302020204030204" pitchFamily="34" charset="0"/>
                <a:cs typeface="Calibri Light" panose="020F0302020204030204" pitchFamily="34" charset="0"/>
              </a:rPr>
              <a:t>14. </a:t>
            </a:r>
            <a:r>
              <a:rPr lang="en-US" altLang="en-US" sz="2400" dirty="0">
                <a:solidFill>
                  <a:srgbClr val="000099"/>
                </a:solidFill>
                <a:latin typeface="Calibri Light" panose="020F0302020204030204" pitchFamily="34" charset="0"/>
                <a:cs typeface="Calibri Light" panose="020F0302020204030204" pitchFamily="34" charset="0"/>
              </a:rPr>
              <a:t>od</a:t>
            </a:r>
          </a:p>
        </p:txBody>
      </p:sp>
    </p:spTree>
    <p:extLst>
      <p:ext uri="{BB962C8B-B14F-4D97-AF65-F5344CB8AC3E}">
        <p14:creationId xmlns:p14="http://schemas.microsoft.com/office/powerpoint/2010/main" val="3018905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73025" y="-26988"/>
            <a:ext cx="8820150" cy="86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u="sng">
                <a:solidFill>
                  <a:schemeClr val="hlink"/>
                </a:solidFill>
                <a:latin typeface="Calibri Light" panose="020F0302020204030204" pitchFamily="34" charset="0"/>
                <a:cs typeface="Calibri Light" panose="020F0302020204030204" pitchFamily="34" charset="0"/>
              </a:rPr>
              <a:t>Unbounded solution of TP task</a:t>
            </a:r>
            <a:endParaRPr lang="en-US" altLang="en-US" sz="3600">
              <a:solidFill>
                <a:schemeClr val="tx2"/>
              </a:solidFill>
              <a:latin typeface="Calibri Light" panose="020F0302020204030204" pitchFamily="34" charset="0"/>
              <a:cs typeface="Calibri Light" panose="020F0302020204030204" pitchFamily="34" charset="0"/>
            </a:endParaRPr>
          </a:p>
        </p:txBody>
      </p:sp>
      <p:sp>
        <p:nvSpPr>
          <p:cNvPr id="16387" name="Text Box 5"/>
          <p:cNvSpPr txBox="1">
            <a:spLocks noChangeArrowheads="1"/>
          </p:cNvSpPr>
          <p:nvPr/>
        </p:nvSpPr>
        <p:spPr bwMode="auto">
          <a:xfrm>
            <a:off x="130510" y="981075"/>
            <a:ext cx="5257800" cy="550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70000"/>
              </a:lnSpc>
              <a:spcBef>
                <a:spcPct val="50000"/>
              </a:spcBef>
            </a:pPr>
            <a:r>
              <a:rPr lang="en-US" altLang="en-US" sz="2200" dirty="0">
                <a:solidFill>
                  <a:srgbClr val="3333CC"/>
                </a:solidFill>
                <a:latin typeface="Calibri Light" panose="020F0302020204030204" pitchFamily="34" charset="0"/>
                <a:cs typeface="Calibri Light" panose="020F0302020204030204" pitchFamily="34" charset="0"/>
              </a:rPr>
              <a:t>Sender:</a:t>
            </a:r>
          </a:p>
          <a:p>
            <a:pPr eaLnBrk="1" hangingPunct="1">
              <a:lnSpc>
                <a:spcPct val="70000"/>
              </a:lnSpc>
              <a:spcBef>
                <a:spcPct val="50000"/>
              </a:spcBef>
            </a:pPr>
            <a:r>
              <a:rPr lang="en-US" altLang="en-US" sz="2200" dirty="0">
                <a:solidFill>
                  <a:srgbClr val="3333CC"/>
                </a:solidFill>
                <a:latin typeface="Calibri Light" panose="020F0302020204030204" pitchFamily="34" charset="0"/>
                <a:cs typeface="Calibri Light" panose="020F0302020204030204" pitchFamily="34" charset="0"/>
              </a:rPr>
              <a:t>01 </a:t>
            </a:r>
            <a:r>
              <a:rPr lang="en-US" altLang="en-US" sz="2200" b="1" dirty="0">
                <a:solidFill>
                  <a:srgbClr val="3333CC"/>
                </a:solidFill>
                <a:latin typeface="Calibri Light" panose="020F0302020204030204" pitchFamily="34" charset="0"/>
                <a:cs typeface="Calibri Light" panose="020F0302020204030204" pitchFamily="34" charset="0"/>
              </a:rPr>
              <a:t>upon timeout</a:t>
            </a:r>
          </a:p>
          <a:p>
            <a:pPr eaLnBrk="1" hangingPunct="1">
              <a:lnSpc>
                <a:spcPct val="70000"/>
              </a:lnSpc>
              <a:spcBef>
                <a:spcPct val="50000"/>
              </a:spcBef>
            </a:pPr>
            <a:r>
              <a:rPr lang="en-US" altLang="en-US" sz="2200" dirty="0">
                <a:solidFill>
                  <a:srgbClr val="3333CC"/>
                </a:solidFill>
                <a:latin typeface="Calibri Light" panose="020F0302020204030204" pitchFamily="34" charset="0"/>
                <a:cs typeface="Calibri Light" panose="020F0302020204030204" pitchFamily="34" charset="0"/>
              </a:rPr>
              <a:t>02 	</a:t>
            </a:r>
            <a:r>
              <a:rPr lang="en-US" altLang="en-US" sz="2200" b="1" dirty="0">
                <a:solidFill>
                  <a:srgbClr val="3333CC"/>
                </a:solidFill>
                <a:latin typeface="Calibri Light" panose="020F0302020204030204" pitchFamily="34" charset="0"/>
                <a:cs typeface="Calibri Light" panose="020F0302020204030204" pitchFamily="34" charset="0"/>
              </a:rPr>
              <a:t>send</a:t>
            </a:r>
            <a:r>
              <a:rPr lang="en-US" altLang="en-US" sz="2200" dirty="0">
                <a:solidFill>
                  <a:srgbClr val="3333CC"/>
                </a:solidFill>
                <a:latin typeface="Calibri Light" panose="020F0302020204030204" pitchFamily="34" charset="0"/>
                <a:cs typeface="Calibri Light" panose="020F0302020204030204" pitchFamily="34" charset="0"/>
              </a:rPr>
              <a:t> (</a:t>
            </a:r>
            <a:r>
              <a:rPr lang="en-US" altLang="en-US" i="1" dirty="0">
                <a:solidFill>
                  <a:srgbClr val="3333CC"/>
                </a:solidFill>
                <a:latin typeface="Calibri Light" panose="020F0302020204030204" pitchFamily="34" charset="0"/>
                <a:cs typeface="Calibri Light" panose="020F0302020204030204" pitchFamily="34" charset="0"/>
              </a:rPr>
              <a:t>counter</a:t>
            </a:r>
            <a:r>
              <a:rPr lang="en-US" altLang="en-US" dirty="0">
                <a:solidFill>
                  <a:srgbClr val="3333CC"/>
                </a:solidFill>
                <a:latin typeface="Calibri Light" panose="020F0302020204030204" pitchFamily="34" charset="0"/>
                <a:cs typeface="Calibri Light" panose="020F0302020204030204" pitchFamily="34" charset="0"/>
              </a:rPr>
              <a:t> </a:t>
            </a:r>
            <a:r>
              <a:rPr lang="en-US" altLang="en-US" sz="2200" dirty="0">
                <a:solidFill>
                  <a:srgbClr val="3333CC"/>
                </a:solidFill>
                <a:latin typeface="Calibri Light" panose="020F0302020204030204" pitchFamily="34" charset="0"/>
                <a:cs typeface="Calibri Light" panose="020F0302020204030204" pitchFamily="34" charset="0"/>
              </a:rPr>
              <a:t>)</a:t>
            </a:r>
          </a:p>
          <a:p>
            <a:pPr eaLnBrk="1" hangingPunct="1">
              <a:lnSpc>
                <a:spcPct val="70000"/>
              </a:lnSpc>
              <a:spcBef>
                <a:spcPct val="50000"/>
              </a:spcBef>
            </a:pPr>
            <a:r>
              <a:rPr lang="en-US" altLang="en-US" sz="2200" dirty="0">
                <a:solidFill>
                  <a:srgbClr val="3333CC"/>
                </a:solidFill>
                <a:latin typeface="Calibri Light" panose="020F0302020204030204" pitchFamily="34" charset="0"/>
                <a:cs typeface="Calibri Light" panose="020F0302020204030204" pitchFamily="34" charset="0"/>
              </a:rPr>
              <a:t>03	</a:t>
            </a:r>
            <a:r>
              <a:rPr lang="en-US" altLang="en-US" sz="2200" b="1" dirty="0">
                <a:solidFill>
                  <a:srgbClr val="3333CC"/>
                </a:solidFill>
                <a:latin typeface="Calibri Light" panose="020F0302020204030204" pitchFamily="34" charset="0"/>
                <a:cs typeface="Calibri Light" panose="020F0302020204030204" pitchFamily="34" charset="0"/>
              </a:rPr>
              <a:t>upon message arrival</a:t>
            </a:r>
          </a:p>
          <a:p>
            <a:pPr eaLnBrk="1" hangingPunct="1">
              <a:lnSpc>
                <a:spcPct val="70000"/>
              </a:lnSpc>
              <a:spcBef>
                <a:spcPct val="50000"/>
              </a:spcBef>
            </a:pPr>
            <a:r>
              <a:rPr lang="en-US" altLang="en-US" sz="2200" dirty="0">
                <a:solidFill>
                  <a:srgbClr val="3333CC"/>
                </a:solidFill>
                <a:latin typeface="Calibri Light" panose="020F0302020204030204" pitchFamily="34" charset="0"/>
                <a:cs typeface="Calibri Light" panose="020F0302020204030204" pitchFamily="34" charset="0"/>
              </a:rPr>
              <a:t>04 </a:t>
            </a:r>
            <a:r>
              <a:rPr lang="en-US" altLang="en-US" sz="2200" b="1" dirty="0">
                <a:solidFill>
                  <a:srgbClr val="3333CC"/>
                </a:solidFill>
                <a:latin typeface="Calibri Light" panose="020F0302020204030204" pitchFamily="34" charset="0"/>
                <a:cs typeface="Calibri Light" panose="020F0302020204030204" pitchFamily="34" charset="0"/>
              </a:rPr>
              <a:t>begin</a:t>
            </a:r>
          </a:p>
          <a:p>
            <a:pPr eaLnBrk="1" hangingPunct="1">
              <a:lnSpc>
                <a:spcPct val="70000"/>
              </a:lnSpc>
              <a:spcBef>
                <a:spcPct val="50000"/>
              </a:spcBef>
            </a:pPr>
            <a:r>
              <a:rPr lang="en-US" altLang="en-US" sz="2200" dirty="0">
                <a:solidFill>
                  <a:srgbClr val="3333CC"/>
                </a:solidFill>
                <a:latin typeface="Calibri Light" panose="020F0302020204030204" pitchFamily="34" charset="0"/>
                <a:cs typeface="Calibri Light" panose="020F0302020204030204" pitchFamily="34" charset="0"/>
              </a:rPr>
              <a:t>05 	</a:t>
            </a:r>
            <a:r>
              <a:rPr lang="en-US" altLang="en-US" sz="2200" b="1" dirty="0">
                <a:solidFill>
                  <a:srgbClr val="3333CC"/>
                </a:solidFill>
                <a:latin typeface="Calibri Light" panose="020F0302020204030204" pitchFamily="34" charset="0"/>
                <a:cs typeface="Calibri Light" panose="020F0302020204030204" pitchFamily="34" charset="0"/>
              </a:rPr>
              <a:t>receive</a:t>
            </a:r>
            <a:r>
              <a:rPr lang="en-US" altLang="en-US" sz="2200" dirty="0">
                <a:solidFill>
                  <a:srgbClr val="3333CC"/>
                </a:solidFill>
                <a:latin typeface="Calibri Light" panose="020F0302020204030204" pitchFamily="34" charset="0"/>
                <a:cs typeface="Calibri Light" panose="020F0302020204030204" pitchFamily="34" charset="0"/>
              </a:rPr>
              <a:t> (</a:t>
            </a:r>
            <a:r>
              <a:rPr lang="en-US" altLang="en-US" sz="2200" i="1" dirty="0" err="1">
                <a:solidFill>
                  <a:srgbClr val="3333CC"/>
                </a:solidFill>
                <a:latin typeface="Calibri Light" panose="020F0302020204030204" pitchFamily="34" charset="0"/>
                <a:cs typeface="Calibri Light" panose="020F0302020204030204" pitchFamily="34" charset="0"/>
              </a:rPr>
              <a:t>MsgCounter</a:t>
            </a:r>
            <a:r>
              <a:rPr lang="en-US" altLang="en-US" sz="2200" dirty="0">
                <a:solidFill>
                  <a:srgbClr val="3333CC"/>
                </a:solidFill>
                <a:latin typeface="Calibri Light" panose="020F0302020204030204" pitchFamily="34" charset="0"/>
                <a:cs typeface="Calibri Light" panose="020F0302020204030204" pitchFamily="34" charset="0"/>
              </a:rPr>
              <a:t>)</a:t>
            </a:r>
          </a:p>
          <a:p>
            <a:pPr eaLnBrk="1" hangingPunct="1">
              <a:lnSpc>
                <a:spcPct val="70000"/>
              </a:lnSpc>
              <a:spcBef>
                <a:spcPct val="50000"/>
              </a:spcBef>
            </a:pPr>
            <a:r>
              <a:rPr lang="en-US" altLang="en-US" sz="2200" dirty="0">
                <a:solidFill>
                  <a:srgbClr val="3333CC"/>
                </a:solidFill>
                <a:latin typeface="Calibri Light" panose="020F0302020204030204" pitchFamily="34" charset="0"/>
                <a:cs typeface="Calibri Light" panose="020F0302020204030204" pitchFamily="34" charset="0"/>
              </a:rPr>
              <a:t>06		</a:t>
            </a:r>
            <a:r>
              <a:rPr lang="en-US" altLang="en-US" sz="2200" b="1" dirty="0">
                <a:solidFill>
                  <a:srgbClr val="3333CC"/>
                </a:solidFill>
                <a:latin typeface="Calibri Light" panose="020F0302020204030204" pitchFamily="34" charset="0"/>
                <a:cs typeface="Calibri Light" panose="020F0302020204030204" pitchFamily="34" charset="0"/>
              </a:rPr>
              <a:t>if </a:t>
            </a:r>
            <a:r>
              <a:rPr lang="en-US" altLang="en-US" sz="2200" i="1" dirty="0" err="1">
                <a:solidFill>
                  <a:srgbClr val="3333CC"/>
                </a:solidFill>
                <a:latin typeface="Calibri Light" panose="020F0302020204030204" pitchFamily="34" charset="0"/>
                <a:cs typeface="Calibri Light" panose="020F0302020204030204" pitchFamily="34" charset="0"/>
              </a:rPr>
              <a:t>MsgCounter</a:t>
            </a:r>
            <a:r>
              <a:rPr lang="en-US" altLang="en-US" sz="2200" dirty="0">
                <a:solidFill>
                  <a:srgbClr val="3333CC"/>
                </a:solidFill>
                <a:latin typeface="Calibri Light" panose="020F0302020204030204" pitchFamily="34" charset="0"/>
                <a:cs typeface="Calibri Light" panose="020F0302020204030204" pitchFamily="34" charset="0"/>
              </a:rPr>
              <a:t> ≥ </a:t>
            </a:r>
            <a:r>
              <a:rPr lang="en-US" altLang="en-US" sz="2200" i="1" dirty="0">
                <a:solidFill>
                  <a:srgbClr val="3333CC"/>
                </a:solidFill>
                <a:latin typeface="Calibri Light" panose="020F0302020204030204" pitchFamily="34" charset="0"/>
                <a:cs typeface="Calibri Light" panose="020F0302020204030204" pitchFamily="34" charset="0"/>
              </a:rPr>
              <a:t>counter</a:t>
            </a:r>
            <a:r>
              <a:rPr lang="en-US" altLang="en-US" sz="2200" dirty="0">
                <a:solidFill>
                  <a:srgbClr val="3333CC"/>
                </a:solidFill>
                <a:latin typeface="Calibri Light" panose="020F0302020204030204" pitchFamily="34" charset="0"/>
                <a:cs typeface="Calibri Light" panose="020F0302020204030204" pitchFamily="34" charset="0"/>
              </a:rPr>
              <a:t> </a:t>
            </a:r>
            <a:r>
              <a:rPr lang="en-US" altLang="en-US" sz="2200" b="1" dirty="0">
                <a:solidFill>
                  <a:srgbClr val="3333CC"/>
                </a:solidFill>
                <a:latin typeface="Calibri Light" panose="020F0302020204030204" pitchFamily="34" charset="0"/>
                <a:cs typeface="Calibri Light" panose="020F0302020204030204" pitchFamily="34" charset="0"/>
              </a:rPr>
              <a:t>then</a:t>
            </a:r>
          </a:p>
          <a:p>
            <a:pPr eaLnBrk="1" hangingPunct="1">
              <a:lnSpc>
                <a:spcPct val="70000"/>
              </a:lnSpc>
              <a:spcBef>
                <a:spcPct val="50000"/>
              </a:spcBef>
            </a:pPr>
            <a:r>
              <a:rPr lang="en-US" altLang="en-US" sz="2200" dirty="0">
                <a:solidFill>
                  <a:srgbClr val="3333CC"/>
                </a:solidFill>
                <a:latin typeface="Calibri Light" panose="020F0302020204030204" pitchFamily="34" charset="0"/>
                <a:cs typeface="Calibri Light" panose="020F0302020204030204" pitchFamily="34" charset="0"/>
              </a:rPr>
              <a:t>07		</a:t>
            </a:r>
            <a:r>
              <a:rPr lang="en-US" altLang="en-US" sz="2200" b="1" dirty="0">
                <a:solidFill>
                  <a:srgbClr val="3333CC"/>
                </a:solidFill>
                <a:latin typeface="Calibri Light" panose="020F0302020204030204" pitchFamily="34" charset="0"/>
                <a:cs typeface="Calibri Light" panose="020F0302020204030204" pitchFamily="34" charset="0"/>
              </a:rPr>
              <a:t>begin</a:t>
            </a:r>
          </a:p>
          <a:p>
            <a:pPr eaLnBrk="1" hangingPunct="1">
              <a:lnSpc>
                <a:spcPct val="70000"/>
              </a:lnSpc>
              <a:spcBef>
                <a:spcPct val="50000"/>
              </a:spcBef>
            </a:pPr>
            <a:r>
              <a:rPr lang="en-US" altLang="en-US" sz="2200" dirty="0">
                <a:solidFill>
                  <a:srgbClr val="3333CC"/>
                </a:solidFill>
                <a:latin typeface="Calibri Light" panose="020F0302020204030204" pitchFamily="34" charset="0"/>
                <a:cs typeface="Calibri Light" panose="020F0302020204030204" pitchFamily="34" charset="0"/>
              </a:rPr>
              <a:t>08			</a:t>
            </a:r>
            <a:r>
              <a:rPr lang="en-US" altLang="en-US" sz="2200" i="1" dirty="0">
                <a:solidFill>
                  <a:srgbClr val="3333CC"/>
                </a:solidFill>
                <a:latin typeface="Calibri Light" panose="020F0302020204030204" pitchFamily="34" charset="0"/>
                <a:cs typeface="Calibri Light" panose="020F0302020204030204" pitchFamily="34" charset="0"/>
              </a:rPr>
              <a:t>counter</a:t>
            </a:r>
            <a:r>
              <a:rPr lang="en-US" altLang="en-US" sz="2200" dirty="0">
                <a:solidFill>
                  <a:srgbClr val="3333CC"/>
                </a:solidFill>
                <a:latin typeface="Calibri Light" panose="020F0302020204030204" pitchFamily="34" charset="0"/>
                <a:cs typeface="Calibri Light" panose="020F0302020204030204" pitchFamily="34" charset="0"/>
              </a:rPr>
              <a:t> := </a:t>
            </a:r>
            <a:r>
              <a:rPr lang="en-US" altLang="en-US" sz="2200" i="1" dirty="0" err="1">
                <a:solidFill>
                  <a:srgbClr val="3333CC"/>
                </a:solidFill>
                <a:latin typeface="Calibri Light" panose="020F0302020204030204" pitchFamily="34" charset="0"/>
                <a:cs typeface="Calibri Light" panose="020F0302020204030204" pitchFamily="34" charset="0"/>
              </a:rPr>
              <a:t>MsgCounter</a:t>
            </a:r>
            <a:r>
              <a:rPr lang="en-US" altLang="en-US" sz="2200" dirty="0">
                <a:solidFill>
                  <a:srgbClr val="3333CC"/>
                </a:solidFill>
                <a:latin typeface="Calibri Light" panose="020F0302020204030204" pitchFamily="34" charset="0"/>
                <a:cs typeface="Calibri Light" panose="020F0302020204030204" pitchFamily="34" charset="0"/>
              </a:rPr>
              <a:t> + 1</a:t>
            </a:r>
          </a:p>
          <a:p>
            <a:pPr eaLnBrk="1" hangingPunct="1">
              <a:lnSpc>
                <a:spcPct val="70000"/>
              </a:lnSpc>
              <a:spcBef>
                <a:spcPct val="50000"/>
              </a:spcBef>
            </a:pPr>
            <a:r>
              <a:rPr lang="en-US" altLang="en-US" sz="2200" dirty="0">
                <a:solidFill>
                  <a:srgbClr val="3333CC"/>
                </a:solidFill>
                <a:latin typeface="Calibri Light" panose="020F0302020204030204" pitchFamily="34" charset="0"/>
                <a:cs typeface="Calibri Light" panose="020F0302020204030204" pitchFamily="34" charset="0"/>
              </a:rPr>
              <a:t>09			</a:t>
            </a:r>
            <a:r>
              <a:rPr lang="en-US" altLang="en-US" sz="2200" b="1" dirty="0">
                <a:solidFill>
                  <a:srgbClr val="3333CC"/>
                </a:solidFill>
                <a:latin typeface="Calibri Light" panose="020F0302020204030204" pitchFamily="34" charset="0"/>
                <a:cs typeface="Calibri Light" panose="020F0302020204030204" pitchFamily="34" charset="0"/>
              </a:rPr>
              <a:t>send </a:t>
            </a:r>
            <a:r>
              <a:rPr lang="en-US" altLang="en-US" sz="2200" dirty="0">
                <a:solidFill>
                  <a:srgbClr val="3333CC"/>
                </a:solidFill>
                <a:latin typeface="Calibri Light" panose="020F0302020204030204" pitchFamily="34" charset="0"/>
                <a:cs typeface="Calibri Light" panose="020F0302020204030204" pitchFamily="34" charset="0"/>
              </a:rPr>
              <a:t>(</a:t>
            </a:r>
            <a:r>
              <a:rPr lang="en-US" altLang="en-US" sz="2200" i="1" dirty="0">
                <a:solidFill>
                  <a:srgbClr val="3333CC"/>
                </a:solidFill>
                <a:latin typeface="Calibri Light" panose="020F0302020204030204" pitchFamily="34" charset="0"/>
                <a:cs typeface="Calibri Light" panose="020F0302020204030204" pitchFamily="34" charset="0"/>
              </a:rPr>
              <a:t>counter</a:t>
            </a:r>
            <a:r>
              <a:rPr lang="en-US" altLang="en-US" sz="2200" dirty="0">
                <a:solidFill>
                  <a:srgbClr val="3333CC"/>
                </a:solidFill>
                <a:latin typeface="Calibri Light" panose="020F0302020204030204" pitchFamily="34" charset="0"/>
                <a:cs typeface="Calibri Light" panose="020F0302020204030204" pitchFamily="34" charset="0"/>
              </a:rPr>
              <a:t>)</a:t>
            </a:r>
          </a:p>
          <a:p>
            <a:pPr eaLnBrk="1" hangingPunct="1">
              <a:lnSpc>
                <a:spcPct val="70000"/>
              </a:lnSpc>
              <a:spcBef>
                <a:spcPct val="50000"/>
              </a:spcBef>
            </a:pPr>
            <a:r>
              <a:rPr lang="en-US" altLang="en-US" sz="2200" dirty="0">
                <a:solidFill>
                  <a:srgbClr val="3333CC"/>
                </a:solidFill>
                <a:latin typeface="Calibri Light" panose="020F0302020204030204" pitchFamily="34" charset="0"/>
                <a:cs typeface="Calibri Light" panose="020F0302020204030204" pitchFamily="34" charset="0"/>
              </a:rPr>
              <a:t>10		</a:t>
            </a:r>
            <a:r>
              <a:rPr lang="en-US" altLang="en-US" sz="2200" b="1" dirty="0">
                <a:solidFill>
                  <a:srgbClr val="3333CC"/>
                </a:solidFill>
                <a:latin typeface="Calibri Light" panose="020F0302020204030204" pitchFamily="34" charset="0"/>
                <a:cs typeface="Calibri Light" panose="020F0302020204030204" pitchFamily="34" charset="0"/>
              </a:rPr>
              <a:t>end</a:t>
            </a:r>
          </a:p>
          <a:p>
            <a:pPr eaLnBrk="1" hangingPunct="1">
              <a:lnSpc>
                <a:spcPct val="70000"/>
              </a:lnSpc>
              <a:spcBef>
                <a:spcPct val="50000"/>
              </a:spcBef>
            </a:pPr>
            <a:r>
              <a:rPr lang="en-US" altLang="en-US" sz="2200" dirty="0">
                <a:solidFill>
                  <a:srgbClr val="3333CC"/>
                </a:solidFill>
                <a:latin typeface="Calibri Light" panose="020F0302020204030204" pitchFamily="34" charset="0"/>
                <a:cs typeface="Calibri Light" panose="020F0302020204030204" pitchFamily="34" charset="0"/>
              </a:rPr>
              <a:t>11</a:t>
            </a:r>
            <a:r>
              <a:rPr lang="en-US" altLang="en-US" sz="2200" b="1" dirty="0">
                <a:solidFill>
                  <a:srgbClr val="3333CC"/>
                </a:solidFill>
                <a:latin typeface="Calibri Light" panose="020F0302020204030204" pitchFamily="34" charset="0"/>
                <a:cs typeface="Calibri Light" panose="020F0302020204030204" pitchFamily="34" charset="0"/>
              </a:rPr>
              <a:t>		else send</a:t>
            </a:r>
            <a:r>
              <a:rPr lang="en-US" altLang="en-US" sz="2200" dirty="0">
                <a:solidFill>
                  <a:srgbClr val="3333CC"/>
                </a:solidFill>
                <a:latin typeface="Calibri Light" panose="020F0302020204030204" pitchFamily="34" charset="0"/>
                <a:cs typeface="Calibri Light" panose="020F0302020204030204" pitchFamily="34" charset="0"/>
              </a:rPr>
              <a:t> (</a:t>
            </a:r>
            <a:r>
              <a:rPr lang="en-US" altLang="en-US" sz="2200" i="1" dirty="0">
                <a:solidFill>
                  <a:srgbClr val="3333CC"/>
                </a:solidFill>
                <a:latin typeface="Calibri Light" panose="020F0302020204030204" pitchFamily="34" charset="0"/>
                <a:cs typeface="Calibri Light" panose="020F0302020204030204" pitchFamily="34" charset="0"/>
              </a:rPr>
              <a:t>counter</a:t>
            </a:r>
            <a:r>
              <a:rPr lang="en-US" altLang="en-US" sz="2200" dirty="0">
                <a:solidFill>
                  <a:srgbClr val="3333CC"/>
                </a:solidFill>
                <a:latin typeface="Calibri Light" panose="020F0302020204030204" pitchFamily="34" charset="0"/>
                <a:cs typeface="Calibri Light" panose="020F0302020204030204" pitchFamily="34" charset="0"/>
              </a:rPr>
              <a:t>)</a:t>
            </a:r>
          </a:p>
          <a:p>
            <a:pPr eaLnBrk="1" hangingPunct="1">
              <a:lnSpc>
                <a:spcPct val="70000"/>
              </a:lnSpc>
              <a:spcBef>
                <a:spcPct val="50000"/>
              </a:spcBef>
            </a:pPr>
            <a:r>
              <a:rPr lang="en-US" altLang="en-US" sz="2200" dirty="0">
                <a:solidFill>
                  <a:srgbClr val="3333CC"/>
                </a:solidFill>
                <a:latin typeface="Calibri Light" panose="020F0302020204030204" pitchFamily="34" charset="0"/>
                <a:cs typeface="Calibri Light" panose="020F0302020204030204" pitchFamily="34" charset="0"/>
              </a:rPr>
              <a:t>12	</a:t>
            </a:r>
            <a:r>
              <a:rPr lang="en-US" altLang="en-US" sz="2200" b="1" dirty="0">
                <a:solidFill>
                  <a:srgbClr val="3333CC"/>
                </a:solidFill>
                <a:latin typeface="Calibri Light" panose="020F0302020204030204" pitchFamily="34" charset="0"/>
                <a:cs typeface="Calibri Light" panose="020F0302020204030204" pitchFamily="34" charset="0"/>
              </a:rPr>
              <a:t>end</a:t>
            </a:r>
          </a:p>
          <a:p>
            <a:pPr eaLnBrk="1" hangingPunct="1">
              <a:lnSpc>
                <a:spcPct val="50000"/>
              </a:lnSpc>
              <a:spcBef>
                <a:spcPct val="50000"/>
              </a:spcBef>
            </a:pPr>
            <a:endParaRPr lang="en-US" altLang="en-US" sz="2200" dirty="0">
              <a:solidFill>
                <a:srgbClr val="3333CC"/>
              </a:solidFill>
              <a:latin typeface="Calibri Light" panose="020F0302020204030204" pitchFamily="34" charset="0"/>
              <a:cs typeface="Calibri Light" panose="020F0302020204030204" pitchFamily="34" charset="0"/>
            </a:endParaRPr>
          </a:p>
        </p:txBody>
      </p:sp>
      <p:grpSp>
        <p:nvGrpSpPr>
          <p:cNvPr id="24589" name="Group 13"/>
          <p:cNvGrpSpPr>
            <a:grpSpLocks/>
          </p:cNvGrpSpPr>
          <p:nvPr/>
        </p:nvGrpSpPr>
        <p:grpSpPr bwMode="auto">
          <a:xfrm>
            <a:off x="2602751" y="1396750"/>
            <a:ext cx="6410739" cy="793750"/>
            <a:chOff x="1973" y="799"/>
            <a:chExt cx="3629" cy="500"/>
          </a:xfrm>
        </p:grpSpPr>
        <p:sp>
          <p:nvSpPr>
            <p:cNvPr id="16391" name="AutoShape 8"/>
            <p:cNvSpPr>
              <a:spLocks/>
            </p:cNvSpPr>
            <p:nvPr/>
          </p:nvSpPr>
          <p:spPr bwMode="auto">
            <a:xfrm>
              <a:off x="2610" y="799"/>
              <a:ext cx="2992" cy="422"/>
            </a:xfrm>
            <a:prstGeom prst="borderCallout2">
              <a:avLst>
                <a:gd name="adj1" fmla="val 11338"/>
                <a:gd name="adj2" fmla="val -1681"/>
                <a:gd name="adj3" fmla="val 11338"/>
                <a:gd name="adj4" fmla="val -6174"/>
                <a:gd name="adj5" fmla="val 64665"/>
                <a:gd name="adj6" fmla="val -14966"/>
              </a:avLst>
            </a:prstGeom>
            <a:noFill/>
            <a:ln w="2857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CC0000"/>
                  </a:solidFill>
                  <a:latin typeface="Calibri Light" panose="020F0302020204030204" pitchFamily="34" charset="0"/>
                  <a:cs typeface="Calibri Light" panose="020F0302020204030204" pitchFamily="34" charset="0"/>
                </a:rPr>
                <a:t>A </a:t>
              </a:r>
              <a:r>
                <a:rPr lang="en-US" altLang="en-US" i="1" dirty="0">
                  <a:solidFill>
                    <a:srgbClr val="CC0000"/>
                  </a:solidFill>
                  <a:latin typeface="Calibri Light" panose="020F0302020204030204" pitchFamily="34" charset="0"/>
                  <a:cs typeface="Calibri Light" panose="020F0302020204030204" pitchFamily="34" charset="0"/>
                </a:rPr>
                <a:t>timeout mechanism</a:t>
              </a:r>
              <a:r>
                <a:rPr lang="en-US" altLang="en-US" dirty="0">
                  <a:solidFill>
                    <a:srgbClr val="CC0000"/>
                  </a:solidFill>
                  <a:latin typeface="Calibri Light" panose="020F0302020204030204" pitchFamily="34" charset="0"/>
                  <a:cs typeface="Calibri Light" panose="020F0302020204030204" pitchFamily="34" charset="0"/>
                </a:rPr>
                <a:t> is used to ensure that the system will not enter to </a:t>
              </a:r>
              <a:r>
                <a:rPr lang="en-US" altLang="en-US" i="1" dirty="0">
                  <a:solidFill>
                    <a:srgbClr val="CC0000"/>
                  </a:solidFill>
                  <a:latin typeface="Calibri Light" panose="020F0302020204030204" pitchFamily="34" charset="0"/>
                  <a:cs typeface="Calibri Light" panose="020F0302020204030204" pitchFamily="34" charset="0"/>
                </a:rPr>
                <a:t>communication-deadlock</a:t>
              </a:r>
              <a:r>
                <a:rPr lang="en-US" altLang="en-US" dirty="0">
                  <a:solidFill>
                    <a:srgbClr val="CC0000"/>
                  </a:solidFill>
                  <a:latin typeface="Calibri Light" panose="020F0302020204030204" pitchFamily="34" charset="0"/>
                  <a:cs typeface="Calibri Light" panose="020F0302020204030204" pitchFamily="34" charset="0"/>
                </a:rPr>
                <a:t> state</a:t>
              </a:r>
            </a:p>
          </p:txBody>
        </p:sp>
        <p:sp>
          <p:nvSpPr>
            <p:cNvPr id="16392" name="AutoShape 7"/>
            <p:cNvSpPr>
              <a:spLocks/>
            </p:cNvSpPr>
            <p:nvPr/>
          </p:nvSpPr>
          <p:spPr bwMode="auto">
            <a:xfrm>
              <a:off x="1973" y="845"/>
              <a:ext cx="181" cy="454"/>
            </a:xfrm>
            <a:prstGeom prst="rightBrace">
              <a:avLst>
                <a:gd name="adj1" fmla="val 20902"/>
                <a:gd name="adj2" fmla="val 50000"/>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Light" panose="020F0302020204030204" pitchFamily="34" charset="0"/>
                <a:cs typeface="Calibri Light" panose="020F0302020204030204" pitchFamily="34" charset="0"/>
              </a:endParaRPr>
            </a:p>
          </p:txBody>
        </p:sp>
      </p:grpSp>
      <p:sp>
        <p:nvSpPr>
          <p:cNvPr id="24587" name="Text Box 11"/>
          <p:cNvSpPr txBox="1">
            <a:spLocks noChangeArrowheads="1"/>
          </p:cNvSpPr>
          <p:nvPr/>
        </p:nvSpPr>
        <p:spPr bwMode="auto">
          <a:xfrm>
            <a:off x="5211763" y="3055687"/>
            <a:ext cx="2952750" cy="669925"/>
          </a:xfrm>
          <a:prstGeom prst="rect">
            <a:avLst/>
          </a:prstGeom>
          <a:solidFill>
            <a:schemeClr val="bg1"/>
          </a:solidFill>
          <a:ln w="2857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solidFill>
                  <a:srgbClr val="CC0000"/>
                </a:solidFill>
                <a:latin typeface="Calibri Light" panose="020F0302020204030204" pitchFamily="34" charset="0"/>
                <a:cs typeface="Calibri Light" panose="020F0302020204030204" pitchFamily="34" charset="0"/>
              </a:rPr>
              <a:t>Each message has integer label called </a:t>
            </a:r>
            <a:r>
              <a:rPr lang="en-US" altLang="en-US" i="1">
                <a:solidFill>
                  <a:srgbClr val="CC0000"/>
                </a:solidFill>
                <a:latin typeface="Calibri Light" panose="020F0302020204030204" pitchFamily="34" charset="0"/>
                <a:cs typeface="Calibri Light" panose="020F0302020204030204" pitchFamily="34" charset="0"/>
              </a:rPr>
              <a:t>MsgCounter </a:t>
            </a:r>
          </a:p>
        </p:txBody>
      </p:sp>
      <p:sp>
        <p:nvSpPr>
          <p:cNvPr id="24588" name="Text Box 12"/>
          <p:cNvSpPr txBox="1">
            <a:spLocks noChangeArrowheads="1"/>
          </p:cNvSpPr>
          <p:nvPr/>
        </p:nvSpPr>
        <p:spPr bwMode="auto">
          <a:xfrm>
            <a:off x="5085347" y="4149725"/>
            <a:ext cx="3928143" cy="646331"/>
          </a:xfrm>
          <a:prstGeom prst="rect">
            <a:avLst/>
          </a:prstGeom>
          <a:solidFill>
            <a:schemeClr val="bg1"/>
          </a:solidFill>
          <a:ln w="2857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dirty="0">
                <a:solidFill>
                  <a:srgbClr val="CC0000"/>
                </a:solidFill>
                <a:latin typeface="Calibri Light" panose="020F0302020204030204" pitchFamily="34" charset="0"/>
                <a:cs typeface="Calibri Light" panose="020F0302020204030204" pitchFamily="34" charset="0"/>
              </a:rPr>
              <a:t>Sender (and Receiver) maintains an unbounded local variable called </a:t>
            </a:r>
            <a:r>
              <a:rPr lang="en-US" altLang="en-US" i="1" dirty="0">
                <a:solidFill>
                  <a:srgbClr val="CC0000"/>
                </a:solidFill>
                <a:latin typeface="Calibri Light" panose="020F0302020204030204" pitchFamily="34" charset="0"/>
                <a:cs typeface="Calibri Light" panose="020F0302020204030204" pitchFamily="34" charset="0"/>
              </a:rPr>
              <a:t>counter</a:t>
            </a:r>
          </a:p>
        </p:txBody>
      </p:sp>
    </p:spTree>
    <p:extLst>
      <p:ext uri="{BB962C8B-B14F-4D97-AF65-F5344CB8AC3E}">
        <p14:creationId xmlns:p14="http://schemas.microsoft.com/office/powerpoint/2010/main" val="4096070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24589"/>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24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7" grpId="0" animBg="1"/>
      <p:bldP spid="24588" grpId="0" animBg="1"/>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04834" name="Rectangle 2">
            <a:extLst>
              <a:ext uri="{FF2B5EF4-FFF2-40B4-BE49-F238E27FC236}">
                <a16:creationId xmlns:a16="http://schemas.microsoft.com/office/drawing/2014/main" id="{078131BB-0985-7031-BA16-1D7A394CF3DC}"/>
              </a:ext>
            </a:extLst>
          </p:cNvPr>
          <p:cNvSpPr>
            <a:spLocks noGrp="1" noChangeArrowheads="1"/>
          </p:cNvSpPr>
          <p:nvPr>
            <p:ph type="title"/>
          </p:nvPr>
        </p:nvSpPr>
        <p:spPr/>
        <p:txBody>
          <a:bodyPr/>
          <a:lstStyle/>
          <a:p>
            <a:r>
              <a:rPr lang="en-US" altLang="he-IL" sz="3200">
                <a:latin typeface="Calibri Light" panose="020F0302020204030204" pitchFamily="34" charset="0"/>
                <a:cs typeface="Calibri Light" panose="020F0302020204030204" pitchFamily="34" charset="0"/>
              </a:rPr>
              <a:t>A few observations</a:t>
            </a:r>
          </a:p>
        </p:txBody>
      </p:sp>
      <p:sp>
        <p:nvSpPr>
          <p:cNvPr id="504835" name="Rectangle 3">
            <a:extLst>
              <a:ext uri="{FF2B5EF4-FFF2-40B4-BE49-F238E27FC236}">
                <a16:creationId xmlns:a16="http://schemas.microsoft.com/office/drawing/2014/main" id="{AA111902-E486-BC98-76B0-729920FB7870}"/>
              </a:ext>
            </a:extLst>
          </p:cNvPr>
          <p:cNvSpPr>
            <a:spLocks noGrp="1" noChangeArrowheads="1"/>
          </p:cNvSpPr>
          <p:nvPr>
            <p:ph type="body" idx="1"/>
          </p:nvPr>
        </p:nvSpPr>
        <p:spPr>
          <a:xfrm>
            <a:off x="312615" y="1600200"/>
            <a:ext cx="8518770" cy="4648200"/>
          </a:xfrm>
        </p:spPr>
        <p:txBody>
          <a:bodyPr/>
          <a:lstStyle/>
          <a:p>
            <a:pPr marL="457200" indent="-457200"/>
            <a:r>
              <a:rPr lang="en-US" altLang="en-US" dirty="0">
                <a:solidFill>
                  <a:srgbClr val="000099"/>
                </a:solidFill>
                <a:latin typeface="Calibri Light" panose="020F0302020204030204" pitchFamily="34" charset="0"/>
                <a:cs typeface="Calibri Light" panose="020F0302020204030204" pitchFamily="34" charset="0"/>
              </a:rPr>
              <a:t>The represented algorithm assumes the existence of a </a:t>
            </a:r>
            <a:r>
              <a:rPr lang="en-US" altLang="en-US" dirty="0">
                <a:solidFill>
                  <a:schemeClr val="hlink"/>
                </a:solidFill>
                <a:latin typeface="Calibri Light" panose="020F0302020204030204" pitchFamily="34" charset="0"/>
                <a:cs typeface="Calibri Light" panose="020F0302020204030204" pitchFamily="34" charset="0"/>
              </a:rPr>
              <a:t>rooted spanning tree</a:t>
            </a:r>
            <a:r>
              <a:rPr lang="en-US" altLang="en-US" dirty="0">
                <a:solidFill>
                  <a:srgbClr val="000099"/>
                </a:solidFill>
                <a:latin typeface="Calibri Light" panose="020F0302020204030204" pitchFamily="34" charset="0"/>
                <a:cs typeface="Calibri Light" panose="020F0302020204030204" pitchFamily="34" charset="0"/>
              </a:rPr>
              <a:t>. </a:t>
            </a:r>
          </a:p>
          <a:p>
            <a:pPr marL="457200" indent="-457200">
              <a:buFont typeface="Wingdings" panose="05000000000000000000" pitchFamily="2" charset="2"/>
              <a:buNone/>
            </a:pPr>
            <a:endParaRPr lang="en-US" altLang="en-US" dirty="0">
              <a:solidFill>
                <a:srgbClr val="000099"/>
              </a:solidFill>
              <a:latin typeface="Calibri Light" panose="020F0302020204030204" pitchFamily="34" charset="0"/>
              <a:cs typeface="Calibri Light" panose="020F0302020204030204" pitchFamily="34" charset="0"/>
            </a:endParaRPr>
          </a:p>
          <a:p>
            <a:pPr marL="457200" indent="-457200">
              <a:buFont typeface="Wingdings" panose="05000000000000000000" pitchFamily="2" charset="2"/>
              <a:buNone/>
            </a:pPr>
            <a:r>
              <a:rPr lang="en-US" altLang="en-US" dirty="0">
                <a:solidFill>
                  <a:srgbClr val="000099"/>
                </a:solidFill>
                <a:latin typeface="Calibri Light" panose="020F0302020204030204" pitchFamily="34" charset="0"/>
                <a:cs typeface="Calibri Light" panose="020F0302020204030204" pitchFamily="34" charset="0"/>
              </a:rPr>
              <a:t>	Therefore, the final self-stabilizing beta-synchronizer is a fair composition of:</a:t>
            </a:r>
          </a:p>
          <a:p>
            <a:pPr marL="914400" lvl="1" indent="-457200">
              <a:buClr>
                <a:srgbClr val="333399"/>
              </a:buClr>
            </a:pPr>
            <a:r>
              <a:rPr lang="en-US" altLang="en-US" dirty="0">
                <a:solidFill>
                  <a:srgbClr val="000099"/>
                </a:solidFill>
                <a:latin typeface="Calibri Light" panose="020F0302020204030204" pitchFamily="34" charset="0"/>
                <a:cs typeface="Calibri Light" panose="020F0302020204030204" pitchFamily="34" charset="0"/>
              </a:rPr>
              <a:t>coloring algorithm </a:t>
            </a:r>
          </a:p>
          <a:p>
            <a:pPr marL="914400" lvl="1" indent="-457200">
              <a:buClr>
                <a:srgbClr val="333399"/>
              </a:buClr>
            </a:pPr>
            <a:r>
              <a:rPr lang="en-US" altLang="en-US" dirty="0">
                <a:solidFill>
                  <a:srgbClr val="000099"/>
                </a:solidFill>
                <a:latin typeface="Calibri Light" panose="020F0302020204030204" pitchFamily="34" charset="0"/>
                <a:cs typeface="Calibri Light" panose="020F0302020204030204" pitchFamily="34" charset="0"/>
              </a:rPr>
              <a:t>rooted spanning tree construction algorithm (which is a fair composition of STC algorithm and Leader Election algorithm)</a:t>
            </a:r>
            <a:endParaRPr lang="en-US" altLang="he-IL" dirty="0">
              <a:solidFill>
                <a:srgbClr val="000099"/>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1418828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05858" name="Rectangle 2">
            <a:extLst>
              <a:ext uri="{FF2B5EF4-FFF2-40B4-BE49-F238E27FC236}">
                <a16:creationId xmlns:a16="http://schemas.microsoft.com/office/drawing/2014/main" id="{9AFD4FA7-0CCF-427F-7B34-6A6C1EFBAA73}"/>
              </a:ext>
            </a:extLst>
          </p:cNvPr>
          <p:cNvSpPr>
            <a:spLocks noGrp="1" noChangeArrowheads="1"/>
          </p:cNvSpPr>
          <p:nvPr>
            <p:ph type="title"/>
          </p:nvPr>
        </p:nvSpPr>
        <p:spPr/>
        <p:txBody>
          <a:bodyPr/>
          <a:lstStyle/>
          <a:p>
            <a:r>
              <a:rPr lang="en-US" altLang="he-IL" sz="3200">
                <a:latin typeface="Calibri Light" panose="020F0302020204030204" pitchFamily="34" charset="0"/>
                <a:cs typeface="Calibri Light" panose="020F0302020204030204" pitchFamily="34" charset="0"/>
              </a:rPr>
              <a:t>Observations (cont.)</a:t>
            </a:r>
          </a:p>
        </p:txBody>
      </p:sp>
      <p:sp>
        <p:nvSpPr>
          <p:cNvPr id="505859" name="Rectangle 3">
            <a:extLst>
              <a:ext uri="{FF2B5EF4-FFF2-40B4-BE49-F238E27FC236}">
                <a16:creationId xmlns:a16="http://schemas.microsoft.com/office/drawing/2014/main" id="{F4DB9A81-DAB9-FC1C-9B84-D436BA6E9F7F}"/>
              </a:ext>
            </a:extLst>
          </p:cNvPr>
          <p:cNvSpPr>
            <a:spLocks noGrp="1" noChangeArrowheads="1"/>
          </p:cNvSpPr>
          <p:nvPr>
            <p:ph type="body" idx="1"/>
          </p:nvPr>
        </p:nvSpPr>
        <p:spPr/>
        <p:txBody>
          <a:bodyPr/>
          <a:lstStyle/>
          <a:p>
            <a:r>
              <a:rPr lang="en-US" altLang="en-US">
                <a:solidFill>
                  <a:srgbClr val="000099"/>
                </a:solidFill>
                <a:latin typeface="Calibri Light" panose="020F0302020204030204" pitchFamily="34" charset="0"/>
                <a:cs typeface="Calibri Light" panose="020F0302020204030204" pitchFamily="34" charset="0"/>
              </a:rPr>
              <a:t>During the execution the root processor repeatedly checks its children’s color.</a:t>
            </a:r>
          </a:p>
          <a:p>
            <a:pPr>
              <a:buFont typeface="Wingdings" panose="05000000000000000000" pitchFamily="2" charset="2"/>
              <a:buNone/>
            </a:pPr>
            <a:endParaRPr lang="en-US" altLang="en-US">
              <a:solidFill>
                <a:srgbClr val="000099"/>
              </a:solidFill>
              <a:latin typeface="Calibri Light" panose="020F0302020204030204" pitchFamily="34" charset="0"/>
              <a:cs typeface="Calibri Light" panose="020F0302020204030204" pitchFamily="34" charset="0"/>
            </a:endParaRPr>
          </a:p>
          <a:p>
            <a:pPr>
              <a:buFont typeface="Wingdings" panose="05000000000000000000" pitchFamily="2" charset="2"/>
              <a:buNone/>
            </a:pPr>
            <a:r>
              <a:rPr lang="en-US" altLang="en-US">
                <a:solidFill>
                  <a:srgbClr val="000099"/>
                </a:solidFill>
                <a:latin typeface="Calibri Light" panose="020F0302020204030204" pitchFamily="34" charset="0"/>
                <a:cs typeface="Calibri Light" panose="020F0302020204030204" pitchFamily="34" charset="0"/>
              </a:rPr>
              <a:t>	Whenever the root processor discovers that the subtrees rooted at its children are colored by its current color, it chooses a new color and communicates the new color to each of its children P</a:t>
            </a:r>
            <a:r>
              <a:rPr lang="en-US" altLang="en-US" baseline="-25000">
                <a:solidFill>
                  <a:srgbClr val="000099"/>
                </a:solidFill>
                <a:latin typeface="Calibri Light" panose="020F0302020204030204" pitchFamily="34" charset="0"/>
                <a:cs typeface="Calibri Light" panose="020F0302020204030204" pitchFamily="34" charset="0"/>
              </a:rPr>
              <a:t>i</a:t>
            </a:r>
            <a:r>
              <a:rPr lang="en-US" altLang="en-US">
                <a:solidFill>
                  <a:srgbClr val="000099"/>
                </a:solidFill>
                <a:latin typeface="Calibri Light" panose="020F0302020204030204" pitchFamily="34" charset="0"/>
                <a:cs typeface="Calibri Light" panose="020F0302020204030204" pitchFamily="34" charset="0"/>
              </a:rPr>
              <a:t>  in the register</a:t>
            </a:r>
            <a:r>
              <a:rPr lang="en-US" altLang="en-US" i="1">
                <a:solidFill>
                  <a:srgbClr val="000099"/>
                </a:solidFill>
                <a:latin typeface="Calibri Light" panose="020F0302020204030204" pitchFamily="34" charset="0"/>
                <a:cs typeface="Calibri Light" panose="020F0302020204030204" pitchFamily="34" charset="0"/>
              </a:rPr>
              <a:t> root,i</a:t>
            </a:r>
            <a:r>
              <a:rPr lang="en-US" altLang="en-US">
                <a:solidFill>
                  <a:srgbClr val="000099"/>
                </a:solidFill>
                <a:latin typeface="Calibri Light" panose="020F0302020204030204" pitchFamily="34" charset="0"/>
                <a:cs typeface="Calibri Light" panose="020F0302020204030204" pitchFamily="34" charset="0"/>
              </a:rPr>
              <a:t> </a:t>
            </a:r>
            <a:endParaRPr lang="en-US" altLang="he-IL">
              <a:solidFill>
                <a:srgbClr val="000099"/>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92887278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06882" name="Rectangle 2">
            <a:extLst>
              <a:ext uri="{FF2B5EF4-FFF2-40B4-BE49-F238E27FC236}">
                <a16:creationId xmlns:a16="http://schemas.microsoft.com/office/drawing/2014/main" id="{3517EEE5-3426-9F56-00AF-90D4F3E4FC7C}"/>
              </a:ext>
            </a:extLst>
          </p:cNvPr>
          <p:cNvSpPr>
            <a:spLocks noGrp="1" noChangeArrowheads="1"/>
          </p:cNvSpPr>
          <p:nvPr>
            <p:ph type="title"/>
          </p:nvPr>
        </p:nvSpPr>
        <p:spPr/>
        <p:txBody>
          <a:bodyPr/>
          <a:lstStyle/>
          <a:p>
            <a:r>
              <a:rPr lang="en-US" altLang="he-IL" sz="3200">
                <a:latin typeface="Calibri Light" panose="020F0302020204030204" pitchFamily="34" charset="0"/>
                <a:cs typeface="Calibri Light" panose="020F0302020204030204" pitchFamily="34" charset="0"/>
              </a:rPr>
              <a:t>Observations (cont.)</a:t>
            </a:r>
            <a:endParaRPr lang="en-US" altLang="en-US" sz="3200">
              <a:latin typeface="Calibri Light" panose="020F0302020204030204" pitchFamily="34" charset="0"/>
              <a:cs typeface="Calibri Light" panose="020F0302020204030204" pitchFamily="34" charset="0"/>
            </a:endParaRPr>
          </a:p>
        </p:txBody>
      </p:sp>
      <p:sp>
        <p:nvSpPr>
          <p:cNvPr id="506884" name="Rectangle 4">
            <a:extLst>
              <a:ext uri="{FF2B5EF4-FFF2-40B4-BE49-F238E27FC236}">
                <a16:creationId xmlns:a16="http://schemas.microsoft.com/office/drawing/2014/main" id="{D39C2BCD-394A-9A5A-1C5B-EF4317830A3D}"/>
              </a:ext>
            </a:extLst>
          </p:cNvPr>
          <p:cNvSpPr>
            <a:spLocks noGrp="1" noChangeArrowheads="1"/>
          </p:cNvSpPr>
          <p:nvPr>
            <p:ph type="body" sz="half" idx="2"/>
          </p:nvPr>
        </p:nvSpPr>
        <p:spPr>
          <a:xfrm>
            <a:off x="533400" y="1371600"/>
            <a:ext cx="7772400" cy="4867275"/>
          </a:xfrm>
        </p:spPr>
        <p:txBody>
          <a:bodyPr/>
          <a:lstStyle/>
          <a:p>
            <a:pPr>
              <a:lnSpc>
                <a:spcPct val="90000"/>
              </a:lnSpc>
              <a:buFont typeface="Wingdings" panose="05000000000000000000" pitchFamily="2" charset="2"/>
              <a:buNone/>
            </a:pPr>
            <a:r>
              <a:rPr lang="en-US" altLang="he-IL" sz="2800">
                <a:solidFill>
                  <a:srgbClr val="000099"/>
                </a:solidFill>
                <a:latin typeface="Calibri Light" panose="020F0302020204030204" pitchFamily="34" charset="0"/>
                <a:cs typeface="Calibri Light" panose="020F0302020204030204" pitchFamily="34" charset="0"/>
              </a:rPr>
              <a:t>For other processors:</a:t>
            </a:r>
          </a:p>
          <a:p>
            <a:pPr>
              <a:lnSpc>
                <a:spcPct val="90000"/>
              </a:lnSpc>
              <a:buFont typeface="Wingdings" panose="05000000000000000000" pitchFamily="2" charset="2"/>
              <a:buNone/>
            </a:pPr>
            <a:endParaRPr lang="en-US" altLang="he-IL" sz="2800">
              <a:solidFill>
                <a:srgbClr val="000099"/>
              </a:solidFill>
              <a:latin typeface="Calibri Light" panose="020F0302020204030204" pitchFamily="34" charset="0"/>
              <a:cs typeface="Calibri Light" panose="020F0302020204030204" pitchFamily="34" charset="0"/>
            </a:endParaRPr>
          </a:p>
          <a:p>
            <a:pPr>
              <a:lnSpc>
                <a:spcPct val="90000"/>
              </a:lnSpc>
            </a:pPr>
            <a:r>
              <a:rPr lang="en-US" altLang="he-IL">
                <a:solidFill>
                  <a:srgbClr val="000099"/>
                </a:solidFill>
                <a:latin typeface="Calibri Light" panose="020F0302020204030204" pitchFamily="34" charset="0"/>
                <a:cs typeface="Calibri Light" panose="020F0302020204030204" pitchFamily="34" charset="0"/>
              </a:rPr>
              <a:t>The root broadcasts it’s color in it’s rooted tree towards the leaves. </a:t>
            </a:r>
          </a:p>
          <a:p>
            <a:pPr>
              <a:lnSpc>
                <a:spcPct val="90000"/>
              </a:lnSpc>
              <a:buFont typeface="Wingdings" panose="05000000000000000000" pitchFamily="2" charset="2"/>
              <a:buNone/>
            </a:pPr>
            <a:r>
              <a:rPr lang="en-US" altLang="he-IL">
                <a:solidFill>
                  <a:srgbClr val="000099"/>
                </a:solidFill>
                <a:latin typeface="Calibri Light" panose="020F0302020204030204" pitchFamily="34" charset="0"/>
                <a:cs typeface="Calibri Light" panose="020F0302020204030204" pitchFamily="34" charset="0"/>
              </a:rPr>
              <a:t>	(Note, equivalent to broadcasting of </a:t>
            </a:r>
            <a:r>
              <a:rPr lang="en-US" altLang="he-IL" i="1">
                <a:solidFill>
                  <a:srgbClr val="FF9900"/>
                </a:solidFill>
                <a:latin typeface="Calibri Light" panose="020F0302020204030204" pitchFamily="34" charset="0"/>
                <a:cs typeface="Calibri Light" panose="020F0302020204030204" pitchFamily="34" charset="0"/>
              </a:rPr>
              <a:t>pulse message</a:t>
            </a:r>
            <a:r>
              <a:rPr lang="en-US" altLang="he-IL">
                <a:solidFill>
                  <a:srgbClr val="000099"/>
                </a:solidFill>
                <a:latin typeface="Calibri Light" panose="020F0302020204030204" pitchFamily="34" charset="0"/>
                <a:cs typeface="Calibri Light" panose="020F0302020204030204" pitchFamily="34" charset="0"/>
              </a:rPr>
              <a:t> by the root processor at the second stage. )</a:t>
            </a:r>
          </a:p>
          <a:p>
            <a:pPr>
              <a:lnSpc>
                <a:spcPct val="90000"/>
              </a:lnSpc>
            </a:pPr>
            <a:endParaRPr lang="en-US" altLang="he-IL">
              <a:solidFill>
                <a:srgbClr val="000099"/>
              </a:solidFill>
              <a:latin typeface="Calibri Light" panose="020F0302020204030204" pitchFamily="34" charset="0"/>
              <a:cs typeface="Calibri Light" panose="020F0302020204030204" pitchFamily="34" charset="0"/>
            </a:endParaRPr>
          </a:p>
          <a:p>
            <a:pPr>
              <a:lnSpc>
                <a:spcPct val="90000"/>
              </a:lnSpc>
            </a:pPr>
            <a:r>
              <a:rPr lang="en-US" altLang="he-IL">
                <a:solidFill>
                  <a:srgbClr val="000099"/>
                </a:solidFill>
                <a:latin typeface="Calibri Light" panose="020F0302020204030204" pitchFamily="34" charset="0"/>
                <a:cs typeface="Calibri Light" panose="020F0302020204030204" pitchFamily="34" charset="0"/>
              </a:rPr>
              <a:t>The leaves color is being convergecast in the tree towards the root. </a:t>
            </a:r>
          </a:p>
          <a:p>
            <a:pPr>
              <a:lnSpc>
                <a:spcPct val="90000"/>
              </a:lnSpc>
              <a:buFont typeface="Wingdings" panose="05000000000000000000" pitchFamily="2" charset="2"/>
              <a:buNone/>
            </a:pPr>
            <a:r>
              <a:rPr lang="en-US" altLang="he-IL">
                <a:solidFill>
                  <a:srgbClr val="000099"/>
                </a:solidFill>
                <a:latin typeface="Calibri Light" panose="020F0302020204030204" pitchFamily="34" charset="0"/>
                <a:cs typeface="Calibri Light" panose="020F0302020204030204" pitchFamily="34" charset="0"/>
              </a:rPr>
              <a:t>	(Note, equivalent to convergecast of the </a:t>
            </a:r>
            <a:r>
              <a:rPr lang="en-US" altLang="he-IL" i="1">
                <a:solidFill>
                  <a:schemeClr val="hlink"/>
                </a:solidFill>
                <a:latin typeface="Calibri Light" panose="020F0302020204030204" pitchFamily="34" charset="0"/>
                <a:cs typeface="Calibri Light" panose="020F0302020204030204" pitchFamily="34" charset="0"/>
              </a:rPr>
              <a:t>safe message</a:t>
            </a:r>
            <a:r>
              <a:rPr lang="en-US" altLang="he-IL">
                <a:solidFill>
                  <a:srgbClr val="000099"/>
                </a:solidFill>
                <a:latin typeface="Calibri Light" panose="020F0302020204030204" pitchFamily="34" charset="0"/>
                <a:cs typeface="Calibri Light" panose="020F0302020204030204" pitchFamily="34" charset="0"/>
              </a:rPr>
              <a:t> from the leaves towards the root at the third stage. )</a:t>
            </a:r>
          </a:p>
        </p:txBody>
      </p:sp>
    </p:spTree>
    <p:extLst>
      <p:ext uri="{BB962C8B-B14F-4D97-AF65-F5344CB8AC3E}">
        <p14:creationId xmlns:p14="http://schemas.microsoft.com/office/powerpoint/2010/main" val="39437879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078DA5C0-AC0A-445E-2BE1-3E49971E57A2}"/>
              </a:ext>
            </a:extLst>
          </p:cNvPr>
          <p:cNvSpPr>
            <a:spLocks noGrp="1" noChangeArrowheads="1"/>
          </p:cNvSpPr>
          <p:nvPr>
            <p:ph type="title"/>
          </p:nvPr>
        </p:nvSpPr>
        <p:spPr>
          <a:xfrm>
            <a:off x="685800" y="304800"/>
            <a:ext cx="7772400" cy="1143000"/>
          </a:xfrm>
        </p:spPr>
        <p:txBody>
          <a:bodyPr/>
          <a:lstStyle/>
          <a:p>
            <a:r>
              <a:rPr lang="en-US" altLang="he-IL" sz="3200">
                <a:latin typeface="Calibri Light" panose="020F0302020204030204" pitchFamily="34" charset="0"/>
                <a:cs typeface="Calibri Light" panose="020F0302020204030204" pitchFamily="34" charset="0"/>
              </a:rPr>
              <a:t>Two Lemmas</a:t>
            </a:r>
          </a:p>
        </p:txBody>
      </p:sp>
      <p:sp>
        <p:nvSpPr>
          <p:cNvPr id="507910" name="Rectangle 6">
            <a:extLst>
              <a:ext uri="{FF2B5EF4-FFF2-40B4-BE49-F238E27FC236}">
                <a16:creationId xmlns:a16="http://schemas.microsoft.com/office/drawing/2014/main" id="{1FB76F6D-E577-08FD-1200-6408F5C6A336}"/>
              </a:ext>
            </a:extLst>
          </p:cNvPr>
          <p:cNvSpPr>
            <a:spLocks noChangeArrowheads="1"/>
          </p:cNvSpPr>
          <p:nvPr/>
        </p:nvSpPr>
        <p:spPr bwMode="auto">
          <a:xfrm>
            <a:off x="304800" y="2019374"/>
            <a:ext cx="8401050" cy="3773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 typeface="Wingdings" panose="05000000000000000000" pitchFamily="2" charset="2"/>
              <a:buNone/>
            </a:pPr>
            <a:r>
              <a:rPr lang="en-US" altLang="en-US" sz="2800" b="0" u="sng">
                <a:solidFill>
                  <a:srgbClr val="000099"/>
                </a:solidFill>
                <a:latin typeface="Calibri Light" panose="020F0302020204030204" pitchFamily="34" charset="0"/>
                <a:cs typeface="Calibri Light" panose="020F0302020204030204" pitchFamily="34" charset="0"/>
              </a:rPr>
              <a:t>Lemma:</a:t>
            </a:r>
          </a:p>
          <a:p>
            <a:pPr>
              <a:buFont typeface="Wingdings" panose="05000000000000000000" pitchFamily="2" charset="2"/>
              <a:buNone/>
            </a:pPr>
            <a:r>
              <a:rPr lang="en-US" altLang="en-US" sz="2400" b="0">
                <a:solidFill>
                  <a:srgbClr val="000099"/>
                </a:solidFill>
                <a:latin typeface="Calibri Light" panose="020F0302020204030204" pitchFamily="34" charset="0"/>
                <a:cs typeface="Calibri Light" panose="020F0302020204030204" pitchFamily="34" charset="0"/>
              </a:rPr>
              <a:t>   In every fair execution, the root changes color at</a:t>
            </a:r>
          </a:p>
          <a:p>
            <a:pPr>
              <a:buFont typeface="Wingdings" panose="05000000000000000000" pitchFamily="2" charset="2"/>
              <a:buNone/>
            </a:pPr>
            <a:r>
              <a:rPr lang="en-US" altLang="en-US" sz="2400" b="0">
                <a:solidFill>
                  <a:srgbClr val="000099"/>
                </a:solidFill>
                <a:latin typeface="Calibri Light" panose="020F0302020204030204" pitchFamily="34" charset="0"/>
                <a:cs typeface="Calibri Light" panose="020F0302020204030204" pitchFamily="34" charset="0"/>
              </a:rPr>
              <a:t>   least once in every 2d + 1 successive cycles.     </a:t>
            </a:r>
          </a:p>
          <a:p>
            <a:pPr>
              <a:buFont typeface="Wingdings" panose="05000000000000000000" pitchFamily="2" charset="2"/>
              <a:buNone/>
            </a:pPr>
            <a:endParaRPr lang="en-US" altLang="en-US" sz="2400" b="0">
              <a:solidFill>
                <a:srgbClr val="000099"/>
              </a:solidFill>
              <a:latin typeface="Calibri Light" panose="020F0302020204030204" pitchFamily="34" charset="0"/>
              <a:cs typeface="Calibri Light" panose="020F0302020204030204" pitchFamily="34" charset="0"/>
            </a:endParaRPr>
          </a:p>
          <a:p>
            <a:pPr>
              <a:buFont typeface="Wingdings" panose="05000000000000000000" pitchFamily="2" charset="2"/>
              <a:buNone/>
            </a:pPr>
            <a:r>
              <a:rPr lang="en-US" altLang="en-US" sz="2800" b="0" u="sng">
                <a:solidFill>
                  <a:srgbClr val="000099"/>
                </a:solidFill>
                <a:latin typeface="Calibri Light" panose="020F0302020204030204" pitchFamily="34" charset="0"/>
                <a:cs typeface="Calibri Light" panose="020F0302020204030204" pitchFamily="34" charset="0"/>
              </a:rPr>
              <a:t>Lemma:</a:t>
            </a:r>
          </a:p>
          <a:p>
            <a:pPr>
              <a:buFont typeface="Wingdings" panose="05000000000000000000" pitchFamily="2" charset="2"/>
              <a:buNone/>
            </a:pPr>
            <a:r>
              <a:rPr lang="en-US" altLang="en-US" sz="2800" b="0">
                <a:solidFill>
                  <a:srgbClr val="000099"/>
                </a:solidFill>
                <a:latin typeface="Calibri Light" panose="020F0302020204030204" pitchFamily="34" charset="0"/>
                <a:cs typeface="Calibri Light" panose="020F0302020204030204" pitchFamily="34" charset="0"/>
              </a:rPr>
              <a:t>   </a:t>
            </a:r>
            <a:r>
              <a:rPr lang="en-US" altLang="en-US" sz="2400" b="0">
                <a:solidFill>
                  <a:srgbClr val="000099"/>
                </a:solidFill>
                <a:latin typeface="Calibri Light" panose="020F0302020204030204" pitchFamily="34" charset="0"/>
                <a:cs typeface="Calibri Light" panose="020F0302020204030204" pitchFamily="34" charset="0"/>
              </a:rPr>
              <a:t>A configuration in which the color of all the </a:t>
            </a:r>
          </a:p>
          <a:p>
            <a:pPr>
              <a:buFont typeface="Wingdings" panose="05000000000000000000" pitchFamily="2" charset="2"/>
              <a:buNone/>
            </a:pPr>
            <a:r>
              <a:rPr lang="en-US" altLang="en-US" sz="2400" b="0">
                <a:solidFill>
                  <a:srgbClr val="000099"/>
                </a:solidFill>
                <a:latin typeface="Calibri Light" panose="020F0302020204030204" pitchFamily="34" charset="0"/>
                <a:cs typeface="Calibri Light" panose="020F0302020204030204" pitchFamily="34" charset="0"/>
              </a:rPr>
              <a:t>   processors is equal is reached within  O(dn)</a:t>
            </a:r>
          </a:p>
          <a:p>
            <a:pPr>
              <a:buFont typeface="Wingdings" panose="05000000000000000000" pitchFamily="2" charset="2"/>
              <a:buNone/>
            </a:pPr>
            <a:r>
              <a:rPr lang="en-US" altLang="en-US" sz="2400" b="0">
                <a:solidFill>
                  <a:srgbClr val="000099"/>
                </a:solidFill>
                <a:latin typeface="Calibri Light" panose="020F0302020204030204" pitchFamily="34" charset="0"/>
                <a:cs typeface="Calibri Light" panose="020F0302020204030204" pitchFamily="34" charset="0"/>
              </a:rPr>
              <a:t>   cycles. </a:t>
            </a:r>
          </a:p>
        </p:txBody>
      </p:sp>
    </p:spTree>
    <p:extLst>
      <p:ext uri="{BB962C8B-B14F-4D97-AF65-F5344CB8AC3E}">
        <p14:creationId xmlns:p14="http://schemas.microsoft.com/office/powerpoint/2010/main" val="313210425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08930" name="Rectangle 2">
            <a:extLst>
              <a:ext uri="{FF2B5EF4-FFF2-40B4-BE49-F238E27FC236}">
                <a16:creationId xmlns:a16="http://schemas.microsoft.com/office/drawing/2014/main" id="{E25C3F33-2EA2-6BCD-D03F-D15F3D7DF018}"/>
              </a:ext>
            </a:extLst>
          </p:cNvPr>
          <p:cNvSpPr>
            <a:spLocks noGrp="1" noChangeArrowheads="1"/>
          </p:cNvSpPr>
          <p:nvPr>
            <p:ph type="title"/>
          </p:nvPr>
        </p:nvSpPr>
        <p:spPr/>
        <p:txBody>
          <a:bodyPr/>
          <a:lstStyle/>
          <a:p>
            <a:r>
              <a:rPr lang="en-US" altLang="he-IL" sz="3200">
                <a:latin typeface="Calibri Light" panose="020F0302020204030204" pitchFamily="34" charset="0"/>
                <a:cs typeface="Calibri Light" panose="020F0302020204030204" pitchFamily="34" charset="0"/>
              </a:rPr>
              <a:t>Conclusions </a:t>
            </a:r>
          </a:p>
        </p:txBody>
      </p:sp>
      <p:sp>
        <p:nvSpPr>
          <p:cNvPr id="508933" name="Rectangle 5">
            <a:extLst>
              <a:ext uri="{FF2B5EF4-FFF2-40B4-BE49-F238E27FC236}">
                <a16:creationId xmlns:a16="http://schemas.microsoft.com/office/drawing/2014/main" id="{8B77DAD3-392A-71AB-D0E1-7BC65F77CAC7}"/>
              </a:ext>
            </a:extLst>
          </p:cNvPr>
          <p:cNvSpPr>
            <a:spLocks noChangeArrowheads="1"/>
          </p:cNvSpPr>
          <p:nvPr/>
        </p:nvSpPr>
        <p:spPr bwMode="auto">
          <a:xfrm>
            <a:off x="266700" y="2146104"/>
            <a:ext cx="8610600" cy="2148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 typeface="Wingdings" panose="05000000000000000000" pitchFamily="2" charset="2"/>
              <a:buNone/>
            </a:pPr>
            <a:r>
              <a:rPr lang="en-US" altLang="en-US" sz="2400" b="0">
                <a:solidFill>
                  <a:srgbClr val="000099"/>
                </a:solidFill>
                <a:latin typeface="Calibri Light" panose="020F0302020204030204" pitchFamily="34" charset="0"/>
                <a:cs typeface="Calibri Light" panose="020F0302020204030204" pitchFamily="34" charset="0"/>
              </a:rPr>
              <a:t>From both Lemmas we conclude that the algorithm reaches a safe configuration within O(dn) cycles.</a:t>
            </a:r>
          </a:p>
          <a:p>
            <a:pPr>
              <a:buFont typeface="Wingdings" panose="05000000000000000000" pitchFamily="2" charset="2"/>
              <a:buNone/>
            </a:pPr>
            <a:r>
              <a:rPr lang="en-US" altLang="en-US" sz="2400" b="0">
                <a:solidFill>
                  <a:srgbClr val="000099"/>
                </a:solidFill>
                <a:latin typeface="Calibri Light" panose="020F0302020204030204" pitchFamily="34" charset="0"/>
                <a:cs typeface="Calibri Light" panose="020F0302020204030204" pitchFamily="34" charset="0"/>
              </a:rPr>
              <a:t> </a:t>
            </a:r>
          </a:p>
          <a:p>
            <a:pPr>
              <a:buFont typeface="Wingdings" panose="05000000000000000000" pitchFamily="2" charset="2"/>
              <a:buNone/>
            </a:pPr>
            <a:r>
              <a:rPr lang="en-US" altLang="en-US" sz="2400" b="0">
                <a:solidFill>
                  <a:srgbClr val="000099"/>
                </a:solidFill>
                <a:latin typeface="Calibri Light" panose="020F0302020204030204" pitchFamily="34" charset="0"/>
                <a:cs typeface="Calibri Light" panose="020F0302020204030204" pitchFamily="34" charset="0"/>
              </a:rPr>
              <a:t>Every execution starting from a safe configuration is legal (in LE), as described in the informal introduction to the </a:t>
            </a:r>
            <a:r>
              <a:rPr lang="en-US" altLang="en-US" sz="2400" b="0" i="1">
                <a:solidFill>
                  <a:srgbClr val="000099"/>
                </a:solidFill>
                <a:latin typeface="Calibri Light" panose="020F0302020204030204" pitchFamily="34" charset="0"/>
                <a:cs typeface="Calibri Light" panose="020F0302020204030204" pitchFamily="34" charset="0"/>
              </a:rPr>
              <a:t>beta-synchronizer</a:t>
            </a:r>
            <a:r>
              <a:rPr lang="en-US" altLang="en-US" sz="2800" b="0">
                <a:solidFill>
                  <a:srgbClr val="000099"/>
                </a:solidFill>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5917280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09954" name="Rectangle 2">
            <a:extLst>
              <a:ext uri="{FF2B5EF4-FFF2-40B4-BE49-F238E27FC236}">
                <a16:creationId xmlns:a16="http://schemas.microsoft.com/office/drawing/2014/main" id="{CC4220CD-1EE9-03E9-5DF0-34BA67BD555C}"/>
              </a:ext>
            </a:extLst>
          </p:cNvPr>
          <p:cNvSpPr>
            <a:spLocks noGrp="1" noChangeArrowheads="1"/>
          </p:cNvSpPr>
          <p:nvPr>
            <p:ph type="title"/>
          </p:nvPr>
        </p:nvSpPr>
        <p:spPr>
          <a:xfrm>
            <a:off x="457200" y="609600"/>
            <a:ext cx="8229600" cy="1143000"/>
          </a:xfrm>
        </p:spPr>
        <p:txBody>
          <a:bodyPr/>
          <a:lstStyle/>
          <a:p>
            <a:r>
              <a:rPr lang="en-US" altLang="he-IL" sz="3200" dirty="0">
                <a:latin typeface="Calibri Light" panose="020F0302020204030204" pitchFamily="34" charset="0"/>
                <a:cs typeface="Calibri Light" panose="020F0302020204030204" pitchFamily="34" charset="0"/>
              </a:rPr>
              <a:t>How is a synchronous step executed?</a:t>
            </a:r>
          </a:p>
        </p:txBody>
      </p:sp>
      <p:sp>
        <p:nvSpPr>
          <p:cNvPr id="509955" name="Rectangle 3">
            <a:extLst>
              <a:ext uri="{FF2B5EF4-FFF2-40B4-BE49-F238E27FC236}">
                <a16:creationId xmlns:a16="http://schemas.microsoft.com/office/drawing/2014/main" id="{7B07E4C6-3592-43F5-79C5-D205C809E278}"/>
              </a:ext>
            </a:extLst>
          </p:cNvPr>
          <p:cNvSpPr>
            <a:spLocks noGrp="1" noChangeArrowheads="1"/>
          </p:cNvSpPr>
          <p:nvPr>
            <p:ph type="body" idx="1"/>
          </p:nvPr>
        </p:nvSpPr>
        <p:spPr>
          <a:xfrm>
            <a:off x="533400" y="1752600"/>
            <a:ext cx="7772400" cy="4648200"/>
          </a:xfrm>
        </p:spPr>
        <p:txBody>
          <a:bodyPr/>
          <a:lstStyle/>
          <a:p>
            <a:r>
              <a:rPr lang="en-US" altLang="he-IL" dirty="0">
                <a:solidFill>
                  <a:srgbClr val="000099"/>
                </a:solidFill>
                <a:latin typeface="Calibri Light" panose="020F0302020204030204" pitchFamily="34" charset="0"/>
                <a:cs typeface="Calibri Light" panose="020F0302020204030204" pitchFamily="34" charset="0"/>
              </a:rPr>
              <a:t>Just before each time a processor p</a:t>
            </a:r>
            <a:r>
              <a:rPr lang="en-US" altLang="he-IL" baseline="-25000" dirty="0">
                <a:solidFill>
                  <a:srgbClr val="000099"/>
                </a:solidFill>
                <a:latin typeface="Calibri Light" panose="020F0302020204030204" pitchFamily="34" charset="0"/>
                <a:cs typeface="Calibri Light" panose="020F0302020204030204" pitchFamily="34" charset="0"/>
              </a:rPr>
              <a:t>i</a:t>
            </a:r>
            <a:r>
              <a:rPr lang="en-US" altLang="he-IL" dirty="0">
                <a:solidFill>
                  <a:srgbClr val="000099"/>
                </a:solidFill>
                <a:latin typeface="Calibri Light" panose="020F0302020204030204" pitchFamily="34" charset="0"/>
                <a:cs typeface="Calibri Light" panose="020F0302020204030204" pitchFamily="34" charset="0"/>
              </a:rPr>
              <a:t> changes its color, it reads the communication registers of its neighbors, as in the synchronous step. </a:t>
            </a:r>
          </a:p>
          <a:p>
            <a:endParaRPr lang="en-US" altLang="he-IL" dirty="0">
              <a:solidFill>
                <a:srgbClr val="000099"/>
              </a:solidFill>
              <a:latin typeface="Calibri Light" panose="020F0302020204030204" pitchFamily="34" charset="0"/>
              <a:cs typeface="Calibri Light" panose="020F0302020204030204" pitchFamily="34" charset="0"/>
            </a:endParaRPr>
          </a:p>
          <a:p>
            <a:r>
              <a:rPr lang="en-US" altLang="he-IL" dirty="0">
                <a:solidFill>
                  <a:srgbClr val="000099"/>
                </a:solidFill>
                <a:latin typeface="Calibri Light" panose="020F0302020204030204" pitchFamily="34" charset="0"/>
                <a:cs typeface="Calibri Light" panose="020F0302020204030204" pitchFamily="34" charset="0"/>
              </a:rPr>
              <a:t>Just before each time a non-root processor p</a:t>
            </a:r>
            <a:r>
              <a:rPr lang="en-US" altLang="he-IL" baseline="-25000" dirty="0">
                <a:solidFill>
                  <a:srgbClr val="000099"/>
                </a:solidFill>
                <a:latin typeface="Calibri Light" panose="020F0302020204030204" pitchFamily="34" charset="0"/>
                <a:cs typeface="Calibri Light" panose="020F0302020204030204" pitchFamily="34" charset="0"/>
              </a:rPr>
              <a:t>i</a:t>
            </a:r>
            <a:r>
              <a:rPr lang="en-US" altLang="he-IL" dirty="0">
                <a:solidFill>
                  <a:srgbClr val="000099"/>
                </a:solidFill>
                <a:latin typeface="Calibri Light" panose="020F0302020204030204" pitchFamily="34" charset="0"/>
                <a:cs typeface="Calibri Light" panose="020F0302020204030204" pitchFamily="34" charset="0"/>
              </a:rPr>
              <a:t> writes a color to its parent in the tree, p</a:t>
            </a:r>
            <a:r>
              <a:rPr lang="en-US" altLang="he-IL" baseline="-25000" dirty="0">
                <a:solidFill>
                  <a:srgbClr val="000099"/>
                </a:solidFill>
                <a:latin typeface="Calibri Light" panose="020F0302020204030204" pitchFamily="34" charset="0"/>
                <a:cs typeface="Calibri Light" panose="020F0302020204030204" pitchFamily="34" charset="0"/>
              </a:rPr>
              <a:t>i</a:t>
            </a:r>
            <a:r>
              <a:rPr lang="en-US" altLang="he-IL" dirty="0">
                <a:solidFill>
                  <a:srgbClr val="000099"/>
                </a:solidFill>
                <a:latin typeface="Calibri Light" panose="020F0302020204030204" pitchFamily="34" charset="0"/>
                <a:cs typeface="Calibri Light" panose="020F0302020204030204" pitchFamily="34" charset="0"/>
              </a:rPr>
              <a:t> writes new values to its communication registers, as in the second part of the synchronous step.</a:t>
            </a:r>
            <a:r>
              <a:rPr lang="en-US" altLang="he-IL" sz="2800" dirty="0">
                <a:solidFill>
                  <a:srgbClr val="000099"/>
                </a:solidFill>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351013513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99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Wingdings" panose="05000000000000000000" pitchFamily="2" charset="2"/>
          <a:buChar char="q"/>
          <a:tabLst/>
          <a:defRPr kumimoji="0" lang="en-US" altLang="en-US" sz="3200" b="1" i="0" u="none" strike="noStrike" cap="none" normalizeH="0" baseline="0" smtClean="0">
            <a:ln>
              <a:noFill/>
            </a:ln>
            <a:solidFill>
              <a:schemeClr val="tx1"/>
            </a:solidFill>
            <a:effectLst/>
            <a:latin typeface="Comic Sans MS" panose="030F0702030302020204" pitchFamily="66"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Wingdings" panose="05000000000000000000" pitchFamily="2" charset="2"/>
          <a:buChar char="q"/>
          <a:tabLst/>
          <a:defRPr kumimoji="0" lang="en-US" altLang="en-US" sz="3200" b="1" i="0" u="none" strike="noStrike" cap="none" normalizeH="0" baseline="0" smtClean="0">
            <a:ln>
              <a:noFill/>
            </a:ln>
            <a:solidFill>
              <a:schemeClr val="tx1"/>
            </a:solidFill>
            <a:effectLst/>
            <a:latin typeface="Comic Sans MS" panose="030F0702030302020204"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4561</TotalTime>
  <Words>8559</Words>
  <Application>Microsoft Office PowerPoint</Application>
  <PresentationFormat>全屏显示(4:3)</PresentationFormat>
  <Paragraphs>1377</Paragraphs>
  <Slides>95</Slides>
  <Notes>9</Notes>
  <HiddenSlides>38</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95</vt:i4>
      </vt:variant>
    </vt:vector>
  </HeadingPairs>
  <TitlesOfParts>
    <vt:vector size="107" baseType="lpstr">
      <vt:lpstr>Times New Roman (Hebrew)</vt:lpstr>
      <vt:lpstr>Arial</vt:lpstr>
      <vt:lpstr>Arial Black</vt:lpstr>
      <vt:lpstr>Calibri Light</vt:lpstr>
      <vt:lpstr>Candara Light</vt:lpstr>
      <vt:lpstr>Comic Sans MS</vt:lpstr>
      <vt:lpstr>Times</vt:lpstr>
      <vt:lpstr>Times New Roman</vt:lpstr>
      <vt:lpstr>Wingdings</vt:lpstr>
      <vt:lpstr>Default Design</vt:lpstr>
      <vt:lpstr>1_Default Design</vt:lpstr>
      <vt:lpstr>Default Design</vt:lpstr>
      <vt:lpstr>Computer Networks EDA387/DIT663</vt:lpstr>
      <vt:lpstr>Chapter 4: roadmap</vt:lpstr>
      <vt:lpstr>Compiler</vt:lpstr>
      <vt:lpstr>PowerPoint 演示文稿</vt:lpstr>
      <vt:lpstr>Chapter 4: roadmap</vt:lpstr>
      <vt:lpstr>Converting Shared Memory to Message Passing </vt:lpstr>
      <vt:lpstr>PowerPoint 演示文稿</vt:lpstr>
      <vt:lpstr>Definition of Self-Stabilizing Data-Link  Algorithm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Self-Stabilizing Simulation of Shared Memory</vt:lpstr>
      <vt:lpstr>PowerPoint 演示文稿</vt:lpstr>
      <vt:lpstr>PowerPoint 演示文稿</vt:lpstr>
      <vt:lpstr>Chapter 4: roadmap</vt:lpstr>
      <vt:lpstr>Converting an Id-based System to a Special-processor System</vt:lpstr>
      <vt:lpstr>Converting an Id-based System to a Special-processor System</vt:lpstr>
      <vt:lpstr>Self-Stabilizing Counting Algorithm</vt:lpstr>
      <vt:lpstr>Self-Stabilizing Counting Algorithm </vt:lpstr>
      <vt:lpstr>Self-Stabilizing Counting Algorithm: Correctness</vt:lpstr>
      <vt:lpstr>Self-Stabilizing Naming Algorithm</vt:lpstr>
      <vt:lpstr>Self-Stabilizing Naming Algorithm</vt:lpstr>
      <vt:lpstr>Ranking Task Run</vt:lpstr>
      <vt:lpstr>Self-Stabilizing Naming Algorithm: Correctness</vt:lpstr>
      <vt:lpstr>Self-Stabilizing Naming Algorithm: Correctness</vt:lpstr>
      <vt:lpstr>Counting Algorithm for Non-rooted Trees</vt:lpstr>
      <vt:lpstr>Counting Algorithm for Non-rooted Trees</vt:lpstr>
      <vt:lpstr>Counting Algorithm for Non-rooted Trees</vt:lpstr>
      <vt:lpstr>Chapter 4: roadmap</vt:lpstr>
      <vt:lpstr>Update - Converting a Special Processor to an ID-based Dynamic System</vt:lpstr>
      <vt:lpstr>Dijkstra proof</vt:lpstr>
      <vt:lpstr>PowerPoint 演示文稿</vt:lpstr>
      <vt:lpstr>Conclusions from Dijkstra’s proof</vt:lpstr>
      <vt:lpstr>The Update algorithm outlines</vt:lpstr>
      <vt:lpstr>The Update Algorithm, code for pi</vt:lpstr>
      <vt:lpstr>PowerPoint 演示文稿</vt:lpstr>
      <vt:lpstr>Floating Tuples</vt:lpstr>
      <vt:lpstr>Floating Tuples</vt:lpstr>
      <vt:lpstr>Floating Tuples</vt:lpstr>
      <vt:lpstr>Correctness</vt:lpstr>
      <vt:lpstr>Tuple Addition (Lemma 4.6)</vt:lpstr>
      <vt:lpstr>Tuple Addition – cont.</vt:lpstr>
      <vt:lpstr>Correctness (Lemma 4.7)</vt:lpstr>
      <vt:lpstr>Correctness - cont.</vt:lpstr>
      <vt:lpstr>Stabilization (Corollary 4.1)</vt:lpstr>
      <vt:lpstr>Self-Stabilizing Convergecast for Topology Update</vt:lpstr>
      <vt:lpstr>Self-Stabilizing Convergecast for Topology Update</vt:lpstr>
      <vt:lpstr>Self Stabilizing Broadcast for Topology Update</vt:lpstr>
      <vt:lpstr>Adaptive self-stabilizing Algorithm</vt:lpstr>
      <vt:lpstr>Chapter 4: roadmap</vt:lpstr>
      <vt:lpstr>What is a Synchronizer ?</vt:lpstr>
      <vt:lpstr>Why use a Synchronizer?</vt:lpstr>
      <vt:lpstr>Therefore...</vt:lpstr>
      <vt:lpstr>So, why not always use Synchronizers?</vt:lpstr>
      <vt:lpstr>Which synchronizers are we going to get exposed to ?</vt:lpstr>
      <vt:lpstr>PowerPoint 演示文稿</vt:lpstr>
      <vt:lpstr>Alpha-synchronizer</vt:lpstr>
      <vt:lpstr>PowerPoint 演示文稿</vt:lpstr>
      <vt:lpstr>Self-Stabilizing alpha-synchronizer  the unbounded version</vt:lpstr>
      <vt:lpstr>Correctness is derived from the following two Lemmas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Informal introduction with the Beta-Synchronizer</vt:lpstr>
      <vt:lpstr>Informal introduction with the Beta-Synchronizer (cont.)</vt:lpstr>
      <vt:lpstr>Example:</vt:lpstr>
      <vt:lpstr>Informal introduction with the beta-Synchronizer (cont.)</vt:lpstr>
      <vt:lpstr>Example:</vt:lpstr>
      <vt:lpstr>Example (cont.)</vt:lpstr>
      <vt:lpstr>Self-Stabilizing Beta-synchronizer  </vt:lpstr>
      <vt:lpstr>Self-Stabilizing Beta-synchronizer (cont.)  </vt:lpstr>
      <vt:lpstr>A few observations</vt:lpstr>
      <vt:lpstr>Observations (cont.)</vt:lpstr>
      <vt:lpstr>Observations (cont.)</vt:lpstr>
      <vt:lpstr>Two Lemmas</vt:lpstr>
      <vt:lpstr>Conclusions </vt:lpstr>
      <vt:lpstr>How is a synchronous step executed?</vt:lpstr>
    </vt:vector>
  </TitlesOfParts>
  <Company>Bgu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leve</dc:creator>
  <cp:lastModifiedBy>玄昊 刘</cp:lastModifiedBy>
  <cp:revision>267</cp:revision>
  <cp:lastPrinted>2016-09-29T12:07:54Z</cp:lastPrinted>
  <dcterms:created xsi:type="dcterms:W3CDTF">2004-11-27T14:27:21Z</dcterms:created>
  <dcterms:modified xsi:type="dcterms:W3CDTF">2024-10-06T16:38:34Z</dcterms:modified>
</cp:coreProperties>
</file>