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1.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7"/>
  </p:notesMasterIdLst>
  <p:handoutMasterIdLst>
    <p:handoutMasterId r:id="rId58"/>
  </p:handoutMasterIdLst>
  <p:sldIdLst>
    <p:sldId id="273" r:id="rId2"/>
    <p:sldId id="782" r:id="rId3"/>
    <p:sldId id="783" r:id="rId4"/>
    <p:sldId id="769" r:id="rId5"/>
    <p:sldId id="770" r:id="rId6"/>
    <p:sldId id="771" r:id="rId7"/>
    <p:sldId id="772" r:id="rId8"/>
    <p:sldId id="773" r:id="rId9"/>
    <p:sldId id="774" r:id="rId10"/>
    <p:sldId id="775" r:id="rId11"/>
    <p:sldId id="776" r:id="rId12"/>
    <p:sldId id="777" r:id="rId13"/>
    <p:sldId id="778" r:id="rId14"/>
    <p:sldId id="779" r:id="rId15"/>
    <p:sldId id="780" r:id="rId16"/>
    <p:sldId id="781" r:id="rId17"/>
    <p:sldId id="727" r:id="rId18"/>
    <p:sldId id="728" r:id="rId19"/>
    <p:sldId id="729" r:id="rId20"/>
    <p:sldId id="730" r:id="rId21"/>
    <p:sldId id="731" r:id="rId22"/>
    <p:sldId id="732" r:id="rId23"/>
    <p:sldId id="733" r:id="rId24"/>
    <p:sldId id="734" r:id="rId25"/>
    <p:sldId id="735" r:id="rId26"/>
    <p:sldId id="736" r:id="rId27"/>
    <p:sldId id="737" r:id="rId28"/>
    <p:sldId id="738" r:id="rId29"/>
    <p:sldId id="757" r:id="rId30"/>
    <p:sldId id="739" r:id="rId31"/>
    <p:sldId id="740" r:id="rId32"/>
    <p:sldId id="758" r:id="rId33"/>
    <p:sldId id="763" r:id="rId34"/>
    <p:sldId id="761" r:id="rId35"/>
    <p:sldId id="762" r:id="rId36"/>
    <p:sldId id="764" r:id="rId37"/>
    <p:sldId id="741" r:id="rId38"/>
    <p:sldId id="742" r:id="rId39"/>
    <p:sldId id="743" r:id="rId40"/>
    <p:sldId id="744" r:id="rId41"/>
    <p:sldId id="745" r:id="rId42"/>
    <p:sldId id="746" r:id="rId43"/>
    <p:sldId id="747" r:id="rId44"/>
    <p:sldId id="748" r:id="rId45"/>
    <p:sldId id="751" r:id="rId46"/>
    <p:sldId id="752" r:id="rId47"/>
    <p:sldId id="753" r:id="rId48"/>
    <p:sldId id="765" r:id="rId49"/>
    <p:sldId id="754" r:id="rId50"/>
    <p:sldId id="755" r:id="rId51"/>
    <p:sldId id="756" r:id="rId52"/>
    <p:sldId id="680" r:id="rId53"/>
    <p:sldId id="720" r:id="rId54"/>
    <p:sldId id="749" r:id="rId55"/>
    <p:sldId id="750" r:id="rId56"/>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A827723A-648D-429F-B295-D71646F8C128}">
          <p14:sldIdLst>
            <p14:sldId id="273"/>
            <p14:sldId id="782"/>
          </p14:sldIdLst>
        </p14:section>
        <p14:section name="Internet Protocol" id="{4DB4F9FD-DC50-40EA-A58E-AB43DA950D92}">
          <p14:sldIdLst>
            <p14:sldId id="783"/>
            <p14:sldId id="769"/>
            <p14:sldId id="770"/>
            <p14:sldId id="771"/>
            <p14:sldId id="772"/>
            <p14:sldId id="773"/>
            <p14:sldId id="774"/>
            <p14:sldId id="775"/>
            <p14:sldId id="776"/>
            <p14:sldId id="777"/>
            <p14:sldId id="778"/>
            <p14:sldId id="779"/>
            <p14:sldId id="780"/>
            <p14:sldId id="781"/>
          </p14:sldIdLst>
        </p14:section>
        <p14:section name="Algorithms" id="{16C64B32-04B7-45FA-AEF6-FC8341C3F3BD}">
          <p14:sldIdLst>
            <p14:sldId id="727"/>
            <p14:sldId id="728"/>
            <p14:sldId id="729"/>
            <p14:sldId id="730"/>
            <p14:sldId id="731"/>
            <p14:sldId id="732"/>
            <p14:sldId id="733"/>
            <p14:sldId id="734"/>
            <p14:sldId id="735"/>
            <p14:sldId id="736"/>
            <p14:sldId id="737"/>
            <p14:sldId id="738"/>
            <p14:sldId id="757"/>
            <p14:sldId id="739"/>
            <p14:sldId id="740"/>
            <p14:sldId id="758"/>
            <p14:sldId id="763"/>
            <p14:sldId id="761"/>
            <p14:sldId id="762"/>
            <p14:sldId id="764"/>
            <p14:sldId id="741"/>
            <p14:sldId id="742"/>
            <p14:sldId id="743"/>
            <p14:sldId id="744"/>
            <p14:sldId id="745"/>
            <p14:sldId id="746"/>
            <p14:sldId id="747"/>
            <p14:sldId id="748"/>
            <p14:sldId id="751"/>
            <p14:sldId id="752"/>
            <p14:sldId id="753"/>
            <p14:sldId id="765"/>
            <p14:sldId id="754"/>
            <p14:sldId id="755"/>
            <p14:sldId id="756"/>
            <p14:sldId id="680"/>
            <p14:sldId id="720"/>
            <p14:sldId id="749"/>
            <p14:sldId id="75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6600"/>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25698F-1B4C-4C81-B254-B1B8E2894802}" v="1" dt="2024-10-13T14:14:12.225"/>
  </p1510:revLst>
</p1510:revInfo>
</file>

<file path=ppt/tableStyles.xml><?xml version="1.0" encoding="utf-8"?>
<a:tblStyleLst xmlns:a="http://schemas.openxmlformats.org/drawingml/2006/main" def="{5C22544A-7EE6-4342-B048-85BDC9FD1C3A}">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92" autoAdjust="0"/>
    <p:restoredTop sz="68689" autoAdjust="0"/>
  </p:normalViewPr>
  <p:slideViewPr>
    <p:cSldViewPr>
      <p:cViewPr>
        <p:scale>
          <a:sx n="80" d="100"/>
          <a:sy n="80" d="100"/>
        </p:scale>
        <p:origin x="264" y="-90"/>
      </p:cViewPr>
      <p:guideLst>
        <p:guide orient="horz" pos="2160"/>
        <p:guide pos="2880"/>
      </p:guideLst>
    </p:cSldViewPr>
  </p:slideViewPr>
  <p:outlineViewPr>
    <p:cViewPr>
      <p:scale>
        <a:sx n="33" d="100"/>
        <a:sy n="33" d="100"/>
      </p:scale>
      <p:origin x="48" y="30404"/>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917" cy="511731"/>
          </a:xfrm>
          <a:prstGeom prst="rect">
            <a:avLst/>
          </a:prstGeom>
        </p:spPr>
        <p:txBody>
          <a:bodyPr vert="horz" lIns="93976" tIns="46988" rIns="93976" bIns="46988" rtlCol="0"/>
          <a:lstStyle>
            <a:lvl1pPr algn="l">
              <a:defRPr sz="1200">
                <a:cs typeface="+mn-cs"/>
              </a:defRPr>
            </a:lvl1pPr>
          </a:lstStyle>
          <a:p>
            <a:pPr>
              <a:defRPr/>
            </a:pPr>
            <a:endParaRPr lang="sv-SE" dirty="0"/>
          </a:p>
        </p:txBody>
      </p:sp>
      <p:sp>
        <p:nvSpPr>
          <p:cNvPr id="3" name="Date Placeholder 2"/>
          <p:cNvSpPr>
            <a:spLocks noGrp="1"/>
          </p:cNvSpPr>
          <p:nvPr>
            <p:ph type="dt" sz="quarter" idx="1"/>
          </p:nvPr>
        </p:nvSpPr>
        <p:spPr>
          <a:xfrm>
            <a:off x="4020725" y="0"/>
            <a:ext cx="3076917" cy="511731"/>
          </a:xfrm>
          <a:prstGeom prst="rect">
            <a:avLst/>
          </a:prstGeom>
        </p:spPr>
        <p:txBody>
          <a:bodyPr vert="horz" lIns="93976" tIns="46988" rIns="93976" bIns="46988" rtlCol="0"/>
          <a:lstStyle>
            <a:lvl1pPr algn="r">
              <a:defRPr sz="1200">
                <a:cs typeface="+mn-cs"/>
              </a:defRPr>
            </a:lvl1pPr>
          </a:lstStyle>
          <a:p>
            <a:pPr>
              <a:defRPr/>
            </a:pPr>
            <a:fld id="{2EA99D6E-465B-4065-AA6E-EB546D7236BA}" type="datetimeFigureOut">
              <a:rPr lang="sv-SE"/>
              <a:pPr>
                <a:defRPr/>
              </a:pPr>
              <a:t>2024-10-13</a:t>
            </a:fld>
            <a:endParaRPr lang="sv-SE" dirty="0"/>
          </a:p>
        </p:txBody>
      </p:sp>
      <p:sp>
        <p:nvSpPr>
          <p:cNvPr id="4" name="Footer Placeholder 3"/>
          <p:cNvSpPr>
            <a:spLocks noGrp="1"/>
          </p:cNvSpPr>
          <p:nvPr>
            <p:ph type="ftr" sz="quarter" idx="2"/>
          </p:nvPr>
        </p:nvSpPr>
        <p:spPr>
          <a:xfrm>
            <a:off x="0" y="9721243"/>
            <a:ext cx="3076917" cy="511731"/>
          </a:xfrm>
          <a:prstGeom prst="rect">
            <a:avLst/>
          </a:prstGeom>
        </p:spPr>
        <p:txBody>
          <a:bodyPr vert="horz" lIns="93976" tIns="46988" rIns="93976" bIns="46988" rtlCol="0" anchor="b"/>
          <a:lstStyle>
            <a:lvl1pPr algn="l">
              <a:defRPr sz="1200">
                <a:cs typeface="+mn-cs"/>
              </a:defRPr>
            </a:lvl1pPr>
          </a:lstStyle>
          <a:p>
            <a:pPr>
              <a:defRPr/>
            </a:pPr>
            <a:endParaRPr lang="sv-SE" dirty="0"/>
          </a:p>
        </p:txBody>
      </p:sp>
      <p:sp>
        <p:nvSpPr>
          <p:cNvPr id="5" name="Slide Number Placeholder 4"/>
          <p:cNvSpPr>
            <a:spLocks noGrp="1"/>
          </p:cNvSpPr>
          <p:nvPr>
            <p:ph type="sldNum" sz="quarter" idx="3"/>
          </p:nvPr>
        </p:nvSpPr>
        <p:spPr>
          <a:xfrm>
            <a:off x="4020725" y="9721243"/>
            <a:ext cx="3076917" cy="511731"/>
          </a:xfrm>
          <a:prstGeom prst="rect">
            <a:avLst/>
          </a:prstGeom>
        </p:spPr>
        <p:txBody>
          <a:bodyPr vert="horz" lIns="93976" tIns="46988" rIns="93976" bIns="46988" rtlCol="0" anchor="b"/>
          <a:lstStyle>
            <a:lvl1pPr algn="r">
              <a:defRPr sz="1200">
                <a:cs typeface="+mn-cs"/>
              </a:defRPr>
            </a:lvl1pPr>
          </a:lstStyle>
          <a:p>
            <a:pPr>
              <a:defRPr/>
            </a:pPr>
            <a:fld id="{D5285945-0CC5-425E-95AD-C9CDED6746FF}" type="slidenum">
              <a:rPr lang="sv-SE"/>
              <a:pPr>
                <a:defRPr/>
              </a:pPr>
              <a:t>‹#›</a:t>
            </a:fld>
            <a:endParaRPr lang="sv-SE" dirty="0"/>
          </a:p>
        </p:txBody>
      </p:sp>
    </p:spTree>
    <p:extLst>
      <p:ext uri="{BB962C8B-B14F-4D97-AF65-F5344CB8AC3E}">
        <p14:creationId xmlns:p14="http://schemas.microsoft.com/office/powerpoint/2010/main" val="306575172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840" units="cm"/>
          <inkml:channel name="Y" type="integer" max="1200" units="cm"/>
          <inkml:channel name="T" type="integer" max="2.14748E9" units="dev"/>
        </inkml:traceFormat>
        <inkml:channelProperties>
          <inkml:channelProperty channel="X" name="resolution" value="111.62791" units="1/cm"/>
          <inkml:channelProperty channel="Y" name="resolution" value="61.85567" units="1/cm"/>
          <inkml:channelProperty channel="T" name="resolution" value="1" units="1/dev"/>
        </inkml:channelProperties>
      </inkml:inkSource>
      <inkml:timestamp xml:id="ts0" timeString="2023-10-10T12:36:28.692"/>
    </inkml:context>
    <inkml:brush xml:id="br0">
      <inkml:brushProperty name="width" value="0.05292" units="cm"/>
      <inkml:brushProperty name="height" value="0.05292" units="cm"/>
      <inkml:brushProperty name="color" value="#FF0000"/>
    </inkml:brush>
  </inkml:definitions>
  <inkml:trace contextRef="#ctx0" brushRef="#br0">13441 5644 0,'-18'0'406,"1"0"-390,-19 0 15,19 18-15,-1-18 15,-17 18 16,17-1 0,18 1-32,-18-18 17,18 35-17,-17-17 1,-1-18 15,18 18 0,0-1 1,0 1-1,0 17-15,0-17 46,18-1-31,-1 19 1,72 122-1,-89-122-31,35 70 31,-35-89-31,18 18 16,-18-17-1,17-18 1,-17 18 0,0-1-1,0 1 1,18 0-1,-1-1 1,1 1 0,-18 0-1,35-1 17,-17-17-1,0 0 16,-1 0-32,19 0 48,-19 0-32,18 0 0,-17-17 1,-18-1-1,35 0 0,-35 1-15,18-19 15,0 36-15,-18-17-1,35-1 16,-17 0-15,-18 1 15,17 17-15,-17-18 0,18 18-1,0 0 16,-18-17 1,0-1-1,-18-35-15,0 18-1,1-18 1,-19 17-1,36 1 1,-17 18 0,-1-1 15,0 18-15,18-18-1,0 1 16,-17 17 16,-1 0-15,-17 0 30,-265-177-31,229 107-15,-176-195 0,247 247-1,-52-34 1,34 34-1,0 0 32,1 1-15,-1 17-1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6917" cy="511731"/>
          </a:xfrm>
          <a:prstGeom prst="rect">
            <a:avLst/>
          </a:prstGeom>
          <a:noFill/>
          <a:ln w="9525">
            <a:noFill/>
            <a:miter lim="800000"/>
            <a:headEnd/>
            <a:tailEnd/>
          </a:ln>
          <a:effectLst/>
        </p:spPr>
        <p:txBody>
          <a:bodyPr vert="horz" wrap="square" lIns="94896" tIns="47449" rIns="94896" bIns="47449" numCol="1" anchor="t" anchorCtr="0" compatLnSpc="1">
            <a:prstTxWarp prst="textNoShape">
              <a:avLst/>
            </a:prstTxWarp>
          </a:bodyPr>
          <a:lstStyle>
            <a:lvl1pPr>
              <a:defRPr sz="1200">
                <a:cs typeface="+mn-cs"/>
              </a:defRPr>
            </a:lvl1pPr>
          </a:lstStyle>
          <a:p>
            <a:pPr>
              <a:defRPr/>
            </a:pPr>
            <a:endParaRPr lang="en-US" dirty="0"/>
          </a:p>
        </p:txBody>
      </p:sp>
      <p:sp>
        <p:nvSpPr>
          <p:cNvPr id="3075" name="Rectangle 3"/>
          <p:cNvSpPr>
            <a:spLocks noGrp="1" noChangeArrowheads="1"/>
          </p:cNvSpPr>
          <p:nvPr>
            <p:ph type="dt" idx="1"/>
          </p:nvPr>
        </p:nvSpPr>
        <p:spPr bwMode="auto">
          <a:xfrm>
            <a:off x="4020725" y="0"/>
            <a:ext cx="3076917" cy="511731"/>
          </a:xfrm>
          <a:prstGeom prst="rect">
            <a:avLst/>
          </a:prstGeom>
          <a:noFill/>
          <a:ln w="9525">
            <a:noFill/>
            <a:miter lim="800000"/>
            <a:headEnd/>
            <a:tailEnd/>
          </a:ln>
          <a:effectLst/>
        </p:spPr>
        <p:txBody>
          <a:bodyPr vert="horz" wrap="square" lIns="94896" tIns="47449" rIns="94896" bIns="47449" numCol="1" anchor="t" anchorCtr="0" compatLnSpc="1">
            <a:prstTxWarp prst="textNoShape">
              <a:avLst/>
            </a:prstTxWarp>
          </a:bodyPr>
          <a:lstStyle>
            <a:lvl1pPr algn="r">
              <a:defRPr sz="1200">
                <a:cs typeface="+mn-cs"/>
              </a:defRPr>
            </a:lvl1pPr>
          </a:lstStyle>
          <a:p>
            <a:pPr>
              <a:defRPr/>
            </a:pPr>
            <a:endParaRPr lang="en-US" dirty="0"/>
          </a:p>
        </p:txBody>
      </p:sp>
      <p:sp>
        <p:nvSpPr>
          <p:cNvPr id="13316"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709930" y="4861441"/>
            <a:ext cx="5679440" cy="4605576"/>
          </a:xfrm>
          <a:prstGeom prst="rect">
            <a:avLst/>
          </a:prstGeom>
          <a:noFill/>
          <a:ln w="9525">
            <a:noFill/>
            <a:miter lim="800000"/>
            <a:headEnd/>
            <a:tailEnd/>
          </a:ln>
          <a:effectLst/>
        </p:spPr>
        <p:txBody>
          <a:bodyPr vert="horz" wrap="square" lIns="94896" tIns="47449" rIns="94896" bIns="4744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9721243"/>
            <a:ext cx="3076917" cy="511731"/>
          </a:xfrm>
          <a:prstGeom prst="rect">
            <a:avLst/>
          </a:prstGeom>
          <a:noFill/>
          <a:ln w="9525">
            <a:noFill/>
            <a:miter lim="800000"/>
            <a:headEnd/>
            <a:tailEnd/>
          </a:ln>
          <a:effectLst/>
        </p:spPr>
        <p:txBody>
          <a:bodyPr vert="horz" wrap="square" lIns="94896" tIns="47449" rIns="94896" bIns="47449" numCol="1" anchor="b" anchorCtr="0" compatLnSpc="1">
            <a:prstTxWarp prst="textNoShape">
              <a:avLst/>
            </a:prstTxWarp>
          </a:bodyPr>
          <a:lstStyle>
            <a:lvl1pPr>
              <a:defRPr sz="1200">
                <a:cs typeface="+mn-cs"/>
              </a:defRPr>
            </a:lvl1pPr>
          </a:lstStyle>
          <a:p>
            <a:pPr>
              <a:defRPr/>
            </a:pPr>
            <a:endParaRPr lang="en-US" dirty="0"/>
          </a:p>
        </p:txBody>
      </p:sp>
      <p:sp>
        <p:nvSpPr>
          <p:cNvPr id="3079" name="Rectangle 7"/>
          <p:cNvSpPr>
            <a:spLocks noGrp="1" noChangeArrowheads="1"/>
          </p:cNvSpPr>
          <p:nvPr>
            <p:ph type="sldNum" sz="quarter" idx="5"/>
          </p:nvPr>
        </p:nvSpPr>
        <p:spPr bwMode="auto">
          <a:xfrm>
            <a:off x="4020725" y="9721243"/>
            <a:ext cx="3076917" cy="511731"/>
          </a:xfrm>
          <a:prstGeom prst="rect">
            <a:avLst/>
          </a:prstGeom>
          <a:noFill/>
          <a:ln w="9525">
            <a:noFill/>
            <a:miter lim="800000"/>
            <a:headEnd/>
            <a:tailEnd/>
          </a:ln>
          <a:effectLst/>
        </p:spPr>
        <p:txBody>
          <a:bodyPr vert="horz" wrap="square" lIns="94896" tIns="47449" rIns="94896" bIns="47449" numCol="1" anchor="b" anchorCtr="0" compatLnSpc="1">
            <a:prstTxWarp prst="textNoShape">
              <a:avLst/>
            </a:prstTxWarp>
          </a:bodyPr>
          <a:lstStyle>
            <a:lvl1pPr algn="r">
              <a:defRPr sz="1200">
                <a:cs typeface="+mn-cs"/>
              </a:defRPr>
            </a:lvl1pPr>
          </a:lstStyle>
          <a:p>
            <a:pPr>
              <a:defRPr/>
            </a:pPr>
            <a:fld id="{02FD8E17-38E8-4A7F-BD6A-56586DF41199}" type="slidenum">
              <a:rPr lang="en-US"/>
              <a:pPr>
                <a:defRPr/>
              </a:pPr>
              <a:t>‹#›</a:t>
            </a:fld>
            <a:endParaRPr lang="en-US" dirty="0"/>
          </a:p>
        </p:txBody>
      </p:sp>
    </p:spTree>
    <p:extLst>
      <p:ext uri="{BB962C8B-B14F-4D97-AF65-F5344CB8AC3E}">
        <p14:creationId xmlns:p14="http://schemas.microsoft.com/office/powerpoint/2010/main" val="1078459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mailto:jlevine@boulder.nist.gov"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0" dirty="0"/>
              <a:t>Internet Time Services and</a:t>
            </a:r>
            <a:br>
              <a:rPr lang="en-US" sz="1200" kern="0" dirty="0"/>
            </a:br>
            <a:r>
              <a:rPr lang="en-US" sz="1200" kern="0" dirty="0"/>
              <a:t> NTP, The Network Time Protocol</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kern="0" dirty="0"/>
          </a:p>
          <a:p>
            <a:pPr>
              <a:defRPr/>
            </a:pPr>
            <a:r>
              <a:rPr lang="en-US" kern="0" dirty="0"/>
              <a:t>Judah Levine</a:t>
            </a:r>
          </a:p>
          <a:p>
            <a:pPr>
              <a:defRPr/>
            </a:pPr>
            <a:r>
              <a:rPr lang="en-US" kern="0" dirty="0"/>
              <a:t>Time and Frequency Division</a:t>
            </a:r>
          </a:p>
          <a:p>
            <a:pPr>
              <a:defRPr/>
            </a:pPr>
            <a:r>
              <a:rPr lang="en-US" kern="0" dirty="0"/>
              <a:t>NIST Boulder</a:t>
            </a:r>
          </a:p>
          <a:p>
            <a:pPr>
              <a:defRPr/>
            </a:pPr>
            <a:r>
              <a:rPr lang="en-US" kern="0" dirty="0">
                <a:hlinkClick r:id="rId3"/>
              </a:rPr>
              <a:t>jlevine@boulder.nist.gov</a:t>
            </a:r>
            <a:endParaRPr lang="en-US" kern="0" dirty="0"/>
          </a:p>
          <a:p>
            <a:pPr>
              <a:defRPr/>
            </a:pPr>
            <a:r>
              <a:rPr lang="en-US" kern="0" dirty="0"/>
              <a:t>303 497-3903</a:t>
            </a:r>
          </a:p>
          <a:p>
            <a:pPr>
              <a:defRPr/>
            </a:pPr>
            <a:endParaRPr lang="en-US" sz="2400" b="1" kern="0" dirty="0">
              <a:solidFill>
                <a:srgbClr val="E61900"/>
              </a:solidFill>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kern="0" dirty="0"/>
          </a:p>
          <a:p>
            <a:endParaRPr lang="en-US" dirty="0"/>
          </a:p>
        </p:txBody>
      </p:sp>
      <p:sp>
        <p:nvSpPr>
          <p:cNvPr id="4" name="Slide Number Placeholder 3"/>
          <p:cNvSpPr>
            <a:spLocks noGrp="1"/>
          </p:cNvSpPr>
          <p:nvPr>
            <p:ph type="sldNum" sz="quarter" idx="10"/>
          </p:nvPr>
        </p:nvSpPr>
        <p:spPr/>
        <p:txBody>
          <a:bodyPr/>
          <a:lstStyle/>
          <a:p>
            <a:pPr>
              <a:defRPr/>
            </a:pPr>
            <a:fld id="{02FD8E17-38E8-4A7F-BD6A-56586DF41199}" type="slidenum">
              <a:rPr lang="en-US" smtClean="0"/>
              <a:pPr>
                <a:defRPr/>
              </a:pPr>
              <a:t>1</a:t>
            </a:fld>
            <a:endParaRPr lang="en-US" dirty="0"/>
          </a:p>
        </p:txBody>
      </p:sp>
    </p:spTree>
    <p:extLst>
      <p:ext uri="{BB962C8B-B14F-4D97-AF65-F5344CB8AC3E}">
        <p14:creationId xmlns:p14="http://schemas.microsoft.com/office/powerpoint/2010/main" val="21895744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a:defRPr sz="2600" b="1">
                <a:solidFill>
                  <a:schemeClr val="tx1"/>
                </a:solidFill>
                <a:latin typeface="Comic Sans MS" pitchFamily="66" charset="0"/>
              </a:defRPr>
            </a:lvl1pPr>
            <a:lvl2pPr marL="804763" indent="-309524">
              <a:defRPr sz="2600" b="1">
                <a:solidFill>
                  <a:schemeClr val="tx1"/>
                </a:solidFill>
                <a:latin typeface="Comic Sans MS" pitchFamily="66" charset="0"/>
              </a:defRPr>
            </a:lvl2pPr>
            <a:lvl3pPr marL="1238098" indent="-247620">
              <a:defRPr sz="2600" b="1">
                <a:solidFill>
                  <a:schemeClr val="tx1"/>
                </a:solidFill>
                <a:latin typeface="Comic Sans MS" pitchFamily="66" charset="0"/>
              </a:defRPr>
            </a:lvl3pPr>
            <a:lvl4pPr marL="1733337" indent="-247620">
              <a:defRPr sz="2600" b="1">
                <a:solidFill>
                  <a:schemeClr val="tx1"/>
                </a:solidFill>
                <a:latin typeface="Comic Sans MS" pitchFamily="66" charset="0"/>
              </a:defRPr>
            </a:lvl4pPr>
            <a:lvl5pPr marL="2228576" indent="-247620">
              <a:defRPr sz="2600" b="1">
                <a:solidFill>
                  <a:schemeClr val="tx1"/>
                </a:solidFill>
                <a:latin typeface="Comic Sans MS" pitchFamily="66" charset="0"/>
              </a:defRPr>
            </a:lvl5pPr>
            <a:lvl6pPr marL="2723815" indent="-247620" eaLnBrk="0" fontAlgn="base" hangingPunct="0">
              <a:spcBef>
                <a:spcPct val="20000"/>
              </a:spcBef>
              <a:spcAft>
                <a:spcPct val="0"/>
              </a:spcAft>
              <a:buClr>
                <a:schemeClr val="accent2"/>
              </a:buClr>
              <a:buSzPct val="85000"/>
              <a:buFont typeface="Wingdings" pitchFamily="2" charset="2"/>
              <a:buChar char="q"/>
              <a:defRPr sz="2600" b="1">
                <a:solidFill>
                  <a:schemeClr val="tx1"/>
                </a:solidFill>
                <a:latin typeface="Comic Sans MS" pitchFamily="66" charset="0"/>
              </a:defRPr>
            </a:lvl6pPr>
            <a:lvl7pPr marL="3219054" indent="-247620" eaLnBrk="0" fontAlgn="base" hangingPunct="0">
              <a:spcBef>
                <a:spcPct val="20000"/>
              </a:spcBef>
              <a:spcAft>
                <a:spcPct val="0"/>
              </a:spcAft>
              <a:buClr>
                <a:schemeClr val="accent2"/>
              </a:buClr>
              <a:buSzPct val="85000"/>
              <a:buFont typeface="Wingdings" pitchFamily="2" charset="2"/>
              <a:buChar char="q"/>
              <a:defRPr sz="2600" b="1">
                <a:solidFill>
                  <a:schemeClr val="tx1"/>
                </a:solidFill>
                <a:latin typeface="Comic Sans MS" pitchFamily="66" charset="0"/>
              </a:defRPr>
            </a:lvl7pPr>
            <a:lvl8pPr marL="3714293" indent="-247620" eaLnBrk="0" fontAlgn="base" hangingPunct="0">
              <a:spcBef>
                <a:spcPct val="20000"/>
              </a:spcBef>
              <a:spcAft>
                <a:spcPct val="0"/>
              </a:spcAft>
              <a:buClr>
                <a:schemeClr val="accent2"/>
              </a:buClr>
              <a:buSzPct val="85000"/>
              <a:buFont typeface="Wingdings" pitchFamily="2" charset="2"/>
              <a:buChar char="q"/>
              <a:defRPr sz="2600" b="1">
                <a:solidFill>
                  <a:schemeClr val="tx1"/>
                </a:solidFill>
                <a:latin typeface="Comic Sans MS" pitchFamily="66" charset="0"/>
              </a:defRPr>
            </a:lvl8pPr>
            <a:lvl9pPr marL="4209532" indent="-247620" eaLnBrk="0" fontAlgn="base" hangingPunct="0">
              <a:spcBef>
                <a:spcPct val="20000"/>
              </a:spcBef>
              <a:spcAft>
                <a:spcPct val="0"/>
              </a:spcAft>
              <a:buClr>
                <a:schemeClr val="accent2"/>
              </a:buClr>
              <a:buSzPct val="85000"/>
              <a:buFont typeface="Wingdings" pitchFamily="2" charset="2"/>
              <a:buChar char="q"/>
              <a:defRPr sz="2600" b="1">
                <a:solidFill>
                  <a:schemeClr val="tx1"/>
                </a:solidFill>
                <a:latin typeface="Comic Sans MS" pitchFamily="66" charset="0"/>
              </a:defRPr>
            </a:lvl9pPr>
          </a:lstStyle>
          <a:p>
            <a:fld id="{0464EF57-4FA3-4E54-B82B-E04B0F2E6787}" type="slidenum">
              <a:rPr lang="en-US" altLang="en-US" sz="1300" b="0">
                <a:latin typeface="Times New Roman" pitchFamily="18" charset="0"/>
              </a:rPr>
              <a:pPr/>
              <a:t>25</a:t>
            </a:fld>
            <a:endParaRPr lang="en-US" altLang="en-US" sz="1300" b="0">
              <a:latin typeface="Times New Roman" pitchFamily="18" charset="0"/>
            </a:endParaRPr>
          </a:p>
        </p:txBody>
      </p:sp>
      <p:sp>
        <p:nvSpPr>
          <p:cNvPr id="57347" name="Rectangle 2"/>
          <p:cNvSpPr>
            <a:spLocks noGrp="1" noRot="1" noChangeAspect="1" noChangeArrowheads="1" noTextEdit="1"/>
          </p:cNvSpPr>
          <p:nvPr>
            <p:ph type="sldImg"/>
          </p:nvPr>
        </p:nvSpPr>
        <p:spPr>
          <a:solidFill>
            <a:srgbClr val="FFFFFF"/>
          </a:solidFill>
          <a:ln/>
        </p:spPr>
      </p:sp>
      <p:sp>
        <p:nvSpPr>
          <p:cNvPr id="57348" name="Rectangle 3"/>
          <p:cNvSpPr>
            <a:spLocks noGrp="1" noChangeArrowheads="1"/>
          </p:cNvSpPr>
          <p:nvPr>
            <p:ph type="body" idx="1"/>
          </p:nvPr>
        </p:nvSpPr>
        <p:spPr>
          <a:solidFill>
            <a:srgbClr val="FFFFFF"/>
          </a:solidFill>
          <a:ln>
            <a:solidFill>
              <a:srgbClr val="000000"/>
            </a:solidFill>
            <a:miter lim="800000"/>
            <a:headEnd/>
            <a:tailEnd/>
          </a:ln>
        </p:spPr>
        <p:txBody>
          <a:bodyPr/>
          <a:lstStyle/>
          <a:p>
            <a:r>
              <a:rPr lang="en-US" altLang="sv-SE"/>
              <a:t>Note that for ease of description the values we choose for M are not the minimal possible value</a:t>
            </a:r>
          </a:p>
        </p:txBody>
      </p:sp>
    </p:spTree>
    <p:extLst>
      <p:ext uri="{BB962C8B-B14F-4D97-AF65-F5344CB8AC3E}">
        <p14:creationId xmlns:p14="http://schemas.microsoft.com/office/powerpoint/2010/main" val="960253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mn-ea"/>
                <a:cs typeface="+mn-cs"/>
              </a:rPr>
              <a:t>One may wonder whether the number of clock values be further reduced. Can this number be a fixed constant that is related to neither the diameter of the system nor the number of processors in the system? The following elegant lower bound on the number of states per processor proves that there is no uniform digital clock-synchronization algorithm that uses only a constant number of states per processor. To prove the lower bound, we restrict our attention to systems with ring communication graphs. This is a special case of general communication graph systems; therefore, a lower bound for this special case implies a lower bound for the general communication graph case. </a:t>
            </a:r>
            <a:endParaRPr lang="sv-SE" sz="1200" kern="1200" dirty="0">
              <a:solidFill>
                <a:schemeClr val="tx1"/>
              </a:solidFill>
              <a:effectLst/>
              <a:latin typeface="Arial" charset="0"/>
              <a:ea typeface="+mn-ea"/>
              <a:cs typeface="+mn-cs"/>
            </a:endParaRPr>
          </a:p>
          <a:p>
            <a:endParaRPr lang="sv-SE" dirty="0"/>
          </a:p>
        </p:txBody>
      </p:sp>
      <p:sp>
        <p:nvSpPr>
          <p:cNvPr id="4" name="Slide Number Placeholder 3"/>
          <p:cNvSpPr>
            <a:spLocks noGrp="1"/>
          </p:cNvSpPr>
          <p:nvPr>
            <p:ph type="sldNum" sz="quarter" idx="10"/>
          </p:nvPr>
        </p:nvSpPr>
        <p:spPr/>
        <p:txBody>
          <a:bodyPr/>
          <a:lstStyle/>
          <a:p>
            <a:pPr>
              <a:defRPr/>
            </a:pPr>
            <a:fld id="{02FD8E17-38E8-4A7F-BD6A-56586DF41199}" type="slidenum">
              <a:rPr lang="en-US" smtClean="0"/>
              <a:pPr>
                <a:defRPr/>
              </a:pPr>
              <a:t>27</a:t>
            </a:fld>
            <a:endParaRPr lang="en-US" dirty="0"/>
          </a:p>
        </p:txBody>
      </p:sp>
    </p:spTree>
    <p:extLst>
      <p:ext uri="{BB962C8B-B14F-4D97-AF65-F5344CB8AC3E}">
        <p14:creationId xmlns:p14="http://schemas.microsoft.com/office/powerpoint/2010/main" val="5236105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a:defRPr sz="2600" b="1">
                <a:solidFill>
                  <a:schemeClr val="tx1"/>
                </a:solidFill>
                <a:latin typeface="Comic Sans MS" pitchFamily="66" charset="0"/>
              </a:defRPr>
            </a:lvl1pPr>
            <a:lvl2pPr marL="804763" indent="-309524">
              <a:defRPr sz="2600" b="1">
                <a:solidFill>
                  <a:schemeClr val="tx1"/>
                </a:solidFill>
                <a:latin typeface="Comic Sans MS" pitchFamily="66" charset="0"/>
              </a:defRPr>
            </a:lvl2pPr>
            <a:lvl3pPr marL="1238098" indent="-247620">
              <a:defRPr sz="2600" b="1">
                <a:solidFill>
                  <a:schemeClr val="tx1"/>
                </a:solidFill>
                <a:latin typeface="Comic Sans MS" pitchFamily="66" charset="0"/>
              </a:defRPr>
            </a:lvl3pPr>
            <a:lvl4pPr marL="1733337" indent="-247620">
              <a:defRPr sz="2600" b="1">
                <a:solidFill>
                  <a:schemeClr val="tx1"/>
                </a:solidFill>
                <a:latin typeface="Comic Sans MS" pitchFamily="66" charset="0"/>
              </a:defRPr>
            </a:lvl4pPr>
            <a:lvl5pPr marL="2228576" indent="-247620">
              <a:defRPr sz="2600" b="1">
                <a:solidFill>
                  <a:schemeClr val="tx1"/>
                </a:solidFill>
                <a:latin typeface="Comic Sans MS" pitchFamily="66" charset="0"/>
              </a:defRPr>
            </a:lvl5pPr>
            <a:lvl6pPr marL="2723815" indent="-247620" eaLnBrk="0" fontAlgn="base" hangingPunct="0">
              <a:spcBef>
                <a:spcPct val="20000"/>
              </a:spcBef>
              <a:spcAft>
                <a:spcPct val="0"/>
              </a:spcAft>
              <a:buClr>
                <a:schemeClr val="accent2"/>
              </a:buClr>
              <a:buSzPct val="85000"/>
              <a:buFont typeface="Wingdings" pitchFamily="2" charset="2"/>
              <a:buChar char="q"/>
              <a:defRPr sz="2600" b="1">
                <a:solidFill>
                  <a:schemeClr val="tx1"/>
                </a:solidFill>
                <a:latin typeface="Comic Sans MS" pitchFamily="66" charset="0"/>
              </a:defRPr>
            </a:lvl6pPr>
            <a:lvl7pPr marL="3219054" indent="-247620" eaLnBrk="0" fontAlgn="base" hangingPunct="0">
              <a:spcBef>
                <a:spcPct val="20000"/>
              </a:spcBef>
              <a:spcAft>
                <a:spcPct val="0"/>
              </a:spcAft>
              <a:buClr>
                <a:schemeClr val="accent2"/>
              </a:buClr>
              <a:buSzPct val="85000"/>
              <a:buFont typeface="Wingdings" pitchFamily="2" charset="2"/>
              <a:buChar char="q"/>
              <a:defRPr sz="2600" b="1">
                <a:solidFill>
                  <a:schemeClr val="tx1"/>
                </a:solidFill>
                <a:latin typeface="Comic Sans MS" pitchFamily="66" charset="0"/>
              </a:defRPr>
            </a:lvl7pPr>
            <a:lvl8pPr marL="3714293" indent="-247620" eaLnBrk="0" fontAlgn="base" hangingPunct="0">
              <a:spcBef>
                <a:spcPct val="20000"/>
              </a:spcBef>
              <a:spcAft>
                <a:spcPct val="0"/>
              </a:spcAft>
              <a:buClr>
                <a:schemeClr val="accent2"/>
              </a:buClr>
              <a:buSzPct val="85000"/>
              <a:buFont typeface="Wingdings" pitchFamily="2" charset="2"/>
              <a:buChar char="q"/>
              <a:defRPr sz="2600" b="1">
                <a:solidFill>
                  <a:schemeClr val="tx1"/>
                </a:solidFill>
                <a:latin typeface="Comic Sans MS" pitchFamily="66" charset="0"/>
              </a:defRPr>
            </a:lvl8pPr>
            <a:lvl9pPr marL="4209532" indent="-247620" eaLnBrk="0" fontAlgn="base" hangingPunct="0">
              <a:spcBef>
                <a:spcPct val="20000"/>
              </a:spcBef>
              <a:spcAft>
                <a:spcPct val="0"/>
              </a:spcAft>
              <a:buClr>
                <a:schemeClr val="accent2"/>
              </a:buClr>
              <a:buSzPct val="85000"/>
              <a:buFont typeface="Wingdings" pitchFamily="2" charset="2"/>
              <a:buChar char="q"/>
              <a:defRPr sz="2600" b="1">
                <a:solidFill>
                  <a:schemeClr val="tx1"/>
                </a:solidFill>
                <a:latin typeface="Comic Sans MS" pitchFamily="66" charset="0"/>
              </a:defRPr>
            </a:lvl9pPr>
          </a:lstStyle>
          <a:p>
            <a:fld id="{9F359F57-BFF4-4B95-9BE4-3D2A52624498}" type="slidenum">
              <a:rPr lang="en-US" altLang="en-US" sz="1300" b="0">
                <a:latin typeface="Times New Roman" pitchFamily="18" charset="0"/>
              </a:rPr>
              <a:pPr/>
              <a:t>28</a:t>
            </a:fld>
            <a:endParaRPr lang="en-US" altLang="en-US" sz="1300" b="0">
              <a:latin typeface="Times New Roman" pitchFamily="18" charset="0"/>
            </a:endParaRPr>
          </a:p>
        </p:txBody>
      </p:sp>
      <p:sp>
        <p:nvSpPr>
          <p:cNvPr id="58371" name="Rectangle 1026"/>
          <p:cNvSpPr>
            <a:spLocks noGrp="1" noRot="1" noChangeAspect="1" noChangeArrowheads="1" noTextEdit="1"/>
          </p:cNvSpPr>
          <p:nvPr>
            <p:ph type="sldImg"/>
          </p:nvPr>
        </p:nvSpPr>
        <p:spPr>
          <a:ln/>
        </p:spPr>
      </p:sp>
      <p:sp>
        <p:nvSpPr>
          <p:cNvPr id="58372" name="Rectangle 1027"/>
          <p:cNvSpPr>
            <a:spLocks noGrp="1" noChangeArrowheads="1"/>
          </p:cNvSpPr>
          <p:nvPr>
            <p:ph type="body" idx="1"/>
          </p:nvPr>
        </p:nvSpPr>
        <p:spPr>
          <a:noFill/>
        </p:spPr>
        <p:txBody>
          <a:bodyPr/>
          <a:lstStyle/>
          <a:p>
            <a:r>
              <a:rPr lang="en-US" altLang="sv-SE" dirty="0"/>
              <a:t>The proof shows that a configuration exists for a sufficiently large ring such that the states of the processor rotate: in every step, the state of every processor is changed to the state of its right processor</a:t>
            </a:r>
          </a:p>
          <a:p>
            <a:endParaRPr lang="en-US" altLang="sv-SE"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mn-ea"/>
                <a:cs typeface="+mn-cs"/>
              </a:rPr>
              <a:t>To present the main ideas of the lower bound, we start in a restricted case in which a processor can read only the clock of a subset of its neighbors, and we prove a lower bound for a </a:t>
            </a:r>
            <a:r>
              <a:rPr lang="en-US" sz="1200" kern="1200" dirty="0" err="1">
                <a:solidFill>
                  <a:schemeClr val="tx1"/>
                </a:solidFill>
                <a:effectLst/>
                <a:latin typeface="Arial" charset="0"/>
                <a:ea typeface="+mn-ea"/>
                <a:cs typeface="+mn-cs"/>
              </a:rPr>
              <a:t>unidirected</a:t>
            </a:r>
            <a:r>
              <a:rPr lang="en-US" sz="1200" kern="1200" dirty="0">
                <a:solidFill>
                  <a:schemeClr val="tx1"/>
                </a:solidFill>
                <a:effectLst/>
                <a:latin typeface="Arial" charset="0"/>
                <a:ea typeface="+mn-ea"/>
                <a:cs typeface="+mn-cs"/>
              </a:rPr>
              <a:t> ring. In a </a:t>
            </a:r>
            <a:r>
              <a:rPr lang="en-US" sz="1200" kern="1200" dirty="0" err="1">
                <a:solidFill>
                  <a:schemeClr val="tx1"/>
                </a:solidFill>
                <a:effectLst/>
                <a:latin typeface="Arial" charset="0"/>
                <a:ea typeface="+mn-ea"/>
                <a:cs typeface="+mn-cs"/>
              </a:rPr>
              <a:t>unidirected</a:t>
            </a:r>
            <a:r>
              <a:rPr lang="en-US" sz="1200" kern="1200" dirty="0">
                <a:solidFill>
                  <a:schemeClr val="tx1"/>
                </a:solidFill>
                <a:effectLst/>
                <a:latin typeface="Arial" charset="0"/>
                <a:ea typeface="+mn-ea"/>
                <a:cs typeface="+mn-cs"/>
              </a:rPr>
              <a:t> ring every processor has a left and a right neighbor. The left and right neighbor relation is global in the following sense: if Pi is the left neighbor of </a:t>
            </a:r>
            <a:r>
              <a:rPr lang="en-US" sz="1200" kern="1200" dirty="0" err="1">
                <a:solidFill>
                  <a:schemeClr val="tx1"/>
                </a:solidFill>
                <a:effectLst/>
                <a:latin typeface="Arial" charset="0"/>
                <a:ea typeface="+mn-ea"/>
                <a:cs typeface="+mn-cs"/>
              </a:rPr>
              <a:t>Pj</a:t>
            </a:r>
            <a:r>
              <a:rPr lang="en-US" sz="1200" kern="1200" dirty="0">
                <a:solidFill>
                  <a:schemeClr val="tx1"/>
                </a:solidFill>
                <a:effectLst/>
                <a:latin typeface="Arial" charset="0"/>
                <a:ea typeface="+mn-ea"/>
                <a:cs typeface="+mn-cs"/>
              </a:rPr>
              <a:t> then </a:t>
            </a:r>
            <a:r>
              <a:rPr lang="en-US" sz="1200" kern="1200" dirty="0" err="1">
                <a:solidFill>
                  <a:schemeClr val="tx1"/>
                </a:solidFill>
                <a:effectLst/>
                <a:latin typeface="Arial" charset="0"/>
                <a:ea typeface="+mn-ea"/>
                <a:cs typeface="+mn-cs"/>
              </a:rPr>
              <a:t>Pj</a:t>
            </a:r>
            <a:r>
              <a:rPr lang="en-US" sz="1200" kern="1200" dirty="0">
                <a:solidFill>
                  <a:schemeClr val="tx1"/>
                </a:solidFill>
                <a:effectLst/>
                <a:latin typeface="Arial" charset="0"/>
                <a:ea typeface="+mn-ea"/>
                <a:cs typeface="+mn-cs"/>
              </a:rPr>
              <a:t> is the right neighbor of Pi. In a </a:t>
            </a:r>
            <a:r>
              <a:rPr lang="en-US" sz="1200" kern="1200" dirty="0" err="1">
                <a:solidFill>
                  <a:schemeClr val="tx1"/>
                </a:solidFill>
                <a:effectLst/>
                <a:latin typeface="Arial" charset="0"/>
                <a:ea typeface="+mn-ea"/>
                <a:cs typeface="+mn-cs"/>
              </a:rPr>
              <a:t>unidirected</a:t>
            </a:r>
            <a:r>
              <a:rPr lang="en-US" sz="1200" kern="1200" dirty="0">
                <a:solidFill>
                  <a:schemeClr val="tx1"/>
                </a:solidFill>
                <a:effectLst/>
                <a:latin typeface="Arial" charset="0"/>
                <a:ea typeface="+mn-ea"/>
                <a:cs typeface="+mn-cs"/>
              </a:rPr>
              <a:t> ring a processor can read the state of its left neighbor. Given any self-stabilizing digital clock-synchronization algorithm for a </a:t>
            </a:r>
            <a:r>
              <a:rPr lang="en-US" sz="1200" kern="1200" dirty="0" err="1">
                <a:solidFill>
                  <a:schemeClr val="tx1"/>
                </a:solidFill>
                <a:effectLst/>
                <a:latin typeface="Arial" charset="0"/>
                <a:ea typeface="+mn-ea"/>
                <a:cs typeface="+mn-cs"/>
              </a:rPr>
              <a:t>unidirected</a:t>
            </a:r>
            <a:r>
              <a:rPr lang="en-US" sz="1200" kern="1200" dirty="0">
                <a:solidFill>
                  <a:schemeClr val="tx1"/>
                </a:solidFill>
                <a:effectLst/>
                <a:latin typeface="Arial" charset="0"/>
                <a:ea typeface="+mn-ea"/>
                <a:cs typeface="+mn-cs"/>
              </a:rPr>
              <a:t> ring, denote the transition function of every processor by . Each transition is denoted by * +1 f(s </a:t>
            </a:r>
            <a:r>
              <a:rPr lang="en-US" sz="1200" kern="1200" dirty="0" err="1">
                <a:solidFill>
                  <a:schemeClr val="tx1"/>
                </a:solidFill>
                <a:effectLst/>
                <a:latin typeface="Arial" charset="0"/>
                <a:ea typeface="+mn-ea"/>
                <a:cs typeface="+mn-cs"/>
              </a:rPr>
              <a:t>i_l</a:t>
            </a:r>
            <a:r>
              <a:rPr lang="en-US" sz="1200" kern="1200" dirty="0">
                <a:solidFill>
                  <a:schemeClr val="tx1"/>
                </a:solidFill>
                <a:effectLst/>
                <a:latin typeface="Arial" charset="0"/>
                <a:ea typeface="+mn-ea"/>
                <a:cs typeface="+mn-cs"/>
              </a:rPr>
              <a:t>, </a:t>
            </a:r>
            <a:r>
              <a:rPr lang="en-US" sz="1200" kern="1200" dirty="0" err="1">
                <a:solidFill>
                  <a:schemeClr val="tx1"/>
                </a:solidFill>
                <a:effectLst/>
                <a:latin typeface="Arial" charset="0"/>
                <a:ea typeface="+mn-ea"/>
                <a:cs typeface="+mn-cs"/>
              </a:rPr>
              <a:t>sj</a:t>
            </a:r>
            <a:r>
              <a:rPr lang="en-US" sz="1200" kern="1200" dirty="0">
                <a:solidFill>
                  <a:schemeClr val="tx1"/>
                </a:solidFill>
                <a:effectLst/>
                <a:latin typeface="Arial" charset="0"/>
                <a:ea typeface="+mn-ea"/>
                <a:cs typeface="+mn-cs"/>
              </a:rPr>
              <a:t>), where </a:t>
            </a:r>
            <a:r>
              <a:rPr lang="en-US" sz="1200" kern="1200" dirty="0" err="1">
                <a:solidFill>
                  <a:schemeClr val="tx1"/>
                </a:solidFill>
                <a:effectLst/>
                <a:latin typeface="Arial" charset="0"/>
                <a:ea typeface="+mn-ea"/>
                <a:cs typeface="+mn-cs"/>
              </a:rPr>
              <a:t>sj</a:t>
            </a:r>
            <a:r>
              <a:rPr lang="en-US" sz="1200" kern="1200" dirty="0">
                <a:solidFill>
                  <a:schemeClr val="tx1"/>
                </a:solidFill>
                <a:effectLst/>
                <a:latin typeface="Arial" charset="0"/>
                <a:ea typeface="+mn-ea"/>
                <a:cs typeface="+mn-cs"/>
              </a:rPr>
              <a:t> and s _l are the states of Pi and its left neighbor, respectively, at time t, and </a:t>
            </a:r>
            <a:r>
              <a:rPr lang="en-US" sz="1200" kern="1200" dirty="0" err="1">
                <a:solidFill>
                  <a:schemeClr val="tx1"/>
                </a:solidFill>
                <a:effectLst/>
                <a:latin typeface="Arial" charset="0"/>
                <a:ea typeface="+mn-ea"/>
                <a:cs typeface="+mn-cs"/>
              </a:rPr>
              <a:t>sj+l</a:t>
            </a:r>
            <a:r>
              <a:rPr lang="en-US" sz="1200" kern="1200" dirty="0">
                <a:solidFill>
                  <a:schemeClr val="tx1"/>
                </a:solidFill>
                <a:effectLst/>
                <a:latin typeface="Arial" charset="0"/>
                <a:ea typeface="+mn-ea"/>
                <a:cs typeface="+mn-cs"/>
              </a:rPr>
              <a:t> is the state of P, at time t + 1. Assume that the number of states of every processor is a constant; in other words, the number of possible states is not a function of the number of the processors in the ring. Let |S| be the constant number of states of a processor. The idea is to choose a sufficiently large ring for which the given algorithm will never stabilize. The proof shows that a configuration exists for a sufficiently large ring such that the states of the processors rotate: in every step, the state of every processor is changed to the state of its right processor. </a:t>
            </a:r>
            <a:endParaRPr lang="sv-SE" sz="1200" kern="1200" dirty="0">
              <a:solidFill>
                <a:schemeClr val="tx1"/>
              </a:solidFill>
              <a:effectLst/>
              <a:latin typeface="Arial" charset="0"/>
              <a:ea typeface="+mn-ea"/>
              <a:cs typeface="+mn-cs"/>
            </a:endParaRPr>
          </a:p>
          <a:p>
            <a:endParaRPr lang="en-US" altLang="sv-SE" dirty="0"/>
          </a:p>
        </p:txBody>
      </p:sp>
    </p:spTree>
    <p:extLst>
      <p:ext uri="{BB962C8B-B14F-4D97-AF65-F5344CB8AC3E}">
        <p14:creationId xmlns:p14="http://schemas.microsoft.com/office/powerpoint/2010/main" val="8424301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a:defRPr sz="2600" b="1">
                <a:solidFill>
                  <a:schemeClr val="tx1"/>
                </a:solidFill>
                <a:latin typeface="Comic Sans MS" pitchFamily="66" charset="0"/>
              </a:defRPr>
            </a:lvl1pPr>
            <a:lvl2pPr marL="804763" indent="-309524">
              <a:defRPr sz="2600" b="1">
                <a:solidFill>
                  <a:schemeClr val="tx1"/>
                </a:solidFill>
                <a:latin typeface="Comic Sans MS" pitchFamily="66" charset="0"/>
              </a:defRPr>
            </a:lvl2pPr>
            <a:lvl3pPr marL="1238098" indent="-247620">
              <a:defRPr sz="2600" b="1">
                <a:solidFill>
                  <a:schemeClr val="tx1"/>
                </a:solidFill>
                <a:latin typeface="Comic Sans MS" pitchFamily="66" charset="0"/>
              </a:defRPr>
            </a:lvl3pPr>
            <a:lvl4pPr marL="1733337" indent="-247620">
              <a:defRPr sz="2600" b="1">
                <a:solidFill>
                  <a:schemeClr val="tx1"/>
                </a:solidFill>
                <a:latin typeface="Comic Sans MS" pitchFamily="66" charset="0"/>
              </a:defRPr>
            </a:lvl4pPr>
            <a:lvl5pPr marL="2228576" indent="-247620">
              <a:defRPr sz="2600" b="1">
                <a:solidFill>
                  <a:schemeClr val="tx1"/>
                </a:solidFill>
                <a:latin typeface="Comic Sans MS" pitchFamily="66" charset="0"/>
              </a:defRPr>
            </a:lvl5pPr>
            <a:lvl6pPr marL="2723815" indent="-247620" eaLnBrk="0" fontAlgn="base" hangingPunct="0">
              <a:spcBef>
                <a:spcPct val="20000"/>
              </a:spcBef>
              <a:spcAft>
                <a:spcPct val="0"/>
              </a:spcAft>
              <a:buClr>
                <a:schemeClr val="accent2"/>
              </a:buClr>
              <a:buSzPct val="85000"/>
              <a:buFont typeface="Wingdings" pitchFamily="2" charset="2"/>
              <a:buChar char="q"/>
              <a:defRPr sz="2600" b="1">
                <a:solidFill>
                  <a:schemeClr val="tx1"/>
                </a:solidFill>
                <a:latin typeface="Comic Sans MS" pitchFamily="66" charset="0"/>
              </a:defRPr>
            </a:lvl6pPr>
            <a:lvl7pPr marL="3219054" indent="-247620" eaLnBrk="0" fontAlgn="base" hangingPunct="0">
              <a:spcBef>
                <a:spcPct val="20000"/>
              </a:spcBef>
              <a:spcAft>
                <a:spcPct val="0"/>
              </a:spcAft>
              <a:buClr>
                <a:schemeClr val="accent2"/>
              </a:buClr>
              <a:buSzPct val="85000"/>
              <a:buFont typeface="Wingdings" pitchFamily="2" charset="2"/>
              <a:buChar char="q"/>
              <a:defRPr sz="2600" b="1">
                <a:solidFill>
                  <a:schemeClr val="tx1"/>
                </a:solidFill>
                <a:latin typeface="Comic Sans MS" pitchFamily="66" charset="0"/>
              </a:defRPr>
            </a:lvl7pPr>
            <a:lvl8pPr marL="3714293" indent="-247620" eaLnBrk="0" fontAlgn="base" hangingPunct="0">
              <a:spcBef>
                <a:spcPct val="20000"/>
              </a:spcBef>
              <a:spcAft>
                <a:spcPct val="0"/>
              </a:spcAft>
              <a:buClr>
                <a:schemeClr val="accent2"/>
              </a:buClr>
              <a:buSzPct val="85000"/>
              <a:buFont typeface="Wingdings" pitchFamily="2" charset="2"/>
              <a:buChar char="q"/>
              <a:defRPr sz="2600" b="1">
                <a:solidFill>
                  <a:schemeClr val="tx1"/>
                </a:solidFill>
                <a:latin typeface="Comic Sans MS" pitchFamily="66" charset="0"/>
              </a:defRPr>
            </a:lvl8pPr>
            <a:lvl9pPr marL="4209532" indent="-247620" eaLnBrk="0" fontAlgn="base" hangingPunct="0">
              <a:spcBef>
                <a:spcPct val="20000"/>
              </a:spcBef>
              <a:spcAft>
                <a:spcPct val="0"/>
              </a:spcAft>
              <a:buClr>
                <a:schemeClr val="accent2"/>
              </a:buClr>
              <a:buSzPct val="85000"/>
              <a:buFont typeface="Wingdings" pitchFamily="2" charset="2"/>
              <a:buChar char="q"/>
              <a:defRPr sz="2600" b="1">
                <a:solidFill>
                  <a:schemeClr val="tx1"/>
                </a:solidFill>
                <a:latin typeface="Comic Sans MS" pitchFamily="66" charset="0"/>
              </a:defRPr>
            </a:lvl9pPr>
          </a:lstStyle>
          <a:p>
            <a:fld id="{9F359F57-BFF4-4B95-9BE4-3D2A52624498}" type="slidenum">
              <a:rPr lang="en-US" altLang="en-US" sz="1300" b="0">
                <a:latin typeface="Times New Roman" pitchFamily="18" charset="0"/>
              </a:rPr>
              <a:pPr/>
              <a:t>29</a:t>
            </a:fld>
            <a:endParaRPr lang="en-US" altLang="en-US" sz="1300" b="0">
              <a:latin typeface="Times New Roman" pitchFamily="18" charset="0"/>
            </a:endParaRPr>
          </a:p>
        </p:txBody>
      </p:sp>
      <p:sp>
        <p:nvSpPr>
          <p:cNvPr id="58371" name="Rectangle 1026"/>
          <p:cNvSpPr>
            <a:spLocks noGrp="1" noRot="1" noChangeAspect="1" noChangeArrowheads="1" noTextEdit="1"/>
          </p:cNvSpPr>
          <p:nvPr>
            <p:ph type="sldImg"/>
          </p:nvPr>
        </p:nvSpPr>
        <p:spPr>
          <a:ln/>
        </p:spPr>
      </p:sp>
      <p:sp>
        <p:nvSpPr>
          <p:cNvPr id="58372" name="Rectangle 1027"/>
          <p:cNvSpPr>
            <a:spLocks noGrp="1" noChangeArrowheads="1"/>
          </p:cNvSpPr>
          <p:nvPr>
            <p:ph type="body" idx="1"/>
          </p:nvPr>
        </p:nvSpPr>
        <p:spPr>
          <a:noFill/>
        </p:spPr>
        <p:txBody>
          <a:bodyPr/>
          <a:lstStyle/>
          <a:p>
            <a:r>
              <a:rPr lang="en-US" altLang="sv-SE" dirty="0"/>
              <a:t>The proof shows that a configuration exists for a sufficiently large ring such that the states of the processor rotate: in every step, the state of every processor is changed to the state of its right processor</a:t>
            </a:r>
          </a:p>
          <a:p>
            <a:endParaRPr lang="en-US" altLang="sv-SE"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mn-ea"/>
                <a:cs typeface="+mn-cs"/>
              </a:rPr>
              <a:t>To present the main ideas of the lower bound, we start in a restricted case in which a processor can read only the clock of a subset of its neighbors, and we prove a lower bound for a </a:t>
            </a:r>
            <a:r>
              <a:rPr lang="en-US" sz="1200" kern="1200" dirty="0" err="1">
                <a:solidFill>
                  <a:schemeClr val="tx1"/>
                </a:solidFill>
                <a:effectLst/>
                <a:latin typeface="Arial" charset="0"/>
                <a:ea typeface="+mn-ea"/>
                <a:cs typeface="+mn-cs"/>
              </a:rPr>
              <a:t>unidirected</a:t>
            </a:r>
            <a:r>
              <a:rPr lang="en-US" sz="1200" kern="1200" dirty="0">
                <a:solidFill>
                  <a:schemeClr val="tx1"/>
                </a:solidFill>
                <a:effectLst/>
                <a:latin typeface="Arial" charset="0"/>
                <a:ea typeface="+mn-ea"/>
                <a:cs typeface="+mn-cs"/>
              </a:rPr>
              <a:t> ring. In a </a:t>
            </a:r>
            <a:r>
              <a:rPr lang="en-US" sz="1200" kern="1200" dirty="0" err="1">
                <a:solidFill>
                  <a:schemeClr val="tx1"/>
                </a:solidFill>
                <a:effectLst/>
                <a:latin typeface="Arial" charset="0"/>
                <a:ea typeface="+mn-ea"/>
                <a:cs typeface="+mn-cs"/>
              </a:rPr>
              <a:t>unidirected</a:t>
            </a:r>
            <a:r>
              <a:rPr lang="en-US" sz="1200" kern="1200" dirty="0">
                <a:solidFill>
                  <a:schemeClr val="tx1"/>
                </a:solidFill>
                <a:effectLst/>
                <a:latin typeface="Arial" charset="0"/>
                <a:ea typeface="+mn-ea"/>
                <a:cs typeface="+mn-cs"/>
              </a:rPr>
              <a:t> ring every processor has a left and a right neighbor. The left and right neighbor relation is global in the following sense: if Pi is the left neighbor of </a:t>
            </a:r>
            <a:r>
              <a:rPr lang="en-US" sz="1200" kern="1200" dirty="0" err="1">
                <a:solidFill>
                  <a:schemeClr val="tx1"/>
                </a:solidFill>
                <a:effectLst/>
                <a:latin typeface="Arial" charset="0"/>
                <a:ea typeface="+mn-ea"/>
                <a:cs typeface="+mn-cs"/>
              </a:rPr>
              <a:t>Pj</a:t>
            </a:r>
            <a:r>
              <a:rPr lang="en-US" sz="1200" kern="1200" dirty="0">
                <a:solidFill>
                  <a:schemeClr val="tx1"/>
                </a:solidFill>
                <a:effectLst/>
                <a:latin typeface="Arial" charset="0"/>
                <a:ea typeface="+mn-ea"/>
                <a:cs typeface="+mn-cs"/>
              </a:rPr>
              <a:t> then </a:t>
            </a:r>
            <a:r>
              <a:rPr lang="en-US" sz="1200" kern="1200" dirty="0" err="1">
                <a:solidFill>
                  <a:schemeClr val="tx1"/>
                </a:solidFill>
                <a:effectLst/>
                <a:latin typeface="Arial" charset="0"/>
                <a:ea typeface="+mn-ea"/>
                <a:cs typeface="+mn-cs"/>
              </a:rPr>
              <a:t>Pj</a:t>
            </a:r>
            <a:r>
              <a:rPr lang="en-US" sz="1200" kern="1200" dirty="0">
                <a:solidFill>
                  <a:schemeClr val="tx1"/>
                </a:solidFill>
                <a:effectLst/>
                <a:latin typeface="Arial" charset="0"/>
                <a:ea typeface="+mn-ea"/>
                <a:cs typeface="+mn-cs"/>
              </a:rPr>
              <a:t> is the right neighbor of Pi. In a </a:t>
            </a:r>
            <a:r>
              <a:rPr lang="en-US" sz="1200" kern="1200" dirty="0" err="1">
                <a:solidFill>
                  <a:schemeClr val="tx1"/>
                </a:solidFill>
                <a:effectLst/>
                <a:latin typeface="Arial" charset="0"/>
                <a:ea typeface="+mn-ea"/>
                <a:cs typeface="+mn-cs"/>
              </a:rPr>
              <a:t>unidirected</a:t>
            </a:r>
            <a:r>
              <a:rPr lang="en-US" sz="1200" kern="1200" dirty="0">
                <a:solidFill>
                  <a:schemeClr val="tx1"/>
                </a:solidFill>
                <a:effectLst/>
                <a:latin typeface="Arial" charset="0"/>
                <a:ea typeface="+mn-ea"/>
                <a:cs typeface="+mn-cs"/>
              </a:rPr>
              <a:t> ring a processor can read the state of its left neighbor. Given any self-stabilizing digital clock-synchronization algorithm for a </a:t>
            </a:r>
            <a:r>
              <a:rPr lang="en-US" sz="1200" kern="1200" dirty="0" err="1">
                <a:solidFill>
                  <a:schemeClr val="tx1"/>
                </a:solidFill>
                <a:effectLst/>
                <a:latin typeface="Arial" charset="0"/>
                <a:ea typeface="+mn-ea"/>
                <a:cs typeface="+mn-cs"/>
              </a:rPr>
              <a:t>unidirected</a:t>
            </a:r>
            <a:r>
              <a:rPr lang="en-US" sz="1200" kern="1200" dirty="0">
                <a:solidFill>
                  <a:schemeClr val="tx1"/>
                </a:solidFill>
                <a:effectLst/>
                <a:latin typeface="Arial" charset="0"/>
                <a:ea typeface="+mn-ea"/>
                <a:cs typeface="+mn-cs"/>
              </a:rPr>
              <a:t> ring, denote the transition function of every processor by . Each transition is denoted by * +1 f(s </a:t>
            </a:r>
            <a:r>
              <a:rPr lang="en-US" sz="1200" kern="1200" dirty="0" err="1">
                <a:solidFill>
                  <a:schemeClr val="tx1"/>
                </a:solidFill>
                <a:effectLst/>
                <a:latin typeface="Arial" charset="0"/>
                <a:ea typeface="+mn-ea"/>
                <a:cs typeface="+mn-cs"/>
              </a:rPr>
              <a:t>i_l</a:t>
            </a:r>
            <a:r>
              <a:rPr lang="en-US" sz="1200" kern="1200" dirty="0">
                <a:solidFill>
                  <a:schemeClr val="tx1"/>
                </a:solidFill>
                <a:effectLst/>
                <a:latin typeface="Arial" charset="0"/>
                <a:ea typeface="+mn-ea"/>
                <a:cs typeface="+mn-cs"/>
              </a:rPr>
              <a:t>, </a:t>
            </a:r>
            <a:r>
              <a:rPr lang="en-US" sz="1200" kern="1200" dirty="0" err="1">
                <a:solidFill>
                  <a:schemeClr val="tx1"/>
                </a:solidFill>
                <a:effectLst/>
                <a:latin typeface="Arial" charset="0"/>
                <a:ea typeface="+mn-ea"/>
                <a:cs typeface="+mn-cs"/>
              </a:rPr>
              <a:t>sj</a:t>
            </a:r>
            <a:r>
              <a:rPr lang="en-US" sz="1200" kern="1200" dirty="0">
                <a:solidFill>
                  <a:schemeClr val="tx1"/>
                </a:solidFill>
                <a:effectLst/>
                <a:latin typeface="Arial" charset="0"/>
                <a:ea typeface="+mn-ea"/>
                <a:cs typeface="+mn-cs"/>
              </a:rPr>
              <a:t>), where </a:t>
            </a:r>
            <a:r>
              <a:rPr lang="en-US" sz="1200" kern="1200" dirty="0" err="1">
                <a:solidFill>
                  <a:schemeClr val="tx1"/>
                </a:solidFill>
                <a:effectLst/>
                <a:latin typeface="Arial" charset="0"/>
                <a:ea typeface="+mn-ea"/>
                <a:cs typeface="+mn-cs"/>
              </a:rPr>
              <a:t>sj</a:t>
            </a:r>
            <a:r>
              <a:rPr lang="en-US" sz="1200" kern="1200" dirty="0">
                <a:solidFill>
                  <a:schemeClr val="tx1"/>
                </a:solidFill>
                <a:effectLst/>
                <a:latin typeface="Arial" charset="0"/>
                <a:ea typeface="+mn-ea"/>
                <a:cs typeface="+mn-cs"/>
              </a:rPr>
              <a:t> and s _l are the states of Pi and its left neighbor, respectively, at time t, and </a:t>
            </a:r>
            <a:r>
              <a:rPr lang="en-US" sz="1200" kern="1200" dirty="0" err="1">
                <a:solidFill>
                  <a:schemeClr val="tx1"/>
                </a:solidFill>
                <a:effectLst/>
                <a:latin typeface="Arial" charset="0"/>
                <a:ea typeface="+mn-ea"/>
                <a:cs typeface="+mn-cs"/>
              </a:rPr>
              <a:t>sj+l</a:t>
            </a:r>
            <a:r>
              <a:rPr lang="en-US" sz="1200" kern="1200" dirty="0">
                <a:solidFill>
                  <a:schemeClr val="tx1"/>
                </a:solidFill>
                <a:effectLst/>
                <a:latin typeface="Arial" charset="0"/>
                <a:ea typeface="+mn-ea"/>
                <a:cs typeface="+mn-cs"/>
              </a:rPr>
              <a:t> is the state of P, at time t + 1. Assume that the number of states of every processor is a constant; in other words, the number of possible states is not a function of the number of the processors in the ring. Let |S| be the constant number of states of a processor. The idea is to choose a sufficiently large ring for which the given algorithm will never stabilize. The proof shows that a configuration exists for a sufficiently large ring such that the states of the processors rotate: in every step, the state of every processor is changed to the state of its right processor. </a:t>
            </a:r>
            <a:endParaRPr lang="sv-SE" sz="1200" kern="1200" dirty="0">
              <a:solidFill>
                <a:schemeClr val="tx1"/>
              </a:solidFill>
              <a:effectLst/>
              <a:latin typeface="Arial" charset="0"/>
              <a:ea typeface="+mn-ea"/>
              <a:cs typeface="+mn-cs"/>
            </a:endParaRPr>
          </a:p>
          <a:p>
            <a:endParaRPr lang="en-US" altLang="sv-SE" dirty="0"/>
          </a:p>
        </p:txBody>
      </p:sp>
    </p:spTree>
    <p:extLst>
      <p:ext uri="{BB962C8B-B14F-4D97-AF65-F5344CB8AC3E}">
        <p14:creationId xmlns:p14="http://schemas.microsoft.com/office/powerpoint/2010/main" val="14457003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pPr>
              <a:defRPr/>
            </a:pPr>
            <a:fld id="{02FD8E17-38E8-4A7F-BD6A-56586DF41199}" type="slidenum">
              <a:rPr lang="en-US" smtClean="0"/>
              <a:pPr>
                <a:defRPr/>
              </a:pPr>
              <a:t>32</a:t>
            </a:fld>
            <a:endParaRPr lang="en-US" dirty="0"/>
          </a:p>
        </p:txBody>
      </p:sp>
    </p:spTree>
    <p:extLst>
      <p:ext uri="{BB962C8B-B14F-4D97-AF65-F5344CB8AC3E}">
        <p14:creationId xmlns:p14="http://schemas.microsoft.com/office/powerpoint/2010/main" val="31280673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pPr>
              <a:defRPr/>
            </a:pPr>
            <a:fld id="{02FD8E17-38E8-4A7F-BD6A-56586DF41199}" type="slidenum">
              <a:rPr lang="en-US" smtClean="0"/>
              <a:pPr>
                <a:defRPr/>
              </a:pPr>
              <a:t>33</a:t>
            </a:fld>
            <a:endParaRPr lang="en-US" dirty="0"/>
          </a:p>
        </p:txBody>
      </p:sp>
    </p:spTree>
    <p:extLst>
      <p:ext uri="{BB962C8B-B14F-4D97-AF65-F5344CB8AC3E}">
        <p14:creationId xmlns:p14="http://schemas.microsoft.com/office/powerpoint/2010/main" val="31280673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a:defRPr sz="2600" b="1">
                <a:solidFill>
                  <a:schemeClr val="tx1"/>
                </a:solidFill>
                <a:latin typeface="Comic Sans MS" pitchFamily="66" charset="0"/>
              </a:defRPr>
            </a:lvl1pPr>
            <a:lvl2pPr marL="804763" indent="-309524">
              <a:defRPr sz="2600" b="1">
                <a:solidFill>
                  <a:schemeClr val="tx1"/>
                </a:solidFill>
                <a:latin typeface="Comic Sans MS" pitchFamily="66" charset="0"/>
              </a:defRPr>
            </a:lvl2pPr>
            <a:lvl3pPr marL="1238098" indent="-247620">
              <a:defRPr sz="2600" b="1">
                <a:solidFill>
                  <a:schemeClr val="tx1"/>
                </a:solidFill>
                <a:latin typeface="Comic Sans MS" pitchFamily="66" charset="0"/>
              </a:defRPr>
            </a:lvl3pPr>
            <a:lvl4pPr marL="1733337" indent="-247620">
              <a:defRPr sz="2600" b="1">
                <a:solidFill>
                  <a:schemeClr val="tx1"/>
                </a:solidFill>
                <a:latin typeface="Comic Sans MS" pitchFamily="66" charset="0"/>
              </a:defRPr>
            </a:lvl4pPr>
            <a:lvl5pPr marL="2228576" indent="-247620">
              <a:defRPr sz="2600" b="1">
                <a:solidFill>
                  <a:schemeClr val="tx1"/>
                </a:solidFill>
                <a:latin typeface="Comic Sans MS" pitchFamily="66" charset="0"/>
              </a:defRPr>
            </a:lvl5pPr>
            <a:lvl6pPr marL="2723815" indent="-247620" eaLnBrk="0" fontAlgn="base" hangingPunct="0">
              <a:spcBef>
                <a:spcPct val="20000"/>
              </a:spcBef>
              <a:spcAft>
                <a:spcPct val="0"/>
              </a:spcAft>
              <a:buClr>
                <a:schemeClr val="accent2"/>
              </a:buClr>
              <a:buSzPct val="85000"/>
              <a:buFont typeface="Wingdings" pitchFamily="2" charset="2"/>
              <a:buChar char="q"/>
              <a:defRPr sz="2600" b="1">
                <a:solidFill>
                  <a:schemeClr val="tx1"/>
                </a:solidFill>
                <a:latin typeface="Comic Sans MS" pitchFamily="66" charset="0"/>
              </a:defRPr>
            </a:lvl6pPr>
            <a:lvl7pPr marL="3219054" indent="-247620" eaLnBrk="0" fontAlgn="base" hangingPunct="0">
              <a:spcBef>
                <a:spcPct val="20000"/>
              </a:spcBef>
              <a:spcAft>
                <a:spcPct val="0"/>
              </a:spcAft>
              <a:buClr>
                <a:schemeClr val="accent2"/>
              </a:buClr>
              <a:buSzPct val="85000"/>
              <a:buFont typeface="Wingdings" pitchFamily="2" charset="2"/>
              <a:buChar char="q"/>
              <a:defRPr sz="2600" b="1">
                <a:solidFill>
                  <a:schemeClr val="tx1"/>
                </a:solidFill>
                <a:latin typeface="Comic Sans MS" pitchFamily="66" charset="0"/>
              </a:defRPr>
            </a:lvl7pPr>
            <a:lvl8pPr marL="3714293" indent="-247620" eaLnBrk="0" fontAlgn="base" hangingPunct="0">
              <a:spcBef>
                <a:spcPct val="20000"/>
              </a:spcBef>
              <a:spcAft>
                <a:spcPct val="0"/>
              </a:spcAft>
              <a:buClr>
                <a:schemeClr val="accent2"/>
              </a:buClr>
              <a:buSzPct val="85000"/>
              <a:buFont typeface="Wingdings" pitchFamily="2" charset="2"/>
              <a:buChar char="q"/>
              <a:defRPr sz="2600" b="1">
                <a:solidFill>
                  <a:schemeClr val="tx1"/>
                </a:solidFill>
                <a:latin typeface="Comic Sans MS" pitchFamily="66" charset="0"/>
              </a:defRPr>
            </a:lvl8pPr>
            <a:lvl9pPr marL="4209532" indent="-247620" eaLnBrk="0" fontAlgn="base" hangingPunct="0">
              <a:spcBef>
                <a:spcPct val="20000"/>
              </a:spcBef>
              <a:spcAft>
                <a:spcPct val="0"/>
              </a:spcAft>
              <a:buClr>
                <a:schemeClr val="accent2"/>
              </a:buClr>
              <a:buSzPct val="85000"/>
              <a:buFont typeface="Wingdings" pitchFamily="2" charset="2"/>
              <a:buChar char="q"/>
              <a:defRPr sz="2600" b="1">
                <a:solidFill>
                  <a:schemeClr val="tx1"/>
                </a:solidFill>
                <a:latin typeface="Comic Sans MS" pitchFamily="66" charset="0"/>
              </a:defRPr>
            </a:lvl9pPr>
          </a:lstStyle>
          <a:p>
            <a:fld id="{904FB2AB-5CAE-49C9-BF36-D855AD75E6D3}" type="slidenum">
              <a:rPr lang="en-US" altLang="en-US" sz="1300" b="0">
                <a:latin typeface="Times New Roman" pitchFamily="18" charset="0"/>
              </a:rPr>
              <a:pPr/>
              <a:t>44</a:t>
            </a:fld>
            <a:endParaRPr lang="en-US" altLang="en-US" sz="1300" b="0">
              <a:latin typeface="Times New Roman" pitchFamily="18"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lvl="1"/>
            <a:r>
              <a:rPr lang="en-US" altLang="sv-SE"/>
              <a:t>Assuming P</a:t>
            </a:r>
            <a:r>
              <a:rPr lang="en-US" altLang="sv-SE" baseline="-25000"/>
              <a:t>i</a:t>
            </a:r>
            <a:r>
              <a:rPr lang="en-US" altLang="sv-SE"/>
              <a:t> executes more than k steps:</a:t>
            </a:r>
            <a:br>
              <a:rPr lang="en-US" altLang="sv-SE"/>
            </a:br>
            <a:r>
              <a:rPr lang="en-US" altLang="sv-SE"/>
              <a:t>- R is not empty (after P</a:t>
            </a:r>
            <a:r>
              <a:rPr lang="en-US" altLang="sv-SE" baseline="-25000"/>
              <a:t>i</a:t>
            </a:r>
            <a:r>
              <a:rPr lang="en-US" altLang="sv-SE"/>
              <a:t>’s first step)</a:t>
            </a:r>
            <a:br>
              <a:rPr lang="en-US" altLang="sv-SE"/>
            </a:br>
            <a:r>
              <a:rPr lang="en-US" altLang="sv-SE"/>
              <a:t>- Following P</a:t>
            </a:r>
            <a:r>
              <a:rPr lang="en-US" altLang="sv-SE" baseline="-25000"/>
              <a:t>i</a:t>
            </a:r>
            <a:r>
              <a:rPr lang="en-US" altLang="sv-SE"/>
              <a:t>’s second step the clock values of the processors that belong to R are the same</a:t>
            </a:r>
          </a:p>
          <a:p>
            <a:endParaRPr lang="en-US" altLang="sv-SE"/>
          </a:p>
        </p:txBody>
      </p:sp>
    </p:spTree>
    <p:extLst>
      <p:ext uri="{BB962C8B-B14F-4D97-AF65-F5344CB8AC3E}">
        <p14:creationId xmlns:p14="http://schemas.microsoft.com/office/powerpoint/2010/main" val="27690406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The old version </a:t>
            </a:r>
            <a:r>
              <a:rPr lang="sv-SE" dirty="0" err="1"/>
              <a:t>of</a:t>
            </a:r>
            <a:r>
              <a:rPr lang="sv-SE" dirty="0"/>
              <a:t> the </a:t>
            </a:r>
            <a:r>
              <a:rPr lang="sv-SE" dirty="0" err="1"/>
              <a:t>code</a:t>
            </a:r>
            <a:endParaRPr lang="en-US" dirty="0"/>
          </a:p>
        </p:txBody>
      </p:sp>
      <p:sp>
        <p:nvSpPr>
          <p:cNvPr id="4" name="Slide Number Placeholder 3"/>
          <p:cNvSpPr>
            <a:spLocks noGrp="1"/>
          </p:cNvSpPr>
          <p:nvPr>
            <p:ph type="sldNum" sz="quarter" idx="5"/>
          </p:nvPr>
        </p:nvSpPr>
        <p:spPr/>
        <p:txBody>
          <a:bodyPr/>
          <a:lstStyle/>
          <a:p>
            <a:pPr>
              <a:defRPr/>
            </a:pPr>
            <a:fld id="{02FD8E17-38E8-4A7F-BD6A-56586DF41199}" type="slidenum">
              <a:rPr lang="en-US" smtClean="0"/>
              <a:pPr>
                <a:defRPr/>
              </a:pPr>
              <a:t>48</a:t>
            </a:fld>
            <a:endParaRPr lang="en-US" dirty="0"/>
          </a:p>
        </p:txBody>
      </p:sp>
    </p:spTree>
    <p:extLst>
      <p:ext uri="{BB962C8B-B14F-4D97-AF65-F5344CB8AC3E}">
        <p14:creationId xmlns:p14="http://schemas.microsoft.com/office/powerpoint/2010/main" val="2780088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NTP is a critical protocol used for time synchronization in computer networks. Understanding its message format and parameters is essential for ensuring accurate timekeeping across networked devices.</a:t>
            </a:r>
          </a:p>
          <a:p>
            <a:pPr algn="l"/>
            <a:endParaRPr lang="en-US" b="1" i="0" dirty="0">
              <a:solidFill>
                <a:srgbClr val="D1D5DB"/>
              </a:solidFill>
              <a:effectLst/>
              <a:latin typeface="Söhne"/>
            </a:endParaRPr>
          </a:p>
          <a:p>
            <a:pPr algn="l"/>
            <a:r>
              <a:rPr lang="en-US" b="1" i="0" dirty="0">
                <a:solidFill>
                  <a:srgbClr val="D1D5DB"/>
                </a:solidFill>
                <a:effectLst/>
                <a:latin typeface="Söhne"/>
              </a:rPr>
              <a:t>Message Format in NTP (RFC 1305):</a:t>
            </a:r>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 Packets are UDP/IP:</a:t>
            </a:r>
            <a:r>
              <a:rPr lang="en-US" b="0" i="0" dirty="0">
                <a:solidFill>
                  <a:srgbClr val="D1D5DB"/>
                </a:solidFill>
                <a:effectLst/>
                <a:latin typeface="Söhne"/>
              </a:rPr>
              <a:t> NTP operates over the User Datagram Protocol (UDP) and Internet Protocol (IP). This choice of transport protocol provides lightweight communication without the overhead of establishing a connection, making it suitable for time synchronization.</a:t>
            </a:r>
          </a:p>
          <a:p>
            <a:pPr algn="l">
              <a:buFont typeface="+mj-lt"/>
              <a:buAutoNum type="arabicPeriod"/>
            </a:pPr>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 Checksum-Based Error Detection:</a:t>
            </a:r>
            <a:r>
              <a:rPr lang="en-US" b="0" i="0" dirty="0">
                <a:solidFill>
                  <a:srgbClr val="D1D5DB"/>
                </a:solidFill>
                <a:effectLst/>
                <a:latin typeface="Söhne"/>
              </a:rPr>
              <a:t> NTP employs a checksum mechanism to detect errors in transmitted packets. The checksum is calculated over the entire NTP packet, allowing the recipient to verify packet integrity. If the checksum doesn't match, the packet is considered corrupted and is typically discarded.</a:t>
            </a:r>
          </a:p>
          <a:p>
            <a:pPr algn="l">
              <a:buFont typeface="+mj-lt"/>
              <a:buAutoNum type="arabicPeriod"/>
            </a:pPr>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 Simple Connectionless Service:</a:t>
            </a:r>
            <a:r>
              <a:rPr lang="en-US" b="0" i="0" dirty="0">
                <a:solidFill>
                  <a:srgbClr val="D1D5DB"/>
                </a:solidFill>
                <a:effectLst/>
                <a:latin typeface="Söhne"/>
              </a:rPr>
              <a:t> NTP operates as a connectionless protocol, meaning that no prior connection setup or teardown is required before exchanging time synchronization information. This simplicity helps reduce latency and overhead.</a:t>
            </a:r>
          </a:p>
          <a:p>
            <a:pPr algn="l">
              <a:buFont typeface="+mj-lt"/>
              <a:buAutoNum type="arabicPeriod"/>
            </a:pPr>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 No Guarantee of Delivery:</a:t>
            </a:r>
            <a:r>
              <a:rPr lang="en-US" b="0" i="0" dirty="0">
                <a:solidFill>
                  <a:srgbClr val="D1D5DB"/>
                </a:solidFill>
                <a:effectLst/>
                <a:latin typeface="Söhne"/>
              </a:rPr>
              <a:t> Like UDP, NTP does not provide any guarantee of packet delivery or order. This lack of reliability is acceptable for NTP because it is more important to have the most up-to-date time information rather than ensuring every packet is received.</a:t>
            </a:r>
          </a:p>
          <a:p>
            <a:pPr algn="l">
              <a:buFont typeface="+mj-lt"/>
              <a:buAutoNum type="arabicPeriod"/>
            </a:pPr>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 No Detection of Lost Packets:</a:t>
            </a:r>
            <a:r>
              <a:rPr lang="en-US" b="0" i="0" dirty="0">
                <a:solidFill>
                  <a:srgbClr val="D1D5DB"/>
                </a:solidFill>
                <a:effectLst/>
                <a:latin typeface="Söhne"/>
              </a:rPr>
              <a:t> NTP does not include mechanisms for detecting lost packets or requesting retransmission. Again, this is acceptable for time synchronization purposes because NTP relies on multiple exchanges and statistical algorithms to achieve accuracy.</a:t>
            </a:r>
          </a:p>
          <a:p>
            <a:pPr algn="l">
              <a:buFont typeface="+mj-lt"/>
              <a:buAutoNum type="arabicPeriod"/>
            </a:pPr>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 Message Authentication (Optional):</a:t>
            </a:r>
            <a:r>
              <a:rPr lang="en-US" b="0" i="0" dirty="0">
                <a:solidFill>
                  <a:srgbClr val="D1D5DB"/>
                </a:solidFill>
                <a:effectLst/>
                <a:latin typeface="Söhne"/>
              </a:rPr>
              <a:t> NTP provides the option for message authentication to ensure that received time information is from a trusted source and hasn't been tampered with during transit.</a:t>
            </a:r>
          </a:p>
          <a:p>
            <a:pPr algn="l">
              <a:buFont typeface="+mj-lt"/>
              <a:buAutoNum type="arabicPeriod"/>
            </a:pPr>
            <a:endParaRPr lang="en-US" b="0" i="0" dirty="0">
              <a:solidFill>
                <a:srgbClr val="D1D5DB"/>
              </a:solidFill>
              <a:effectLst/>
              <a:latin typeface="Söhne"/>
            </a:endParaRPr>
          </a:p>
          <a:p>
            <a:pPr algn="l"/>
            <a:r>
              <a:rPr lang="en-US" b="1" i="0" dirty="0">
                <a:solidFill>
                  <a:srgbClr val="D1D5DB"/>
                </a:solidFill>
                <a:effectLst/>
                <a:latin typeface="Söhne"/>
              </a:rPr>
              <a:t>Authenticator Added to Message:</a:t>
            </a:r>
            <a:r>
              <a:rPr lang="en-US" b="0" i="0" dirty="0">
                <a:solidFill>
                  <a:srgbClr val="D1D5DB"/>
                </a:solidFill>
                <a:effectLst/>
                <a:latin typeface="Söhne"/>
              </a:rPr>
              <a:t> When message authentication is enabled, an authenticator field is added to NTP packets. The authenticator is computed using a cryptographic algorithm and a shared key between the NTP server and client. This authenticator is used to verify the integrity of the message and authenticate the sender. It helps prevent time spoofing and ensures that the time information received is from a trusted source.</a:t>
            </a:r>
          </a:p>
          <a:p>
            <a:pPr algn="l"/>
            <a:endParaRPr lang="en-US" b="0" i="0" dirty="0">
              <a:solidFill>
                <a:srgbClr val="D1D5DB"/>
              </a:solidFill>
              <a:effectLst/>
              <a:latin typeface="Söhne"/>
            </a:endParaRPr>
          </a:p>
          <a:p>
            <a:pPr algn="l"/>
            <a:r>
              <a:rPr lang="en-US" b="0" i="0" dirty="0">
                <a:solidFill>
                  <a:srgbClr val="D1D5DB"/>
                </a:solidFill>
                <a:effectLst/>
                <a:latin typeface="Söhne"/>
              </a:rPr>
              <a:t>NTP packets are sent as UDP/IP packets with a simple message format. They include error-checking through checksums, but they do not guarantee delivery or offer lost packet detection. Optionally, NTP supports message authentication to ensure the accuracy and authenticity of time information. This design allows NTP to efficiently and accurately synchronize time across networked devices while being flexible enough to accommodate various network conditions and security requirements.</a:t>
            </a:r>
          </a:p>
          <a:p>
            <a:endParaRPr lang="en-US" dirty="0"/>
          </a:p>
        </p:txBody>
      </p:sp>
      <p:sp>
        <p:nvSpPr>
          <p:cNvPr id="4" name="Slide Number Placeholder 3"/>
          <p:cNvSpPr>
            <a:spLocks noGrp="1"/>
          </p:cNvSpPr>
          <p:nvPr>
            <p:ph type="sldNum" sz="quarter" idx="5"/>
          </p:nvPr>
        </p:nvSpPr>
        <p:spPr/>
        <p:txBody>
          <a:bodyPr/>
          <a:lstStyle/>
          <a:p>
            <a:pPr>
              <a:defRPr/>
            </a:pPr>
            <a:fld id="{02FD8E17-38E8-4A7F-BD6A-56586DF41199}" type="slidenum">
              <a:rPr lang="en-US" smtClean="0"/>
              <a:pPr>
                <a:defRPr/>
              </a:pPr>
              <a:t>4</a:t>
            </a:fld>
            <a:endParaRPr lang="en-US" dirty="0"/>
          </a:p>
        </p:txBody>
      </p:sp>
    </p:spTree>
    <p:extLst>
      <p:ext uri="{BB962C8B-B14F-4D97-AF65-F5344CB8AC3E}">
        <p14:creationId xmlns:p14="http://schemas.microsoft.com/office/powerpoint/2010/main" val="1953024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D1D5DB"/>
                </a:solidFill>
                <a:effectLst/>
                <a:latin typeface="Söhne"/>
              </a:rPr>
              <a:t>Independent of Physical Layer in Principle:</a:t>
            </a:r>
            <a:r>
              <a:rPr lang="en-US" b="0" i="0" dirty="0">
                <a:solidFill>
                  <a:srgbClr val="D1D5DB"/>
                </a:solidFill>
                <a:effectLst/>
                <a:latin typeface="Söhne"/>
              </a:rPr>
              <a:t> NTP (Network Time Protocol) is designed to be independent of the physical layer in principle. This means that the protocol itself is agnostic to the specific hardware or physical network medium over which it operates. NTP primarily deals with the logical aspects of time synchronization, focusing on accurate timekeeping and network communication.</a:t>
            </a:r>
          </a:p>
          <a:p>
            <a:pPr algn="l"/>
            <a:r>
              <a:rPr lang="en-US" b="0" i="0" dirty="0">
                <a:solidFill>
                  <a:srgbClr val="D1D5DB"/>
                </a:solidFill>
                <a:effectLst/>
                <a:latin typeface="Söhne"/>
              </a:rPr>
              <a:t>The independence from the physical layer allows NTP to be widely adaptable across various network infrastructures and technologies, including wired and wireless networks, different types of cables, and different transmission speeds. This flexibility is crucial because NTP is used in diverse environments, ranging from local area networks (LANs) to global-scale networks like the internet.</a:t>
            </a:r>
          </a:p>
          <a:p>
            <a:pPr algn="l"/>
            <a:endParaRPr lang="en-US" b="1" i="0" dirty="0">
              <a:solidFill>
                <a:srgbClr val="D1D5DB"/>
              </a:solidFill>
              <a:effectLst/>
              <a:latin typeface="Söhne"/>
            </a:endParaRPr>
          </a:p>
          <a:p>
            <a:pPr algn="l"/>
            <a:r>
              <a:rPr lang="en-US" b="1" i="0" dirty="0">
                <a:solidFill>
                  <a:srgbClr val="D1D5DB"/>
                </a:solidFill>
                <a:effectLst/>
                <a:latin typeface="Söhne"/>
              </a:rPr>
              <a:t>Performance Depends on Physical Layer in Practice:</a:t>
            </a:r>
            <a:endParaRPr lang="en-US" b="0" i="0" dirty="0">
              <a:solidFill>
                <a:srgbClr val="D1D5DB"/>
              </a:solidFill>
              <a:effectLst/>
              <a:latin typeface="Söhne"/>
            </a:endParaRPr>
          </a:p>
          <a:p>
            <a:pPr algn="l"/>
            <a:r>
              <a:rPr lang="en-US" b="0" i="0" dirty="0">
                <a:solidFill>
                  <a:srgbClr val="D1D5DB"/>
                </a:solidFill>
                <a:effectLst/>
                <a:latin typeface="Söhne"/>
              </a:rPr>
              <a:t>While NTP is designed to be independent of the physical layer in principle, its performance can still be influenced by the characteristics of the underlying physical network. The speed, reliability, and latency of the physical network can impact the accuracy and precision of time synchronization achieved by NTP.</a:t>
            </a:r>
          </a:p>
          <a:p>
            <a:pPr algn="l"/>
            <a:endParaRPr lang="en-US" b="0" i="0" dirty="0">
              <a:solidFill>
                <a:srgbClr val="D1D5DB"/>
              </a:solidFill>
              <a:effectLst/>
              <a:latin typeface="Söhne"/>
            </a:endParaRPr>
          </a:p>
          <a:p>
            <a:pPr algn="l"/>
            <a:r>
              <a:rPr lang="en-US" b="0" i="0" dirty="0">
                <a:solidFill>
                  <a:srgbClr val="D1D5DB"/>
                </a:solidFill>
                <a:effectLst/>
                <a:latin typeface="Söhne"/>
              </a:rPr>
              <a:t>For instance, in high-latency or highly congested networks, NTP may take longer to exchange messages between clients and servers, potentially resulting in less precise time synchronization. Similarly, unreliable physical network connections can introduce packet loss or delays, which can affect the accuracy of NTP timekeeping.</a:t>
            </a:r>
          </a:p>
          <a:p>
            <a:pPr algn="l"/>
            <a:endParaRPr lang="en-US" b="0" i="0" dirty="0">
              <a:solidFill>
                <a:srgbClr val="D1D5DB"/>
              </a:solidFill>
              <a:effectLst/>
              <a:latin typeface="Söhne"/>
            </a:endParaRPr>
          </a:p>
          <a:p>
            <a:pPr algn="l"/>
            <a:r>
              <a:rPr lang="en-US" b="0" i="0" dirty="0">
                <a:solidFill>
                  <a:srgbClr val="D1D5DB"/>
                </a:solidFill>
                <a:effectLst/>
                <a:latin typeface="Söhne"/>
              </a:rPr>
              <a:t>In practice, network administrators need to consider the physical layer's characteristics and optimize network conditions to ensure NTP operates with the required level of accuracy and reliability. This may involve network optimization, such as reducing latency and minimizing packet loss, to enhance NTP performance.</a:t>
            </a:r>
          </a:p>
          <a:p>
            <a:pPr algn="l"/>
            <a:endParaRPr lang="en-US" b="0" i="0" dirty="0">
              <a:solidFill>
                <a:srgbClr val="D1D5DB"/>
              </a:solidFill>
              <a:effectLst/>
              <a:latin typeface="Söhne"/>
            </a:endParaRPr>
          </a:p>
          <a:p>
            <a:pPr algn="l"/>
            <a:r>
              <a:rPr lang="en-US" b="1" i="0" dirty="0">
                <a:solidFill>
                  <a:srgbClr val="D1D5DB"/>
                </a:solidFill>
                <a:effectLst/>
                <a:latin typeface="Söhne"/>
              </a:rPr>
              <a:t>Support for IPv4 and IPv6:</a:t>
            </a:r>
            <a:endParaRPr lang="en-US" b="0" i="0" dirty="0">
              <a:solidFill>
                <a:srgbClr val="D1D5DB"/>
              </a:solidFill>
              <a:effectLst/>
              <a:latin typeface="Söhne"/>
            </a:endParaRPr>
          </a:p>
          <a:p>
            <a:pPr algn="l"/>
            <a:r>
              <a:rPr lang="en-US" b="0" i="0" dirty="0">
                <a:solidFill>
                  <a:srgbClr val="D1D5DB"/>
                </a:solidFill>
                <a:effectLst/>
                <a:latin typeface="Söhne"/>
              </a:rPr>
              <a:t>NTP is designed to work with both IPv4 (Internet Protocol version 4) and IPv6 (Internet Protocol version 6). IPv4 is the older and more widely used version of the Internet Protocol, while IPv6 is its successor, designed to address the limitations of IPv4, including the exhaustion of IPv4 addresses.</a:t>
            </a:r>
          </a:p>
          <a:p>
            <a:pPr algn="l"/>
            <a:endParaRPr lang="en-US" b="0" i="0" dirty="0">
              <a:solidFill>
                <a:srgbClr val="D1D5DB"/>
              </a:solidFill>
              <a:effectLst/>
              <a:latin typeface="Söhne"/>
            </a:endParaRPr>
          </a:p>
          <a:p>
            <a:pPr algn="l"/>
            <a:r>
              <a:rPr lang="en-US" b="0" i="0" dirty="0">
                <a:solidFill>
                  <a:srgbClr val="D1D5DB"/>
                </a:solidFill>
                <a:effectLst/>
                <a:latin typeface="Söhne"/>
              </a:rPr>
              <a:t>All versions of NTP can use the IPv4 protocol, making it compatible with the vast majority of existing networks and devices that use IPv4 addressing. However, as the transition to IPv6 has been underway to accommodate the growing number of connected devices and address space requirements, newer versions of NTP also support IPv6.</a:t>
            </a:r>
          </a:p>
          <a:p>
            <a:pPr algn="l"/>
            <a:endParaRPr lang="en-US" b="0" i="0" dirty="0">
              <a:solidFill>
                <a:srgbClr val="D1D5DB"/>
              </a:solidFill>
              <a:effectLst/>
              <a:latin typeface="Söhne"/>
            </a:endParaRPr>
          </a:p>
          <a:p>
            <a:pPr algn="l"/>
            <a:r>
              <a:rPr lang="en-US" b="0" i="0" dirty="0">
                <a:solidFill>
                  <a:srgbClr val="D1D5DB"/>
                </a:solidFill>
                <a:effectLst/>
                <a:latin typeface="Söhne"/>
              </a:rPr>
              <a:t>Support for IPv6 ensures that NTP remains relevant and compatible with modern network infrastructures and future-proof as the internet continues to evolve. It allows NTP to operate seamlessly on networks that use IPv6 addressing, offering time synchronization services to both IPv4 and IPv6-enabled devices.</a:t>
            </a:r>
          </a:p>
          <a:p>
            <a:pPr algn="l"/>
            <a:endParaRPr lang="en-US" b="0" i="0" dirty="0">
              <a:solidFill>
                <a:srgbClr val="D1D5DB"/>
              </a:solidFill>
              <a:effectLst/>
              <a:latin typeface="Söhne"/>
            </a:endParaRPr>
          </a:p>
          <a:p>
            <a:pPr algn="l"/>
            <a:r>
              <a:rPr lang="en-US" b="0" i="0" dirty="0">
                <a:solidFill>
                  <a:srgbClr val="D1D5DB"/>
                </a:solidFill>
                <a:effectLst/>
                <a:latin typeface="Söhne"/>
              </a:rPr>
              <a:t>NTP's independence from the physical layer in principle provides flexibility in its deployment across various network environments. However, its practical performance can be influenced by the characteristics of the physical layer. Additionally, NTP's support for both IPv4 and IPv6 ensures its compatibility with a wide range of network configurations and future network technologies.</a:t>
            </a:r>
          </a:p>
          <a:p>
            <a:endParaRPr lang="en-US" dirty="0"/>
          </a:p>
        </p:txBody>
      </p:sp>
      <p:sp>
        <p:nvSpPr>
          <p:cNvPr id="4" name="Slide Number Placeholder 3"/>
          <p:cNvSpPr>
            <a:spLocks noGrp="1"/>
          </p:cNvSpPr>
          <p:nvPr>
            <p:ph type="sldNum" sz="quarter" idx="5"/>
          </p:nvPr>
        </p:nvSpPr>
        <p:spPr/>
        <p:txBody>
          <a:bodyPr/>
          <a:lstStyle/>
          <a:p>
            <a:pPr>
              <a:defRPr/>
            </a:pPr>
            <a:fld id="{02FD8E17-38E8-4A7F-BD6A-56586DF41199}" type="slidenum">
              <a:rPr lang="en-US" smtClean="0"/>
              <a:pPr>
                <a:defRPr/>
              </a:pPr>
              <a:t>5</a:t>
            </a:fld>
            <a:endParaRPr lang="en-US" dirty="0"/>
          </a:p>
        </p:txBody>
      </p:sp>
    </p:spTree>
    <p:extLst>
      <p:ext uri="{BB962C8B-B14F-4D97-AF65-F5344CB8AC3E}">
        <p14:creationId xmlns:p14="http://schemas.microsoft.com/office/powerpoint/2010/main" val="226107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D1D5DB"/>
                </a:solidFill>
                <a:effectLst/>
                <a:latin typeface="Söhne"/>
              </a:rPr>
              <a:t>Reference Scale is Coordinated Universal Time (UTC):</a:t>
            </a:r>
            <a:r>
              <a:rPr lang="en-US" b="0" i="0" dirty="0">
                <a:solidFill>
                  <a:srgbClr val="D1D5DB"/>
                </a:solidFill>
                <a:effectLst/>
                <a:latin typeface="Söhne"/>
              </a:rPr>
              <a:t> The NTP Time Datum is based on the Coordinated Universal Time (UTC), which is the world's primary time standard. UTC is often referred to as the successor to Greenwich Mean Time (GMT) and is used as a global reference for timekeeping. UTC is maintained by a network of atomic clocks around the world and takes into account leap seconds to account for variations in the Earth's rotation.</a:t>
            </a:r>
          </a:p>
          <a:p>
            <a:pPr algn="l"/>
            <a:endParaRPr lang="en-US" b="1" i="0" dirty="0">
              <a:solidFill>
                <a:srgbClr val="D1D5DB"/>
              </a:solidFill>
              <a:effectLst/>
              <a:latin typeface="Söhne"/>
            </a:endParaRPr>
          </a:p>
          <a:p>
            <a:pPr algn="l"/>
            <a:r>
              <a:rPr lang="en-US" b="1" i="0" dirty="0">
                <a:solidFill>
                  <a:srgbClr val="D1D5DB"/>
                </a:solidFill>
                <a:effectLst/>
                <a:latin typeface="Söhne"/>
              </a:rPr>
              <a:t>Time Parameters (64 bits long):</a:t>
            </a:r>
            <a:endParaRPr lang="en-US" b="0" i="0" dirty="0">
              <a:solidFill>
                <a:srgbClr val="D1D5DB"/>
              </a:solidFill>
              <a:effectLst/>
              <a:latin typeface="Söhne"/>
            </a:endParaRPr>
          </a:p>
          <a:p>
            <a:pPr algn="l"/>
            <a:r>
              <a:rPr lang="en-US" b="0" i="0" dirty="0">
                <a:solidFill>
                  <a:srgbClr val="D1D5DB"/>
                </a:solidFill>
                <a:effectLst/>
                <a:latin typeface="Söhne"/>
              </a:rPr>
              <a:t>NTP represents time using 64-bit parameters. These parameters are divided into two parts:</a:t>
            </a:r>
          </a:p>
          <a:p>
            <a:pPr algn="l">
              <a:buFont typeface="+mj-lt"/>
              <a:buAutoNum type="arabicPeriod"/>
            </a:pPr>
            <a:r>
              <a:rPr lang="en-US" b="1" i="0" dirty="0">
                <a:solidFill>
                  <a:srgbClr val="D1D5DB"/>
                </a:solidFill>
                <a:effectLst/>
                <a:latin typeface="Söhne"/>
              </a:rPr>
              <a:t> Seconds since 1900.0 (32 bits, unsigned):</a:t>
            </a:r>
            <a:r>
              <a:rPr lang="en-US" b="0" i="0" dirty="0">
                <a:solidFill>
                  <a:srgbClr val="D1D5DB"/>
                </a:solidFill>
                <a:effectLst/>
                <a:latin typeface="Söhne"/>
              </a:rPr>
              <a:t> This part represents the number of seconds that have elapsed since January 1, 1900, at 00:00:00 UTC. It provides a wide dynamic range for representing time, allowing NTP to handle a span of 136+ years.</a:t>
            </a:r>
          </a:p>
          <a:p>
            <a:pPr algn="l">
              <a:buFont typeface="+mj-lt"/>
              <a:buAutoNum type="arabicPeriod"/>
            </a:pPr>
            <a:r>
              <a:rPr lang="en-US" b="1" i="0" dirty="0">
                <a:solidFill>
                  <a:srgbClr val="D1D5DB"/>
                </a:solidFill>
                <a:effectLst/>
                <a:latin typeface="Söhne"/>
              </a:rPr>
              <a:t> Fraction of a Second (32 bits, unsigned):</a:t>
            </a:r>
            <a:r>
              <a:rPr lang="en-US" b="0" i="0" dirty="0">
                <a:solidFill>
                  <a:srgbClr val="D1D5DB"/>
                </a:solidFill>
                <a:effectLst/>
                <a:latin typeface="Söhne"/>
              </a:rPr>
              <a:t> The fraction of a second field represents the fractional part of the time in seconds, with a resolution of approximately 232 picoseconds (</a:t>
            </a:r>
            <a:r>
              <a:rPr lang="en-US" b="0" i="0" dirty="0" err="1">
                <a:solidFill>
                  <a:srgbClr val="D1D5DB"/>
                </a:solidFill>
                <a:effectLst/>
                <a:latin typeface="Söhne"/>
              </a:rPr>
              <a:t>ps</a:t>
            </a:r>
            <a:r>
              <a:rPr lang="en-US" b="0" i="0" dirty="0">
                <a:solidFill>
                  <a:srgbClr val="D1D5DB"/>
                </a:solidFill>
                <a:effectLst/>
                <a:latin typeface="Söhne"/>
              </a:rPr>
              <a:t>). This high resolution is essential for achieving precise time synchronization.</a:t>
            </a:r>
          </a:p>
          <a:p>
            <a:pPr algn="l"/>
            <a:endParaRPr lang="en-US" b="1" i="0" dirty="0">
              <a:solidFill>
                <a:srgbClr val="D1D5DB"/>
              </a:solidFill>
              <a:effectLst/>
              <a:latin typeface="Söhne"/>
            </a:endParaRPr>
          </a:p>
          <a:p>
            <a:pPr algn="l"/>
            <a:r>
              <a:rPr lang="en-US" b="1" i="0" dirty="0">
                <a:solidFill>
                  <a:srgbClr val="D1D5DB"/>
                </a:solidFill>
                <a:effectLst/>
                <a:latin typeface="Söhne"/>
              </a:rPr>
              <a:t>Dynamic Range and Rollover in 2036:</a:t>
            </a:r>
            <a:endParaRPr lang="en-US" b="0" i="0" dirty="0">
              <a:solidFill>
                <a:srgbClr val="D1D5DB"/>
              </a:solidFill>
              <a:effectLst/>
              <a:latin typeface="Söhne"/>
            </a:endParaRPr>
          </a:p>
          <a:p>
            <a:pPr algn="l"/>
            <a:r>
              <a:rPr lang="en-US" b="0" i="0" dirty="0">
                <a:solidFill>
                  <a:srgbClr val="D1D5DB"/>
                </a:solidFill>
                <a:effectLst/>
                <a:latin typeface="Söhne"/>
              </a:rPr>
              <a:t>The combination of 32-bit seconds since 1900.0 allows NTP to cover a dynamic range of more than 136 years. However, this also means that NTP has a rollover issue, which occurs approximately every 136 years. The next rollover is expected to happen in 2036 when the 32-bit field for seconds since 1900.0 wraps around.</a:t>
            </a:r>
          </a:p>
          <a:p>
            <a:pPr algn="l"/>
            <a:r>
              <a:rPr lang="en-US" b="0" i="0" dirty="0">
                <a:solidFill>
                  <a:srgbClr val="D1D5DB"/>
                </a:solidFill>
                <a:effectLst/>
                <a:latin typeface="Söhne"/>
              </a:rPr>
              <a:t>The rollover issue needs to be carefully managed to ensure that NTP continues to provide accurate timekeeping after 2036. NTP has mechanisms in place to handle this rollover and maintain accurate time synchronization.</a:t>
            </a:r>
          </a:p>
          <a:p>
            <a:pPr algn="l"/>
            <a:endParaRPr lang="en-US" b="1" i="0" dirty="0">
              <a:solidFill>
                <a:srgbClr val="D1D5DB"/>
              </a:solidFill>
              <a:effectLst/>
              <a:latin typeface="Söhne"/>
            </a:endParaRPr>
          </a:p>
          <a:p>
            <a:pPr algn="l"/>
            <a:r>
              <a:rPr lang="en-US" b="1" i="0" dirty="0">
                <a:solidFill>
                  <a:srgbClr val="D1D5DB"/>
                </a:solidFill>
                <a:effectLst/>
                <a:latin typeface="Söhne"/>
              </a:rPr>
              <a:t>Resolution (232 Picoseconds):</a:t>
            </a:r>
            <a:endParaRPr lang="en-US" b="0" i="0" dirty="0">
              <a:solidFill>
                <a:srgbClr val="D1D5DB"/>
              </a:solidFill>
              <a:effectLst/>
              <a:latin typeface="Söhne"/>
            </a:endParaRPr>
          </a:p>
          <a:p>
            <a:pPr algn="l"/>
            <a:r>
              <a:rPr lang="en-US" b="0" i="0" dirty="0">
                <a:solidFill>
                  <a:srgbClr val="D1D5DB"/>
                </a:solidFill>
                <a:effectLst/>
                <a:latin typeface="Söhne"/>
              </a:rPr>
              <a:t>NTP provides very high time resolution, approximately equivalent to 232 picoseconds (</a:t>
            </a:r>
            <a:r>
              <a:rPr lang="en-US" b="0" i="0" dirty="0" err="1">
                <a:solidFill>
                  <a:srgbClr val="D1D5DB"/>
                </a:solidFill>
                <a:effectLst/>
                <a:latin typeface="Söhne"/>
              </a:rPr>
              <a:t>ps</a:t>
            </a:r>
            <a:r>
              <a:rPr lang="en-US" b="0" i="0" dirty="0">
                <a:solidFill>
                  <a:srgbClr val="D1D5DB"/>
                </a:solidFill>
                <a:effectLst/>
                <a:latin typeface="Söhne"/>
              </a:rPr>
              <a:t>). This level of precision is crucial for applications that require extremely accurate time synchronization, such as financial trading, scientific experiments, and telecommunications. To put this in perspective, it's roughly the time it takes for a common 3.0 GHz computer CPU to complete a processing cycle (330 </a:t>
            </a:r>
            <a:r>
              <a:rPr lang="en-US" b="0" i="0" dirty="0" err="1">
                <a:solidFill>
                  <a:srgbClr val="D1D5DB"/>
                </a:solidFill>
                <a:effectLst/>
                <a:latin typeface="Söhne"/>
              </a:rPr>
              <a:t>ps</a:t>
            </a:r>
            <a:r>
              <a:rPr lang="en-US" b="0" i="0" dirty="0">
                <a:solidFill>
                  <a:srgbClr val="D1D5DB"/>
                </a:solidFill>
                <a:effectLst/>
                <a:latin typeface="Söhne"/>
              </a:rPr>
              <a:t>).</a:t>
            </a:r>
          </a:p>
          <a:p>
            <a:pPr algn="l"/>
            <a:endParaRPr lang="en-US" b="1" i="0" dirty="0">
              <a:solidFill>
                <a:srgbClr val="D1D5DB"/>
              </a:solidFill>
              <a:effectLst/>
              <a:latin typeface="Söhne"/>
            </a:endParaRPr>
          </a:p>
          <a:p>
            <a:pPr algn="l"/>
            <a:r>
              <a:rPr lang="en-US" b="1" i="0" dirty="0">
                <a:solidFill>
                  <a:srgbClr val="D1D5DB"/>
                </a:solidFill>
                <a:effectLst/>
                <a:latin typeface="Söhne"/>
              </a:rPr>
              <a:t>Treating a Time of 0.0 as an Error:</a:t>
            </a:r>
            <a:endParaRPr lang="en-US" b="0" i="0" dirty="0">
              <a:solidFill>
                <a:srgbClr val="D1D5DB"/>
              </a:solidFill>
              <a:effectLst/>
              <a:latin typeface="Söhne"/>
            </a:endParaRPr>
          </a:p>
          <a:p>
            <a:pPr algn="l"/>
            <a:r>
              <a:rPr lang="en-US" b="0" i="0" dirty="0">
                <a:solidFill>
                  <a:srgbClr val="D1D5DB"/>
                </a:solidFill>
                <a:effectLst/>
                <a:latin typeface="Söhne"/>
              </a:rPr>
              <a:t>In the NTP protocol, a time value of 0.0 is typically treated as an error. This is because it would imply that an event occurred at the start of the NTP epoch in 1900, which is not practically meaningful for most applications. It's essential to handle such erroneous time values to avoid potential issues with time-sensitive operations and calculations.</a:t>
            </a:r>
          </a:p>
          <a:p>
            <a:pPr algn="l"/>
            <a:endParaRPr lang="en-US" b="0" i="0" dirty="0">
              <a:solidFill>
                <a:srgbClr val="D1D5DB"/>
              </a:solidFill>
              <a:effectLst/>
              <a:latin typeface="Söhne"/>
            </a:endParaRPr>
          </a:p>
          <a:p>
            <a:pPr algn="l"/>
            <a:r>
              <a:rPr lang="en-US" b="0" i="0" dirty="0">
                <a:solidFill>
                  <a:srgbClr val="D1D5DB"/>
                </a:solidFill>
                <a:effectLst/>
                <a:latin typeface="Söhne"/>
              </a:rPr>
              <a:t>The NTP Time Datum is based on Coordinated Universal Time (UTC) and consists of 64-bit time parameters representing seconds since 1900.0 and fractions of a second. This setup allows NTP to offer a wide dynamic range, high resolution, and precise timekeeping. However, it faces a rollover issue in 2036, and it treats a time value of 0.0 as an error due to its impracticality.</a:t>
            </a:r>
          </a:p>
          <a:p>
            <a:pPr algn="l"/>
            <a:endParaRPr lang="en-US" b="0" i="0" dirty="0">
              <a:solidFill>
                <a:srgbClr val="D1D5DB"/>
              </a:solidFill>
              <a:effectLst/>
              <a:latin typeface="Söhne"/>
            </a:endParaRPr>
          </a:p>
          <a:p>
            <a:pPr algn="l"/>
            <a:r>
              <a:rPr lang="en-US" b="0" i="0" dirty="0">
                <a:solidFill>
                  <a:srgbClr val="D1D5DB"/>
                </a:solidFill>
                <a:effectLst/>
                <a:latin typeface="Söhne"/>
              </a:rPr>
              <a:t>--------------------------------</a:t>
            </a:r>
          </a:p>
          <a:p>
            <a:pPr algn="l"/>
            <a:endParaRPr lang="en-US" b="0" i="0" dirty="0">
              <a:solidFill>
                <a:srgbClr val="D1D5DB"/>
              </a:solidFill>
              <a:effectLst/>
              <a:latin typeface="Söhne"/>
            </a:endParaRPr>
          </a:p>
          <a:p>
            <a:pPr algn="l"/>
            <a:r>
              <a:rPr lang="en-US" b="0" i="0" dirty="0">
                <a:solidFill>
                  <a:srgbClr val="D1D5DB"/>
                </a:solidFill>
                <a:effectLst/>
                <a:latin typeface="Söhne"/>
              </a:rPr>
              <a:t>Treating a time value of 0.0 as an error in the context of NTP (Network Time Protocol) is important to prevent potential issues in time-sensitive applications and calculations. Here's what can go wrong if a time of 0.0 is not treated as an error:</a:t>
            </a:r>
          </a:p>
          <a:p>
            <a:pPr algn="l">
              <a:buFont typeface="+mj-lt"/>
              <a:buAutoNum type="arabicPeriod"/>
            </a:pPr>
            <a:r>
              <a:rPr lang="en-US" b="1" i="0" dirty="0">
                <a:solidFill>
                  <a:srgbClr val="D1D5DB"/>
                </a:solidFill>
                <a:effectLst/>
                <a:latin typeface="Söhne"/>
              </a:rPr>
              <a:t> Incorrect Time Calculations:</a:t>
            </a:r>
            <a:r>
              <a:rPr lang="en-US" b="0" i="0" dirty="0">
                <a:solidFill>
                  <a:srgbClr val="D1D5DB"/>
                </a:solidFill>
                <a:effectLst/>
                <a:latin typeface="Söhne"/>
              </a:rPr>
              <a:t> In many applications, time values are used for calculations related to scheduling, event sequencing, and data ordering. If a time of 0.0 were not treated as an error and was interpreted as a valid time, it could lead to incorrect time calculations and result in events or actions occurring out of sequence.</a:t>
            </a:r>
          </a:p>
          <a:p>
            <a:pPr algn="l">
              <a:buFont typeface="+mj-lt"/>
              <a:buAutoNum type="arabicPeriod"/>
            </a:pPr>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 Data Corruption:</a:t>
            </a:r>
            <a:r>
              <a:rPr lang="en-US" b="0" i="0" dirty="0">
                <a:solidFill>
                  <a:srgbClr val="D1D5DB"/>
                </a:solidFill>
                <a:effectLst/>
                <a:latin typeface="Söhne"/>
              </a:rPr>
              <a:t> NTP is commonly used for accurate time synchronization in distributed systems. In such systems, timestamps are often used to order data packets or log entries. If a time of 0.0 were considered valid, it could lead to data packets being processed or logged with incorrect timestamps, potentially causing data corruption and misinterpretation.</a:t>
            </a:r>
          </a:p>
          <a:p>
            <a:pPr algn="l">
              <a:buFont typeface="+mj-lt"/>
              <a:buAutoNum type="arabicPeriod"/>
            </a:pPr>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 Security Vulnerabilities:</a:t>
            </a:r>
            <a:r>
              <a:rPr lang="en-US" b="0" i="0" dirty="0">
                <a:solidFill>
                  <a:srgbClr val="D1D5DB"/>
                </a:solidFill>
                <a:effectLst/>
                <a:latin typeface="Söhne"/>
              </a:rPr>
              <a:t> Some security mechanisms and protocols rely on timestamps for various purposes, including replay attack prevention and certificate validation. Allowing a time value of 0.0 to be treated as valid could introduce vulnerabilities if an attacker manipulates timestamps to exploit security weaknesses.</a:t>
            </a:r>
          </a:p>
          <a:p>
            <a:pPr algn="l">
              <a:buFont typeface="+mj-lt"/>
              <a:buAutoNum type="arabicPeriod"/>
            </a:pPr>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 Unrealistic Event Timestamps:</a:t>
            </a:r>
            <a:r>
              <a:rPr lang="en-US" b="0" i="0" dirty="0">
                <a:solidFill>
                  <a:srgbClr val="D1D5DB"/>
                </a:solidFill>
                <a:effectLst/>
                <a:latin typeface="Söhne"/>
              </a:rPr>
              <a:t> Treating a time value of 0.0 as valid could lead to unrealistic event timestamps, as it implies that events occurred at the very beginning of the NTP epoch in 1900. Such timestamps do not reflect real-world scenarios accurately and can be misleading in debugging and analysis.</a:t>
            </a:r>
          </a:p>
          <a:p>
            <a:pPr algn="l">
              <a:buFont typeface="+mj-lt"/>
              <a:buAutoNum type="arabicPeriod"/>
            </a:pPr>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 Confusion in Logging and Debugging:</a:t>
            </a:r>
            <a:r>
              <a:rPr lang="en-US" b="0" i="0" dirty="0">
                <a:solidFill>
                  <a:srgbClr val="D1D5DB"/>
                </a:solidFill>
                <a:effectLst/>
                <a:latin typeface="Söhne"/>
              </a:rPr>
              <a:t> When debugging or troubleshooting network or system issues, timestamps are often crucial for determining the order of events and identifying the root causes of problems. If 0.0 were accepted as a valid time, it could make it challenging to trace and analyze issues accurately.</a:t>
            </a:r>
          </a:p>
          <a:p>
            <a:pPr algn="l">
              <a:buFont typeface="+mj-lt"/>
              <a:buAutoNum type="arabicPeriod"/>
            </a:pPr>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 Compatibility Problems:</a:t>
            </a:r>
            <a:r>
              <a:rPr lang="en-US" b="0" i="0" dirty="0">
                <a:solidFill>
                  <a:srgbClr val="D1D5DB"/>
                </a:solidFill>
                <a:effectLst/>
                <a:latin typeface="Söhne"/>
              </a:rPr>
              <a:t> Many systems and applications expect timestamps to conform to standard timekeeping practices, which exclude the possibility of a valid time at the start of the NTP epoch. Treating 0.0 as valid could lead to compatibility problems when interfacing with other systems that adhere to these standards.</a:t>
            </a:r>
          </a:p>
          <a:p>
            <a:pPr algn="l"/>
            <a:endParaRPr lang="en-US" b="0" i="0" dirty="0">
              <a:solidFill>
                <a:srgbClr val="D1D5DB"/>
              </a:solidFill>
              <a:effectLst/>
              <a:latin typeface="Söhne"/>
            </a:endParaRPr>
          </a:p>
          <a:p>
            <a:pPr algn="l"/>
            <a:r>
              <a:rPr lang="en-US" b="0" i="0" dirty="0">
                <a:solidFill>
                  <a:srgbClr val="D1D5DB"/>
                </a:solidFill>
                <a:effectLst/>
                <a:latin typeface="Söhne"/>
              </a:rPr>
              <a:t>Treating a time value of 0.0 as an error in NTP is a preventive measure to ensure the reliability and accuracy of time-related operations. It helps avoid a range of potential issues, including incorrect calculations, data corruption, security vulnerabilities, unrealistic timestamps, and difficulties in debugging and analysis. By designating 0.0 as an error, NTP maintains consistency and adherence to standard timekeeping practices.</a:t>
            </a:r>
          </a:p>
          <a:p>
            <a:pPr algn="l"/>
            <a:endParaRPr lang="en-US" b="0" i="0" dirty="0">
              <a:solidFill>
                <a:srgbClr val="D1D5DB"/>
              </a:solidFill>
              <a:effectLst/>
              <a:latin typeface="Söhne"/>
            </a:endParaRPr>
          </a:p>
          <a:p>
            <a:pPr algn="l"/>
            <a:r>
              <a:rPr lang="en-US" b="0" i="0" dirty="0">
                <a:solidFill>
                  <a:srgbClr val="D1D5DB"/>
                </a:solidFill>
                <a:effectLst/>
                <a:latin typeface="Söhne"/>
              </a:rPr>
              <a:t>--------------------------------</a:t>
            </a:r>
          </a:p>
          <a:p>
            <a:pPr algn="l"/>
            <a:endParaRPr lang="en-US" b="0" i="0" dirty="0">
              <a:solidFill>
                <a:srgbClr val="D1D5DB"/>
              </a:solidFill>
              <a:effectLst/>
              <a:latin typeface="Söhne"/>
            </a:endParaRPr>
          </a:p>
          <a:p>
            <a:pPr algn="l"/>
            <a:r>
              <a:rPr lang="en-US" b="0" i="0" dirty="0">
                <a:solidFill>
                  <a:srgbClr val="D1D5DB"/>
                </a:solidFill>
                <a:effectLst/>
                <a:latin typeface="Söhne"/>
              </a:rPr>
              <a:t>The "rollover in 2036" issue in the Network Time Protocol (NTP) can potentially lead to several problems if not addressed appropriately. Here's what can go wrong if the NTP rollover in 2036 is not managed correctly:</a:t>
            </a:r>
          </a:p>
          <a:p>
            <a:pPr algn="l">
              <a:buFont typeface="+mj-lt"/>
              <a:buAutoNum type="arabicPeriod"/>
            </a:pPr>
            <a:r>
              <a:rPr lang="en-US" b="1" i="0" dirty="0">
                <a:solidFill>
                  <a:srgbClr val="D1D5DB"/>
                </a:solidFill>
                <a:effectLst/>
                <a:latin typeface="Söhne"/>
              </a:rPr>
              <a:t> Time Synchronization Errors:</a:t>
            </a:r>
            <a:r>
              <a:rPr lang="en-US" b="0" i="0" dirty="0">
                <a:solidFill>
                  <a:srgbClr val="D1D5DB"/>
                </a:solidFill>
                <a:effectLst/>
                <a:latin typeface="Söhne"/>
              </a:rPr>
              <a:t> If the rollover is not handled correctly, NTP clients and servers may experience synchronization errors, causing time discrepancies between devices. This could lead to inaccurate timekeeping across networked systems.</a:t>
            </a:r>
          </a:p>
          <a:p>
            <a:pPr algn="l">
              <a:buFont typeface="+mj-lt"/>
              <a:buAutoNum type="arabicPeriod"/>
            </a:pPr>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 Security Vulnerabilities:</a:t>
            </a:r>
            <a:r>
              <a:rPr lang="en-US" b="0" i="0" dirty="0">
                <a:solidFill>
                  <a:srgbClr val="D1D5DB"/>
                </a:solidFill>
                <a:effectLst/>
                <a:latin typeface="Söhne"/>
              </a:rPr>
              <a:t> Some security protocols and mechanisms rely on precise timekeeping for authentication and authorization purposes. A rollover issue could disrupt the functioning of these security measures, potentially leading to security vulnerabilities or system breaches.</a:t>
            </a:r>
          </a:p>
          <a:p>
            <a:pPr algn="l">
              <a:buFont typeface="+mj-lt"/>
              <a:buAutoNum type="arabicPeriod"/>
            </a:pPr>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 Data Integrity and Order:</a:t>
            </a:r>
            <a:r>
              <a:rPr lang="en-US" b="0" i="0" dirty="0">
                <a:solidFill>
                  <a:srgbClr val="D1D5DB"/>
                </a:solidFill>
                <a:effectLst/>
                <a:latin typeface="Söhne"/>
              </a:rPr>
              <a:t> In distributed systems, timestamps are often used to order events or data packets. An incorrect rollover handling could result in incorrect ordering of events, leading to data corruption or out-of-sequence data processing.</a:t>
            </a:r>
          </a:p>
          <a:p>
            <a:pPr algn="l">
              <a:buFont typeface="+mj-lt"/>
              <a:buAutoNum type="arabicPeriod"/>
            </a:pPr>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 Certificate Validity:</a:t>
            </a:r>
            <a:r>
              <a:rPr lang="en-US" b="0" i="0" dirty="0">
                <a:solidFill>
                  <a:srgbClr val="D1D5DB"/>
                </a:solidFill>
                <a:effectLst/>
                <a:latin typeface="Söhne"/>
              </a:rPr>
              <a:t> Digital certificates, including SSL/TLS certificates, often include validity periods based on time. If the NTP rollover issue causes time discrepancies, certificates may be considered invalid or expired prematurely, disrupting secure communications.</a:t>
            </a:r>
          </a:p>
          <a:p>
            <a:pPr algn="l">
              <a:buFont typeface="+mj-lt"/>
              <a:buAutoNum type="arabicPeriod"/>
            </a:pPr>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 Log File Integrity:</a:t>
            </a:r>
            <a:r>
              <a:rPr lang="en-US" b="0" i="0" dirty="0">
                <a:solidFill>
                  <a:srgbClr val="D1D5DB"/>
                </a:solidFill>
                <a:effectLst/>
                <a:latin typeface="Söhne"/>
              </a:rPr>
              <a:t> Systems and applications often log events with timestamps. An incorrect rollover handling can result in log entries with inaccurate timestamps, making it challenging to analyze log files for troubleshooting and forensic purposes.</a:t>
            </a:r>
          </a:p>
          <a:p>
            <a:pPr algn="l">
              <a:buFont typeface="+mj-lt"/>
              <a:buAutoNum type="arabicPeriod"/>
            </a:pPr>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 Software Bugs and Compatibility Issues:</a:t>
            </a:r>
            <a:r>
              <a:rPr lang="en-US" b="0" i="0" dirty="0">
                <a:solidFill>
                  <a:srgbClr val="D1D5DB"/>
                </a:solidFill>
                <a:effectLst/>
                <a:latin typeface="Söhne"/>
              </a:rPr>
              <a:t> Not all NTP clients and servers may handle the rollover correctly. Some older or poorly maintained software may have bugs that manifest during the rollover event. This can lead to compatibility issues between different NTP implementations.</a:t>
            </a:r>
          </a:p>
          <a:p>
            <a:pPr algn="l">
              <a:buFont typeface="+mj-lt"/>
              <a:buAutoNum type="arabicPeriod"/>
            </a:pPr>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 Regulatory Compliance:</a:t>
            </a:r>
            <a:r>
              <a:rPr lang="en-US" b="0" i="0" dirty="0">
                <a:solidFill>
                  <a:srgbClr val="D1D5DB"/>
                </a:solidFill>
                <a:effectLst/>
                <a:latin typeface="Söhne"/>
              </a:rPr>
              <a:t> In some industries and applications, compliance with specific time-related regulations and standards is essential. An NTP rollover issue that affects time accuracy could result in non-compliance and legal or regulatory consequences.</a:t>
            </a:r>
          </a:p>
          <a:p>
            <a:pPr algn="l">
              <a:buFont typeface="+mj-lt"/>
              <a:buAutoNum type="arabicPeriod"/>
            </a:pPr>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 Financial Implications:</a:t>
            </a:r>
            <a:r>
              <a:rPr lang="en-US" b="0" i="0" dirty="0">
                <a:solidFill>
                  <a:srgbClr val="D1D5DB"/>
                </a:solidFill>
                <a:effectLst/>
                <a:latin typeface="Söhne"/>
              </a:rPr>
              <a:t> Financial institutions often rely on precise timekeeping for transaction processing and auditing. An incorrect rollover handling could result in financial losses or regulatory penalties in this sector.</a:t>
            </a:r>
          </a:p>
          <a:p>
            <a:pPr algn="l"/>
            <a:endParaRPr lang="en-US" b="0" i="0" dirty="0">
              <a:solidFill>
                <a:srgbClr val="D1D5DB"/>
              </a:solidFill>
              <a:effectLst/>
              <a:latin typeface="Söhne"/>
            </a:endParaRPr>
          </a:p>
          <a:p>
            <a:pPr algn="l"/>
            <a:r>
              <a:rPr lang="en-US" b="0" i="0" dirty="0">
                <a:solidFill>
                  <a:srgbClr val="D1D5DB"/>
                </a:solidFill>
                <a:effectLst/>
                <a:latin typeface="Söhne"/>
              </a:rPr>
              <a:t>To mitigate these potential issues, NTP has mechanisms in place to manage the rollover in 2036. The protocol can adjust for the rollover and continue to provide accurate time synchronization. Network administrators and operators should ensure that their NTP implementations are up to date and properly configured to handle the rollover seamlessly. This typically involves using NTP software versions that are rollover-aware and applying any necessary updates or patches as they become available. By proactively addressing the rollover issue, organizations can maintain the integrity and reliability of their time synchronization systems.</a:t>
            </a:r>
          </a:p>
          <a:p>
            <a:pPr algn="l"/>
            <a:endParaRPr lang="en-US" b="0" i="0" dirty="0">
              <a:solidFill>
                <a:srgbClr val="D1D5DB"/>
              </a:solidFill>
              <a:effectLst/>
              <a:latin typeface="Söhne"/>
            </a:endParaRPr>
          </a:p>
          <a:p>
            <a:pPr algn="l"/>
            <a:endParaRPr lang="en-US" b="0" i="0" dirty="0">
              <a:solidFill>
                <a:srgbClr val="D1D5DB"/>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pPr>
              <a:defRPr/>
            </a:pPr>
            <a:fld id="{02FD8E17-38E8-4A7F-BD6A-56586DF41199}" type="slidenum">
              <a:rPr lang="en-US" smtClean="0"/>
              <a:pPr>
                <a:defRPr/>
              </a:pPr>
              <a:t>6</a:t>
            </a:fld>
            <a:endParaRPr lang="en-US" dirty="0"/>
          </a:p>
        </p:txBody>
      </p:sp>
    </p:spTree>
    <p:extLst>
      <p:ext uri="{BB962C8B-B14F-4D97-AF65-F5344CB8AC3E}">
        <p14:creationId xmlns:p14="http://schemas.microsoft.com/office/powerpoint/2010/main" val="34786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US" b="1" i="0" dirty="0">
                <a:solidFill>
                  <a:srgbClr val="D1D5DB"/>
                </a:solidFill>
                <a:effectLst/>
                <a:latin typeface="Söhne"/>
              </a:rPr>
              <a:t>Advance Notice of Leap Second: </a:t>
            </a:r>
            <a:r>
              <a:rPr lang="en-US" b="0" i="0" dirty="0">
                <a:solidFill>
                  <a:srgbClr val="D1D5DB"/>
                </a:solidFill>
                <a:effectLst/>
                <a:latin typeface="Söhne"/>
              </a:rPr>
              <a:t>NTP provides advance notice of leap seconds. Leap seconds are adjustments made to Coordinated Universal Time (UTC) to account for irregularities in the Earth's rotation. NTP can inform clients about an upcoming leap second to help them prepare for this event.</a:t>
            </a:r>
          </a:p>
          <a:p>
            <a:pPr marL="228600" indent="-228600" algn="l">
              <a:buAutoNum type="arabicPeriod"/>
            </a:pPr>
            <a:endParaRPr lang="en-US" b="0" i="0" dirty="0">
              <a:solidFill>
                <a:srgbClr val="D1D5DB"/>
              </a:solidFill>
              <a:effectLst/>
              <a:latin typeface="Söhne"/>
            </a:endParaRPr>
          </a:p>
          <a:p>
            <a:pPr algn="l"/>
            <a:r>
              <a:rPr lang="en-US" b="1" i="0" dirty="0">
                <a:solidFill>
                  <a:srgbClr val="D1D5DB"/>
                </a:solidFill>
                <a:effectLst/>
                <a:latin typeface="Söhne"/>
              </a:rPr>
              <a:t>2. Leap Second at the End of Today When Set: </a:t>
            </a:r>
            <a:r>
              <a:rPr lang="en-US" b="0" i="0" dirty="0">
                <a:solidFill>
                  <a:srgbClr val="D1D5DB"/>
                </a:solidFill>
                <a:effectLst/>
                <a:latin typeface="Söhne"/>
              </a:rPr>
              <a:t>Leap seconds are typically inserted at the end of the day, usually at 23:59:59 UTC. NTP ensures that when a leap second is added, it is done at the appropriate time, preserving the continuity of timekeeping.</a:t>
            </a:r>
          </a:p>
          <a:p>
            <a:pPr algn="l"/>
            <a:endParaRPr lang="en-US" b="0" i="0" dirty="0">
              <a:solidFill>
                <a:srgbClr val="D1D5DB"/>
              </a:solidFill>
              <a:effectLst/>
              <a:latin typeface="Söhne"/>
            </a:endParaRPr>
          </a:p>
          <a:p>
            <a:pPr algn="l"/>
            <a:r>
              <a:rPr lang="en-US" b="1" i="0" dirty="0">
                <a:solidFill>
                  <a:srgbClr val="D1D5DB"/>
                </a:solidFill>
                <a:effectLst/>
                <a:latin typeface="Söhne"/>
              </a:rPr>
              <a:t>3. Positive Leap Second in Progress: </a:t>
            </a:r>
            <a:r>
              <a:rPr lang="en-US" b="0" i="0" dirty="0">
                <a:solidFill>
                  <a:srgbClr val="D1D5DB"/>
                </a:solidFill>
                <a:effectLst/>
                <a:latin typeface="Söhne"/>
              </a:rPr>
              <a:t>When a positive leap second is in progress, NTP will transmit the time 23:59:59 twice in a row to account for the additional second. This ensures that timekeeping remains synchronized with UTC.</a:t>
            </a:r>
          </a:p>
          <a:p>
            <a:pPr algn="l"/>
            <a:endParaRPr lang="en-US" b="0" i="0" dirty="0">
              <a:solidFill>
                <a:srgbClr val="D1D5DB"/>
              </a:solidFill>
              <a:effectLst/>
              <a:latin typeface="Söhne"/>
            </a:endParaRPr>
          </a:p>
          <a:p>
            <a:pPr algn="l"/>
            <a:r>
              <a:rPr lang="en-US" b="1" i="0" dirty="0">
                <a:solidFill>
                  <a:srgbClr val="D1D5DB"/>
                </a:solidFill>
                <a:effectLst/>
                <a:latin typeface="Söhne"/>
              </a:rPr>
              <a:t>4. Effectively Stop the System Clock: </a:t>
            </a:r>
            <a:r>
              <a:rPr lang="en-US" b="0" i="0" dirty="0">
                <a:solidFill>
                  <a:srgbClr val="D1D5DB"/>
                </a:solidFill>
                <a:effectLst/>
                <a:latin typeface="Söhne"/>
              </a:rPr>
              <a:t>During the positive leap second insertion, NTP effectively stops the system clock for one second by repeating the last second of the day (23:59:59). This ensures that the leap second is accurately accounted for in the system's timekeeping.</a:t>
            </a:r>
          </a:p>
          <a:p>
            <a:pPr algn="l"/>
            <a:endParaRPr lang="en-US" b="0" i="0" dirty="0">
              <a:solidFill>
                <a:srgbClr val="D1D5DB"/>
              </a:solidFill>
              <a:effectLst/>
              <a:latin typeface="Söhne"/>
            </a:endParaRPr>
          </a:p>
          <a:p>
            <a:pPr algn="l"/>
            <a:r>
              <a:rPr lang="en-US" b="1" i="0" dirty="0">
                <a:solidFill>
                  <a:srgbClr val="D1D5DB"/>
                </a:solidFill>
                <a:effectLst/>
                <a:latin typeface="Söhne"/>
              </a:rPr>
              <a:t>5. Slewing Methods (Google): </a:t>
            </a:r>
            <a:r>
              <a:rPr lang="en-US" b="0" i="0" dirty="0">
                <a:solidFill>
                  <a:srgbClr val="D1D5DB"/>
                </a:solidFill>
                <a:effectLst/>
                <a:latin typeface="Söhne"/>
              </a:rPr>
              <a:t>Slewing refers to the gradual adjustment of a system's clock to bring it into synchronization with a reference time source. Google, among other organizations, employs slewing methods in their NTP implementations to smoothly correct time deviations and prevent abrupt time jumps.</a:t>
            </a:r>
          </a:p>
          <a:p>
            <a:pPr algn="l"/>
            <a:endParaRPr lang="en-US" b="0" i="0" dirty="0">
              <a:solidFill>
                <a:srgbClr val="D1D5DB"/>
              </a:solidFill>
              <a:effectLst/>
              <a:latin typeface="Söhne"/>
            </a:endParaRPr>
          </a:p>
          <a:p>
            <a:pPr algn="l"/>
            <a:r>
              <a:rPr lang="en-US" b="1" i="0" dirty="0">
                <a:solidFill>
                  <a:srgbClr val="D1D5DB"/>
                </a:solidFill>
                <a:effectLst/>
                <a:latin typeface="Söhne"/>
              </a:rPr>
              <a:t>6. Clock Unsynchronized Flag: </a:t>
            </a:r>
            <a:r>
              <a:rPr lang="en-US" b="0" i="0" dirty="0">
                <a:solidFill>
                  <a:srgbClr val="D1D5DB"/>
                </a:solidFill>
                <a:effectLst/>
                <a:latin typeface="Söhne"/>
              </a:rPr>
              <a:t>NTP includes a flag known as the "clock unsynchronized" flag. When set, this flag indicates that the system's clock is not synchronized with the NTP reference time source. This information is crucial for network administrators to monitor and troubleshoot time synchronization issues.</a:t>
            </a:r>
          </a:p>
          <a:p>
            <a:pPr algn="l"/>
            <a:endParaRPr lang="en-US" b="1" i="0" dirty="0">
              <a:solidFill>
                <a:srgbClr val="D1D5DB"/>
              </a:solidFill>
              <a:effectLst/>
              <a:latin typeface="Söhne"/>
            </a:endParaRPr>
          </a:p>
          <a:p>
            <a:pPr algn="l"/>
            <a:r>
              <a:rPr lang="en-US" b="1" i="0" dirty="0">
                <a:solidFill>
                  <a:srgbClr val="D1D5DB"/>
                </a:solidFill>
                <a:effectLst/>
                <a:latin typeface="Söhne"/>
              </a:rPr>
              <a:t>7. Don't Trust the Time Message: </a:t>
            </a:r>
            <a:r>
              <a:rPr lang="en-US" b="0" i="0" dirty="0">
                <a:solidFill>
                  <a:srgbClr val="D1D5DB"/>
                </a:solidFill>
                <a:effectLst/>
                <a:latin typeface="Söhne"/>
              </a:rPr>
              <a:t>In cases where the clock unsynchronized flag is set or other irregularities are detected, NTP clients may be instructed not to trust the received time message until synchronization is reestablished. This helps prevent inaccurate time from being used in critical operations.</a:t>
            </a:r>
          </a:p>
          <a:p>
            <a:pPr algn="l"/>
            <a:endParaRPr lang="en-US" b="1" i="0" dirty="0">
              <a:solidFill>
                <a:srgbClr val="D1D5DB"/>
              </a:solidFill>
              <a:effectLst/>
              <a:latin typeface="Söhne"/>
            </a:endParaRPr>
          </a:p>
          <a:p>
            <a:pPr algn="l"/>
            <a:r>
              <a:rPr lang="en-US" b="1" i="0" dirty="0">
                <a:solidFill>
                  <a:srgbClr val="D1D5DB"/>
                </a:solidFill>
                <a:effectLst/>
                <a:latin typeface="Söhne"/>
              </a:rPr>
              <a:t>8. Health and Leap Second Use Same Bits:</a:t>
            </a:r>
            <a:r>
              <a:rPr lang="en-US" b="0" i="0" dirty="0">
                <a:solidFill>
                  <a:srgbClr val="D1D5DB"/>
                </a:solidFill>
                <a:effectLst/>
                <a:latin typeface="Söhne"/>
              </a:rPr>
              <a:t> NTP uses specific bits in the protocol for both health information and leap second information. This shared use of bits allows NTP to convey the status of the time source, including whether a leap second is impending or the overall health of the time reference.</a:t>
            </a:r>
          </a:p>
          <a:p>
            <a:pPr algn="l"/>
            <a:endParaRPr lang="en-US" b="0" i="0" dirty="0">
              <a:solidFill>
                <a:srgbClr val="D1D5DB"/>
              </a:solidFill>
              <a:effectLst/>
              <a:latin typeface="Söhne"/>
            </a:endParaRPr>
          </a:p>
          <a:p>
            <a:pPr algn="l"/>
            <a:r>
              <a:rPr lang="en-US" b="0" i="0" dirty="0">
                <a:solidFill>
                  <a:srgbClr val="D1D5DB"/>
                </a:solidFill>
                <a:effectLst/>
                <a:latin typeface="Söhne"/>
              </a:rPr>
              <a:t>These parameters and concepts in NTP are important for maintaining accurate time synchronization, especially when dealing with leap seconds and irregularities in timekeeping. NTP provides mechanisms to inform clients of leap seconds in advance, adjust time during leap second insertions, and convey information about clock synchronization and health, ensuring reliable and precise timekeeping in networked systems.</a:t>
            </a:r>
          </a:p>
          <a:p>
            <a:endParaRPr lang="en-US" dirty="0"/>
          </a:p>
        </p:txBody>
      </p:sp>
      <p:sp>
        <p:nvSpPr>
          <p:cNvPr id="4" name="Slide Number Placeholder 3"/>
          <p:cNvSpPr>
            <a:spLocks noGrp="1"/>
          </p:cNvSpPr>
          <p:nvPr>
            <p:ph type="sldNum" sz="quarter" idx="5"/>
          </p:nvPr>
        </p:nvSpPr>
        <p:spPr/>
        <p:txBody>
          <a:bodyPr/>
          <a:lstStyle/>
          <a:p>
            <a:pPr>
              <a:defRPr/>
            </a:pPr>
            <a:fld id="{02FD8E17-38E8-4A7F-BD6A-56586DF41199}" type="slidenum">
              <a:rPr lang="en-US" smtClean="0"/>
              <a:pPr>
                <a:defRPr/>
              </a:pPr>
              <a:t>7</a:t>
            </a:fld>
            <a:endParaRPr lang="en-US" dirty="0"/>
          </a:p>
        </p:txBody>
      </p:sp>
    </p:spTree>
    <p:extLst>
      <p:ext uri="{BB962C8B-B14F-4D97-AF65-F5344CB8AC3E}">
        <p14:creationId xmlns:p14="http://schemas.microsoft.com/office/powerpoint/2010/main" val="3565868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a:defRPr sz="2600" b="1">
                <a:solidFill>
                  <a:schemeClr val="tx1"/>
                </a:solidFill>
                <a:latin typeface="Comic Sans MS" pitchFamily="66" charset="0"/>
              </a:defRPr>
            </a:lvl1pPr>
            <a:lvl2pPr marL="804763" indent="-309524">
              <a:defRPr sz="2600" b="1">
                <a:solidFill>
                  <a:schemeClr val="tx1"/>
                </a:solidFill>
                <a:latin typeface="Comic Sans MS" pitchFamily="66" charset="0"/>
              </a:defRPr>
            </a:lvl2pPr>
            <a:lvl3pPr marL="1238098" indent="-247620">
              <a:defRPr sz="2600" b="1">
                <a:solidFill>
                  <a:schemeClr val="tx1"/>
                </a:solidFill>
                <a:latin typeface="Comic Sans MS" pitchFamily="66" charset="0"/>
              </a:defRPr>
            </a:lvl3pPr>
            <a:lvl4pPr marL="1733337" indent="-247620">
              <a:defRPr sz="2600" b="1">
                <a:solidFill>
                  <a:schemeClr val="tx1"/>
                </a:solidFill>
                <a:latin typeface="Comic Sans MS" pitchFamily="66" charset="0"/>
              </a:defRPr>
            </a:lvl4pPr>
            <a:lvl5pPr marL="2228576" indent="-247620">
              <a:defRPr sz="2600" b="1">
                <a:solidFill>
                  <a:schemeClr val="tx1"/>
                </a:solidFill>
                <a:latin typeface="Comic Sans MS" pitchFamily="66" charset="0"/>
              </a:defRPr>
            </a:lvl5pPr>
            <a:lvl6pPr marL="2723815" indent="-247620" eaLnBrk="0" fontAlgn="base" hangingPunct="0">
              <a:spcBef>
                <a:spcPct val="20000"/>
              </a:spcBef>
              <a:spcAft>
                <a:spcPct val="0"/>
              </a:spcAft>
              <a:buClr>
                <a:schemeClr val="accent2"/>
              </a:buClr>
              <a:buSzPct val="85000"/>
              <a:buFont typeface="Wingdings" pitchFamily="2" charset="2"/>
              <a:buChar char="q"/>
              <a:defRPr sz="2600" b="1">
                <a:solidFill>
                  <a:schemeClr val="tx1"/>
                </a:solidFill>
                <a:latin typeface="Comic Sans MS" pitchFamily="66" charset="0"/>
              </a:defRPr>
            </a:lvl6pPr>
            <a:lvl7pPr marL="3219054" indent="-247620" eaLnBrk="0" fontAlgn="base" hangingPunct="0">
              <a:spcBef>
                <a:spcPct val="20000"/>
              </a:spcBef>
              <a:spcAft>
                <a:spcPct val="0"/>
              </a:spcAft>
              <a:buClr>
                <a:schemeClr val="accent2"/>
              </a:buClr>
              <a:buSzPct val="85000"/>
              <a:buFont typeface="Wingdings" pitchFamily="2" charset="2"/>
              <a:buChar char="q"/>
              <a:defRPr sz="2600" b="1">
                <a:solidFill>
                  <a:schemeClr val="tx1"/>
                </a:solidFill>
                <a:latin typeface="Comic Sans MS" pitchFamily="66" charset="0"/>
              </a:defRPr>
            </a:lvl7pPr>
            <a:lvl8pPr marL="3714293" indent="-247620" eaLnBrk="0" fontAlgn="base" hangingPunct="0">
              <a:spcBef>
                <a:spcPct val="20000"/>
              </a:spcBef>
              <a:spcAft>
                <a:spcPct val="0"/>
              </a:spcAft>
              <a:buClr>
                <a:schemeClr val="accent2"/>
              </a:buClr>
              <a:buSzPct val="85000"/>
              <a:buFont typeface="Wingdings" pitchFamily="2" charset="2"/>
              <a:buChar char="q"/>
              <a:defRPr sz="2600" b="1">
                <a:solidFill>
                  <a:schemeClr val="tx1"/>
                </a:solidFill>
                <a:latin typeface="Comic Sans MS" pitchFamily="66" charset="0"/>
              </a:defRPr>
            </a:lvl8pPr>
            <a:lvl9pPr marL="4209532" indent="-247620" eaLnBrk="0" fontAlgn="base" hangingPunct="0">
              <a:spcBef>
                <a:spcPct val="20000"/>
              </a:spcBef>
              <a:spcAft>
                <a:spcPct val="0"/>
              </a:spcAft>
              <a:buClr>
                <a:schemeClr val="accent2"/>
              </a:buClr>
              <a:buSzPct val="85000"/>
              <a:buFont typeface="Wingdings" pitchFamily="2" charset="2"/>
              <a:buChar char="q"/>
              <a:defRPr sz="2600" b="1">
                <a:solidFill>
                  <a:schemeClr val="tx1"/>
                </a:solidFill>
                <a:latin typeface="Comic Sans MS" pitchFamily="66" charset="0"/>
              </a:defRPr>
            </a:lvl9pPr>
          </a:lstStyle>
          <a:p>
            <a:fld id="{4784D510-2A05-448A-BC58-1E0FB0ECA26F}" type="slidenum">
              <a:rPr lang="en-US" altLang="en-US" sz="1300" b="0">
                <a:latin typeface="Times New Roman" pitchFamily="18" charset="0"/>
              </a:rPr>
              <a:pPr/>
              <a:t>18</a:t>
            </a:fld>
            <a:endParaRPr lang="en-US" altLang="en-US" sz="1300" b="0">
              <a:latin typeface="Times New Roman" pitchFamily="18" charset="0"/>
            </a:endParaRPr>
          </a:p>
        </p:txBody>
      </p:sp>
      <p:sp>
        <p:nvSpPr>
          <p:cNvPr id="53251" name="Rectangle 2"/>
          <p:cNvSpPr>
            <a:spLocks noGrp="1" noRot="1" noChangeAspect="1" noChangeArrowheads="1" noTextEdit="1"/>
          </p:cNvSpPr>
          <p:nvPr>
            <p:ph type="sldImg"/>
          </p:nvPr>
        </p:nvSpPr>
        <p:spPr>
          <a:solidFill>
            <a:srgbClr val="FFFFFF"/>
          </a:solidFill>
          <a:ln/>
        </p:spPr>
      </p:sp>
      <p:sp>
        <p:nvSpPr>
          <p:cNvPr id="53252" name="Rectangle 3"/>
          <p:cNvSpPr>
            <a:spLocks noGrp="1" noChangeArrowheads="1"/>
          </p:cNvSpPr>
          <p:nvPr>
            <p:ph type="body" idx="1"/>
          </p:nvPr>
        </p:nvSpPr>
        <p:spPr>
          <a:solidFill>
            <a:srgbClr val="FFFFFF"/>
          </a:solidFill>
          <a:ln>
            <a:solidFill>
              <a:srgbClr val="000000"/>
            </a:solidFill>
            <a:miter lim="800000"/>
            <a:headEnd/>
            <a:tailEnd/>
          </a:ln>
        </p:spPr>
        <p:txBody>
          <a:bodyPr/>
          <a:lstStyle/>
          <a:p>
            <a:r>
              <a:rPr lang="en-US" altLang="sv-SE">
                <a:solidFill>
                  <a:srgbClr val="0000CC"/>
                </a:solidFill>
              </a:rPr>
              <a:t>Multi processor computers</a:t>
            </a:r>
          </a:p>
          <a:p>
            <a:pPr lvl="1">
              <a:buFontTx/>
              <a:buChar char="•"/>
            </a:pPr>
            <a:r>
              <a:rPr lang="en-US" altLang="sv-SE"/>
              <a:t>Have potential to be resilient to faults</a:t>
            </a:r>
          </a:p>
          <a:p>
            <a:pPr lvl="1">
              <a:buFontTx/>
              <a:buChar char="•"/>
            </a:pPr>
            <a:r>
              <a:rPr lang="en-US" altLang="sv-SE"/>
              <a:t>Faults # grows with the # of processors</a:t>
            </a:r>
          </a:p>
          <a:p>
            <a:pPr lvl="1">
              <a:buFontTx/>
              <a:buChar char="•"/>
            </a:pPr>
            <a:r>
              <a:rPr lang="en-US" altLang="sv-SE"/>
              <a:t>Fault-tolerance is vitally important</a:t>
            </a:r>
          </a:p>
          <a:p>
            <a:r>
              <a:rPr lang="en-US" altLang="sv-SE">
                <a:solidFill>
                  <a:srgbClr val="0000CC"/>
                </a:solidFill>
              </a:rPr>
              <a:t>Synchronization is needed for coordination – clocks</a:t>
            </a:r>
          </a:p>
          <a:p>
            <a:pPr lvl="1">
              <a:buFontTx/>
              <a:buChar char="•"/>
            </a:pPr>
            <a:r>
              <a:rPr lang="en-US" altLang="sv-SE"/>
              <a:t>Global clock pulse &amp; global clock value</a:t>
            </a:r>
          </a:p>
          <a:p>
            <a:pPr lvl="1">
              <a:buFontTx/>
              <a:buChar char="•"/>
            </a:pPr>
            <a:r>
              <a:rPr lang="en-US" altLang="sv-SE"/>
              <a:t>Global clock pulse &amp; individual clock values</a:t>
            </a:r>
          </a:p>
          <a:p>
            <a:pPr lvl="1">
              <a:buFontTx/>
              <a:buChar char="•"/>
            </a:pPr>
            <a:r>
              <a:rPr lang="en-US" altLang="sv-SE"/>
              <a:t>Individual clock pulse &amp; individual clock values</a:t>
            </a:r>
          </a:p>
          <a:p>
            <a:r>
              <a:rPr lang="en-US" altLang="sv-SE">
                <a:solidFill>
                  <a:srgbClr val="0000CC"/>
                </a:solidFill>
              </a:rPr>
              <a:t>Fault tolerant clock synchronization</a:t>
            </a:r>
          </a:p>
        </p:txBody>
      </p:sp>
    </p:spTree>
    <p:extLst>
      <p:ext uri="{BB962C8B-B14F-4D97-AF65-F5344CB8AC3E}">
        <p14:creationId xmlns:p14="http://schemas.microsoft.com/office/powerpoint/2010/main" val="1903989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a:defRPr sz="2600" b="1">
                <a:solidFill>
                  <a:schemeClr val="tx1"/>
                </a:solidFill>
                <a:latin typeface="Comic Sans MS" pitchFamily="66" charset="0"/>
              </a:defRPr>
            </a:lvl1pPr>
            <a:lvl2pPr marL="804763" indent="-309524">
              <a:defRPr sz="2600" b="1">
                <a:solidFill>
                  <a:schemeClr val="tx1"/>
                </a:solidFill>
                <a:latin typeface="Comic Sans MS" pitchFamily="66" charset="0"/>
              </a:defRPr>
            </a:lvl2pPr>
            <a:lvl3pPr marL="1238098" indent="-247620">
              <a:defRPr sz="2600" b="1">
                <a:solidFill>
                  <a:schemeClr val="tx1"/>
                </a:solidFill>
                <a:latin typeface="Comic Sans MS" pitchFamily="66" charset="0"/>
              </a:defRPr>
            </a:lvl3pPr>
            <a:lvl4pPr marL="1733337" indent="-247620">
              <a:defRPr sz="2600" b="1">
                <a:solidFill>
                  <a:schemeClr val="tx1"/>
                </a:solidFill>
                <a:latin typeface="Comic Sans MS" pitchFamily="66" charset="0"/>
              </a:defRPr>
            </a:lvl4pPr>
            <a:lvl5pPr marL="2228576" indent="-247620">
              <a:defRPr sz="2600" b="1">
                <a:solidFill>
                  <a:schemeClr val="tx1"/>
                </a:solidFill>
                <a:latin typeface="Comic Sans MS" pitchFamily="66" charset="0"/>
              </a:defRPr>
            </a:lvl5pPr>
            <a:lvl6pPr marL="2723815" indent="-247620" eaLnBrk="0" fontAlgn="base" hangingPunct="0">
              <a:spcBef>
                <a:spcPct val="20000"/>
              </a:spcBef>
              <a:spcAft>
                <a:spcPct val="0"/>
              </a:spcAft>
              <a:buClr>
                <a:schemeClr val="accent2"/>
              </a:buClr>
              <a:buSzPct val="85000"/>
              <a:buFont typeface="Wingdings" pitchFamily="2" charset="2"/>
              <a:buChar char="q"/>
              <a:defRPr sz="2600" b="1">
                <a:solidFill>
                  <a:schemeClr val="tx1"/>
                </a:solidFill>
                <a:latin typeface="Comic Sans MS" pitchFamily="66" charset="0"/>
              </a:defRPr>
            </a:lvl6pPr>
            <a:lvl7pPr marL="3219054" indent="-247620" eaLnBrk="0" fontAlgn="base" hangingPunct="0">
              <a:spcBef>
                <a:spcPct val="20000"/>
              </a:spcBef>
              <a:spcAft>
                <a:spcPct val="0"/>
              </a:spcAft>
              <a:buClr>
                <a:schemeClr val="accent2"/>
              </a:buClr>
              <a:buSzPct val="85000"/>
              <a:buFont typeface="Wingdings" pitchFamily="2" charset="2"/>
              <a:buChar char="q"/>
              <a:defRPr sz="2600" b="1">
                <a:solidFill>
                  <a:schemeClr val="tx1"/>
                </a:solidFill>
                <a:latin typeface="Comic Sans MS" pitchFamily="66" charset="0"/>
              </a:defRPr>
            </a:lvl7pPr>
            <a:lvl8pPr marL="3714293" indent="-247620" eaLnBrk="0" fontAlgn="base" hangingPunct="0">
              <a:spcBef>
                <a:spcPct val="20000"/>
              </a:spcBef>
              <a:spcAft>
                <a:spcPct val="0"/>
              </a:spcAft>
              <a:buClr>
                <a:schemeClr val="accent2"/>
              </a:buClr>
              <a:buSzPct val="85000"/>
              <a:buFont typeface="Wingdings" pitchFamily="2" charset="2"/>
              <a:buChar char="q"/>
              <a:defRPr sz="2600" b="1">
                <a:solidFill>
                  <a:schemeClr val="tx1"/>
                </a:solidFill>
                <a:latin typeface="Comic Sans MS" pitchFamily="66" charset="0"/>
              </a:defRPr>
            </a:lvl8pPr>
            <a:lvl9pPr marL="4209532" indent="-247620" eaLnBrk="0" fontAlgn="base" hangingPunct="0">
              <a:spcBef>
                <a:spcPct val="20000"/>
              </a:spcBef>
              <a:spcAft>
                <a:spcPct val="0"/>
              </a:spcAft>
              <a:buClr>
                <a:schemeClr val="accent2"/>
              </a:buClr>
              <a:buSzPct val="85000"/>
              <a:buFont typeface="Wingdings" pitchFamily="2" charset="2"/>
              <a:buChar char="q"/>
              <a:defRPr sz="2600" b="1">
                <a:solidFill>
                  <a:schemeClr val="tx1"/>
                </a:solidFill>
                <a:latin typeface="Comic Sans MS" pitchFamily="66" charset="0"/>
              </a:defRPr>
            </a:lvl9pPr>
          </a:lstStyle>
          <a:p>
            <a:fld id="{C3171A66-9156-44D4-9ECF-B0ACA9E36937}" type="slidenum">
              <a:rPr lang="en-US" altLang="en-US" sz="1300" b="0">
                <a:latin typeface="Times New Roman" pitchFamily="18" charset="0"/>
              </a:rPr>
              <a:pPr/>
              <a:t>19</a:t>
            </a:fld>
            <a:endParaRPr lang="en-US" altLang="en-US" sz="1300" b="0">
              <a:latin typeface="Times New Roman"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a:buFontTx/>
              <a:buChar char="•"/>
            </a:pPr>
            <a:r>
              <a:rPr lang="en-US" altLang="sv-SE"/>
              <a:t>The problem is defined for a system of n identical processors connected to a global common clock pulse. Each processor maintains a digital clock value. In every pulse each processor executes a step in which it reads the value of it’s neighbors’ clocks and uses these values to calculate its new clock value .</a:t>
            </a:r>
          </a:p>
          <a:p>
            <a:pPr>
              <a:buFontTx/>
              <a:buChar char="•"/>
            </a:pPr>
            <a:endParaRPr lang="en-US" altLang="sv-SE"/>
          </a:p>
          <a:p>
            <a:endParaRPr lang="en-US" altLang="sv-SE"/>
          </a:p>
        </p:txBody>
      </p:sp>
    </p:spTree>
    <p:extLst>
      <p:ext uri="{BB962C8B-B14F-4D97-AF65-F5344CB8AC3E}">
        <p14:creationId xmlns:p14="http://schemas.microsoft.com/office/powerpoint/2010/main" val="16909309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a:defRPr sz="2600" b="1">
                <a:solidFill>
                  <a:schemeClr val="tx1"/>
                </a:solidFill>
                <a:latin typeface="Comic Sans MS" pitchFamily="66" charset="0"/>
              </a:defRPr>
            </a:lvl1pPr>
            <a:lvl2pPr marL="804763" indent="-309524">
              <a:defRPr sz="2600" b="1">
                <a:solidFill>
                  <a:schemeClr val="tx1"/>
                </a:solidFill>
                <a:latin typeface="Comic Sans MS" pitchFamily="66" charset="0"/>
              </a:defRPr>
            </a:lvl2pPr>
            <a:lvl3pPr marL="1238098" indent="-247620">
              <a:defRPr sz="2600" b="1">
                <a:solidFill>
                  <a:schemeClr val="tx1"/>
                </a:solidFill>
                <a:latin typeface="Comic Sans MS" pitchFamily="66" charset="0"/>
              </a:defRPr>
            </a:lvl3pPr>
            <a:lvl4pPr marL="1733337" indent="-247620">
              <a:defRPr sz="2600" b="1">
                <a:solidFill>
                  <a:schemeClr val="tx1"/>
                </a:solidFill>
                <a:latin typeface="Comic Sans MS" pitchFamily="66" charset="0"/>
              </a:defRPr>
            </a:lvl4pPr>
            <a:lvl5pPr marL="2228576" indent="-247620">
              <a:defRPr sz="2600" b="1">
                <a:solidFill>
                  <a:schemeClr val="tx1"/>
                </a:solidFill>
                <a:latin typeface="Comic Sans MS" pitchFamily="66" charset="0"/>
              </a:defRPr>
            </a:lvl5pPr>
            <a:lvl6pPr marL="2723815" indent="-247620" eaLnBrk="0" fontAlgn="base" hangingPunct="0">
              <a:spcBef>
                <a:spcPct val="20000"/>
              </a:spcBef>
              <a:spcAft>
                <a:spcPct val="0"/>
              </a:spcAft>
              <a:buClr>
                <a:schemeClr val="accent2"/>
              </a:buClr>
              <a:buSzPct val="85000"/>
              <a:buFont typeface="Wingdings" pitchFamily="2" charset="2"/>
              <a:buChar char="q"/>
              <a:defRPr sz="2600" b="1">
                <a:solidFill>
                  <a:schemeClr val="tx1"/>
                </a:solidFill>
                <a:latin typeface="Comic Sans MS" pitchFamily="66" charset="0"/>
              </a:defRPr>
            </a:lvl6pPr>
            <a:lvl7pPr marL="3219054" indent="-247620" eaLnBrk="0" fontAlgn="base" hangingPunct="0">
              <a:spcBef>
                <a:spcPct val="20000"/>
              </a:spcBef>
              <a:spcAft>
                <a:spcPct val="0"/>
              </a:spcAft>
              <a:buClr>
                <a:schemeClr val="accent2"/>
              </a:buClr>
              <a:buSzPct val="85000"/>
              <a:buFont typeface="Wingdings" pitchFamily="2" charset="2"/>
              <a:buChar char="q"/>
              <a:defRPr sz="2600" b="1">
                <a:solidFill>
                  <a:schemeClr val="tx1"/>
                </a:solidFill>
                <a:latin typeface="Comic Sans MS" pitchFamily="66" charset="0"/>
              </a:defRPr>
            </a:lvl7pPr>
            <a:lvl8pPr marL="3714293" indent="-247620" eaLnBrk="0" fontAlgn="base" hangingPunct="0">
              <a:spcBef>
                <a:spcPct val="20000"/>
              </a:spcBef>
              <a:spcAft>
                <a:spcPct val="0"/>
              </a:spcAft>
              <a:buClr>
                <a:schemeClr val="accent2"/>
              </a:buClr>
              <a:buSzPct val="85000"/>
              <a:buFont typeface="Wingdings" pitchFamily="2" charset="2"/>
              <a:buChar char="q"/>
              <a:defRPr sz="2600" b="1">
                <a:solidFill>
                  <a:schemeClr val="tx1"/>
                </a:solidFill>
                <a:latin typeface="Comic Sans MS" pitchFamily="66" charset="0"/>
              </a:defRPr>
            </a:lvl8pPr>
            <a:lvl9pPr marL="4209532" indent="-247620" eaLnBrk="0" fontAlgn="base" hangingPunct="0">
              <a:spcBef>
                <a:spcPct val="20000"/>
              </a:spcBef>
              <a:spcAft>
                <a:spcPct val="0"/>
              </a:spcAft>
              <a:buClr>
                <a:schemeClr val="accent2"/>
              </a:buClr>
              <a:buSzPct val="85000"/>
              <a:buFont typeface="Wingdings" pitchFamily="2" charset="2"/>
              <a:buChar char="q"/>
              <a:defRPr sz="2600" b="1">
                <a:solidFill>
                  <a:schemeClr val="tx1"/>
                </a:solidFill>
                <a:latin typeface="Comic Sans MS" pitchFamily="66" charset="0"/>
              </a:defRPr>
            </a:lvl9pPr>
          </a:lstStyle>
          <a:p>
            <a:fld id="{F8A6B456-C305-463D-BF54-4100F427DEFD}" type="slidenum">
              <a:rPr lang="en-US" altLang="en-US" sz="1300" b="0">
                <a:latin typeface="Times New Roman" pitchFamily="18" charset="0"/>
              </a:rPr>
              <a:pPr/>
              <a:t>22</a:t>
            </a:fld>
            <a:endParaRPr lang="en-US" altLang="en-US" sz="1300" b="0">
              <a:latin typeface="Times New Roman" pitchFamily="18"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r>
              <a:rPr lang="en-US" altLang="sv-SE"/>
              <a:t>Note that for ease of description the values we choose for M are not the minimal possible value</a:t>
            </a:r>
          </a:p>
          <a:p>
            <a:endParaRPr lang="en-US" altLang="sv-SE"/>
          </a:p>
          <a:p>
            <a:r>
              <a:rPr lang="en-US" altLang="sv-SE">
                <a:solidFill>
                  <a:srgbClr val="AA1206"/>
                </a:solidFill>
              </a:rPr>
              <a:t>The number of clock values can only decrease, and is reduced to a single clock value</a:t>
            </a:r>
          </a:p>
        </p:txBody>
      </p:sp>
    </p:spTree>
    <p:extLst>
      <p:ext uri="{BB962C8B-B14F-4D97-AF65-F5344CB8AC3E}">
        <p14:creationId xmlns:p14="http://schemas.microsoft.com/office/powerpoint/2010/main" val="14413891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a:defRPr sz="2600" b="1">
                <a:solidFill>
                  <a:schemeClr val="tx1"/>
                </a:solidFill>
                <a:latin typeface="Comic Sans MS" pitchFamily="66" charset="0"/>
              </a:defRPr>
            </a:lvl1pPr>
            <a:lvl2pPr marL="804763" indent="-309524">
              <a:defRPr sz="2600" b="1">
                <a:solidFill>
                  <a:schemeClr val="tx1"/>
                </a:solidFill>
                <a:latin typeface="Comic Sans MS" pitchFamily="66" charset="0"/>
              </a:defRPr>
            </a:lvl2pPr>
            <a:lvl3pPr marL="1238098" indent="-247620">
              <a:defRPr sz="2600" b="1">
                <a:solidFill>
                  <a:schemeClr val="tx1"/>
                </a:solidFill>
                <a:latin typeface="Comic Sans MS" pitchFamily="66" charset="0"/>
              </a:defRPr>
            </a:lvl3pPr>
            <a:lvl4pPr marL="1733337" indent="-247620">
              <a:defRPr sz="2600" b="1">
                <a:solidFill>
                  <a:schemeClr val="tx1"/>
                </a:solidFill>
                <a:latin typeface="Comic Sans MS" pitchFamily="66" charset="0"/>
              </a:defRPr>
            </a:lvl4pPr>
            <a:lvl5pPr marL="2228576" indent="-247620">
              <a:defRPr sz="2600" b="1">
                <a:solidFill>
                  <a:schemeClr val="tx1"/>
                </a:solidFill>
                <a:latin typeface="Comic Sans MS" pitchFamily="66" charset="0"/>
              </a:defRPr>
            </a:lvl5pPr>
            <a:lvl6pPr marL="2723815" indent="-247620" eaLnBrk="0" fontAlgn="base" hangingPunct="0">
              <a:spcBef>
                <a:spcPct val="20000"/>
              </a:spcBef>
              <a:spcAft>
                <a:spcPct val="0"/>
              </a:spcAft>
              <a:buClr>
                <a:schemeClr val="accent2"/>
              </a:buClr>
              <a:buSzPct val="85000"/>
              <a:buFont typeface="Wingdings" pitchFamily="2" charset="2"/>
              <a:buChar char="q"/>
              <a:defRPr sz="2600" b="1">
                <a:solidFill>
                  <a:schemeClr val="tx1"/>
                </a:solidFill>
                <a:latin typeface="Comic Sans MS" pitchFamily="66" charset="0"/>
              </a:defRPr>
            </a:lvl6pPr>
            <a:lvl7pPr marL="3219054" indent="-247620" eaLnBrk="0" fontAlgn="base" hangingPunct="0">
              <a:spcBef>
                <a:spcPct val="20000"/>
              </a:spcBef>
              <a:spcAft>
                <a:spcPct val="0"/>
              </a:spcAft>
              <a:buClr>
                <a:schemeClr val="accent2"/>
              </a:buClr>
              <a:buSzPct val="85000"/>
              <a:buFont typeface="Wingdings" pitchFamily="2" charset="2"/>
              <a:buChar char="q"/>
              <a:defRPr sz="2600" b="1">
                <a:solidFill>
                  <a:schemeClr val="tx1"/>
                </a:solidFill>
                <a:latin typeface="Comic Sans MS" pitchFamily="66" charset="0"/>
              </a:defRPr>
            </a:lvl7pPr>
            <a:lvl8pPr marL="3714293" indent="-247620" eaLnBrk="0" fontAlgn="base" hangingPunct="0">
              <a:spcBef>
                <a:spcPct val="20000"/>
              </a:spcBef>
              <a:spcAft>
                <a:spcPct val="0"/>
              </a:spcAft>
              <a:buClr>
                <a:schemeClr val="accent2"/>
              </a:buClr>
              <a:buSzPct val="85000"/>
              <a:buFont typeface="Wingdings" pitchFamily="2" charset="2"/>
              <a:buChar char="q"/>
              <a:defRPr sz="2600" b="1">
                <a:solidFill>
                  <a:schemeClr val="tx1"/>
                </a:solidFill>
                <a:latin typeface="Comic Sans MS" pitchFamily="66" charset="0"/>
              </a:defRPr>
            </a:lvl8pPr>
            <a:lvl9pPr marL="4209532" indent="-247620" eaLnBrk="0" fontAlgn="base" hangingPunct="0">
              <a:spcBef>
                <a:spcPct val="20000"/>
              </a:spcBef>
              <a:spcAft>
                <a:spcPct val="0"/>
              </a:spcAft>
              <a:buClr>
                <a:schemeClr val="accent2"/>
              </a:buClr>
              <a:buSzPct val="85000"/>
              <a:buFont typeface="Wingdings" pitchFamily="2" charset="2"/>
              <a:buChar char="q"/>
              <a:defRPr sz="2600" b="1">
                <a:solidFill>
                  <a:schemeClr val="tx1"/>
                </a:solidFill>
                <a:latin typeface="Comic Sans MS" pitchFamily="66" charset="0"/>
              </a:defRPr>
            </a:lvl9pPr>
          </a:lstStyle>
          <a:p>
            <a:fld id="{FDBD237F-0617-4DBB-8F1B-E27E022ACCB8}" type="slidenum">
              <a:rPr lang="en-US" altLang="en-US" sz="1300" b="0">
                <a:latin typeface="Times New Roman" pitchFamily="18" charset="0"/>
              </a:rPr>
              <a:pPr/>
              <a:t>24</a:t>
            </a:fld>
            <a:endParaRPr lang="en-US" altLang="en-US" sz="1300" b="0">
              <a:latin typeface="Times New Roman" pitchFamily="18" charset="0"/>
            </a:endParaRPr>
          </a:p>
        </p:txBody>
      </p:sp>
      <p:sp>
        <p:nvSpPr>
          <p:cNvPr id="56323" name="Rectangle 2"/>
          <p:cNvSpPr>
            <a:spLocks noGrp="1" noRot="1" noChangeAspect="1" noChangeArrowheads="1" noTextEdit="1"/>
          </p:cNvSpPr>
          <p:nvPr>
            <p:ph type="sldImg"/>
          </p:nvPr>
        </p:nvSpPr>
        <p:spPr>
          <a:solidFill>
            <a:srgbClr val="FFFFFF"/>
          </a:solidFill>
          <a:ln/>
        </p:spPr>
      </p:sp>
      <p:sp>
        <p:nvSpPr>
          <p:cNvPr id="56324" name="Rectangle 3"/>
          <p:cNvSpPr>
            <a:spLocks noGrp="1" noChangeArrowheads="1"/>
          </p:cNvSpPr>
          <p:nvPr>
            <p:ph type="body" idx="1"/>
          </p:nvPr>
        </p:nvSpPr>
        <p:spPr>
          <a:solidFill>
            <a:srgbClr val="FFFFFF"/>
          </a:solidFill>
          <a:ln>
            <a:solidFill>
              <a:srgbClr val="000000"/>
            </a:solidFill>
            <a:miter lim="800000"/>
            <a:headEnd/>
            <a:tailEnd/>
          </a:ln>
        </p:spPr>
        <p:txBody>
          <a:bodyPr/>
          <a:lstStyle/>
          <a:p>
            <a:r>
              <a:rPr lang="en-US" altLang="sv-SE"/>
              <a:t>Note that for ease of description the values we choose for M are not the minimal possible value</a:t>
            </a:r>
          </a:p>
        </p:txBody>
      </p:sp>
    </p:spTree>
    <p:extLst>
      <p:ext uri="{BB962C8B-B14F-4D97-AF65-F5344CB8AC3E}">
        <p14:creationId xmlns:p14="http://schemas.microsoft.com/office/powerpoint/2010/main" val="640105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sv-SE"/>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sv-SE"/>
          </a:p>
        </p:txBody>
      </p:sp>
      <p:sp>
        <p:nvSpPr>
          <p:cNvPr id="4" name="Rectangle 7"/>
          <p:cNvSpPr>
            <a:spLocks noGrp="1" noChangeArrowheads="1"/>
          </p:cNvSpPr>
          <p:nvPr>
            <p:ph type="dt" sz="half" idx="10"/>
          </p:nvPr>
        </p:nvSpPr>
        <p:spPr>
          <a:ln/>
        </p:spPr>
        <p:txBody>
          <a:bodyPr/>
          <a:lstStyle>
            <a:lvl1pPr>
              <a:defRPr/>
            </a:lvl1pPr>
          </a:lstStyle>
          <a:p>
            <a:pPr>
              <a:defRPr/>
            </a:pPr>
            <a:endParaRPr lang="en-US" dirty="0"/>
          </a:p>
        </p:txBody>
      </p:sp>
      <p:sp>
        <p:nvSpPr>
          <p:cNvPr id="5"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9"/>
          <p:cNvSpPr>
            <a:spLocks noGrp="1" noChangeArrowheads="1"/>
          </p:cNvSpPr>
          <p:nvPr>
            <p:ph type="sldNum" sz="quarter" idx="12"/>
          </p:nvPr>
        </p:nvSpPr>
        <p:spPr>
          <a:ln/>
        </p:spPr>
        <p:txBody>
          <a:bodyPr/>
          <a:lstStyle>
            <a:lvl1pPr>
              <a:defRPr/>
            </a:lvl1pPr>
          </a:lstStyle>
          <a:p>
            <a:pPr>
              <a:defRPr/>
            </a:pPr>
            <a:fld id="{20A27399-799B-476D-B06C-12E090493AC9}"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Rectangle 7"/>
          <p:cNvSpPr>
            <a:spLocks noGrp="1" noChangeArrowheads="1"/>
          </p:cNvSpPr>
          <p:nvPr>
            <p:ph type="dt" sz="half" idx="10"/>
          </p:nvPr>
        </p:nvSpPr>
        <p:spPr>
          <a:ln/>
        </p:spPr>
        <p:txBody>
          <a:bodyPr/>
          <a:lstStyle>
            <a:lvl1pPr>
              <a:defRPr/>
            </a:lvl1pPr>
          </a:lstStyle>
          <a:p>
            <a:pPr>
              <a:defRPr/>
            </a:pPr>
            <a:endParaRPr lang="en-US" dirty="0"/>
          </a:p>
        </p:txBody>
      </p:sp>
      <p:sp>
        <p:nvSpPr>
          <p:cNvPr id="5"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9"/>
          <p:cNvSpPr>
            <a:spLocks noGrp="1" noChangeArrowheads="1"/>
          </p:cNvSpPr>
          <p:nvPr>
            <p:ph type="sldNum" sz="quarter" idx="12"/>
          </p:nvPr>
        </p:nvSpPr>
        <p:spPr>
          <a:ln/>
        </p:spPr>
        <p:txBody>
          <a:bodyPr/>
          <a:lstStyle>
            <a:lvl1pPr>
              <a:defRPr/>
            </a:lvl1pPr>
          </a:lstStyle>
          <a:p>
            <a:pPr>
              <a:defRPr/>
            </a:pPr>
            <a:fld id="{6C0C4EE6-F45A-4755-8CE4-964F56A6A340}"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14338"/>
            <a:ext cx="2057400" cy="5894387"/>
          </a:xfrm>
        </p:spPr>
        <p:txBody>
          <a:bodyPr vert="eaVert"/>
          <a:lstStyle/>
          <a:p>
            <a:r>
              <a:rPr lang="en-US"/>
              <a:t>Click to edit Master title style</a:t>
            </a:r>
            <a:endParaRPr lang="sv-SE"/>
          </a:p>
        </p:txBody>
      </p:sp>
      <p:sp>
        <p:nvSpPr>
          <p:cNvPr id="3" name="Vertical Text Placeholder 2"/>
          <p:cNvSpPr>
            <a:spLocks noGrp="1"/>
          </p:cNvSpPr>
          <p:nvPr>
            <p:ph type="body" orient="vert" idx="1"/>
          </p:nvPr>
        </p:nvSpPr>
        <p:spPr>
          <a:xfrm>
            <a:off x="457200" y="414338"/>
            <a:ext cx="6019800" cy="58943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Rectangle 7"/>
          <p:cNvSpPr>
            <a:spLocks noGrp="1" noChangeArrowheads="1"/>
          </p:cNvSpPr>
          <p:nvPr>
            <p:ph type="dt" sz="half" idx="10"/>
          </p:nvPr>
        </p:nvSpPr>
        <p:spPr>
          <a:ln/>
        </p:spPr>
        <p:txBody>
          <a:bodyPr/>
          <a:lstStyle>
            <a:lvl1pPr>
              <a:defRPr/>
            </a:lvl1pPr>
          </a:lstStyle>
          <a:p>
            <a:pPr>
              <a:defRPr/>
            </a:pPr>
            <a:endParaRPr lang="en-US" dirty="0"/>
          </a:p>
        </p:txBody>
      </p:sp>
      <p:sp>
        <p:nvSpPr>
          <p:cNvPr id="5"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9"/>
          <p:cNvSpPr>
            <a:spLocks noGrp="1" noChangeArrowheads="1"/>
          </p:cNvSpPr>
          <p:nvPr>
            <p:ph type="sldNum" sz="quarter" idx="12"/>
          </p:nvPr>
        </p:nvSpPr>
        <p:spPr>
          <a:ln/>
        </p:spPr>
        <p:txBody>
          <a:bodyPr/>
          <a:lstStyle>
            <a:lvl1pPr>
              <a:defRPr/>
            </a:lvl1pPr>
          </a:lstStyle>
          <a:p>
            <a:pPr>
              <a:defRPr/>
            </a:pPr>
            <a:fld id="{4BC68FB7-C050-4719-936E-71CDD1063B77}"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Rectangle 7"/>
          <p:cNvSpPr>
            <a:spLocks noGrp="1" noChangeArrowheads="1"/>
          </p:cNvSpPr>
          <p:nvPr>
            <p:ph type="dt" sz="half" idx="10"/>
          </p:nvPr>
        </p:nvSpPr>
        <p:spPr>
          <a:ln/>
        </p:spPr>
        <p:txBody>
          <a:bodyPr/>
          <a:lstStyle>
            <a:lvl1pPr>
              <a:defRPr/>
            </a:lvl1pPr>
          </a:lstStyle>
          <a:p>
            <a:pPr>
              <a:defRPr/>
            </a:pPr>
            <a:endParaRPr lang="en-US" dirty="0"/>
          </a:p>
        </p:txBody>
      </p:sp>
      <p:sp>
        <p:nvSpPr>
          <p:cNvPr id="5"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9"/>
          <p:cNvSpPr>
            <a:spLocks noGrp="1" noChangeArrowheads="1"/>
          </p:cNvSpPr>
          <p:nvPr>
            <p:ph type="sldNum" sz="quarter" idx="12"/>
          </p:nvPr>
        </p:nvSpPr>
        <p:spPr>
          <a:ln/>
        </p:spPr>
        <p:txBody>
          <a:bodyPr/>
          <a:lstStyle>
            <a:lvl1pPr>
              <a:defRPr/>
            </a:lvl1pPr>
          </a:lstStyle>
          <a:p>
            <a:pPr>
              <a:defRPr/>
            </a:pPr>
            <a:fld id="{4B9A02D4-0E58-4D78-ADD4-278F3947489E}"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sv-S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p:cNvSpPr>
            <a:spLocks noGrp="1" noChangeArrowheads="1"/>
          </p:cNvSpPr>
          <p:nvPr>
            <p:ph type="dt" sz="half" idx="10"/>
          </p:nvPr>
        </p:nvSpPr>
        <p:spPr>
          <a:ln/>
        </p:spPr>
        <p:txBody>
          <a:bodyPr/>
          <a:lstStyle>
            <a:lvl1pPr>
              <a:defRPr/>
            </a:lvl1pPr>
          </a:lstStyle>
          <a:p>
            <a:pPr>
              <a:defRPr/>
            </a:pPr>
            <a:endParaRPr lang="en-US" dirty="0"/>
          </a:p>
        </p:txBody>
      </p:sp>
      <p:sp>
        <p:nvSpPr>
          <p:cNvPr id="5"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9"/>
          <p:cNvSpPr>
            <a:spLocks noGrp="1" noChangeArrowheads="1"/>
          </p:cNvSpPr>
          <p:nvPr>
            <p:ph type="sldNum" sz="quarter" idx="12"/>
          </p:nvPr>
        </p:nvSpPr>
        <p:spPr>
          <a:ln/>
        </p:spPr>
        <p:txBody>
          <a:bodyPr/>
          <a:lstStyle>
            <a:lvl1pPr>
              <a:defRPr/>
            </a:lvl1pPr>
          </a:lstStyle>
          <a:p>
            <a:pPr>
              <a:defRPr/>
            </a:pPr>
            <a:fld id="{4F5F25D7-6AD0-442E-A7AB-1698CB36ECCA}"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sz="half" idx="1"/>
          </p:nvPr>
        </p:nvSpPr>
        <p:spPr>
          <a:xfrm>
            <a:off x="457200" y="1773238"/>
            <a:ext cx="4038600" cy="4535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Content Placeholder 3"/>
          <p:cNvSpPr>
            <a:spLocks noGrp="1"/>
          </p:cNvSpPr>
          <p:nvPr>
            <p:ph sz="half" idx="2"/>
          </p:nvPr>
        </p:nvSpPr>
        <p:spPr>
          <a:xfrm>
            <a:off x="4648200" y="1773238"/>
            <a:ext cx="4038600" cy="4535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Rectangle 7"/>
          <p:cNvSpPr>
            <a:spLocks noGrp="1" noChangeArrowheads="1"/>
          </p:cNvSpPr>
          <p:nvPr>
            <p:ph type="dt" sz="half" idx="10"/>
          </p:nvPr>
        </p:nvSpPr>
        <p:spPr>
          <a:ln/>
        </p:spPr>
        <p:txBody>
          <a:bodyPr/>
          <a:lstStyle>
            <a:lvl1pPr>
              <a:defRPr/>
            </a:lvl1pPr>
          </a:lstStyle>
          <a:p>
            <a:pPr>
              <a:defRPr/>
            </a:pPr>
            <a:endParaRPr lang="en-US" dirty="0"/>
          </a:p>
        </p:txBody>
      </p:sp>
      <p:sp>
        <p:nvSpPr>
          <p:cNvPr id="6"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9"/>
          <p:cNvSpPr>
            <a:spLocks noGrp="1" noChangeArrowheads="1"/>
          </p:cNvSpPr>
          <p:nvPr>
            <p:ph type="sldNum" sz="quarter" idx="12"/>
          </p:nvPr>
        </p:nvSpPr>
        <p:spPr>
          <a:ln/>
        </p:spPr>
        <p:txBody>
          <a:bodyPr/>
          <a:lstStyle>
            <a:lvl1pPr>
              <a:defRPr/>
            </a:lvl1pPr>
          </a:lstStyle>
          <a:p>
            <a:pPr>
              <a:defRPr/>
            </a:pPr>
            <a:fld id="{FCDAFFAE-F9BE-43E4-B579-3FB87C3AE202}"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sv-S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7" name="Rectangle 7"/>
          <p:cNvSpPr>
            <a:spLocks noGrp="1" noChangeArrowheads="1"/>
          </p:cNvSpPr>
          <p:nvPr>
            <p:ph type="dt" sz="half" idx="10"/>
          </p:nvPr>
        </p:nvSpPr>
        <p:spPr>
          <a:ln/>
        </p:spPr>
        <p:txBody>
          <a:bodyPr/>
          <a:lstStyle>
            <a:lvl1pPr>
              <a:defRPr/>
            </a:lvl1pPr>
          </a:lstStyle>
          <a:p>
            <a:pPr>
              <a:defRPr/>
            </a:pPr>
            <a:endParaRPr lang="en-US" dirty="0"/>
          </a:p>
        </p:txBody>
      </p:sp>
      <p:sp>
        <p:nvSpPr>
          <p:cNvPr id="8"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9"/>
          <p:cNvSpPr>
            <a:spLocks noGrp="1" noChangeArrowheads="1"/>
          </p:cNvSpPr>
          <p:nvPr>
            <p:ph type="sldNum" sz="quarter" idx="12"/>
          </p:nvPr>
        </p:nvSpPr>
        <p:spPr>
          <a:ln/>
        </p:spPr>
        <p:txBody>
          <a:bodyPr/>
          <a:lstStyle>
            <a:lvl1pPr>
              <a:defRPr/>
            </a:lvl1pPr>
          </a:lstStyle>
          <a:p>
            <a:pPr>
              <a:defRPr/>
            </a:pPr>
            <a:fld id="{C0E14FBC-E8F2-41D9-9422-5CC76AEEBCFD}"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Rectangle 7"/>
          <p:cNvSpPr>
            <a:spLocks noGrp="1" noChangeArrowheads="1"/>
          </p:cNvSpPr>
          <p:nvPr>
            <p:ph type="dt" sz="half" idx="10"/>
          </p:nvPr>
        </p:nvSpPr>
        <p:spPr>
          <a:ln/>
        </p:spPr>
        <p:txBody>
          <a:bodyPr/>
          <a:lstStyle>
            <a:lvl1pPr>
              <a:defRPr/>
            </a:lvl1pPr>
          </a:lstStyle>
          <a:p>
            <a:pPr>
              <a:defRPr/>
            </a:pPr>
            <a:endParaRPr lang="en-US" dirty="0"/>
          </a:p>
        </p:txBody>
      </p:sp>
      <p:sp>
        <p:nvSpPr>
          <p:cNvPr id="4"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9"/>
          <p:cNvSpPr>
            <a:spLocks noGrp="1" noChangeArrowheads="1"/>
          </p:cNvSpPr>
          <p:nvPr>
            <p:ph type="sldNum" sz="quarter" idx="12"/>
          </p:nvPr>
        </p:nvSpPr>
        <p:spPr>
          <a:ln/>
        </p:spPr>
        <p:txBody>
          <a:bodyPr/>
          <a:lstStyle>
            <a:lvl1pPr>
              <a:defRPr/>
            </a:lvl1pPr>
          </a:lstStyle>
          <a:p>
            <a:pPr>
              <a:defRPr/>
            </a:pPr>
            <a:fld id="{6372A034-FADD-4B81-967A-A887644DD046}"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endParaRPr lang="en-US" dirty="0"/>
          </a:p>
        </p:txBody>
      </p:sp>
      <p:sp>
        <p:nvSpPr>
          <p:cNvPr id="3"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9"/>
          <p:cNvSpPr>
            <a:spLocks noGrp="1" noChangeArrowheads="1"/>
          </p:cNvSpPr>
          <p:nvPr>
            <p:ph type="sldNum" sz="quarter" idx="12"/>
          </p:nvPr>
        </p:nvSpPr>
        <p:spPr>
          <a:ln/>
        </p:spPr>
        <p:txBody>
          <a:bodyPr/>
          <a:lstStyle>
            <a:lvl1pPr>
              <a:defRPr/>
            </a:lvl1pPr>
          </a:lstStyle>
          <a:p>
            <a:pPr>
              <a:defRPr/>
            </a:pPr>
            <a:fld id="{43FA3C86-E143-4574-B1CC-03D113D3A4C4}"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sv-S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endParaRPr lang="en-US" dirty="0"/>
          </a:p>
        </p:txBody>
      </p:sp>
      <p:sp>
        <p:nvSpPr>
          <p:cNvPr id="6"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9"/>
          <p:cNvSpPr>
            <a:spLocks noGrp="1" noChangeArrowheads="1"/>
          </p:cNvSpPr>
          <p:nvPr>
            <p:ph type="sldNum" sz="quarter" idx="12"/>
          </p:nvPr>
        </p:nvSpPr>
        <p:spPr>
          <a:ln/>
        </p:spPr>
        <p:txBody>
          <a:bodyPr/>
          <a:lstStyle>
            <a:lvl1pPr>
              <a:defRPr/>
            </a:lvl1pPr>
          </a:lstStyle>
          <a:p>
            <a:pPr>
              <a:defRPr/>
            </a:pPr>
            <a:fld id="{7BCE2E8A-3A53-414F-933B-D68C3E20C039}"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sv-S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sv-SE"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endParaRPr lang="en-US" dirty="0"/>
          </a:p>
        </p:txBody>
      </p:sp>
      <p:sp>
        <p:nvSpPr>
          <p:cNvPr id="6"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9"/>
          <p:cNvSpPr>
            <a:spLocks noGrp="1" noChangeArrowheads="1"/>
          </p:cNvSpPr>
          <p:nvPr>
            <p:ph type="sldNum" sz="quarter" idx="12"/>
          </p:nvPr>
        </p:nvSpPr>
        <p:spPr>
          <a:ln/>
        </p:spPr>
        <p:txBody>
          <a:bodyPr/>
          <a:lstStyle>
            <a:lvl1pPr>
              <a:defRPr/>
            </a:lvl1pPr>
          </a:lstStyle>
          <a:p>
            <a:pPr>
              <a:defRPr/>
            </a:pPr>
            <a:fld id="{CFDF1157-8F04-4893-93B4-38B7DAA3C685}"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8" name="Rectangle 5"/>
          <p:cNvSpPr>
            <a:spLocks noGrp="1" noChangeArrowheads="1"/>
          </p:cNvSpPr>
          <p:nvPr>
            <p:ph type="title"/>
          </p:nvPr>
        </p:nvSpPr>
        <p:spPr bwMode="auto">
          <a:xfrm>
            <a:off x="457200" y="4143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9" name="Rectangle 6"/>
          <p:cNvSpPr>
            <a:spLocks noGrp="1" noChangeArrowheads="1"/>
          </p:cNvSpPr>
          <p:nvPr>
            <p:ph type="body" idx="1"/>
          </p:nvPr>
        </p:nvSpPr>
        <p:spPr bwMode="auto">
          <a:xfrm>
            <a:off x="457200" y="1773238"/>
            <a:ext cx="8229600" cy="45354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27" name="Rectangle 7"/>
          <p:cNvSpPr>
            <a:spLocks noGrp="1" noChangeArrowheads="1"/>
          </p:cNvSpPr>
          <p:nvPr>
            <p:ph type="dt" sz="half" idx="2"/>
          </p:nvPr>
        </p:nvSpPr>
        <p:spPr bwMode="auto">
          <a:xfrm>
            <a:off x="457200" y="6481763"/>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rgbClr val="FFFFFF"/>
                </a:solidFill>
                <a:latin typeface="+mn-lt"/>
                <a:cs typeface="+mn-cs"/>
              </a:defRPr>
            </a:lvl1pPr>
          </a:lstStyle>
          <a:p>
            <a:pPr>
              <a:defRPr/>
            </a:pPr>
            <a:endParaRPr lang="en-US" dirty="0"/>
          </a:p>
        </p:txBody>
      </p:sp>
      <p:sp>
        <p:nvSpPr>
          <p:cNvPr id="30728" name="Rectangle 8"/>
          <p:cNvSpPr>
            <a:spLocks noGrp="1" noChangeArrowheads="1"/>
          </p:cNvSpPr>
          <p:nvPr>
            <p:ph type="ftr" sz="quarter" idx="3"/>
          </p:nvPr>
        </p:nvSpPr>
        <p:spPr bwMode="auto">
          <a:xfrm>
            <a:off x="3124200" y="6481763"/>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mn-lt"/>
                <a:cs typeface="+mn-cs"/>
              </a:defRPr>
            </a:lvl1pPr>
          </a:lstStyle>
          <a:p>
            <a:pPr>
              <a:defRPr/>
            </a:pPr>
            <a:endParaRPr lang="en-US" dirty="0"/>
          </a:p>
        </p:txBody>
      </p:sp>
      <p:sp>
        <p:nvSpPr>
          <p:cNvPr id="30729" name="Rectangle 9"/>
          <p:cNvSpPr>
            <a:spLocks noGrp="1" noChangeArrowheads="1"/>
          </p:cNvSpPr>
          <p:nvPr>
            <p:ph type="sldNum" sz="quarter" idx="4"/>
          </p:nvPr>
        </p:nvSpPr>
        <p:spPr bwMode="auto">
          <a:xfrm>
            <a:off x="6553200" y="6453188"/>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FFFFFF"/>
                </a:solidFill>
                <a:latin typeface="+mn-lt"/>
                <a:cs typeface="+mn-cs"/>
              </a:defRPr>
            </a:lvl1pPr>
          </a:lstStyle>
          <a:p>
            <a:pPr>
              <a:defRPr/>
            </a:pPr>
            <a:fld id="{12506AF9-9034-4D25-9DFC-23A4A6FDF584}"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defTabSz="762000" rtl="0" eaLnBrk="0" fontAlgn="base" hangingPunct="0">
        <a:spcBef>
          <a:spcPct val="0"/>
        </a:spcBef>
        <a:spcAft>
          <a:spcPct val="0"/>
        </a:spcAft>
        <a:defRPr sz="4400">
          <a:solidFill>
            <a:schemeClr val="tx2"/>
          </a:solidFill>
          <a:latin typeface="+mj-lt"/>
          <a:ea typeface="+mj-ea"/>
          <a:cs typeface="+mj-cs"/>
        </a:defRPr>
      </a:lvl1pPr>
      <a:lvl2pPr algn="ctr" defTabSz="762000" rtl="0" eaLnBrk="0" fontAlgn="base" hangingPunct="0">
        <a:spcBef>
          <a:spcPct val="0"/>
        </a:spcBef>
        <a:spcAft>
          <a:spcPct val="0"/>
        </a:spcAft>
        <a:defRPr sz="4400">
          <a:solidFill>
            <a:schemeClr val="tx2"/>
          </a:solidFill>
          <a:latin typeface="Arial" charset="0"/>
        </a:defRPr>
      </a:lvl2pPr>
      <a:lvl3pPr algn="ctr" defTabSz="762000" rtl="0" eaLnBrk="0" fontAlgn="base" hangingPunct="0">
        <a:spcBef>
          <a:spcPct val="0"/>
        </a:spcBef>
        <a:spcAft>
          <a:spcPct val="0"/>
        </a:spcAft>
        <a:defRPr sz="4400">
          <a:solidFill>
            <a:schemeClr val="tx2"/>
          </a:solidFill>
          <a:latin typeface="Arial" charset="0"/>
        </a:defRPr>
      </a:lvl3pPr>
      <a:lvl4pPr algn="ctr" defTabSz="762000" rtl="0" eaLnBrk="0" fontAlgn="base" hangingPunct="0">
        <a:spcBef>
          <a:spcPct val="0"/>
        </a:spcBef>
        <a:spcAft>
          <a:spcPct val="0"/>
        </a:spcAft>
        <a:defRPr sz="4400">
          <a:solidFill>
            <a:schemeClr val="tx2"/>
          </a:solidFill>
          <a:latin typeface="Arial" charset="0"/>
        </a:defRPr>
      </a:lvl4pPr>
      <a:lvl5pPr algn="ctr" defTabSz="762000" rtl="0" eaLnBrk="0" fontAlgn="base" hangingPunct="0">
        <a:spcBef>
          <a:spcPct val="0"/>
        </a:spcBef>
        <a:spcAft>
          <a:spcPct val="0"/>
        </a:spcAft>
        <a:defRPr sz="4400">
          <a:solidFill>
            <a:schemeClr val="tx2"/>
          </a:solidFill>
          <a:latin typeface="Arial" charset="0"/>
        </a:defRPr>
      </a:lvl5pPr>
      <a:lvl6pPr marL="457200" algn="ctr" defTabSz="762000" rtl="0" fontAlgn="base">
        <a:spcBef>
          <a:spcPct val="0"/>
        </a:spcBef>
        <a:spcAft>
          <a:spcPct val="0"/>
        </a:spcAft>
        <a:defRPr sz="4400">
          <a:solidFill>
            <a:schemeClr val="tx2"/>
          </a:solidFill>
          <a:latin typeface="Arial" charset="0"/>
        </a:defRPr>
      </a:lvl6pPr>
      <a:lvl7pPr marL="914400" algn="ctr" defTabSz="762000" rtl="0" fontAlgn="base">
        <a:spcBef>
          <a:spcPct val="0"/>
        </a:spcBef>
        <a:spcAft>
          <a:spcPct val="0"/>
        </a:spcAft>
        <a:defRPr sz="4400">
          <a:solidFill>
            <a:schemeClr val="tx2"/>
          </a:solidFill>
          <a:latin typeface="Arial" charset="0"/>
        </a:defRPr>
      </a:lvl7pPr>
      <a:lvl8pPr marL="1371600" algn="ctr" defTabSz="762000" rtl="0" fontAlgn="base">
        <a:spcBef>
          <a:spcPct val="0"/>
        </a:spcBef>
        <a:spcAft>
          <a:spcPct val="0"/>
        </a:spcAft>
        <a:defRPr sz="4400">
          <a:solidFill>
            <a:schemeClr val="tx2"/>
          </a:solidFill>
          <a:latin typeface="Arial" charset="0"/>
        </a:defRPr>
      </a:lvl8pPr>
      <a:lvl9pPr marL="1828800" algn="ctr" defTabSz="762000" rtl="0" fontAlgn="base">
        <a:spcBef>
          <a:spcPct val="0"/>
        </a:spcBef>
        <a:spcAft>
          <a:spcPct val="0"/>
        </a:spcAft>
        <a:defRPr sz="4400">
          <a:solidFill>
            <a:schemeClr val="tx2"/>
          </a:solidFill>
          <a:latin typeface="Arial" charset="0"/>
        </a:defRPr>
      </a:lvl9pPr>
    </p:titleStyle>
    <p:bodyStyle>
      <a:lvl1pPr marL="342900" indent="-342900" algn="l" defTabSz="762000" rtl="0" eaLnBrk="0" fontAlgn="base" hangingPunct="0">
        <a:spcBef>
          <a:spcPct val="50000"/>
        </a:spcBef>
        <a:spcAft>
          <a:spcPct val="0"/>
        </a:spcAft>
        <a:buChar char="•"/>
        <a:defRPr sz="2800">
          <a:solidFill>
            <a:schemeClr val="tx1"/>
          </a:solidFill>
          <a:latin typeface="+mn-lt"/>
          <a:ea typeface="+mn-ea"/>
          <a:cs typeface="+mn-cs"/>
        </a:defRPr>
      </a:lvl1pPr>
      <a:lvl2pPr marL="742950" indent="-285750" algn="l" defTabSz="762000" rtl="0" eaLnBrk="0" fontAlgn="base" hangingPunct="0">
        <a:spcBef>
          <a:spcPct val="20000"/>
        </a:spcBef>
        <a:spcAft>
          <a:spcPct val="0"/>
        </a:spcAft>
        <a:buChar char="–"/>
        <a:defRPr sz="2400">
          <a:solidFill>
            <a:schemeClr val="tx1"/>
          </a:solidFill>
          <a:latin typeface="+mn-lt"/>
        </a:defRPr>
      </a:lvl2pPr>
      <a:lvl3pPr marL="1143000" indent="-228600" algn="l" defTabSz="762000" rtl="0" eaLnBrk="0" fontAlgn="base" hangingPunct="0">
        <a:spcBef>
          <a:spcPct val="20000"/>
        </a:spcBef>
        <a:spcAft>
          <a:spcPct val="0"/>
        </a:spcAft>
        <a:buChar char="•"/>
        <a:defRPr sz="2000">
          <a:solidFill>
            <a:schemeClr val="tx1"/>
          </a:solidFill>
          <a:latin typeface="+mn-lt"/>
        </a:defRPr>
      </a:lvl3pPr>
      <a:lvl4pPr marL="1600200" indent="-228600" algn="l" defTabSz="762000" rtl="0" eaLnBrk="0" fontAlgn="base" hangingPunct="0">
        <a:spcBef>
          <a:spcPct val="20000"/>
        </a:spcBef>
        <a:spcAft>
          <a:spcPct val="0"/>
        </a:spcAft>
        <a:buChar char="–"/>
        <a:defRPr>
          <a:solidFill>
            <a:schemeClr val="tx1"/>
          </a:solidFill>
          <a:latin typeface="+mn-lt"/>
        </a:defRPr>
      </a:lvl4pPr>
      <a:lvl5pPr marL="2057400" indent="-228600" algn="l" defTabSz="762000" rtl="0" eaLnBrk="0" fontAlgn="base" hangingPunct="0">
        <a:spcBef>
          <a:spcPct val="20000"/>
        </a:spcBef>
        <a:spcAft>
          <a:spcPct val="0"/>
        </a:spcAft>
        <a:buChar char="•"/>
        <a:defRPr>
          <a:solidFill>
            <a:schemeClr val="tx1"/>
          </a:solidFill>
          <a:latin typeface="+mn-lt"/>
        </a:defRPr>
      </a:lvl5pPr>
      <a:lvl6pPr marL="2514600" indent="-228600" algn="l" defTabSz="762000" rtl="0" fontAlgn="base">
        <a:spcBef>
          <a:spcPct val="20000"/>
        </a:spcBef>
        <a:spcAft>
          <a:spcPct val="0"/>
        </a:spcAft>
        <a:buChar char="•"/>
        <a:defRPr>
          <a:solidFill>
            <a:schemeClr val="tx1"/>
          </a:solidFill>
          <a:latin typeface="+mn-lt"/>
        </a:defRPr>
      </a:lvl6pPr>
      <a:lvl7pPr marL="2971800" indent="-228600" algn="l" defTabSz="762000" rtl="0" fontAlgn="base">
        <a:spcBef>
          <a:spcPct val="20000"/>
        </a:spcBef>
        <a:spcAft>
          <a:spcPct val="0"/>
        </a:spcAft>
        <a:buChar char="•"/>
        <a:defRPr>
          <a:solidFill>
            <a:schemeClr val="tx1"/>
          </a:solidFill>
          <a:latin typeface="+mn-lt"/>
        </a:defRPr>
      </a:lvl7pPr>
      <a:lvl8pPr marL="3429000" indent="-228600" algn="l" defTabSz="762000" rtl="0" fontAlgn="base">
        <a:spcBef>
          <a:spcPct val="20000"/>
        </a:spcBef>
        <a:spcAft>
          <a:spcPct val="0"/>
        </a:spcAft>
        <a:buChar char="•"/>
        <a:defRPr>
          <a:solidFill>
            <a:schemeClr val="tx1"/>
          </a:solidFill>
          <a:latin typeface="+mn-lt"/>
        </a:defRPr>
      </a:lvl8pPr>
      <a:lvl9pPr marL="3886200" indent="-228600" algn="l" defTabSz="762000" rtl="0" fontAlgn="base">
        <a:spcBef>
          <a:spcPct val="20000"/>
        </a:spcBef>
        <a:spcAft>
          <a:spcPct val="0"/>
        </a:spcAft>
        <a:buChar char="•"/>
        <a:defRPr>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6.wmf"/><Relationship Id="rId3" Type="http://schemas.openxmlformats.org/officeDocument/2006/relationships/image" Target="../media/image1.wmf"/><Relationship Id="rId7" Type="http://schemas.openxmlformats.org/officeDocument/2006/relationships/image" Target="../media/image3.wmf"/><Relationship Id="rId12" Type="http://schemas.openxmlformats.org/officeDocument/2006/relationships/oleObject" Target="../embeddings/oleObject6.bin"/><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11" Type="http://schemas.openxmlformats.org/officeDocument/2006/relationships/image" Target="../media/image5.wmf"/><Relationship Id="rId5" Type="http://schemas.openxmlformats.org/officeDocument/2006/relationships/image" Target="../media/image2.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4.w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image" Target="../media/image7.wmf"/><Relationship Id="rId7" Type="http://schemas.openxmlformats.org/officeDocument/2006/relationships/image" Target="../media/image9.wmf"/><Relationship Id="rId2" Type="http://schemas.openxmlformats.org/officeDocument/2006/relationships/oleObject" Target="../embeddings/oleObject7.bin"/><Relationship Id="rId1" Type="http://schemas.openxmlformats.org/officeDocument/2006/relationships/slideLayout" Target="../slideLayouts/slideLayout2.xml"/><Relationship Id="rId6" Type="http://schemas.openxmlformats.org/officeDocument/2006/relationships/oleObject" Target="../embeddings/oleObject9.bin"/><Relationship Id="rId11" Type="http://schemas.openxmlformats.org/officeDocument/2006/relationships/image" Target="../media/image11.wmf"/><Relationship Id="rId5" Type="http://schemas.openxmlformats.org/officeDocument/2006/relationships/image" Target="../media/image8.wmf"/><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10.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Network_Time_Protocol#SNTP" TargetMode="External"/><Relationship Id="rId2" Type="http://schemas.openxmlformats.org/officeDocument/2006/relationships/hyperlink" Target="https://en.wikipedia.org/wiki/Ntpdat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en.wikipedia.org/wiki/Root_mean_squar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customXml" Target="../ink/ink1.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p:txBody>
          <a:bodyPr/>
          <a:lstStyle/>
          <a:p>
            <a:pPr eaLnBrk="1" hangingPunct="1"/>
            <a:r>
              <a:rPr lang="en-US" b="1" noProof="0" dirty="0"/>
              <a:t>Computer Networks</a:t>
            </a:r>
            <a:br>
              <a:rPr lang="en-US" b="1" noProof="0" dirty="0"/>
            </a:br>
            <a:r>
              <a:rPr lang="en-US" sz="2400" noProof="0" dirty="0">
                <a:latin typeface="Times" pitchFamily="18" charset="0"/>
              </a:rPr>
              <a:t>EDA387/DIT663</a:t>
            </a:r>
          </a:p>
        </p:txBody>
      </p:sp>
      <p:sp>
        <p:nvSpPr>
          <p:cNvPr id="2051" name="Rectangle 3"/>
          <p:cNvSpPr>
            <a:spLocks noGrp="1" noChangeArrowheads="1"/>
          </p:cNvSpPr>
          <p:nvPr>
            <p:ph type="subTitle" idx="1"/>
          </p:nvPr>
        </p:nvSpPr>
        <p:spPr>
          <a:xfrm>
            <a:off x="323528" y="3886200"/>
            <a:ext cx="8424936" cy="1752600"/>
          </a:xfrm>
        </p:spPr>
        <p:txBody>
          <a:bodyPr>
            <a:noAutofit/>
          </a:bodyPr>
          <a:lstStyle/>
          <a:p>
            <a:pPr eaLnBrk="1" hangingPunct="1">
              <a:defRPr/>
            </a:pPr>
            <a:r>
              <a:rPr lang="en-US" b="1" dirty="0"/>
              <a:t>Fault-tolerant Algorithms for Computer Networks</a:t>
            </a:r>
          </a:p>
          <a:p>
            <a:pPr eaLnBrk="1" hangingPunct="1">
              <a:defRPr/>
            </a:pPr>
            <a:r>
              <a:rPr lang="en-US" i="1" dirty="0">
                <a:latin typeface="Times" pitchFamily="18" charset="0"/>
              </a:rPr>
              <a:t>Convergence in the Presence of Faults (Ch. 6)</a:t>
            </a:r>
          </a:p>
          <a:p>
            <a:pPr eaLnBrk="1" hangingPunct="1">
              <a:defRPr/>
            </a:pPr>
            <a:endParaRPr lang="en-US" i="1" noProof="0" dirty="0">
              <a:latin typeface="Times" pitchFamily="18" charset="0"/>
            </a:endParaRPr>
          </a:p>
          <a:p>
            <a:pPr eaLnBrk="1" hangingPunct="1">
              <a:defRPr/>
            </a:pPr>
            <a:r>
              <a:rPr lang="en-US" sz="2400" dirty="0">
                <a:latin typeface="Times" pitchFamily="18" charset="0"/>
              </a:rPr>
              <a:t>Some of the prelude slides are based on the ones by </a:t>
            </a:r>
            <a:r>
              <a:rPr lang="en-US" sz="2400" dirty="0"/>
              <a:t>Judah Levine</a:t>
            </a:r>
          </a:p>
          <a:p>
            <a:pPr eaLnBrk="1" hangingPunct="1">
              <a:defRPr/>
            </a:pPr>
            <a:endParaRPr lang="en-US" i="1" noProof="0" dirty="0">
              <a:latin typeface="Times" pitchFamily="18" charset="0"/>
            </a:endParaRPr>
          </a:p>
          <a:p>
            <a:pPr eaLnBrk="1" hangingPunct="1">
              <a:defRPr/>
            </a:pPr>
            <a:endParaRPr lang="en-US" i="1" noProof="0" dirty="0">
              <a:latin typeface="Times" pitchFamily="18" charset="0"/>
            </a:endParaRPr>
          </a:p>
        </p:txBody>
      </p:sp>
      <p:sp>
        <p:nvSpPr>
          <p:cNvPr id="4" name="Text Box 4"/>
          <p:cNvSpPr txBox="1">
            <a:spLocks noChangeArrowheads="1"/>
          </p:cNvSpPr>
          <p:nvPr/>
        </p:nvSpPr>
        <p:spPr bwMode="auto">
          <a:xfrm>
            <a:off x="52388" y="-11113"/>
            <a:ext cx="8623300" cy="488951"/>
          </a:xfrm>
          <a:prstGeom prst="rect">
            <a:avLst/>
          </a:prstGeom>
          <a:noFill/>
          <a:ln w="12700">
            <a:noFill/>
            <a:miter lim="800000"/>
            <a:headEnd type="none" w="sm" len="sm"/>
            <a:tailEnd type="none" w="sm" len="sm"/>
          </a:ln>
          <a:effectLst/>
        </p:spPr>
        <p:txBody>
          <a:bodyPr>
            <a:spAutoFit/>
          </a:bodyPr>
          <a:lstStyle/>
          <a:p>
            <a:pPr>
              <a:defRPr/>
            </a:pPr>
            <a:r>
              <a:rPr lang="en-US" sz="1000" b="1" dirty="0">
                <a:latin typeface="Arial Black" pitchFamily="34" charset="0"/>
                <a:cs typeface="+mn-cs"/>
              </a:rPr>
              <a:t>CHALMERS and </a:t>
            </a:r>
            <a:r>
              <a:rPr lang="en-US" sz="1000" dirty="0">
                <a:latin typeface="Arial Black" pitchFamily="34" charset="0"/>
                <a:cs typeface="+mn-cs"/>
              </a:rPr>
              <a:t>University of Technology</a:t>
            </a:r>
          </a:p>
          <a:p>
            <a:pPr>
              <a:defRPr/>
            </a:pPr>
            <a:r>
              <a:rPr lang="en-US" sz="1600" dirty="0">
                <a:cs typeface="+mn-cs"/>
              </a:rPr>
              <a:t>Computer Science and Engineering                                                     Networks and Systems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ffectLst/>
                <a:latin typeface="Calibri Light" panose="020F0302020204030204" pitchFamily="34" charset="0"/>
                <a:cs typeface="Calibri Light" panose="020F0302020204030204" pitchFamily="34" charset="0"/>
              </a:rPr>
              <a:t>Authentication - 2</a:t>
            </a:r>
          </a:p>
        </p:txBody>
      </p:sp>
      <p:sp>
        <p:nvSpPr>
          <p:cNvPr id="101379" name="Rectangle 3"/>
          <p:cNvSpPr>
            <a:spLocks noGrp="1" noChangeArrowheads="1"/>
          </p:cNvSpPr>
          <p:nvPr>
            <p:ph type="body" idx="1"/>
          </p:nvPr>
        </p:nvSpPr>
        <p:spPr>
          <a:xfrm>
            <a:off x="323528" y="1773238"/>
            <a:ext cx="8496944" cy="4535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effectLst/>
                <a:latin typeface="Calibri Light" panose="020F0302020204030204" pitchFamily="34" charset="0"/>
                <a:cs typeface="Calibri Light" panose="020F0302020204030204" pitchFamily="34" charset="0"/>
              </a:rPr>
              <a:t>Authentication only identifies server</a:t>
            </a:r>
          </a:p>
          <a:p>
            <a:pPr lvl="1"/>
            <a:r>
              <a:rPr lang="en-US" altLang="en-US" dirty="0">
                <a:effectLst/>
                <a:latin typeface="Calibri Light" panose="020F0302020204030204" pitchFamily="34" charset="0"/>
                <a:cs typeface="Calibri Light" panose="020F0302020204030204" pitchFamily="34" charset="0"/>
              </a:rPr>
              <a:t>Guarantees integrity</a:t>
            </a:r>
          </a:p>
          <a:p>
            <a:r>
              <a:rPr lang="en-US" altLang="en-US" dirty="0">
                <a:effectLst/>
                <a:latin typeface="Calibri Light" panose="020F0302020204030204" pitchFamily="34" charset="0"/>
                <a:cs typeface="Calibri Light" panose="020F0302020204030204" pitchFamily="34" charset="0"/>
              </a:rPr>
              <a:t>Does not affect accuracy</a:t>
            </a:r>
          </a:p>
          <a:p>
            <a:r>
              <a:rPr lang="en-US" altLang="en-US" dirty="0">
                <a:effectLst/>
                <a:latin typeface="Calibri Light" panose="020F0302020204030204" pitchFamily="34" charset="0"/>
                <a:cs typeface="Calibri Light" panose="020F0302020204030204" pitchFamily="34" charset="0"/>
              </a:rPr>
              <a:t>Does not affect traceability</a:t>
            </a:r>
          </a:p>
          <a:p>
            <a:r>
              <a:rPr lang="en-US" altLang="en-US" dirty="0">
                <a:effectLst/>
                <a:latin typeface="Calibri Light" panose="020F0302020204030204" pitchFamily="34" charset="0"/>
                <a:cs typeface="Calibri Light" panose="020F0302020204030204" pitchFamily="34" charset="0"/>
              </a:rPr>
              <a:t>Possible “man in the middle” attacks</a:t>
            </a:r>
          </a:p>
          <a:p>
            <a:pPr lvl="1"/>
            <a:r>
              <a:rPr lang="en-US" altLang="en-US" dirty="0">
                <a:effectLst/>
                <a:latin typeface="Calibri Light" panose="020F0302020204030204" pitchFamily="34" charset="0"/>
                <a:cs typeface="Calibri Light" panose="020F0302020204030204" pitchFamily="34" charset="0"/>
              </a:rPr>
              <a:t>Delay valid message</a:t>
            </a:r>
          </a:p>
          <a:p>
            <a:pPr lvl="1"/>
            <a:r>
              <a:rPr lang="en-US" altLang="en-US" dirty="0">
                <a:effectLst/>
                <a:latin typeface="Calibri Light" panose="020F0302020204030204" pitchFamily="34" charset="0"/>
                <a:cs typeface="Calibri Light" panose="020F0302020204030204" pitchFamily="34" charset="0"/>
              </a:rPr>
              <a:t>Replay old message</a:t>
            </a:r>
          </a:p>
        </p:txBody>
      </p:sp>
    </p:spTree>
    <p:extLst>
      <p:ext uri="{BB962C8B-B14F-4D97-AF65-F5344CB8AC3E}">
        <p14:creationId xmlns:p14="http://schemas.microsoft.com/office/powerpoint/2010/main" val="41808231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137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137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0137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137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1379">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1379">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13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en-US">
                <a:effectLst/>
                <a:latin typeface="Calibri Light" panose="020F0302020204030204" pitchFamily="34" charset="0"/>
                <a:cs typeface="Calibri Light" panose="020F0302020204030204" pitchFamily="34" charset="0"/>
              </a:rPr>
              <a:t>Two-Way Protocol</a:t>
            </a:r>
          </a:p>
        </p:txBody>
      </p:sp>
      <p:sp>
        <p:nvSpPr>
          <p:cNvPr id="11267" name="Rectangle 3"/>
          <p:cNvSpPr>
            <a:spLocks noChangeArrowheads="1"/>
          </p:cNvSpPr>
          <p:nvPr/>
        </p:nvSpPr>
        <p:spPr bwMode="auto">
          <a:xfrm>
            <a:off x="1225550" y="2120900"/>
            <a:ext cx="1358900" cy="2654300"/>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Arial" panose="020B0604020202020204" pitchFamily="34" charset="0"/>
              </a:defRPr>
            </a:lvl1pPr>
            <a:lvl2pPr marL="742950" indent="-285750">
              <a:defRPr sz="2000">
                <a:solidFill>
                  <a:schemeClr val="tx2"/>
                </a:solidFill>
                <a:latin typeface="Arial" panose="020B0604020202020204" pitchFamily="34" charset="0"/>
              </a:defRPr>
            </a:lvl2pPr>
            <a:lvl3pPr marL="1143000" indent="-228600">
              <a:defRPr sz="2000">
                <a:solidFill>
                  <a:schemeClr val="tx2"/>
                </a:solidFill>
                <a:latin typeface="Arial" panose="020B0604020202020204" pitchFamily="34" charset="0"/>
              </a:defRPr>
            </a:lvl3pPr>
            <a:lvl4pPr marL="1600200" indent="-228600">
              <a:defRPr sz="2000">
                <a:solidFill>
                  <a:schemeClr val="tx2"/>
                </a:solidFill>
                <a:latin typeface="Arial" panose="020B0604020202020204" pitchFamily="34" charset="0"/>
              </a:defRPr>
            </a:lvl4pPr>
            <a:lvl5pPr marL="2057400" indent="-228600">
              <a:defRPr sz="2000">
                <a:solidFill>
                  <a:schemeClr val="tx2"/>
                </a:solidFill>
                <a:latin typeface="Arial" panose="020B0604020202020204" pitchFamily="34" charset="0"/>
              </a:defRPr>
            </a:lvl5pPr>
            <a:lvl6pPr marL="2514600" indent="-228600" eaLnBrk="0" fontAlgn="base" hangingPunct="0">
              <a:spcBef>
                <a:spcPct val="0"/>
              </a:spcBef>
              <a:spcAft>
                <a:spcPct val="0"/>
              </a:spcAft>
              <a:defRPr sz="2000">
                <a:solidFill>
                  <a:schemeClr val="tx2"/>
                </a:solidFill>
                <a:latin typeface="Arial" panose="020B0604020202020204" pitchFamily="34" charset="0"/>
              </a:defRPr>
            </a:lvl6pPr>
            <a:lvl7pPr marL="2971800" indent="-228600" eaLnBrk="0" fontAlgn="base" hangingPunct="0">
              <a:spcBef>
                <a:spcPct val="0"/>
              </a:spcBef>
              <a:spcAft>
                <a:spcPct val="0"/>
              </a:spcAft>
              <a:defRPr sz="2000">
                <a:solidFill>
                  <a:schemeClr val="tx2"/>
                </a:solidFill>
                <a:latin typeface="Arial" panose="020B0604020202020204" pitchFamily="34" charset="0"/>
              </a:defRPr>
            </a:lvl7pPr>
            <a:lvl8pPr marL="3429000" indent="-228600" eaLnBrk="0" fontAlgn="base" hangingPunct="0">
              <a:spcBef>
                <a:spcPct val="0"/>
              </a:spcBef>
              <a:spcAft>
                <a:spcPct val="0"/>
              </a:spcAft>
              <a:defRPr sz="2000">
                <a:solidFill>
                  <a:schemeClr val="tx2"/>
                </a:solidFill>
                <a:latin typeface="Arial" panose="020B0604020202020204" pitchFamily="34" charset="0"/>
              </a:defRPr>
            </a:lvl8pPr>
            <a:lvl9pPr marL="3886200" indent="-228600" eaLnBrk="0" fontAlgn="base" hangingPunct="0">
              <a:spcBef>
                <a:spcPct val="0"/>
              </a:spcBef>
              <a:spcAft>
                <a:spcPct val="0"/>
              </a:spcAft>
              <a:defRPr sz="2000">
                <a:solidFill>
                  <a:schemeClr val="tx2"/>
                </a:solidFill>
                <a:latin typeface="Arial" panose="020B0604020202020204" pitchFamily="34" charset="0"/>
              </a:defRPr>
            </a:lvl9pPr>
          </a:lstStyle>
          <a:p>
            <a:endParaRPr lang="en-US" altLang="en-US">
              <a:latin typeface="Calibri Light" panose="020F0302020204030204" pitchFamily="34" charset="0"/>
              <a:cs typeface="Calibri Light" panose="020F0302020204030204" pitchFamily="34" charset="0"/>
            </a:endParaRPr>
          </a:p>
        </p:txBody>
      </p:sp>
      <p:sp>
        <p:nvSpPr>
          <p:cNvPr id="11268" name="Rectangle 4"/>
          <p:cNvSpPr>
            <a:spLocks noChangeArrowheads="1"/>
          </p:cNvSpPr>
          <p:nvPr/>
        </p:nvSpPr>
        <p:spPr bwMode="auto">
          <a:xfrm>
            <a:off x="6235700" y="2120900"/>
            <a:ext cx="1358900" cy="2654300"/>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Arial" panose="020B0604020202020204" pitchFamily="34" charset="0"/>
              </a:defRPr>
            </a:lvl1pPr>
            <a:lvl2pPr marL="742950" indent="-285750">
              <a:defRPr sz="2000">
                <a:solidFill>
                  <a:schemeClr val="tx2"/>
                </a:solidFill>
                <a:latin typeface="Arial" panose="020B0604020202020204" pitchFamily="34" charset="0"/>
              </a:defRPr>
            </a:lvl2pPr>
            <a:lvl3pPr marL="1143000" indent="-228600">
              <a:defRPr sz="2000">
                <a:solidFill>
                  <a:schemeClr val="tx2"/>
                </a:solidFill>
                <a:latin typeface="Arial" panose="020B0604020202020204" pitchFamily="34" charset="0"/>
              </a:defRPr>
            </a:lvl3pPr>
            <a:lvl4pPr marL="1600200" indent="-228600">
              <a:defRPr sz="2000">
                <a:solidFill>
                  <a:schemeClr val="tx2"/>
                </a:solidFill>
                <a:latin typeface="Arial" panose="020B0604020202020204" pitchFamily="34" charset="0"/>
              </a:defRPr>
            </a:lvl4pPr>
            <a:lvl5pPr marL="2057400" indent="-228600">
              <a:defRPr sz="2000">
                <a:solidFill>
                  <a:schemeClr val="tx2"/>
                </a:solidFill>
                <a:latin typeface="Arial" panose="020B0604020202020204" pitchFamily="34" charset="0"/>
              </a:defRPr>
            </a:lvl5pPr>
            <a:lvl6pPr marL="2514600" indent="-228600" eaLnBrk="0" fontAlgn="base" hangingPunct="0">
              <a:spcBef>
                <a:spcPct val="0"/>
              </a:spcBef>
              <a:spcAft>
                <a:spcPct val="0"/>
              </a:spcAft>
              <a:defRPr sz="2000">
                <a:solidFill>
                  <a:schemeClr val="tx2"/>
                </a:solidFill>
                <a:latin typeface="Arial" panose="020B0604020202020204" pitchFamily="34" charset="0"/>
              </a:defRPr>
            </a:lvl6pPr>
            <a:lvl7pPr marL="2971800" indent="-228600" eaLnBrk="0" fontAlgn="base" hangingPunct="0">
              <a:spcBef>
                <a:spcPct val="0"/>
              </a:spcBef>
              <a:spcAft>
                <a:spcPct val="0"/>
              </a:spcAft>
              <a:defRPr sz="2000">
                <a:solidFill>
                  <a:schemeClr val="tx2"/>
                </a:solidFill>
                <a:latin typeface="Arial" panose="020B0604020202020204" pitchFamily="34" charset="0"/>
              </a:defRPr>
            </a:lvl7pPr>
            <a:lvl8pPr marL="3429000" indent="-228600" eaLnBrk="0" fontAlgn="base" hangingPunct="0">
              <a:spcBef>
                <a:spcPct val="0"/>
              </a:spcBef>
              <a:spcAft>
                <a:spcPct val="0"/>
              </a:spcAft>
              <a:defRPr sz="2000">
                <a:solidFill>
                  <a:schemeClr val="tx2"/>
                </a:solidFill>
                <a:latin typeface="Arial" panose="020B0604020202020204" pitchFamily="34" charset="0"/>
              </a:defRPr>
            </a:lvl8pPr>
            <a:lvl9pPr marL="3886200" indent="-228600" eaLnBrk="0" fontAlgn="base" hangingPunct="0">
              <a:spcBef>
                <a:spcPct val="0"/>
              </a:spcBef>
              <a:spcAft>
                <a:spcPct val="0"/>
              </a:spcAft>
              <a:defRPr sz="2000">
                <a:solidFill>
                  <a:schemeClr val="tx2"/>
                </a:solidFill>
                <a:latin typeface="Arial" panose="020B0604020202020204" pitchFamily="34" charset="0"/>
              </a:defRPr>
            </a:lvl9pPr>
          </a:lstStyle>
          <a:p>
            <a:endParaRPr lang="en-US" altLang="en-US">
              <a:latin typeface="Calibri Light" panose="020F0302020204030204" pitchFamily="34" charset="0"/>
              <a:cs typeface="Calibri Light" panose="020F0302020204030204" pitchFamily="34" charset="0"/>
            </a:endParaRPr>
          </a:p>
        </p:txBody>
      </p:sp>
      <p:sp>
        <p:nvSpPr>
          <p:cNvPr id="11269" name="Line 5"/>
          <p:cNvSpPr>
            <a:spLocks noChangeShapeType="1"/>
          </p:cNvSpPr>
          <p:nvPr/>
        </p:nvSpPr>
        <p:spPr bwMode="auto">
          <a:xfrm>
            <a:off x="2590800" y="2743200"/>
            <a:ext cx="3619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Calibri Light" panose="020F0302020204030204" pitchFamily="34" charset="0"/>
              <a:cs typeface="Calibri Light" panose="020F0302020204030204" pitchFamily="34" charset="0"/>
            </a:endParaRPr>
          </a:p>
        </p:txBody>
      </p:sp>
      <p:sp>
        <p:nvSpPr>
          <p:cNvPr id="11270" name="Line 6"/>
          <p:cNvSpPr>
            <a:spLocks noChangeShapeType="1"/>
          </p:cNvSpPr>
          <p:nvPr/>
        </p:nvSpPr>
        <p:spPr bwMode="auto">
          <a:xfrm flipH="1">
            <a:off x="2590800" y="4114800"/>
            <a:ext cx="3657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Calibri Light" panose="020F0302020204030204" pitchFamily="34" charset="0"/>
              <a:cs typeface="Calibri Light" panose="020F0302020204030204" pitchFamily="34" charset="0"/>
            </a:endParaRPr>
          </a:p>
        </p:txBody>
      </p:sp>
      <p:sp>
        <p:nvSpPr>
          <p:cNvPr id="11271" name="AutoShape 7"/>
          <p:cNvSpPr>
            <a:spLocks noChangeArrowheads="1"/>
          </p:cNvSpPr>
          <p:nvPr/>
        </p:nvSpPr>
        <p:spPr bwMode="auto">
          <a:xfrm rot="5400000" flipH="1">
            <a:off x="5892800" y="2540000"/>
            <a:ext cx="292100" cy="387350"/>
          </a:xfrm>
          <a:prstGeom prst="triangle">
            <a:avLst>
              <a:gd name="adj" fmla="val 46870"/>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Arial" panose="020B0604020202020204" pitchFamily="34" charset="0"/>
              </a:defRPr>
            </a:lvl1pPr>
            <a:lvl2pPr marL="742950" indent="-285750">
              <a:defRPr sz="2000">
                <a:solidFill>
                  <a:schemeClr val="tx2"/>
                </a:solidFill>
                <a:latin typeface="Arial" panose="020B0604020202020204" pitchFamily="34" charset="0"/>
              </a:defRPr>
            </a:lvl2pPr>
            <a:lvl3pPr marL="1143000" indent="-228600">
              <a:defRPr sz="2000">
                <a:solidFill>
                  <a:schemeClr val="tx2"/>
                </a:solidFill>
                <a:latin typeface="Arial" panose="020B0604020202020204" pitchFamily="34" charset="0"/>
              </a:defRPr>
            </a:lvl3pPr>
            <a:lvl4pPr marL="1600200" indent="-228600">
              <a:defRPr sz="2000">
                <a:solidFill>
                  <a:schemeClr val="tx2"/>
                </a:solidFill>
                <a:latin typeface="Arial" panose="020B0604020202020204" pitchFamily="34" charset="0"/>
              </a:defRPr>
            </a:lvl4pPr>
            <a:lvl5pPr marL="2057400" indent="-228600">
              <a:defRPr sz="2000">
                <a:solidFill>
                  <a:schemeClr val="tx2"/>
                </a:solidFill>
                <a:latin typeface="Arial" panose="020B0604020202020204" pitchFamily="34" charset="0"/>
              </a:defRPr>
            </a:lvl5pPr>
            <a:lvl6pPr marL="2514600" indent="-228600" eaLnBrk="0" fontAlgn="base" hangingPunct="0">
              <a:spcBef>
                <a:spcPct val="0"/>
              </a:spcBef>
              <a:spcAft>
                <a:spcPct val="0"/>
              </a:spcAft>
              <a:defRPr sz="2000">
                <a:solidFill>
                  <a:schemeClr val="tx2"/>
                </a:solidFill>
                <a:latin typeface="Arial" panose="020B0604020202020204" pitchFamily="34" charset="0"/>
              </a:defRPr>
            </a:lvl6pPr>
            <a:lvl7pPr marL="2971800" indent="-228600" eaLnBrk="0" fontAlgn="base" hangingPunct="0">
              <a:spcBef>
                <a:spcPct val="0"/>
              </a:spcBef>
              <a:spcAft>
                <a:spcPct val="0"/>
              </a:spcAft>
              <a:defRPr sz="2000">
                <a:solidFill>
                  <a:schemeClr val="tx2"/>
                </a:solidFill>
                <a:latin typeface="Arial" panose="020B0604020202020204" pitchFamily="34" charset="0"/>
              </a:defRPr>
            </a:lvl7pPr>
            <a:lvl8pPr marL="3429000" indent="-228600" eaLnBrk="0" fontAlgn="base" hangingPunct="0">
              <a:spcBef>
                <a:spcPct val="0"/>
              </a:spcBef>
              <a:spcAft>
                <a:spcPct val="0"/>
              </a:spcAft>
              <a:defRPr sz="2000">
                <a:solidFill>
                  <a:schemeClr val="tx2"/>
                </a:solidFill>
                <a:latin typeface="Arial" panose="020B0604020202020204" pitchFamily="34" charset="0"/>
              </a:defRPr>
            </a:lvl8pPr>
            <a:lvl9pPr marL="3886200" indent="-228600" eaLnBrk="0" fontAlgn="base" hangingPunct="0">
              <a:spcBef>
                <a:spcPct val="0"/>
              </a:spcBef>
              <a:spcAft>
                <a:spcPct val="0"/>
              </a:spcAft>
              <a:defRPr sz="2000">
                <a:solidFill>
                  <a:schemeClr val="tx2"/>
                </a:solidFill>
                <a:latin typeface="Arial" panose="020B0604020202020204" pitchFamily="34" charset="0"/>
              </a:defRPr>
            </a:lvl9pPr>
          </a:lstStyle>
          <a:p>
            <a:endParaRPr lang="en-US" altLang="en-US">
              <a:latin typeface="Calibri Light" panose="020F0302020204030204" pitchFamily="34" charset="0"/>
              <a:cs typeface="Calibri Light" panose="020F0302020204030204" pitchFamily="34" charset="0"/>
            </a:endParaRPr>
          </a:p>
        </p:txBody>
      </p:sp>
      <p:sp>
        <p:nvSpPr>
          <p:cNvPr id="11272" name="AutoShape 8"/>
          <p:cNvSpPr>
            <a:spLocks noChangeArrowheads="1"/>
          </p:cNvSpPr>
          <p:nvPr/>
        </p:nvSpPr>
        <p:spPr bwMode="auto">
          <a:xfrm rot="16200000" flipH="1">
            <a:off x="2659063" y="3916362"/>
            <a:ext cx="273050" cy="415925"/>
          </a:xfrm>
          <a:prstGeom prst="triangle">
            <a:avLst>
              <a:gd name="adj" fmla="val 46870"/>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Arial" panose="020B0604020202020204" pitchFamily="34" charset="0"/>
              </a:defRPr>
            </a:lvl1pPr>
            <a:lvl2pPr marL="742950" indent="-285750">
              <a:defRPr sz="2000">
                <a:solidFill>
                  <a:schemeClr val="tx2"/>
                </a:solidFill>
                <a:latin typeface="Arial" panose="020B0604020202020204" pitchFamily="34" charset="0"/>
              </a:defRPr>
            </a:lvl2pPr>
            <a:lvl3pPr marL="1143000" indent="-228600">
              <a:defRPr sz="2000">
                <a:solidFill>
                  <a:schemeClr val="tx2"/>
                </a:solidFill>
                <a:latin typeface="Arial" panose="020B0604020202020204" pitchFamily="34" charset="0"/>
              </a:defRPr>
            </a:lvl3pPr>
            <a:lvl4pPr marL="1600200" indent="-228600">
              <a:defRPr sz="2000">
                <a:solidFill>
                  <a:schemeClr val="tx2"/>
                </a:solidFill>
                <a:latin typeface="Arial" panose="020B0604020202020204" pitchFamily="34" charset="0"/>
              </a:defRPr>
            </a:lvl4pPr>
            <a:lvl5pPr marL="2057400" indent="-228600">
              <a:defRPr sz="2000">
                <a:solidFill>
                  <a:schemeClr val="tx2"/>
                </a:solidFill>
                <a:latin typeface="Arial" panose="020B0604020202020204" pitchFamily="34" charset="0"/>
              </a:defRPr>
            </a:lvl5pPr>
            <a:lvl6pPr marL="2514600" indent="-228600" eaLnBrk="0" fontAlgn="base" hangingPunct="0">
              <a:spcBef>
                <a:spcPct val="0"/>
              </a:spcBef>
              <a:spcAft>
                <a:spcPct val="0"/>
              </a:spcAft>
              <a:defRPr sz="2000">
                <a:solidFill>
                  <a:schemeClr val="tx2"/>
                </a:solidFill>
                <a:latin typeface="Arial" panose="020B0604020202020204" pitchFamily="34" charset="0"/>
              </a:defRPr>
            </a:lvl6pPr>
            <a:lvl7pPr marL="2971800" indent="-228600" eaLnBrk="0" fontAlgn="base" hangingPunct="0">
              <a:spcBef>
                <a:spcPct val="0"/>
              </a:spcBef>
              <a:spcAft>
                <a:spcPct val="0"/>
              </a:spcAft>
              <a:defRPr sz="2000">
                <a:solidFill>
                  <a:schemeClr val="tx2"/>
                </a:solidFill>
                <a:latin typeface="Arial" panose="020B0604020202020204" pitchFamily="34" charset="0"/>
              </a:defRPr>
            </a:lvl7pPr>
            <a:lvl8pPr marL="3429000" indent="-228600" eaLnBrk="0" fontAlgn="base" hangingPunct="0">
              <a:spcBef>
                <a:spcPct val="0"/>
              </a:spcBef>
              <a:spcAft>
                <a:spcPct val="0"/>
              </a:spcAft>
              <a:defRPr sz="2000">
                <a:solidFill>
                  <a:schemeClr val="tx2"/>
                </a:solidFill>
                <a:latin typeface="Arial" panose="020B0604020202020204" pitchFamily="34" charset="0"/>
              </a:defRPr>
            </a:lvl8pPr>
            <a:lvl9pPr marL="3886200" indent="-228600" eaLnBrk="0" fontAlgn="base" hangingPunct="0">
              <a:spcBef>
                <a:spcPct val="0"/>
              </a:spcBef>
              <a:spcAft>
                <a:spcPct val="0"/>
              </a:spcAft>
              <a:defRPr sz="2000">
                <a:solidFill>
                  <a:schemeClr val="tx2"/>
                </a:solidFill>
                <a:latin typeface="Arial" panose="020B0604020202020204" pitchFamily="34" charset="0"/>
              </a:defRPr>
            </a:lvl9pPr>
          </a:lstStyle>
          <a:p>
            <a:endParaRPr lang="en-US" altLang="en-US">
              <a:latin typeface="Calibri Light" panose="020F0302020204030204" pitchFamily="34" charset="0"/>
              <a:cs typeface="Calibri Light" panose="020F0302020204030204" pitchFamily="34" charset="0"/>
            </a:endParaRPr>
          </a:p>
        </p:txBody>
      </p:sp>
      <p:sp>
        <p:nvSpPr>
          <p:cNvPr id="11273" name="Rectangle 9"/>
          <p:cNvSpPr>
            <a:spLocks noChangeArrowheads="1"/>
          </p:cNvSpPr>
          <p:nvPr/>
        </p:nvSpPr>
        <p:spPr bwMode="auto">
          <a:xfrm>
            <a:off x="1404938" y="3221038"/>
            <a:ext cx="89306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2"/>
                </a:solidFill>
                <a:latin typeface="Arial" panose="020B0604020202020204" pitchFamily="34" charset="0"/>
              </a:defRPr>
            </a:lvl1pPr>
            <a:lvl2pPr marL="742950" indent="-285750">
              <a:defRPr sz="2000">
                <a:solidFill>
                  <a:schemeClr val="tx2"/>
                </a:solidFill>
                <a:latin typeface="Arial" panose="020B0604020202020204" pitchFamily="34" charset="0"/>
              </a:defRPr>
            </a:lvl2pPr>
            <a:lvl3pPr marL="1143000" indent="-228600">
              <a:defRPr sz="2000">
                <a:solidFill>
                  <a:schemeClr val="tx2"/>
                </a:solidFill>
                <a:latin typeface="Arial" panose="020B0604020202020204" pitchFamily="34" charset="0"/>
              </a:defRPr>
            </a:lvl3pPr>
            <a:lvl4pPr marL="1600200" indent="-228600">
              <a:defRPr sz="2000">
                <a:solidFill>
                  <a:schemeClr val="tx2"/>
                </a:solidFill>
                <a:latin typeface="Arial" panose="020B0604020202020204" pitchFamily="34" charset="0"/>
              </a:defRPr>
            </a:lvl4pPr>
            <a:lvl5pPr marL="2057400" indent="-228600">
              <a:defRPr sz="2000">
                <a:solidFill>
                  <a:schemeClr val="tx2"/>
                </a:solidFill>
                <a:latin typeface="Arial" panose="020B0604020202020204" pitchFamily="34" charset="0"/>
              </a:defRPr>
            </a:lvl5pPr>
            <a:lvl6pPr marL="2514600" indent="-228600" eaLnBrk="0" fontAlgn="base" hangingPunct="0">
              <a:spcBef>
                <a:spcPct val="0"/>
              </a:spcBef>
              <a:spcAft>
                <a:spcPct val="0"/>
              </a:spcAft>
              <a:defRPr sz="2000">
                <a:solidFill>
                  <a:schemeClr val="tx2"/>
                </a:solidFill>
                <a:latin typeface="Arial" panose="020B0604020202020204" pitchFamily="34" charset="0"/>
              </a:defRPr>
            </a:lvl6pPr>
            <a:lvl7pPr marL="2971800" indent="-228600" eaLnBrk="0" fontAlgn="base" hangingPunct="0">
              <a:spcBef>
                <a:spcPct val="0"/>
              </a:spcBef>
              <a:spcAft>
                <a:spcPct val="0"/>
              </a:spcAft>
              <a:defRPr sz="2000">
                <a:solidFill>
                  <a:schemeClr val="tx2"/>
                </a:solidFill>
                <a:latin typeface="Arial" panose="020B0604020202020204" pitchFamily="34" charset="0"/>
              </a:defRPr>
            </a:lvl7pPr>
            <a:lvl8pPr marL="3429000" indent="-228600" eaLnBrk="0" fontAlgn="base" hangingPunct="0">
              <a:spcBef>
                <a:spcPct val="0"/>
              </a:spcBef>
              <a:spcAft>
                <a:spcPct val="0"/>
              </a:spcAft>
              <a:defRPr sz="2000">
                <a:solidFill>
                  <a:schemeClr val="tx2"/>
                </a:solidFill>
                <a:latin typeface="Arial" panose="020B0604020202020204" pitchFamily="34" charset="0"/>
              </a:defRPr>
            </a:lvl8pPr>
            <a:lvl9pPr marL="3886200" indent="-228600" eaLnBrk="0" fontAlgn="base" hangingPunct="0">
              <a:spcBef>
                <a:spcPct val="0"/>
              </a:spcBef>
              <a:spcAft>
                <a:spcPct val="0"/>
              </a:spcAft>
              <a:defRPr sz="2000">
                <a:solidFill>
                  <a:schemeClr val="tx2"/>
                </a:solidFill>
                <a:latin typeface="Arial" panose="020B0604020202020204" pitchFamily="34" charset="0"/>
              </a:defRPr>
            </a:lvl9pPr>
          </a:lstStyle>
          <a:p>
            <a:r>
              <a:rPr lang="en-US" altLang="en-US" sz="2400" dirty="0">
                <a:solidFill>
                  <a:schemeClr val="tx1"/>
                </a:solidFill>
                <a:latin typeface="Calibri Light" panose="020F0302020204030204" pitchFamily="34" charset="0"/>
                <a:cs typeface="Calibri Light" panose="020F0302020204030204" pitchFamily="34" charset="0"/>
              </a:rPr>
              <a:t>Client</a:t>
            </a:r>
          </a:p>
        </p:txBody>
      </p:sp>
      <p:sp>
        <p:nvSpPr>
          <p:cNvPr id="11274" name="Rectangle 10"/>
          <p:cNvSpPr>
            <a:spLocks noChangeArrowheads="1"/>
          </p:cNvSpPr>
          <p:nvPr/>
        </p:nvSpPr>
        <p:spPr bwMode="auto">
          <a:xfrm>
            <a:off x="6392863" y="3221038"/>
            <a:ext cx="973024"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2"/>
                </a:solidFill>
                <a:latin typeface="Arial" panose="020B0604020202020204" pitchFamily="34" charset="0"/>
              </a:defRPr>
            </a:lvl1pPr>
            <a:lvl2pPr marL="742950" indent="-285750">
              <a:defRPr sz="2000">
                <a:solidFill>
                  <a:schemeClr val="tx2"/>
                </a:solidFill>
                <a:latin typeface="Arial" panose="020B0604020202020204" pitchFamily="34" charset="0"/>
              </a:defRPr>
            </a:lvl2pPr>
            <a:lvl3pPr marL="1143000" indent="-228600">
              <a:defRPr sz="2000">
                <a:solidFill>
                  <a:schemeClr val="tx2"/>
                </a:solidFill>
                <a:latin typeface="Arial" panose="020B0604020202020204" pitchFamily="34" charset="0"/>
              </a:defRPr>
            </a:lvl3pPr>
            <a:lvl4pPr marL="1600200" indent="-228600">
              <a:defRPr sz="2000">
                <a:solidFill>
                  <a:schemeClr val="tx2"/>
                </a:solidFill>
                <a:latin typeface="Arial" panose="020B0604020202020204" pitchFamily="34" charset="0"/>
              </a:defRPr>
            </a:lvl4pPr>
            <a:lvl5pPr marL="2057400" indent="-228600">
              <a:defRPr sz="2000">
                <a:solidFill>
                  <a:schemeClr val="tx2"/>
                </a:solidFill>
                <a:latin typeface="Arial" panose="020B0604020202020204" pitchFamily="34" charset="0"/>
              </a:defRPr>
            </a:lvl5pPr>
            <a:lvl6pPr marL="2514600" indent="-228600" eaLnBrk="0" fontAlgn="base" hangingPunct="0">
              <a:spcBef>
                <a:spcPct val="0"/>
              </a:spcBef>
              <a:spcAft>
                <a:spcPct val="0"/>
              </a:spcAft>
              <a:defRPr sz="2000">
                <a:solidFill>
                  <a:schemeClr val="tx2"/>
                </a:solidFill>
                <a:latin typeface="Arial" panose="020B0604020202020204" pitchFamily="34" charset="0"/>
              </a:defRPr>
            </a:lvl6pPr>
            <a:lvl7pPr marL="2971800" indent="-228600" eaLnBrk="0" fontAlgn="base" hangingPunct="0">
              <a:spcBef>
                <a:spcPct val="0"/>
              </a:spcBef>
              <a:spcAft>
                <a:spcPct val="0"/>
              </a:spcAft>
              <a:defRPr sz="2000">
                <a:solidFill>
                  <a:schemeClr val="tx2"/>
                </a:solidFill>
                <a:latin typeface="Arial" panose="020B0604020202020204" pitchFamily="34" charset="0"/>
              </a:defRPr>
            </a:lvl7pPr>
            <a:lvl8pPr marL="3429000" indent="-228600" eaLnBrk="0" fontAlgn="base" hangingPunct="0">
              <a:spcBef>
                <a:spcPct val="0"/>
              </a:spcBef>
              <a:spcAft>
                <a:spcPct val="0"/>
              </a:spcAft>
              <a:defRPr sz="2000">
                <a:solidFill>
                  <a:schemeClr val="tx2"/>
                </a:solidFill>
                <a:latin typeface="Arial" panose="020B0604020202020204" pitchFamily="34" charset="0"/>
              </a:defRPr>
            </a:lvl8pPr>
            <a:lvl9pPr marL="3886200" indent="-228600" eaLnBrk="0" fontAlgn="base" hangingPunct="0">
              <a:spcBef>
                <a:spcPct val="0"/>
              </a:spcBef>
              <a:spcAft>
                <a:spcPct val="0"/>
              </a:spcAft>
              <a:defRPr sz="2000">
                <a:solidFill>
                  <a:schemeClr val="tx2"/>
                </a:solidFill>
                <a:latin typeface="Arial" panose="020B0604020202020204" pitchFamily="34" charset="0"/>
              </a:defRPr>
            </a:lvl9pPr>
          </a:lstStyle>
          <a:p>
            <a:r>
              <a:rPr lang="en-US" altLang="en-US" sz="2400">
                <a:solidFill>
                  <a:schemeClr val="tx1"/>
                </a:solidFill>
                <a:latin typeface="Calibri Light" panose="020F0302020204030204" pitchFamily="34" charset="0"/>
                <a:cs typeface="Calibri Light" panose="020F0302020204030204" pitchFamily="34" charset="0"/>
              </a:rPr>
              <a:t>Server</a:t>
            </a:r>
          </a:p>
        </p:txBody>
      </p:sp>
      <p:graphicFrame>
        <p:nvGraphicFramePr>
          <p:cNvPr id="11275" name="Object 11">
            <a:hlinkClick r:id="" action="ppaction://ole?verb=0"/>
          </p:cNvPr>
          <p:cNvGraphicFramePr>
            <a:graphicFrameLocks/>
          </p:cNvGraphicFramePr>
          <p:nvPr>
            <p:extLst>
              <p:ext uri="{D42A27DB-BD31-4B8C-83A1-F6EECF244321}">
                <p14:modId xmlns:p14="http://schemas.microsoft.com/office/powerpoint/2010/main" val="476298020"/>
              </p:ext>
            </p:extLst>
          </p:nvPr>
        </p:nvGraphicFramePr>
        <p:xfrm>
          <a:off x="2667000" y="2095500"/>
          <a:ext cx="800100" cy="1333500"/>
        </p:xfrm>
        <a:graphic>
          <a:graphicData uri="http://schemas.openxmlformats.org/presentationml/2006/ole">
            <mc:AlternateContent xmlns:mc="http://schemas.openxmlformats.org/markup-compatibility/2006">
              <mc:Choice xmlns:v="urn:schemas-microsoft-com:vml" Requires="v">
                <p:oleObj name="Equation" r:id="rId2" imgW="809365" imgH="1336126" progId="Equation.2">
                  <p:embed/>
                </p:oleObj>
              </mc:Choice>
              <mc:Fallback>
                <p:oleObj name="Equation" r:id="rId2" imgW="809365" imgH="1336126" progId="Equation.2">
                  <p:embed/>
                  <p:pic>
                    <p:nvPicPr>
                      <p:cNvPr id="11275" name="Object 11">
                        <a:hlinkClick r:id="" action="ppaction://ole?verb=0"/>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2095500"/>
                        <a:ext cx="800100"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76" name="Object 12">
            <a:hlinkClick r:id="" action="ppaction://ole?verb=0"/>
          </p:cNvPr>
          <p:cNvGraphicFramePr>
            <a:graphicFrameLocks/>
          </p:cNvGraphicFramePr>
          <p:nvPr>
            <p:extLst>
              <p:ext uri="{D42A27DB-BD31-4B8C-83A1-F6EECF244321}">
                <p14:modId xmlns:p14="http://schemas.microsoft.com/office/powerpoint/2010/main" val="2449872735"/>
              </p:ext>
            </p:extLst>
          </p:nvPr>
        </p:nvGraphicFramePr>
        <p:xfrm>
          <a:off x="5810250" y="2076450"/>
          <a:ext cx="801688" cy="461963"/>
        </p:xfrm>
        <a:graphic>
          <a:graphicData uri="http://schemas.openxmlformats.org/presentationml/2006/ole">
            <mc:AlternateContent xmlns:mc="http://schemas.openxmlformats.org/markup-compatibility/2006">
              <mc:Choice xmlns:v="urn:schemas-microsoft-com:vml" Requires="v">
                <p:oleObj name="Equation" r:id="rId4" imgW="811347" imgH="475631" progId="Equation.2">
                  <p:embed/>
                </p:oleObj>
              </mc:Choice>
              <mc:Fallback>
                <p:oleObj name="Equation" r:id="rId4" imgW="811347" imgH="475631" progId="Equation.2">
                  <p:embed/>
                  <p:pic>
                    <p:nvPicPr>
                      <p:cNvPr id="11276" name="Object 12">
                        <a:hlinkClick r:id="" action="ppaction://ole?verb=0"/>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10250" y="2076450"/>
                        <a:ext cx="8016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77" name="Object 13">
            <a:hlinkClick r:id="" action="ppaction://ole?verb=0"/>
          </p:cNvPr>
          <p:cNvGraphicFramePr>
            <a:graphicFrameLocks/>
          </p:cNvGraphicFramePr>
          <p:nvPr>
            <p:extLst>
              <p:ext uri="{D42A27DB-BD31-4B8C-83A1-F6EECF244321}">
                <p14:modId xmlns:p14="http://schemas.microsoft.com/office/powerpoint/2010/main" val="3331757517"/>
              </p:ext>
            </p:extLst>
          </p:nvPr>
        </p:nvGraphicFramePr>
        <p:xfrm>
          <a:off x="2705100" y="4419600"/>
          <a:ext cx="1155700" cy="1333500"/>
        </p:xfrm>
        <a:graphic>
          <a:graphicData uri="http://schemas.openxmlformats.org/presentationml/2006/ole">
            <mc:AlternateContent xmlns:mc="http://schemas.openxmlformats.org/markup-compatibility/2006">
              <mc:Choice xmlns:v="urn:schemas-microsoft-com:vml" Requires="v">
                <p:oleObj name="Equation" r:id="rId6" imgW="1165404" imgH="1335516" progId="Equation.2">
                  <p:embed/>
                </p:oleObj>
              </mc:Choice>
              <mc:Fallback>
                <p:oleObj name="Equation" r:id="rId6" imgW="1165404" imgH="1335516" progId="Equation.2">
                  <p:embed/>
                  <p:pic>
                    <p:nvPicPr>
                      <p:cNvPr id="11277" name="Object 13">
                        <a:hlinkClick r:id="" action="ppaction://ole?verb=0"/>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05100" y="4419600"/>
                        <a:ext cx="1155700"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78" name="Object 14">
            <a:hlinkClick r:id="" action="ppaction://ole?verb=0"/>
          </p:cNvPr>
          <p:cNvGraphicFramePr>
            <a:graphicFrameLocks/>
          </p:cNvGraphicFramePr>
          <p:nvPr>
            <p:extLst>
              <p:ext uri="{D42A27DB-BD31-4B8C-83A1-F6EECF244321}">
                <p14:modId xmlns:p14="http://schemas.microsoft.com/office/powerpoint/2010/main" val="3908752634"/>
              </p:ext>
            </p:extLst>
          </p:nvPr>
        </p:nvGraphicFramePr>
        <p:xfrm>
          <a:off x="5829300" y="4400550"/>
          <a:ext cx="1096963" cy="1333500"/>
        </p:xfrm>
        <a:graphic>
          <a:graphicData uri="http://schemas.openxmlformats.org/presentationml/2006/ole">
            <mc:AlternateContent xmlns:mc="http://schemas.openxmlformats.org/markup-compatibility/2006">
              <mc:Choice xmlns:v="urn:schemas-microsoft-com:vml" Requires="v">
                <p:oleObj name="Equation" r:id="rId8" imgW="1106801" imgH="1336095" progId="Equation.2">
                  <p:embed/>
                </p:oleObj>
              </mc:Choice>
              <mc:Fallback>
                <p:oleObj name="Equation" r:id="rId8" imgW="1106801" imgH="1336095" progId="Equation.2">
                  <p:embed/>
                  <p:pic>
                    <p:nvPicPr>
                      <p:cNvPr id="11278" name="Object 14">
                        <a:hlinkClick r:id="" action="ppaction://ole?verb=0"/>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29300" y="4400550"/>
                        <a:ext cx="1096963"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79" name="Object 15">
            <a:hlinkClick r:id="" action="ppaction://ole?verb=0"/>
          </p:cNvPr>
          <p:cNvGraphicFramePr>
            <a:graphicFrameLocks/>
          </p:cNvGraphicFramePr>
          <p:nvPr>
            <p:extLst>
              <p:ext uri="{D42A27DB-BD31-4B8C-83A1-F6EECF244321}">
                <p14:modId xmlns:p14="http://schemas.microsoft.com/office/powerpoint/2010/main" val="2342735782"/>
              </p:ext>
            </p:extLst>
          </p:nvPr>
        </p:nvGraphicFramePr>
        <p:xfrm>
          <a:off x="2482850" y="5676900"/>
          <a:ext cx="4122738" cy="568325"/>
        </p:xfrm>
        <a:graphic>
          <a:graphicData uri="http://schemas.openxmlformats.org/presentationml/2006/ole">
            <mc:AlternateContent xmlns:mc="http://schemas.openxmlformats.org/markup-compatibility/2006">
              <mc:Choice xmlns:v="urn:schemas-microsoft-com:vml" Requires="v">
                <p:oleObj name="Equation" r:id="rId10" imgW="4130866" imgH="578393" progId="Equation.2">
                  <p:embed/>
                </p:oleObj>
              </mc:Choice>
              <mc:Fallback>
                <p:oleObj name="Equation" r:id="rId10" imgW="4130866" imgH="578393" progId="Equation.2">
                  <p:embed/>
                  <p:pic>
                    <p:nvPicPr>
                      <p:cNvPr id="11279" name="Object 15">
                        <a:hlinkClick r:id="" action="ppaction://ole?verb=0"/>
                      </p:cNvPr>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82850" y="5676900"/>
                        <a:ext cx="4122738"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80" name="Rectangle 16"/>
          <p:cNvSpPr>
            <a:spLocks noChangeArrowheads="1"/>
          </p:cNvSpPr>
          <p:nvPr/>
        </p:nvSpPr>
        <p:spPr bwMode="auto">
          <a:xfrm>
            <a:off x="4062413" y="2119313"/>
            <a:ext cx="33823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2"/>
                </a:solidFill>
                <a:latin typeface="Arial" panose="020B0604020202020204" pitchFamily="34" charset="0"/>
              </a:defRPr>
            </a:lvl1pPr>
            <a:lvl2pPr marL="742950" indent="-285750">
              <a:defRPr sz="2000">
                <a:solidFill>
                  <a:schemeClr val="tx2"/>
                </a:solidFill>
                <a:latin typeface="Arial" panose="020B0604020202020204" pitchFamily="34" charset="0"/>
              </a:defRPr>
            </a:lvl2pPr>
            <a:lvl3pPr marL="1143000" indent="-228600">
              <a:defRPr sz="2000">
                <a:solidFill>
                  <a:schemeClr val="tx2"/>
                </a:solidFill>
                <a:latin typeface="Arial" panose="020B0604020202020204" pitchFamily="34" charset="0"/>
              </a:defRPr>
            </a:lvl3pPr>
            <a:lvl4pPr marL="1600200" indent="-228600">
              <a:defRPr sz="2000">
                <a:solidFill>
                  <a:schemeClr val="tx2"/>
                </a:solidFill>
                <a:latin typeface="Arial" panose="020B0604020202020204" pitchFamily="34" charset="0"/>
              </a:defRPr>
            </a:lvl4pPr>
            <a:lvl5pPr marL="2057400" indent="-228600">
              <a:defRPr sz="2000">
                <a:solidFill>
                  <a:schemeClr val="tx2"/>
                </a:solidFill>
                <a:latin typeface="Arial" panose="020B0604020202020204" pitchFamily="34" charset="0"/>
              </a:defRPr>
            </a:lvl5pPr>
            <a:lvl6pPr marL="2514600" indent="-228600" eaLnBrk="0" fontAlgn="base" hangingPunct="0">
              <a:spcBef>
                <a:spcPct val="0"/>
              </a:spcBef>
              <a:spcAft>
                <a:spcPct val="0"/>
              </a:spcAft>
              <a:defRPr sz="2000">
                <a:solidFill>
                  <a:schemeClr val="tx2"/>
                </a:solidFill>
                <a:latin typeface="Arial" panose="020B0604020202020204" pitchFamily="34" charset="0"/>
              </a:defRPr>
            </a:lvl6pPr>
            <a:lvl7pPr marL="2971800" indent="-228600" eaLnBrk="0" fontAlgn="base" hangingPunct="0">
              <a:spcBef>
                <a:spcPct val="0"/>
              </a:spcBef>
              <a:spcAft>
                <a:spcPct val="0"/>
              </a:spcAft>
              <a:defRPr sz="2000">
                <a:solidFill>
                  <a:schemeClr val="tx2"/>
                </a:solidFill>
                <a:latin typeface="Arial" panose="020B0604020202020204" pitchFamily="34" charset="0"/>
              </a:defRPr>
            </a:lvl7pPr>
            <a:lvl8pPr marL="3429000" indent="-228600" eaLnBrk="0" fontAlgn="base" hangingPunct="0">
              <a:spcBef>
                <a:spcPct val="0"/>
              </a:spcBef>
              <a:spcAft>
                <a:spcPct val="0"/>
              </a:spcAft>
              <a:defRPr sz="2000">
                <a:solidFill>
                  <a:schemeClr val="tx2"/>
                </a:solidFill>
                <a:latin typeface="Arial" panose="020B0604020202020204" pitchFamily="34" charset="0"/>
              </a:defRPr>
            </a:lvl8pPr>
            <a:lvl9pPr marL="3886200" indent="-228600" eaLnBrk="0" fontAlgn="base" hangingPunct="0">
              <a:spcBef>
                <a:spcPct val="0"/>
              </a:spcBef>
              <a:spcAft>
                <a:spcPct val="0"/>
              </a:spcAft>
              <a:defRPr sz="2000">
                <a:solidFill>
                  <a:schemeClr val="tx2"/>
                </a:solidFill>
                <a:latin typeface="Arial" panose="020B0604020202020204" pitchFamily="34" charset="0"/>
              </a:defRPr>
            </a:lvl9pPr>
          </a:lstStyle>
          <a:p>
            <a:r>
              <a:rPr lang="en-US" altLang="en-US" sz="2400" i="1">
                <a:solidFill>
                  <a:schemeClr val="tx1"/>
                </a:solidFill>
                <a:latin typeface="Calibri Light" panose="020F0302020204030204" pitchFamily="34" charset="0"/>
                <a:cs typeface="Calibri Light" panose="020F0302020204030204" pitchFamily="34" charset="0"/>
              </a:rPr>
              <a:t>d</a:t>
            </a:r>
          </a:p>
        </p:txBody>
      </p:sp>
      <p:graphicFrame>
        <p:nvGraphicFramePr>
          <p:cNvPr id="11281" name="Object 17">
            <a:hlinkClick r:id="" action="ppaction://ole?verb=0"/>
          </p:cNvPr>
          <p:cNvGraphicFramePr>
            <a:graphicFrameLocks noChangeAspect="1"/>
          </p:cNvGraphicFramePr>
          <p:nvPr>
            <p:extLst>
              <p:ext uri="{D42A27DB-BD31-4B8C-83A1-F6EECF244321}">
                <p14:modId xmlns:p14="http://schemas.microsoft.com/office/powerpoint/2010/main" val="2849952428"/>
              </p:ext>
            </p:extLst>
          </p:nvPr>
        </p:nvGraphicFramePr>
        <p:xfrm>
          <a:off x="1949450" y="4953000"/>
          <a:ext cx="5548313" cy="576263"/>
        </p:xfrm>
        <a:graphic>
          <a:graphicData uri="http://schemas.openxmlformats.org/presentationml/2006/ole">
            <mc:AlternateContent xmlns:mc="http://schemas.openxmlformats.org/markup-compatibility/2006">
              <mc:Choice xmlns:v="urn:schemas-microsoft-com:vml" Requires="v">
                <p:oleObj name="Equation" r:id="rId12" imgW="2057400" imgH="215640" progId="Equation.3">
                  <p:embed/>
                </p:oleObj>
              </mc:Choice>
              <mc:Fallback>
                <p:oleObj name="Equation" r:id="rId12" imgW="2057400" imgH="215640" progId="Equation.3">
                  <p:embed/>
                  <p:pic>
                    <p:nvPicPr>
                      <p:cNvPr id="11281" name="Object 17">
                        <a:hlinkClick r:id="" action="ppaction://ole?verb=0"/>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49450" y="4953000"/>
                        <a:ext cx="5548313"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07367910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xfrm>
            <a:off x="395536" y="495300"/>
            <a:ext cx="8352928" cy="5581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buFont typeface="Webdings" panose="05030102010509060703" pitchFamily="18" charset="2"/>
              <a:buNone/>
            </a:pPr>
            <a:r>
              <a:rPr lang="en-US" altLang="en-US" dirty="0">
                <a:effectLst/>
                <a:latin typeface="Calibri Light" panose="020F0302020204030204" pitchFamily="34" charset="0"/>
                <a:cs typeface="Calibri Light" panose="020F0302020204030204" pitchFamily="34" charset="0"/>
              </a:rPr>
              <a:t> </a:t>
            </a:r>
          </a:p>
        </p:txBody>
      </p:sp>
      <p:graphicFrame>
        <p:nvGraphicFramePr>
          <p:cNvPr id="12291" name="Object 3">
            <a:hlinkClick r:id="" action="ppaction://ole?verb=0"/>
          </p:cNvPr>
          <p:cNvGraphicFramePr>
            <a:graphicFrameLocks/>
          </p:cNvGraphicFramePr>
          <p:nvPr>
            <p:extLst>
              <p:ext uri="{D42A27DB-BD31-4B8C-83A1-F6EECF244321}">
                <p14:modId xmlns:p14="http://schemas.microsoft.com/office/powerpoint/2010/main" val="4048868314"/>
              </p:ext>
            </p:extLst>
          </p:nvPr>
        </p:nvGraphicFramePr>
        <p:xfrm>
          <a:off x="3638550" y="609600"/>
          <a:ext cx="1744663" cy="1193800"/>
        </p:xfrm>
        <a:graphic>
          <a:graphicData uri="http://schemas.openxmlformats.org/presentationml/2006/ole">
            <mc:AlternateContent xmlns:mc="http://schemas.openxmlformats.org/markup-compatibility/2006">
              <mc:Choice xmlns:v="urn:schemas-microsoft-com:vml" Requires="v">
                <p:oleObj name="Equation" r:id="rId2" imgW="1753426" imgH="1203993" progId="Equation.2">
                  <p:embed/>
                </p:oleObj>
              </mc:Choice>
              <mc:Fallback>
                <p:oleObj name="Equation" r:id="rId2" imgW="1753426" imgH="1203993" progId="Equation.2">
                  <p:embed/>
                  <p:pic>
                    <p:nvPicPr>
                      <p:cNvPr id="12291" name="Object 3">
                        <a:hlinkClick r:id="" action="ppaction://ole?verb=0"/>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8550" y="609600"/>
                        <a:ext cx="1744663" cy="119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2" name="Object 4">
            <a:hlinkClick r:id="" action="ppaction://ole?verb=0"/>
          </p:cNvPr>
          <p:cNvGraphicFramePr>
            <a:graphicFrameLocks noChangeAspect="1"/>
          </p:cNvGraphicFramePr>
          <p:nvPr>
            <p:extLst>
              <p:ext uri="{D42A27DB-BD31-4B8C-83A1-F6EECF244321}">
                <p14:modId xmlns:p14="http://schemas.microsoft.com/office/powerpoint/2010/main" val="2011296148"/>
              </p:ext>
            </p:extLst>
          </p:nvPr>
        </p:nvGraphicFramePr>
        <p:xfrm>
          <a:off x="1976438" y="1600200"/>
          <a:ext cx="5494337" cy="857250"/>
        </p:xfrm>
        <a:graphic>
          <a:graphicData uri="http://schemas.openxmlformats.org/presentationml/2006/ole">
            <mc:AlternateContent xmlns:mc="http://schemas.openxmlformats.org/markup-compatibility/2006">
              <mc:Choice xmlns:v="urn:schemas-microsoft-com:vml" Requires="v">
                <p:oleObj name="Equation" r:id="rId4" imgW="2514600" imgH="393480" progId="Equation.3">
                  <p:embed/>
                </p:oleObj>
              </mc:Choice>
              <mc:Fallback>
                <p:oleObj name="Equation" r:id="rId4" imgW="2514600" imgH="393480" progId="Equation.3">
                  <p:embed/>
                  <p:pic>
                    <p:nvPicPr>
                      <p:cNvPr id="12292" name="Object 4">
                        <a:hlinkClick r:id="" action="ppaction://ole?verb=0"/>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6438" y="1600200"/>
                        <a:ext cx="5494337"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93" name="Rectangle 5"/>
          <p:cNvSpPr>
            <a:spLocks noChangeArrowheads="1"/>
          </p:cNvSpPr>
          <p:nvPr/>
        </p:nvSpPr>
        <p:spPr bwMode="auto">
          <a:xfrm>
            <a:off x="747713" y="1757363"/>
            <a:ext cx="909637"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000">
                <a:solidFill>
                  <a:schemeClr val="tx2"/>
                </a:solidFill>
                <a:latin typeface="Arial" panose="020B0604020202020204" pitchFamily="34" charset="0"/>
              </a:defRPr>
            </a:lvl1pPr>
            <a:lvl2pPr marL="742950" indent="-285750">
              <a:defRPr sz="2000">
                <a:solidFill>
                  <a:schemeClr val="tx2"/>
                </a:solidFill>
                <a:latin typeface="Arial" panose="020B0604020202020204" pitchFamily="34" charset="0"/>
              </a:defRPr>
            </a:lvl2pPr>
            <a:lvl3pPr marL="1143000" indent="-228600">
              <a:defRPr sz="2000">
                <a:solidFill>
                  <a:schemeClr val="tx2"/>
                </a:solidFill>
                <a:latin typeface="Arial" panose="020B0604020202020204" pitchFamily="34" charset="0"/>
              </a:defRPr>
            </a:lvl3pPr>
            <a:lvl4pPr marL="1600200" indent="-228600">
              <a:defRPr sz="2000">
                <a:solidFill>
                  <a:schemeClr val="tx2"/>
                </a:solidFill>
                <a:latin typeface="Arial" panose="020B0604020202020204" pitchFamily="34" charset="0"/>
              </a:defRPr>
            </a:lvl4pPr>
            <a:lvl5pPr marL="2057400" indent="-228600">
              <a:defRPr sz="2000">
                <a:solidFill>
                  <a:schemeClr val="tx2"/>
                </a:solidFill>
                <a:latin typeface="Arial" panose="020B0604020202020204" pitchFamily="34" charset="0"/>
              </a:defRPr>
            </a:lvl5pPr>
            <a:lvl6pPr marL="2514600" indent="-228600" eaLnBrk="0" fontAlgn="base" hangingPunct="0">
              <a:spcBef>
                <a:spcPct val="0"/>
              </a:spcBef>
              <a:spcAft>
                <a:spcPct val="0"/>
              </a:spcAft>
              <a:defRPr sz="2000">
                <a:solidFill>
                  <a:schemeClr val="tx2"/>
                </a:solidFill>
                <a:latin typeface="Arial" panose="020B0604020202020204" pitchFamily="34" charset="0"/>
              </a:defRPr>
            </a:lvl6pPr>
            <a:lvl7pPr marL="2971800" indent="-228600" eaLnBrk="0" fontAlgn="base" hangingPunct="0">
              <a:spcBef>
                <a:spcPct val="0"/>
              </a:spcBef>
              <a:spcAft>
                <a:spcPct val="0"/>
              </a:spcAft>
              <a:defRPr sz="2000">
                <a:solidFill>
                  <a:schemeClr val="tx2"/>
                </a:solidFill>
                <a:latin typeface="Arial" panose="020B0604020202020204" pitchFamily="34" charset="0"/>
              </a:defRPr>
            </a:lvl7pPr>
            <a:lvl8pPr marL="3429000" indent="-228600" eaLnBrk="0" fontAlgn="base" hangingPunct="0">
              <a:spcBef>
                <a:spcPct val="0"/>
              </a:spcBef>
              <a:spcAft>
                <a:spcPct val="0"/>
              </a:spcAft>
              <a:defRPr sz="2000">
                <a:solidFill>
                  <a:schemeClr val="tx2"/>
                </a:solidFill>
                <a:latin typeface="Arial" panose="020B0604020202020204" pitchFamily="34" charset="0"/>
              </a:defRPr>
            </a:lvl8pPr>
            <a:lvl9pPr marL="3886200" indent="-228600" eaLnBrk="0" fontAlgn="base" hangingPunct="0">
              <a:spcBef>
                <a:spcPct val="0"/>
              </a:spcBef>
              <a:spcAft>
                <a:spcPct val="0"/>
              </a:spcAft>
              <a:defRPr sz="2000">
                <a:solidFill>
                  <a:schemeClr val="tx2"/>
                </a:solidFill>
                <a:latin typeface="Arial" panose="020B0604020202020204" pitchFamily="34" charset="0"/>
              </a:defRPr>
            </a:lvl9pPr>
          </a:lstStyle>
          <a:p>
            <a:r>
              <a:rPr lang="en-US" altLang="en-US" sz="2400" b="1" dirty="0">
                <a:solidFill>
                  <a:schemeClr val="tx1"/>
                </a:solidFill>
                <a:latin typeface="Calibri Light" panose="020F0302020204030204" pitchFamily="34" charset="0"/>
                <a:cs typeface="Calibri Light" panose="020F0302020204030204" pitchFamily="34" charset="0"/>
              </a:rPr>
              <a:t>Then</a:t>
            </a:r>
          </a:p>
        </p:txBody>
      </p:sp>
      <p:sp>
        <p:nvSpPr>
          <p:cNvPr id="12294" name="Rectangle 6"/>
          <p:cNvSpPr>
            <a:spLocks noChangeArrowheads="1"/>
          </p:cNvSpPr>
          <p:nvPr/>
        </p:nvSpPr>
        <p:spPr bwMode="auto">
          <a:xfrm>
            <a:off x="709613" y="842963"/>
            <a:ext cx="232794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2"/>
                </a:solidFill>
                <a:latin typeface="Arial" panose="020B0604020202020204" pitchFamily="34" charset="0"/>
              </a:defRPr>
            </a:lvl1pPr>
            <a:lvl2pPr marL="742950" indent="-285750">
              <a:defRPr sz="2000">
                <a:solidFill>
                  <a:schemeClr val="tx2"/>
                </a:solidFill>
                <a:latin typeface="Arial" panose="020B0604020202020204" pitchFamily="34" charset="0"/>
              </a:defRPr>
            </a:lvl2pPr>
            <a:lvl3pPr marL="1143000" indent="-228600">
              <a:defRPr sz="2000">
                <a:solidFill>
                  <a:schemeClr val="tx2"/>
                </a:solidFill>
                <a:latin typeface="Arial" panose="020B0604020202020204" pitchFamily="34" charset="0"/>
              </a:defRPr>
            </a:lvl3pPr>
            <a:lvl4pPr marL="1600200" indent="-228600">
              <a:defRPr sz="2000">
                <a:solidFill>
                  <a:schemeClr val="tx2"/>
                </a:solidFill>
                <a:latin typeface="Arial" panose="020B0604020202020204" pitchFamily="34" charset="0"/>
              </a:defRPr>
            </a:lvl4pPr>
            <a:lvl5pPr marL="2057400" indent="-228600">
              <a:defRPr sz="2000">
                <a:solidFill>
                  <a:schemeClr val="tx2"/>
                </a:solidFill>
                <a:latin typeface="Arial" panose="020B0604020202020204" pitchFamily="34" charset="0"/>
              </a:defRPr>
            </a:lvl5pPr>
            <a:lvl6pPr marL="2514600" indent="-228600" eaLnBrk="0" fontAlgn="base" hangingPunct="0">
              <a:spcBef>
                <a:spcPct val="0"/>
              </a:spcBef>
              <a:spcAft>
                <a:spcPct val="0"/>
              </a:spcAft>
              <a:defRPr sz="2000">
                <a:solidFill>
                  <a:schemeClr val="tx2"/>
                </a:solidFill>
                <a:latin typeface="Arial" panose="020B0604020202020204" pitchFamily="34" charset="0"/>
              </a:defRPr>
            </a:lvl6pPr>
            <a:lvl7pPr marL="2971800" indent="-228600" eaLnBrk="0" fontAlgn="base" hangingPunct="0">
              <a:spcBef>
                <a:spcPct val="0"/>
              </a:spcBef>
              <a:spcAft>
                <a:spcPct val="0"/>
              </a:spcAft>
              <a:defRPr sz="2000">
                <a:solidFill>
                  <a:schemeClr val="tx2"/>
                </a:solidFill>
                <a:latin typeface="Arial" panose="020B0604020202020204" pitchFamily="34" charset="0"/>
              </a:defRPr>
            </a:lvl7pPr>
            <a:lvl8pPr marL="3429000" indent="-228600" eaLnBrk="0" fontAlgn="base" hangingPunct="0">
              <a:spcBef>
                <a:spcPct val="0"/>
              </a:spcBef>
              <a:spcAft>
                <a:spcPct val="0"/>
              </a:spcAft>
              <a:defRPr sz="2000">
                <a:solidFill>
                  <a:schemeClr val="tx2"/>
                </a:solidFill>
                <a:latin typeface="Arial" panose="020B0604020202020204" pitchFamily="34" charset="0"/>
              </a:defRPr>
            </a:lvl8pPr>
            <a:lvl9pPr marL="3886200" indent="-228600" eaLnBrk="0" fontAlgn="base" hangingPunct="0">
              <a:spcBef>
                <a:spcPct val="0"/>
              </a:spcBef>
              <a:spcAft>
                <a:spcPct val="0"/>
              </a:spcAft>
              <a:defRPr sz="2000">
                <a:solidFill>
                  <a:schemeClr val="tx2"/>
                </a:solidFill>
                <a:latin typeface="Arial" panose="020B0604020202020204" pitchFamily="34" charset="0"/>
              </a:defRPr>
            </a:lvl9pPr>
          </a:lstStyle>
          <a:p>
            <a:r>
              <a:rPr lang="en-US" altLang="en-US" sz="2400" b="1">
                <a:solidFill>
                  <a:schemeClr val="tx1"/>
                </a:solidFill>
                <a:latin typeface="Calibri Light" panose="020F0302020204030204" pitchFamily="34" charset="0"/>
                <a:cs typeface="Calibri Light" panose="020F0302020204030204" pitchFamily="34" charset="0"/>
              </a:rPr>
              <a:t>If we assume that</a:t>
            </a:r>
          </a:p>
        </p:txBody>
      </p:sp>
      <p:sp>
        <p:nvSpPr>
          <p:cNvPr id="12295" name="Rectangle 7"/>
          <p:cNvSpPr>
            <a:spLocks noChangeArrowheads="1"/>
          </p:cNvSpPr>
          <p:nvPr/>
        </p:nvSpPr>
        <p:spPr bwMode="auto">
          <a:xfrm>
            <a:off x="728663" y="2386013"/>
            <a:ext cx="2393477"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2"/>
                </a:solidFill>
                <a:latin typeface="Arial" panose="020B0604020202020204" pitchFamily="34" charset="0"/>
              </a:defRPr>
            </a:lvl1pPr>
            <a:lvl2pPr marL="742950" indent="-285750">
              <a:defRPr sz="2000">
                <a:solidFill>
                  <a:schemeClr val="tx2"/>
                </a:solidFill>
                <a:latin typeface="Arial" panose="020B0604020202020204" pitchFamily="34" charset="0"/>
              </a:defRPr>
            </a:lvl2pPr>
            <a:lvl3pPr marL="1143000" indent="-228600">
              <a:defRPr sz="2000">
                <a:solidFill>
                  <a:schemeClr val="tx2"/>
                </a:solidFill>
                <a:latin typeface="Arial" panose="020B0604020202020204" pitchFamily="34" charset="0"/>
              </a:defRPr>
            </a:lvl3pPr>
            <a:lvl4pPr marL="1600200" indent="-228600">
              <a:defRPr sz="2000">
                <a:solidFill>
                  <a:schemeClr val="tx2"/>
                </a:solidFill>
                <a:latin typeface="Arial" panose="020B0604020202020204" pitchFamily="34" charset="0"/>
              </a:defRPr>
            </a:lvl4pPr>
            <a:lvl5pPr marL="2057400" indent="-228600">
              <a:defRPr sz="2000">
                <a:solidFill>
                  <a:schemeClr val="tx2"/>
                </a:solidFill>
                <a:latin typeface="Arial" panose="020B0604020202020204" pitchFamily="34" charset="0"/>
              </a:defRPr>
            </a:lvl5pPr>
            <a:lvl6pPr marL="2514600" indent="-228600" eaLnBrk="0" fontAlgn="base" hangingPunct="0">
              <a:spcBef>
                <a:spcPct val="0"/>
              </a:spcBef>
              <a:spcAft>
                <a:spcPct val="0"/>
              </a:spcAft>
              <a:defRPr sz="2000">
                <a:solidFill>
                  <a:schemeClr val="tx2"/>
                </a:solidFill>
                <a:latin typeface="Arial" panose="020B0604020202020204" pitchFamily="34" charset="0"/>
              </a:defRPr>
            </a:lvl6pPr>
            <a:lvl7pPr marL="2971800" indent="-228600" eaLnBrk="0" fontAlgn="base" hangingPunct="0">
              <a:spcBef>
                <a:spcPct val="0"/>
              </a:spcBef>
              <a:spcAft>
                <a:spcPct val="0"/>
              </a:spcAft>
              <a:defRPr sz="2000">
                <a:solidFill>
                  <a:schemeClr val="tx2"/>
                </a:solidFill>
                <a:latin typeface="Arial" panose="020B0604020202020204" pitchFamily="34" charset="0"/>
              </a:defRPr>
            </a:lvl7pPr>
            <a:lvl8pPr marL="3429000" indent="-228600" eaLnBrk="0" fontAlgn="base" hangingPunct="0">
              <a:spcBef>
                <a:spcPct val="0"/>
              </a:spcBef>
              <a:spcAft>
                <a:spcPct val="0"/>
              </a:spcAft>
              <a:defRPr sz="2000">
                <a:solidFill>
                  <a:schemeClr val="tx2"/>
                </a:solidFill>
                <a:latin typeface="Arial" panose="020B0604020202020204" pitchFamily="34" charset="0"/>
              </a:defRPr>
            </a:lvl8pPr>
            <a:lvl9pPr marL="3886200" indent="-228600" eaLnBrk="0" fontAlgn="base" hangingPunct="0">
              <a:spcBef>
                <a:spcPct val="0"/>
              </a:spcBef>
              <a:spcAft>
                <a:spcPct val="0"/>
              </a:spcAft>
              <a:defRPr sz="2000">
                <a:solidFill>
                  <a:schemeClr val="tx2"/>
                </a:solidFill>
                <a:latin typeface="Arial" panose="020B0604020202020204" pitchFamily="34" charset="0"/>
              </a:defRPr>
            </a:lvl9pPr>
          </a:lstStyle>
          <a:p>
            <a:r>
              <a:rPr lang="en-US" altLang="en-US" sz="2400" b="1" dirty="0">
                <a:solidFill>
                  <a:schemeClr val="tx1"/>
                </a:solidFill>
                <a:latin typeface="Calibri Light" panose="020F0302020204030204" pitchFamily="34" charset="0"/>
                <a:cs typeface="Calibri Light" panose="020F0302020204030204" pitchFamily="34" charset="0"/>
              </a:rPr>
              <a:t>If the truth is that </a:t>
            </a:r>
          </a:p>
        </p:txBody>
      </p:sp>
      <p:graphicFrame>
        <p:nvGraphicFramePr>
          <p:cNvPr id="12296" name="Object 8">
            <a:hlinkClick r:id="" action="ppaction://ole?verb=0"/>
          </p:cNvPr>
          <p:cNvGraphicFramePr>
            <a:graphicFrameLocks/>
          </p:cNvGraphicFramePr>
          <p:nvPr>
            <p:extLst>
              <p:ext uri="{D42A27DB-BD31-4B8C-83A1-F6EECF244321}">
                <p14:modId xmlns:p14="http://schemas.microsoft.com/office/powerpoint/2010/main" val="3566731667"/>
              </p:ext>
            </p:extLst>
          </p:nvPr>
        </p:nvGraphicFramePr>
        <p:xfrm>
          <a:off x="3429000" y="2438400"/>
          <a:ext cx="4660900" cy="792163"/>
        </p:xfrm>
        <a:graphic>
          <a:graphicData uri="http://schemas.openxmlformats.org/presentationml/2006/ole">
            <mc:AlternateContent xmlns:mc="http://schemas.openxmlformats.org/markup-compatibility/2006">
              <mc:Choice xmlns:v="urn:schemas-microsoft-com:vml" Requires="v">
                <p:oleObj name="Equation" r:id="rId6" imgW="4668795" imgH="801736" progId="Equation.2">
                  <p:embed/>
                </p:oleObj>
              </mc:Choice>
              <mc:Fallback>
                <p:oleObj name="Equation" r:id="rId6" imgW="4668795" imgH="801736" progId="Equation.2">
                  <p:embed/>
                  <p:pic>
                    <p:nvPicPr>
                      <p:cNvPr id="12296" name="Object 8">
                        <a:hlinkClick r:id="" action="ppaction://ole?verb=0"/>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29000" y="2438400"/>
                        <a:ext cx="46609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7" name="Object 9">
            <a:hlinkClick r:id="" action="ppaction://ole?verb=0"/>
          </p:cNvPr>
          <p:cNvGraphicFramePr>
            <a:graphicFrameLocks noChangeAspect="1"/>
          </p:cNvGraphicFramePr>
          <p:nvPr>
            <p:extLst>
              <p:ext uri="{D42A27DB-BD31-4B8C-83A1-F6EECF244321}">
                <p14:modId xmlns:p14="http://schemas.microsoft.com/office/powerpoint/2010/main" val="243847682"/>
              </p:ext>
            </p:extLst>
          </p:nvPr>
        </p:nvGraphicFramePr>
        <p:xfrm>
          <a:off x="2286000" y="3429000"/>
          <a:ext cx="4606925" cy="1304925"/>
        </p:xfrm>
        <a:graphic>
          <a:graphicData uri="http://schemas.openxmlformats.org/presentationml/2006/ole">
            <mc:AlternateContent xmlns:mc="http://schemas.openxmlformats.org/markup-compatibility/2006">
              <mc:Choice xmlns:v="urn:schemas-microsoft-com:vml" Requires="v">
                <p:oleObj name="Equation" r:id="rId8" imgW="2146300" imgH="609600" progId="Equation.3">
                  <p:embed/>
                </p:oleObj>
              </mc:Choice>
              <mc:Fallback>
                <p:oleObj name="Equation" r:id="rId8" imgW="2146300" imgH="609600" progId="Equation.3">
                  <p:embed/>
                  <p:pic>
                    <p:nvPicPr>
                      <p:cNvPr id="12297" name="Object 9">
                        <a:hlinkClick r:id="" action="ppaction://ole?verb=0"/>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86000" y="3429000"/>
                        <a:ext cx="4606925"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98" name="Rectangle 10"/>
          <p:cNvSpPr>
            <a:spLocks noChangeArrowheads="1"/>
          </p:cNvSpPr>
          <p:nvPr/>
        </p:nvSpPr>
        <p:spPr bwMode="auto">
          <a:xfrm>
            <a:off x="823913" y="3221038"/>
            <a:ext cx="791884"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2"/>
                </a:solidFill>
                <a:latin typeface="Arial" panose="020B0604020202020204" pitchFamily="34" charset="0"/>
              </a:defRPr>
            </a:lvl1pPr>
            <a:lvl2pPr marL="742950" indent="-285750">
              <a:defRPr sz="2000">
                <a:solidFill>
                  <a:schemeClr val="tx2"/>
                </a:solidFill>
                <a:latin typeface="Arial" panose="020B0604020202020204" pitchFamily="34" charset="0"/>
              </a:defRPr>
            </a:lvl2pPr>
            <a:lvl3pPr marL="1143000" indent="-228600">
              <a:defRPr sz="2000">
                <a:solidFill>
                  <a:schemeClr val="tx2"/>
                </a:solidFill>
                <a:latin typeface="Arial" panose="020B0604020202020204" pitchFamily="34" charset="0"/>
              </a:defRPr>
            </a:lvl3pPr>
            <a:lvl4pPr marL="1600200" indent="-228600">
              <a:defRPr sz="2000">
                <a:solidFill>
                  <a:schemeClr val="tx2"/>
                </a:solidFill>
                <a:latin typeface="Arial" panose="020B0604020202020204" pitchFamily="34" charset="0"/>
              </a:defRPr>
            </a:lvl4pPr>
            <a:lvl5pPr marL="2057400" indent="-228600">
              <a:defRPr sz="2000">
                <a:solidFill>
                  <a:schemeClr val="tx2"/>
                </a:solidFill>
                <a:latin typeface="Arial" panose="020B0604020202020204" pitchFamily="34" charset="0"/>
              </a:defRPr>
            </a:lvl5pPr>
            <a:lvl6pPr marL="2514600" indent="-228600" eaLnBrk="0" fontAlgn="base" hangingPunct="0">
              <a:spcBef>
                <a:spcPct val="0"/>
              </a:spcBef>
              <a:spcAft>
                <a:spcPct val="0"/>
              </a:spcAft>
              <a:defRPr sz="2000">
                <a:solidFill>
                  <a:schemeClr val="tx2"/>
                </a:solidFill>
                <a:latin typeface="Arial" panose="020B0604020202020204" pitchFamily="34" charset="0"/>
              </a:defRPr>
            </a:lvl6pPr>
            <a:lvl7pPr marL="2971800" indent="-228600" eaLnBrk="0" fontAlgn="base" hangingPunct="0">
              <a:spcBef>
                <a:spcPct val="0"/>
              </a:spcBef>
              <a:spcAft>
                <a:spcPct val="0"/>
              </a:spcAft>
              <a:defRPr sz="2000">
                <a:solidFill>
                  <a:schemeClr val="tx2"/>
                </a:solidFill>
                <a:latin typeface="Arial" panose="020B0604020202020204" pitchFamily="34" charset="0"/>
              </a:defRPr>
            </a:lvl7pPr>
            <a:lvl8pPr marL="3429000" indent="-228600" eaLnBrk="0" fontAlgn="base" hangingPunct="0">
              <a:spcBef>
                <a:spcPct val="0"/>
              </a:spcBef>
              <a:spcAft>
                <a:spcPct val="0"/>
              </a:spcAft>
              <a:defRPr sz="2000">
                <a:solidFill>
                  <a:schemeClr val="tx2"/>
                </a:solidFill>
                <a:latin typeface="Arial" panose="020B0604020202020204" pitchFamily="34" charset="0"/>
              </a:defRPr>
            </a:lvl8pPr>
            <a:lvl9pPr marL="3886200" indent="-228600" eaLnBrk="0" fontAlgn="base" hangingPunct="0">
              <a:spcBef>
                <a:spcPct val="0"/>
              </a:spcBef>
              <a:spcAft>
                <a:spcPct val="0"/>
              </a:spcAft>
              <a:defRPr sz="2000">
                <a:solidFill>
                  <a:schemeClr val="tx2"/>
                </a:solidFill>
                <a:latin typeface="Arial" panose="020B0604020202020204" pitchFamily="34" charset="0"/>
              </a:defRPr>
            </a:lvl9pPr>
          </a:lstStyle>
          <a:p>
            <a:r>
              <a:rPr lang="en-US" altLang="en-US" sz="2400" b="1">
                <a:solidFill>
                  <a:schemeClr val="tx1"/>
                </a:solidFill>
                <a:latin typeface="Calibri Light" panose="020F0302020204030204" pitchFamily="34" charset="0"/>
                <a:cs typeface="Calibri Light" panose="020F0302020204030204" pitchFamily="34" charset="0"/>
              </a:rPr>
              <a:t>Then</a:t>
            </a:r>
          </a:p>
        </p:txBody>
      </p:sp>
      <p:graphicFrame>
        <p:nvGraphicFramePr>
          <p:cNvPr id="12299" name="Object 11">
            <a:hlinkClick r:id="" action="ppaction://ole?verb=0"/>
          </p:cNvPr>
          <p:cNvGraphicFramePr>
            <a:graphicFrameLocks noChangeAspect="1"/>
          </p:cNvGraphicFramePr>
          <p:nvPr>
            <p:extLst>
              <p:ext uri="{D42A27DB-BD31-4B8C-83A1-F6EECF244321}">
                <p14:modId xmlns:p14="http://schemas.microsoft.com/office/powerpoint/2010/main" val="3747526431"/>
              </p:ext>
            </p:extLst>
          </p:nvPr>
        </p:nvGraphicFramePr>
        <p:xfrm>
          <a:off x="2886075" y="5181600"/>
          <a:ext cx="3675063" cy="615950"/>
        </p:xfrm>
        <a:graphic>
          <a:graphicData uri="http://schemas.openxmlformats.org/presentationml/2006/ole">
            <mc:AlternateContent xmlns:mc="http://schemas.openxmlformats.org/markup-compatibility/2006">
              <mc:Choice xmlns:v="urn:schemas-microsoft-com:vml" Requires="v">
                <p:oleObj name="Equation" r:id="rId10" imgW="1206500" imgH="203200" progId="Equation.3">
                  <p:embed/>
                </p:oleObj>
              </mc:Choice>
              <mc:Fallback>
                <p:oleObj name="Equation" r:id="rId10" imgW="1206500" imgH="203200" progId="Equation.3">
                  <p:embed/>
                  <p:pic>
                    <p:nvPicPr>
                      <p:cNvPr id="12299" name="Object 11">
                        <a:hlinkClick r:id="" action="ppaction://ole?verb=0"/>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86075" y="5181600"/>
                        <a:ext cx="3675063" cy="61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70403056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24" name="Rectangle 4"/>
          <p:cNvSpPr>
            <a:spLocks noGrp="1" noChangeArrowheads="1"/>
          </p:cNvSpPr>
          <p:nvPr>
            <p:ph type="title" idx="4294967295"/>
          </p:nvPr>
        </p:nvSpPr>
        <p:spPr/>
        <p:txBody>
          <a:bodyPr/>
          <a:lstStyle/>
          <a:p>
            <a:pPr>
              <a:defRPr/>
            </a:pPr>
            <a:r>
              <a:rPr lang="en-US" dirty="0">
                <a:latin typeface="Calibri Light" panose="020F0302020204030204" pitchFamily="34" charset="0"/>
                <a:cs typeface="Calibri Light" panose="020F0302020204030204" pitchFamily="34" charset="0"/>
              </a:rPr>
              <a:t>Limits of asymmetry error</a:t>
            </a:r>
          </a:p>
        </p:txBody>
      </p:sp>
      <p:sp>
        <p:nvSpPr>
          <p:cNvPr id="13315" name="Line 5"/>
          <p:cNvSpPr>
            <a:spLocks noChangeShapeType="1"/>
          </p:cNvSpPr>
          <p:nvPr/>
        </p:nvSpPr>
        <p:spPr bwMode="auto">
          <a:xfrm>
            <a:off x="1981200" y="1905000"/>
            <a:ext cx="0" cy="3810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Calibri Light" panose="020F0302020204030204" pitchFamily="34" charset="0"/>
              <a:cs typeface="Calibri Light" panose="020F0302020204030204" pitchFamily="34" charset="0"/>
            </a:endParaRPr>
          </a:p>
        </p:txBody>
      </p:sp>
      <p:sp>
        <p:nvSpPr>
          <p:cNvPr id="13316" name="Text Box 7"/>
          <p:cNvSpPr txBox="1">
            <a:spLocks noChangeArrowheads="1"/>
          </p:cNvSpPr>
          <p:nvPr/>
        </p:nvSpPr>
        <p:spPr bwMode="auto">
          <a:xfrm>
            <a:off x="1447800" y="3276600"/>
            <a:ext cx="3401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Arial" panose="020B0604020202020204" pitchFamily="34" charset="0"/>
              </a:defRPr>
            </a:lvl1pPr>
            <a:lvl2pPr marL="742950" indent="-285750">
              <a:defRPr sz="2000">
                <a:solidFill>
                  <a:schemeClr val="tx2"/>
                </a:solidFill>
                <a:latin typeface="Arial" panose="020B0604020202020204" pitchFamily="34" charset="0"/>
              </a:defRPr>
            </a:lvl2pPr>
            <a:lvl3pPr marL="1143000" indent="-228600">
              <a:defRPr sz="2000">
                <a:solidFill>
                  <a:schemeClr val="tx2"/>
                </a:solidFill>
                <a:latin typeface="Arial" panose="020B0604020202020204" pitchFamily="34" charset="0"/>
              </a:defRPr>
            </a:lvl3pPr>
            <a:lvl4pPr marL="1600200" indent="-228600">
              <a:defRPr sz="2000">
                <a:solidFill>
                  <a:schemeClr val="tx2"/>
                </a:solidFill>
                <a:latin typeface="Arial" panose="020B0604020202020204" pitchFamily="34" charset="0"/>
              </a:defRPr>
            </a:lvl4pPr>
            <a:lvl5pPr marL="2057400" indent="-228600">
              <a:defRPr sz="2000">
                <a:solidFill>
                  <a:schemeClr val="tx2"/>
                </a:solidFill>
                <a:latin typeface="Arial" panose="020B0604020202020204" pitchFamily="34" charset="0"/>
              </a:defRPr>
            </a:lvl5pPr>
            <a:lvl6pPr marL="2514600" indent="-228600" eaLnBrk="0" fontAlgn="base" hangingPunct="0">
              <a:spcBef>
                <a:spcPct val="0"/>
              </a:spcBef>
              <a:spcAft>
                <a:spcPct val="0"/>
              </a:spcAft>
              <a:defRPr sz="2000">
                <a:solidFill>
                  <a:schemeClr val="tx2"/>
                </a:solidFill>
                <a:latin typeface="Arial" panose="020B0604020202020204" pitchFamily="34" charset="0"/>
              </a:defRPr>
            </a:lvl6pPr>
            <a:lvl7pPr marL="2971800" indent="-228600" eaLnBrk="0" fontAlgn="base" hangingPunct="0">
              <a:spcBef>
                <a:spcPct val="0"/>
              </a:spcBef>
              <a:spcAft>
                <a:spcPct val="0"/>
              </a:spcAft>
              <a:defRPr sz="2000">
                <a:solidFill>
                  <a:schemeClr val="tx2"/>
                </a:solidFill>
                <a:latin typeface="Arial" panose="020B0604020202020204" pitchFamily="34" charset="0"/>
              </a:defRPr>
            </a:lvl7pPr>
            <a:lvl8pPr marL="3429000" indent="-228600" eaLnBrk="0" fontAlgn="base" hangingPunct="0">
              <a:spcBef>
                <a:spcPct val="0"/>
              </a:spcBef>
              <a:spcAft>
                <a:spcPct val="0"/>
              </a:spcAft>
              <a:defRPr sz="2000">
                <a:solidFill>
                  <a:schemeClr val="tx2"/>
                </a:solidFill>
                <a:latin typeface="Arial" panose="020B0604020202020204" pitchFamily="34" charset="0"/>
              </a:defRPr>
            </a:lvl8pPr>
            <a:lvl9pPr marL="3886200" indent="-228600" eaLnBrk="0" fontAlgn="base" hangingPunct="0">
              <a:spcBef>
                <a:spcPct val="0"/>
              </a:spcBef>
              <a:spcAft>
                <a:spcPct val="0"/>
              </a:spcAft>
              <a:defRPr sz="2000">
                <a:solidFill>
                  <a:schemeClr val="tx2"/>
                </a:solidFill>
                <a:latin typeface="Arial" panose="020B0604020202020204" pitchFamily="34" charset="0"/>
              </a:defRPr>
            </a:lvl9pPr>
          </a:lstStyle>
          <a:p>
            <a:r>
              <a:rPr lang="en-US" altLang="en-US" sz="2400">
                <a:solidFill>
                  <a:schemeClr val="tx1"/>
                </a:solidFill>
                <a:latin typeface="Calibri Light" panose="020F0302020204030204" pitchFamily="34" charset="0"/>
                <a:cs typeface="Calibri Light" panose="020F0302020204030204" pitchFamily="34" charset="0"/>
              </a:rPr>
              <a:t>0</a:t>
            </a:r>
          </a:p>
        </p:txBody>
      </p:sp>
      <p:sp>
        <p:nvSpPr>
          <p:cNvPr id="13317" name="AutoShape 10" descr="5%"/>
          <p:cNvSpPr>
            <a:spLocks noChangeArrowheads="1"/>
          </p:cNvSpPr>
          <p:nvPr/>
        </p:nvSpPr>
        <p:spPr bwMode="auto">
          <a:xfrm rot="-5400000">
            <a:off x="2014538" y="2024062"/>
            <a:ext cx="2876550" cy="2943225"/>
          </a:xfrm>
          <a:prstGeom prst="triangle">
            <a:avLst>
              <a:gd name="adj" fmla="val 50000"/>
            </a:avLst>
          </a:prstGeom>
          <a:pattFill prst="pct5">
            <a:fgClr>
              <a:schemeClr val="accent1"/>
            </a:fgClr>
            <a:bgClr>
              <a:schemeClr val="bg1"/>
            </a:bgClr>
          </a:patt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Arial" panose="020B0604020202020204" pitchFamily="34" charset="0"/>
              </a:defRPr>
            </a:lvl1pPr>
            <a:lvl2pPr marL="742950" indent="-285750">
              <a:defRPr sz="2000">
                <a:solidFill>
                  <a:schemeClr val="tx2"/>
                </a:solidFill>
                <a:latin typeface="Arial" panose="020B0604020202020204" pitchFamily="34" charset="0"/>
              </a:defRPr>
            </a:lvl2pPr>
            <a:lvl3pPr marL="1143000" indent="-228600">
              <a:defRPr sz="2000">
                <a:solidFill>
                  <a:schemeClr val="tx2"/>
                </a:solidFill>
                <a:latin typeface="Arial" panose="020B0604020202020204" pitchFamily="34" charset="0"/>
              </a:defRPr>
            </a:lvl3pPr>
            <a:lvl4pPr marL="1600200" indent="-228600">
              <a:defRPr sz="2000">
                <a:solidFill>
                  <a:schemeClr val="tx2"/>
                </a:solidFill>
                <a:latin typeface="Arial" panose="020B0604020202020204" pitchFamily="34" charset="0"/>
              </a:defRPr>
            </a:lvl4pPr>
            <a:lvl5pPr marL="2057400" indent="-228600">
              <a:defRPr sz="2000">
                <a:solidFill>
                  <a:schemeClr val="tx2"/>
                </a:solidFill>
                <a:latin typeface="Arial" panose="020B0604020202020204" pitchFamily="34" charset="0"/>
              </a:defRPr>
            </a:lvl5pPr>
            <a:lvl6pPr marL="2514600" indent="-228600" eaLnBrk="0" fontAlgn="base" hangingPunct="0">
              <a:spcBef>
                <a:spcPct val="0"/>
              </a:spcBef>
              <a:spcAft>
                <a:spcPct val="0"/>
              </a:spcAft>
              <a:defRPr sz="2000">
                <a:solidFill>
                  <a:schemeClr val="tx2"/>
                </a:solidFill>
                <a:latin typeface="Arial" panose="020B0604020202020204" pitchFamily="34" charset="0"/>
              </a:defRPr>
            </a:lvl6pPr>
            <a:lvl7pPr marL="2971800" indent="-228600" eaLnBrk="0" fontAlgn="base" hangingPunct="0">
              <a:spcBef>
                <a:spcPct val="0"/>
              </a:spcBef>
              <a:spcAft>
                <a:spcPct val="0"/>
              </a:spcAft>
              <a:defRPr sz="2000">
                <a:solidFill>
                  <a:schemeClr val="tx2"/>
                </a:solidFill>
                <a:latin typeface="Arial" panose="020B0604020202020204" pitchFamily="34" charset="0"/>
              </a:defRPr>
            </a:lvl7pPr>
            <a:lvl8pPr marL="3429000" indent="-228600" eaLnBrk="0" fontAlgn="base" hangingPunct="0">
              <a:spcBef>
                <a:spcPct val="0"/>
              </a:spcBef>
              <a:spcAft>
                <a:spcPct val="0"/>
              </a:spcAft>
              <a:defRPr sz="2000">
                <a:solidFill>
                  <a:schemeClr val="tx2"/>
                </a:solidFill>
                <a:latin typeface="Arial" panose="020B0604020202020204" pitchFamily="34" charset="0"/>
              </a:defRPr>
            </a:lvl8pPr>
            <a:lvl9pPr marL="3886200" indent="-228600" eaLnBrk="0" fontAlgn="base" hangingPunct="0">
              <a:spcBef>
                <a:spcPct val="0"/>
              </a:spcBef>
              <a:spcAft>
                <a:spcPct val="0"/>
              </a:spcAft>
              <a:defRPr sz="2000">
                <a:solidFill>
                  <a:schemeClr val="tx2"/>
                </a:solidFill>
                <a:latin typeface="Arial" panose="020B0604020202020204" pitchFamily="34" charset="0"/>
              </a:defRPr>
            </a:lvl9pPr>
          </a:lstStyle>
          <a:p>
            <a:endParaRPr lang="en-US" altLang="en-US" sz="2400">
              <a:solidFill>
                <a:schemeClr val="tx1"/>
              </a:solidFill>
              <a:latin typeface="Calibri Light" panose="020F0302020204030204" pitchFamily="34" charset="0"/>
              <a:cs typeface="Calibri Light" panose="020F0302020204030204" pitchFamily="34" charset="0"/>
            </a:endParaRPr>
          </a:p>
        </p:txBody>
      </p:sp>
      <p:sp>
        <p:nvSpPr>
          <p:cNvPr id="13318" name="Line 6"/>
          <p:cNvSpPr>
            <a:spLocks noChangeShapeType="1"/>
          </p:cNvSpPr>
          <p:nvPr/>
        </p:nvSpPr>
        <p:spPr bwMode="auto">
          <a:xfrm>
            <a:off x="1981200" y="3505200"/>
            <a:ext cx="5105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Calibri Light" panose="020F0302020204030204" pitchFamily="34" charset="0"/>
              <a:cs typeface="Calibri Light" panose="020F0302020204030204" pitchFamily="34" charset="0"/>
            </a:endParaRPr>
          </a:p>
        </p:txBody>
      </p:sp>
      <p:sp>
        <p:nvSpPr>
          <p:cNvPr id="13319" name="Text Box 11"/>
          <p:cNvSpPr txBox="1">
            <a:spLocks noChangeArrowheads="1"/>
          </p:cNvSpPr>
          <p:nvPr/>
        </p:nvSpPr>
        <p:spPr bwMode="auto">
          <a:xfrm>
            <a:off x="1066800" y="3276600"/>
            <a:ext cx="317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Arial" panose="020B0604020202020204" pitchFamily="34" charset="0"/>
              </a:defRPr>
            </a:lvl1pPr>
            <a:lvl2pPr marL="742950" indent="-285750">
              <a:defRPr sz="2000">
                <a:solidFill>
                  <a:schemeClr val="tx2"/>
                </a:solidFill>
                <a:latin typeface="Arial" panose="020B0604020202020204" pitchFamily="34" charset="0"/>
              </a:defRPr>
            </a:lvl2pPr>
            <a:lvl3pPr marL="1143000" indent="-228600">
              <a:defRPr sz="2000">
                <a:solidFill>
                  <a:schemeClr val="tx2"/>
                </a:solidFill>
                <a:latin typeface="Arial" panose="020B0604020202020204" pitchFamily="34" charset="0"/>
              </a:defRPr>
            </a:lvl3pPr>
            <a:lvl4pPr marL="1600200" indent="-228600">
              <a:defRPr sz="2000">
                <a:solidFill>
                  <a:schemeClr val="tx2"/>
                </a:solidFill>
                <a:latin typeface="Arial" panose="020B0604020202020204" pitchFamily="34" charset="0"/>
              </a:defRPr>
            </a:lvl4pPr>
            <a:lvl5pPr marL="2057400" indent="-228600">
              <a:defRPr sz="2000">
                <a:solidFill>
                  <a:schemeClr val="tx2"/>
                </a:solidFill>
                <a:latin typeface="Arial" panose="020B0604020202020204" pitchFamily="34" charset="0"/>
              </a:defRPr>
            </a:lvl5pPr>
            <a:lvl6pPr marL="2514600" indent="-228600" eaLnBrk="0" fontAlgn="base" hangingPunct="0">
              <a:spcBef>
                <a:spcPct val="0"/>
              </a:spcBef>
              <a:spcAft>
                <a:spcPct val="0"/>
              </a:spcAft>
              <a:defRPr sz="2000">
                <a:solidFill>
                  <a:schemeClr val="tx2"/>
                </a:solidFill>
                <a:latin typeface="Arial" panose="020B0604020202020204" pitchFamily="34" charset="0"/>
              </a:defRPr>
            </a:lvl6pPr>
            <a:lvl7pPr marL="2971800" indent="-228600" eaLnBrk="0" fontAlgn="base" hangingPunct="0">
              <a:spcBef>
                <a:spcPct val="0"/>
              </a:spcBef>
              <a:spcAft>
                <a:spcPct val="0"/>
              </a:spcAft>
              <a:defRPr sz="2000">
                <a:solidFill>
                  <a:schemeClr val="tx2"/>
                </a:solidFill>
                <a:latin typeface="Arial" panose="020B0604020202020204" pitchFamily="34" charset="0"/>
              </a:defRPr>
            </a:lvl7pPr>
            <a:lvl8pPr marL="3429000" indent="-228600" eaLnBrk="0" fontAlgn="base" hangingPunct="0">
              <a:spcBef>
                <a:spcPct val="0"/>
              </a:spcBef>
              <a:spcAft>
                <a:spcPct val="0"/>
              </a:spcAft>
              <a:defRPr sz="2000">
                <a:solidFill>
                  <a:schemeClr val="tx2"/>
                </a:solidFill>
                <a:latin typeface="Arial" panose="020B0604020202020204" pitchFamily="34" charset="0"/>
              </a:defRPr>
            </a:lvl8pPr>
            <a:lvl9pPr marL="3886200" indent="-228600" eaLnBrk="0" fontAlgn="base" hangingPunct="0">
              <a:spcBef>
                <a:spcPct val="0"/>
              </a:spcBef>
              <a:spcAft>
                <a:spcPct val="0"/>
              </a:spcAft>
              <a:defRPr sz="2000">
                <a:solidFill>
                  <a:schemeClr val="tx2"/>
                </a:solidFill>
                <a:latin typeface="Arial" panose="020B0604020202020204" pitchFamily="34" charset="0"/>
              </a:defRPr>
            </a:lvl9pPr>
          </a:lstStyle>
          <a:p>
            <a:r>
              <a:rPr lang="en-US" altLang="en-US" sz="2400">
                <a:solidFill>
                  <a:schemeClr val="tx1"/>
                </a:solidFill>
                <a:latin typeface="Calibri Light" panose="020F0302020204030204" pitchFamily="34" charset="0"/>
                <a:cs typeface="Calibri Light" panose="020F0302020204030204" pitchFamily="34" charset="0"/>
                <a:sym typeface="Symbol" panose="05050102010706020507" pitchFamily="18" charset="2"/>
              </a:rPr>
              <a:t></a:t>
            </a:r>
          </a:p>
        </p:txBody>
      </p:sp>
      <p:sp>
        <p:nvSpPr>
          <p:cNvPr id="13320" name="Text Box 12"/>
          <p:cNvSpPr txBox="1">
            <a:spLocks noChangeArrowheads="1"/>
          </p:cNvSpPr>
          <p:nvPr/>
        </p:nvSpPr>
        <p:spPr bwMode="auto">
          <a:xfrm>
            <a:off x="5791200" y="3094038"/>
            <a:ext cx="310128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a:solidFill>
                  <a:schemeClr val="tx2"/>
                </a:solidFill>
                <a:latin typeface="Arial" panose="020B0604020202020204" pitchFamily="34" charset="0"/>
              </a:defRPr>
            </a:lvl1pPr>
            <a:lvl2pPr marL="742950" indent="-285750">
              <a:defRPr sz="2000">
                <a:solidFill>
                  <a:schemeClr val="tx2"/>
                </a:solidFill>
                <a:latin typeface="Arial" panose="020B0604020202020204" pitchFamily="34" charset="0"/>
              </a:defRPr>
            </a:lvl2pPr>
            <a:lvl3pPr marL="1143000" indent="-228600">
              <a:defRPr sz="2000">
                <a:solidFill>
                  <a:schemeClr val="tx2"/>
                </a:solidFill>
                <a:latin typeface="Arial" panose="020B0604020202020204" pitchFamily="34" charset="0"/>
              </a:defRPr>
            </a:lvl3pPr>
            <a:lvl4pPr marL="1600200" indent="-228600">
              <a:defRPr sz="2000">
                <a:solidFill>
                  <a:schemeClr val="tx2"/>
                </a:solidFill>
                <a:latin typeface="Arial" panose="020B0604020202020204" pitchFamily="34" charset="0"/>
              </a:defRPr>
            </a:lvl4pPr>
            <a:lvl5pPr marL="2057400" indent="-228600">
              <a:defRPr sz="2000">
                <a:solidFill>
                  <a:schemeClr val="tx2"/>
                </a:solidFill>
                <a:latin typeface="Arial" panose="020B0604020202020204" pitchFamily="34" charset="0"/>
              </a:defRPr>
            </a:lvl5pPr>
            <a:lvl6pPr marL="2514600" indent="-228600" eaLnBrk="0" fontAlgn="base" hangingPunct="0">
              <a:spcBef>
                <a:spcPct val="0"/>
              </a:spcBef>
              <a:spcAft>
                <a:spcPct val="0"/>
              </a:spcAft>
              <a:defRPr sz="2000">
                <a:solidFill>
                  <a:schemeClr val="tx2"/>
                </a:solidFill>
                <a:latin typeface="Arial" panose="020B0604020202020204" pitchFamily="34" charset="0"/>
              </a:defRPr>
            </a:lvl6pPr>
            <a:lvl7pPr marL="2971800" indent="-228600" eaLnBrk="0" fontAlgn="base" hangingPunct="0">
              <a:spcBef>
                <a:spcPct val="0"/>
              </a:spcBef>
              <a:spcAft>
                <a:spcPct val="0"/>
              </a:spcAft>
              <a:defRPr sz="2000">
                <a:solidFill>
                  <a:schemeClr val="tx2"/>
                </a:solidFill>
                <a:latin typeface="Arial" panose="020B0604020202020204" pitchFamily="34" charset="0"/>
              </a:defRPr>
            </a:lvl7pPr>
            <a:lvl8pPr marL="3429000" indent="-228600" eaLnBrk="0" fontAlgn="base" hangingPunct="0">
              <a:spcBef>
                <a:spcPct val="0"/>
              </a:spcBef>
              <a:spcAft>
                <a:spcPct val="0"/>
              </a:spcAft>
              <a:defRPr sz="2000">
                <a:solidFill>
                  <a:schemeClr val="tx2"/>
                </a:solidFill>
                <a:latin typeface="Arial" panose="020B0604020202020204" pitchFamily="34" charset="0"/>
              </a:defRPr>
            </a:lvl8pPr>
            <a:lvl9pPr marL="3886200" indent="-228600" eaLnBrk="0" fontAlgn="base" hangingPunct="0">
              <a:spcBef>
                <a:spcPct val="0"/>
              </a:spcBef>
              <a:spcAft>
                <a:spcPct val="0"/>
              </a:spcAft>
              <a:defRPr sz="2000">
                <a:solidFill>
                  <a:schemeClr val="tx2"/>
                </a:solidFill>
                <a:latin typeface="Arial" panose="020B0604020202020204" pitchFamily="34" charset="0"/>
              </a:defRPr>
            </a:lvl9pPr>
          </a:lstStyle>
          <a:p>
            <a:r>
              <a:rPr lang="en-US" altLang="en-US" sz="2400" dirty="0">
                <a:solidFill>
                  <a:schemeClr val="tx1"/>
                </a:solidFill>
                <a:latin typeface="Calibri Light" panose="020F0302020204030204" pitchFamily="34" charset="0"/>
                <a:cs typeface="Calibri Light" panose="020F0302020204030204" pitchFamily="34" charset="0"/>
              </a:rPr>
              <a:t>Round-trip </a:t>
            </a:r>
          </a:p>
          <a:p>
            <a:r>
              <a:rPr lang="en-US" altLang="en-US" sz="2400" dirty="0">
                <a:solidFill>
                  <a:schemeClr val="tx1"/>
                </a:solidFill>
                <a:latin typeface="Calibri Light" panose="020F0302020204030204" pitchFamily="34" charset="0"/>
                <a:cs typeface="Calibri Light" panose="020F0302020204030204" pitchFamily="34" charset="0"/>
              </a:rPr>
              <a:t>delay→</a:t>
            </a:r>
          </a:p>
        </p:txBody>
      </p:sp>
      <p:sp>
        <p:nvSpPr>
          <p:cNvPr id="13321" name="Text Box 14"/>
          <p:cNvSpPr txBox="1">
            <a:spLocks noChangeArrowheads="1"/>
          </p:cNvSpPr>
          <p:nvPr/>
        </p:nvSpPr>
        <p:spPr bwMode="auto">
          <a:xfrm>
            <a:off x="5089525" y="1801813"/>
            <a:ext cx="15183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Arial" panose="020B0604020202020204" pitchFamily="34" charset="0"/>
              </a:defRPr>
            </a:lvl1pPr>
            <a:lvl2pPr marL="742950" indent="-285750">
              <a:defRPr sz="2000">
                <a:solidFill>
                  <a:schemeClr val="tx2"/>
                </a:solidFill>
                <a:latin typeface="Arial" panose="020B0604020202020204" pitchFamily="34" charset="0"/>
              </a:defRPr>
            </a:lvl2pPr>
            <a:lvl3pPr marL="1143000" indent="-228600">
              <a:defRPr sz="2000">
                <a:solidFill>
                  <a:schemeClr val="tx2"/>
                </a:solidFill>
                <a:latin typeface="Arial" panose="020B0604020202020204" pitchFamily="34" charset="0"/>
              </a:defRPr>
            </a:lvl3pPr>
            <a:lvl4pPr marL="1600200" indent="-228600">
              <a:defRPr sz="2000">
                <a:solidFill>
                  <a:schemeClr val="tx2"/>
                </a:solidFill>
                <a:latin typeface="Arial" panose="020B0604020202020204" pitchFamily="34" charset="0"/>
              </a:defRPr>
            </a:lvl4pPr>
            <a:lvl5pPr marL="2057400" indent="-228600">
              <a:defRPr sz="2000">
                <a:solidFill>
                  <a:schemeClr val="tx2"/>
                </a:solidFill>
                <a:latin typeface="Arial" panose="020B0604020202020204" pitchFamily="34" charset="0"/>
              </a:defRPr>
            </a:lvl5pPr>
            <a:lvl6pPr marL="2514600" indent="-228600" eaLnBrk="0" fontAlgn="base" hangingPunct="0">
              <a:spcBef>
                <a:spcPct val="0"/>
              </a:spcBef>
              <a:spcAft>
                <a:spcPct val="0"/>
              </a:spcAft>
              <a:defRPr sz="2000">
                <a:solidFill>
                  <a:schemeClr val="tx2"/>
                </a:solidFill>
                <a:latin typeface="Arial" panose="020B0604020202020204" pitchFamily="34" charset="0"/>
              </a:defRPr>
            </a:lvl6pPr>
            <a:lvl7pPr marL="2971800" indent="-228600" eaLnBrk="0" fontAlgn="base" hangingPunct="0">
              <a:spcBef>
                <a:spcPct val="0"/>
              </a:spcBef>
              <a:spcAft>
                <a:spcPct val="0"/>
              </a:spcAft>
              <a:defRPr sz="2000">
                <a:solidFill>
                  <a:schemeClr val="tx2"/>
                </a:solidFill>
                <a:latin typeface="Arial" panose="020B0604020202020204" pitchFamily="34" charset="0"/>
              </a:defRPr>
            </a:lvl7pPr>
            <a:lvl8pPr marL="3429000" indent="-228600" eaLnBrk="0" fontAlgn="base" hangingPunct="0">
              <a:spcBef>
                <a:spcPct val="0"/>
              </a:spcBef>
              <a:spcAft>
                <a:spcPct val="0"/>
              </a:spcAft>
              <a:defRPr sz="2000">
                <a:solidFill>
                  <a:schemeClr val="tx2"/>
                </a:solidFill>
                <a:latin typeface="Arial" panose="020B0604020202020204" pitchFamily="34" charset="0"/>
              </a:defRPr>
            </a:lvl8pPr>
            <a:lvl9pPr marL="3886200" indent="-228600" eaLnBrk="0" fontAlgn="base" hangingPunct="0">
              <a:spcBef>
                <a:spcPct val="0"/>
              </a:spcBef>
              <a:spcAft>
                <a:spcPct val="0"/>
              </a:spcAft>
              <a:defRPr sz="2000">
                <a:solidFill>
                  <a:schemeClr val="tx2"/>
                </a:solidFill>
                <a:latin typeface="Arial" panose="020B0604020202020204" pitchFamily="34" charset="0"/>
              </a:defRPr>
            </a:lvl9pPr>
          </a:lstStyle>
          <a:p>
            <a:r>
              <a:rPr lang="en-US" altLang="en-US" sz="2400">
                <a:solidFill>
                  <a:schemeClr val="tx1"/>
                </a:solidFill>
                <a:latin typeface="Calibri Light" panose="020F0302020204030204" pitchFamily="34" charset="0"/>
                <a:cs typeface="Calibri Light" panose="020F0302020204030204" pitchFamily="34" charset="0"/>
              </a:rPr>
              <a:t>k=1, </a:t>
            </a:r>
            <a:r>
              <a:rPr lang="en-US" altLang="en-US" sz="2400">
                <a:solidFill>
                  <a:schemeClr val="tx1"/>
                </a:solidFill>
                <a:latin typeface="Calibri Light" panose="020F0302020204030204" pitchFamily="34" charset="0"/>
                <a:cs typeface="Calibri Light" panose="020F0302020204030204" pitchFamily="34" charset="0"/>
                <a:sym typeface="Symbol" panose="05050102010706020507" pitchFamily="18" charset="2"/>
              </a:rPr>
              <a:t>=/2</a:t>
            </a:r>
          </a:p>
        </p:txBody>
      </p:sp>
      <p:sp>
        <p:nvSpPr>
          <p:cNvPr id="13322" name="Text Box 15"/>
          <p:cNvSpPr txBox="1">
            <a:spLocks noChangeArrowheads="1"/>
          </p:cNvSpPr>
          <p:nvPr/>
        </p:nvSpPr>
        <p:spPr bwMode="auto">
          <a:xfrm>
            <a:off x="5029200" y="4645025"/>
            <a:ext cx="168187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Arial" panose="020B0604020202020204" pitchFamily="34" charset="0"/>
              </a:defRPr>
            </a:lvl1pPr>
            <a:lvl2pPr marL="742950" indent="-285750">
              <a:defRPr sz="2000">
                <a:solidFill>
                  <a:schemeClr val="tx2"/>
                </a:solidFill>
                <a:latin typeface="Arial" panose="020B0604020202020204" pitchFamily="34" charset="0"/>
              </a:defRPr>
            </a:lvl2pPr>
            <a:lvl3pPr marL="1143000" indent="-228600">
              <a:defRPr sz="2000">
                <a:solidFill>
                  <a:schemeClr val="tx2"/>
                </a:solidFill>
                <a:latin typeface="Arial" panose="020B0604020202020204" pitchFamily="34" charset="0"/>
              </a:defRPr>
            </a:lvl3pPr>
            <a:lvl4pPr marL="1600200" indent="-228600">
              <a:defRPr sz="2000">
                <a:solidFill>
                  <a:schemeClr val="tx2"/>
                </a:solidFill>
                <a:latin typeface="Arial" panose="020B0604020202020204" pitchFamily="34" charset="0"/>
              </a:defRPr>
            </a:lvl4pPr>
            <a:lvl5pPr marL="2057400" indent="-228600">
              <a:defRPr sz="2000">
                <a:solidFill>
                  <a:schemeClr val="tx2"/>
                </a:solidFill>
                <a:latin typeface="Arial" panose="020B0604020202020204" pitchFamily="34" charset="0"/>
              </a:defRPr>
            </a:lvl5pPr>
            <a:lvl6pPr marL="2514600" indent="-228600" eaLnBrk="0" fontAlgn="base" hangingPunct="0">
              <a:spcBef>
                <a:spcPct val="0"/>
              </a:spcBef>
              <a:spcAft>
                <a:spcPct val="0"/>
              </a:spcAft>
              <a:defRPr sz="2000">
                <a:solidFill>
                  <a:schemeClr val="tx2"/>
                </a:solidFill>
                <a:latin typeface="Arial" panose="020B0604020202020204" pitchFamily="34" charset="0"/>
              </a:defRPr>
            </a:lvl6pPr>
            <a:lvl7pPr marL="2971800" indent="-228600" eaLnBrk="0" fontAlgn="base" hangingPunct="0">
              <a:spcBef>
                <a:spcPct val="0"/>
              </a:spcBef>
              <a:spcAft>
                <a:spcPct val="0"/>
              </a:spcAft>
              <a:defRPr sz="2000">
                <a:solidFill>
                  <a:schemeClr val="tx2"/>
                </a:solidFill>
                <a:latin typeface="Arial" panose="020B0604020202020204" pitchFamily="34" charset="0"/>
              </a:defRPr>
            </a:lvl7pPr>
            <a:lvl8pPr marL="3429000" indent="-228600" eaLnBrk="0" fontAlgn="base" hangingPunct="0">
              <a:spcBef>
                <a:spcPct val="0"/>
              </a:spcBef>
              <a:spcAft>
                <a:spcPct val="0"/>
              </a:spcAft>
              <a:defRPr sz="2000">
                <a:solidFill>
                  <a:schemeClr val="tx2"/>
                </a:solidFill>
                <a:latin typeface="Arial" panose="020B0604020202020204" pitchFamily="34" charset="0"/>
              </a:defRPr>
            </a:lvl8pPr>
            <a:lvl9pPr marL="3886200" indent="-228600" eaLnBrk="0" fontAlgn="base" hangingPunct="0">
              <a:spcBef>
                <a:spcPct val="0"/>
              </a:spcBef>
              <a:spcAft>
                <a:spcPct val="0"/>
              </a:spcAft>
              <a:defRPr sz="2000">
                <a:solidFill>
                  <a:schemeClr val="tx2"/>
                </a:solidFill>
                <a:latin typeface="Arial" panose="020B0604020202020204" pitchFamily="34" charset="0"/>
              </a:defRPr>
            </a:lvl9pPr>
          </a:lstStyle>
          <a:p>
            <a:r>
              <a:rPr lang="en-US" altLang="en-US" sz="2400">
                <a:solidFill>
                  <a:schemeClr val="tx1"/>
                </a:solidFill>
                <a:latin typeface="Calibri Light" panose="020F0302020204030204" pitchFamily="34" charset="0"/>
                <a:cs typeface="Calibri Light" panose="020F0302020204030204" pitchFamily="34" charset="0"/>
              </a:rPr>
              <a:t>k=0, </a:t>
            </a:r>
            <a:r>
              <a:rPr lang="en-US" altLang="en-US" sz="2400">
                <a:solidFill>
                  <a:schemeClr val="tx1"/>
                </a:solidFill>
                <a:latin typeface="Calibri Light" panose="020F0302020204030204" pitchFamily="34" charset="0"/>
                <a:cs typeface="Calibri Light" panose="020F0302020204030204" pitchFamily="34" charset="0"/>
                <a:sym typeface="Symbol" panose="05050102010706020507" pitchFamily="18" charset="2"/>
              </a:rPr>
              <a:t>= -/2</a:t>
            </a:r>
          </a:p>
        </p:txBody>
      </p:sp>
      <p:sp>
        <p:nvSpPr>
          <p:cNvPr id="2" name="TextBox 1"/>
          <p:cNvSpPr txBox="1">
            <a:spLocks noChangeArrowheads="1"/>
          </p:cNvSpPr>
          <p:nvPr/>
        </p:nvSpPr>
        <p:spPr bwMode="auto">
          <a:xfrm>
            <a:off x="1384300" y="5803900"/>
            <a:ext cx="54260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2"/>
                </a:solidFill>
                <a:latin typeface="Arial" panose="020B0604020202020204" pitchFamily="34" charset="0"/>
              </a:defRPr>
            </a:lvl1pPr>
            <a:lvl2pPr marL="742950" indent="-285750">
              <a:defRPr sz="2000">
                <a:solidFill>
                  <a:schemeClr val="tx2"/>
                </a:solidFill>
                <a:latin typeface="Arial" panose="020B0604020202020204" pitchFamily="34" charset="0"/>
              </a:defRPr>
            </a:lvl2pPr>
            <a:lvl3pPr marL="1143000" indent="-228600">
              <a:defRPr sz="2000">
                <a:solidFill>
                  <a:schemeClr val="tx2"/>
                </a:solidFill>
                <a:latin typeface="Arial" panose="020B0604020202020204" pitchFamily="34" charset="0"/>
              </a:defRPr>
            </a:lvl3pPr>
            <a:lvl4pPr marL="1600200" indent="-228600">
              <a:defRPr sz="2000">
                <a:solidFill>
                  <a:schemeClr val="tx2"/>
                </a:solidFill>
                <a:latin typeface="Arial" panose="020B0604020202020204" pitchFamily="34" charset="0"/>
              </a:defRPr>
            </a:lvl4pPr>
            <a:lvl5pPr marL="2057400" indent="-228600">
              <a:defRPr sz="2000">
                <a:solidFill>
                  <a:schemeClr val="tx2"/>
                </a:solidFill>
                <a:latin typeface="Arial" panose="020B0604020202020204" pitchFamily="34" charset="0"/>
              </a:defRPr>
            </a:lvl5pPr>
            <a:lvl6pPr marL="2514600" indent="-228600" eaLnBrk="0" fontAlgn="base" hangingPunct="0">
              <a:spcBef>
                <a:spcPct val="0"/>
              </a:spcBef>
              <a:spcAft>
                <a:spcPct val="0"/>
              </a:spcAft>
              <a:defRPr sz="2000">
                <a:solidFill>
                  <a:schemeClr val="tx2"/>
                </a:solidFill>
                <a:latin typeface="Arial" panose="020B0604020202020204" pitchFamily="34" charset="0"/>
              </a:defRPr>
            </a:lvl6pPr>
            <a:lvl7pPr marL="2971800" indent="-228600" eaLnBrk="0" fontAlgn="base" hangingPunct="0">
              <a:spcBef>
                <a:spcPct val="0"/>
              </a:spcBef>
              <a:spcAft>
                <a:spcPct val="0"/>
              </a:spcAft>
              <a:defRPr sz="2000">
                <a:solidFill>
                  <a:schemeClr val="tx2"/>
                </a:solidFill>
                <a:latin typeface="Arial" panose="020B0604020202020204" pitchFamily="34" charset="0"/>
              </a:defRPr>
            </a:lvl7pPr>
            <a:lvl8pPr marL="3429000" indent="-228600" eaLnBrk="0" fontAlgn="base" hangingPunct="0">
              <a:spcBef>
                <a:spcPct val="0"/>
              </a:spcBef>
              <a:spcAft>
                <a:spcPct val="0"/>
              </a:spcAft>
              <a:defRPr sz="2000">
                <a:solidFill>
                  <a:schemeClr val="tx2"/>
                </a:solidFill>
                <a:latin typeface="Arial" panose="020B0604020202020204" pitchFamily="34" charset="0"/>
              </a:defRPr>
            </a:lvl8pPr>
            <a:lvl9pPr marL="3886200" indent="-228600" eaLnBrk="0" fontAlgn="base" hangingPunct="0">
              <a:spcBef>
                <a:spcPct val="0"/>
              </a:spcBef>
              <a:spcAft>
                <a:spcPct val="0"/>
              </a:spcAft>
              <a:defRPr sz="2000">
                <a:solidFill>
                  <a:schemeClr val="tx2"/>
                </a:solidFill>
                <a:latin typeface="Arial" panose="020B0604020202020204" pitchFamily="34" charset="0"/>
              </a:defRPr>
            </a:lvl9pPr>
          </a:lstStyle>
          <a:p>
            <a:r>
              <a:rPr lang="en-US" altLang="en-US" sz="2400" dirty="0">
                <a:solidFill>
                  <a:srgbClr val="FF0000"/>
                </a:solidFill>
                <a:latin typeface="Calibri Light" panose="020F0302020204030204" pitchFamily="34" charset="0"/>
                <a:cs typeface="Calibri Light" panose="020F0302020204030204" pitchFamily="34" charset="0"/>
              </a:rPr>
              <a:t>Smaller delay has smaller asymmetry error</a:t>
            </a:r>
          </a:p>
        </p:txBody>
      </p:sp>
    </p:spTree>
    <p:extLst>
      <p:ext uri="{BB962C8B-B14F-4D97-AF65-F5344CB8AC3E}">
        <p14:creationId xmlns:p14="http://schemas.microsoft.com/office/powerpoint/2010/main" val="8948472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539750"/>
            <a:ext cx="7772400" cy="6826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en-US" dirty="0">
                <a:effectLst/>
                <a:latin typeface="Calibri Light" panose="020F0302020204030204" pitchFamily="34" charset="0"/>
                <a:cs typeface="Calibri Light" panose="020F0302020204030204" pitchFamily="34" charset="0"/>
              </a:rPr>
              <a:t>Measurement Protocols</a:t>
            </a:r>
          </a:p>
        </p:txBody>
      </p:sp>
      <p:sp>
        <p:nvSpPr>
          <p:cNvPr id="67587" name="Rectangle 3"/>
          <p:cNvSpPr>
            <a:spLocks noGrp="1" noChangeArrowheads="1"/>
          </p:cNvSpPr>
          <p:nvPr>
            <p:ph type="body" idx="1"/>
          </p:nvPr>
        </p:nvSpPr>
        <p:spPr>
          <a:xfrm>
            <a:off x="323528" y="1314450"/>
            <a:ext cx="8496944" cy="4857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nSpc>
                <a:spcPct val="90000"/>
              </a:lnSpc>
            </a:pPr>
            <a:r>
              <a:rPr lang="en-US" altLang="en-US" sz="2800" dirty="0">
                <a:effectLst/>
                <a:latin typeface="Calibri Light" panose="020F0302020204030204" pitchFamily="34" charset="0"/>
                <a:cs typeface="Calibri Light" panose="020F0302020204030204" pitchFamily="34" charset="0"/>
              </a:rPr>
              <a:t>Two-way daemon with measured delay</a:t>
            </a:r>
          </a:p>
          <a:p>
            <a:pPr lvl="1">
              <a:lnSpc>
                <a:spcPct val="90000"/>
              </a:lnSpc>
            </a:pPr>
            <a:r>
              <a:rPr lang="en-US" altLang="en-US" sz="2400" dirty="0">
                <a:effectLst/>
                <a:latin typeface="Calibri Light" panose="020F0302020204030204" pitchFamily="34" charset="0"/>
                <a:cs typeface="Calibri Light" panose="020F0302020204030204" pitchFamily="34" charset="0"/>
              </a:rPr>
              <a:t>uses UDP/IP port 123 on server and client</a:t>
            </a:r>
          </a:p>
          <a:p>
            <a:pPr lvl="1">
              <a:lnSpc>
                <a:spcPct val="90000"/>
              </a:lnSpc>
            </a:pPr>
            <a:r>
              <a:rPr lang="en-US" altLang="en-US" sz="2400" dirty="0">
                <a:effectLst/>
                <a:latin typeface="Calibri Light" panose="020F0302020204030204" pitchFamily="34" charset="0"/>
                <a:cs typeface="Calibri Light" panose="020F0302020204030204" pitchFamily="34" charset="0"/>
              </a:rPr>
              <a:t>Periodic queries to multiple servers</a:t>
            </a:r>
          </a:p>
          <a:p>
            <a:pPr lvl="1">
              <a:lnSpc>
                <a:spcPct val="90000"/>
              </a:lnSpc>
            </a:pPr>
            <a:r>
              <a:rPr lang="en-US" altLang="en-US" sz="2400" dirty="0">
                <a:effectLst/>
                <a:latin typeface="Calibri Light" panose="020F0302020204030204" pitchFamily="34" charset="0"/>
                <a:cs typeface="Calibri Light" panose="020F0302020204030204" pitchFamily="34" charset="0"/>
              </a:rPr>
              <a:t>Client-server or peer to peer</a:t>
            </a:r>
          </a:p>
          <a:p>
            <a:pPr>
              <a:lnSpc>
                <a:spcPct val="90000"/>
              </a:lnSpc>
            </a:pPr>
            <a:r>
              <a:rPr lang="en-US" altLang="en-US" sz="2800" dirty="0">
                <a:effectLst/>
                <a:latin typeface="Calibri Light" panose="020F0302020204030204" pitchFamily="34" charset="0"/>
                <a:cs typeface="Calibri Light" panose="020F0302020204030204" pitchFamily="34" charset="0"/>
              </a:rPr>
              <a:t>Broadcast mode, no measured delay</a:t>
            </a:r>
          </a:p>
          <a:p>
            <a:pPr lvl="1">
              <a:lnSpc>
                <a:spcPct val="90000"/>
              </a:lnSpc>
            </a:pPr>
            <a:r>
              <a:rPr lang="en-US" altLang="en-US" sz="2400" dirty="0">
                <a:effectLst/>
                <a:latin typeface="Calibri Light" panose="020F0302020204030204" pitchFamily="34" charset="0"/>
                <a:cs typeface="Calibri Light" panose="020F0302020204030204" pitchFamily="34" charset="0"/>
              </a:rPr>
              <a:t>Single server, multiple clients</a:t>
            </a:r>
          </a:p>
          <a:p>
            <a:pPr lvl="1">
              <a:lnSpc>
                <a:spcPct val="90000"/>
              </a:lnSpc>
            </a:pPr>
            <a:r>
              <a:rPr lang="en-US" altLang="en-US" sz="2400" dirty="0">
                <a:effectLst/>
                <a:latin typeface="Calibri Light" panose="020F0302020204030204" pitchFamily="34" charset="0"/>
                <a:cs typeface="Calibri Light" panose="020F0302020204030204" pitchFamily="34" charset="0"/>
              </a:rPr>
              <a:t>Local LAN or Internet multi-cast</a:t>
            </a:r>
          </a:p>
          <a:p>
            <a:pPr>
              <a:lnSpc>
                <a:spcPct val="90000"/>
              </a:lnSpc>
            </a:pPr>
            <a:r>
              <a:rPr lang="en-US" altLang="en-US" sz="2800" dirty="0">
                <a:effectLst/>
                <a:latin typeface="Calibri Light" panose="020F0302020204030204" pitchFamily="34" charset="0"/>
                <a:cs typeface="Calibri Light" panose="020F0302020204030204" pitchFamily="34" charset="0"/>
              </a:rPr>
              <a:t>Single-shot client, </a:t>
            </a:r>
            <a:r>
              <a:rPr lang="en-US" altLang="en-US" sz="2800" i="1" dirty="0">
                <a:effectLst/>
                <a:latin typeface="Calibri Light" panose="020F0302020204030204" pitchFamily="34" charset="0"/>
                <a:cs typeface="Calibri Light" panose="020F0302020204030204" pitchFamily="34" charset="0"/>
              </a:rPr>
              <a:t>e.g.</a:t>
            </a:r>
            <a:r>
              <a:rPr lang="en-US" altLang="en-US" sz="2800" dirty="0">
                <a:effectLst/>
                <a:latin typeface="Calibri Light" panose="020F0302020204030204" pitchFamily="34" charset="0"/>
                <a:cs typeface="Calibri Light" panose="020F0302020204030204" pitchFamily="34" charset="0"/>
              </a:rPr>
              <a:t>, </a:t>
            </a:r>
            <a:r>
              <a:rPr lang="en-US" altLang="en-US" sz="2800" dirty="0" err="1">
                <a:effectLst/>
                <a:latin typeface="Calibri Light" panose="020F0302020204030204" pitchFamily="34" charset="0"/>
                <a:cs typeface="Calibri Light" panose="020F0302020204030204" pitchFamily="34" charset="0"/>
                <a:hlinkClick r:id="rId2"/>
              </a:rPr>
              <a:t>ntpdate</a:t>
            </a:r>
            <a:r>
              <a:rPr lang="en-US" altLang="en-US" sz="2800" dirty="0">
                <a:effectLst/>
                <a:latin typeface="Calibri Light" panose="020F0302020204030204" pitchFamily="34" charset="0"/>
                <a:cs typeface="Calibri Light" panose="020F0302020204030204" pitchFamily="34" charset="0"/>
              </a:rPr>
              <a:t> and </a:t>
            </a:r>
            <a:r>
              <a:rPr lang="en-US" altLang="en-US" sz="2800" dirty="0">
                <a:effectLst/>
                <a:latin typeface="Calibri Light" panose="020F0302020204030204" pitchFamily="34" charset="0"/>
                <a:cs typeface="Calibri Light" panose="020F0302020204030204" pitchFamily="34" charset="0"/>
                <a:hlinkClick r:id="rId3"/>
              </a:rPr>
              <a:t>SNTP</a:t>
            </a:r>
            <a:endParaRPr lang="en-US" altLang="en-US" sz="2800" dirty="0">
              <a:effectLst/>
              <a:latin typeface="Calibri Light" panose="020F0302020204030204" pitchFamily="34" charset="0"/>
              <a:cs typeface="Calibri Light" panose="020F0302020204030204" pitchFamily="34" charset="0"/>
            </a:endParaRPr>
          </a:p>
          <a:p>
            <a:pPr lvl="1">
              <a:lnSpc>
                <a:spcPct val="90000"/>
              </a:lnSpc>
            </a:pPr>
            <a:r>
              <a:rPr lang="en-US" altLang="en-US" sz="2400" dirty="0">
                <a:effectLst/>
                <a:latin typeface="Calibri Light" panose="020F0302020204030204" pitchFamily="34" charset="0"/>
                <a:cs typeface="Calibri Light" panose="020F0302020204030204" pitchFamily="34" charset="0"/>
              </a:rPr>
              <a:t>port on server is UDP/IP port 123</a:t>
            </a:r>
          </a:p>
          <a:p>
            <a:pPr lvl="1">
              <a:lnSpc>
                <a:spcPct val="90000"/>
              </a:lnSpc>
            </a:pPr>
            <a:r>
              <a:rPr lang="en-US" altLang="en-US" sz="2400" dirty="0">
                <a:effectLst/>
                <a:latin typeface="Calibri Light" panose="020F0302020204030204" pitchFamily="34" charset="0"/>
                <a:cs typeface="Calibri Light" panose="020F0302020204030204" pitchFamily="34" charset="0"/>
              </a:rPr>
              <a:t>any port on client is okay</a:t>
            </a:r>
          </a:p>
          <a:p>
            <a:pPr lvl="1">
              <a:lnSpc>
                <a:spcPct val="90000"/>
              </a:lnSpc>
            </a:pPr>
            <a:r>
              <a:rPr lang="en-US" altLang="en-US" sz="2400" dirty="0">
                <a:effectLst/>
                <a:latin typeface="Calibri Light" panose="020F0302020204030204" pitchFamily="34" charset="0"/>
                <a:cs typeface="Calibri Light" panose="020F0302020204030204" pitchFamily="34" charset="0"/>
              </a:rPr>
              <a:t>measures delay using usual 2-way method</a:t>
            </a:r>
          </a:p>
        </p:txBody>
      </p:sp>
    </p:spTree>
    <p:extLst>
      <p:ext uri="{BB962C8B-B14F-4D97-AF65-F5344CB8AC3E}">
        <p14:creationId xmlns:p14="http://schemas.microsoft.com/office/powerpoint/2010/main" val="22806913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58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758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7587">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6758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758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7587">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67587">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7587">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7587">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758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609600"/>
            <a:ext cx="7734300" cy="669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ffectLst/>
                <a:latin typeface="Calibri Light" panose="020F0302020204030204" pitchFamily="34" charset="0"/>
                <a:cs typeface="Calibri Light" panose="020F0302020204030204" pitchFamily="34" charset="0"/>
              </a:rPr>
              <a:t>Typical Performance - 1</a:t>
            </a:r>
          </a:p>
        </p:txBody>
      </p:sp>
      <p:sp>
        <p:nvSpPr>
          <p:cNvPr id="71683" name="Rectangle 3"/>
          <p:cNvSpPr>
            <a:spLocks noGrp="1" noChangeArrowheads="1"/>
          </p:cNvSpPr>
          <p:nvPr>
            <p:ph type="body" idx="1"/>
          </p:nvPr>
        </p:nvSpPr>
        <p:spPr>
          <a:xfrm>
            <a:off x="323528" y="1600200"/>
            <a:ext cx="8496944" cy="4724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en-US" altLang="en-US" sz="2800" dirty="0">
                <a:effectLst/>
                <a:latin typeface="Calibri Light" panose="020F0302020204030204" pitchFamily="34" charset="0"/>
                <a:cs typeface="Calibri Light" panose="020F0302020204030204" pitchFamily="34" charset="0"/>
              </a:rPr>
              <a:t>Typical asymmetry few percent of delay</a:t>
            </a:r>
          </a:p>
          <a:p>
            <a:pPr>
              <a:lnSpc>
                <a:spcPct val="90000"/>
              </a:lnSpc>
            </a:pPr>
            <a:r>
              <a:rPr lang="en-US" altLang="en-US" sz="2800" dirty="0">
                <a:effectLst/>
                <a:latin typeface="Calibri Light" panose="020F0302020204030204" pitchFamily="34" charset="0"/>
                <a:cs typeface="Calibri Light" panose="020F0302020204030204" pitchFamily="34" charset="0"/>
              </a:rPr>
              <a:t>Small LAN</a:t>
            </a:r>
          </a:p>
          <a:p>
            <a:pPr lvl="1">
              <a:lnSpc>
                <a:spcPct val="90000"/>
              </a:lnSpc>
            </a:pPr>
            <a:r>
              <a:rPr lang="en-US" altLang="en-US" dirty="0">
                <a:effectLst/>
                <a:latin typeface="Calibri Light" panose="020F0302020204030204" pitchFamily="34" charset="0"/>
                <a:cs typeface="Calibri Light" panose="020F0302020204030204" pitchFamily="34" charset="0"/>
              </a:rPr>
              <a:t>10 </a:t>
            </a:r>
            <a:r>
              <a:rPr lang="en-US" altLang="en-US" dirty="0">
                <a:latin typeface="Calibri Light" panose="020F0302020204030204" pitchFamily="34" charset="0"/>
                <a:cs typeface="Calibri Light" panose="020F0302020204030204" pitchFamily="34" charset="0"/>
              </a:rPr>
              <a:t>milliseconds (</a:t>
            </a:r>
            <a:r>
              <a:rPr lang="en-US" altLang="en-US" dirty="0" err="1">
                <a:latin typeface="Calibri Light" panose="020F0302020204030204" pitchFamily="34" charset="0"/>
                <a:cs typeface="Calibri Light" panose="020F0302020204030204" pitchFamily="34" charset="0"/>
              </a:rPr>
              <a:t>ms</a:t>
            </a:r>
            <a:r>
              <a:rPr lang="en-US" altLang="en-US" dirty="0">
                <a:latin typeface="Calibri Light" panose="020F0302020204030204" pitchFamily="34" charset="0"/>
                <a:cs typeface="Calibri Light" panose="020F0302020204030204" pitchFamily="34" charset="0"/>
              </a:rPr>
              <a:t>) </a:t>
            </a:r>
            <a:r>
              <a:rPr lang="en-US" altLang="en-US" dirty="0">
                <a:effectLst/>
                <a:latin typeface="Calibri Light" panose="020F0302020204030204" pitchFamily="34" charset="0"/>
                <a:cs typeface="Calibri Light" panose="020F0302020204030204" pitchFamily="34" charset="0"/>
              </a:rPr>
              <a:t>best case ever on 2-node LAN</a:t>
            </a:r>
          </a:p>
          <a:p>
            <a:pPr lvl="1">
              <a:lnSpc>
                <a:spcPct val="90000"/>
              </a:lnSpc>
            </a:pPr>
            <a:r>
              <a:rPr lang="en-US" altLang="en-US" dirty="0">
                <a:effectLst/>
                <a:latin typeface="Calibri Light" panose="020F0302020204030204" pitchFamily="34" charset="0"/>
                <a:cs typeface="Calibri Light" panose="020F0302020204030204" pitchFamily="34" charset="0"/>
              </a:rPr>
              <a:t>220 </a:t>
            </a:r>
            <a:r>
              <a:rPr lang="en-US" altLang="en-US" dirty="0" err="1">
                <a:effectLst/>
                <a:latin typeface="Calibri Light" panose="020F0302020204030204" pitchFamily="34" charset="0"/>
                <a:cs typeface="Calibri Light" panose="020F0302020204030204" pitchFamily="34" charset="0"/>
              </a:rPr>
              <a:t>ms</a:t>
            </a:r>
            <a:r>
              <a:rPr lang="en-US" altLang="en-US" dirty="0">
                <a:effectLst/>
                <a:latin typeface="Calibri Light" panose="020F0302020204030204" pitchFamily="34" charset="0"/>
                <a:cs typeface="Calibri Light" panose="020F0302020204030204" pitchFamily="34" charset="0"/>
              </a:rPr>
              <a:t> on real-world small LAN</a:t>
            </a:r>
          </a:p>
          <a:p>
            <a:pPr>
              <a:lnSpc>
                <a:spcPct val="90000"/>
              </a:lnSpc>
            </a:pPr>
            <a:r>
              <a:rPr lang="en-US" altLang="en-US" sz="2800" dirty="0">
                <a:effectLst/>
                <a:latin typeface="Calibri Light" panose="020F0302020204030204" pitchFamily="34" charset="0"/>
                <a:cs typeface="Calibri Light" panose="020F0302020204030204" pitchFamily="34" charset="0"/>
              </a:rPr>
              <a:t>Typical large-building LAN</a:t>
            </a:r>
          </a:p>
          <a:p>
            <a:pPr lvl="1">
              <a:lnSpc>
                <a:spcPct val="90000"/>
              </a:lnSpc>
            </a:pPr>
            <a:r>
              <a:rPr lang="en-US" altLang="en-US" dirty="0">
                <a:latin typeface="Calibri Light" panose="020F0302020204030204" pitchFamily="34" charset="0"/>
                <a:cs typeface="Calibri Light" panose="020F0302020204030204" pitchFamily="34" charset="0"/>
              </a:rPr>
              <a:t>typical 2 </a:t>
            </a:r>
            <a:r>
              <a:rPr lang="en-US" altLang="en-US" dirty="0" err="1">
                <a:effectLst/>
                <a:latin typeface="Calibri Light" panose="020F0302020204030204" pitchFamily="34" charset="0"/>
                <a:cs typeface="Calibri Light" panose="020F0302020204030204" pitchFamily="34" charset="0"/>
              </a:rPr>
              <a:t>ms</a:t>
            </a:r>
            <a:r>
              <a:rPr lang="en-US" altLang="en-US" dirty="0">
                <a:effectLst/>
                <a:latin typeface="Calibri Light" panose="020F0302020204030204" pitchFamily="34" charset="0"/>
                <a:cs typeface="Calibri Light" panose="020F0302020204030204" pitchFamily="34" charset="0"/>
              </a:rPr>
              <a:t> </a:t>
            </a:r>
            <a:r>
              <a:rPr lang="en-US" altLang="en-US" dirty="0">
                <a:latin typeface="Calibri Light" panose="020F0302020204030204" pitchFamily="34" charset="0"/>
                <a:cs typeface="Calibri Light" panose="020F0302020204030204" pitchFamily="34" charset="0"/>
                <a:hlinkClick r:id="rId2"/>
              </a:rPr>
              <a:t>root mean square</a:t>
            </a:r>
            <a:r>
              <a:rPr lang="en-US" altLang="en-US" dirty="0">
                <a:latin typeface="Calibri Light" panose="020F0302020204030204" pitchFamily="34" charset="0"/>
                <a:cs typeface="Calibri Light" panose="020F0302020204030204" pitchFamily="34" charset="0"/>
              </a:rPr>
              <a:t> (</a:t>
            </a:r>
            <a:r>
              <a:rPr lang="en-US" altLang="en-US" dirty="0">
                <a:effectLst/>
                <a:latin typeface="Calibri Light" panose="020F0302020204030204" pitchFamily="34" charset="0"/>
                <a:cs typeface="Calibri Light" panose="020F0302020204030204" pitchFamily="34" charset="0"/>
              </a:rPr>
              <a:t>RMS)</a:t>
            </a:r>
          </a:p>
          <a:p>
            <a:pPr>
              <a:lnSpc>
                <a:spcPct val="90000"/>
              </a:lnSpc>
            </a:pPr>
            <a:r>
              <a:rPr lang="en-US" altLang="en-US" sz="2800" dirty="0">
                <a:effectLst/>
                <a:latin typeface="Calibri Light" panose="020F0302020204030204" pitchFamily="34" charset="0"/>
                <a:cs typeface="Calibri Light" panose="020F0302020204030204" pitchFamily="34" charset="0"/>
              </a:rPr>
              <a:t>Internet with few hops</a:t>
            </a:r>
          </a:p>
          <a:p>
            <a:pPr lvl="1">
              <a:lnSpc>
                <a:spcPct val="90000"/>
              </a:lnSpc>
            </a:pPr>
            <a:r>
              <a:rPr lang="en-US" altLang="en-US" dirty="0">
                <a:effectLst/>
                <a:latin typeface="Calibri Light" panose="020F0302020204030204" pitchFamily="34" charset="0"/>
                <a:cs typeface="Calibri Light" panose="020F0302020204030204" pitchFamily="34" charset="0"/>
              </a:rPr>
              <a:t>10 – 20 </a:t>
            </a:r>
            <a:r>
              <a:rPr lang="en-US" altLang="en-US" dirty="0" err="1">
                <a:effectLst/>
                <a:latin typeface="Calibri Light" panose="020F0302020204030204" pitchFamily="34" charset="0"/>
                <a:cs typeface="Calibri Light" panose="020F0302020204030204" pitchFamily="34" charset="0"/>
              </a:rPr>
              <a:t>ms</a:t>
            </a:r>
            <a:endParaRPr lang="en-US" altLang="en-US" dirty="0">
              <a:effectLst/>
              <a:latin typeface="Calibri Light" panose="020F0302020204030204" pitchFamily="34" charset="0"/>
              <a:cs typeface="Calibri Light" panose="020F0302020204030204" pitchFamily="34" charset="0"/>
            </a:endParaRPr>
          </a:p>
          <a:p>
            <a:pPr>
              <a:lnSpc>
                <a:spcPct val="90000"/>
              </a:lnSpc>
            </a:pPr>
            <a:r>
              <a:rPr lang="en-US" altLang="en-US" sz="2800" dirty="0">
                <a:effectLst/>
                <a:latin typeface="Calibri Light" panose="020F0302020204030204" pitchFamily="34" charset="0"/>
                <a:cs typeface="Calibri Light" panose="020F0302020204030204" pitchFamily="34" charset="0"/>
              </a:rPr>
              <a:t>Long distance and/or slow or busy link</a:t>
            </a:r>
          </a:p>
          <a:p>
            <a:pPr lvl="1">
              <a:lnSpc>
                <a:spcPct val="90000"/>
              </a:lnSpc>
            </a:pPr>
            <a:r>
              <a:rPr lang="en-US" altLang="en-US" dirty="0">
                <a:effectLst/>
                <a:latin typeface="Calibri Light" panose="020F0302020204030204" pitchFamily="34" charset="0"/>
                <a:cs typeface="Calibri Light" panose="020F0302020204030204" pitchFamily="34" charset="0"/>
              </a:rPr>
              <a:t>100 </a:t>
            </a:r>
            <a:r>
              <a:rPr lang="en-US" altLang="en-US" dirty="0" err="1">
                <a:effectLst/>
                <a:latin typeface="Calibri Light" panose="020F0302020204030204" pitchFamily="34" charset="0"/>
                <a:cs typeface="Calibri Light" panose="020F0302020204030204" pitchFamily="34" charset="0"/>
              </a:rPr>
              <a:t>ms</a:t>
            </a:r>
            <a:r>
              <a:rPr lang="en-US" altLang="en-US" dirty="0">
                <a:effectLst/>
                <a:latin typeface="Calibri Light" panose="020F0302020204030204" pitchFamily="34" charset="0"/>
                <a:cs typeface="Calibri Light" panose="020F0302020204030204" pitchFamily="34" charset="0"/>
              </a:rPr>
              <a:t> – 1 s</a:t>
            </a:r>
          </a:p>
          <a:p>
            <a:pPr>
              <a:lnSpc>
                <a:spcPct val="90000"/>
              </a:lnSpc>
            </a:pPr>
            <a:endParaRPr lang="en-US" altLang="en-US" dirty="0">
              <a:effectLst/>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4346541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168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68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68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168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1683">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7168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1683">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168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168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ffectLst/>
                <a:latin typeface="Calibri Light" panose="020F0302020204030204" pitchFamily="34" charset="0"/>
                <a:cs typeface="Calibri Light" panose="020F0302020204030204" pitchFamily="34" charset="0"/>
              </a:rPr>
              <a:t>Typical Performance - 2</a:t>
            </a:r>
          </a:p>
        </p:txBody>
      </p:sp>
      <p:sp>
        <p:nvSpPr>
          <p:cNvPr id="105475" name="Rectangle 3"/>
          <p:cNvSpPr>
            <a:spLocks noGrp="1" noChangeArrowheads="1"/>
          </p:cNvSpPr>
          <p:nvPr>
            <p:ph type="body" idx="1"/>
          </p:nvPr>
        </p:nvSpPr>
        <p:spPr>
          <a:xfrm>
            <a:off x="323528" y="1773238"/>
            <a:ext cx="8568952" cy="4535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effectLst/>
                <a:latin typeface="Calibri Light" panose="020F0302020204030204" pitchFamily="34" charset="0"/>
                <a:cs typeface="Calibri Light" panose="020F0302020204030204" pitchFamily="34" charset="0"/>
              </a:rPr>
              <a:t>Accuracy determined by accuracy of network delay measurement</a:t>
            </a:r>
          </a:p>
          <a:p>
            <a:pPr lvl="1"/>
            <a:r>
              <a:rPr lang="en-US" altLang="en-US" dirty="0">
                <a:effectLst/>
                <a:latin typeface="Calibri Light" panose="020F0302020204030204" pitchFamily="34" charset="0"/>
                <a:cs typeface="Calibri Light" panose="020F0302020204030204" pitchFamily="34" charset="0"/>
              </a:rPr>
              <a:t>not a function of message format</a:t>
            </a:r>
          </a:p>
          <a:p>
            <a:pPr lvl="2"/>
            <a:r>
              <a:rPr lang="en-US" altLang="en-US" dirty="0">
                <a:effectLst/>
                <a:latin typeface="Calibri Light" panose="020F0302020204030204" pitchFamily="34" charset="0"/>
                <a:cs typeface="Calibri Light" panose="020F0302020204030204" pitchFamily="34" charset="0"/>
              </a:rPr>
              <a:t>PTP/1588 not better on same network</a:t>
            </a:r>
          </a:p>
          <a:p>
            <a:r>
              <a:rPr lang="en-US" altLang="en-US" dirty="0">
                <a:effectLst/>
                <a:latin typeface="Calibri Light" panose="020F0302020204030204" pitchFamily="34" charset="0"/>
                <a:cs typeface="Calibri Light" panose="020F0302020204030204" pitchFamily="34" charset="0"/>
              </a:rPr>
              <a:t>Accuracy degraded on network with asymmetric traffic delays</a:t>
            </a:r>
          </a:p>
          <a:p>
            <a:pPr lvl="1"/>
            <a:r>
              <a:rPr lang="en-US" altLang="en-US" i="1" dirty="0">
                <a:effectLst/>
                <a:latin typeface="Calibri Light" panose="020F0302020204030204" pitchFamily="34" charset="0"/>
                <a:cs typeface="Calibri Light" panose="020F0302020204030204" pitchFamily="34" charset="0"/>
              </a:rPr>
              <a:t>e.g.,</a:t>
            </a:r>
            <a:r>
              <a:rPr lang="en-US" altLang="en-US" dirty="0">
                <a:effectLst/>
                <a:latin typeface="Calibri Light" panose="020F0302020204030204" pitchFamily="34" charset="0"/>
                <a:cs typeface="Calibri Light" panose="020F0302020204030204" pitchFamily="34" charset="0"/>
              </a:rPr>
              <a:t> Web servers</a:t>
            </a:r>
          </a:p>
        </p:txBody>
      </p:sp>
    </p:spTree>
    <p:extLst>
      <p:ext uri="{BB962C8B-B14F-4D97-AF65-F5344CB8AC3E}">
        <p14:creationId xmlns:p14="http://schemas.microsoft.com/office/powerpoint/2010/main" val="10535204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547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547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547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547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54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Slide Number Placeholder 5"/>
          <p:cNvSpPr>
            <a:spLocks noGrp="1"/>
          </p:cNvSpPr>
          <p:nvPr>
            <p:ph type="sldNum" sz="quarter" idx="12"/>
          </p:nvPr>
        </p:nvSpPr>
        <p:spPr>
          <a:noFill/>
        </p:spPr>
        <p:txBody>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r>
              <a:rPr lang="en-US" altLang="en-US" sz="1400" b="0">
                <a:solidFill>
                  <a:srgbClr val="3333CC"/>
                </a:solidFill>
                <a:latin typeface="Calibri Light" panose="020F0302020204030204" pitchFamily="34" charset="0"/>
                <a:cs typeface="Calibri Light" panose="020F0302020204030204" pitchFamily="34" charset="0"/>
              </a:rPr>
              <a:t>1-</a:t>
            </a:r>
            <a:fld id="{BBABD6E1-6D38-4014-B1F5-4ADB1A499568}" type="slidenum">
              <a:rPr lang="en-US" altLang="en-US" sz="1400" b="0">
                <a:solidFill>
                  <a:srgbClr val="3333CC"/>
                </a:solidFill>
                <a:latin typeface="Calibri Light" panose="020F0302020204030204" pitchFamily="34" charset="0"/>
                <a:cs typeface="Calibri Light" panose="020F0302020204030204" pitchFamily="34" charset="0"/>
              </a:rPr>
              <a:pPr/>
              <a:t>17</a:t>
            </a:fld>
            <a:endParaRPr lang="en-US" altLang="en-US" sz="1400" b="0">
              <a:solidFill>
                <a:srgbClr val="3333CC"/>
              </a:solidFill>
              <a:latin typeface="Calibri Light" panose="020F0302020204030204" pitchFamily="34" charset="0"/>
              <a:cs typeface="Calibri Light" panose="020F0302020204030204" pitchFamily="34" charset="0"/>
            </a:endParaRPr>
          </a:p>
        </p:txBody>
      </p:sp>
      <p:sp>
        <p:nvSpPr>
          <p:cNvPr id="10244" name="Rectangle 2"/>
          <p:cNvSpPr>
            <a:spLocks noGrp="1" noChangeArrowheads="1"/>
          </p:cNvSpPr>
          <p:nvPr>
            <p:ph type="title"/>
          </p:nvPr>
        </p:nvSpPr>
        <p:spPr>
          <a:xfrm>
            <a:off x="533400" y="1028700"/>
            <a:ext cx="7772400" cy="1143000"/>
          </a:xfrm>
        </p:spPr>
        <p:txBody>
          <a:bodyPr/>
          <a:lstStyle/>
          <a:p>
            <a:r>
              <a:rPr lang="en-US" altLang="he-IL">
                <a:latin typeface="Calibri Light" panose="020F0302020204030204" pitchFamily="34" charset="0"/>
                <a:cs typeface="Calibri Light" panose="020F0302020204030204" pitchFamily="34" charset="0"/>
              </a:rPr>
              <a:t>Chapter 6: roadmap</a:t>
            </a:r>
            <a:endParaRPr lang="en-US" altLang="sv-SE">
              <a:latin typeface="Calibri Light" panose="020F0302020204030204" pitchFamily="34" charset="0"/>
              <a:cs typeface="Calibri Light" panose="020F0302020204030204" pitchFamily="34" charset="0"/>
            </a:endParaRPr>
          </a:p>
        </p:txBody>
      </p:sp>
      <p:sp>
        <p:nvSpPr>
          <p:cNvPr id="10245" name="Rectangle 3"/>
          <p:cNvSpPr>
            <a:spLocks noGrp="1" noChangeArrowheads="1"/>
          </p:cNvSpPr>
          <p:nvPr>
            <p:ph type="body" idx="1"/>
          </p:nvPr>
        </p:nvSpPr>
        <p:spPr>
          <a:xfrm>
            <a:off x="533400" y="2400300"/>
            <a:ext cx="7772400" cy="2578100"/>
          </a:xfrm>
        </p:spPr>
        <p:txBody>
          <a:bodyPr/>
          <a:lstStyle/>
          <a:p>
            <a:pPr lvl="1">
              <a:lnSpc>
                <a:spcPct val="90000"/>
              </a:lnSpc>
              <a:buFont typeface="Wingdings" pitchFamily="2" charset="2"/>
              <a:buNone/>
            </a:pPr>
            <a:r>
              <a:rPr lang="en-US" altLang="en-US" sz="3200" dirty="0">
                <a:solidFill>
                  <a:srgbClr val="C60000"/>
                </a:solidFill>
                <a:latin typeface="Calibri Light" panose="020F0302020204030204" pitchFamily="34" charset="0"/>
                <a:cs typeface="Calibri Light" panose="020F0302020204030204" pitchFamily="34" charset="0"/>
              </a:rPr>
              <a:t>6.1 </a:t>
            </a:r>
            <a:r>
              <a:rPr lang="en-US" altLang="he-IL" sz="3200" dirty="0">
                <a:solidFill>
                  <a:srgbClr val="C60000"/>
                </a:solidFill>
                <a:latin typeface="Calibri Light" panose="020F0302020204030204" pitchFamily="34" charset="0"/>
                <a:cs typeface="Calibri Light" panose="020F0302020204030204" pitchFamily="34" charset="0"/>
              </a:rPr>
              <a:t>Digital Clock Synchronization</a:t>
            </a:r>
          </a:p>
          <a:p>
            <a:pPr lvl="1">
              <a:lnSpc>
                <a:spcPct val="90000"/>
              </a:lnSpc>
              <a:buFont typeface="Wingdings" pitchFamily="2" charset="2"/>
              <a:buNone/>
            </a:pPr>
            <a:r>
              <a:rPr lang="en-US" altLang="he-IL" sz="3200" dirty="0">
                <a:solidFill>
                  <a:srgbClr val="000099"/>
                </a:solidFill>
                <a:latin typeface="Calibri Light" panose="020F0302020204030204" pitchFamily="34" charset="0"/>
                <a:cs typeface="Calibri Light" panose="020F0302020204030204" pitchFamily="34" charset="0"/>
              </a:rPr>
              <a:t>6.2 Stabilization in Spite of Napping</a:t>
            </a:r>
          </a:p>
        </p:txBody>
      </p:sp>
    </p:spTree>
    <p:extLst>
      <p:ext uri="{BB962C8B-B14F-4D97-AF65-F5344CB8AC3E}">
        <p14:creationId xmlns:p14="http://schemas.microsoft.com/office/powerpoint/2010/main" val="2553333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Slide Number Placeholder 5"/>
          <p:cNvSpPr>
            <a:spLocks noGrp="1"/>
          </p:cNvSpPr>
          <p:nvPr>
            <p:ph type="sldNum" sz="quarter" idx="12"/>
          </p:nvPr>
        </p:nvSpPr>
        <p:spPr>
          <a:noFill/>
        </p:spPr>
        <p:txBody>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r>
              <a:rPr lang="en-US" altLang="en-US" sz="1400" b="0">
                <a:solidFill>
                  <a:srgbClr val="3333CC"/>
                </a:solidFill>
                <a:latin typeface="Calibri Light" panose="020F0302020204030204" pitchFamily="34" charset="0"/>
                <a:cs typeface="Calibri Light" panose="020F0302020204030204" pitchFamily="34" charset="0"/>
              </a:rPr>
              <a:t>1-</a:t>
            </a:r>
            <a:fld id="{5C64DF71-1513-4585-B6FA-FAAA5672F722}" type="slidenum">
              <a:rPr lang="en-US" altLang="en-US" sz="1400" b="0">
                <a:solidFill>
                  <a:srgbClr val="3333CC"/>
                </a:solidFill>
                <a:latin typeface="Calibri Light" panose="020F0302020204030204" pitchFamily="34" charset="0"/>
                <a:cs typeface="Calibri Light" panose="020F0302020204030204" pitchFamily="34" charset="0"/>
              </a:rPr>
              <a:pPr/>
              <a:t>18</a:t>
            </a:fld>
            <a:endParaRPr lang="en-US" altLang="en-US" sz="1400" b="0">
              <a:solidFill>
                <a:srgbClr val="3333CC"/>
              </a:solidFill>
              <a:latin typeface="Calibri Light" panose="020F0302020204030204" pitchFamily="34" charset="0"/>
              <a:cs typeface="Calibri Light" panose="020F0302020204030204" pitchFamily="34" charset="0"/>
            </a:endParaRPr>
          </a:p>
        </p:txBody>
      </p:sp>
      <p:sp>
        <p:nvSpPr>
          <p:cNvPr id="11268" name="Rectangle 2"/>
          <p:cNvSpPr>
            <a:spLocks noGrp="1" noChangeArrowheads="1"/>
          </p:cNvSpPr>
          <p:nvPr>
            <p:ph type="title"/>
          </p:nvPr>
        </p:nvSpPr>
        <p:spPr>
          <a:xfrm>
            <a:off x="300038" y="708025"/>
            <a:ext cx="8274050" cy="1143000"/>
          </a:xfrm>
        </p:spPr>
        <p:txBody>
          <a:bodyPr/>
          <a:lstStyle/>
          <a:p>
            <a:r>
              <a:rPr lang="en-US" altLang="sv-SE" sz="3200">
                <a:latin typeface="Calibri Light" panose="020F0302020204030204" pitchFamily="34" charset="0"/>
                <a:cs typeface="Calibri Light" panose="020F0302020204030204" pitchFamily="34" charset="0"/>
              </a:rPr>
              <a:t>Digital Clock Synchronization</a:t>
            </a:r>
            <a:r>
              <a:rPr lang="en-US" altLang="he-IL" sz="3200">
                <a:latin typeface="Calibri Light" panose="020F0302020204030204" pitchFamily="34" charset="0"/>
                <a:cs typeface="Calibri Light" panose="020F0302020204030204" pitchFamily="34" charset="0"/>
              </a:rPr>
              <a:t> - Motivation</a:t>
            </a:r>
          </a:p>
        </p:txBody>
      </p:sp>
      <p:sp>
        <p:nvSpPr>
          <p:cNvPr id="11269" name="Rectangle 3"/>
          <p:cNvSpPr>
            <a:spLocks noGrp="1" noChangeArrowheads="1"/>
          </p:cNvSpPr>
          <p:nvPr>
            <p:ph type="body" idx="1"/>
          </p:nvPr>
        </p:nvSpPr>
        <p:spPr>
          <a:xfrm>
            <a:off x="533400" y="2198688"/>
            <a:ext cx="8040688" cy="2882900"/>
          </a:xfrm>
        </p:spPr>
        <p:txBody>
          <a:bodyPr/>
          <a:lstStyle/>
          <a:p>
            <a:r>
              <a:rPr lang="en-US" altLang="sv-SE" dirty="0">
                <a:solidFill>
                  <a:srgbClr val="0000CC"/>
                </a:solidFill>
                <a:latin typeface="Calibri Light" panose="020F0302020204030204" pitchFamily="34" charset="0"/>
                <a:cs typeface="Calibri Light" panose="020F0302020204030204" pitchFamily="34" charset="0"/>
              </a:rPr>
              <a:t>Multi processor computers</a:t>
            </a:r>
          </a:p>
          <a:p>
            <a:r>
              <a:rPr lang="en-US" altLang="sv-SE" dirty="0">
                <a:solidFill>
                  <a:srgbClr val="0000CC"/>
                </a:solidFill>
                <a:latin typeface="Calibri Light" panose="020F0302020204030204" pitchFamily="34" charset="0"/>
                <a:cs typeface="Calibri Light" panose="020F0302020204030204" pitchFamily="34" charset="0"/>
              </a:rPr>
              <a:t>Synchronization is needed for coordination – clocks</a:t>
            </a:r>
          </a:p>
          <a:p>
            <a:pPr lvl="1"/>
            <a:r>
              <a:rPr lang="en-US" altLang="sv-SE" dirty="0">
                <a:latin typeface="Calibri Light" panose="020F0302020204030204" pitchFamily="34" charset="0"/>
                <a:cs typeface="Calibri Light" panose="020F0302020204030204" pitchFamily="34" charset="0"/>
              </a:rPr>
              <a:t>Global clock pulse &amp; global clock value</a:t>
            </a:r>
          </a:p>
          <a:p>
            <a:pPr lvl="1"/>
            <a:r>
              <a:rPr lang="en-US" altLang="sv-SE" dirty="0">
                <a:latin typeface="Calibri Light" panose="020F0302020204030204" pitchFamily="34" charset="0"/>
                <a:cs typeface="Calibri Light" panose="020F0302020204030204" pitchFamily="34" charset="0"/>
              </a:rPr>
              <a:t>Global clock pulse &amp; individual clock values</a:t>
            </a:r>
          </a:p>
          <a:p>
            <a:pPr lvl="1"/>
            <a:r>
              <a:rPr lang="en-US" altLang="sv-SE" dirty="0">
                <a:latin typeface="Calibri Light" panose="020F0302020204030204" pitchFamily="34" charset="0"/>
                <a:cs typeface="Calibri Light" panose="020F0302020204030204" pitchFamily="34" charset="0"/>
              </a:rPr>
              <a:t>Individual clock pulse &amp; individual clock values</a:t>
            </a:r>
          </a:p>
          <a:p>
            <a:r>
              <a:rPr lang="en-US" altLang="sv-SE" dirty="0">
                <a:solidFill>
                  <a:srgbClr val="0000CC"/>
                </a:solidFill>
                <a:latin typeface="Calibri Light" panose="020F0302020204030204" pitchFamily="34" charset="0"/>
                <a:cs typeface="Calibri Light" panose="020F0302020204030204" pitchFamily="34" charset="0"/>
              </a:rPr>
              <a:t>Fault tolerant clock synchronization</a:t>
            </a:r>
          </a:p>
        </p:txBody>
      </p:sp>
    </p:spTree>
    <p:extLst>
      <p:ext uri="{BB962C8B-B14F-4D97-AF65-F5344CB8AC3E}">
        <p14:creationId xmlns:p14="http://schemas.microsoft.com/office/powerpoint/2010/main" val="2460707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Slide Number Placeholder 5"/>
          <p:cNvSpPr>
            <a:spLocks noGrp="1"/>
          </p:cNvSpPr>
          <p:nvPr>
            <p:ph type="sldNum" sz="quarter" idx="12"/>
          </p:nvPr>
        </p:nvSpPr>
        <p:spPr>
          <a:noFill/>
        </p:spPr>
        <p:txBody>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r>
              <a:rPr lang="en-US" altLang="en-US" sz="1400" b="0">
                <a:solidFill>
                  <a:srgbClr val="3333CC"/>
                </a:solidFill>
                <a:latin typeface="Calibri Light" panose="020F0302020204030204" pitchFamily="34" charset="0"/>
                <a:cs typeface="Calibri Light" panose="020F0302020204030204" pitchFamily="34" charset="0"/>
              </a:rPr>
              <a:t>1-</a:t>
            </a:r>
            <a:fld id="{C2F56754-5203-4BAE-9E55-AE9CEC932DB5}" type="slidenum">
              <a:rPr lang="en-US" altLang="en-US" sz="1400" b="0">
                <a:solidFill>
                  <a:srgbClr val="3333CC"/>
                </a:solidFill>
                <a:latin typeface="Calibri Light" panose="020F0302020204030204" pitchFamily="34" charset="0"/>
                <a:cs typeface="Calibri Light" panose="020F0302020204030204" pitchFamily="34" charset="0"/>
              </a:rPr>
              <a:pPr/>
              <a:t>19</a:t>
            </a:fld>
            <a:endParaRPr lang="en-US" altLang="en-US" sz="1400" b="0">
              <a:solidFill>
                <a:srgbClr val="3333CC"/>
              </a:solidFill>
              <a:latin typeface="Calibri Light" panose="020F0302020204030204" pitchFamily="34" charset="0"/>
              <a:cs typeface="Calibri Light" panose="020F0302020204030204" pitchFamily="34" charset="0"/>
            </a:endParaRPr>
          </a:p>
        </p:txBody>
      </p:sp>
      <p:sp>
        <p:nvSpPr>
          <p:cNvPr id="12292" name="Rectangle 2"/>
          <p:cNvSpPr>
            <a:spLocks noGrp="1" noChangeArrowheads="1"/>
          </p:cNvSpPr>
          <p:nvPr>
            <p:ph type="title"/>
          </p:nvPr>
        </p:nvSpPr>
        <p:spPr>
          <a:xfrm>
            <a:off x="533400" y="1000125"/>
            <a:ext cx="7772400" cy="1143000"/>
          </a:xfrm>
        </p:spPr>
        <p:txBody>
          <a:bodyPr/>
          <a:lstStyle/>
          <a:p>
            <a:r>
              <a:rPr lang="en-US" altLang="sv-SE">
                <a:latin typeface="Calibri Light" panose="020F0302020204030204" pitchFamily="34" charset="0"/>
                <a:cs typeface="Calibri Light" panose="020F0302020204030204" pitchFamily="34" charset="0"/>
              </a:rPr>
              <a:t>Digital Clock Synchronization</a:t>
            </a:r>
          </a:p>
        </p:txBody>
      </p:sp>
      <p:sp>
        <p:nvSpPr>
          <p:cNvPr id="12293" name="Rectangle 3"/>
          <p:cNvSpPr>
            <a:spLocks noGrp="1" noChangeArrowheads="1"/>
          </p:cNvSpPr>
          <p:nvPr>
            <p:ph type="body" idx="1"/>
          </p:nvPr>
        </p:nvSpPr>
        <p:spPr>
          <a:xfrm>
            <a:off x="533400" y="2400300"/>
            <a:ext cx="7772400" cy="2951163"/>
          </a:xfrm>
        </p:spPr>
        <p:txBody>
          <a:bodyPr/>
          <a:lstStyle/>
          <a:p>
            <a:r>
              <a:rPr lang="en-US" altLang="sv-SE" dirty="0">
                <a:latin typeface="Calibri Light" panose="020F0302020204030204" pitchFamily="34" charset="0"/>
                <a:cs typeface="Calibri Light" panose="020F0302020204030204" pitchFamily="34" charset="0"/>
              </a:rPr>
              <a:t>In every pulse each processor reads the value of it’s neighbors clocks and uses these values to calculate its new clock value .</a:t>
            </a:r>
          </a:p>
          <a:p>
            <a:r>
              <a:rPr lang="en-US" altLang="sv-SE" dirty="0">
                <a:latin typeface="Calibri Light" panose="020F0302020204030204" pitchFamily="34" charset="0"/>
                <a:cs typeface="Calibri Light" panose="020F0302020204030204" pitchFamily="34" charset="0"/>
              </a:rPr>
              <a:t>The Goal </a:t>
            </a:r>
            <a:br>
              <a:rPr lang="en-US" altLang="sv-SE" dirty="0">
                <a:latin typeface="Calibri Light" panose="020F0302020204030204" pitchFamily="34" charset="0"/>
                <a:cs typeface="Calibri Light" panose="020F0302020204030204" pitchFamily="34" charset="0"/>
              </a:rPr>
            </a:br>
            <a:r>
              <a:rPr lang="en-US" altLang="sv-SE" dirty="0">
                <a:solidFill>
                  <a:srgbClr val="0066FF"/>
                </a:solidFill>
                <a:latin typeface="Calibri Light" panose="020F0302020204030204" pitchFamily="34" charset="0"/>
                <a:cs typeface="Calibri Light" panose="020F0302020204030204" pitchFamily="34" charset="0"/>
              </a:rPr>
              <a:t>(1) identical clock values </a:t>
            </a:r>
            <a:br>
              <a:rPr lang="en-US" altLang="sv-SE" dirty="0">
                <a:solidFill>
                  <a:srgbClr val="0066FF"/>
                </a:solidFill>
                <a:latin typeface="Calibri Light" panose="020F0302020204030204" pitchFamily="34" charset="0"/>
                <a:cs typeface="Calibri Light" panose="020F0302020204030204" pitchFamily="34" charset="0"/>
              </a:rPr>
            </a:br>
            <a:r>
              <a:rPr lang="en-US" altLang="sv-SE" dirty="0">
                <a:solidFill>
                  <a:srgbClr val="0066FF"/>
                </a:solidFill>
                <a:latin typeface="Calibri Light" panose="020F0302020204030204" pitchFamily="34" charset="0"/>
                <a:cs typeface="Calibri Light" panose="020F0302020204030204" pitchFamily="34" charset="0"/>
              </a:rPr>
              <a:t>(2) the clock values are incremented by one in every pulse</a:t>
            </a:r>
          </a:p>
        </p:txBody>
      </p:sp>
    </p:spTree>
    <p:extLst>
      <p:ext uri="{BB962C8B-B14F-4D97-AF65-F5344CB8AC3E}">
        <p14:creationId xmlns:p14="http://schemas.microsoft.com/office/powerpoint/2010/main" val="1051736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Light" panose="020F0302020204030204" pitchFamily="34" charset="0"/>
                <a:cs typeface="Calibri Light" panose="020F0302020204030204" pitchFamily="34" charset="0"/>
              </a:rPr>
              <a:t>Today</a:t>
            </a:r>
          </a:p>
        </p:txBody>
      </p:sp>
      <p:sp>
        <p:nvSpPr>
          <p:cNvPr id="3" name="Content Placeholder 2"/>
          <p:cNvSpPr>
            <a:spLocks noGrp="1"/>
          </p:cNvSpPr>
          <p:nvPr>
            <p:ph idx="1"/>
          </p:nvPr>
        </p:nvSpPr>
        <p:spPr>
          <a:xfrm>
            <a:off x="251520" y="1773238"/>
            <a:ext cx="8640960" cy="4535487"/>
          </a:xfrm>
        </p:spPr>
        <p:txBody>
          <a:bodyPr/>
          <a:lstStyle/>
          <a:p>
            <a:r>
              <a:rPr lang="en-US" dirty="0">
                <a:latin typeface="Calibri Light" panose="020F0302020204030204" pitchFamily="34" charset="0"/>
                <a:cs typeface="Calibri Light" panose="020F0302020204030204" pitchFamily="34" charset="0"/>
              </a:rPr>
              <a:t>We start by reviewing the </a:t>
            </a:r>
            <a:r>
              <a:rPr lang="en-US" altLang="en-US" dirty="0">
                <a:latin typeface="Calibri Light" panose="020F0302020204030204" pitchFamily="34" charset="0"/>
                <a:cs typeface="Calibri Light" panose="020F0302020204030204" pitchFamily="34" charset="0"/>
              </a:rPr>
              <a:t>Network Time Protocol (NTP)</a:t>
            </a:r>
            <a:endParaRPr lang="en-US" dirty="0">
              <a:latin typeface="Calibri Light" panose="020F0302020204030204" pitchFamily="34" charset="0"/>
              <a:cs typeface="Calibri Light" panose="020F0302020204030204" pitchFamily="34" charset="0"/>
            </a:endParaRPr>
          </a:p>
          <a:p>
            <a:r>
              <a:rPr lang="en-US" dirty="0">
                <a:latin typeface="Calibri Light" panose="020F0302020204030204" pitchFamily="34" charset="0"/>
                <a:cs typeface="Calibri Light" panose="020F0302020204030204" pitchFamily="34" charset="0"/>
              </a:rPr>
              <a:t>We then study simpler clock synchronization algorithms</a:t>
            </a:r>
          </a:p>
          <a:p>
            <a:r>
              <a:rPr lang="en-US" dirty="0">
                <a:latin typeface="Calibri Light" panose="020F0302020204030204" pitchFamily="34" charset="0"/>
                <a:cs typeface="Calibri Light" panose="020F0302020204030204" pitchFamily="34" charset="0"/>
              </a:rPr>
              <a:t>Our focus on the integration of self-stabilization and other fault models, such as crash failures, that can occur during the system execution and not only before the first configuration.</a:t>
            </a:r>
          </a:p>
          <a:p>
            <a:endParaRPr lang="en-US"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614683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5" name="Slide Number Placeholder 5"/>
          <p:cNvSpPr>
            <a:spLocks noGrp="1"/>
          </p:cNvSpPr>
          <p:nvPr>
            <p:ph type="sldNum" sz="quarter" idx="12"/>
          </p:nvPr>
        </p:nvSpPr>
        <p:spPr>
          <a:noFill/>
        </p:spPr>
        <p:txBody>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r>
              <a:rPr lang="en-US" altLang="en-US" sz="1400" b="0">
                <a:solidFill>
                  <a:srgbClr val="3333CC"/>
                </a:solidFill>
                <a:latin typeface="Calibri Light" panose="020F0302020204030204" pitchFamily="34" charset="0"/>
                <a:cs typeface="Calibri Light" panose="020F0302020204030204" pitchFamily="34" charset="0"/>
              </a:rPr>
              <a:t>1-</a:t>
            </a:r>
            <a:fld id="{6D3B7568-854A-48F1-845B-19A06467C470}" type="slidenum">
              <a:rPr lang="en-US" altLang="en-US" sz="1400" b="0">
                <a:solidFill>
                  <a:srgbClr val="3333CC"/>
                </a:solidFill>
                <a:latin typeface="Calibri Light" panose="020F0302020204030204" pitchFamily="34" charset="0"/>
                <a:cs typeface="Calibri Light" panose="020F0302020204030204" pitchFamily="34" charset="0"/>
              </a:rPr>
              <a:pPr/>
              <a:t>20</a:t>
            </a:fld>
            <a:endParaRPr lang="en-US" altLang="en-US" sz="1400" b="0">
              <a:solidFill>
                <a:srgbClr val="3333CC"/>
              </a:solidFill>
              <a:latin typeface="Calibri Light" panose="020F0302020204030204" pitchFamily="34" charset="0"/>
              <a:cs typeface="Calibri Light" panose="020F0302020204030204" pitchFamily="34" charset="0"/>
            </a:endParaRPr>
          </a:p>
        </p:txBody>
      </p:sp>
      <p:sp>
        <p:nvSpPr>
          <p:cNvPr id="13316" name="Rectangle 2"/>
          <p:cNvSpPr>
            <a:spLocks noGrp="1" noChangeArrowheads="1"/>
          </p:cNvSpPr>
          <p:nvPr>
            <p:ph type="title"/>
          </p:nvPr>
        </p:nvSpPr>
        <p:spPr>
          <a:xfrm>
            <a:off x="533400" y="457200"/>
            <a:ext cx="7772400" cy="1143000"/>
          </a:xfrm>
        </p:spPr>
        <p:txBody>
          <a:bodyPr/>
          <a:lstStyle/>
          <a:p>
            <a:r>
              <a:rPr lang="en-US" altLang="sv-SE" sz="3200" dirty="0">
                <a:latin typeface="Calibri Light" panose="020F0302020204030204" pitchFamily="34" charset="0"/>
                <a:cs typeface="Calibri Light" panose="020F0302020204030204" pitchFamily="34" charset="0"/>
              </a:rPr>
              <a:t>Digital Clock Sync – Unbounded version</a:t>
            </a:r>
          </a:p>
        </p:txBody>
      </p:sp>
      <p:sp>
        <p:nvSpPr>
          <p:cNvPr id="357379" name="Rectangle 3"/>
          <p:cNvSpPr>
            <a:spLocks noGrp="1" noChangeArrowheads="1"/>
          </p:cNvSpPr>
          <p:nvPr>
            <p:ph type="body" idx="1"/>
          </p:nvPr>
        </p:nvSpPr>
        <p:spPr>
          <a:xfrm>
            <a:off x="533400" y="4310063"/>
            <a:ext cx="7772400" cy="1878012"/>
          </a:xfrm>
        </p:spPr>
        <p:txBody>
          <a:bodyPr/>
          <a:lstStyle/>
          <a:p>
            <a:pPr>
              <a:lnSpc>
                <a:spcPct val="90000"/>
              </a:lnSpc>
            </a:pPr>
            <a:r>
              <a:rPr lang="en-US" altLang="sv-SE" dirty="0">
                <a:latin typeface="Calibri Light" panose="020F0302020204030204" pitchFamily="34" charset="0"/>
                <a:cs typeface="Calibri Light" panose="020F0302020204030204" pitchFamily="34" charset="0"/>
              </a:rPr>
              <a:t>A simple induction can prove that this version of the algorithm is correct:</a:t>
            </a:r>
          </a:p>
          <a:p>
            <a:pPr lvl="1">
              <a:lnSpc>
                <a:spcPct val="90000"/>
              </a:lnSpc>
            </a:pPr>
            <a:r>
              <a:rPr lang="en-US" altLang="sv-SE" dirty="0">
                <a:latin typeface="Calibri Light" panose="020F0302020204030204" pitchFamily="34" charset="0"/>
                <a:cs typeface="Calibri Light" panose="020F0302020204030204" pitchFamily="34" charset="0"/>
              </a:rPr>
              <a:t>If P</a:t>
            </a:r>
            <a:r>
              <a:rPr lang="en-US" altLang="sv-SE" baseline="-25000" dirty="0">
                <a:latin typeface="Calibri Light" panose="020F0302020204030204" pitchFamily="34" charset="0"/>
                <a:cs typeface="Calibri Light" panose="020F0302020204030204" pitchFamily="34" charset="0"/>
              </a:rPr>
              <a:t>m</a:t>
            </a:r>
            <a:r>
              <a:rPr lang="en-US" altLang="sv-SE" dirty="0">
                <a:latin typeface="Calibri Light" panose="020F0302020204030204" pitchFamily="34" charset="0"/>
                <a:cs typeface="Calibri Light" panose="020F0302020204030204" pitchFamily="34" charset="0"/>
              </a:rPr>
              <a:t> holds the max clock value, by the </a:t>
            </a:r>
            <a:r>
              <a:rPr lang="en-US" altLang="sv-SE" i="1" dirty="0" err="1">
                <a:latin typeface="Calibri Light" panose="020F0302020204030204" pitchFamily="34" charset="0"/>
                <a:cs typeface="Calibri Light" panose="020F0302020204030204" pitchFamily="34" charset="0"/>
              </a:rPr>
              <a:t>i</a:t>
            </a:r>
            <a:r>
              <a:rPr lang="en-US" altLang="sv-SE" dirty="0" err="1">
                <a:latin typeface="Calibri Light" panose="020F0302020204030204" pitchFamily="34" charset="0"/>
                <a:cs typeface="Calibri Light" panose="020F0302020204030204" pitchFamily="34" charset="0"/>
              </a:rPr>
              <a:t>’th</a:t>
            </a:r>
            <a:r>
              <a:rPr lang="en-US" altLang="sv-SE" dirty="0">
                <a:latin typeface="Calibri Light" panose="020F0302020204030204" pitchFamily="34" charset="0"/>
                <a:cs typeface="Calibri Light" panose="020F0302020204030204" pitchFamily="34" charset="0"/>
              </a:rPr>
              <a:t> pulse every processor of distance </a:t>
            </a:r>
            <a:r>
              <a:rPr lang="en-US" altLang="sv-SE" i="1" dirty="0" err="1">
                <a:latin typeface="Calibri Light" panose="020F0302020204030204" pitchFamily="34" charset="0"/>
                <a:cs typeface="Calibri Light" panose="020F0302020204030204" pitchFamily="34" charset="0"/>
              </a:rPr>
              <a:t>i</a:t>
            </a:r>
            <a:r>
              <a:rPr lang="en-US" altLang="sv-SE" dirty="0">
                <a:latin typeface="Calibri Light" panose="020F0302020204030204" pitchFamily="34" charset="0"/>
                <a:cs typeface="Calibri Light" panose="020F0302020204030204" pitchFamily="34" charset="0"/>
              </a:rPr>
              <a:t> from P</a:t>
            </a:r>
            <a:r>
              <a:rPr lang="en-US" altLang="sv-SE" baseline="-25000" dirty="0">
                <a:latin typeface="Calibri Light" panose="020F0302020204030204" pitchFamily="34" charset="0"/>
                <a:cs typeface="Calibri Light" panose="020F0302020204030204" pitchFamily="34" charset="0"/>
              </a:rPr>
              <a:t>m</a:t>
            </a:r>
            <a:r>
              <a:rPr lang="en-US" altLang="sv-SE" dirty="0">
                <a:latin typeface="Calibri Light" panose="020F0302020204030204" pitchFamily="34" charset="0"/>
                <a:cs typeface="Calibri Light" panose="020F0302020204030204" pitchFamily="34" charset="0"/>
              </a:rPr>
              <a:t> holds the maximal clock value</a:t>
            </a:r>
          </a:p>
        </p:txBody>
      </p:sp>
      <p:grpSp>
        <p:nvGrpSpPr>
          <p:cNvPr id="357380" name="Group 4"/>
          <p:cNvGrpSpPr>
            <a:grpSpLocks/>
          </p:cNvGrpSpPr>
          <p:nvPr/>
        </p:nvGrpSpPr>
        <p:grpSpPr bwMode="auto">
          <a:xfrm>
            <a:off x="812800" y="879475"/>
            <a:ext cx="6270625" cy="3081338"/>
            <a:chOff x="512" y="1845"/>
            <a:chExt cx="3950" cy="1941"/>
          </a:xfrm>
        </p:grpSpPr>
        <p:sp>
          <p:nvSpPr>
            <p:cNvPr id="13319" name="Text Box 5"/>
            <p:cNvSpPr txBox="1">
              <a:spLocks noChangeArrowheads="1"/>
            </p:cNvSpPr>
            <p:nvPr/>
          </p:nvSpPr>
          <p:spPr bwMode="auto">
            <a:xfrm>
              <a:off x="512" y="1845"/>
              <a:ext cx="3950" cy="1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334800">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nSpc>
                  <a:spcPct val="50000"/>
                </a:lnSpc>
                <a:spcBef>
                  <a:spcPct val="50000"/>
                </a:spcBef>
                <a:buClrTx/>
                <a:buSzTx/>
                <a:buFontTx/>
                <a:buNone/>
              </a:pPr>
              <a:endParaRPr lang="en-US" altLang="he-IL" b="0">
                <a:solidFill>
                  <a:srgbClr val="3333CC"/>
                </a:solidFill>
                <a:latin typeface="Calibri Light" panose="020F0302020204030204" pitchFamily="34" charset="0"/>
                <a:cs typeface="Calibri Light" panose="020F0302020204030204" pitchFamily="34" charset="0"/>
              </a:endParaRPr>
            </a:p>
            <a:p>
              <a:pPr>
                <a:lnSpc>
                  <a:spcPct val="50000"/>
                </a:lnSpc>
                <a:spcBef>
                  <a:spcPct val="50000"/>
                </a:spcBef>
                <a:buClrTx/>
                <a:buSzTx/>
                <a:buFontTx/>
                <a:buNone/>
              </a:pPr>
              <a:r>
                <a:rPr lang="en-US" altLang="he-IL" sz="2000" b="0">
                  <a:solidFill>
                    <a:srgbClr val="3333CC"/>
                  </a:solidFill>
                  <a:latin typeface="Calibri Light" panose="020F0302020204030204" pitchFamily="34" charset="0"/>
                  <a:cs typeface="Calibri Light" panose="020F0302020204030204" pitchFamily="34" charset="0"/>
                </a:rPr>
                <a:t>01 </a:t>
              </a:r>
              <a:r>
                <a:rPr lang="en-US" altLang="he-IL" sz="2000">
                  <a:solidFill>
                    <a:srgbClr val="3333CC"/>
                  </a:solidFill>
                  <a:latin typeface="Calibri Light" panose="020F0302020204030204" pitchFamily="34" charset="0"/>
                  <a:cs typeface="Calibri Light" panose="020F0302020204030204" pitchFamily="34" charset="0"/>
                </a:rPr>
                <a:t>upon a pulse</a:t>
              </a:r>
            </a:p>
            <a:p>
              <a:pPr>
                <a:lnSpc>
                  <a:spcPct val="50000"/>
                </a:lnSpc>
                <a:spcBef>
                  <a:spcPct val="50000"/>
                </a:spcBef>
                <a:buClrTx/>
                <a:buSzTx/>
                <a:buFontTx/>
                <a:buNone/>
              </a:pPr>
              <a:r>
                <a:rPr lang="en-US" altLang="he-IL" sz="2000" b="0">
                  <a:solidFill>
                    <a:srgbClr val="3333CC"/>
                  </a:solidFill>
                  <a:latin typeface="Calibri Light" panose="020F0302020204030204" pitchFamily="34" charset="0"/>
                  <a:cs typeface="Calibri Light" panose="020F0302020204030204" pitchFamily="34" charset="0"/>
                </a:rPr>
                <a:t>02	</a:t>
              </a:r>
              <a:r>
                <a:rPr lang="en-US" altLang="he-IL" sz="2000">
                  <a:solidFill>
                    <a:srgbClr val="3333CC"/>
                  </a:solidFill>
                  <a:latin typeface="Calibri Light" panose="020F0302020204030204" pitchFamily="34" charset="0"/>
                  <a:cs typeface="Calibri Light" panose="020F0302020204030204" pitchFamily="34" charset="0"/>
                </a:rPr>
                <a:t>forall </a:t>
              </a:r>
              <a:r>
                <a:rPr lang="en-US" altLang="he-IL" sz="2000" b="0">
                  <a:solidFill>
                    <a:srgbClr val="3333CC"/>
                  </a:solidFill>
                  <a:latin typeface="Calibri Light" panose="020F0302020204030204" pitchFamily="34" charset="0"/>
                  <a:cs typeface="Calibri Light" panose="020F0302020204030204" pitchFamily="34" charset="0"/>
                </a:rPr>
                <a:t> </a:t>
              </a:r>
              <a:r>
                <a:rPr lang="en-US" altLang="he-IL" sz="2000" b="0" i="1">
                  <a:solidFill>
                    <a:srgbClr val="3333CC"/>
                  </a:solidFill>
                  <a:latin typeface="Calibri Light" panose="020F0302020204030204" pitchFamily="34" charset="0"/>
                  <a:cs typeface="Calibri Light" panose="020F0302020204030204" pitchFamily="34" charset="0"/>
                </a:rPr>
                <a:t>P</a:t>
              </a:r>
              <a:r>
                <a:rPr lang="en-US" altLang="he-IL" sz="2000" b="0" i="1" baseline="-25000">
                  <a:solidFill>
                    <a:srgbClr val="3333CC"/>
                  </a:solidFill>
                  <a:latin typeface="Calibri Light" panose="020F0302020204030204" pitchFamily="34" charset="0"/>
                  <a:cs typeface="Calibri Light" panose="020F0302020204030204" pitchFamily="34" charset="0"/>
                </a:rPr>
                <a:t>j</a:t>
              </a:r>
              <a:r>
                <a:rPr lang="en-US" altLang="he-IL" sz="2000" b="0">
                  <a:solidFill>
                    <a:srgbClr val="3333CC"/>
                  </a:solidFill>
                  <a:latin typeface="Calibri Light" panose="020F0302020204030204" pitchFamily="34" charset="0"/>
                  <a:cs typeface="Calibri Light" panose="020F0302020204030204" pitchFamily="34" charset="0"/>
                </a:rPr>
                <a:t> </a:t>
              </a:r>
              <a:r>
                <a:rPr lang="en-US" altLang="he-IL" sz="2000" b="0">
                  <a:solidFill>
                    <a:srgbClr val="3333CC"/>
                  </a:solidFill>
                  <a:latin typeface="Calibri Light" panose="020F0302020204030204" pitchFamily="34" charset="0"/>
                  <a:cs typeface="Calibri Light" panose="020F0302020204030204" pitchFamily="34" charset="0"/>
                  <a:sym typeface="Symbol" pitchFamily="18" charset="2"/>
                </a:rPr>
                <a:t> </a:t>
              </a:r>
              <a:r>
                <a:rPr lang="en-US" altLang="he-IL" sz="2000" b="0" i="1">
                  <a:solidFill>
                    <a:srgbClr val="3333CC"/>
                  </a:solidFill>
                  <a:latin typeface="Calibri Light" panose="020F0302020204030204" pitchFamily="34" charset="0"/>
                  <a:cs typeface="Calibri Light" panose="020F0302020204030204" pitchFamily="34" charset="0"/>
                  <a:sym typeface="Symbol" pitchFamily="18" charset="2"/>
                </a:rPr>
                <a:t>N</a:t>
              </a:r>
              <a:r>
                <a:rPr lang="en-US" altLang="he-IL" sz="2000" b="0">
                  <a:solidFill>
                    <a:srgbClr val="3333CC"/>
                  </a:solidFill>
                  <a:latin typeface="Calibri Light" panose="020F0302020204030204" pitchFamily="34" charset="0"/>
                  <a:cs typeface="Calibri Light" panose="020F0302020204030204" pitchFamily="34" charset="0"/>
                  <a:sym typeface="Symbol" pitchFamily="18" charset="2"/>
                </a:rPr>
                <a:t>(</a:t>
              </a:r>
              <a:r>
                <a:rPr lang="en-US" altLang="he-IL" sz="2000" b="0" i="1">
                  <a:solidFill>
                    <a:srgbClr val="3333CC"/>
                  </a:solidFill>
                  <a:latin typeface="Calibri Light" panose="020F0302020204030204" pitchFamily="34" charset="0"/>
                  <a:cs typeface="Calibri Light" panose="020F0302020204030204" pitchFamily="34" charset="0"/>
                  <a:sym typeface="Symbol" pitchFamily="18" charset="2"/>
                </a:rPr>
                <a:t>i</a:t>
              </a:r>
              <a:r>
                <a:rPr lang="en-US" altLang="he-IL" sz="2000" b="0">
                  <a:solidFill>
                    <a:srgbClr val="3333CC"/>
                  </a:solidFill>
                  <a:latin typeface="Calibri Light" panose="020F0302020204030204" pitchFamily="34" charset="0"/>
                  <a:cs typeface="Calibri Light" panose="020F0302020204030204" pitchFamily="34" charset="0"/>
                  <a:sym typeface="Symbol" pitchFamily="18" charset="2"/>
                </a:rPr>
                <a:t>)</a:t>
              </a:r>
              <a:r>
                <a:rPr lang="en-US" altLang="he-IL" sz="2000" b="0">
                  <a:solidFill>
                    <a:srgbClr val="3333CC"/>
                  </a:solidFill>
                  <a:latin typeface="Calibri Light" panose="020F0302020204030204" pitchFamily="34" charset="0"/>
                  <a:cs typeface="Calibri Light" panose="020F0302020204030204" pitchFamily="34" charset="0"/>
                </a:rPr>
                <a:t> </a:t>
              </a:r>
              <a:r>
                <a:rPr lang="en-US" altLang="he-IL" sz="2000">
                  <a:solidFill>
                    <a:srgbClr val="3333CC"/>
                  </a:solidFill>
                  <a:latin typeface="Calibri Light" panose="020F0302020204030204" pitchFamily="34" charset="0"/>
                  <a:cs typeface="Calibri Light" panose="020F0302020204030204" pitchFamily="34" charset="0"/>
                </a:rPr>
                <a:t>do send</a:t>
              </a:r>
              <a:r>
                <a:rPr lang="en-US" altLang="he-IL" sz="2000" b="0">
                  <a:solidFill>
                    <a:srgbClr val="3333CC"/>
                  </a:solidFill>
                  <a:latin typeface="Calibri Light" panose="020F0302020204030204" pitchFamily="34" charset="0"/>
                  <a:cs typeface="Calibri Light" panose="020F0302020204030204" pitchFamily="34" charset="0"/>
                </a:rPr>
                <a:t> (</a:t>
              </a:r>
              <a:r>
                <a:rPr lang="en-US" altLang="he-IL" sz="2000" b="0" i="1">
                  <a:solidFill>
                    <a:srgbClr val="3333CC"/>
                  </a:solidFill>
                  <a:latin typeface="Calibri Light" panose="020F0302020204030204" pitchFamily="34" charset="0"/>
                  <a:cs typeface="Calibri Light" panose="020F0302020204030204" pitchFamily="34" charset="0"/>
                </a:rPr>
                <a:t>j</a:t>
              </a:r>
              <a:r>
                <a:rPr lang="en-US" altLang="he-IL" sz="2000" b="0">
                  <a:solidFill>
                    <a:srgbClr val="3333CC"/>
                  </a:solidFill>
                  <a:latin typeface="Calibri Light" panose="020F0302020204030204" pitchFamily="34" charset="0"/>
                  <a:cs typeface="Calibri Light" panose="020F0302020204030204" pitchFamily="34" charset="0"/>
                </a:rPr>
                <a:t>,</a:t>
              </a:r>
              <a:r>
                <a:rPr lang="en-US" altLang="he-IL" sz="2000" b="0" i="1">
                  <a:solidFill>
                    <a:srgbClr val="3333CC"/>
                  </a:solidFill>
                  <a:latin typeface="Calibri Light" panose="020F0302020204030204" pitchFamily="34" charset="0"/>
                  <a:cs typeface="Calibri Light" panose="020F0302020204030204" pitchFamily="34" charset="0"/>
                </a:rPr>
                <a:t>clock</a:t>
              </a:r>
              <a:r>
                <a:rPr lang="en-US" altLang="he-IL" sz="2000" b="0" i="1" baseline="-25000">
                  <a:solidFill>
                    <a:srgbClr val="3333CC"/>
                  </a:solidFill>
                  <a:latin typeface="Calibri Light" panose="020F0302020204030204" pitchFamily="34" charset="0"/>
                  <a:cs typeface="Calibri Light" panose="020F0302020204030204" pitchFamily="34" charset="0"/>
                </a:rPr>
                <a:t>i</a:t>
              </a:r>
              <a:r>
                <a:rPr lang="en-US" altLang="he-IL" sz="2000" b="0">
                  <a:solidFill>
                    <a:srgbClr val="3333CC"/>
                  </a:solidFill>
                  <a:latin typeface="Calibri Light" panose="020F0302020204030204" pitchFamily="34" charset="0"/>
                  <a:cs typeface="Calibri Light" panose="020F0302020204030204" pitchFamily="34" charset="0"/>
                </a:rPr>
                <a:t>)</a:t>
              </a:r>
            </a:p>
            <a:p>
              <a:pPr>
                <a:lnSpc>
                  <a:spcPct val="50000"/>
                </a:lnSpc>
                <a:spcBef>
                  <a:spcPct val="50000"/>
                </a:spcBef>
                <a:buClrTx/>
                <a:buSzTx/>
                <a:buFontTx/>
                <a:buNone/>
              </a:pPr>
              <a:r>
                <a:rPr lang="en-US" altLang="he-IL" sz="2000" b="0">
                  <a:solidFill>
                    <a:srgbClr val="3333CC"/>
                  </a:solidFill>
                  <a:latin typeface="Calibri Light" panose="020F0302020204030204" pitchFamily="34" charset="0"/>
                  <a:cs typeface="Calibri Light" panose="020F0302020204030204" pitchFamily="34" charset="0"/>
                </a:rPr>
                <a:t>03	 </a:t>
              </a:r>
              <a:r>
                <a:rPr lang="en-US" altLang="he-IL" sz="2000" b="0" i="1">
                  <a:solidFill>
                    <a:srgbClr val="3333CC"/>
                  </a:solidFill>
                  <a:latin typeface="Calibri Light" panose="020F0302020204030204" pitchFamily="34" charset="0"/>
                  <a:cs typeface="Calibri Light" panose="020F0302020204030204" pitchFamily="34" charset="0"/>
                </a:rPr>
                <a:t>max</a:t>
              </a:r>
              <a:r>
                <a:rPr lang="en-US" altLang="he-IL" sz="2000" b="0">
                  <a:solidFill>
                    <a:srgbClr val="3333CC"/>
                  </a:solidFill>
                  <a:latin typeface="Calibri Light" panose="020F0302020204030204" pitchFamily="34" charset="0"/>
                  <a:cs typeface="Calibri Light" panose="020F0302020204030204" pitchFamily="34" charset="0"/>
                </a:rPr>
                <a:t> := </a:t>
              </a:r>
              <a:r>
                <a:rPr lang="en-US" altLang="he-IL" sz="2000" b="0" i="1">
                  <a:solidFill>
                    <a:srgbClr val="3333CC"/>
                  </a:solidFill>
                  <a:latin typeface="Calibri Light" panose="020F0302020204030204" pitchFamily="34" charset="0"/>
                  <a:cs typeface="Calibri Light" panose="020F0302020204030204" pitchFamily="34" charset="0"/>
                </a:rPr>
                <a:t>clock</a:t>
              </a:r>
              <a:r>
                <a:rPr lang="en-US" altLang="he-IL" sz="2000" b="0" i="1" baseline="-25000">
                  <a:solidFill>
                    <a:srgbClr val="3333CC"/>
                  </a:solidFill>
                  <a:latin typeface="Calibri Light" panose="020F0302020204030204" pitchFamily="34" charset="0"/>
                  <a:cs typeface="Calibri Light" panose="020F0302020204030204" pitchFamily="34" charset="0"/>
                </a:rPr>
                <a:t>i</a:t>
              </a:r>
              <a:r>
                <a:rPr lang="en-US" altLang="he-IL" sz="2000" b="0">
                  <a:solidFill>
                    <a:srgbClr val="3333CC"/>
                  </a:solidFill>
                  <a:latin typeface="Calibri Light" panose="020F0302020204030204" pitchFamily="34" charset="0"/>
                  <a:cs typeface="Calibri Light" panose="020F0302020204030204" pitchFamily="34" charset="0"/>
                </a:rPr>
                <a:t> </a:t>
              </a:r>
            </a:p>
            <a:p>
              <a:pPr>
                <a:lnSpc>
                  <a:spcPct val="50000"/>
                </a:lnSpc>
                <a:spcBef>
                  <a:spcPct val="50000"/>
                </a:spcBef>
                <a:buClrTx/>
                <a:buSzTx/>
                <a:buFontTx/>
                <a:buNone/>
              </a:pPr>
              <a:r>
                <a:rPr lang="en-US" altLang="he-IL" sz="2000" b="0">
                  <a:solidFill>
                    <a:srgbClr val="3333CC"/>
                  </a:solidFill>
                  <a:latin typeface="Calibri Light" panose="020F0302020204030204" pitchFamily="34" charset="0"/>
                  <a:cs typeface="Calibri Light" panose="020F0302020204030204" pitchFamily="34" charset="0"/>
                </a:rPr>
                <a:t>04 	 </a:t>
              </a:r>
              <a:r>
                <a:rPr lang="en-US" altLang="he-IL" sz="2000">
                  <a:solidFill>
                    <a:srgbClr val="3333CC"/>
                  </a:solidFill>
                  <a:latin typeface="Calibri Light" panose="020F0302020204030204" pitchFamily="34" charset="0"/>
                  <a:cs typeface="Calibri Light" panose="020F0302020204030204" pitchFamily="34" charset="0"/>
                </a:rPr>
                <a:t>forall </a:t>
              </a:r>
              <a:r>
                <a:rPr lang="en-US" altLang="he-IL" sz="2000" b="0">
                  <a:solidFill>
                    <a:srgbClr val="3333CC"/>
                  </a:solidFill>
                  <a:latin typeface="Calibri Light" panose="020F0302020204030204" pitchFamily="34" charset="0"/>
                  <a:cs typeface="Calibri Light" panose="020F0302020204030204" pitchFamily="34" charset="0"/>
                </a:rPr>
                <a:t> </a:t>
              </a:r>
              <a:r>
                <a:rPr lang="en-US" altLang="he-IL" sz="2000" b="0" i="1">
                  <a:solidFill>
                    <a:srgbClr val="3333CC"/>
                  </a:solidFill>
                  <a:latin typeface="Calibri Light" panose="020F0302020204030204" pitchFamily="34" charset="0"/>
                  <a:cs typeface="Calibri Light" panose="020F0302020204030204" pitchFamily="34" charset="0"/>
                </a:rPr>
                <a:t>P</a:t>
              </a:r>
              <a:r>
                <a:rPr lang="en-US" altLang="he-IL" sz="2000" b="0" i="1" baseline="-25000">
                  <a:solidFill>
                    <a:srgbClr val="3333CC"/>
                  </a:solidFill>
                  <a:latin typeface="Calibri Light" panose="020F0302020204030204" pitchFamily="34" charset="0"/>
                  <a:cs typeface="Calibri Light" panose="020F0302020204030204" pitchFamily="34" charset="0"/>
                </a:rPr>
                <a:t>j</a:t>
              </a:r>
              <a:r>
                <a:rPr lang="en-US" altLang="he-IL" sz="2000" b="0">
                  <a:solidFill>
                    <a:srgbClr val="3333CC"/>
                  </a:solidFill>
                  <a:latin typeface="Calibri Light" panose="020F0302020204030204" pitchFamily="34" charset="0"/>
                  <a:cs typeface="Calibri Light" panose="020F0302020204030204" pitchFamily="34" charset="0"/>
                </a:rPr>
                <a:t> </a:t>
              </a:r>
              <a:r>
                <a:rPr lang="en-US" altLang="he-IL" sz="2000" b="0">
                  <a:solidFill>
                    <a:srgbClr val="3333CC"/>
                  </a:solidFill>
                  <a:latin typeface="Calibri Light" panose="020F0302020204030204" pitchFamily="34" charset="0"/>
                  <a:cs typeface="Calibri Light" panose="020F0302020204030204" pitchFamily="34" charset="0"/>
                  <a:sym typeface="Symbol" pitchFamily="18" charset="2"/>
                </a:rPr>
                <a:t> </a:t>
              </a:r>
              <a:r>
                <a:rPr lang="en-US" altLang="he-IL" sz="2000" b="0" i="1">
                  <a:solidFill>
                    <a:srgbClr val="3333CC"/>
                  </a:solidFill>
                  <a:latin typeface="Calibri Light" panose="020F0302020204030204" pitchFamily="34" charset="0"/>
                  <a:cs typeface="Calibri Light" panose="020F0302020204030204" pitchFamily="34" charset="0"/>
                  <a:sym typeface="Symbol" pitchFamily="18" charset="2"/>
                </a:rPr>
                <a:t>N</a:t>
              </a:r>
              <a:r>
                <a:rPr lang="en-US" altLang="he-IL" sz="2000" b="0">
                  <a:solidFill>
                    <a:srgbClr val="3333CC"/>
                  </a:solidFill>
                  <a:latin typeface="Calibri Light" panose="020F0302020204030204" pitchFamily="34" charset="0"/>
                  <a:cs typeface="Calibri Light" panose="020F0302020204030204" pitchFamily="34" charset="0"/>
                  <a:sym typeface="Symbol" pitchFamily="18" charset="2"/>
                </a:rPr>
                <a:t>(</a:t>
              </a:r>
              <a:r>
                <a:rPr lang="en-US" altLang="he-IL" sz="2000" b="0" i="1">
                  <a:solidFill>
                    <a:srgbClr val="3333CC"/>
                  </a:solidFill>
                  <a:latin typeface="Calibri Light" panose="020F0302020204030204" pitchFamily="34" charset="0"/>
                  <a:cs typeface="Calibri Light" panose="020F0302020204030204" pitchFamily="34" charset="0"/>
                  <a:sym typeface="Symbol" pitchFamily="18" charset="2"/>
                </a:rPr>
                <a:t>i</a:t>
              </a:r>
              <a:r>
                <a:rPr lang="en-US" altLang="he-IL" sz="2000" b="0">
                  <a:solidFill>
                    <a:srgbClr val="3333CC"/>
                  </a:solidFill>
                  <a:latin typeface="Calibri Light" panose="020F0302020204030204" pitchFamily="34" charset="0"/>
                  <a:cs typeface="Calibri Light" panose="020F0302020204030204" pitchFamily="34" charset="0"/>
                  <a:sym typeface="Symbol" pitchFamily="18" charset="2"/>
                </a:rPr>
                <a:t>)</a:t>
              </a:r>
              <a:r>
                <a:rPr lang="en-US" altLang="he-IL" sz="2000" b="0">
                  <a:solidFill>
                    <a:srgbClr val="3333CC"/>
                  </a:solidFill>
                  <a:latin typeface="Calibri Light" panose="020F0302020204030204" pitchFamily="34" charset="0"/>
                  <a:cs typeface="Calibri Light" panose="020F0302020204030204" pitchFamily="34" charset="0"/>
                </a:rPr>
                <a:t> </a:t>
              </a:r>
              <a:r>
                <a:rPr lang="en-US" altLang="he-IL" sz="2000">
                  <a:solidFill>
                    <a:srgbClr val="3333CC"/>
                  </a:solidFill>
                  <a:latin typeface="Calibri Light" panose="020F0302020204030204" pitchFamily="34" charset="0"/>
                  <a:cs typeface="Calibri Light" panose="020F0302020204030204" pitchFamily="34" charset="0"/>
                </a:rPr>
                <a:t>do</a:t>
              </a:r>
            </a:p>
            <a:p>
              <a:pPr>
                <a:lnSpc>
                  <a:spcPct val="50000"/>
                </a:lnSpc>
                <a:spcBef>
                  <a:spcPct val="50000"/>
                </a:spcBef>
                <a:buClrTx/>
                <a:buSzTx/>
                <a:buFontTx/>
                <a:buNone/>
              </a:pPr>
              <a:r>
                <a:rPr lang="en-US" altLang="he-IL" sz="2000" b="0">
                  <a:solidFill>
                    <a:srgbClr val="3333CC"/>
                  </a:solidFill>
                  <a:latin typeface="Calibri Light" panose="020F0302020204030204" pitchFamily="34" charset="0"/>
                  <a:cs typeface="Calibri Light" panose="020F0302020204030204" pitchFamily="34" charset="0"/>
                </a:rPr>
                <a:t>05		</a:t>
              </a:r>
              <a:r>
                <a:rPr lang="en-US" altLang="he-IL" sz="2000">
                  <a:solidFill>
                    <a:srgbClr val="3333CC"/>
                  </a:solidFill>
                  <a:latin typeface="Calibri Light" panose="020F0302020204030204" pitchFamily="34" charset="0"/>
                  <a:cs typeface="Calibri Light" panose="020F0302020204030204" pitchFamily="34" charset="0"/>
                </a:rPr>
                <a:t>receive</a:t>
              </a:r>
              <a:r>
                <a:rPr lang="en-US" altLang="he-IL" sz="2000" b="0">
                  <a:solidFill>
                    <a:srgbClr val="3333CC"/>
                  </a:solidFill>
                  <a:latin typeface="Calibri Light" panose="020F0302020204030204" pitchFamily="34" charset="0"/>
                  <a:cs typeface="Calibri Light" panose="020F0302020204030204" pitchFamily="34" charset="0"/>
                </a:rPr>
                <a:t>(</a:t>
              </a:r>
              <a:r>
                <a:rPr lang="en-US" altLang="he-IL" sz="2000" b="0" i="1">
                  <a:solidFill>
                    <a:srgbClr val="3333CC"/>
                  </a:solidFill>
                  <a:latin typeface="Calibri Light" panose="020F0302020204030204" pitchFamily="34" charset="0"/>
                  <a:cs typeface="Calibri Light" panose="020F0302020204030204" pitchFamily="34" charset="0"/>
                </a:rPr>
                <a:t>clock</a:t>
              </a:r>
              <a:r>
                <a:rPr lang="en-US" altLang="he-IL" sz="2000" b="0" i="1" baseline="-25000">
                  <a:solidFill>
                    <a:srgbClr val="3333CC"/>
                  </a:solidFill>
                  <a:latin typeface="Calibri Light" panose="020F0302020204030204" pitchFamily="34" charset="0"/>
                  <a:cs typeface="Calibri Light" panose="020F0302020204030204" pitchFamily="34" charset="0"/>
                </a:rPr>
                <a:t>j</a:t>
              </a:r>
              <a:r>
                <a:rPr lang="en-US" altLang="he-IL" sz="2000" b="0">
                  <a:solidFill>
                    <a:srgbClr val="3333CC"/>
                  </a:solidFill>
                  <a:latin typeface="Calibri Light" panose="020F0302020204030204" pitchFamily="34" charset="0"/>
                  <a:cs typeface="Calibri Light" panose="020F0302020204030204" pitchFamily="34" charset="0"/>
                </a:rPr>
                <a:t>)</a:t>
              </a:r>
              <a:endParaRPr lang="en-US" altLang="he-IL" sz="2000" b="0">
                <a:solidFill>
                  <a:srgbClr val="3333CC"/>
                </a:solidFill>
                <a:latin typeface="Calibri Light" panose="020F0302020204030204" pitchFamily="34" charset="0"/>
                <a:cs typeface="Calibri Light" panose="020F0302020204030204" pitchFamily="34" charset="0"/>
                <a:sym typeface="Symbol" pitchFamily="18" charset="2"/>
              </a:endParaRPr>
            </a:p>
            <a:p>
              <a:pPr>
                <a:lnSpc>
                  <a:spcPct val="50000"/>
                </a:lnSpc>
                <a:spcBef>
                  <a:spcPct val="50000"/>
                </a:spcBef>
                <a:buClrTx/>
                <a:buSzTx/>
                <a:buFontTx/>
                <a:buNone/>
              </a:pPr>
              <a:r>
                <a:rPr lang="en-US" altLang="he-IL" sz="2000" b="0">
                  <a:solidFill>
                    <a:srgbClr val="3333CC"/>
                  </a:solidFill>
                  <a:latin typeface="Calibri Light" panose="020F0302020204030204" pitchFamily="34" charset="0"/>
                  <a:cs typeface="Calibri Light" panose="020F0302020204030204" pitchFamily="34" charset="0"/>
                  <a:sym typeface="Symbol" pitchFamily="18" charset="2"/>
                </a:rPr>
                <a:t>06		</a:t>
              </a:r>
              <a:r>
                <a:rPr lang="en-US" altLang="he-IL" sz="2000">
                  <a:solidFill>
                    <a:srgbClr val="3333CC"/>
                  </a:solidFill>
                  <a:latin typeface="Calibri Light" panose="020F0302020204030204" pitchFamily="34" charset="0"/>
                  <a:cs typeface="Calibri Light" panose="020F0302020204030204" pitchFamily="34" charset="0"/>
                  <a:sym typeface="Symbol" pitchFamily="18" charset="2"/>
                </a:rPr>
                <a:t>if</a:t>
              </a:r>
              <a:r>
                <a:rPr lang="en-US" altLang="he-IL" sz="2000" b="0">
                  <a:solidFill>
                    <a:srgbClr val="3333CC"/>
                  </a:solidFill>
                  <a:latin typeface="Calibri Light" panose="020F0302020204030204" pitchFamily="34" charset="0"/>
                  <a:cs typeface="Calibri Light" panose="020F0302020204030204" pitchFamily="34" charset="0"/>
                  <a:sym typeface="Symbol" pitchFamily="18" charset="2"/>
                </a:rPr>
                <a:t> </a:t>
              </a:r>
              <a:r>
                <a:rPr lang="en-US" altLang="he-IL" sz="2000" b="0" i="1">
                  <a:solidFill>
                    <a:srgbClr val="3333CC"/>
                  </a:solidFill>
                  <a:latin typeface="Calibri Light" panose="020F0302020204030204" pitchFamily="34" charset="0"/>
                  <a:cs typeface="Calibri Light" panose="020F0302020204030204" pitchFamily="34" charset="0"/>
                </a:rPr>
                <a:t>clock</a:t>
              </a:r>
              <a:r>
                <a:rPr lang="en-US" altLang="he-IL" sz="2000" b="0" i="1" baseline="-25000">
                  <a:solidFill>
                    <a:srgbClr val="3333CC"/>
                  </a:solidFill>
                  <a:latin typeface="Calibri Light" panose="020F0302020204030204" pitchFamily="34" charset="0"/>
                  <a:cs typeface="Calibri Light" panose="020F0302020204030204" pitchFamily="34" charset="0"/>
                </a:rPr>
                <a:t>j</a:t>
              </a:r>
              <a:r>
                <a:rPr lang="en-US" altLang="he-IL" sz="2000" b="0" i="1">
                  <a:solidFill>
                    <a:srgbClr val="3333CC"/>
                  </a:solidFill>
                  <a:latin typeface="Calibri Light" panose="020F0302020204030204" pitchFamily="34" charset="0"/>
                  <a:cs typeface="Calibri Light" panose="020F0302020204030204" pitchFamily="34" charset="0"/>
                  <a:sym typeface="Symbol" pitchFamily="18" charset="2"/>
                </a:rPr>
                <a:t> </a:t>
              </a:r>
              <a:r>
                <a:rPr lang="en-US" altLang="he-IL" sz="2000" b="0">
                  <a:solidFill>
                    <a:srgbClr val="3333CC"/>
                  </a:solidFill>
                  <a:latin typeface="Calibri Light" panose="020F0302020204030204" pitchFamily="34" charset="0"/>
                  <a:cs typeface="Calibri Light" panose="020F0302020204030204" pitchFamily="34" charset="0"/>
                  <a:sym typeface="Symbol" pitchFamily="18" charset="2"/>
                </a:rPr>
                <a:t> </a:t>
              </a:r>
              <a:r>
                <a:rPr lang="en-US" altLang="he-IL" sz="2000" b="0" i="1">
                  <a:solidFill>
                    <a:srgbClr val="3333CC"/>
                  </a:solidFill>
                  <a:latin typeface="Calibri Light" panose="020F0302020204030204" pitchFamily="34" charset="0"/>
                  <a:cs typeface="Calibri Light" panose="020F0302020204030204" pitchFamily="34" charset="0"/>
                  <a:sym typeface="Symbol" pitchFamily="18" charset="2"/>
                </a:rPr>
                <a:t>max</a:t>
              </a:r>
              <a:r>
                <a:rPr lang="en-US" altLang="he-IL" sz="2000" b="0">
                  <a:solidFill>
                    <a:srgbClr val="3333CC"/>
                  </a:solidFill>
                  <a:latin typeface="Calibri Light" panose="020F0302020204030204" pitchFamily="34" charset="0"/>
                  <a:cs typeface="Calibri Light" panose="020F0302020204030204" pitchFamily="34" charset="0"/>
                  <a:sym typeface="Symbol" pitchFamily="18" charset="2"/>
                </a:rPr>
                <a:t> </a:t>
              </a:r>
              <a:r>
                <a:rPr lang="en-US" altLang="he-IL" sz="2000">
                  <a:solidFill>
                    <a:srgbClr val="3333CC"/>
                  </a:solidFill>
                  <a:latin typeface="Calibri Light" panose="020F0302020204030204" pitchFamily="34" charset="0"/>
                  <a:cs typeface="Calibri Light" panose="020F0302020204030204" pitchFamily="34" charset="0"/>
                  <a:sym typeface="Symbol" pitchFamily="18" charset="2"/>
                </a:rPr>
                <a:t>then</a:t>
              </a:r>
              <a:r>
                <a:rPr lang="en-US" altLang="he-IL" sz="2000" b="0">
                  <a:solidFill>
                    <a:srgbClr val="3333CC"/>
                  </a:solidFill>
                  <a:latin typeface="Calibri Light" panose="020F0302020204030204" pitchFamily="34" charset="0"/>
                  <a:cs typeface="Calibri Light" panose="020F0302020204030204" pitchFamily="34" charset="0"/>
                  <a:sym typeface="Symbol" pitchFamily="18" charset="2"/>
                </a:rPr>
                <a:t> </a:t>
              </a:r>
              <a:r>
                <a:rPr lang="en-US" altLang="he-IL" sz="2000" b="0" i="1">
                  <a:solidFill>
                    <a:srgbClr val="3333CC"/>
                  </a:solidFill>
                  <a:latin typeface="Calibri Light" panose="020F0302020204030204" pitchFamily="34" charset="0"/>
                  <a:cs typeface="Calibri Light" panose="020F0302020204030204" pitchFamily="34" charset="0"/>
                  <a:sym typeface="Symbol" pitchFamily="18" charset="2"/>
                </a:rPr>
                <a:t>max </a:t>
              </a:r>
              <a:r>
                <a:rPr lang="en-US" altLang="he-IL" sz="2000" b="0">
                  <a:solidFill>
                    <a:srgbClr val="3333CC"/>
                  </a:solidFill>
                  <a:latin typeface="Calibri Light" panose="020F0302020204030204" pitchFamily="34" charset="0"/>
                  <a:cs typeface="Calibri Light" panose="020F0302020204030204" pitchFamily="34" charset="0"/>
                  <a:sym typeface="Symbol" pitchFamily="18" charset="2"/>
                </a:rPr>
                <a:t>:= </a:t>
              </a:r>
              <a:r>
                <a:rPr lang="en-US" altLang="he-IL" sz="2000" b="0" i="1">
                  <a:solidFill>
                    <a:srgbClr val="3333CC"/>
                  </a:solidFill>
                  <a:latin typeface="Calibri Light" panose="020F0302020204030204" pitchFamily="34" charset="0"/>
                  <a:cs typeface="Calibri Light" panose="020F0302020204030204" pitchFamily="34" charset="0"/>
                </a:rPr>
                <a:t>clock</a:t>
              </a:r>
              <a:r>
                <a:rPr lang="en-US" altLang="he-IL" sz="2000" b="0" i="1" baseline="-25000">
                  <a:solidFill>
                    <a:srgbClr val="3333CC"/>
                  </a:solidFill>
                  <a:latin typeface="Calibri Light" panose="020F0302020204030204" pitchFamily="34" charset="0"/>
                  <a:cs typeface="Calibri Light" panose="020F0302020204030204" pitchFamily="34" charset="0"/>
                </a:rPr>
                <a:t>j</a:t>
              </a:r>
              <a:endParaRPr lang="en-US" altLang="he-IL" sz="2000" b="0">
                <a:solidFill>
                  <a:srgbClr val="3333CC"/>
                </a:solidFill>
                <a:latin typeface="Calibri Light" panose="020F0302020204030204" pitchFamily="34" charset="0"/>
                <a:cs typeface="Calibri Light" panose="020F0302020204030204" pitchFamily="34" charset="0"/>
                <a:sym typeface="Symbol" pitchFamily="18" charset="2"/>
              </a:endParaRPr>
            </a:p>
            <a:p>
              <a:pPr>
                <a:lnSpc>
                  <a:spcPct val="50000"/>
                </a:lnSpc>
                <a:spcBef>
                  <a:spcPct val="50000"/>
                </a:spcBef>
                <a:buClrTx/>
                <a:buSzTx/>
                <a:buFontTx/>
                <a:buNone/>
              </a:pPr>
              <a:r>
                <a:rPr lang="en-US" altLang="he-IL" sz="2000" b="0">
                  <a:solidFill>
                    <a:srgbClr val="3333CC"/>
                  </a:solidFill>
                  <a:latin typeface="Calibri Light" panose="020F0302020204030204" pitchFamily="34" charset="0"/>
                  <a:cs typeface="Calibri Light" panose="020F0302020204030204" pitchFamily="34" charset="0"/>
                  <a:sym typeface="Symbol" pitchFamily="18" charset="2"/>
                </a:rPr>
                <a:t>07	</a:t>
              </a:r>
              <a:r>
                <a:rPr lang="en-US" altLang="he-IL" sz="2000">
                  <a:solidFill>
                    <a:srgbClr val="3333CC"/>
                  </a:solidFill>
                  <a:latin typeface="Calibri Light" panose="020F0302020204030204" pitchFamily="34" charset="0"/>
                  <a:cs typeface="Calibri Light" panose="020F0302020204030204" pitchFamily="34" charset="0"/>
                  <a:sym typeface="Symbol" pitchFamily="18" charset="2"/>
                </a:rPr>
                <a:t>od</a:t>
              </a:r>
              <a:endParaRPr lang="en-US" altLang="he-IL" sz="2000">
                <a:solidFill>
                  <a:srgbClr val="3333CC"/>
                </a:solidFill>
                <a:latin typeface="Calibri Light" panose="020F0302020204030204" pitchFamily="34" charset="0"/>
                <a:cs typeface="Calibri Light" panose="020F0302020204030204" pitchFamily="34" charset="0"/>
              </a:endParaRPr>
            </a:p>
            <a:p>
              <a:pPr>
                <a:lnSpc>
                  <a:spcPct val="50000"/>
                </a:lnSpc>
                <a:spcBef>
                  <a:spcPct val="50000"/>
                </a:spcBef>
                <a:buClrTx/>
                <a:buSzTx/>
                <a:buFontTx/>
                <a:buNone/>
              </a:pPr>
              <a:r>
                <a:rPr lang="en-US" altLang="he-IL" sz="2000" b="0">
                  <a:solidFill>
                    <a:srgbClr val="3333CC"/>
                  </a:solidFill>
                  <a:latin typeface="Calibri Light" panose="020F0302020204030204" pitchFamily="34" charset="0"/>
                  <a:cs typeface="Calibri Light" panose="020F0302020204030204" pitchFamily="34" charset="0"/>
                </a:rPr>
                <a:t>08	 </a:t>
              </a:r>
              <a:r>
                <a:rPr lang="en-US" altLang="he-IL" sz="2000" b="0" i="1">
                  <a:solidFill>
                    <a:srgbClr val="3333CC"/>
                  </a:solidFill>
                  <a:latin typeface="Calibri Light" panose="020F0302020204030204" pitchFamily="34" charset="0"/>
                  <a:cs typeface="Calibri Light" panose="020F0302020204030204" pitchFamily="34" charset="0"/>
                </a:rPr>
                <a:t>clock</a:t>
              </a:r>
              <a:r>
                <a:rPr lang="en-US" altLang="he-IL" sz="2000" b="0" i="1" baseline="-25000">
                  <a:solidFill>
                    <a:srgbClr val="3333CC"/>
                  </a:solidFill>
                  <a:latin typeface="Calibri Light" panose="020F0302020204030204" pitchFamily="34" charset="0"/>
                  <a:cs typeface="Calibri Light" panose="020F0302020204030204" pitchFamily="34" charset="0"/>
                </a:rPr>
                <a:t>i</a:t>
              </a:r>
              <a:r>
                <a:rPr lang="en-US" altLang="he-IL" sz="2000" b="0">
                  <a:solidFill>
                    <a:srgbClr val="3333CC"/>
                  </a:solidFill>
                  <a:latin typeface="Calibri Light" panose="020F0302020204030204" pitchFamily="34" charset="0"/>
                  <a:cs typeface="Calibri Light" panose="020F0302020204030204" pitchFamily="34" charset="0"/>
                </a:rPr>
                <a:t> := </a:t>
              </a:r>
              <a:r>
                <a:rPr lang="en-US" altLang="he-IL" sz="2000" b="0" i="1">
                  <a:solidFill>
                    <a:srgbClr val="3333CC"/>
                  </a:solidFill>
                  <a:latin typeface="Calibri Light" panose="020F0302020204030204" pitchFamily="34" charset="0"/>
                  <a:cs typeface="Calibri Light" panose="020F0302020204030204" pitchFamily="34" charset="0"/>
                </a:rPr>
                <a:t>max</a:t>
              </a:r>
              <a:r>
                <a:rPr lang="en-US" altLang="he-IL" sz="2000" b="0">
                  <a:solidFill>
                    <a:srgbClr val="3333CC"/>
                  </a:solidFill>
                  <a:latin typeface="Calibri Light" panose="020F0302020204030204" pitchFamily="34" charset="0"/>
                  <a:cs typeface="Calibri Light" panose="020F0302020204030204" pitchFamily="34" charset="0"/>
                </a:rPr>
                <a:t> + 1</a:t>
              </a:r>
              <a:r>
                <a:rPr lang="en-US" altLang="he-IL" sz="2000" b="0">
                  <a:solidFill>
                    <a:srgbClr val="3333CC"/>
                  </a:solidFill>
                  <a:latin typeface="Calibri Light" panose="020F0302020204030204" pitchFamily="34" charset="0"/>
                  <a:cs typeface="Calibri Light" panose="020F0302020204030204" pitchFamily="34" charset="0"/>
                  <a:sym typeface="Symbol" pitchFamily="18" charset="2"/>
                </a:rPr>
                <a:t> </a:t>
              </a:r>
            </a:p>
          </p:txBody>
        </p:sp>
        <p:sp>
          <p:nvSpPr>
            <p:cNvPr id="13320" name="Rectangle 6"/>
            <p:cNvSpPr>
              <a:spLocks noChangeArrowheads="1"/>
            </p:cNvSpPr>
            <p:nvPr/>
          </p:nvSpPr>
          <p:spPr bwMode="auto">
            <a:xfrm>
              <a:off x="512" y="3533"/>
              <a:ext cx="2026" cy="253"/>
            </a:xfrm>
            <a:prstGeom prst="rect">
              <a:avLst/>
            </a:prstGeom>
            <a:noFill/>
            <a:ln w="28575">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latin typeface="Calibri Light" panose="020F0302020204030204" pitchFamily="34" charset="0"/>
                <a:cs typeface="Calibri Light" panose="020F0302020204030204" pitchFamily="34" charset="0"/>
              </a:endParaRPr>
            </a:p>
          </p:txBody>
        </p:sp>
      </p:grpSp>
    </p:spTree>
    <p:extLst>
      <p:ext uri="{BB962C8B-B14F-4D97-AF65-F5344CB8AC3E}">
        <p14:creationId xmlns:p14="http://schemas.microsoft.com/office/powerpoint/2010/main" val="20934580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357380"/>
                                        </p:tgtEl>
                                        <p:attrNameLst>
                                          <p:attrName>style.visibility</p:attrName>
                                        </p:attrNameLst>
                                      </p:cBhvr>
                                      <p:to>
                                        <p:strVal val="visible"/>
                                      </p:to>
                                    </p:set>
                                    <p:animEffect transition="in" filter="dissolve">
                                      <p:cBhvr>
                                        <p:cTn id="7" dur="500"/>
                                        <p:tgtEl>
                                          <p:spTgt spid="357380"/>
                                        </p:tgtEl>
                                      </p:cBhvr>
                                    </p:animEffect>
                                  </p:childTnLst>
                                </p:cTn>
                              </p:par>
                            </p:childTnLst>
                          </p:cTn>
                        </p:par>
                        <p:par>
                          <p:cTn id="8" fill="hold" nodeType="afterGroup">
                            <p:stCondLst>
                              <p:cond delay="500"/>
                            </p:stCondLst>
                            <p:childTnLst>
                              <p:par>
                                <p:cTn id="9" presetID="1" presetClass="entr" presetSubtype="0" fill="hold" grpId="0" nodeType="afterEffect">
                                  <p:stCondLst>
                                    <p:cond delay="1000"/>
                                  </p:stCondLst>
                                  <p:childTnLst>
                                    <p:set>
                                      <p:cBhvr>
                                        <p:cTn id="10" dur="1" fill="hold">
                                          <p:stCondLst>
                                            <p:cond delay="499"/>
                                          </p:stCondLst>
                                        </p:cTn>
                                        <p:tgtEl>
                                          <p:spTgt spid="357379">
                                            <p:txEl>
                                              <p:pRg st="0" end="0"/>
                                            </p:txEl>
                                          </p:spTgt>
                                        </p:tgtEl>
                                        <p:attrNameLst>
                                          <p:attrName>style.visibility</p:attrName>
                                        </p:attrNameLst>
                                      </p:cBhvr>
                                      <p:to>
                                        <p:strVal val="visible"/>
                                      </p:to>
                                    </p:set>
                                  </p:childTnLst>
                                </p:cTn>
                              </p:par>
                              <p:par>
                                <p:cTn id="11" presetID="1" presetClass="entr" presetSubtype="0" fill="hold" grpId="0" nodeType="withEffect">
                                  <p:stCondLst>
                                    <p:cond delay="1000"/>
                                  </p:stCondLst>
                                  <p:childTnLst>
                                    <p:set>
                                      <p:cBhvr>
                                        <p:cTn id="12" dur="1" fill="hold">
                                          <p:stCondLst>
                                            <p:cond delay="499"/>
                                          </p:stCondLst>
                                        </p:cTn>
                                        <p:tgtEl>
                                          <p:spTgt spid="35737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79" grpId="0" build="p" autoUpdateAnimBg="0" advAuto="100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Slide Number Placeholder 5"/>
          <p:cNvSpPr>
            <a:spLocks noGrp="1"/>
          </p:cNvSpPr>
          <p:nvPr>
            <p:ph type="sldNum" sz="quarter" idx="12"/>
          </p:nvPr>
        </p:nvSpPr>
        <p:spPr>
          <a:noFill/>
        </p:spPr>
        <p:txBody>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r>
              <a:rPr lang="en-US" altLang="en-US" sz="1400" b="0">
                <a:solidFill>
                  <a:srgbClr val="3333CC"/>
                </a:solidFill>
                <a:latin typeface="Calibri Light" panose="020F0302020204030204" pitchFamily="34" charset="0"/>
                <a:cs typeface="Calibri Light" panose="020F0302020204030204" pitchFamily="34" charset="0"/>
              </a:rPr>
              <a:t>1-</a:t>
            </a:r>
            <a:fld id="{863CD072-2C89-473E-AC15-D56F5CD9CFC3}" type="slidenum">
              <a:rPr lang="en-US" altLang="en-US" sz="1400" b="0">
                <a:solidFill>
                  <a:srgbClr val="3333CC"/>
                </a:solidFill>
                <a:latin typeface="Calibri Light" panose="020F0302020204030204" pitchFamily="34" charset="0"/>
                <a:cs typeface="Calibri Light" panose="020F0302020204030204" pitchFamily="34" charset="0"/>
              </a:rPr>
              <a:pPr/>
              <a:t>21</a:t>
            </a:fld>
            <a:endParaRPr lang="en-US" altLang="en-US" sz="1400" b="0">
              <a:solidFill>
                <a:srgbClr val="3333CC"/>
              </a:solidFill>
              <a:latin typeface="Calibri Light" panose="020F0302020204030204" pitchFamily="34" charset="0"/>
              <a:cs typeface="Calibri Light" panose="020F0302020204030204" pitchFamily="34" charset="0"/>
            </a:endParaRPr>
          </a:p>
        </p:txBody>
      </p:sp>
      <p:sp>
        <p:nvSpPr>
          <p:cNvPr id="14340" name="Rectangle 2"/>
          <p:cNvSpPr>
            <a:spLocks noGrp="1" noChangeArrowheads="1"/>
          </p:cNvSpPr>
          <p:nvPr>
            <p:ph type="title"/>
          </p:nvPr>
        </p:nvSpPr>
        <p:spPr>
          <a:xfrm>
            <a:off x="533400" y="928688"/>
            <a:ext cx="7772400" cy="1143000"/>
          </a:xfrm>
        </p:spPr>
        <p:txBody>
          <a:bodyPr/>
          <a:lstStyle/>
          <a:p>
            <a:r>
              <a:rPr lang="en-US" altLang="sv-SE" sz="3200" dirty="0">
                <a:latin typeface="Calibri Light" panose="020F0302020204030204" pitchFamily="34" charset="0"/>
                <a:cs typeface="Calibri Light" panose="020F0302020204030204" pitchFamily="34" charset="0"/>
              </a:rPr>
              <a:t>Digital Clock Synchronization –  Bounded version</a:t>
            </a:r>
          </a:p>
        </p:txBody>
      </p:sp>
      <p:sp>
        <p:nvSpPr>
          <p:cNvPr id="14341" name="Rectangle 3"/>
          <p:cNvSpPr>
            <a:spLocks noGrp="1" noChangeArrowheads="1"/>
          </p:cNvSpPr>
          <p:nvPr>
            <p:ph type="body" idx="1"/>
          </p:nvPr>
        </p:nvSpPr>
        <p:spPr>
          <a:xfrm>
            <a:off x="533400" y="2300288"/>
            <a:ext cx="7772400" cy="2806700"/>
          </a:xfrm>
        </p:spPr>
        <p:txBody>
          <a:bodyPr/>
          <a:lstStyle/>
          <a:p>
            <a:r>
              <a:rPr lang="en-US" altLang="sv-SE" dirty="0">
                <a:latin typeface="Calibri Light" panose="020F0302020204030204" pitchFamily="34" charset="0"/>
                <a:cs typeface="Calibri Light" panose="020F0302020204030204" pitchFamily="34" charset="0"/>
              </a:rPr>
              <a:t>Unbounded clocks is a drawback in self-stabilizing systems</a:t>
            </a:r>
          </a:p>
          <a:p>
            <a:r>
              <a:rPr lang="en-US" altLang="sv-SE" dirty="0">
                <a:latin typeface="Calibri Light" panose="020F0302020204030204" pitchFamily="34" charset="0"/>
                <a:cs typeface="Calibri Light" panose="020F0302020204030204" pitchFamily="34" charset="0"/>
              </a:rPr>
              <a:t>The use of 2</a:t>
            </a:r>
            <a:r>
              <a:rPr lang="en-US" altLang="sv-SE" baseline="30000" dirty="0">
                <a:latin typeface="Calibri Light" panose="020F0302020204030204" pitchFamily="34" charset="0"/>
                <a:cs typeface="Calibri Light" panose="020F0302020204030204" pitchFamily="34" charset="0"/>
              </a:rPr>
              <a:t>64</a:t>
            </a:r>
            <a:r>
              <a:rPr lang="en-US" altLang="sv-SE" dirty="0">
                <a:latin typeface="Calibri Light" panose="020F0302020204030204" pitchFamily="34" charset="0"/>
                <a:cs typeface="Calibri Light" panose="020F0302020204030204" pitchFamily="34" charset="0"/>
              </a:rPr>
              <a:t> possible values does not help creating the illusion of “unbounded”:</a:t>
            </a:r>
          </a:p>
          <a:p>
            <a:pPr lvl="1"/>
            <a:r>
              <a:rPr lang="en-US" altLang="sv-SE" dirty="0">
                <a:latin typeface="Calibri Light" panose="020F0302020204030204" pitchFamily="34" charset="0"/>
                <a:cs typeface="Calibri Light" panose="020F0302020204030204" pitchFamily="34" charset="0"/>
              </a:rPr>
              <a:t>A single transient fault may cause the clock to reach the maximal clock value … </a:t>
            </a:r>
          </a:p>
        </p:txBody>
      </p:sp>
    </p:spTree>
    <p:extLst>
      <p:ext uri="{BB962C8B-B14F-4D97-AF65-F5344CB8AC3E}">
        <p14:creationId xmlns:p14="http://schemas.microsoft.com/office/powerpoint/2010/main" val="16957360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Slide Number Placeholder 5"/>
          <p:cNvSpPr>
            <a:spLocks noGrp="1"/>
          </p:cNvSpPr>
          <p:nvPr>
            <p:ph type="sldNum" sz="quarter" idx="12"/>
          </p:nvPr>
        </p:nvSpPr>
        <p:spPr>
          <a:noFill/>
        </p:spPr>
        <p:txBody>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r>
              <a:rPr lang="en-US" altLang="en-US" sz="1400" b="0">
                <a:solidFill>
                  <a:srgbClr val="3333CC"/>
                </a:solidFill>
                <a:latin typeface="Calibri Light" panose="020F0302020204030204" pitchFamily="34" charset="0"/>
                <a:cs typeface="Calibri Light" panose="020F0302020204030204" pitchFamily="34" charset="0"/>
              </a:rPr>
              <a:t>1-</a:t>
            </a:r>
            <a:fld id="{C122A9A3-937E-4413-AF15-189EF01D6BF9}" type="slidenum">
              <a:rPr lang="en-US" altLang="en-US" sz="1400" b="0">
                <a:solidFill>
                  <a:srgbClr val="3333CC"/>
                </a:solidFill>
                <a:latin typeface="Calibri Light" panose="020F0302020204030204" pitchFamily="34" charset="0"/>
                <a:cs typeface="Calibri Light" panose="020F0302020204030204" pitchFamily="34" charset="0"/>
              </a:rPr>
              <a:pPr/>
              <a:t>22</a:t>
            </a:fld>
            <a:endParaRPr lang="en-US" altLang="en-US" sz="1400" b="0">
              <a:solidFill>
                <a:srgbClr val="3333CC"/>
              </a:solidFill>
              <a:latin typeface="Calibri Light" panose="020F0302020204030204" pitchFamily="34" charset="0"/>
              <a:cs typeface="Calibri Light" panose="020F0302020204030204" pitchFamily="34" charset="0"/>
            </a:endParaRPr>
          </a:p>
        </p:txBody>
      </p:sp>
      <p:sp>
        <p:nvSpPr>
          <p:cNvPr id="15364" name="Rectangle 2"/>
          <p:cNvSpPr>
            <a:spLocks noGrp="1" noChangeArrowheads="1"/>
          </p:cNvSpPr>
          <p:nvPr>
            <p:ph type="title"/>
          </p:nvPr>
        </p:nvSpPr>
        <p:spPr>
          <a:xfrm>
            <a:off x="307975" y="385763"/>
            <a:ext cx="8580438" cy="746125"/>
          </a:xfrm>
        </p:spPr>
        <p:txBody>
          <a:bodyPr/>
          <a:lstStyle/>
          <a:p>
            <a:r>
              <a:rPr lang="en-US" altLang="sv-SE" sz="3200" dirty="0">
                <a:latin typeface="Calibri Light" panose="020F0302020204030204" pitchFamily="34" charset="0"/>
                <a:cs typeface="Calibri Light" panose="020F0302020204030204" pitchFamily="34" charset="0"/>
              </a:rPr>
              <a:t>Digital Clock Sync –  Bounded version (max)</a:t>
            </a:r>
          </a:p>
        </p:txBody>
      </p:sp>
      <p:sp>
        <p:nvSpPr>
          <p:cNvPr id="15365" name="Rectangle 3"/>
          <p:cNvSpPr>
            <a:spLocks noGrp="1" noChangeArrowheads="1"/>
          </p:cNvSpPr>
          <p:nvPr>
            <p:ph type="body" idx="1"/>
          </p:nvPr>
        </p:nvSpPr>
        <p:spPr>
          <a:xfrm>
            <a:off x="579438" y="3859213"/>
            <a:ext cx="7772400" cy="2035175"/>
          </a:xfrm>
        </p:spPr>
        <p:txBody>
          <a:bodyPr/>
          <a:lstStyle/>
          <a:p>
            <a:r>
              <a:rPr lang="en-US" altLang="sv-SE" dirty="0">
                <a:latin typeface="Calibri Light" panose="020F0302020204030204" pitchFamily="34" charset="0"/>
                <a:cs typeface="Calibri Light" panose="020F0302020204030204" pitchFamily="34" charset="0"/>
              </a:rPr>
              <a:t>The Boundary M = ((n+1)d+1)</a:t>
            </a:r>
          </a:p>
          <a:p>
            <a:r>
              <a:rPr lang="en-US" altLang="sv-SE" dirty="0">
                <a:latin typeface="Calibri Light" panose="020F0302020204030204" pitchFamily="34" charset="0"/>
                <a:cs typeface="Calibri Light" panose="020F0302020204030204" pitchFamily="34" charset="0"/>
              </a:rPr>
              <a:t>Why is this algorithm correct?</a:t>
            </a:r>
          </a:p>
          <a:p>
            <a:pPr lvl="1"/>
            <a:r>
              <a:rPr lang="en-US" altLang="sv-SE" dirty="0">
                <a:solidFill>
                  <a:srgbClr val="0066FF"/>
                </a:solidFill>
                <a:latin typeface="Calibri Light" panose="020F0302020204030204" pitchFamily="34" charset="0"/>
                <a:cs typeface="Calibri Light" panose="020F0302020204030204" pitchFamily="34" charset="0"/>
              </a:rPr>
              <a:t>The number of different clock values can only decrease, and is reduced to a single clock value</a:t>
            </a:r>
          </a:p>
        </p:txBody>
      </p:sp>
      <p:grpSp>
        <p:nvGrpSpPr>
          <p:cNvPr id="15366" name="Group 4"/>
          <p:cNvGrpSpPr>
            <a:grpSpLocks/>
          </p:cNvGrpSpPr>
          <p:nvPr/>
        </p:nvGrpSpPr>
        <p:grpSpPr bwMode="auto">
          <a:xfrm>
            <a:off x="659385" y="1089007"/>
            <a:ext cx="5526087" cy="2629424"/>
            <a:chOff x="2206" y="762"/>
            <a:chExt cx="3481" cy="1838"/>
          </a:xfrm>
        </p:grpSpPr>
        <p:sp>
          <p:nvSpPr>
            <p:cNvPr id="15367" name="Text Box 5"/>
            <p:cNvSpPr txBox="1">
              <a:spLocks noChangeArrowheads="1"/>
            </p:cNvSpPr>
            <p:nvPr/>
          </p:nvSpPr>
          <p:spPr bwMode="auto">
            <a:xfrm>
              <a:off x="2206" y="762"/>
              <a:ext cx="3481" cy="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226800">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nSpc>
                  <a:spcPct val="50000"/>
                </a:lnSpc>
                <a:spcBef>
                  <a:spcPct val="50000"/>
                </a:spcBef>
                <a:buClrTx/>
                <a:buSzTx/>
                <a:buFontTx/>
                <a:buNone/>
              </a:pPr>
              <a:r>
                <a:rPr lang="en-US" altLang="he-IL" sz="1800" b="0" u="sng" dirty="0">
                  <a:solidFill>
                    <a:srgbClr val="3333CC"/>
                  </a:solidFill>
                  <a:latin typeface="Calibri Light" panose="020F0302020204030204" pitchFamily="34" charset="0"/>
                  <a:cs typeface="Calibri Light" panose="020F0302020204030204" pitchFamily="34" charset="0"/>
                </a:rPr>
                <a:t>Converge-to-the-max</a:t>
              </a:r>
            </a:p>
            <a:p>
              <a:pPr>
                <a:lnSpc>
                  <a:spcPct val="50000"/>
                </a:lnSpc>
                <a:spcBef>
                  <a:spcPct val="50000"/>
                </a:spcBef>
                <a:buClrTx/>
                <a:buSzTx/>
                <a:buFontTx/>
                <a:buNone/>
              </a:pPr>
              <a:r>
                <a:rPr lang="en-US" altLang="he-IL" sz="1800" b="0" dirty="0">
                  <a:solidFill>
                    <a:srgbClr val="3333CC"/>
                  </a:solidFill>
                  <a:latin typeface="Calibri Light" panose="020F0302020204030204" pitchFamily="34" charset="0"/>
                  <a:cs typeface="Calibri Light" panose="020F0302020204030204" pitchFamily="34" charset="0"/>
                </a:rPr>
                <a:t>01 </a:t>
              </a:r>
              <a:r>
                <a:rPr lang="en-US" altLang="he-IL" sz="1800" dirty="0">
                  <a:solidFill>
                    <a:srgbClr val="3333CC"/>
                  </a:solidFill>
                  <a:latin typeface="Calibri Light" panose="020F0302020204030204" pitchFamily="34" charset="0"/>
                  <a:cs typeface="Calibri Light" panose="020F0302020204030204" pitchFamily="34" charset="0"/>
                </a:rPr>
                <a:t>upon a pulse</a:t>
              </a:r>
            </a:p>
            <a:p>
              <a:pPr>
                <a:lnSpc>
                  <a:spcPct val="50000"/>
                </a:lnSpc>
                <a:spcBef>
                  <a:spcPct val="50000"/>
                </a:spcBef>
                <a:buClrTx/>
                <a:buSzTx/>
                <a:buFontTx/>
                <a:buNone/>
              </a:pPr>
              <a:r>
                <a:rPr lang="en-US" altLang="he-IL" sz="1800" b="0" dirty="0">
                  <a:solidFill>
                    <a:srgbClr val="3333CC"/>
                  </a:solidFill>
                  <a:latin typeface="Calibri Light" panose="020F0302020204030204" pitchFamily="34" charset="0"/>
                  <a:cs typeface="Calibri Light" panose="020F0302020204030204" pitchFamily="34" charset="0"/>
                </a:rPr>
                <a:t>02	</a:t>
              </a:r>
              <a:r>
                <a:rPr lang="en-US" altLang="he-IL" sz="1800" dirty="0" err="1">
                  <a:solidFill>
                    <a:srgbClr val="3333CC"/>
                  </a:solidFill>
                  <a:latin typeface="Calibri Light" panose="020F0302020204030204" pitchFamily="34" charset="0"/>
                  <a:cs typeface="Calibri Light" panose="020F0302020204030204" pitchFamily="34" charset="0"/>
                </a:rPr>
                <a:t>forall</a:t>
              </a:r>
              <a:r>
                <a:rPr lang="en-US" altLang="he-IL" sz="1800" dirty="0">
                  <a:solidFill>
                    <a:srgbClr val="3333CC"/>
                  </a:solidFill>
                  <a:latin typeface="Calibri Light" panose="020F0302020204030204" pitchFamily="34" charset="0"/>
                  <a:cs typeface="Calibri Light" panose="020F0302020204030204" pitchFamily="34" charset="0"/>
                </a:rPr>
                <a:t> </a:t>
              </a:r>
              <a:r>
                <a:rPr lang="en-US" altLang="he-IL" sz="1800" b="0" dirty="0">
                  <a:solidFill>
                    <a:srgbClr val="3333CC"/>
                  </a:solidFill>
                  <a:latin typeface="Calibri Light" panose="020F0302020204030204" pitchFamily="34" charset="0"/>
                  <a:cs typeface="Calibri Light" panose="020F0302020204030204" pitchFamily="34" charset="0"/>
                </a:rPr>
                <a:t> </a:t>
              </a:r>
              <a:r>
                <a:rPr lang="en-US" altLang="he-IL" sz="1800" b="0" i="1" dirty="0" err="1">
                  <a:solidFill>
                    <a:srgbClr val="3333CC"/>
                  </a:solidFill>
                  <a:latin typeface="Calibri Light" panose="020F0302020204030204" pitchFamily="34" charset="0"/>
                  <a:cs typeface="Calibri Light" panose="020F0302020204030204" pitchFamily="34" charset="0"/>
                </a:rPr>
                <a:t>P</a:t>
              </a:r>
              <a:r>
                <a:rPr lang="en-US" altLang="he-IL" sz="1800" b="0" i="1" baseline="-25000" dirty="0" err="1">
                  <a:solidFill>
                    <a:srgbClr val="3333CC"/>
                  </a:solidFill>
                  <a:latin typeface="Calibri Light" panose="020F0302020204030204" pitchFamily="34" charset="0"/>
                  <a:cs typeface="Calibri Light" panose="020F0302020204030204" pitchFamily="34" charset="0"/>
                </a:rPr>
                <a:t>j</a:t>
              </a:r>
              <a:r>
                <a:rPr lang="en-US" altLang="he-IL" sz="1800" b="0" dirty="0">
                  <a:solidFill>
                    <a:srgbClr val="3333CC"/>
                  </a:solidFill>
                  <a:latin typeface="Calibri Light" panose="020F0302020204030204" pitchFamily="34" charset="0"/>
                  <a:cs typeface="Calibri Light" panose="020F0302020204030204" pitchFamily="34" charset="0"/>
                </a:rPr>
                <a:t> </a:t>
              </a:r>
              <a:r>
                <a:rPr lang="en-US" altLang="he-IL" sz="1800" b="0" dirty="0">
                  <a:solidFill>
                    <a:srgbClr val="3333CC"/>
                  </a:solidFill>
                  <a:latin typeface="Calibri Light" panose="020F0302020204030204" pitchFamily="34" charset="0"/>
                  <a:cs typeface="Calibri Light" panose="020F0302020204030204" pitchFamily="34" charset="0"/>
                  <a:sym typeface="Symbol" pitchFamily="18" charset="2"/>
                </a:rPr>
                <a:t> </a:t>
              </a:r>
              <a:r>
                <a:rPr lang="en-US" altLang="he-IL" sz="1800" b="0" i="1" dirty="0">
                  <a:solidFill>
                    <a:srgbClr val="3333CC"/>
                  </a:solidFill>
                  <a:latin typeface="Calibri Light" panose="020F0302020204030204" pitchFamily="34" charset="0"/>
                  <a:cs typeface="Calibri Light" panose="020F0302020204030204" pitchFamily="34" charset="0"/>
                  <a:sym typeface="Symbol" pitchFamily="18" charset="2"/>
                </a:rPr>
                <a:t>N</a:t>
              </a:r>
              <a:r>
                <a:rPr lang="en-US" altLang="he-IL" sz="1800" b="0" dirty="0">
                  <a:solidFill>
                    <a:srgbClr val="3333CC"/>
                  </a:solidFill>
                  <a:latin typeface="Calibri Light" panose="020F0302020204030204" pitchFamily="34" charset="0"/>
                  <a:cs typeface="Calibri Light" panose="020F0302020204030204" pitchFamily="34" charset="0"/>
                  <a:sym typeface="Symbol" pitchFamily="18" charset="2"/>
                </a:rPr>
                <a:t>(</a:t>
              </a:r>
              <a:r>
                <a:rPr lang="en-US" altLang="he-IL" sz="1800" b="0" i="1" dirty="0" err="1">
                  <a:solidFill>
                    <a:srgbClr val="3333CC"/>
                  </a:solidFill>
                  <a:latin typeface="Calibri Light" panose="020F0302020204030204" pitchFamily="34" charset="0"/>
                  <a:cs typeface="Calibri Light" panose="020F0302020204030204" pitchFamily="34" charset="0"/>
                  <a:sym typeface="Symbol" pitchFamily="18" charset="2"/>
                </a:rPr>
                <a:t>i</a:t>
              </a:r>
              <a:r>
                <a:rPr lang="en-US" altLang="he-IL" sz="1800" b="0" dirty="0">
                  <a:solidFill>
                    <a:srgbClr val="3333CC"/>
                  </a:solidFill>
                  <a:latin typeface="Calibri Light" panose="020F0302020204030204" pitchFamily="34" charset="0"/>
                  <a:cs typeface="Calibri Light" panose="020F0302020204030204" pitchFamily="34" charset="0"/>
                  <a:sym typeface="Symbol" pitchFamily="18" charset="2"/>
                </a:rPr>
                <a:t>)</a:t>
              </a:r>
              <a:r>
                <a:rPr lang="en-US" altLang="he-IL" sz="1800" b="0" dirty="0">
                  <a:solidFill>
                    <a:srgbClr val="3333CC"/>
                  </a:solidFill>
                  <a:latin typeface="Calibri Light" panose="020F0302020204030204" pitchFamily="34" charset="0"/>
                  <a:cs typeface="Calibri Light" panose="020F0302020204030204" pitchFamily="34" charset="0"/>
                </a:rPr>
                <a:t> </a:t>
              </a:r>
              <a:r>
                <a:rPr lang="en-US" altLang="he-IL" sz="1800" dirty="0">
                  <a:solidFill>
                    <a:srgbClr val="3333CC"/>
                  </a:solidFill>
                  <a:latin typeface="Calibri Light" panose="020F0302020204030204" pitchFamily="34" charset="0"/>
                  <a:cs typeface="Calibri Light" panose="020F0302020204030204" pitchFamily="34" charset="0"/>
                </a:rPr>
                <a:t>do send</a:t>
              </a:r>
              <a:r>
                <a:rPr lang="en-US" altLang="he-IL" sz="1800" b="0" dirty="0">
                  <a:solidFill>
                    <a:srgbClr val="3333CC"/>
                  </a:solidFill>
                  <a:latin typeface="Calibri Light" panose="020F0302020204030204" pitchFamily="34" charset="0"/>
                  <a:cs typeface="Calibri Light" panose="020F0302020204030204" pitchFamily="34" charset="0"/>
                </a:rPr>
                <a:t> (</a:t>
              </a:r>
              <a:r>
                <a:rPr lang="en-US" altLang="he-IL" sz="1800" b="0" i="1" dirty="0">
                  <a:solidFill>
                    <a:srgbClr val="3333CC"/>
                  </a:solidFill>
                  <a:latin typeface="Calibri Light" panose="020F0302020204030204" pitchFamily="34" charset="0"/>
                  <a:cs typeface="Calibri Light" panose="020F0302020204030204" pitchFamily="34" charset="0"/>
                </a:rPr>
                <a:t>j</a:t>
              </a:r>
              <a:r>
                <a:rPr lang="en-US" altLang="he-IL" sz="1800" b="0" dirty="0">
                  <a:solidFill>
                    <a:srgbClr val="3333CC"/>
                  </a:solidFill>
                  <a:latin typeface="Calibri Light" panose="020F0302020204030204" pitchFamily="34" charset="0"/>
                  <a:cs typeface="Calibri Light" panose="020F0302020204030204" pitchFamily="34" charset="0"/>
                </a:rPr>
                <a:t>, </a:t>
              </a:r>
              <a:r>
                <a:rPr lang="en-US" altLang="he-IL" sz="1800" b="0" i="1" dirty="0" err="1">
                  <a:solidFill>
                    <a:srgbClr val="3333CC"/>
                  </a:solidFill>
                  <a:latin typeface="Calibri Light" panose="020F0302020204030204" pitchFamily="34" charset="0"/>
                  <a:cs typeface="Calibri Light" panose="020F0302020204030204" pitchFamily="34" charset="0"/>
                </a:rPr>
                <a:t>clock</a:t>
              </a:r>
              <a:r>
                <a:rPr lang="en-US" altLang="he-IL" sz="1800" b="0" i="1" baseline="-25000" dirty="0" err="1">
                  <a:solidFill>
                    <a:srgbClr val="3333CC"/>
                  </a:solidFill>
                  <a:latin typeface="Calibri Light" panose="020F0302020204030204" pitchFamily="34" charset="0"/>
                  <a:cs typeface="Calibri Light" panose="020F0302020204030204" pitchFamily="34" charset="0"/>
                </a:rPr>
                <a:t>i</a:t>
              </a:r>
              <a:r>
                <a:rPr lang="en-US" altLang="he-IL" sz="1800" b="0" dirty="0">
                  <a:solidFill>
                    <a:srgbClr val="3333CC"/>
                  </a:solidFill>
                  <a:latin typeface="Calibri Light" panose="020F0302020204030204" pitchFamily="34" charset="0"/>
                  <a:cs typeface="Calibri Light" panose="020F0302020204030204" pitchFamily="34" charset="0"/>
                </a:rPr>
                <a:t>)</a:t>
              </a:r>
            </a:p>
            <a:p>
              <a:pPr>
                <a:lnSpc>
                  <a:spcPct val="50000"/>
                </a:lnSpc>
                <a:spcBef>
                  <a:spcPct val="50000"/>
                </a:spcBef>
                <a:buClrTx/>
                <a:buSzTx/>
                <a:buFontTx/>
                <a:buNone/>
              </a:pPr>
              <a:r>
                <a:rPr lang="en-US" altLang="he-IL" sz="1800" b="0" dirty="0">
                  <a:solidFill>
                    <a:srgbClr val="3333CC"/>
                  </a:solidFill>
                  <a:latin typeface="Calibri Light" panose="020F0302020204030204" pitchFamily="34" charset="0"/>
                  <a:cs typeface="Calibri Light" panose="020F0302020204030204" pitchFamily="34" charset="0"/>
                </a:rPr>
                <a:t>03	 </a:t>
              </a:r>
              <a:r>
                <a:rPr lang="en-US" altLang="he-IL" sz="1800" b="0" i="1" dirty="0">
                  <a:solidFill>
                    <a:srgbClr val="3333CC"/>
                  </a:solidFill>
                  <a:latin typeface="Calibri Light" panose="020F0302020204030204" pitchFamily="34" charset="0"/>
                  <a:cs typeface="Calibri Light" panose="020F0302020204030204" pitchFamily="34" charset="0"/>
                </a:rPr>
                <a:t>max</a:t>
              </a:r>
              <a:r>
                <a:rPr lang="en-US" altLang="he-IL" sz="1800" b="0" dirty="0">
                  <a:solidFill>
                    <a:srgbClr val="3333CC"/>
                  </a:solidFill>
                  <a:latin typeface="Calibri Light" panose="020F0302020204030204" pitchFamily="34" charset="0"/>
                  <a:cs typeface="Calibri Light" panose="020F0302020204030204" pitchFamily="34" charset="0"/>
                </a:rPr>
                <a:t> := </a:t>
              </a:r>
              <a:r>
                <a:rPr lang="en-US" altLang="he-IL" sz="1800" b="0" i="1" dirty="0" err="1">
                  <a:solidFill>
                    <a:srgbClr val="3333CC"/>
                  </a:solidFill>
                  <a:latin typeface="Calibri Light" panose="020F0302020204030204" pitchFamily="34" charset="0"/>
                  <a:cs typeface="Calibri Light" panose="020F0302020204030204" pitchFamily="34" charset="0"/>
                </a:rPr>
                <a:t>clock</a:t>
              </a:r>
              <a:r>
                <a:rPr lang="en-US" altLang="he-IL" sz="1800" b="0" i="1" baseline="-25000" dirty="0" err="1">
                  <a:solidFill>
                    <a:srgbClr val="3333CC"/>
                  </a:solidFill>
                  <a:latin typeface="Calibri Light" panose="020F0302020204030204" pitchFamily="34" charset="0"/>
                  <a:cs typeface="Calibri Light" panose="020F0302020204030204" pitchFamily="34" charset="0"/>
                </a:rPr>
                <a:t>i</a:t>
              </a:r>
              <a:r>
                <a:rPr lang="en-US" altLang="he-IL" sz="1800" b="0" dirty="0">
                  <a:solidFill>
                    <a:srgbClr val="3333CC"/>
                  </a:solidFill>
                  <a:latin typeface="Calibri Light" panose="020F0302020204030204" pitchFamily="34" charset="0"/>
                  <a:cs typeface="Calibri Light" panose="020F0302020204030204" pitchFamily="34" charset="0"/>
                </a:rPr>
                <a:t> </a:t>
              </a:r>
            </a:p>
            <a:p>
              <a:pPr>
                <a:lnSpc>
                  <a:spcPct val="50000"/>
                </a:lnSpc>
                <a:spcBef>
                  <a:spcPct val="50000"/>
                </a:spcBef>
                <a:buClrTx/>
                <a:buSzTx/>
                <a:buFontTx/>
                <a:buNone/>
              </a:pPr>
              <a:r>
                <a:rPr lang="en-US" altLang="he-IL" sz="1800" b="0" dirty="0">
                  <a:solidFill>
                    <a:srgbClr val="3333CC"/>
                  </a:solidFill>
                  <a:latin typeface="Calibri Light" panose="020F0302020204030204" pitchFamily="34" charset="0"/>
                  <a:cs typeface="Calibri Light" panose="020F0302020204030204" pitchFamily="34" charset="0"/>
                </a:rPr>
                <a:t>04 	 </a:t>
              </a:r>
              <a:r>
                <a:rPr lang="en-US" altLang="he-IL" sz="1800" dirty="0" err="1">
                  <a:solidFill>
                    <a:srgbClr val="3333CC"/>
                  </a:solidFill>
                  <a:latin typeface="Calibri Light" panose="020F0302020204030204" pitchFamily="34" charset="0"/>
                  <a:cs typeface="Calibri Light" panose="020F0302020204030204" pitchFamily="34" charset="0"/>
                </a:rPr>
                <a:t>forall</a:t>
              </a:r>
              <a:r>
                <a:rPr lang="en-US" altLang="he-IL" sz="1800" dirty="0">
                  <a:solidFill>
                    <a:srgbClr val="3333CC"/>
                  </a:solidFill>
                  <a:latin typeface="Calibri Light" panose="020F0302020204030204" pitchFamily="34" charset="0"/>
                  <a:cs typeface="Calibri Light" panose="020F0302020204030204" pitchFamily="34" charset="0"/>
                </a:rPr>
                <a:t> </a:t>
              </a:r>
              <a:r>
                <a:rPr lang="en-US" altLang="he-IL" sz="1800" b="0" dirty="0">
                  <a:solidFill>
                    <a:srgbClr val="3333CC"/>
                  </a:solidFill>
                  <a:latin typeface="Calibri Light" panose="020F0302020204030204" pitchFamily="34" charset="0"/>
                  <a:cs typeface="Calibri Light" panose="020F0302020204030204" pitchFamily="34" charset="0"/>
                </a:rPr>
                <a:t> </a:t>
              </a:r>
              <a:r>
                <a:rPr lang="en-US" altLang="he-IL" sz="1800" b="0" i="1" dirty="0" err="1">
                  <a:solidFill>
                    <a:srgbClr val="3333CC"/>
                  </a:solidFill>
                  <a:latin typeface="Calibri Light" panose="020F0302020204030204" pitchFamily="34" charset="0"/>
                  <a:cs typeface="Calibri Light" panose="020F0302020204030204" pitchFamily="34" charset="0"/>
                </a:rPr>
                <a:t>P</a:t>
              </a:r>
              <a:r>
                <a:rPr lang="en-US" altLang="he-IL" sz="1800" b="0" i="1" baseline="-25000" dirty="0" err="1">
                  <a:solidFill>
                    <a:srgbClr val="3333CC"/>
                  </a:solidFill>
                  <a:latin typeface="Calibri Light" panose="020F0302020204030204" pitchFamily="34" charset="0"/>
                  <a:cs typeface="Calibri Light" panose="020F0302020204030204" pitchFamily="34" charset="0"/>
                </a:rPr>
                <a:t>j</a:t>
              </a:r>
              <a:r>
                <a:rPr lang="en-US" altLang="he-IL" sz="1800" b="0" dirty="0">
                  <a:solidFill>
                    <a:srgbClr val="3333CC"/>
                  </a:solidFill>
                  <a:latin typeface="Calibri Light" panose="020F0302020204030204" pitchFamily="34" charset="0"/>
                  <a:cs typeface="Calibri Light" panose="020F0302020204030204" pitchFamily="34" charset="0"/>
                </a:rPr>
                <a:t> </a:t>
              </a:r>
              <a:r>
                <a:rPr lang="en-US" altLang="he-IL" sz="1800" b="0" dirty="0">
                  <a:solidFill>
                    <a:srgbClr val="3333CC"/>
                  </a:solidFill>
                  <a:latin typeface="Calibri Light" panose="020F0302020204030204" pitchFamily="34" charset="0"/>
                  <a:cs typeface="Calibri Light" panose="020F0302020204030204" pitchFamily="34" charset="0"/>
                  <a:sym typeface="Symbol" pitchFamily="18" charset="2"/>
                </a:rPr>
                <a:t> </a:t>
              </a:r>
              <a:r>
                <a:rPr lang="en-US" altLang="he-IL" sz="1800" b="0" i="1" dirty="0">
                  <a:solidFill>
                    <a:srgbClr val="3333CC"/>
                  </a:solidFill>
                  <a:latin typeface="Calibri Light" panose="020F0302020204030204" pitchFamily="34" charset="0"/>
                  <a:cs typeface="Calibri Light" panose="020F0302020204030204" pitchFamily="34" charset="0"/>
                  <a:sym typeface="Symbol" pitchFamily="18" charset="2"/>
                </a:rPr>
                <a:t>N</a:t>
              </a:r>
              <a:r>
                <a:rPr lang="en-US" altLang="he-IL" sz="1800" b="0" dirty="0">
                  <a:solidFill>
                    <a:srgbClr val="3333CC"/>
                  </a:solidFill>
                  <a:latin typeface="Calibri Light" panose="020F0302020204030204" pitchFamily="34" charset="0"/>
                  <a:cs typeface="Calibri Light" panose="020F0302020204030204" pitchFamily="34" charset="0"/>
                  <a:sym typeface="Symbol" pitchFamily="18" charset="2"/>
                </a:rPr>
                <a:t>(</a:t>
              </a:r>
              <a:r>
                <a:rPr lang="en-US" altLang="he-IL" sz="1800" b="0" i="1" dirty="0" err="1">
                  <a:solidFill>
                    <a:srgbClr val="3333CC"/>
                  </a:solidFill>
                  <a:latin typeface="Calibri Light" panose="020F0302020204030204" pitchFamily="34" charset="0"/>
                  <a:cs typeface="Calibri Light" panose="020F0302020204030204" pitchFamily="34" charset="0"/>
                  <a:sym typeface="Symbol" pitchFamily="18" charset="2"/>
                </a:rPr>
                <a:t>i</a:t>
              </a:r>
              <a:r>
                <a:rPr lang="en-US" altLang="he-IL" sz="1800" b="0" dirty="0">
                  <a:solidFill>
                    <a:srgbClr val="3333CC"/>
                  </a:solidFill>
                  <a:latin typeface="Calibri Light" panose="020F0302020204030204" pitchFamily="34" charset="0"/>
                  <a:cs typeface="Calibri Light" panose="020F0302020204030204" pitchFamily="34" charset="0"/>
                  <a:sym typeface="Symbol" pitchFamily="18" charset="2"/>
                </a:rPr>
                <a:t>)</a:t>
              </a:r>
              <a:r>
                <a:rPr lang="en-US" altLang="he-IL" sz="1800" b="0" dirty="0">
                  <a:solidFill>
                    <a:srgbClr val="3333CC"/>
                  </a:solidFill>
                  <a:latin typeface="Calibri Light" panose="020F0302020204030204" pitchFamily="34" charset="0"/>
                  <a:cs typeface="Calibri Light" panose="020F0302020204030204" pitchFamily="34" charset="0"/>
                </a:rPr>
                <a:t> </a:t>
              </a:r>
              <a:r>
                <a:rPr lang="en-US" altLang="he-IL" sz="1800" dirty="0">
                  <a:solidFill>
                    <a:srgbClr val="3333CC"/>
                  </a:solidFill>
                  <a:latin typeface="Calibri Light" panose="020F0302020204030204" pitchFamily="34" charset="0"/>
                  <a:cs typeface="Calibri Light" panose="020F0302020204030204" pitchFamily="34" charset="0"/>
                </a:rPr>
                <a:t>do</a:t>
              </a:r>
            </a:p>
            <a:p>
              <a:pPr>
                <a:lnSpc>
                  <a:spcPct val="50000"/>
                </a:lnSpc>
                <a:spcBef>
                  <a:spcPct val="50000"/>
                </a:spcBef>
                <a:buClrTx/>
                <a:buSzTx/>
                <a:buFontTx/>
                <a:buNone/>
              </a:pPr>
              <a:r>
                <a:rPr lang="en-US" altLang="he-IL" sz="1800" b="0" dirty="0">
                  <a:solidFill>
                    <a:srgbClr val="3333CC"/>
                  </a:solidFill>
                  <a:latin typeface="Calibri Light" panose="020F0302020204030204" pitchFamily="34" charset="0"/>
                  <a:cs typeface="Calibri Light" panose="020F0302020204030204" pitchFamily="34" charset="0"/>
                </a:rPr>
                <a:t>05		</a:t>
              </a:r>
              <a:r>
                <a:rPr lang="en-US" altLang="he-IL" sz="1800" dirty="0">
                  <a:solidFill>
                    <a:srgbClr val="3333CC"/>
                  </a:solidFill>
                  <a:latin typeface="Calibri Light" panose="020F0302020204030204" pitchFamily="34" charset="0"/>
                  <a:cs typeface="Calibri Light" panose="020F0302020204030204" pitchFamily="34" charset="0"/>
                </a:rPr>
                <a:t>receive</a:t>
              </a:r>
              <a:r>
                <a:rPr lang="en-US" altLang="he-IL" sz="1800" b="0" dirty="0">
                  <a:solidFill>
                    <a:srgbClr val="3333CC"/>
                  </a:solidFill>
                  <a:latin typeface="Calibri Light" panose="020F0302020204030204" pitchFamily="34" charset="0"/>
                  <a:cs typeface="Calibri Light" panose="020F0302020204030204" pitchFamily="34" charset="0"/>
                </a:rPr>
                <a:t>(</a:t>
              </a:r>
              <a:r>
                <a:rPr lang="en-US" altLang="he-IL" sz="1800" b="0" i="1" dirty="0" err="1">
                  <a:solidFill>
                    <a:srgbClr val="3333CC"/>
                  </a:solidFill>
                  <a:latin typeface="Calibri Light" panose="020F0302020204030204" pitchFamily="34" charset="0"/>
                  <a:cs typeface="Calibri Light" panose="020F0302020204030204" pitchFamily="34" charset="0"/>
                </a:rPr>
                <a:t>clock</a:t>
              </a:r>
              <a:r>
                <a:rPr lang="en-US" altLang="he-IL" sz="1800" b="0" i="1" baseline="-25000" dirty="0" err="1">
                  <a:solidFill>
                    <a:srgbClr val="3333CC"/>
                  </a:solidFill>
                  <a:latin typeface="Calibri Light" panose="020F0302020204030204" pitchFamily="34" charset="0"/>
                  <a:cs typeface="Calibri Light" panose="020F0302020204030204" pitchFamily="34" charset="0"/>
                </a:rPr>
                <a:t>j</a:t>
              </a:r>
              <a:r>
                <a:rPr lang="en-US" altLang="he-IL" sz="1800" b="0" dirty="0">
                  <a:solidFill>
                    <a:srgbClr val="3333CC"/>
                  </a:solidFill>
                  <a:latin typeface="Calibri Light" panose="020F0302020204030204" pitchFamily="34" charset="0"/>
                  <a:cs typeface="Calibri Light" panose="020F0302020204030204" pitchFamily="34" charset="0"/>
                </a:rPr>
                <a:t>)</a:t>
              </a:r>
              <a:endParaRPr lang="en-US" altLang="he-IL" sz="1800" b="0" dirty="0">
                <a:solidFill>
                  <a:srgbClr val="3333CC"/>
                </a:solidFill>
                <a:latin typeface="Calibri Light" panose="020F0302020204030204" pitchFamily="34" charset="0"/>
                <a:cs typeface="Calibri Light" panose="020F0302020204030204" pitchFamily="34" charset="0"/>
                <a:sym typeface="Symbol" pitchFamily="18" charset="2"/>
              </a:endParaRPr>
            </a:p>
            <a:p>
              <a:pPr>
                <a:lnSpc>
                  <a:spcPct val="50000"/>
                </a:lnSpc>
                <a:spcBef>
                  <a:spcPct val="50000"/>
                </a:spcBef>
                <a:buClrTx/>
                <a:buSzTx/>
                <a:buFontTx/>
                <a:buNone/>
              </a:pPr>
              <a:r>
                <a:rPr lang="en-US" altLang="he-IL" sz="1800" b="0" dirty="0">
                  <a:solidFill>
                    <a:srgbClr val="3333CC"/>
                  </a:solidFill>
                  <a:latin typeface="Calibri Light" panose="020F0302020204030204" pitchFamily="34" charset="0"/>
                  <a:cs typeface="Calibri Light" panose="020F0302020204030204" pitchFamily="34" charset="0"/>
                  <a:sym typeface="Symbol" pitchFamily="18" charset="2"/>
                </a:rPr>
                <a:t>06		</a:t>
              </a:r>
              <a:r>
                <a:rPr lang="en-US" altLang="he-IL" sz="1800" dirty="0">
                  <a:solidFill>
                    <a:srgbClr val="3333CC"/>
                  </a:solidFill>
                  <a:latin typeface="Calibri Light" panose="020F0302020204030204" pitchFamily="34" charset="0"/>
                  <a:cs typeface="Calibri Light" panose="020F0302020204030204" pitchFamily="34" charset="0"/>
                  <a:sym typeface="Symbol" pitchFamily="18" charset="2"/>
                </a:rPr>
                <a:t>if</a:t>
              </a:r>
              <a:r>
                <a:rPr lang="en-US" altLang="he-IL" sz="1800" b="0" dirty="0">
                  <a:solidFill>
                    <a:srgbClr val="3333CC"/>
                  </a:solidFill>
                  <a:latin typeface="Calibri Light" panose="020F0302020204030204" pitchFamily="34" charset="0"/>
                  <a:cs typeface="Calibri Light" panose="020F0302020204030204" pitchFamily="34" charset="0"/>
                  <a:sym typeface="Symbol" pitchFamily="18" charset="2"/>
                </a:rPr>
                <a:t> </a:t>
              </a:r>
              <a:r>
                <a:rPr lang="en-US" altLang="he-IL" sz="1800" b="0" i="1" dirty="0" err="1">
                  <a:solidFill>
                    <a:srgbClr val="3333CC"/>
                  </a:solidFill>
                  <a:latin typeface="Calibri Light" panose="020F0302020204030204" pitchFamily="34" charset="0"/>
                  <a:cs typeface="Calibri Light" panose="020F0302020204030204" pitchFamily="34" charset="0"/>
                </a:rPr>
                <a:t>clock</a:t>
              </a:r>
              <a:r>
                <a:rPr lang="en-US" altLang="he-IL" sz="1800" b="0" i="1" baseline="-25000" dirty="0" err="1">
                  <a:solidFill>
                    <a:srgbClr val="3333CC"/>
                  </a:solidFill>
                  <a:latin typeface="Calibri Light" panose="020F0302020204030204" pitchFamily="34" charset="0"/>
                  <a:cs typeface="Calibri Light" panose="020F0302020204030204" pitchFamily="34" charset="0"/>
                </a:rPr>
                <a:t>j</a:t>
              </a:r>
              <a:r>
                <a:rPr lang="en-US" altLang="he-IL" sz="1800" b="0" i="1" dirty="0">
                  <a:solidFill>
                    <a:srgbClr val="3333CC"/>
                  </a:solidFill>
                  <a:latin typeface="Calibri Light" panose="020F0302020204030204" pitchFamily="34" charset="0"/>
                  <a:cs typeface="Calibri Light" panose="020F0302020204030204" pitchFamily="34" charset="0"/>
                  <a:sym typeface="Symbol" pitchFamily="18" charset="2"/>
                </a:rPr>
                <a:t> </a:t>
              </a:r>
              <a:r>
                <a:rPr lang="en-US" altLang="he-IL" sz="1800" b="0" dirty="0">
                  <a:solidFill>
                    <a:srgbClr val="3333CC"/>
                  </a:solidFill>
                  <a:latin typeface="Calibri Light" panose="020F0302020204030204" pitchFamily="34" charset="0"/>
                  <a:cs typeface="Calibri Light" panose="020F0302020204030204" pitchFamily="34" charset="0"/>
                  <a:sym typeface="Symbol" pitchFamily="18" charset="2"/>
                </a:rPr>
                <a:t> </a:t>
              </a:r>
              <a:r>
                <a:rPr lang="en-US" altLang="he-IL" sz="1800" b="0" i="1" dirty="0">
                  <a:solidFill>
                    <a:srgbClr val="3333CC"/>
                  </a:solidFill>
                  <a:latin typeface="Calibri Light" panose="020F0302020204030204" pitchFamily="34" charset="0"/>
                  <a:cs typeface="Calibri Light" panose="020F0302020204030204" pitchFamily="34" charset="0"/>
                  <a:sym typeface="Symbol" pitchFamily="18" charset="2"/>
                </a:rPr>
                <a:t>max</a:t>
              </a:r>
              <a:r>
                <a:rPr lang="en-US" altLang="he-IL" sz="1800" b="0" dirty="0">
                  <a:solidFill>
                    <a:srgbClr val="3333CC"/>
                  </a:solidFill>
                  <a:latin typeface="Calibri Light" panose="020F0302020204030204" pitchFamily="34" charset="0"/>
                  <a:cs typeface="Calibri Light" panose="020F0302020204030204" pitchFamily="34" charset="0"/>
                  <a:sym typeface="Symbol" pitchFamily="18" charset="2"/>
                </a:rPr>
                <a:t> </a:t>
              </a:r>
              <a:r>
                <a:rPr lang="en-US" altLang="he-IL" sz="1800" dirty="0">
                  <a:solidFill>
                    <a:srgbClr val="3333CC"/>
                  </a:solidFill>
                  <a:latin typeface="Calibri Light" panose="020F0302020204030204" pitchFamily="34" charset="0"/>
                  <a:cs typeface="Calibri Light" panose="020F0302020204030204" pitchFamily="34" charset="0"/>
                  <a:sym typeface="Symbol" pitchFamily="18" charset="2"/>
                </a:rPr>
                <a:t>then</a:t>
              </a:r>
              <a:r>
                <a:rPr lang="en-US" altLang="he-IL" sz="1800" b="0" dirty="0">
                  <a:solidFill>
                    <a:srgbClr val="3333CC"/>
                  </a:solidFill>
                  <a:latin typeface="Calibri Light" panose="020F0302020204030204" pitchFamily="34" charset="0"/>
                  <a:cs typeface="Calibri Light" panose="020F0302020204030204" pitchFamily="34" charset="0"/>
                  <a:sym typeface="Symbol" pitchFamily="18" charset="2"/>
                </a:rPr>
                <a:t> </a:t>
              </a:r>
              <a:r>
                <a:rPr lang="en-US" altLang="he-IL" sz="1800" b="0" i="1" dirty="0">
                  <a:solidFill>
                    <a:srgbClr val="3333CC"/>
                  </a:solidFill>
                  <a:latin typeface="Calibri Light" panose="020F0302020204030204" pitchFamily="34" charset="0"/>
                  <a:cs typeface="Calibri Light" panose="020F0302020204030204" pitchFamily="34" charset="0"/>
                  <a:sym typeface="Symbol" pitchFamily="18" charset="2"/>
                </a:rPr>
                <a:t>max </a:t>
              </a:r>
              <a:r>
                <a:rPr lang="en-US" altLang="he-IL" sz="1800" b="0" dirty="0">
                  <a:solidFill>
                    <a:srgbClr val="3333CC"/>
                  </a:solidFill>
                  <a:latin typeface="Calibri Light" panose="020F0302020204030204" pitchFamily="34" charset="0"/>
                  <a:cs typeface="Calibri Light" panose="020F0302020204030204" pitchFamily="34" charset="0"/>
                  <a:sym typeface="Symbol" pitchFamily="18" charset="2"/>
                </a:rPr>
                <a:t>:= </a:t>
              </a:r>
              <a:r>
                <a:rPr lang="en-US" altLang="he-IL" sz="1800" b="0" i="1" dirty="0" err="1">
                  <a:solidFill>
                    <a:srgbClr val="3333CC"/>
                  </a:solidFill>
                  <a:latin typeface="Calibri Light" panose="020F0302020204030204" pitchFamily="34" charset="0"/>
                  <a:cs typeface="Calibri Light" panose="020F0302020204030204" pitchFamily="34" charset="0"/>
                </a:rPr>
                <a:t>clock</a:t>
              </a:r>
              <a:r>
                <a:rPr lang="en-US" altLang="he-IL" sz="1800" b="0" i="1" baseline="-25000" dirty="0" err="1">
                  <a:solidFill>
                    <a:srgbClr val="3333CC"/>
                  </a:solidFill>
                  <a:latin typeface="Calibri Light" panose="020F0302020204030204" pitchFamily="34" charset="0"/>
                  <a:cs typeface="Calibri Light" panose="020F0302020204030204" pitchFamily="34" charset="0"/>
                </a:rPr>
                <a:t>j</a:t>
              </a:r>
              <a:endParaRPr lang="en-US" altLang="he-IL" sz="1800" b="0" dirty="0">
                <a:solidFill>
                  <a:srgbClr val="3333CC"/>
                </a:solidFill>
                <a:latin typeface="Calibri Light" panose="020F0302020204030204" pitchFamily="34" charset="0"/>
                <a:cs typeface="Calibri Light" panose="020F0302020204030204" pitchFamily="34" charset="0"/>
                <a:sym typeface="Symbol" pitchFamily="18" charset="2"/>
              </a:endParaRPr>
            </a:p>
            <a:p>
              <a:pPr>
                <a:lnSpc>
                  <a:spcPct val="50000"/>
                </a:lnSpc>
                <a:spcBef>
                  <a:spcPct val="50000"/>
                </a:spcBef>
                <a:buClrTx/>
                <a:buSzTx/>
                <a:buFontTx/>
                <a:buNone/>
              </a:pPr>
              <a:r>
                <a:rPr lang="en-US" altLang="he-IL" sz="1800" b="0" dirty="0">
                  <a:solidFill>
                    <a:srgbClr val="3333CC"/>
                  </a:solidFill>
                  <a:latin typeface="Calibri Light" panose="020F0302020204030204" pitchFamily="34" charset="0"/>
                  <a:cs typeface="Calibri Light" panose="020F0302020204030204" pitchFamily="34" charset="0"/>
                  <a:sym typeface="Symbol" pitchFamily="18" charset="2"/>
                </a:rPr>
                <a:t>07	</a:t>
              </a:r>
              <a:r>
                <a:rPr lang="en-US" altLang="he-IL" sz="1800" dirty="0">
                  <a:solidFill>
                    <a:srgbClr val="3333CC"/>
                  </a:solidFill>
                  <a:latin typeface="Calibri Light" panose="020F0302020204030204" pitchFamily="34" charset="0"/>
                  <a:cs typeface="Calibri Light" panose="020F0302020204030204" pitchFamily="34" charset="0"/>
                  <a:sym typeface="Symbol" pitchFamily="18" charset="2"/>
                </a:rPr>
                <a:t>od</a:t>
              </a:r>
              <a:endParaRPr lang="en-US" altLang="he-IL" sz="1800" dirty="0">
                <a:solidFill>
                  <a:srgbClr val="3333CC"/>
                </a:solidFill>
                <a:latin typeface="Calibri Light" panose="020F0302020204030204" pitchFamily="34" charset="0"/>
                <a:cs typeface="Calibri Light" panose="020F0302020204030204" pitchFamily="34" charset="0"/>
              </a:endParaRPr>
            </a:p>
            <a:p>
              <a:pPr>
                <a:lnSpc>
                  <a:spcPct val="50000"/>
                </a:lnSpc>
                <a:spcBef>
                  <a:spcPct val="50000"/>
                </a:spcBef>
                <a:buClrTx/>
                <a:buSzTx/>
                <a:buFontTx/>
                <a:buNone/>
              </a:pPr>
              <a:r>
                <a:rPr lang="en-US" altLang="he-IL" sz="1800" b="0" dirty="0">
                  <a:solidFill>
                    <a:srgbClr val="3333CC"/>
                  </a:solidFill>
                  <a:latin typeface="Calibri Light" panose="020F0302020204030204" pitchFamily="34" charset="0"/>
                  <a:cs typeface="Calibri Light" panose="020F0302020204030204" pitchFamily="34" charset="0"/>
                </a:rPr>
                <a:t>08	 </a:t>
              </a:r>
              <a:r>
                <a:rPr lang="en-US" altLang="he-IL" sz="1800" b="0" i="1" dirty="0" err="1">
                  <a:solidFill>
                    <a:srgbClr val="3333CC"/>
                  </a:solidFill>
                  <a:latin typeface="Calibri Light" panose="020F0302020204030204" pitchFamily="34" charset="0"/>
                  <a:cs typeface="Calibri Light" panose="020F0302020204030204" pitchFamily="34" charset="0"/>
                </a:rPr>
                <a:t>clock</a:t>
              </a:r>
              <a:r>
                <a:rPr lang="en-US" altLang="he-IL" sz="1800" b="0" i="1" baseline="-25000" dirty="0" err="1">
                  <a:solidFill>
                    <a:srgbClr val="3333CC"/>
                  </a:solidFill>
                  <a:latin typeface="Calibri Light" panose="020F0302020204030204" pitchFamily="34" charset="0"/>
                  <a:cs typeface="Calibri Light" panose="020F0302020204030204" pitchFamily="34" charset="0"/>
                </a:rPr>
                <a:t>i</a:t>
              </a:r>
              <a:r>
                <a:rPr lang="en-US" altLang="he-IL" sz="1800" b="0" dirty="0">
                  <a:solidFill>
                    <a:srgbClr val="3333CC"/>
                  </a:solidFill>
                  <a:latin typeface="Calibri Light" panose="020F0302020204030204" pitchFamily="34" charset="0"/>
                  <a:cs typeface="Calibri Light" panose="020F0302020204030204" pitchFamily="34" charset="0"/>
                </a:rPr>
                <a:t> := (</a:t>
              </a:r>
              <a:r>
                <a:rPr lang="en-US" altLang="he-IL" sz="1800" b="0" i="1" dirty="0">
                  <a:solidFill>
                    <a:srgbClr val="3333CC"/>
                  </a:solidFill>
                  <a:latin typeface="Calibri Light" panose="020F0302020204030204" pitchFamily="34" charset="0"/>
                  <a:cs typeface="Calibri Light" panose="020F0302020204030204" pitchFamily="34" charset="0"/>
                </a:rPr>
                <a:t>max</a:t>
              </a:r>
              <a:r>
                <a:rPr lang="en-US" altLang="he-IL" sz="1800" b="0" dirty="0">
                  <a:solidFill>
                    <a:srgbClr val="3333CC"/>
                  </a:solidFill>
                  <a:latin typeface="Calibri Light" panose="020F0302020204030204" pitchFamily="34" charset="0"/>
                  <a:cs typeface="Calibri Light" panose="020F0302020204030204" pitchFamily="34" charset="0"/>
                </a:rPr>
                <a:t> + 1</a:t>
              </a:r>
              <a:r>
                <a:rPr lang="en-US" altLang="he-IL" sz="1800" b="0" dirty="0">
                  <a:solidFill>
                    <a:srgbClr val="3333CC"/>
                  </a:solidFill>
                  <a:latin typeface="Calibri Light" panose="020F0302020204030204" pitchFamily="34" charset="0"/>
                  <a:cs typeface="Calibri Light" panose="020F0302020204030204" pitchFamily="34" charset="0"/>
                  <a:sym typeface="Symbol" pitchFamily="18" charset="2"/>
                </a:rPr>
                <a:t>) mod ((</a:t>
              </a:r>
              <a:r>
                <a:rPr lang="en-US" altLang="he-IL" sz="1800" b="0" i="1" dirty="0">
                  <a:solidFill>
                    <a:srgbClr val="3333CC"/>
                  </a:solidFill>
                  <a:latin typeface="Calibri Light" panose="020F0302020204030204" pitchFamily="34" charset="0"/>
                  <a:cs typeface="Calibri Light" panose="020F0302020204030204" pitchFamily="34" charset="0"/>
                  <a:sym typeface="Symbol" pitchFamily="18" charset="2"/>
                </a:rPr>
                <a:t>n</a:t>
              </a:r>
              <a:r>
                <a:rPr lang="en-US" altLang="he-IL" sz="1800" b="0" dirty="0">
                  <a:solidFill>
                    <a:srgbClr val="3333CC"/>
                  </a:solidFill>
                  <a:latin typeface="Calibri Light" panose="020F0302020204030204" pitchFamily="34" charset="0"/>
                  <a:cs typeface="Calibri Light" panose="020F0302020204030204" pitchFamily="34" charset="0"/>
                  <a:sym typeface="Symbol" pitchFamily="18" charset="2"/>
                </a:rPr>
                <a:t> +1)</a:t>
              </a:r>
              <a:r>
                <a:rPr lang="en-US" altLang="he-IL" sz="1800" b="0" i="1" dirty="0">
                  <a:solidFill>
                    <a:srgbClr val="3333CC"/>
                  </a:solidFill>
                  <a:latin typeface="Calibri Light" panose="020F0302020204030204" pitchFamily="34" charset="0"/>
                  <a:cs typeface="Calibri Light" panose="020F0302020204030204" pitchFamily="34" charset="0"/>
                  <a:sym typeface="Symbol" pitchFamily="18" charset="2"/>
                </a:rPr>
                <a:t>d</a:t>
              </a:r>
              <a:r>
                <a:rPr lang="en-US" altLang="he-IL" sz="1800" b="0" dirty="0">
                  <a:solidFill>
                    <a:srgbClr val="3333CC"/>
                  </a:solidFill>
                  <a:latin typeface="Calibri Light" panose="020F0302020204030204" pitchFamily="34" charset="0"/>
                  <a:cs typeface="Calibri Light" panose="020F0302020204030204" pitchFamily="34" charset="0"/>
                  <a:sym typeface="Symbol" pitchFamily="18" charset="2"/>
                </a:rPr>
                <a:t> +1)</a:t>
              </a:r>
            </a:p>
          </p:txBody>
        </p:sp>
        <p:sp>
          <p:nvSpPr>
            <p:cNvPr id="15368" name="Rectangle 6"/>
            <p:cNvSpPr>
              <a:spLocks noChangeArrowheads="1"/>
            </p:cNvSpPr>
            <p:nvPr/>
          </p:nvSpPr>
          <p:spPr bwMode="auto">
            <a:xfrm>
              <a:off x="2827" y="2337"/>
              <a:ext cx="2223" cy="253"/>
            </a:xfrm>
            <a:prstGeom prst="rect">
              <a:avLst/>
            </a:prstGeom>
            <a:noFill/>
            <a:ln w="28575">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latin typeface="Calibri Light" panose="020F0302020204030204" pitchFamily="34" charset="0"/>
                <a:cs typeface="Calibri Light" panose="020F0302020204030204" pitchFamily="34" charset="0"/>
              </a:endParaRPr>
            </a:p>
          </p:txBody>
        </p:sp>
      </p:grpSp>
    </p:spTree>
    <p:extLst>
      <p:ext uri="{BB962C8B-B14F-4D97-AF65-F5344CB8AC3E}">
        <p14:creationId xmlns:p14="http://schemas.microsoft.com/office/powerpoint/2010/main" val="1228626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Slide Number Placeholder 4"/>
          <p:cNvSpPr>
            <a:spLocks noGrp="1"/>
          </p:cNvSpPr>
          <p:nvPr>
            <p:ph type="sldNum" sz="quarter" idx="12"/>
          </p:nvPr>
        </p:nvSpPr>
        <p:spPr>
          <a:noFill/>
        </p:spPr>
        <p:txBody>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r>
              <a:rPr lang="en-US" altLang="en-US" sz="1400" b="0">
                <a:solidFill>
                  <a:srgbClr val="3333CC"/>
                </a:solidFill>
                <a:latin typeface="Calibri Light" panose="020F0302020204030204" pitchFamily="34" charset="0"/>
                <a:cs typeface="Calibri Light" panose="020F0302020204030204" pitchFamily="34" charset="0"/>
              </a:rPr>
              <a:t>1-</a:t>
            </a:r>
            <a:fld id="{13391B3D-DFC4-4EC0-AF8E-26774A654B54}" type="slidenum">
              <a:rPr lang="en-US" altLang="en-US" sz="1400" b="0">
                <a:solidFill>
                  <a:srgbClr val="3333CC"/>
                </a:solidFill>
                <a:latin typeface="Calibri Light" panose="020F0302020204030204" pitchFamily="34" charset="0"/>
                <a:cs typeface="Calibri Light" panose="020F0302020204030204" pitchFamily="34" charset="0"/>
              </a:rPr>
              <a:pPr/>
              <a:t>23</a:t>
            </a:fld>
            <a:endParaRPr lang="en-US" altLang="en-US" sz="1400" b="0">
              <a:solidFill>
                <a:srgbClr val="3333CC"/>
              </a:solidFill>
              <a:latin typeface="Calibri Light" panose="020F0302020204030204" pitchFamily="34" charset="0"/>
              <a:cs typeface="Calibri Light" panose="020F0302020204030204" pitchFamily="34" charset="0"/>
            </a:endParaRPr>
          </a:p>
        </p:txBody>
      </p:sp>
      <p:sp>
        <p:nvSpPr>
          <p:cNvPr id="16388" name="Rectangle 2"/>
          <p:cNvSpPr>
            <a:spLocks noGrp="1" noChangeArrowheads="1"/>
          </p:cNvSpPr>
          <p:nvPr>
            <p:ph type="title"/>
          </p:nvPr>
        </p:nvSpPr>
        <p:spPr>
          <a:xfrm>
            <a:off x="533400" y="0"/>
            <a:ext cx="7772400" cy="1143000"/>
          </a:xfrm>
        </p:spPr>
        <p:txBody>
          <a:bodyPr/>
          <a:lstStyle/>
          <a:p>
            <a:r>
              <a:rPr lang="en-US" altLang="sv-SE" sz="3600" u="none">
                <a:latin typeface="Calibri Light" panose="020F0302020204030204" pitchFamily="34" charset="0"/>
                <a:cs typeface="Calibri Light" panose="020F0302020204030204" pitchFamily="34" charset="0"/>
              </a:rPr>
              <a:t>For Example:</a:t>
            </a:r>
          </a:p>
        </p:txBody>
      </p:sp>
      <p:sp>
        <p:nvSpPr>
          <p:cNvPr id="323630" name="Text Box 46"/>
          <p:cNvSpPr txBox="1">
            <a:spLocks noChangeArrowheads="1"/>
          </p:cNvSpPr>
          <p:nvPr/>
        </p:nvSpPr>
        <p:spPr bwMode="auto">
          <a:xfrm>
            <a:off x="2093913" y="1436688"/>
            <a:ext cx="5067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spcBef>
                <a:spcPct val="50000"/>
              </a:spcBef>
              <a:buFont typeface="Wingdings" pitchFamily="2" charset="2"/>
              <a:buNone/>
            </a:pPr>
            <a:r>
              <a:rPr lang="en-US" altLang="sv-SE">
                <a:solidFill>
                  <a:srgbClr val="CC3300"/>
                </a:solidFill>
                <a:latin typeface="Calibri Light" panose="020F0302020204030204" pitchFamily="34" charset="0"/>
                <a:cs typeface="Calibri Light" panose="020F0302020204030204" pitchFamily="34" charset="0"/>
              </a:rPr>
              <a:t>M = ((n+1)d+1) = 4*2+1 = 9</a:t>
            </a:r>
          </a:p>
        </p:txBody>
      </p:sp>
      <p:grpSp>
        <p:nvGrpSpPr>
          <p:cNvPr id="323638" name="Group 54"/>
          <p:cNvGrpSpPr>
            <a:grpSpLocks/>
          </p:cNvGrpSpPr>
          <p:nvPr/>
        </p:nvGrpSpPr>
        <p:grpSpPr bwMode="auto">
          <a:xfrm>
            <a:off x="3167063" y="2827338"/>
            <a:ext cx="2682875" cy="1158875"/>
            <a:chOff x="1655" y="1479"/>
            <a:chExt cx="1690" cy="730"/>
          </a:xfrm>
        </p:grpSpPr>
        <p:sp>
          <p:nvSpPr>
            <p:cNvPr id="16426" name="Line 50"/>
            <p:cNvSpPr>
              <a:spLocks noChangeShapeType="1"/>
            </p:cNvSpPr>
            <p:nvPr/>
          </p:nvSpPr>
          <p:spPr bwMode="auto">
            <a:xfrm>
              <a:off x="1797" y="1621"/>
              <a:ext cx="749" cy="4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16427" name="Oval 47"/>
            <p:cNvSpPr>
              <a:spLocks noChangeArrowheads="1"/>
            </p:cNvSpPr>
            <p:nvPr/>
          </p:nvSpPr>
          <p:spPr bwMode="auto">
            <a:xfrm>
              <a:off x="1655" y="1479"/>
              <a:ext cx="284" cy="284"/>
            </a:xfrm>
            <a:prstGeom prst="ellipse">
              <a:avLst/>
            </a:prstGeom>
            <a:solidFill>
              <a:schemeClr val="bg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sz="1800">
                  <a:latin typeface="Calibri Light" panose="020F0302020204030204" pitchFamily="34" charset="0"/>
                  <a:cs typeface="Calibri Light" panose="020F0302020204030204" pitchFamily="34" charset="0"/>
                </a:rPr>
                <a:t>p1</a:t>
              </a:r>
            </a:p>
          </p:txBody>
        </p:sp>
        <p:sp>
          <p:nvSpPr>
            <p:cNvPr id="16428" name="Line 53"/>
            <p:cNvSpPr>
              <a:spLocks noChangeShapeType="1"/>
            </p:cNvSpPr>
            <p:nvPr/>
          </p:nvSpPr>
          <p:spPr bwMode="auto">
            <a:xfrm flipV="1">
              <a:off x="2546" y="1621"/>
              <a:ext cx="657" cy="44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16429" name="Oval 51"/>
            <p:cNvSpPr>
              <a:spLocks noChangeArrowheads="1"/>
            </p:cNvSpPr>
            <p:nvPr/>
          </p:nvSpPr>
          <p:spPr bwMode="auto">
            <a:xfrm>
              <a:off x="2404" y="1925"/>
              <a:ext cx="284" cy="284"/>
            </a:xfrm>
            <a:prstGeom prst="ellipse">
              <a:avLst/>
            </a:prstGeom>
            <a:solidFill>
              <a:schemeClr val="bg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sz="1800">
                  <a:latin typeface="Calibri Light" panose="020F0302020204030204" pitchFamily="34" charset="0"/>
                  <a:cs typeface="Calibri Light" panose="020F0302020204030204" pitchFamily="34" charset="0"/>
                </a:rPr>
                <a:t>p2</a:t>
              </a:r>
            </a:p>
          </p:txBody>
        </p:sp>
        <p:sp>
          <p:nvSpPr>
            <p:cNvPr id="16430" name="Oval 52"/>
            <p:cNvSpPr>
              <a:spLocks noChangeArrowheads="1"/>
            </p:cNvSpPr>
            <p:nvPr/>
          </p:nvSpPr>
          <p:spPr bwMode="auto">
            <a:xfrm>
              <a:off x="3061" y="1505"/>
              <a:ext cx="284" cy="284"/>
            </a:xfrm>
            <a:prstGeom prst="ellipse">
              <a:avLst/>
            </a:prstGeom>
            <a:solidFill>
              <a:schemeClr val="bg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sz="1800">
                  <a:latin typeface="Calibri Light" panose="020F0302020204030204" pitchFamily="34" charset="0"/>
                  <a:cs typeface="Calibri Light" panose="020F0302020204030204" pitchFamily="34" charset="0"/>
                </a:rPr>
                <a:t>p3</a:t>
              </a:r>
            </a:p>
          </p:txBody>
        </p:sp>
      </p:grpSp>
      <p:sp>
        <p:nvSpPr>
          <p:cNvPr id="323670" name="Text Box 86"/>
          <p:cNvSpPr txBox="1">
            <a:spLocks noChangeArrowheads="1"/>
          </p:cNvSpPr>
          <p:nvPr/>
        </p:nvSpPr>
        <p:spPr bwMode="auto">
          <a:xfrm>
            <a:off x="5073650" y="1436688"/>
            <a:ext cx="6524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a:latin typeface="Calibri Light" panose="020F0302020204030204" pitchFamily="34" charset="0"/>
                <a:cs typeface="Calibri Light" panose="020F0302020204030204" pitchFamily="34" charset="0"/>
              </a:rPr>
              <a:t>p1</a:t>
            </a:r>
          </a:p>
        </p:txBody>
      </p:sp>
      <p:grpSp>
        <p:nvGrpSpPr>
          <p:cNvPr id="323674" name="Group 90"/>
          <p:cNvGrpSpPr>
            <a:grpSpLocks/>
          </p:cNvGrpSpPr>
          <p:nvPr/>
        </p:nvGrpSpPr>
        <p:grpSpPr bwMode="auto">
          <a:xfrm>
            <a:off x="2378075" y="1069975"/>
            <a:ext cx="4214813" cy="3525838"/>
            <a:chOff x="1498" y="1005"/>
            <a:chExt cx="2655" cy="2221"/>
          </a:xfrm>
        </p:grpSpPr>
        <p:sp>
          <p:nvSpPr>
            <p:cNvPr id="16416" name="Text Box 80"/>
            <p:cNvSpPr txBox="1">
              <a:spLocks noChangeArrowheads="1"/>
            </p:cNvSpPr>
            <p:nvPr/>
          </p:nvSpPr>
          <p:spPr bwMode="auto">
            <a:xfrm>
              <a:off x="3640" y="2447"/>
              <a:ext cx="41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spcBef>
                  <a:spcPct val="50000"/>
                </a:spcBef>
                <a:buFont typeface="Wingdings" pitchFamily="2" charset="2"/>
                <a:buNone/>
              </a:pPr>
              <a:r>
                <a:rPr lang="en-US" altLang="sv-SE" sz="1800">
                  <a:solidFill>
                    <a:srgbClr val="6666FF"/>
                  </a:solidFill>
                  <a:latin typeface="Calibri Light" panose="020F0302020204030204" pitchFamily="34" charset="0"/>
                  <a:cs typeface="Calibri Light" panose="020F0302020204030204" pitchFamily="34" charset="0"/>
                </a:rPr>
                <a:t>3</a:t>
              </a:r>
            </a:p>
          </p:txBody>
        </p:sp>
        <p:sp>
          <p:nvSpPr>
            <p:cNvPr id="16417" name="Oval 59"/>
            <p:cNvSpPr>
              <a:spLocks noChangeArrowheads="1"/>
            </p:cNvSpPr>
            <p:nvPr/>
          </p:nvSpPr>
          <p:spPr bwMode="auto">
            <a:xfrm>
              <a:off x="1613" y="1005"/>
              <a:ext cx="2462" cy="2221"/>
            </a:xfrm>
            <a:prstGeom prst="ellipse">
              <a:avLst/>
            </a:prstGeom>
            <a:noFill/>
            <a:ln w="57150">
              <a:solidFill>
                <a:srgbClr val="E88A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latin typeface="Calibri Light" panose="020F0302020204030204" pitchFamily="34" charset="0"/>
                <a:cs typeface="Calibri Light" panose="020F0302020204030204" pitchFamily="34" charset="0"/>
              </a:endParaRPr>
            </a:p>
          </p:txBody>
        </p:sp>
        <p:sp>
          <p:nvSpPr>
            <p:cNvPr id="16418" name="Text Box 60"/>
            <p:cNvSpPr txBox="1">
              <a:spLocks noChangeArrowheads="1"/>
            </p:cNvSpPr>
            <p:nvPr/>
          </p:nvSpPr>
          <p:spPr bwMode="auto">
            <a:xfrm>
              <a:off x="2637" y="1005"/>
              <a:ext cx="41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spcBef>
                  <a:spcPct val="50000"/>
                </a:spcBef>
                <a:buFont typeface="Wingdings" pitchFamily="2" charset="2"/>
                <a:buNone/>
              </a:pPr>
              <a:r>
                <a:rPr lang="en-US" altLang="sv-SE" sz="1800">
                  <a:solidFill>
                    <a:srgbClr val="6666FF"/>
                  </a:solidFill>
                  <a:latin typeface="Calibri Light" panose="020F0302020204030204" pitchFamily="34" charset="0"/>
                  <a:cs typeface="Calibri Light" panose="020F0302020204030204" pitchFamily="34" charset="0"/>
                </a:rPr>
                <a:t>0</a:t>
              </a:r>
            </a:p>
          </p:txBody>
        </p:sp>
        <p:sp>
          <p:nvSpPr>
            <p:cNvPr id="16419" name="Text Box 78"/>
            <p:cNvSpPr txBox="1">
              <a:spLocks noChangeArrowheads="1"/>
            </p:cNvSpPr>
            <p:nvPr/>
          </p:nvSpPr>
          <p:spPr bwMode="auto">
            <a:xfrm>
              <a:off x="3331" y="1216"/>
              <a:ext cx="41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spcBef>
                  <a:spcPct val="50000"/>
                </a:spcBef>
                <a:buFont typeface="Wingdings" pitchFamily="2" charset="2"/>
                <a:buNone/>
              </a:pPr>
              <a:r>
                <a:rPr lang="en-US" altLang="sv-SE" sz="1800">
                  <a:solidFill>
                    <a:srgbClr val="6666FF"/>
                  </a:solidFill>
                  <a:latin typeface="Calibri Light" panose="020F0302020204030204" pitchFamily="34" charset="0"/>
                  <a:cs typeface="Calibri Light" panose="020F0302020204030204" pitchFamily="34" charset="0"/>
                </a:rPr>
                <a:t>1</a:t>
              </a:r>
            </a:p>
          </p:txBody>
        </p:sp>
        <p:sp>
          <p:nvSpPr>
            <p:cNvPr id="16420" name="Text Box 79"/>
            <p:cNvSpPr txBox="1">
              <a:spLocks noChangeArrowheads="1"/>
            </p:cNvSpPr>
            <p:nvPr/>
          </p:nvSpPr>
          <p:spPr bwMode="auto">
            <a:xfrm>
              <a:off x="3742" y="1762"/>
              <a:ext cx="41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spcBef>
                  <a:spcPct val="50000"/>
                </a:spcBef>
                <a:buFont typeface="Wingdings" pitchFamily="2" charset="2"/>
                <a:buNone/>
              </a:pPr>
              <a:r>
                <a:rPr lang="en-US" altLang="sv-SE" sz="1800">
                  <a:solidFill>
                    <a:srgbClr val="6666FF"/>
                  </a:solidFill>
                  <a:latin typeface="Calibri Light" panose="020F0302020204030204" pitchFamily="34" charset="0"/>
                  <a:cs typeface="Calibri Light" panose="020F0302020204030204" pitchFamily="34" charset="0"/>
                </a:rPr>
                <a:t>2</a:t>
              </a:r>
            </a:p>
          </p:txBody>
        </p:sp>
        <p:sp>
          <p:nvSpPr>
            <p:cNvPr id="16421" name="Text Box 81"/>
            <p:cNvSpPr txBox="1">
              <a:spLocks noChangeArrowheads="1"/>
            </p:cNvSpPr>
            <p:nvPr/>
          </p:nvSpPr>
          <p:spPr bwMode="auto">
            <a:xfrm>
              <a:off x="3048" y="2895"/>
              <a:ext cx="41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spcBef>
                  <a:spcPct val="50000"/>
                </a:spcBef>
                <a:buFont typeface="Wingdings" pitchFamily="2" charset="2"/>
                <a:buNone/>
              </a:pPr>
              <a:r>
                <a:rPr lang="en-US" altLang="sv-SE" sz="1800">
                  <a:solidFill>
                    <a:srgbClr val="6666FF"/>
                  </a:solidFill>
                  <a:latin typeface="Calibri Light" panose="020F0302020204030204" pitchFamily="34" charset="0"/>
                  <a:cs typeface="Calibri Light" panose="020F0302020204030204" pitchFamily="34" charset="0"/>
                </a:rPr>
                <a:t>4</a:t>
              </a:r>
            </a:p>
          </p:txBody>
        </p:sp>
        <p:sp>
          <p:nvSpPr>
            <p:cNvPr id="16422" name="Text Box 82"/>
            <p:cNvSpPr txBox="1">
              <a:spLocks noChangeArrowheads="1"/>
            </p:cNvSpPr>
            <p:nvPr/>
          </p:nvSpPr>
          <p:spPr bwMode="auto">
            <a:xfrm>
              <a:off x="2225" y="2895"/>
              <a:ext cx="41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spcBef>
                  <a:spcPct val="50000"/>
                </a:spcBef>
                <a:buFont typeface="Wingdings" pitchFamily="2" charset="2"/>
                <a:buNone/>
              </a:pPr>
              <a:r>
                <a:rPr lang="en-US" altLang="sv-SE" sz="1800">
                  <a:solidFill>
                    <a:srgbClr val="6666FF"/>
                  </a:solidFill>
                  <a:latin typeface="Calibri Light" panose="020F0302020204030204" pitchFamily="34" charset="0"/>
                  <a:cs typeface="Calibri Light" panose="020F0302020204030204" pitchFamily="34" charset="0"/>
                </a:rPr>
                <a:t>5</a:t>
              </a:r>
            </a:p>
          </p:txBody>
        </p:sp>
        <p:sp>
          <p:nvSpPr>
            <p:cNvPr id="16423" name="Text Box 83"/>
            <p:cNvSpPr txBox="1">
              <a:spLocks noChangeArrowheads="1"/>
            </p:cNvSpPr>
            <p:nvPr/>
          </p:nvSpPr>
          <p:spPr bwMode="auto">
            <a:xfrm>
              <a:off x="1613" y="2447"/>
              <a:ext cx="41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spcBef>
                  <a:spcPct val="50000"/>
                </a:spcBef>
                <a:buFont typeface="Wingdings" pitchFamily="2" charset="2"/>
                <a:buNone/>
              </a:pPr>
              <a:r>
                <a:rPr lang="en-US" altLang="sv-SE" sz="1800">
                  <a:solidFill>
                    <a:srgbClr val="6666FF"/>
                  </a:solidFill>
                  <a:latin typeface="Calibri Light" panose="020F0302020204030204" pitchFamily="34" charset="0"/>
                  <a:cs typeface="Calibri Light" panose="020F0302020204030204" pitchFamily="34" charset="0"/>
                </a:rPr>
                <a:t>6</a:t>
              </a:r>
            </a:p>
          </p:txBody>
        </p:sp>
        <p:sp>
          <p:nvSpPr>
            <p:cNvPr id="16424" name="Text Box 84"/>
            <p:cNvSpPr txBox="1">
              <a:spLocks noChangeArrowheads="1"/>
            </p:cNvSpPr>
            <p:nvPr/>
          </p:nvSpPr>
          <p:spPr bwMode="auto">
            <a:xfrm>
              <a:off x="1498" y="1762"/>
              <a:ext cx="52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spcBef>
                  <a:spcPct val="50000"/>
                </a:spcBef>
                <a:buFont typeface="Wingdings" pitchFamily="2" charset="2"/>
                <a:buNone/>
              </a:pPr>
              <a:r>
                <a:rPr lang="en-US" altLang="sv-SE" sz="1800">
                  <a:solidFill>
                    <a:srgbClr val="6666FF"/>
                  </a:solidFill>
                  <a:latin typeface="Calibri Light" panose="020F0302020204030204" pitchFamily="34" charset="0"/>
                  <a:cs typeface="Calibri Light" panose="020F0302020204030204" pitchFamily="34" charset="0"/>
                </a:rPr>
                <a:t>7</a:t>
              </a:r>
            </a:p>
          </p:txBody>
        </p:sp>
        <p:sp>
          <p:nvSpPr>
            <p:cNvPr id="16425" name="Text Box 85"/>
            <p:cNvSpPr txBox="1">
              <a:spLocks noChangeArrowheads="1"/>
            </p:cNvSpPr>
            <p:nvPr/>
          </p:nvSpPr>
          <p:spPr bwMode="auto">
            <a:xfrm>
              <a:off x="1917" y="1236"/>
              <a:ext cx="41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spcBef>
                  <a:spcPct val="50000"/>
                </a:spcBef>
                <a:buFont typeface="Wingdings" pitchFamily="2" charset="2"/>
                <a:buNone/>
              </a:pPr>
              <a:r>
                <a:rPr lang="en-US" altLang="sv-SE" sz="1800">
                  <a:solidFill>
                    <a:srgbClr val="6666FF"/>
                  </a:solidFill>
                  <a:latin typeface="Calibri Light" panose="020F0302020204030204" pitchFamily="34" charset="0"/>
                  <a:cs typeface="Calibri Light" panose="020F0302020204030204" pitchFamily="34" charset="0"/>
                </a:rPr>
                <a:t>8</a:t>
              </a:r>
            </a:p>
          </p:txBody>
        </p:sp>
      </p:grpSp>
      <p:sp>
        <p:nvSpPr>
          <p:cNvPr id="323671" name="Text Box 87"/>
          <p:cNvSpPr txBox="1">
            <a:spLocks noChangeArrowheads="1"/>
          </p:cNvSpPr>
          <p:nvPr/>
        </p:nvSpPr>
        <p:spPr bwMode="auto">
          <a:xfrm>
            <a:off x="5568950" y="3359150"/>
            <a:ext cx="6524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a:latin typeface="Calibri Light" panose="020F0302020204030204" pitchFamily="34" charset="0"/>
                <a:cs typeface="Calibri Light" panose="020F0302020204030204" pitchFamily="34" charset="0"/>
              </a:rPr>
              <a:t>p2</a:t>
            </a:r>
          </a:p>
        </p:txBody>
      </p:sp>
      <p:sp>
        <p:nvSpPr>
          <p:cNvPr id="323672" name="Text Box 88"/>
          <p:cNvSpPr txBox="1">
            <a:spLocks noChangeArrowheads="1"/>
          </p:cNvSpPr>
          <p:nvPr/>
        </p:nvSpPr>
        <p:spPr bwMode="auto">
          <a:xfrm>
            <a:off x="3438525" y="1436688"/>
            <a:ext cx="6524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a:latin typeface="Calibri Light" panose="020F0302020204030204" pitchFamily="34" charset="0"/>
                <a:cs typeface="Calibri Light" panose="020F0302020204030204" pitchFamily="34" charset="0"/>
              </a:rPr>
              <a:t>p3</a:t>
            </a:r>
          </a:p>
        </p:txBody>
      </p:sp>
      <p:sp>
        <p:nvSpPr>
          <p:cNvPr id="323682" name="Text Box 98"/>
          <p:cNvSpPr txBox="1">
            <a:spLocks noChangeArrowheads="1"/>
          </p:cNvSpPr>
          <p:nvPr/>
        </p:nvSpPr>
        <p:spPr bwMode="auto">
          <a:xfrm>
            <a:off x="2846388" y="5413375"/>
            <a:ext cx="3921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a:solidFill>
                  <a:schemeClr val="accent2"/>
                </a:solidFill>
                <a:latin typeface="Calibri Light" panose="020F0302020204030204" pitchFamily="34" charset="0"/>
                <a:cs typeface="Calibri Light" panose="020F0302020204030204" pitchFamily="34" charset="0"/>
              </a:rPr>
              <a:t>1</a:t>
            </a:r>
          </a:p>
        </p:txBody>
      </p:sp>
      <p:sp>
        <p:nvSpPr>
          <p:cNvPr id="323683" name="Text Box 99"/>
          <p:cNvSpPr txBox="1">
            <a:spLocks noChangeArrowheads="1"/>
          </p:cNvSpPr>
          <p:nvPr/>
        </p:nvSpPr>
        <p:spPr bwMode="auto">
          <a:xfrm>
            <a:off x="4010025" y="6102350"/>
            <a:ext cx="3921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a:solidFill>
                  <a:schemeClr val="accent2"/>
                </a:solidFill>
                <a:latin typeface="Calibri Light" panose="020F0302020204030204" pitchFamily="34" charset="0"/>
                <a:cs typeface="Calibri Light" panose="020F0302020204030204" pitchFamily="34" charset="0"/>
              </a:rPr>
              <a:t>3</a:t>
            </a:r>
          </a:p>
        </p:txBody>
      </p:sp>
      <p:sp>
        <p:nvSpPr>
          <p:cNvPr id="323684" name="Text Box 100"/>
          <p:cNvSpPr txBox="1">
            <a:spLocks noChangeArrowheads="1"/>
          </p:cNvSpPr>
          <p:nvPr/>
        </p:nvSpPr>
        <p:spPr bwMode="auto">
          <a:xfrm>
            <a:off x="5849938" y="5461000"/>
            <a:ext cx="3921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a:solidFill>
                  <a:schemeClr val="accent2"/>
                </a:solidFill>
                <a:latin typeface="Calibri Light" panose="020F0302020204030204" pitchFamily="34" charset="0"/>
                <a:cs typeface="Calibri Light" panose="020F0302020204030204" pitchFamily="34" charset="0"/>
              </a:rPr>
              <a:t>8</a:t>
            </a:r>
          </a:p>
        </p:txBody>
      </p:sp>
      <p:sp>
        <p:nvSpPr>
          <p:cNvPr id="323686" name="Text Box 102"/>
          <p:cNvSpPr txBox="1">
            <a:spLocks noChangeArrowheads="1"/>
          </p:cNvSpPr>
          <p:nvPr/>
        </p:nvSpPr>
        <p:spPr bwMode="auto">
          <a:xfrm>
            <a:off x="3690938" y="2444750"/>
            <a:ext cx="1873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spcBef>
                <a:spcPct val="50000"/>
              </a:spcBef>
              <a:buFont typeface="Wingdings" pitchFamily="2" charset="2"/>
              <a:buNone/>
            </a:pPr>
            <a:r>
              <a:rPr lang="en-US" altLang="sv-SE">
                <a:solidFill>
                  <a:srgbClr val="CC0000"/>
                </a:solidFill>
                <a:latin typeface="Calibri Light" panose="020F0302020204030204" pitchFamily="34" charset="0"/>
                <a:cs typeface="Calibri Light" panose="020F0302020204030204" pitchFamily="34" charset="0"/>
              </a:rPr>
              <a:t>Round 1</a:t>
            </a:r>
          </a:p>
        </p:txBody>
      </p:sp>
      <p:sp>
        <p:nvSpPr>
          <p:cNvPr id="323688" name="Text Box 104"/>
          <p:cNvSpPr txBox="1">
            <a:spLocks noChangeArrowheads="1"/>
          </p:cNvSpPr>
          <p:nvPr/>
        </p:nvSpPr>
        <p:spPr bwMode="auto">
          <a:xfrm>
            <a:off x="2814638" y="5413375"/>
            <a:ext cx="457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a:solidFill>
                  <a:schemeClr val="accent2"/>
                </a:solidFill>
                <a:latin typeface="Calibri Light" panose="020F0302020204030204" pitchFamily="34" charset="0"/>
                <a:cs typeface="Calibri Light" panose="020F0302020204030204" pitchFamily="34" charset="0"/>
              </a:rPr>
              <a:t>3</a:t>
            </a:r>
          </a:p>
        </p:txBody>
      </p:sp>
      <p:sp>
        <p:nvSpPr>
          <p:cNvPr id="323689" name="Rectangle 105"/>
          <p:cNvSpPr>
            <a:spLocks noChangeArrowheads="1"/>
          </p:cNvSpPr>
          <p:nvPr/>
        </p:nvSpPr>
        <p:spPr bwMode="auto">
          <a:xfrm>
            <a:off x="4010025" y="6102350"/>
            <a:ext cx="3129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buFont typeface="Wingdings" pitchFamily="2" charset="2"/>
              <a:buNone/>
            </a:pPr>
            <a:r>
              <a:rPr lang="en-US" altLang="sv-SE" sz="2000">
                <a:solidFill>
                  <a:schemeClr val="accent2"/>
                </a:solidFill>
                <a:latin typeface="Calibri Light" panose="020F0302020204030204" pitchFamily="34" charset="0"/>
                <a:cs typeface="Calibri Light" panose="020F0302020204030204" pitchFamily="34" charset="0"/>
              </a:rPr>
              <a:t>8</a:t>
            </a:r>
          </a:p>
        </p:txBody>
      </p:sp>
      <p:sp>
        <p:nvSpPr>
          <p:cNvPr id="323690" name="Rectangle 106"/>
          <p:cNvSpPr>
            <a:spLocks noChangeArrowheads="1"/>
          </p:cNvSpPr>
          <p:nvPr/>
        </p:nvSpPr>
        <p:spPr bwMode="auto">
          <a:xfrm>
            <a:off x="4010025" y="6102350"/>
            <a:ext cx="3129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buFont typeface="Wingdings" pitchFamily="2" charset="2"/>
              <a:buNone/>
            </a:pPr>
            <a:r>
              <a:rPr lang="en-US" altLang="sv-SE" sz="2000">
                <a:solidFill>
                  <a:schemeClr val="accent2"/>
                </a:solidFill>
                <a:latin typeface="Calibri Light" panose="020F0302020204030204" pitchFamily="34" charset="0"/>
                <a:cs typeface="Calibri Light" panose="020F0302020204030204" pitchFamily="34" charset="0"/>
              </a:rPr>
              <a:t>0</a:t>
            </a:r>
          </a:p>
        </p:txBody>
      </p:sp>
      <p:sp>
        <p:nvSpPr>
          <p:cNvPr id="323691" name="Rectangle 107"/>
          <p:cNvSpPr>
            <a:spLocks noChangeArrowheads="1"/>
          </p:cNvSpPr>
          <p:nvPr/>
        </p:nvSpPr>
        <p:spPr bwMode="auto">
          <a:xfrm>
            <a:off x="5849938" y="5461000"/>
            <a:ext cx="3129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buFont typeface="Wingdings" pitchFamily="2" charset="2"/>
              <a:buNone/>
            </a:pPr>
            <a:r>
              <a:rPr lang="en-US" altLang="sv-SE" sz="2000">
                <a:solidFill>
                  <a:schemeClr val="accent2"/>
                </a:solidFill>
                <a:latin typeface="Calibri Light" panose="020F0302020204030204" pitchFamily="34" charset="0"/>
                <a:cs typeface="Calibri Light" panose="020F0302020204030204" pitchFamily="34" charset="0"/>
              </a:rPr>
              <a:t>0</a:t>
            </a:r>
          </a:p>
        </p:txBody>
      </p:sp>
      <p:sp>
        <p:nvSpPr>
          <p:cNvPr id="323692" name="Rectangle 108"/>
          <p:cNvSpPr>
            <a:spLocks noChangeArrowheads="1"/>
          </p:cNvSpPr>
          <p:nvPr/>
        </p:nvSpPr>
        <p:spPr bwMode="auto">
          <a:xfrm>
            <a:off x="2814638" y="5413375"/>
            <a:ext cx="3129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buFont typeface="Wingdings" pitchFamily="2" charset="2"/>
              <a:buNone/>
            </a:pPr>
            <a:r>
              <a:rPr lang="en-US" altLang="sv-SE" sz="2000">
                <a:solidFill>
                  <a:schemeClr val="accent2"/>
                </a:solidFill>
                <a:latin typeface="Calibri Light" panose="020F0302020204030204" pitchFamily="34" charset="0"/>
                <a:cs typeface="Calibri Light" panose="020F0302020204030204" pitchFamily="34" charset="0"/>
              </a:rPr>
              <a:t>4</a:t>
            </a:r>
          </a:p>
        </p:txBody>
      </p:sp>
      <p:sp>
        <p:nvSpPr>
          <p:cNvPr id="323693" name="Text Box 109"/>
          <p:cNvSpPr txBox="1">
            <a:spLocks noChangeArrowheads="1"/>
          </p:cNvSpPr>
          <p:nvPr/>
        </p:nvSpPr>
        <p:spPr bwMode="auto">
          <a:xfrm>
            <a:off x="3663950" y="2444750"/>
            <a:ext cx="1873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spcBef>
                <a:spcPct val="50000"/>
              </a:spcBef>
              <a:buFont typeface="Wingdings" pitchFamily="2" charset="2"/>
              <a:buNone/>
            </a:pPr>
            <a:r>
              <a:rPr lang="en-US" altLang="sv-SE">
                <a:solidFill>
                  <a:srgbClr val="0099FF"/>
                </a:solidFill>
                <a:latin typeface="Calibri Light" panose="020F0302020204030204" pitchFamily="34" charset="0"/>
                <a:cs typeface="Calibri Light" panose="020F0302020204030204" pitchFamily="34" charset="0"/>
              </a:rPr>
              <a:t>Pulse</a:t>
            </a:r>
          </a:p>
        </p:txBody>
      </p:sp>
      <p:sp>
        <p:nvSpPr>
          <p:cNvPr id="323694" name="Text Box 110"/>
          <p:cNvSpPr txBox="1">
            <a:spLocks noChangeArrowheads="1"/>
          </p:cNvSpPr>
          <p:nvPr/>
        </p:nvSpPr>
        <p:spPr bwMode="auto">
          <a:xfrm>
            <a:off x="3695700" y="2444750"/>
            <a:ext cx="1873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spcBef>
                <a:spcPct val="50000"/>
              </a:spcBef>
              <a:buFont typeface="Wingdings" pitchFamily="2" charset="2"/>
              <a:buNone/>
            </a:pPr>
            <a:r>
              <a:rPr lang="en-US" altLang="sv-SE">
                <a:solidFill>
                  <a:srgbClr val="CC0000"/>
                </a:solidFill>
                <a:latin typeface="Calibri Light" panose="020F0302020204030204" pitchFamily="34" charset="0"/>
                <a:cs typeface="Calibri Light" panose="020F0302020204030204" pitchFamily="34" charset="0"/>
              </a:rPr>
              <a:t>Round 2</a:t>
            </a:r>
          </a:p>
        </p:txBody>
      </p:sp>
      <p:sp>
        <p:nvSpPr>
          <p:cNvPr id="323695" name="Text Box 111"/>
          <p:cNvSpPr txBox="1">
            <a:spLocks noChangeArrowheads="1"/>
          </p:cNvSpPr>
          <p:nvPr/>
        </p:nvSpPr>
        <p:spPr bwMode="auto">
          <a:xfrm>
            <a:off x="4000500" y="6102350"/>
            <a:ext cx="3667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a:solidFill>
                  <a:schemeClr val="accent2"/>
                </a:solidFill>
                <a:latin typeface="Calibri Light" panose="020F0302020204030204" pitchFamily="34" charset="0"/>
                <a:cs typeface="Calibri Light" panose="020F0302020204030204" pitchFamily="34" charset="0"/>
              </a:rPr>
              <a:t>4</a:t>
            </a:r>
          </a:p>
        </p:txBody>
      </p:sp>
      <p:sp>
        <p:nvSpPr>
          <p:cNvPr id="323696" name="Text Box 112"/>
          <p:cNvSpPr txBox="1">
            <a:spLocks noChangeArrowheads="1"/>
          </p:cNvSpPr>
          <p:nvPr/>
        </p:nvSpPr>
        <p:spPr bwMode="auto">
          <a:xfrm>
            <a:off x="2814638" y="5413375"/>
            <a:ext cx="3667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a:solidFill>
                  <a:schemeClr val="accent2"/>
                </a:solidFill>
                <a:latin typeface="Calibri Light" panose="020F0302020204030204" pitchFamily="34" charset="0"/>
                <a:cs typeface="Calibri Light" panose="020F0302020204030204" pitchFamily="34" charset="0"/>
              </a:rPr>
              <a:t>5</a:t>
            </a:r>
          </a:p>
        </p:txBody>
      </p:sp>
      <p:sp>
        <p:nvSpPr>
          <p:cNvPr id="323697" name="Text Box 113"/>
          <p:cNvSpPr txBox="1">
            <a:spLocks noChangeArrowheads="1"/>
          </p:cNvSpPr>
          <p:nvPr/>
        </p:nvSpPr>
        <p:spPr bwMode="auto">
          <a:xfrm>
            <a:off x="3983038" y="6102350"/>
            <a:ext cx="3667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a:solidFill>
                  <a:schemeClr val="accent2"/>
                </a:solidFill>
                <a:latin typeface="Calibri Light" panose="020F0302020204030204" pitchFamily="34" charset="0"/>
                <a:cs typeface="Calibri Light" panose="020F0302020204030204" pitchFamily="34" charset="0"/>
              </a:rPr>
              <a:t>5</a:t>
            </a:r>
          </a:p>
        </p:txBody>
      </p:sp>
      <p:sp>
        <p:nvSpPr>
          <p:cNvPr id="323698" name="Text Box 114"/>
          <p:cNvSpPr txBox="1">
            <a:spLocks noChangeArrowheads="1"/>
          </p:cNvSpPr>
          <p:nvPr/>
        </p:nvSpPr>
        <p:spPr bwMode="auto">
          <a:xfrm>
            <a:off x="5849938" y="5461000"/>
            <a:ext cx="3667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a:solidFill>
                  <a:schemeClr val="accent2"/>
                </a:solidFill>
                <a:latin typeface="Calibri Light" panose="020F0302020204030204" pitchFamily="34" charset="0"/>
                <a:cs typeface="Calibri Light" panose="020F0302020204030204" pitchFamily="34" charset="0"/>
              </a:rPr>
              <a:t>1</a:t>
            </a:r>
          </a:p>
        </p:txBody>
      </p:sp>
      <p:sp>
        <p:nvSpPr>
          <p:cNvPr id="323699" name="Text Box 115"/>
          <p:cNvSpPr txBox="1">
            <a:spLocks noChangeArrowheads="1"/>
          </p:cNvSpPr>
          <p:nvPr/>
        </p:nvSpPr>
        <p:spPr bwMode="auto">
          <a:xfrm>
            <a:off x="3727450" y="2444750"/>
            <a:ext cx="1717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spcBef>
                <a:spcPct val="50000"/>
              </a:spcBef>
              <a:buFont typeface="Wingdings" pitchFamily="2" charset="2"/>
              <a:buNone/>
            </a:pPr>
            <a:r>
              <a:rPr lang="en-US" altLang="sv-SE">
                <a:solidFill>
                  <a:srgbClr val="0099FF"/>
                </a:solidFill>
                <a:latin typeface="Calibri Light" panose="020F0302020204030204" pitchFamily="34" charset="0"/>
                <a:cs typeface="Calibri Light" panose="020F0302020204030204" pitchFamily="34" charset="0"/>
              </a:rPr>
              <a:t>Pulse</a:t>
            </a:r>
            <a:endParaRPr lang="en-US" altLang="sv-SE">
              <a:latin typeface="Calibri Light" panose="020F0302020204030204" pitchFamily="34" charset="0"/>
              <a:cs typeface="Calibri Light" panose="020F0302020204030204" pitchFamily="34" charset="0"/>
            </a:endParaRPr>
          </a:p>
        </p:txBody>
      </p:sp>
      <p:sp>
        <p:nvSpPr>
          <p:cNvPr id="323702" name="Text Box 118"/>
          <p:cNvSpPr txBox="1">
            <a:spLocks noChangeArrowheads="1"/>
          </p:cNvSpPr>
          <p:nvPr/>
        </p:nvSpPr>
        <p:spPr bwMode="auto">
          <a:xfrm>
            <a:off x="5849938" y="5481638"/>
            <a:ext cx="352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a:solidFill>
                  <a:schemeClr val="accent2"/>
                </a:solidFill>
                <a:latin typeface="Calibri Light" panose="020F0302020204030204" pitchFamily="34" charset="0"/>
                <a:cs typeface="Calibri Light" panose="020F0302020204030204" pitchFamily="34" charset="0"/>
              </a:rPr>
              <a:t>5</a:t>
            </a:r>
          </a:p>
        </p:txBody>
      </p:sp>
      <p:sp>
        <p:nvSpPr>
          <p:cNvPr id="323703" name="Text Box 119"/>
          <p:cNvSpPr txBox="1">
            <a:spLocks noChangeArrowheads="1"/>
          </p:cNvSpPr>
          <p:nvPr/>
        </p:nvSpPr>
        <p:spPr bwMode="auto">
          <a:xfrm>
            <a:off x="3727450" y="2444750"/>
            <a:ext cx="17129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spcBef>
                <a:spcPct val="50000"/>
              </a:spcBef>
              <a:buFont typeface="Wingdings" pitchFamily="2" charset="2"/>
              <a:buNone/>
            </a:pPr>
            <a:r>
              <a:rPr lang="en-US" altLang="sv-SE">
                <a:solidFill>
                  <a:srgbClr val="CC0000"/>
                </a:solidFill>
                <a:latin typeface="Calibri Light" panose="020F0302020204030204" pitchFamily="34" charset="0"/>
                <a:cs typeface="Calibri Light" panose="020F0302020204030204" pitchFamily="34" charset="0"/>
              </a:rPr>
              <a:t>Round 3</a:t>
            </a:r>
          </a:p>
        </p:txBody>
      </p:sp>
      <p:sp>
        <p:nvSpPr>
          <p:cNvPr id="323705" name="Text Box 121"/>
          <p:cNvSpPr txBox="1">
            <a:spLocks noChangeArrowheads="1"/>
          </p:cNvSpPr>
          <p:nvPr/>
        </p:nvSpPr>
        <p:spPr bwMode="auto">
          <a:xfrm>
            <a:off x="5849938" y="5461000"/>
            <a:ext cx="457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a:solidFill>
                  <a:schemeClr val="accent2"/>
                </a:solidFill>
                <a:latin typeface="Calibri Light" panose="020F0302020204030204" pitchFamily="34" charset="0"/>
                <a:cs typeface="Calibri Light" panose="020F0302020204030204" pitchFamily="34" charset="0"/>
              </a:rPr>
              <a:t>6</a:t>
            </a:r>
          </a:p>
        </p:txBody>
      </p:sp>
      <p:sp>
        <p:nvSpPr>
          <p:cNvPr id="323706" name="Text Box 122"/>
          <p:cNvSpPr txBox="1">
            <a:spLocks noChangeArrowheads="1"/>
          </p:cNvSpPr>
          <p:nvPr/>
        </p:nvSpPr>
        <p:spPr bwMode="auto">
          <a:xfrm>
            <a:off x="2814638" y="5413375"/>
            <a:ext cx="457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a:solidFill>
                  <a:schemeClr val="accent2"/>
                </a:solidFill>
                <a:latin typeface="Calibri Light" panose="020F0302020204030204" pitchFamily="34" charset="0"/>
                <a:cs typeface="Calibri Light" panose="020F0302020204030204" pitchFamily="34" charset="0"/>
              </a:rPr>
              <a:t>6</a:t>
            </a:r>
          </a:p>
        </p:txBody>
      </p:sp>
      <p:sp>
        <p:nvSpPr>
          <p:cNvPr id="323707" name="Text Box 123"/>
          <p:cNvSpPr txBox="1">
            <a:spLocks noChangeArrowheads="1"/>
          </p:cNvSpPr>
          <p:nvPr/>
        </p:nvSpPr>
        <p:spPr bwMode="auto">
          <a:xfrm>
            <a:off x="4000500" y="6102350"/>
            <a:ext cx="457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a:solidFill>
                  <a:schemeClr val="accent2"/>
                </a:solidFill>
                <a:latin typeface="Calibri Light" panose="020F0302020204030204" pitchFamily="34" charset="0"/>
                <a:cs typeface="Calibri Light" panose="020F0302020204030204" pitchFamily="34" charset="0"/>
              </a:rPr>
              <a:t>6</a:t>
            </a:r>
          </a:p>
        </p:txBody>
      </p:sp>
    </p:spTree>
    <p:extLst>
      <p:ext uri="{BB962C8B-B14F-4D97-AF65-F5344CB8AC3E}">
        <p14:creationId xmlns:p14="http://schemas.microsoft.com/office/powerpoint/2010/main" val="26347277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363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2" presetClass="path" presetSubtype="0" accel="50000" decel="50000" fill="hold" nodeType="clickEffect">
                                  <p:stCondLst>
                                    <p:cond delay="0"/>
                                  </p:stCondLst>
                                  <p:childTnLst>
                                    <p:animMotion origin="layout" path="M 0 0  L 0 0.33333  E" pathEditMode="relative" ptsTypes="">
                                      <p:cBhvr>
                                        <p:cTn id="10" dur="2000" fill="hold"/>
                                        <p:tgtEl>
                                          <p:spTgt spid="323638"/>
                                        </p:tgtEl>
                                        <p:attrNameLst>
                                          <p:attrName>ppt_x</p:attrName>
                                          <p:attrName>ppt_y</p:attrName>
                                        </p:attrNameLst>
                                      </p:cBhvr>
                                    </p:animMotion>
                                  </p:childTnLst>
                                </p:cTn>
                              </p:par>
                            </p:childTnLst>
                          </p:cTn>
                        </p:par>
                        <p:par>
                          <p:cTn id="11" fill="hold" nodeType="afterGroup">
                            <p:stCondLst>
                              <p:cond delay="2000"/>
                            </p:stCondLst>
                            <p:childTnLst>
                              <p:par>
                                <p:cTn id="12" presetID="1" presetClass="exit" presetSubtype="0" fill="hold" grpId="1" nodeType="afterEffect">
                                  <p:stCondLst>
                                    <p:cond delay="0"/>
                                  </p:stCondLst>
                                  <p:childTnLst>
                                    <p:set>
                                      <p:cBhvr>
                                        <p:cTn id="13" dur="1" fill="hold">
                                          <p:stCondLst>
                                            <p:cond delay="0"/>
                                          </p:stCondLst>
                                        </p:cTn>
                                        <p:tgtEl>
                                          <p:spTgt spid="323630"/>
                                        </p:tgtEl>
                                        <p:attrNameLst>
                                          <p:attrName>style.visibility</p:attrName>
                                        </p:attrNameLst>
                                      </p:cBhvr>
                                      <p:to>
                                        <p:strVal val="hidden"/>
                                      </p:to>
                                    </p:set>
                                  </p:childTnLst>
                                </p:cTn>
                              </p:par>
                            </p:childTnLst>
                          </p:cTn>
                        </p:par>
                        <p:par>
                          <p:cTn id="14" fill="hold" nodeType="afterGroup">
                            <p:stCondLst>
                              <p:cond delay="2000"/>
                            </p:stCondLst>
                            <p:childTnLst>
                              <p:par>
                                <p:cTn id="15" presetID="1" presetClass="entr" presetSubtype="0" fill="hold" grpId="0" nodeType="afterEffect">
                                  <p:stCondLst>
                                    <p:cond delay="0"/>
                                  </p:stCondLst>
                                  <p:childTnLst>
                                    <p:set>
                                      <p:cBhvr>
                                        <p:cTn id="16" dur="1" fill="hold">
                                          <p:stCondLst>
                                            <p:cond delay="0"/>
                                          </p:stCondLst>
                                        </p:cTn>
                                        <p:tgtEl>
                                          <p:spTgt spid="32368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368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3684"/>
                                        </p:tgtEl>
                                        <p:attrNameLst>
                                          <p:attrName>style.visibility</p:attrName>
                                        </p:attrNameLst>
                                      </p:cBhvr>
                                      <p:to>
                                        <p:strVal val="visible"/>
                                      </p:to>
                                    </p:set>
                                  </p:childTnLst>
                                </p:cTn>
                              </p:par>
                            </p:childTnLst>
                          </p:cTn>
                        </p:par>
                        <p:par>
                          <p:cTn id="21" fill="hold" nodeType="afterGroup">
                            <p:stCondLst>
                              <p:cond delay="2000"/>
                            </p:stCondLst>
                            <p:childTnLst>
                              <p:par>
                                <p:cTn id="22" presetID="1" presetClass="entr" presetSubtype="0" fill="hold" grpId="0" nodeType="afterEffect">
                                  <p:stCondLst>
                                    <p:cond delay="0"/>
                                  </p:stCondLst>
                                  <p:childTnLst>
                                    <p:set>
                                      <p:cBhvr>
                                        <p:cTn id="23" dur="1" fill="hold">
                                          <p:stCondLst>
                                            <p:cond delay="0"/>
                                          </p:stCondLst>
                                        </p:cTn>
                                        <p:tgtEl>
                                          <p:spTgt spid="323670"/>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323671"/>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23672"/>
                                        </p:tgtEl>
                                        <p:attrNameLst>
                                          <p:attrName>style.visibility</p:attrName>
                                        </p:attrNameLst>
                                      </p:cBhvr>
                                      <p:to>
                                        <p:strVal val="visible"/>
                                      </p:to>
                                    </p:set>
                                  </p:childTnLst>
                                </p:cTn>
                              </p:par>
                            </p:childTnLst>
                          </p:cTn>
                        </p:par>
                        <p:par>
                          <p:cTn id="28" fill="hold" nodeType="afterGroup">
                            <p:stCondLst>
                              <p:cond delay="2000"/>
                            </p:stCondLst>
                            <p:childTnLst>
                              <p:par>
                                <p:cTn id="29" presetID="1" presetClass="entr" presetSubtype="0" fill="hold" nodeType="afterEffect">
                                  <p:stCondLst>
                                    <p:cond delay="0"/>
                                  </p:stCondLst>
                                  <p:childTnLst>
                                    <p:set>
                                      <p:cBhvr>
                                        <p:cTn id="30" dur="1" fill="hold">
                                          <p:stCondLst>
                                            <p:cond delay="0"/>
                                          </p:stCondLst>
                                        </p:cTn>
                                        <p:tgtEl>
                                          <p:spTgt spid="32367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368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0" presetClass="path" presetSubtype="0" accel="50000" decel="50000" fill="hold" grpId="1" nodeType="clickEffect">
                                  <p:stCondLst>
                                    <p:cond delay="0"/>
                                  </p:stCondLst>
                                  <p:childTnLst>
                                    <p:animMotion origin="layout" path="M -1.38889E-6 0.00092 C 0.00018 -0.00371 0.00052 -0.00811 0.01285 0.00926 C 0.02518 0.02662 0.06667 0.06713 0.07431 0.10532 C 0.08195 0.14351 0.06129 0.21551 0.05868 0.23773 " pathEditMode="relative" rAng="0" ptsTypes="aaaA">
                                      <p:cBhvr>
                                        <p:cTn id="38" dur="2000" fill="hold"/>
                                        <p:tgtEl>
                                          <p:spTgt spid="323670"/>
                                        </p:tgtEl>
                                        <p:attrNameLst>
                                          <p:attrName>ppt_x</p:attrName>
                                          <p:attrName>ppt_y</p:attrName>
                                        </p:attrNameLst>
                                      </p:cBhvr>
                                      <p:rCtr x="4097" y="11389"/>
                                    </p:animMotion>
                                  </p:childTnLst>
                                </p:cTn>
                              </p:par>
                            </p:childTnLst>
                          </p:cTn>
                        </p:par>
                        <p:par>
                          <p:cTn id="39" fill="hold" nodeType="afterGroup">
                            <p:stCondLst>
                              <p:cond delay="2000"/>
                            </p:stCondLst>
                            <p:childTnLst>
                              <p:par>
                                <p:cTn id="40" presetID="1" presetClass="exit" presetSubtype="0" fill="hold" grpId="1" nodeType="afterEffect">
                                  <p:stCondLst>
                                    <p:cond delay="0"/>
                                  </p:stCondLst>
                                  <p:childTnLst>
                                    <p:set>
                                      <p:cBhvr>
                                        <p:cTn id="41" dur="1" fill="hold">
                                          <p:stCondLst>
                                            <p:cond delay="0"/>
                                          </p:stCondLst>
                                        </p:cTn>
                                        <p:tgtEl>
                                          <p:spTgt spid="323682"/>
                                        </p:tgtEl>
                                        <p:attrNameLst>
                                          <p:attrName>style.visibility</p:attrName>
                                        </p:attrNameLst>
                                      </p:cBhvr>
                                      <p:to>
                                        <p:strVal val="hidden"/>
                                      </p:to>
                                    </p:set>
                                  </p:childTnLst>
                                </p:cTn>
                              </p:par>
                            </p:childTnLst>
                          </p:cTn>
                        </p:par>
                        <p:par>
                          <p:cTn id="42" fill="hold" nodeType="afterGroup">
                            <p:stCondLst>
                              <p:cond delay="2000"/>
                            </p:stCondLst>
                            <p:childTnLst>
                              <p:par>
                                <p:cTn id="43" presetID="1" presetClass="entr" presetSubtype="0" fill="hold" grpId="0" nodeType="afterEffect">
                                  <p:stCondLst>
                                    <p:cond delay="0"/>
                                  </p:stCondLst>
                                  <p:childTnLst>
                                    <p:set>
                                      <p:cBhvr>
                                        <p:cTn id="44" dur="1" fill="hold">
                                          <p:stCondLst>
                                            <p:cond delay="0"/>
                                          </p:stCondLst>
                                        </p:cTn>
                                        <p:tgtEl>
                                          <p:spTgt spid="323688"/>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0" presetClass="path" presetSubtype="0" accel="50000" decel="50000" fill="hold" grpId="1" nodeType="clickEffect">
                                  <p:stCondLst>
                                    <p:cond delay="0"/>
                                  </p:stCondLst>
                                  <p:childTnLst>
                                    <p:animMotion origin="layout" path="M -0.01858 0.02292 C -0.03299 0.03727 -0.04722 0.05185 -0.07847 0.05718 C -0.10972 0.0625 -0.16858 0.06829 -0.20573 0.05532 C -0.24288 0.04236 -0.28334 0.01528 -0.30139 -0.02083 C -0.31945 -0.05694 -0.31927 -0.12639 -0.31424 -0.16181 C -0.3092 -0.19722 -0.29028 -0.21574 -0.27136 -0.23403 " pathEditMode="relative" rAng="0" ptsTypes="aaaaaA">
                                      <p:cBhvr>
                                        <p:cTn id="48" dur="2000" fill="hold"/>
                                        <p:tgtEl>
                                          <p:spTgt spid="323671"/>
                                        </p:tgtEl>
                                        <p:attrNameLst>
                                          <p:attrName>ppt_x</p:attrName>
                                          <p:attrName>ppt_y</p:attrName>
                                        </p:attrNameLst>
                                      </p:cBhvr>
                                      <p:rCtr x="-15052" y="-10579"/>
                                    </p:animMotion>
                                  </p:childTnLst>
                                </p:cTn>
                              </p:par>
                            </p:childTnLst>
                          </p:cTn>
                        </p:par>
                        <p:par>
                          <p:cTn id="49" fill="hold" nodeType="afterGroup">
                            <p:stCondLst>
                              <p:cond delay="2000"/>
                            </p:stCondLst>
                            <p:childTnLst>
                              <p:par>
                                <p:cTn id="50" presetID="1" presetClass="exit" presetSubtype="0" fill="hold" grpId="1" nodeType="afterEffect">
                                  <p:stCondLst>
                                    <p:cond delay="0"/>
                                  </p:stCondLst>
                                  <p:childTnLst>
                                    <p:set>
                                      <p:cBhvr>
                                        <p:cTn id="51" dur="1" fill="hold">
                                          <p:stCondLst>
                                            <p:cond delay="0"/>
                                          </p:stCondLst>
                                        </p:cTn>
                                        <p:tgtEl>
                                          <p:spTgt spid="323683"/>
                                        </p:tgtEl>
                                        <p:attrNameLst>
                                          <p:attrName>style.visibility</p:attrName>
                                        </p:attrNameLst>
                                      </p:cBhvr>
                                      <p:to>
                                        <p:strVal val="hidden"/>
                                      </p:to>
                                    </p:set>
                                  </p:childTnLst>
                                </p:cTn>
                              </p:par>
                            </p:childTnLst>
                          </p:cTn>
                        </p:par>
                        <p:par>
                          <p:cTn id="52" fill="hold" nodeType="afterGroup">
                            <p:stCondLst>
                              <p:cond delay="2000"/>
                            </p:stCondLst>
                            <p:childTnLst>
                              <p:par>
                                <p:cTn id="53" presetID="1" presetClass="entr" presetSubtype="0" fill="hold" grpId="0" nodeType="afterEffect">
                                  <p:stCondLst>
                                    <p:cond delay="0"/>
                                  </p:stCondLst>
                                  <p:childTnLst>
                                    <p:set>
                                      <p:cBhvr>
                                        <p:cTn id="54" dur="1" fill="hold">
                                          <p:stCondLst>
                                            <p:cond delay="0"/>
                                          </p:stCondLst>
                                        </p:cTn>
                                        <p:tgtEl>
                                          <p:spTgt spid="323689"/>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0" presetClass="path" presetSubtype="0" accel="50000" decel="50000" fill="hold" grpId="2" nodeType="clickEffect">
                                  <p:stCondLst>
                                    <p:cond delay="0"/>
                                  </p:stCondLst>
                                  <p:childTnLst>
                                    <p:animMotion origin="layout" path="M 0.05868 0.23773 L -0.00729 0.34861 " pathEditMode="relative" rAng="0" ptsTypes="AA">
                                      <p:cBhvr>
                                        <p:cTn id="58" dur="2000" fill="hold"/>
                                        <p:tgtEl>
                                          <p:spTgt spid="323670"/>
                                        </p:tgtEl>
                                        <p:attrNameLst>
                                          <p:attrName>ppt_x</p:attrName>
                                          <p:attrName>ppt_y</p:attrName>
                                        </p:attrNameLst>
                                      </p:cBhvr>
                                      <p:rCtr x="-3299" y="5532"/>
                                    </p:animMotion>
                                  </p:childTnLst>
                                </p:cTn>
                              </p:par>
                              <p:par>
                                <p:cTn id="59" presetID="0" presetClass="path" presetSubtype="0" accel="50000" decel="50000" fill="hold" grpId="2" nodeType="withEffect">
                                  <p:stCondLst>
                                    <p:cond delay="0"/>
                                  </p:stCondLst>
                                  <p:childTnLst>
                                    <p:animMotion origin="layout" path="M -0.27136 -0.23403 L -0.17604 -0.31296 " pathEditMode="relative" rAng="0" ptsTypes="AA">
                                      <p:cBhvr>
                                        <p:cTn id="60" dur="2000" fill="hold"/>
                                        <p:tgtEl>
                                          <p:spTgt spid="323671"/>
                                        </p:tgtEl>
                                        <p:attrNameLst>
                                          <p:attrName>ppt_x</p:attrName>
                                          <p:attrName>ppt_y</p:attrName>
                                        </p:attrNameLst>
                                      </p:cBhvr>
                                      <p:rCtr x="4757" y="-3958"/>
                                    </p:animMotion>
                                  </p:childTnLst>
                                </p:cTn>
                              </p:par>
                              <p:par>
                                <p:cTn id="61" presetID="0" presetClass="path" presetSubtype="0" accel="50000" decel="50000" fill="hold" grpId="1" nodeType="withEffect">
                                  <p:stCondLst>
                                    <p:cond delay="0"/>
                                  </p:stCondLst>
                                  <p:childTnLst>
                                    <p:animMotion origin="layout" path="M -1.94444E-6 4.07407E-6 L 0.08646 -0.03264 " pathEditMode="relative" rAng="0" ptsTypes="AA">
                                      <p:cBhvr>
                                        <p:cTn id="62" dur="2000" fill="hold"/>
                                        <p:tgtEl>
                                          <p:spTgt spid="323672"/>
                                        </p:tgtEl>
                                        <p:attrNameLst>
                                          <p:attrName>ppt_x</p:attrName>
                                          <p:attrName>ppt_y</p:attrName>
                                        </p:attrNameLst>
                                      </p:cBhvr>
                                      <p:rCtr x="4323" y="-1644"/>
                                    </p:animMotion>
                                  </p:childTnLst>
                                </p:cTn>
                              </p:par>
                            </p:childTnLst>
                          </p:cTn>
                        </p:par>
                        <p:par>
                          <p:cTn id="63" fill="hold" nodeType="afterGroup">
                            <p:stCondLst>
                              <p:cond delay="2000"/>
                            </p:stCondLst>
                            <p:childTnLst>
                              <p:par>
                                <p:cTn id="64" presetID="1" presetClass="exit" presetSubtype="0" fill="hold" grpId="1" nodeType="afterEffect">
                                  <p:stCondLst>
                                    <p:cond delay="0"/>
                                  </p:stCondLst>
                                  <p:childTnLst>
                                    <p:set>
                                      <p:cBhvr>
                                        <p:cTn id="65" dur="1" fill="hold">
                                          <p:stCondLst>
                                            <p:cond delay="0"/>
                                          </p:stCondLst>
                                        </p:cTn>
                                        <p:tgtEl>
                                          <p:spTgt spid="323688"/>
                                        </p:tgtEl>
                                        <p:attrNameLst>
                                          <p:attrName>style.visibility</p:attrName>
                                        </p:attrNameLst>
                                      </p:cBhvr>
                                      <p:to>
                                        <p:strVal val="hidden"/>
                                      </p:to>
                                    </p:set>
                                  </p:childTnLst>
                                </p:cTn>
                              </p:par>
                              <p:par>
                                <p:cTn id="66" presetID="1" presetClass="exit" presetSubtype="0" fill="hold" grpId="1" nodeType="withEffect">
                                  <p:stCondLst>
                                    <p:cond delay="0"/>
                                  </p:stCondLst>
                                  <p:childTnLst>
                                    <p:set>
                                      <p:cBhvr>
                                        <p:cTn id="67" dur="1" fill="hold">
                                          <p:stCondLst>
                                            <p:cond delay="0"/>
                                          </p:stCondLst>
                                        </p:cTn>
                                        <p:tgtEl>
                                          <p:spTgt spid="323689"/>
                                        </p:tgtEl>
                                        <p:attrNameLst>
                                          <p:attrName>style.visibility</p:attrName>
                                        </p:attrNameLst>
                                      </p:cBhvr>
                                      <p:to>
                                        <p:strVal val="hidden"/>
                                      </p:to>
                                    </p:set>
                                  </p:childTnLst>
                                </p:cTn>
                              </p:par>
                              <p:par>
                                <p:cTn id="68" presetID="1" presetClass="exit" presetSubtype="0" fill="hold" grpId="1" nodeType="withEffect">
                                  <p:stCondLst>
                                    <p:cond delay="0"/>
                                  </p:stCondLst>
                                  <p:childTnLst>
                                    <p:set>
                                      <p:cBhvr>
                                        <p:cTn id="69" dur="1" fill="hold">
                                          <p:stCondLst>
                                            <p:cond delay="0"/>
                                          </p:stCondLst>
                                        </p:cTn>
                                        <p:tgtEl>
                                          <p:spTgt spid="323684"/>
                                        </p:tgtEl>
                                        <p:attrNameLst>
                                          <p:attrName>style.visibility</p:attrName>
                                        </p:attrNameLst>
                                      </p:cBhvr>
                                      <p:to>
                                        <p:strVal val="hidden"/>
                                      </p:to>
                                    </p:set>
                                  </p:childTnLst>
                                </p:cTn>
                              </p:par>
                            </p:childTnLst>
                          </p:cTn>
                        </p:par>
                        <p:par>
                          <p:cTn id="70" fill="hold" nodeType="afterGroup">
                            <p:stCondLst>
                              <p:cond delay="2000"/>
                            </p:stCondLst>
                            <p:childTnLst>
                              <p:par>
                                <p:cTn id="71" presetID="1" presetClass="entr" presetSubtype="0" fill="hold" grpId="0" nodeType="afterEffect">
                                  <p:stCondLst>
                                    <p:cond delay="0"/>
                                  </p:stCondLst>
                                  <p:childTnLst>
                                    <p:set>
                                      <p:cBhvr>
                                        <p:cTn id="72" dur="1" fill="hold">
                                          <p:stCondLst>
                                            <p:cond delay="0"/>
                                          </p:stCondLst>
                                        </p:cTn>
                                        <p:tgtEl>
                                          <p:spTgt spid="32369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2369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23691"/>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323686"/>
                                        </p:tgtEl>
                                        <p:attrNameLst>
                                          <p:attrName>style.visibility</p:attrName>
                                        </p:attrNameLst>
                                      </p:cBhvr>
                                      <p:to>
                                        <p:strVal val="hidden"/>
                                      </p:to>
                                    </p:set>
                                  </p:childTnLst>
                                </p:cTn>
                              </p:par>
                            </p:childTnLst>
                          </p:cTn>
                        </p:par>
                        <p:par>
                          <p:cTn id="81" fill="hold" nodeType="afterGroup">
                            <p:stCondLst>
                              <p:cond delay="0"/>
                            </p:stCondLst>
                            <p:childTnLst>
                              <p:par>
                                <p:cTn id="82" presetID="1" presetClass="entr" presetSubtype="0" fill="hold" grpId="0" nodeType="afterEffect">
                                  <p:stCondLst>
                                    <p:cond delay="0"/>
                                  </p:stCondLst>
                                  <p:childTnLst>
                                    <p:set>
                                      <p:cBhvr>
                                        <p:cTn id="83" dur="1" fill="hold">
                                          <p:stCondLst>
                                            <p:cond delay="0"/>
                                          </p:stCondLst>
                                        </p:cTn>
                                        <p:tgtEl>
                                          <p:spTgt spid="323693"/>
                                        </p:tgtEl>
                                        <p:attrNameLst>
                                          <p:attrName>style.visibility</p:attrName>
                                        </p:attrNameLst>
                                      </p:cBhvr>
                                      <p:to>
                                        <p:strVal val="visible"/>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1" presetClass="exit" presetSubtype="0" fill="hold" grpId="1" nodeType="clickEffect">
                                  <p:stCondLst>
                                    <p:cond delay="0"/>
                                  </p:stCondLst>
                                  <p:childTnLst>
                                    <p:set>
                                      <p:cBhvr>
                                        <p:cTn id="87" dur="1" fill="hold">
                                          <p:stCondLst>
                                            <p:cond delay="0"/>
                                          </p:stCondLst>
                                        </p:cTn>
                                        <p:tgtEl>
                                          <p:spTgt spid="323693"/>
                                        </p:tgtEl>
                                        <p:attrNameLst>
                                          <p:attrName>style.visibility</p:attrName>
                                        </p:attrNameLst>
                                      </p:cBhvr>
                                      <p:to>
                                        <p:strVal val="hidden"/>
                                      </p:to>
                                    </p:set>
                                  </p:childTnLst>
                                </p:cTn>
                              </p:par>
                            </p:childTnLst>
                          </p:cTn>
                        </p:par>
                        <p:par>
                          <p:cTn id="88" fill="hold" nodeType="afterGroup">
                            <p:stCondLst>
                              <p:cond delay="0"/>
                            </p:stCondLst>
                            <p:childTnLst>
                              <p:par>
                                <p:cTn id="89" presetID="1" presetClass="entr" presetSubtype="0" fill="hold" grpId="0" nodeType="afterEffect">
                                  <p:stCondLst>
                                    <p:cond delay="0"/>
                                  </p:stCondLst>
                                  <p:childTnLst>
                                    <p:set>
                                      <p:cBhvr>
                                        <p:cTn id="90" dur="1" fill="hold">
                                          <p:stCondLst>
                                            <p:cond delay="0"/>
                                          </p:stCondLst>
                                        </p:cTn>
                                        <p:tgtEl>
                                          <p:spTgt spid="323694"/>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0" presetClass="path" presetSubtype="0" accel="50000" decel="50000" fill="hold" grpId="3" nodeType="clickEffect">
                                  <p:stCondLst>
                                    <p:cond delay="0"/>
                                  </p:stCondLst>
                                  <p:childTnLst>
                                    <p:animMotion origin="layout" path="M -0.17604 -0.31296 C -0.12934 -0.29861 -0.08264 -0.28426 -0.05174 -0.25764 C -0.02084 -0.23102 0.00399 -0.19421 0.00972 -0.15301 C 0.01545 -0.11181 0.00087 -0.04884 -0.01754 -0.00995 C -0.03594 0.02847 -0.06823 0.05301 -0.10035 0.07755 " pathEditMode="relative" rAng="0" ptsTypes="aaaaA">
                                      <p:cBhvr>
                                        <p:cTn id="94" dur="2000" fill="hold"/>
                                        <p:tgtEl>
                                          <p:spTgt spid="323671"/>
                                        </p:tgtEl>
                                        <p:attrNameLst>
                                          <p:attrName>ppt_x</p:attrName>
                                          <p:attrName>ppt_y</p:attrName>
                                        </p:attrNameLst>
                                      </p:cBhvr>
                                      <p:rCtr x="9566" y="19514"/>
                                    </p:animMotion>
                                  </p:childTnLst>
                                </p:cTn>
                              </p:par>
                            </p:childTnLst>
                          </p:cTn>
                        </p:par>
                        <p:par>
                          <p:cTn id="95" fill="hold" nodeType="afterGroup">
                            <p:stCondLst>
                              <p:cond delay="2000"/>
                            </p:stCondLst>
                            <p:childTnLst>
                              <p:par>
                                <p:cTn id="96" presetID="1" presetClass="exit" presetSubtype="0" fill="hold" grpId="1" nodeType="afterEffect">
                                  <p:stCondLst>
                                    <p:cond delay="0"/>
                                  </p:stCondLst>
                                  <p:childTnLst>
                                    <p:set>
                                      <p:cBhvr>
                                        <p:cTn id="97" dur="1" fill="hold">
                                          <p:stCondLst>
                                            <p:cond delay="0"/>
                                          </p:stCondLst>
                                        </p:cTn>
                                        <p:tgtEl>
                                          <p:spTgt spid="323690"/>
                                        </p:tgtEl>
                                        <p:attrNameLst>
                                          <p:attrName>style.visibility</p:attrName>
                                        </p:attrNameLst>
                                      </p:cBhvr>
                                      <p:to>
                                        <p:strVal val="hidden"/>
                                      </p:to>
                                    </p:set>
                                  </p:childTnLst>
                                </p:cTn>
                              </p:par>
                            </p:childTnLst>
                          </p:cTn>
                        </p:par>
                        <p:par>
                          <p:cTn id="98" fill="hold" nodeType="afterGroup">
                            <p:stCondLst>
                              <p:cond delay="2000"/>
                            </p:stCondLst>
                            <p:childTnLst>
                              <p:par>
                                <p:cTn id="99" presetID="1" presetClass="entr" presetSubtype="0" fill="hold" grpId="0" nodeType="afterEffect">
                                  <p:stCondLst>
                                    <p:cond delay="0"/>
                                  </p:stCondLst>
                                  <p:childTnLst>
                                    <p:set>
                                      <p:cBhvr>
                                        <p:cTn id="100" dur="1" fill="hold">
                                          <p:stCondLst>
                                            <p:cond delay="0"/>
                                          </p:stCondLst>
                                        </p:cTn>
                                        <p:tgtEl>
                                          <p:spTgt spid="323695"/>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0" presetClass="path" presetSubtype="0" accel="50000" decel="50000" fill="hold" grpId="3" nodeType="clickEffect">
                                  <p:stCondLst>
                                    <p:cond delay="0"/>
                                  </p:stCondLst>
                                  <p:childTnLst>
                                    <p:animMotion origin="layout" path="M -0.0073 0.34861 L -0.12188 0.34861 " pathEditMode="relative" rAng="0" ptsTypes="AA">
                                      <p:cBhvr>
                                        <p:cTn id="104" dur="2000" fill="hold"/>
                                        <p:tgtEl>
                                          <p:spTgt spid="323670"/>
                                        </p:tgtEl>
                                        <p:attrNameLst>
                                          <p:attrName>ppt_x</p:attrName>
                                          <p:attrName>ppt_y</p:attrName>
                                        </p:attrNameLst>
                                      </p:cBhvr>
                                      <p:rCtr x="-5729" y="0"/>
                                    </p:animMotion>
                                  </p:childTnLst>
                                </p:cTn>
                              </p:par>
                              <p:par>
                                <p:cTn id="105" presetID="0" presetClass="path" presetSubtype="0" accel="50000" decel="50000" fill="hold" grpId="4" nodeType="withEffect">
                                  <p:stCondLst>
                                    <p:cond delay="0"/>
                                  </p:stCondLst>
                                  <p:childTnLst>
                                    <p:animMotion origin="layout" path="M -0.10035 0.07755 L -0.22726 0.06829 " pathEditMode="relative" rAng="0" ptsTypes="AA">
                                      <p:cBhvr>
                                        <p:cTn id="106" dur="2000" fill="hold"/>
                                        <p:tgtEl>
                                          <p:spTgt spid="323671"/>
                                        </p:tgtEl>
                                        <p:attrNameLst>
                                          <p:attrName>ppt_x</p:attrName>
                                          <p:attrName>ppt_y</p:attrName>
                                        </p:attrNameLst>
                                      </p:cBhvr>
                                      <p:rCtr x="-6354" y="-463"/>
                                    </p:animMotion>
                                  </p:childTnLst>
                                </p:cTn>
                              </p:par>
                              <p:par>
                                <p:cTn id="107" presetID="0" presetClass="path" presetSubtype="0" accel="50000" decel="50000" fill="hold" grpId="2" nodeType="withEffect">
                                  <p:stCondLst>
                                    <p:cond delay="0"/>
                                  </p:stCondLst>
                                  <p:childTnLst>
                                    <p:animMotion origin="layout" path="M 0.08646 -0.03264 L 0.17153 4.07407E-6 " pathEditMode="relative" rAng="0" ptsTypes="AA">
                                      <p:cBhvr>
                                        <p:cTn id="108" dur="2000" fill="hold"/>
                                        <p:tgtEl>
                                          <p:spTgt spid="323672"/>
                                        </p:tgtEl>
                                        <p:attrNameLst>
                                          <p:attrName>ppt_x</p:attrName>
                                          <p:attrName>ppt_y</p:attrName>
                                        </p:attrNameLst>
                                      </p:cBhvr>
                                      <p:rCtr x="4253" y="1620"/>
                                    </p:animMotion>
                                  </p:childTnLst>
                                </p:cTn>
                              </p:par>
                            </p:childTnLst>
                          </p:cTn>
                        </p:par>
                        <p:par>
                          <p:cTn id="109" fill="hold" nodeType="afterGroup">
                            <p:stCondLst>
                              <p:cond delay="2000"/>
                            </p:stCondLst>
                            <p:childTnLst>
                              <p:par>
                                <p:cTn id="110" presetID="1" presetClass="exit" presetSubtype="0" fill="hold" grpId="1" nodeType="afterEffect">
                                  <p:stCondLst>
                                    <p:cond delay="0"/>
                                  </p:stCondLst>
                                  <p:childTnLst>
                                    <p:set>
                                      <p:cBhvr>
                                        <p:cTn id="111" dur="1" fill="hold">
                                          <p:stCondLst>
                                            <p:cond delay="0"/>
                                          </p:stCondLst>
                                        </p:cTn>
                                        <p:tgtEl>
                                          <p:spTgt spid="323695"/>
                                        </p:tgtEl>
                                        <p:attrNameLst>
                                          <p:attrName>style.visibility</p:attrName>
                                        </p:attrNameLst>
                                      </p:cBhvr>
                                      <p:to>
                                        <p:strVal val="hidden"/>
                                      </p:to>
                                    </p:set>
                                  </p:childTnLst>
                                </p:cTn>
                              </p:par>
                              <p:par>
                                <p:cTn id="112" presetID="1" presetClass="exit" presetSubtype="0" fill="hold" grpId="1" nodeType="withEffect">
                                  <p:stCondLst>
                                    <p:cond delay="0"/>
                                  </p:stCondLst>
                                  <p:childTnLst>
                                    <p:set>
                                      <p:cBhvr>
                                        <p:cTn id="113" dur="1" fill="hold">
                                          <p:stCondLst>
                                            <p:cond delay="0"/>
                                          </p:stCondLst>
                                        </p:cTn>
                                        <p:tgtEl>
                                          <p:spTgt spid="323692"/>
                                        </p:tgtEl>
                                        <p:attrNameLst>
                                          <p:attrName>style.visibility</p:attrName>
                                        </p:attrNameLst>
                                      </p:cBhvr>
                                      <p:to>
                                        <p:strVal val="hidden"/>
                                      </p:to>
                                    </p:set>
                                  </p:childTnLst>
                                </p:cTn>
                              </p:par>
                              <p:par>
                                <p:cTn id="114" presetID="1" presetClass="exit" presetSubtype="0" fill="hold" grpId="1" nodeType="withEffect">
                                  <p:stCondLst>
                                    <p:cond delay="0"/>
                                  </p:stCondLst>
                                  <p:childTnLst>
                                    <p:set>
                                      <p:cBhvr>
                                        <p:cTn id="115" dur="1" fill="hold">
                                          <p:stCondLst>
                                            <p:cond delay="0"/>
                                          </p:stCondLst>
                                        </p:cTn>
                                        <p:tgtEl>
                                          <p:spTgt spid="323691"/>
                                        </p:tgtEl>
                                        <p:attrNameLst>
                                          <p:attrName>style.visibility</p:attrName>
                                        </p:attrNameLst>
                                      </p:cBhvr>
                                      <p:to>
                                        <p:strVal val="hidden"/>
                                      </p:to>
                                    </p:set>
                                  </p:childTnLst>
                                </p:cTn>
                              </p:par>
                            </p:childTnLst>
                          </p:cTn>
                        </p:par>
                        <p:par>
                          <p:cTn id="116" fill="hold" nodeType="afterGroup">
                            <p:stCondLst>
                              <p:cond delay="2000"/>
                            </p:stCondLst>
                            <p:childTnLst>
                              <p:par>
                                <p:cTn id="117" presetID="1" presetClass="entr" presetSubtype="0" fill="hold" grpId="0" nodeType="afterEffect">
                                  <p:stCondLst>
                                    <p:cond delay="0"/>
                                  </p:stCondLst>
                                  <p:childTnLst>
                                    <p:set>
                                      <p:cBhvr>
                                        <p:cTn id="118" dur="1" fill="hold">
                                          <p:stCondLst>
                                            <p:cond delay="0"/>
                                          </p:stCondLst>
                                        </p:cTn>
                                        <p:tgtEl>
                                          <p:spTgt spid="323697"/>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323696"/>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323698"/>
                                        </p:tgtEl>
                                        <p:attrNameLst>
                                          <p:attrName>style.visibility</p:attrName>
                                        </p:attrNameLst>
                                      </p:cBhvr>
                                      <p:to>
                                        <p:strVal val="visibl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xit" presetSubtype="0" fill="hold" grpId="1" nodeType="clickEffect">
                                  <p:stCondLst>
                                    <p:cond delay="0"/>
                                  </p:stCondLst>
                                  <p:childTnLst>
                                    <p:set>
                                      <p:cBhvr>
                                        <p:cTn id="126" dur="1" fill="hold">
                                          <p:stCondLst>
                                            <p:cond delay="0"/>
                                          </p:stCondLst>
                                        </p:cTn>
                                        <p:tgtEl>
                                          <p:spTgt spid="323694"/>
                                        </p:tgtEl>
                                        <p:attrNameLst>
                                          <p:attrName>style.visibility</p:attrName>
                                        </p:attrNameLst>
                                      </p:cBhvr>
                                      <p:to>
                                        <p:strVal val="hidden"/>
                                      </p:to>
                                    </p:set>
                                  </p:childTnLst>
                                </p:cTn>
                              </p:par>
                            </p:childTnLst>
                          </p:cTn>
                        </p:par>
                        <p:par>
                          <p:cTn id="127" fill="hold" nodeType="afterGroup">
                            <p:stCondLst>
                              <p:cond delay="0"/>
                            </p:stCondLst>
                            <p:childTnLst>
                              <p:par>
                                <p:cTn id="128" presetID="1" presetClass="entr" presetSubtype="0" fill="hold" grpId="0" nodeType="afterEffect">
                                  <p:stCondLst>
                                    <p:cond delay="0"/>
                                  </p:stCondLst>
                                  <p:childTnLst>
                                    <p:set>
                                      <p:cBhvr>
                                        <p:cTn id="129" dur="1" fill="hold">
                                          <p:stCondLst>
                                            <p:cond delay="0"/>
                                          </p:stCondLst>
                                        </p:cTn>
                                        <p:tgtEl>
                                          <p:spTgt spid="323699"/>
                                        </p:tgtEl>
                                        <p:attrNameLst>
                                          <p:attrName>style.visibility</p:attrName>
                                        </p:attrNameLst>
                                      </p:cBhvr>
                                      <p:to>
                                        <p:strVal val="visible"/>
                                      </p:to>
                                    </p:se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1" presetClass="exit" presetSubtype="0" fill="hold" grpId="1" nodeType="clickEffect">
                                  <p:stCondLst>
                                    <p:cond delay="0"/>
                                  </p:stCondLst>
                                  <p:childTnLst>
                                    <p:set>
                                      <p:cBhvr>
                                        <p:cTn id="133" dur="1" fill="hold">
                                          <p:stCondLst>
                                            <p:cond delay="0"/>
                                          </p:stCondLst>
                                        </p:cTn>
                                        <p:tgtEl>
                                          <p:spTgt spid="323699"/>
                                        </p:tgtEl>
                                        <p:attrNameLst>
                                          <p:attrName>style.visibility</p:attrName>
                                        </p:attrNameLst>
                                      </p:cBhvr>
                                      <p:to>
                                        <p:strVal val="hidden"/>
                                      </p:to>
                                    </p:set>
                                  </p:childTnLst>
                                </p:cTn>
                              </p:par>
                            </p:childTnLst>
                          </p:cTn>
                        </p:par>
                        <p:par>
                          <p:cTn id="134" fill="hold" nodeType="afterGroup">
                            <p:stCondLst>
                              <p:cond delay="0"/>
                            </p:stCondLst>
                            <p:childTnLst>
                              <p:par>
                                <p:cTn id="135" presetID="1" presetClass="entr" presetSubtype="0" fill="hold" grpId="0" nodeType="afterEffect">
                                  <p:stCondLst>
                                    <p:cond delay="0"/>
                                  </p:stCondLst>
                                  <p:childTnLst>
                                    <p:set>
                                      <p:cBhvr>
                                        <p:cTn id="136" dur="1" fill="hold">
                                          <p:stCondLst>
                                            <p:cond delay="0"/>
                                          </p:stCondLst>
                                        </p:cTn>
                                        <p:tgtEl>
                                          <p:spTgt spid="323703"/>
                                        </p:tgtEl>
                                        <p:attrNameLst>
                                          <p:attrName>style.visibility</p:attrName>
                                        </p:attrNameLst>
                                      </p:cBhvr>
                                      <p:to>
                                        <p:strVal val="visible"/>
                                      </p:to>
                                    </p:se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0" presetClass="path" presetSubtype="0" accel="50000" decel="50000" fill="hold" grpId="3" nodeType="clickEffect">
                                  <p:stCondLst>
                                    <p:cond delay="0"/>
                                  </p:stCondLst>
                                  <p:childTnLst>
                                    <p:animMotion origin="layout" path="M 0.17153 4.07407E-6 C 0.20382 0.03333 0.23628 0.06666 0.24149 0.10856 C 0.2467 0.15046 0.22101 0.2162 0.20295 0.25138 C 0.18489 0.28657 0.16198 0.30995 0.13298 0.3199 C 0.10399 0.32986 0.06632 0.32013 0.02864 0.31041 " pathEditMode="relative" rAng="0" ptsTypes="aaaaA">
                                      <p:cBhvr>
                                        <p:cTn id="140" dur="2000" fill="hold"/>
                                        <p:tgtEl>
                                          <p:spTgt spid="323672"/>
                                        </p:tgtEl>
                                        <p:attrNameLst>
                                          <p:attrName>ppt_x</p:attrName>
                                          <p:attrName>ppt_y</p:attrName>
                                        </p:attrNameLst>
                                      </p:cBhvr>
                                      <p:rCtr x="-3385" y="16481"/>
                                    </p:animMotion>
                                  </p:childTnLst>
                                </p:cTn>
                              </p:par>
                            </p:childTnLst>
                          </p:cTn>
                        </p:par>
                        <p:par>
                          <p:cTn id="141" fill="hold" nodeType="afterGroup">
                            <p:stCondLst>
                              <p:cond delay="2000"/>
                            </p:stCondLst>
                            <p:childTnLst>
                              <p:par>
                                <p:cTn id="142" presetID="1" presetClass="exit" presetSubtype="0" fill="hold" grpId="1" nodeType="afterEffect">
                                  <p:stCondLst>
                                    <p:cond delay="0"/>
                                  </p:stCondLst>
                                  <p:childTnLst>
                                    <p:set>
                                      <p:cBhvr>
                                        <p:cTn id="143" dur="1" fill="hold">
                                          <p:stCondLst>
                                            <p:cond delay="0"/>
                                          </p:stCondLst>
                                        </p:cTn>
                                        <p:tgtEl>
                                          <p:spTgt spid="323698"/>
                                        </p:tgtEl>
                                        <p:attrNameLst>
                                          <p:attrName>style.visibility</p:attrName>
                                        </p:attrNameLst>
                                      </p:cBhvr>
                                      <p:to>
                                        <p:strVal val="hidden"/>
                                      </p:to>
                                    </p:set>
                                  </p:childTnLst>
                                </p:cTn>
                              </p:par>
                            </p:childTnLst>
                          </p:cTn>
                        </p:par>
                        <p:par>
                          <p:cTn id="144" fill="hold" nodeType="afterGroup">
                            <p:stCondLst>
                              <p:cond delay="2000"/>
                            </p:stCondLst>
                            <p:childTnLst>
                              <p:par>
                                <p:cTn id="145" presetID="1" presetClass="entr" presetSubtype="0" fill="hold" grpId="0" nodeType="afterEffect">
                                  <p:stCondLst>
                                    <p:cond delay="0"/>
                                  </p:stCondLst>
                                  <p:childTnLst>
                                    <p:set>
                                      <p:cBhvr>
                                        <p:cTn id="146" dur="1" fill="hold">
                                          <p:stCondLst>
                                            <p:cond delay="0"/>
                                          </p:stCondLst>
                                        </p:cTn>
                                        <p:tgtEl>
                                          <p:spTgt spid="323702"/>
                                        </p:tgtEl>
                                        <p:attrNameLst>
                                          <p:attrName>style.visibility</p:attrName>
                                        </p:attrNameLst>
                                      </p:cBhvr>
                                      <p:to>
                                        <p:strVal val="visible"/>
                                      </p:to>
                                    </p:se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0" presetClass="path" presetSubtype="0" accel="50000" decel="50000" fill="hold" grpId="4" nodeType="clickEffect">
                                  <p:stCondLst>
                                    <p:cond delay="0"/>
                                  </p:stCondLst>
                                  <p:childTnLst>
                                    <p:animMotion origin="layout" path="M -0.12187 0.34861 L -0.24045 0.2912 " pathEditMode="relative" rAng="0" ptsTypes="AA">
                                      <p:cBhvr>
                                        <p:cTn id="150" dur="2000" fill="hold"/>
                                        <p:tgtEl>
                                          <p:spTgt spid="323670"/>
                                        </p:tgtEl>
                                        <p:attrNameLst>
                                          <p:attrName>ppt_x</p:attrName>
                                          <p:attrName>ppt_y</p:attrName>
                                        </p:attrNameLst>
                                      </p:cBhvr>
                                      <p:rCtr x="-5937" y="-2870"/>
                                    </p:animMotion>
                                  </p:childTnLst>
                                </p:cTn>
                              </p:par>
                              <p:par>
                                <p:cTn id="151" presetID="0" presetClass="path" presetSubtype="0" accel="50000" decel="50000" fill="hold" grpId="5" nodeType="withEffect">
                                  <p:stCondLst>
                                    <p:cond delay="0"/>
                                  </p:stCondLst>
                                  <p:childTnLst>
                                    <p:animMotion origin="layout" path="M -0.22726 0.06828 L -0.31372 -0.0426 " pathEditMode="relative" rAng="0" ptsTypes="AA">
                                      <p:cBhvr>
                                        <p:cTn id="152" dur="2000" fill="hold"/>
                                        <p:tgtEl>
                                          <p:spTgt spid="323671"/>
                                        </p:tgtEl>
                                        <p:attrNameLst>
                                          <p:attrName>ppt_x</p:attrName>
                                          <p:attrName>ppt_y</p:attrName>
                                        </p:attrNameLst>
                                      </p:cBhvr>
                                      <p:rCtr x="-4323" y="-5556"/>
                                    </p:animMotion>
                                  </p:childTnLst>
                                </p:cTn>
                              </p:par>
                              <p:par>
                                <p:cTn id="153" presetID="0" presetClass="path" presetSubtype="0" accel="50000" decel="50000" fill="hold" grpId="4" nodeType="withEffect">
                                  <p:stCondLst>
                                    <p:cond delay="0"/>
                                  </p:stCondLst>
                                  <p:childTnLst>
                                    <p:animMotion origin="layout" path="M 0.02865 0.31042 L -0.03837 0.28172 " pathEditMode="relative" rAng="0" ptsTypes="AA">
                                      <p:cBhvr>
                                        <p:cTn id="154" dur="2000" fill="hold"/>
                                        <p:tgtEl>
                                          <p:spTgt spid="323672"/>
                                        </p:tgtEl>
                                        <p:attrNameLst>
                                          <p:attrName>ppt_x</p:attrName>
                                          <p:attrName>ppt_y</p:attrName>
                                        </p:attrNameLst>
                                      </p:cBhvr>
                                      <p:rCtr x="-3351" y="-1435"/>
                                    </p:animMotion>
                                  </p:childTnLst>
                                </p:cTn>
                              </p:par>
                            </p:childTnLst>
                          </p:cTn>
                        </p:par>
                        <p:par>
                          <p:cTn id="155" fill="hold" nodeType="afterGroup">
                            <p:stCondLst>
                              <p:cond delay="2000"/>
                            </p:stCondLst>
                            <p:childTnLst>
                              <p:par>
                                <p:cTn id="156" presetID="1" presetClass="exit" presetSubtype="0" fill="hold" grpId="1" nodeType="afterEffect">
                                  <p:stCondLst>
                                    <p:cond delay="0"/>
                                  </p:stCondLst>
                                  <p:childTnLst>
                                    <p:set>
                                      <p:cBhvr>
                                        <p:cTn id="157" dur="1" fill="hold">
                                          <p:stCondLst>
                                            <p:cond delay="0"/>
                                          </p:stCondLst>
                                        </p:cTn>
                                        <p:tgtEl>
                                          <p:spTgt spid="323696"/>
                                        </p:tgtEl>
                                        <p:attrNameLst>
                                          <p:attrName>style.visibility</p:attrName>
                                        </p:attrNameLst>
                                      </p:cBhvr>
                                      <p:to>
                                        <p:strVal val="hidden"/>
                                      </p:to>
                                    </p:set>
                                  </p:childTnLst>
                                </p:cTn>
                              </p:par>
                              <p:par>
                                <p:cTn id="158" presetID="1" presetClass="exit" presetSubtype="0" fill="hold" grpId="1" nodeType="withEffect">
                                  <p:stCondLst>
                                    <p:cond delay="0"/>
                                  </p:stCondLst>
                                  <p:childTnLst>
                                    <p:set>
                                      <p:cBhvr>
                                        <p:cTn id="159" dur="1" fill="hold">
                                          <p:stCondLst>
                                            <p:cond delay="0"/>
                                          </p:stCondLst>
                                        </p:cTn>
                                        <p:tgtEl>
                                          <p:spTgt spid="323697"/>
                                        </p:tgtEl>
                                        <p:attrNameLst>
                                          <p:attrName>style.visibility</p:attrName>
                                        </p:attrNameLst>
                                      </p:cBhvr>
                                      <p:to>
                                        <p:strVal val="hidden"/>
                                      </p:to>
                                    </p:set>
                                  </p:childTnLst>
                                </p:cTn>
                              </p:par>
                              <p:par>
                                <p:cTn id="160" presetID="1" presetClass="exit" presetSubtype="0" fill="hold" grpId="1" nodeType="withEffect">
                                  <p:stCondLst>
                                    <p:cond delay="0"/>
                                  </p:stCondLst>
                                  <p:childTnLst>
                                    <p:set>
                                      <p:cBhvr>
                                        <p:cTn id="161" dur="1" fill="hold">
                                          <p:stCondLst>
                                            <p:cond delay="0"/>
                                          </p:stCondLst>
                                        </p:cTn>
                                        <p:tgtEl>
                                          <p:spTgt spid="323702"/>
                                        </p:tgtEl>
                                        <p:attrNameLst>
                                          <p:attrName>style.visibility</p:attrName>
                                        </p:attrNameLst>
                                      </p:cBhvr>
                                      <p:to>
                                        <p:strVal val="hidden"/>
                                      </p:to>
                                    </p:set>
                                  </p:childTnLst>
                                </p:cTn>
                              </p:par>
                            </p:childTnLst>
                          </p:cTn>
                        </p:par>
                        <p:par>
                          <p:cTn id="162" fill="hold" nodeType="afterGroup">
                            <p:stCondLst>
                              <p:cond delay="2000"/>
                            </p:stCondLst>
                            <p:childTnLst>
                              <p:par>
                                <p:cTn id="163" presetID="1" presetClass="entr" presetSubtype="0" fill="hold" grpId="0" nodeType="afterEffect">
                                  <p:stCondLst>
                                    <p:cond delay="0"/>
                                  </p:stCondLst>
                                  <p:childTnLst>
                                    <p:set>
                                      <p:cBhvr>
                                        <p:cTn id="164" dur="1" fill="hold">
                                          <p:stCondLst>
                                            <p:cond delay="0"/>
                                          </p:stCondLst>
                                        </p:cTn>
                                        <p:tgtEl>
                                          <p:spTgt spid="323706"/>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323705"/>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3237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630" grpId="0"/>
      <p:bldP spid="323630" grpId="1"/>
      <p:bldP spid="323670" grpId="0"/>
      <p:bldP spid="323670" grpId="1"/>
      <p:bldP spid="323670" grpId="2"/>
      <p:bldP spid="323670" grpId="3"/>
      <p:bldP spid="323670" grpId="4"/>
      <p:bldP spid="323671" grpId="0"/>
      <p:bldP spid="323671" grpId="1"/>
      <p:bldP spid="323671" grpId="2"/>
      <p:bldP spid="323671" grpId="3"/>
      <p:bldP spid="323671" grpId="4"/>
      <p:bldP spid="323671" grpId="5"/>
      <p:bldP spid="323672" grpId="0"/>
      <p:bldP spid="323672" grpId="1"/>
      <p:bldP spid="323672" grpId="2"/>
      <p:bldP spid="323672" grpId="3"/>
      <p:bldP spid="323672" grpId="4"/>
      <p:bldP spid="323682" grpId="0"/>
      <p:bldP spid="323682" grpId="1"/>
      <p:bldP spid="323683" grpId="0"/>
      <p:bldP spid="323683" grpId="1"/>
      <p:bldP spid="323684" grpId="0"/>
      <p:bldP spid="323684" grpId="1"/>
      <p:bldP spid="323686" grpId="0"/>
      <p:bldP spid="323686" grpId="1"/>
      <p:bldP spid="323688" grpId="0"/>
      <p:bldP spid="323688" grpId="1"/>
      <p:bldP spid="323689" grpId="0"/>
      <p:bldP spid="323689" grpId="1"/>
      <p:bldP spid="323690" grpId="0"/>
      <p:bldP spid="323690" grpId="1"/>
      <p:bldP spid="323691" grpId="0"/>
      <p:bldP spid="323691" grpId="1"/>
      <p:bldP spid="323692" grpId="0"/>
      <p:bldP spid="323692" grpId="1"/>
      <p:bldP spid="323693" grpId="0"/>
      <p:bldP spid="323693" grpId="1"/>
      <p:bldP spid="323694" grpId="0"/>
      <p:bldP spid="323694" grpId="1"/>
      <p:bldP spid="323695" grpId="0"/>
      <p:bldP spid="323695" grpId="1"/>
      <p:bldP spid="323696" grpId="0"/>
      <p:bldP spid="323696" grpId="1"/>
      <p:bldP spid="323697" grpId="0"/>
      <p:bldP spid="323697" grpId="1"/>
      <p:bldP spid="323698" grpId="0"/>
      <p:bldP spid="323698" grpId="1"/>
      <p:bldP spid="323699" grpId="0"/>
      <p:bldP spid="323699" grpId="1"/>
      <p:bldP spid="323702" grpId="0"/>
      <p:bldP spid="323702" grpId="1"/>
      <p:bldP spid="323703" grpId="0"/>
      <p:bldP spid="323705" grpId="0"/>
      <p:bldP spid="323706" grpId="0"/>
      <p:bldP spid="32370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5"/>
          <p:cNvSpPr>
            <a:spLocks noGrp="1"/>
          </p:cNvSpPr>
          <p:nvPr>
            <p:ph type="sldNum" sz="quarter" idx="12"/>
          </p:nvPr>
        </p:nvSpPr>
        <p:spPr>
          <a:noFill/>
        </p:spPr>
        <p:txBody>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r>
              <a:rPr lang="en-US" altLang="en-US" sz="1400" b="0">
                <a:solidFill>
                  <a:srgbClr val="3333CC"/>
                </a:solidFill>
                <a:latin typeface="Calibri Light" panose="020F0302020204030204" pitchFamily="34" charset="0"/>
                <a:cs typeface="Calibri Light" panose="020F0302020204030204" pitchFamily="34" charset="0"/>
              </a:rPr>
              <a:t>1-</a:t>
            </a:r>
            <a:fld id="{7F86893B-DB7B-40EB-B310-7ADC12A5FE43}" type="slidenum">
              <a:rPr lang="en-US" altLang="en-US" sz="1400" b="0">
                <a:solidFill>
                  <a:srgbClr val="3333CC"/>
                </a:solidFill>
                <a:latin typeface="Calibri Light" panose="020F0302020204030204" pitchFamily="34" charset="0"/>
                <a:cs typeface="Calibri Light" panose="020F0302020204030204" pitchFamily="34" charset="0"/>
              </a:rPr>
              <a:pPr/>
              <a:t>24</a:t>
            </a:fld>
            <a:endParaRPr lang="en-US" altLang="en-US" sz="1400" b="0">
              <a:solidFill>
                <a:srgbClr val="3333CC"/>
              </a:solidFill>
              <a:latin typeface="Calibri Light" panose="020F0302020204030204" pitchFamily="34" charset="0"/>
              <a:cs typeface="Calibri Light" panose="020F0302020204030204" pitchFamily="34" charset="0"/>
            </a:endParaRPr>
          </a:p>
        </p:txBody>
      </p:sp>
      <p:sp>
        <p:nvSpPr>
          <p:cNvPr id="17412" name="Rectangle 2"/>
          <p:cNvSpPr>
            <a:spLocks noGrp="1" noChangeArrowheads="1"/>
          </p:cNvSpPr>
          <p:nvPr>
            <p:ph type="title"/>
          </p:nvPr>
        </p:nvSpPr>
        <p:spPr>
          <a:xfrm>
            <a:off x="307975" y="385763"/>
            <a:ext cx="8580438" cy="746125"/>
          </a:xfrm>
        </p:spPr>
        <p:txBody>
          <a:bodyPr/>
          <a:lstStyle/>
          <a:p>
            <a:r>
              <a:rPr lang="en-US" altLang="sv-SE" sz="3200">
                <a:latin typeface="Calibri Light" panose="020F0302020204030204" pitchFamily="34" charset="0"/>
                <a:cs typeface="Calibri Light" panose="020F0302020204030204" pitchFamily="34" charset="0"/>
              </a:rPr>
              <a:t>Digital Clock Sync –  Bounded version (max)</a:t>
            </a:r>
          </a:p>
        </p:txBody>
      </p:sp>
      <p:sp>
        <p:nvSpPr>
          <p:cNvPr id="17413" name="Rectangle 3"/>
          <p:cNvSpPr>
            <a:spLocks noGrp="1" noChangeArrowheads="1"/>
          </p:cNvSpPr>
          <p:nvPr>
            <p:ph type="body" idx="1"/>
          </p:nvPr>
        </p:nvSpPr>
        <p:spPr>
          <a:xfrm>
            <a:off x="533400" y="1449388"/>
            <a:ext cx="7772400" cy="1803400"/>
          </a:xfrm>
        </p:spPr>
        <p:txBody>
          <a:bodyPr/>
          <a:lstStyle/>
          <a:p>
            <a:r>
              <a:rPr lang="en-US" altLang="sv-SE">
                <a:latin typeface="Calibri Light" panose="020F0302020204030204" pitchFamily="34" charset="0"/>
                <a:cs typeface="Calibri Light" panose="020F0302020204030204" pitchFamily="34" charset="0"/>
              </a:rPr>
              <a:t>Why is this algorithm correct?</a:t>
            </a:r>
          </a:p>
          <a:p>
            <a:pPr lvl="1"/>
            <a:r>
              <a:rPr lang="en-US" altLang="sv-SE">
                <a:latin typeface="Calibri Light" panose="020F0302020204030204" pitchFamily="34" charset="0"/>
                <a:cs typeface="Calibri Light" panose="020F0302020204030204" pitchFamily="34" charset="0"/>
              </a:rPr>
              <a:t>If all the clock values are less than M-d we achieve sync before the modulo operation is applied</a:t>
            </a:r>
          </a:p>
        </p:txBody>
      </p:sp>
      <p:grpSp>
        <p:nvGrpSpPr>
          <p:cNvPr id="384007" name="Group 7"/>
          <p:cNvGrpSpPr>
            <a:grpSpLocks/>
          </p:cNvGrpSpPr>
          <p:nvPr/>
        </p:nvGrpSpPr>
        <p:grpSpPr bwMode="auto">
          <a:xfrm>
            <a:off x="2706688" y="2887663"/>
            <a:ext cx="3000375" cy="3270250"/>
            <a:chOff x="-31" y="891"/>
            <a:chExt cx="1890" cy="2060"/>
          </a:xfrm>
        </p:grpSpPr>
        <p:sp>
          <p:nvSpPr>
            <p:cNvPr id="17432" name="Oval 8"/>
            <p:cNvSpPr>
              <a:spLocks noChangeArrowheads="1"/>
            </p:cNvSpPr>
            <p:nvPr/>
          </p:nvSpPr>
          <p:spPr bwMode="auto">
            <a:xfrm>
              <a:off x="-31" y="891"/>
              <a:ext cx="1890" cy="2060"/>
            </a:xfrm>
            <a:prstGeom prst="ellipse">
              <a:avLst/>
            </a:pr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latin typeface="Calibri Light" panose="020F0302020204030204" pitchFamily="34" charset="0"/>
                <a:cs typeface="Calibri Light" panose="020F0302020204030204" pitchFamily="34" charset="0"/>
              </a:endParaRPr>
            </a:p>
          </p:txBody>
        </p:sp>
        <p:sp>
          <p:nvSpPr>
            <p:cNvPr id="17433" name="Text Box 9"/>
            <p:cNvSpPr txBox="1">
              <a:spLocks noChangeArrowheads="1"/>
            </p:cNvSpPr>
            <p:nvPr/>
          </p:nvSpPr>
          <p:spPr bwMode="auto">
            <a:xfrm>
              <a:off x="773" y="903"/>
              <a:ext cx="23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b="0">
                  <a:solidFill>
                    <a:srgbClr val="0000CC"/>
                  </a:solidFill>
                  <a:latin typeface="Calibri Light" panose="020F0302020204030204" pitchFamily="34" charset="0"/>
                  <a:cs typeface="Calibri Light" panose="020F0302020204030204" pitchFamily="34" charset="0"/>
                </a:rPr>
                <a:t>0</a:t>
              </a:r>
            </a:p>
          </p:txBody>
        </p:sp>
        <p:sp>
          <p:nvSpPr>
            <p:cNvPr id="17434" name="Text Box 10"/>
            <p:cNvSpPr txBox="1">
              <a:spLocks noChangeArrowheads="1"/>
            </p:cNvSpPr>
            <p:nvPr/>
          </p:nvSpPr>
          <p:spPr bwMode="auto">
            <a:xfrm>
              <a:off x="10" y="1789"/>
              <a:ext cx="23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3200" b="0">
                  <a:solidFill>
                    <a:srgbClr val="0000CC"/>
                  </a:solidFill>
                  <a:latin typeface="Calibri Light" panose="020F0302020204030204" pitchFamily="34" charset="0"/>
                  <a:cs typeface="Calibri Light" panose="020F0302020204030204" pitchFamily="34" charset="0"/>
                </a:rPr>
                <a:t>.</a:t>
              </a:r>
            </a:p>
          </p:txBody>
        </p:sp>
        <p:sp>
          <p:nvSpPr>
            <p:cNvPr id="17435" name="Text Box 11"/>
            <p:cNvSpPr txBox="1">
              <a:spLocks noChangeArrowheads="1"/>
            </p:cNvSpPr>
            <p:nvPr/>
          </p:nvSpPr>
          <p:spPr bwMode="auto">
            <a:xfrm>
              <a:off x="245" y="1117"/>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b="0">
                  <a:solidFill>
                    <a:srgbClr val="0000CC"/>
                  </a:solidFill>
                  <a:latin typeface="Calibri Light" panose="020F0302020204030204" pitchFamily="34" charset="0"/>
                  <a:cs typeface="Calibri Light" panose="020F0302020204030204" pitchFamily="34" charset="0"/>
                </a:rPr>
                <a:t>m-1</a:t>
              </a:r>
            </a:p>
          </p:txBody>
        </p:sp>
        <p:sp>
          <p:nvSpPr>
            <p:cNvPr id="17436" name="Text Box 12"/>
            <p:cNvSpPr txBox="1">
              <a:spLocks noChangeArrowheads="1"/>
            </p:cNvSpPr>
            <p:nvPr/>
          </p:nvSpPr>
          <p:spPr bwMode="auto">
            <a:xfrm>
              <a:off x="1624" y="1912"/>
              <a:ext cx="23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b="0">
                  <a:solidFill>
                    <a:srgbClr val="0000CC"/>
                  </a:solidFill>
                  <a:latin typeface="Calibri Light" panose="020F0302020204030204" pitchFamily="34" charset="0"/>
                  <a:cs typeface="Calibri Light" panose="020F0302020204030204" pitchFamily="34" charset="0"/>
                </a:rPr>
                <a:t>3</a:t>
              </a:r>
            </a:p>
          </p:txBody>
        </p:sp>
        <p:sp>
          <p:nvSpPr>
            <p:cNvPr id="17437" name="Text Box 13"/>
            <p:cNvSpPr txBox="1">
              <a:spLocks noChangeArrowheads="1"/>
            </p:cNvSpPr>
            <p:nvPr/>
          </p:nvSpPr>
          <p:spPr bwMode="auto">
            <a:xfrm>
              <a:off x="1624" y="1501"/>
              <a:ext cx="23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b="0">
                  <a:solidFill>
                    <a:srgbClr val="0000CC"/>
                  </a:solidFill>
                  <a:latin typeface="Calibri Light" panose="020F0302020204030204" pitchFamily="34" charset="0"/>
                  <a:cs typeface="Calibri Light" panose="020F0302020204030204" pitchFamily="34" charset="0"/>
                </a:rPr>
                <a:t>2</a:t>
              </a:r>
            </a:p>
          </p:txBody>
        </p:sp>
        <p:sp>
          <p:nvSpPr>
            <p:cNvPr id="17438" name="Text Box 14"/>
            <p:cNvSpPr txBox="1">
              <a:spLocks noChangeArrowheads="1"/>
            </p:cNvSpPr>
            <p:nvPr/>
          </p:nvSpPr>
          <p:spPr bwMode="auto">
            <a:xfrm>
              <a:off x="1275" y="1069"/>
              <a:ext cx="23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b="0">
                  <a:solidFill>
                    <a:srgbClr val="0000CC"/>
                  </a:solidFill>
                  <a:latin typeface="Calibri Light" panose="020F0302020204030204" pitchFamily="34" charset="0"/>
                  <a:cs typeface="Calibri Light" panose="020F0302020204030204" pitchFamily="34" charset="0"/>
                </a:rPr>
                <a:t>1</a:t>
              </a:r>
            </a:p>
          </p:txBody>
        </p:sp>
        <p:sp>
          <p:nvSpPr>
            <p:cNvPr id="17439" name="Text Box 15"/>
            <p:cNvSpPr txBox="1">
              <a:spLocks noChangeArrowheads="1"/>
            </p:cNvSpPr>
            <p:nvPr/>
          </p:nvSpPr>
          <p:spPr bwMode="auto">
            <a:xfrm>
              <a:off x="-31" y="1501"/>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b="0">
                  <a:solidFill>
                    <a:srgbClr val="0000CC"/>
                  </a:solidFill>
                  <a:latin typeface="Calibri Light" panose="020F0302020204030204" pitchFamily="34" charset="0"/>
                  <a:cs typeface="Calibri Light" panose="020F0302020204030204" pitchFamily="34" charset="0"/>
                </a:rPr>
                <a:t>m-2</a:t>
              </a:r>
            </a:p>
          </p:txBody>
        </p:sp>
        <p:sp>
          <p:nvSpPr>
            <p:cNvPr id="17440" name="Text Box 16"/>
            <p:cNvSpPr txBox="1">
              <a:spLocks noChangeArrowheads="1"/>
            </p:cNvSpPr>
            <p:nvPr/>
          </p:nvSpPr>
          <p:spPr bwMode="auto">
            <a:xfrm>
              <a:off x="47" y="2123"/>
              <a:ext cx="48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b="0">
                  <a:solidFill>
                    <a:srgbClr val="0000CC"/>
                  </a:solidFill>
                  <a:latin typeface="Calibri Light" panose="020F0302020204030204" pitchFamily="34" charset="0"/>
                  <a:cs typeface="Calibri Light" panose="020F0302020204030204" pitchFamily="34" charset="0"/>
                </a:rPr>
                <a:t>m-d</a:t>
              </a:r>
            </a:p>
          </p:txBody>
        </p:sp>
        <p:sp>
          <p:nvSpPr>
            <p:cNvPr id="17441" name="Text Box 17"/>
            <p:cNvSpPr txBox="1">
              <a:spLocks noChangeArrowheads="1"/>
            </p:cNvSpPr>
            <p:nvPr/>
          </p:nvSpPr>
          <p:spPr bwMode="auto">
            <a:xfrm>
              <a:off x="302" y="2332"/>
              <a:ext cx="23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3200" b="0">
                  <a:solidFill>
                    <a:srgbClr val="0000CC"/>
                  </a:solidFill>
                  <a:latin typeface="Calibri Light" panose="020F0302020204030204" pitchFamily="34" charset="0"/>
                  <a:cs typeface="Calibri Light" panose="020F0302020204030204" pitchFamily="34" charset="0"/>
                </a:rPr>
                <a:t>.</a:t>
              </a:r>
            </a:p>
          </p:txBody>
        </p:sp>
        <p:sp>
          <p:nvSpPr>
            <p:cNvPr id="17442" name="Text Box 18"/>
            <p:cNvSpPr txBox="1">
              <a:spLocks noChangeArrowheads="1"/>
            </p:cNvSpPr>
            <p:nvPr/>
          </p:nvSpPr>
          <p:spPr bwMode="auto">
            <a:xfrm>
              <a:off x="1084" y="2454"/>
              <a:ext cx="7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b="0">
                  <a:solidFill>
                    <a:srgbClr val="0000CC"/>
                  </a:solidFill>
                  <a:latin typeface="Calibri Light" panose="020F0302020204030204" pitchFamily="34" charset="0"/>
                  <a:cs typeface="Calibri Light" panose="020F0302020204030204" pitchFamily="34" charset="0"/>
                </a:rPr>
                <a:t>m-d-i</a:t>
              </a:r>
            </a:p>
          </p:txBody>
        </p:sp>
        <p:sp>
          <p:nvSpPr>
            <p:cNvPr id="17443" name="Text Box 19"/>
            <p:cNvSpPr txBox="1">
              <a:spLocks noChangeArrowheads="1"/>
            </p:cNvSpPr>
            <p:nvPr/>
          </p:nvSpPr>
          <p:spPr bwMode="auto">
            <a:xfrm>
              <a:off x="1486" y="2186"/>
              <a:ext cx="23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3200" b="0">
                  <a:solidFill>
                    <a:srgbClr val="0000CC"/>
                  </a:solidFill>
                  <a:latin typeface="Calibri Light" panose="020F0302020204030204" pitchFamily="34" charset="0"/>
                  <a:cs typeface="Calibri Light" panose="020F0302020204030204" pitchFamily="34" charset="0"/>
                </a:rPr>
                <a:t>.</a:t>
              </a:r>
            </a:p>
          </p:txBody>
        </p:sp>
        <p:sp>
          <p:nvSpPr>
            <p:cNvPr id="17444" name="Text Box 20"/>
            <p:cNvSpPr txBox="1">
              <a:spLocks noChangeArrowheads="1"/>
            </p:cNvSpPr>
            <p:nvPr/>
          </p:nvSpPr>
          <p:spPr bwMode="auto">
            <a:xfrm>
              <a:off x="1083" y="2488"/>
              <a:ext cx="23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3200" b="0">
                  <a:solidFill>
                    <a:srgbClr val="0000CC"/>
                  </a:solidFill>
                  <a:latin typeface="Calibri Light" panose="020F0302020204030204" pitchFamily="34" charset="0"/>
                  <a:cs typeface="Calibri Light" panose="020F0302020204030204" pitchFamily="34" charset="0"/>
                </a:rPr>
                <a:t>.</a:t>
              </a:r>
            </a:p>
          </p:txBody>
        </p:sp>
        <p:sp>
          <p:nvSpPr>
            <p:cNvPr id="17445" name="Oval 21"/>
            <p:cNvSpPr>
              <a:spLocks noChangeArrowheads="1"/>
            </p:cNvSpPr>
            <p:nvPr/>
          </p:nvSpPr>
          <p:spPr bwMode="auto">
            <a:xfrm>
              <a:off x="1603" y="1862"/>
              <a:ext cx="235" cy="324"/>
            </a:xfrm>
            <a:prstGeom prst="ellipse">
              <a:avLst/>
            </a:prstGeom>
            <a:noFill/>
            <a:ln w="28575">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latin typeface="Calibri Light" panose="020F0302020204030204" pitchFamily="34" charset="0"/>
                <a:cs typeface="Calibri Light" panose="020F0302020204030204" pitchFamily="34" charset="0"/>
              </a:endParaRPr>
            </a:p>
          </p:txBody>
        </p:sp>
        <p:sp>
          <p:nvSpPr>
            <p:cNvPr id="17446" name="Text Box 22"/>
            <p:cNvSpPr txBox="1">
              <a:spLocks noChangeArrowheads="1"/>
            </p:cNvSpPr>
            <p:nvPr/>
          </p:nvSpPr>
          <p:spPr bwMode="auto">
            <a:xfrm>
              <a:off x="498" y="2498"/>
              <a:ext cx="23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3200" b="0">
                  <a:solidFill>
                    <a:srgbClr val="0000CC"/>
                  </a:solidFill>
                  <a:latin typeface="Calibri Light" panose="020F0302020204030204" pitchFamily="34" charset="0"/>
                  <a:cs typeface="Calibri Light" panose="020F0302020204030204" pitchFamily="34" charset="0"/>
                </a:rPr>
                <a:t>.</a:t>
              </a:r>
            </a:p>
          </p:txBody>
        </p:sp>
        <p:sp>
          <p:nvSpPr>
            <p:cNvPr id="17447" name="Oval 23"/>
            <p:cNvSpPr>
              <a:spLocks noChangeArrowheads="1"/>
            </p:cNvSpPr>
            <p:nvPr/>
          </p:nvSpPr>
          <p:spPr bwMode="auto">
            <a:xfrm>
              <a:off x="1621" y="1440"/>
              <a:ext cx="235" cy="324"/>
            </a:xfrm>
            <a:prstGeom prst="ellipse">
              <a:avLst/>
            </a:prstGeom>
            <a:noFill/>
            <a:ln w="28575">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latin typeface="Calibri Light" panose="020F0302020204030204" pitchFamily="34" charset="0"/>
                <a:cs typeface="Calibri Light" panose="020F0302020204030204" pitchFamily="34" charset="0"/>
              </a:endParaRPr>
            </a:p>
          </p:txBody>
        </p:sp>
        <p:sp>
          <p:nvSpPr>
            <p:cNvPr id="17448" name="Oval 24"/>
            <p:cNvSpPr>
              <a:spLocks noChangeArrowheads="1"/>
            </p:cNvSpPr>
            <p:nvPr/>
          </p:nvSpPr>
          <p:spPr bwMode="auto">
            <a:xfrm>
              <a:off x="1053" y="2454"/>
              <a:ext cx="664" cy="324"/>
            </a:xfrm>
            <a:prstGeom prst="ellipse">
              <a:avLst/>
            </a:prstGeom>
            <a:noFill/>
            <a:ln w="28575">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latin typeface="Calibri Light" panose="020F0302020204030204" pitchFamily="34" charset="0"/>
                <a:cs typeface="Calibri Light" panose="020F0302020204030204" pitchFamily="34" charset="0"/>
              </a:endParaRPr>
            </a:p>
          </p:txBody>
        </p:sp>
      </p:grpSp>
      <p:sp>
        <p:nvSpPr>
          <p:cNvPr id="384025" name="Text Box 25"/>
          <p:cNvSpPr txBox="1">
            <a:spLocks noChangeArrowheads="1"/>
          </p:cNvSpPr>
          <p:nvPr/>
        </p:nvSpPr>
        <p:spPr bwMode="auto">
          <a:xfrm>
            <a:off x="1035050" y="3963988"/>
            <a:ext cx="65722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spcBef>
                <a:spcPct val="50000"/>
              </a:spcBef>
              <a:buFont typeface="Wingdings" pitchFamily="2" charset="2"/>
              <a:buNone/>
            </a:pPr>
            <a:r>
              <a:rPr lang="en-US" altLang="sv-SE" b="0">
                <a:solidFill>
                  <a:srgbClr val="000099"/>
                </a:solidFill>
                <a:latin typeface="Calibri Light" panose="020F0302020204030204" pitchFamily="34" charset="0"/>
                <a:cs typeface="Calibri Light" panose="020F0302020204030204" pitchFamily="34" charset="0"/>
              </a:rPr>
              <a:t>After d pulses there must be convergence and the max value is less than m</a:t>
            </a:r>
          </a:p>
        </p:txBody>
      </p:sp>
      <p:grpSp>
        <p:nvGrpSpPr>
          <p:cNvPr id="384026" name="Group 26"/>
          <p:cNvGrpSpPr>
            <a:grpSpLocks/>
          </p:cNvGrpSpPr>
          <p:nvPr/>
        </p:nvGrpSpPr>
        <p:grpSpPr bwMode="auto">
          <a:xfrm>
            <a:off x="2624138" y="2903538"/>
            <a:ext cx="3079750" cy="3270250"/>
            <a:chOff x="2193" y="1389"/>
            <a:chExt cx="1940" cy="2060"/>
          </a:xfrm>
        </p:grpSpPr>
        <p:sp>
          <p:nvSpPr>
            <p:cNvPr id="17417" name="Oval 27"/>
            <p:cNvSpPr>
              <a:spLocks noChangeArrowheads="1"/>
            </p:cNvSpPr>
            <p:nvPr/>
          </p:nvSpPr>
          <p:spPr bwMode="auto">
            <a:xfrm>
              <a:off x="2243" y="1389"/>
              <a:ext cx="1890" cy="2060"/>
            </a:xfrm>
            <a:prstGeom prst="ellipse">
              <a:avLst/>
            </a:pr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latin typeface="Calibri Light" panose="020F0302020204030204" pitchFamily="34" charset="0"/>
                <a:cs typeface="Calibri Light" panose="020F0302020204030204" pitchFamily="34" charset="0"/>
              </a:endParaRPr>
            </a:p>
          </p:txBody>
        </p:sp>
        <p:sp>
          <p:nvSpPr>
            <p:cNvPr id="17418" name="Text Box 28"/>
            <p:cNvSpPr txBox="1">
              <a:spLocks noChangeArrowheads="1"/>
            </p:cNvSpPr>
            <p:nvPr/>
          </p:nvSpPr>
          <p:spPr bwMode="auto">
            <a:xfrm>
              <a:off x="3047" y="1401"/>
              <a:ext cx="23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b="0">
                  <a:solidFill>
                    <a:srgbClr val="0000CC"/>
                  </a:solidFill>
                  <a:latin typeface="Calibri Light" panose="020F0302020204030204" pitchFamily="34" charset="0"/>
                  <a:cs typeface="Calibri Light" panose="020F0302020204030204" pitchFamily="34" charset="0"/>
                </a:rPr>
                <a:t>0</a:t>
              </a:r>
            </a:p>
          </p:txBody>
        </p:sp>
        <p:sp>
          <p:nvSpPr>
            <p:cNvPr id="17419" name="Text Box 29"/>
            <p:cNvSpPr txBox="1">
              <a:spLocks noChangeArrowheads="1"/>
            </p:cNvSpPr>
            <p:nvPr/>
          </p:nvSpPr>
          <p:spPr bwMode="auto">
            <a:xfrm>
              <a:off x="2224" y="2337"/>
              <a:ext cx="4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b="0">
                  <a:solidFill>
                    <a:srgbClr val="0000CC"/>
                  </a:solidFill>
                  <a:latin typeface="Calibri Light" panose="020F0302020204030204" pitchFamily="34" charset="0"/>
                  <a:cs typeface="Calibri Light" panose="020F0302020204030204" pitchFamily="34" charset="0"/>
                </a:rPr>
                <a:t>m-i</a:t>
              </a:r>
            </a:p>
          </p:txBody>
        </p:sp>
        <p:sp>
          <p:nvSpPr>
            <p:cNvPr id="17420" name="Text Box 30"/>
            <p:cNvSpPr txBox="1">
              <a:spLocks noChangeArrowheads="1"/>
            </p:cNvSpPr>
            <p:nvPr/>
          </p:nvSpPr>
          <p:spPr bwMode="auto">
            <a:xfrm>
              <a:off x="2519" y="1615"/>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b="0">
                  <a:solidFill>
                    <a:srgbClr val="0000CC"/>
                  </a:solidFill>
                  <a:latin typeface="Calibri Light" panose="020F0302020204030204" pitchFamily="34" charset="0"/>
                  <a:cs typeface="Calibri Light" panose="020F0302020204030204" pitchFamily="34" charset="0"/>
                </a:rPr>
                <a:t>m-1</a:t>
              </a:r>
            </a:p>
          </p:txBody>
        </p:sp>
        <p:sp>
          <p:nvSpPr>
            <p:cNvPr id="17421" name="Text Box 31"/>
            <p:cNvSpPr txBox="1">
              <a:spLocks noChangeArrowheads="1"/>
            </p:cNvSpPr>
            <p:nvPr/>
          </p:nvSpPr>
          <p:spPr bwMode="auto">
            <a:xfrm>
              <a:off x="3898" y="2410"/>
              <a:ext cx="23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b="0">
                  <a:solidFill>
                    <a:srgbClr val="0000CC"/>
                  </a:solidFill>
                  <a:latin typeface="Calibri Light" panose="020F0302020204030204" pitchFamily="34" charset="0"/>
                  <a:cs typeface="Calibri Light" panose="020F0302020204030204" pitchFamily="34" charset="0"/>
                </a:rPr>
                <a:t>3</a:t>
              </a:r>
            </a:p>
          </p:txBody>
        </p:sp>
        <p:sp>
          <p:nvSpPr>
            <p:cNvPr id="17422" name="Text Box 32"/>
            <p:cNvSpPr txBox="1">
              <a:spLocks noChangeArrowheads="1"/>
            </p:cNvSpPr>
            <p:nvPr/>
          </p:nvSpPr>
          <p:spPr bwMode="auto">
            <a:xfrm>
              <a:off x="3898" y="1999"/>
              <a:ext cx="23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b="0">
                  <a:solidFill>
                    <a:srgbClr val="0000CC"/>
                  </a:solidFill>
                  <a:latin typeface="Calibri Light" panose="020F0302020204030204" pitchFamily="34" charset="0"/>
                  <a:cs typeface="Calibri Light" panose="020F0302020204030204" pitchFamily="34" charset="0"/>
                </a:rPr>
                <a:t>2</a:t>
              </a:r>
            </a:p>
          </p:txBody>
        </p:sp>
        <p:sp>
          <p:nvSpPr>
            <p:cNvPr id="17423" name="Text Box 33"/>
            <p:cNvSpPr txBox="1">
              <a:spLocks noChangeArrowheads="1"/>
            </p:cNvSpPr>
            <p:nvPr/>
          </p:nvSpPr>
          <p:spPr bwMode="auto">
            <a:xfrm>
              <a:off x="3549" y="1567"/>
              <a:ext cx="23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b="0">
                  <a:solidFill>
                    <a:srgbClr val="0000CC"/>
                  </a:solidFill>
                  <a:latin typeface="Calibri Light" panose="020F0302020204030204" pitchFamily="34" charset="0"/>
                  <a:cs typeface="Calibri Light" panose="020F0302020204030204" pitchFamily="34" charset="0"/>
                </a:rPr>
                <a:t>1</a:t>
              </a:r>
            </a:p>
          </p:txBody>
        </p:sp>
        <p:sp>
          <p:nvSpPr>
            <p:cNvPr id="17424" name="Text Box 34"/>
            <p:cNvSpPr txBox="1">
              <a:spLocks noChangeArrowheads="1"/>
            </p:cNvSpPr>
            <p:nvPr/>
          </p:nvSpPr>
          <p:spPr bwMode="auto">
            <a:xfrm>
              <a:off x="2333" y="1959"/>
              <a:ext cx="18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3200" b="0">
                  <a:solidFill>
                    <a:srgbClr val="0000CC"/>
                  </a:solidFill>
                  <a:latin typeface="Calibri Light" panose="020F0302020204030204" pitchFamily="34" charset="0"/>
                  <a:cs typeface="Calibri Light" panose="020F0302020204030204" pitchFamily="34" charset="0"/>
                </a:rPr>
                <a:t>.</a:t>
              </a:r>
            </a:p>
          </p:txBody>
        </p:sp>
        <p:sp>
          <p:nvSpPr>
            <p:cNvPr id="17425" name="Text Box 35"/>
            <p:cNvSpPr txBox="1">
              <a:spLocks noChangeArrowheads="1"/>
            </p:cNvSpPr>
            <p:nvPr/>
          </p:nvSpPr>
          <p:spPr bwMode="auto">
            <a:xfrm>
              <a:off x="2321" y="2621"/>
              <a:ext cx="48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b="0">
                  <a:solidFill>
                    <a:srgbClr val="0000CC"/>
                  </a:solidFill>
                  <a:latin typeface="Calibri Light" panose="020F0302020204030204" pitchFamily="34" charset="0"/>
                  <a:cs typeface="Calibri Light" panose="020F0302020204030204" pitchFamily="34" charset="0"/>
                </a:rPr>
                <a:t>m-d</a:t>
              </a:r>
            </a:p>
          </p:txBody>
        </p:sp>
        <p:sp>
          <p:nvSpPr>
            <p:cNvPr id="17426" name="Text Box 36"/>
            <p:cNvSpPr txBox="1">
              <a:spLocks noChangeArrowheads="1"/>
            </p:cNvSpPr>
            <p:nvPr/>
          </p:nvSpPr>
          <p:spPr bwMode="auto">
            <a:xfrm>
              <a:off x="2576" y="2830"/>
              <a:ext cx="23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3200" b="0">
                  <a:solidFill>
                    <a:srgbClr val="0000CC"/>
                  </a:solidFill>
                  <a:latin typeface="Calibri Light" panose="020F0302020204030204" pitchFamily="34" charset="0"/>
                  <a:cs typeface="Calibri Light" panose="020F0302020204030204" pitchFamily="34" charset="0"/>
                </a:rPr>
                <a:t>.</a:t>
              </a:r>
            </a:p>
          </p:txBody>
        </p:sp>
        <p:sp>
          <p:nvSpPr>
            <p:cNvPr id="17427" name="Text Box 37"/>
            <p:cNvSpPr txBox="1">
              <a:spLocks noChangeArrowheads="1"/>
            </p:cNvSpPr>
            <p:nvPr/>
          </p:nvSpPr>
          <p:spPr bwMode="auto">
            <a:xfrm>
              <a:off x="3592" y="2864"/>
              <a:ext cx="23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3200" b="0">
                  <a:solidFill>
                    <a:srgbClr val="0000CC"/>
                  </a:solidFill>
                  <a:latin typeface="Calibri Light" panose="020F0302020204030204" pitchFamily="34" charset="0"/>
                  <a:cs typeface="Calibri Light" panose="020F0302020204030204" pitchFamily="34" charset="0"/>
                </a:rPr>
                <a:t>.</a:t>
              </a:r>
            </a:p>
          </p:txBody>
        </p:sp>
        <p:sp>
          <p:nvSpPr>
            <p:cNvPr id="17428" name="Text Box 38"/>
            <p:cNvSpPr txBox="1">
              <a:spLocks noChangeArrowheads="1"/>
            </p:cNvSpPr>
            <p:nvPr/>
          </p:nvSpPr>
          <p:spPr bwMode="auto">
            <a:xfrm>
              <a:off x="3760" y="2684"/>
              <a:ext cx="23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3200" b="0">
                  <a:solidFill>
                    <a:srgbClr val="0000CC"/>
                  </a:solidFill>
                  <a:latin typeface="Calibri Light" panose="020F0302020204030204" pitchFamily="34" charset="0"/>
                  <a:cs typeface="Calibri Light" panose="020F0302020204030204" pitchFamily="34" charset="0"/>
                </a:rPr>
                <a:t>.</a:t>
              </a:r>
            </a:p>
          </p:txBody>
        </p:sp>
        <p:sp>
          <p:nvSpPr>
            <p:cNvPr id="17429" name="Text Box 39"/>
            <p:cNvSpPr txBox="1">
              <a:spLocks noChangeArrowheads="1"/>
            </p:cNvSpPr>
            <p:nvPr/>
          </p:nvSpPr>
          <p:spPr bwMode="auto">
            <a:xfrm>
              <a:off x="3357" y="2986"/>
              <a:ext cx="23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3200" b="0">
                  <a:solidFill>
                    <a:srgbClr val="0000CC"/>
                  </a:solidFill>
                  <a:latin typeface="Calibri Light" panose="020F0302020204030204" pitchFamily="34" charset="0"/>
                  <a:cs typeface="Calibri Light" panose="020F0302020204030204" pitchFamily="34" charset="0"/>
                </a:rPr>
                <a:t>.</a:t>
              </a:r>
            </a:p>
          </p:txBody>
        </p:sp>
        <p:sp>
          <p:nvSpPr>
            <p:cNvPr id="17430" name="Oval 40"/>
            <p:cNvSpPr>
              <a:spLocks noChangeArrowheads="1"/>
            </p:cNvSpPr>
            <p:nvPr/>
          </p:nvSpPr>
          <p:spPr bwMode="auto">
            <a:xfrm>
              <a:off x="2193" y="2338"/>
              <a:ext cx="508" cy="324"/>
            </a:xfrm>
            <a:prstGeom prst="ellipse">
              <a:avLst/>
            </a:prstGeom>
            <a:noFill/>
            <a:ln w="28575">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latin typeface="Calibri Light" panose="020F0302020204030204" pitchFamily="34" charset="0"/>
                <a:cs typeface="Calibri Light" panose="020F0302020204030204" pitchFamily="34" charset="0"/>
              </a:endParaRPr>
            </a:p>
          </p:txBody>
        </p:sp>
        <p:sp>
          <p:nvSpPr>
            <p:cNvPr id="17431" name="Text Box 41"/>
            <p:cNvSpPr txBox="1">
              <a:spLocks noChangeArrowheads="1"/>
            </p:cNvSpPr>
            <p:nvPr/>
          </p:nvSpPr>
          <p:spPr bwMode="auto">
            <a:xfrm>
              <a:off x="2439" y="1735"/>
              <a:ext cx="18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3200" b="0">
                  <a:solidFill>
                    <a:srgbClr val="0000CC"/>
                  </a:solidFill>
                  <a:latin typeface="Calibri Light" panose="020F0302020204030204" pitchFamily="34" charset="0"/>
                  <a:cs typeface="Calibri Light" panose="020F0302020204030204" pitchFamily="34" charset="0"/>
                </a:rPr>
                <a:t>.</a:t>
              </a:r>
            </a:p>
          </p:txBody>
        </p:sp>
      </p:grpSp>
    </p:spTree>
    <p:extLst>
      <p:ext uri="{BB962C8B-B14F-4D97-AF65-F5344CB8AC3E}">
        <p14:creationId xmlns:p14="http://schemas.microsoft.com/office/powerpoint/2010/main" val="2848716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84007"/>
                                        </p:tgtEl>
                                        <p:attrNameLst>
                                          <p:attrName>style.visibility</p:attrName>
                                        </p:attrNameLst>
                                      </p:cBhvr>
                                      <p:to>
                                        <p:strVal val="visible"/>
                                      </p:to>
                                    </p:set>
                                  </p:childTnLst>
                                  <p:subTnLst>
                                    <p:set>
                                      <p:cBhvr override="childStyle">
                                        <p:cTn dur="1" fill="hold" display="0" masterRel="nextClick" afterEffect="1"/>
                                        <p:tgtEl>
                                          <p:spTgt spid="384007"/>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84025"/>
                                        </p:tgtEl>
                                        <p:attrNameLst>
                                          <p:attrName>style.visibility</p:attrName>
                                        </p:attrNameLst>
                                      </p:cBhvr>
                                      <p:to>
                                        <p:strVal val="visible"/>
                                      </p:to>
                                    </p:set>
                                  </p:childTnLst>
                                  <p:subTnLst>
                                    <p:set>
                                      <p:cBhvr override="childStyle">
                                        <p:cTn dur="1" fill="hold" display="0" masterRel="nextClick" afterEffect="1"/>
                                        <p:tgtEl>
                                          <p:spTgt spid="384025"/>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84026"/>
                                        </p:tgtEl>
                                        <p:attrNameLst>
                                          <p:attrName>style.visibility</p:attrName>
                                        </p:attrNameLst>
                                      </p:cBhvr>
                                      <p:to>
                                        <p:strVal val="visible"/>
                                      </p:to>
                                    </p:set>
                                  </p:childTnLst>
                                  <p:subTnLst>
                                    <p:set>
                                      <p:cBhvr override="childStyle">
                                        <p:cTn dur="1" fill="hold" display="0" masterRel="nextClick" afterEffect="1"/>
                                        <p:tgtEl>
                                          <p:spTgt spid="38402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25"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lide Number Placeholder 5"/>
          <p:cNvSpPr>
            <a:spLocks noGrp="1"/>
          </p:cNvSpPr>
          <p:nvPr>
            <p:ph type="sldNum" sz="quarter" idx="12"/>
          </p:nvPr>
        </p:nvSpPr>
        <p:spPr>
          <a:noFill/>
        </p:spPr>
        <p:txBody>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r>
              <a:rPr lang="en-US" altLang="en-US" sz="1400" b="0">
                <a:solidFill>
                  <a:srgbClr val="3333CC"/>
                </a:solidFill>
                <a:latin typeface="Calibri Light" panose="020F0302020204030204" pitchFamily="34" charset="0"/>
                <a:cs typeface="Calibri Light" panose="020F0302020204030204" pitchFamily="34" charset="0"/>
              </a:rPr>
              <a:t>1-</a:t>
            </a:r>
            <a:fld id="{C620A78F-1548-4A0C-9A0A-B4A9E3D50AB9}" type="slidenum">
              <a:rPr lang="en-US" altLang="en-US" sz="1400" b="0">
                <a:solidFill>
                  <a:srgbClr val="3333CC"/>
                </a:solidFill>
                <a:latin typeface="Calibri Light" panose="020F0302020204030204" pitchFamily="34" charset="0"/>
                <a:cs typeface="Calibri Light" panose="020F0302020204030204" pitchFamily="34" charset="0"/>
              </a:rPr>
              <a:pPr/>
              <a:t>25</a:t>
            </a:fld>
            <a:endParaRPr lang="en-US" altLang="en-US" sz="1400" b="0">
              <a:solidFill>
                <a:srgbClr val="3333CC"/>
              </a:solidFill>
              <a:latin typeface="Calibri Light" panose="020F0302020204030204" pitchFamily="34" charset="0"/>
              <a:cs typeface="Calibri Light" panose="020F0302020204030204" pitchFamily="34" charset="0"/>
            </a:endParaRPr>
          </a:p>
        </p:txBody>
      </p:sp>
      <p:sp>
        <p:nvSpPr>
          <p:cNvPr id="18436" name="Rectangle 2"/>
          <p:cNvSpPr>
            <a:spLocks noGrp="1" noChangeArrowheads="1"/>
          </p:cNvSpPr>
          <p:nvPr>
            <p:ph type="title"/>
          </p:nvPr>
        </p:nvSpPr>
        <p:spPr>
          <a:xfrm>
            <a:off x="307975" y="385763"/>
            <a:ext cx="8580438" cy="746125"/>
          </a:xfrm>
        </p:spPr>
        <p:txBody>
          <a:bodyPr/>
          <a:lstStyle/>
          <a:p>
            <a:r>
              <a:rPr lang="en-US" altLang="sv-SE" sz="3200">
                <a:latin typeface="Calibri Light" panose="020F0302020204030204" pitchFamily="34" charset="0"/>
                <a:cs typeface="Calibri Light" panose="020F0302020204030204" pitchFamily="34" charset="0"/>
              </a:rPr>
              <a:t>Digital Clock Sync –  Bounded version (max)</a:t>
            </a:r>
          </a:p>
        </p:txBody>
      </p:sp>
      <p:sp>
        <p:nvSpPr>
          <p:cNvPr id="18437" name="Rectangle 3"/>
          <p:cNvSpPr>
            <a:spLocks noGrp="1" noChangeArrowheads="1"/>
          </p:cNvSpPr>
          <p:nvPr>
            <p:ph type="body" idx="1"/>
          </p:nvPr>
        </p:nvSpPr>
        <p:spPr>
          <a:xfrm>
            <a:off x="533400" y="1449388"/>
            <a:ext cx="7772400" cy="4670425"/>
          </a:xfrm>
        </p:spPr>
        <p:txBody>
          <a:bodyPr/>
          <a:lstStyle/>
          <a:p>
            <a:r>
              <a:rPr lang="en-US" altLang="sv-SE" dirty="0">
                <a:latin typeface="Calibri Light" panose="020F0302020204030204" pitchFamily="34" charset="0"/>
                <a:cs typeface="Calibri Light" panose="020F0302020204030204" pitchFamily="34" charset="0"/>
              </a:rPr>
              <a:t> … Why is this algorithm correct?</a:t>
            </a:r>
          </a:p>
          <a:p>
            <a:pPr lvl="1">
              <a:buFont typeface="Wingdings" pitchFamily="2" charset="2"/>
              <a:buNone/>
            </a:pPr>
            <a:r>
              <a:rPr lang="en-US" altLang="sv-SE" dirty="0">
                <a:latin typeface="Calibri Light" panose="020F0302020204030204" pitchFamily="34" charset="0"/>
                <a:cs typeface="Calibri Light" panose="020F0302020204030204" pitchFamily="34" charset="0"/>
              </a:rPr>
              <a:t>If not all the clock values are less than M-d </a:t>
            </a:r>
          </a:p>
          <a:p>
            <a:pPr lvl="1"/>
            <a:r>
              <a:rPr lang="en-US" altLang="sv-SE" dirty="0">
                <a:latin typeface="Calibri Light" panose="020F0302020204030204" pitchFamily="34" charset="0"/>
                <a:cs typeface="Calibri Light" panose="020F0302020204030204" pitchFamily="34" charset="0"/>
              </a:rPr>
              <a:t>By the pigeonhole principle, in any configuration there must be 2 clock values x and y, such that y-x </a:t>
            </a:r>
            <a:r>
              <a:rPr lang="en-US" altLang="sv-SE" dirty="0">
                <a:latin typeface="Calibri Light" panose="020F0302020204030204" pitchFamily="34" charset="0"/>
                <a:cs typeface="Calibri Light" panose="020F0302020204030204" pitchFamily="34" charset="0"/>
                <a:sym typeface="Symbol" pitchFamily="18" charset="2"/>
              </a:rPr>
              <a:t> d+1, and there is no other clock value between</a:t>
            </a:r>
          </a:p>
          <a:p>
            <a:pPr lvl="1"/>
            <a:r>
              <a:rPr lang="en-US" altLang="sv-SE" dirty="0">
                <a:latin typeface="Calibri Light" panose="020F0302020204030204" pitchFamily="34" charset="0"/>
                <a:cs typeface="Calibri Light" panose="020F0302020204030204" pitchFamily="34" charset="0"/>
                <a:sym typeface="Symbol" pitchFamily="18" charset="2"/>
              </a:rPr>
              <a:t>After </a:t>
            </a:r>
            <a:r>
              <a:rPr lang="en-US" altLang="sv-SE" dirty="0" err="1">
                <a:latin typeface="Calibri Light" panose="020F0302020204030204" pitchFamily="34" charset="0"/>
                <a:cs typeface="Calibri Light" panose="020F0302020204030204" pitchFamily="34" charset="0"/>
                <a:sym typeface="Symbol" pitchFamily="18" charset="2"/>
              </a:rPr>
              <a:t>i</a:t>
            </a:r>
            <a:r>
              <a:rPr lang="en-US" altLang="sv-SE" dirty="0">
                <a:latin typeface="Calibri Light" panose="020F0302020204030204" pitchFamily="34" charset="0"/>
                <a:cs typeface="Calibri Light" panose="020F0302020204030204" pitchFamily="34" charset="0"/>
                <a:sym typeface="Symbol" pitchFamily="18" charset="2"/>
              </a:rPr>
              <a:t> steps, no clock value that is in (</a:t>
            </a:r>
            <a:r>
              <a:rPr lang="en-US" altLang="sv-SE" dirty="0" err="1">
                <a:latin typeface="Calibri Light" panose="020F0302020204030204" pitchFamily="34" charset="0"/>
                <a:cs typeface="Calibri Light" panose="020F0302020204030204" pitchFamily="34" charset="0"/>
                <a:sym typeface="Symbol" pitchFamily="18" charset="2"/>
              </a:rPr>
              <a:t>x+i</a:t>
            </a:r>
            <a:r>
              <a:rPr lang="en-US" altLang="sv-SE" dirty="0">
                <a:latin typeface="Calibri Light" panose="020F0302020204030204" pitchFamily="34" charset="0"/>
                <a:cs typeface="Calibri Light" panose="020F0302020204030204" pitchFamily="34" charset="0"/>
                <a:sym typeface="Symbol" pitchFamily="18" charset="2"/>
              </a:rPr>
              <a:t>, </a:t>
            </a:r>
            <a:r>
              <a:rPr lang="en-US" altLang="sv-SE" dirty="0" err="1">
                <a:latin typeface="Calibri Light" panose="020F0302020204030204" pitchFamily="34" charset="0"/>
                <a:cs typeface="Calibri Light" panose="020F0302020204030204" pitchFamily="34" charset="0"/>
                <a:sym typeface="Symbol" pitchFamily="18" charset="2"/>
              </a:rPr>
              <a:t>y+i</a:t>
            </a:r>
            <a:r>
              <a:rPr lang="en-US" altLang="sv-SE" dirty="0">
                <a:latin typeface="Calibri Light" panose="020F0302020204030204" pitchFamily="34" charset="0"/>
                <a:cs typeface="Calibri Light" panose="020F0302020204030204" pitchFamily="34" charset="0"/>
                <a:sym typeface="Symbol" pitchFamily="18" charset="2"/>
              </a:rPr>
              <a:t>)</a:t>
            </a:r>
          </a:p>
          <a:p>
            <a:pPr lvl="1"/>
            <a:r>
              <a:rPr lang="en-US" altLang="sv-SE" dirty="0">
                <a:latin typeface="Calibri Light" panose="020F0302020204030204" pitchFamily="34" charset="0"/>
                <a:cs typeface="Calibri Light" panose="020F0302020204030204" pitchFamily="34" charset="0"/>
                <a:sym typeface="Symbol" pitchFamily="18" charset="2"/>
              </a:rPr>
              <a:t>After M-y+1 pulses the system reaches a configuration in which all clock values are less than M-d</a:t>
            </a:r>
            <a:endParaRPr lang="en-US" altLang="sv-SE"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9441420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Slide Number Placeholder 5"/>
          <p:cNvSpPr>
            <a:spLocks noGrp="1"/>
          </p:cNvSpPr>
          <p:nvPr>
            <p:ph type="sldNum" sz="quarter" idx="12"/>
          </p:nvPr>
        </p:nvSpPr>
        <p:spPr>
          <a:noFill/>
        </p:spPr>
        <p:txBody>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r>
              <a:rPr lang="en-US" altLang="en-US" sz="1400" b="0">
                <a:solidFill>
                  <a:srgbClr val="3333CC"/>
                </a:solidFill>
                <a:latin typeface="Calibri Light" panose="020F0302020204030204" pitchFamily="34" charset="0"/>
                <a:cs typeface="Calibri Light" panose="020F0302020204030204" pitchFamily="34" charset="0"/>
              </a:rPr>
              <a:t>1-</a:t>
            </a:r>
            <a:fld id="{A14E9A85-B40A-4A33-8B8D-713565FCD917}" type="slidenum">
              <a:rPr lang="en-US" altLang="en-US" sz="1400" b="0">
                <a:solidFill>
                  <a:srgbClr val="3333CC"/>
                </a:solidFill>
                <a:latin typeface="Calibri Light" panose="020F0302020204030204" pitchFamily="34" charset="0"/>
                <a:cs typeface="Calibri Light" panose="020F0302020204030204" pitchFamily="34" charset="0"/>
              </a:rPr>
              <a:pPr/>
              <a:t>26</a:t>
            </a:fld>
            <a:endParaRPr lang="en-US" altLang="en-US" sz="1400" b="0">
              <a:solidFill>
                <a:srgbClr val="3333CC"/>
              </a:solidFill>
              <a:latin typeface="Calibri Light" panose="020F0302020204030204" pitchFamily="34" charset="0"/>
              <a:cs typeface="Calibri Light" panose="020F0302020204030204" pitchFamily="34" charset="0"/>
            </a:endParaRPr>
          </a:p>
        </p:txBody>
      </p:sp>
      <p:sp>
        <p:nvSpPr>
          <p:cNvPr id="19460" name="Rectangle 2"/>
          <p:cNvSpPr>
            <a:spLocks noGrp="1" noChangeArrowheads="1"/>
          </p:cNvSpPr>
          <p:nvPr>
            <p:ph type="title"/>
          </p:nvPr>
        </p:nvSpPr>
        <p:spPr>
          <a:xfrm>
            <a:off x="225425" y="371475"/>
            <a:ext cx="8574088" cy="790575"/>
          </a:xfrm>
        </p:spPr>
        <p:txBody>
          <a:bodyPr/>
          <a:lstStyle/>
          <a:p>
            <a:r>
              <a:rPr lang="en-US" altLang="sv-SE" sz="3200">
                <a:latin typeface="Calibri Light" panose="020F0302020204030204" pitchFamily="34" charset="0"/>
                <a:cs typeface="Calibri Light" panose="020F0302020204030204" pitchFamily="34" charset="0"/>
              </a:rPr>
              <a:t>Digital Clock Sync –  Bounded version (min)</a:t>
            </a:r>
          </a:p>
        </p:txBody>
      </p:sp>
      <p:grpSp>
        <p:nvGrpSpPr>
          <p:cNvPr id="19461" name="Group 11"/>
          <p:cNvGrpSpPr>
            <a:grpSpLocks/>
          </p:cNvGrpSpPr>
          <p:nvPr/>
        </p:nvGrpSpPr>
        <p:grpSpPr bwMode="auto">
          <a:xfrm>
            <a:off x="561975" y="4043363"/>
            <a:ext cx="5526088" cy="2381250"/>
            <a:chOff x="92" y="2508"/>
            <a:chExt cx="3481" cy="1663"/>
          </a:xfrm>
        </p:grpSpPr>
        <p:sp>
          <p:nvSpPr>
            <p:cNvPr id="19463" name="Text Box 5"/>
            <p:cNvSpPr txBox="1">
              <a:spLocks noChangeArrowheads="1"/>
            </p:cNvSpPr>
            <p:nvPr/>
          </p:nvSpPr>
          <p:spPr bwMode="auto">
            <a:xfrm>
              <a:off x="92" y="2508"/>
              <a:ext cx="3481" cy="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262800">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nSpc>
                  <a:spcPct val="50000"/>
                </a:lnSpc>
                <a:spcBef>
                  <a:spcPct val="50000"/>
                </a:spcBef>
                <a:buClrTx/>
                <a:buSzTx/>
                <a:buFontTx/>
                <a:buNone/>
              </a:pPr>
              <a:r>
                <a:rPr lang="en-US" altLang="he-IL" sz="1800" b="0">
                  <a:solidFill>
                    <a:srgbClr val="3333CC"/>
                  </a:solidFill>
                  <a:latin typeface="Calibri Light" panose="020F0302020204030204" pitchFamily="34" charset="0"/>
                  <a:cs typeface="Calibri Light" panose="020F0302020204030204" pitchFamily="34" charset="0"/>
                </a:rPr>
                <a:t>01 </a:t>
              </a:r>
              <a:r>
                <a:rPr lang="en-US" altLang="he-IL" sz="1800">
                  <a:solidFill>
                    <a:srgbClr val="3333CC"/>
                  </a:solidFill>
                  <a:latin typeface="Calibri Light" panose="020F0302020204030204" pitchFamily="34" charset="0"/>
                  <a:cs typeface="Calibri Light" panose="020F0302020204030204" pitchFamily="34" charset="0"/>
                </a:rPr>
                <a:t>upon a pulse</a:t>
              </a:r>
            </a:p>
            <a:p>
              <a:pPr>
                <a:lnSpc>
                  <a:spcPct val="50000"/>
                </a:lnSpc>
                <a:spcBef>
                  <a:spcPct val="50000"/>
                </a:spcBef>
                <a:buClrTx/>
                <a:buSzTx/>
                <a:buFontTx/>
                <a:buNone/>
              </a:pPr>
              <a:r>
                <a:rPr lang="en-US" altLang="he-IL" sz="1800" b="0">
                  <a:solidFill>
                    <a:srgbClr val="3333CC"/>
                  </a:solidFill>
                  <a:latin typeface="Calibri Light" panose="020F0302020204030204" pitchFamily="34" charset="0"/>
                  <a:cs typeface="Calibri Light" panose="020F0302020204030204" pitchFamily="34" charset="0"/>
                </a:rPr>
                <a:t>02	</a:t>
              </a:r>
              <a:r>
                <a:rPr lang="en-US" altLang="he-IL" sz="1800">
                  <a:solidFill>
                    <a:srgbClr val="3333CC"/>
                  </a:solidFill>
                  <a:latin typeface="Calibri Light" panose="020F0302020204030204" pitchFamily="34" charset="0"/>
                  <a:cs typeface="Calibri Light" panose="020F0302020204030204" pitchFamily="34" charset="0"/>
                </a:rPr>
                <a:t>forall </a:t>
              </a:r>
              <a:r>
                <a:rPr lang="en-US" altLang="he-IL" sz="1800" b="0">
                  <a:solidFill>
                    <a:srgbClr val="3333CC"/>
                  </a:solidFill>
                  <a:latin typeface="Calibri Light" panose="020F0302020204030204" pitchFamily="34" charset="0"/>
                  <a:cs typeface="Calibri Light" panose="020F0302020204030204" pitchFamily="34" charset="0"/>
                </a:rPr>
                <a:t> </a:t>
              </a:r>
              <a:r>
                <a:rPr lang="en-US" altLang="he-IL" sz="1800" b="0" i="1">
                  <a:solidFill>
                    <a:srgbClr val="3333CC"/>
                  </a:solidFill>
                  <a:latin typeface="Calibri Light" panose="020F0302020204030204" pitchFamily="34" charset="0"/>
                  <a:cs typeface="Calibri Light" panose="020F0302020204030204" pitchFamily="34" charset="0"/>
                </a:rPr>
                <a:t>P</a:t>
              </a:r>
              <a:r>
                <a:rPr lang="en-US" altLang="he-IL" sz="1800" b="0" i="1" baseline="-25000">
                  <a:solidFill>
                    <a:srgbClr val="3333CC"/>
                  </a:solidFill>
                  <a:latin typeface="Calibri Light" panose="020F0302020204030204" pitchFamily="34" charset="0"/>
                  <a:cs typeface="Calibri Light" panose="020F0302020204030204" pitchFamily="34" charset="0"/>
                </a:rPr>
                <a:t>j</a:t>
              </a:r>
              <a:r>
                <a:rPr lang="en-US" altLang="he-IL" sz="1800" b="0">
                  <a:solidFill>
                    <a:srgbClr val="3333CC"/>
                  </a:solidFill>
                  <a:latin typeface="Calibri Light" panose="020F0302020204030204" pitchFamily="34" charset="0"/>
                  <a:cs typeface="Calibri Light" panose="020F0302020204030204" pitchFamily="34" charset="0"/>
                </a:rPr>
                <a:t> </a:t>
              </a:r>
              <a:r>
                <a:rPr lang="en-US" altLang="he-IL" sz="1800" b="0">
                  <a:solidFill>
                    <a:srgbClr val="3333CC"/>
                  </a:solidFill>
                  <a:latin typeface="Calibri Light" panose="020F0302020204030204" pitchFamily="34" charset="0"/>
                  <a:cs typeface="Calibri Light" panose="020F0302020204030204" pitchFamily="34" charset="0"/>
                  <a:sym typeface="Symbol" pitchFamily="18" charset="2"/>
                </a:rPr>
                <a:t> </a:t>
              </a:r>
              <a:r>
                <a:rPr lang="en-US" altLang="he-IL" sz="1800" b="0" i="1">
                  <a:solidFill>
                    <a:srgbClr val="3333CC"/>
                  </a:solidFill>
                  <a:latin typeface="Calibri Light" panose="020F0302020204030204" pitchFamily="34" charset="0"/>
                  <a:cs typeface="Calibri Light" panose="020F0302020204030204" pitchFamily="34" charset="0"/>
                  <a:sym typeface="Symbol" pitchFamily="18" charset="2"/>
                </a:rPr>
                <a:t>N</a:t>
              </a:r>
              <a:r>
                <a:rPr lang="en-US" altLang="he-IL" sz="1800" b="0">
                  <a:solidFill>
                    <a:srgbClr val="3333CC"/>
                  </a:solidFill>
                  <a:latin typeface="Calibri Light" panose="020F0302020204030204" pitchFamily="34" charset="0"/>
                  <a:cs typeface="Calibri Light" panose="020F0302020204030204" pitchFamily="34" charset="0"/>
                  <a:sym typeface="Symbol" pitchFamily="18" charset="2"/>
                </a:rPr>
                <a:t>(</a:t>
              </a:r>
              <a:r>
                <a:rPr lang="en-US" altLang="he-IL" sz="1800" b="0" i="1">
                  <a:solidFill>
                    <a:srgbClr val="3333CC"/>
                  </a:solidFill>
                  <a:latin typeface="Calibri Light" panose="020F0302020204030204" pitchFamily="34" charset="0"/>
                  <a:cs typeface="Calibri Light" panose="020F0302020204030204" pitchFamily="34" charset="0"/>
                  <a:sym typeface="Symbol" pitchFamily="18" charset="2"/>
                </a:rPr>
                <a:t>i</a:t>
              </a:r>
              <a:r>
                <a:rPr lang="en-US" altLang="he-IL" sz="1800" b="0">
                  <a:solidFill>
                    <a:srgbClr val="3333CC"/>
                  </a:solidFill>
                  <a:latin typeface="Calibri Light" panose="020F0302020204030204" pitchFamily="34" charset="0"/>
                  <a:cs typeface="Calibri Light" panose="020F0302020204030204" pitchFamily="34" charset="0"/>
                  <a:sym typeface="Symbol" pitchFamily="18" charset="2"/>
                </a:rPr>
                <a:t>)</a:t>
              </a:r>
              <a:r>
                <a:rPr lang="en-US" altLang="he-IL" sz="1800" b="0">
                  <a:solidFill>
                    <a:srgbClr val="3333CC"/>
                  </a:solidFill>
                  <a:latin typeface="Calibri Light" panose="020F0302020204030204" pitchFamily="34" charset="0"/>
                  <a:cs typeface="Calibri Light" panose="020F0302020204030204" pitchFamily="34" charset="0"/>
                </a:rPr>
                <a:t> </a:t>
              </a:r>
              <a:r>
                <a:rPr lang="en-US" altLang="he-IL" sz="1800">
                  <a:solidFill>
                    <a:srgbClr val="3333CC"/>
                  </a:solidFill>
                  <a:latin typeface="Calibri Light" panose="020F0302020204030204" pitchFamily="34" charset="0"/>
                  <a:cs typeface="Calibri Light" panose="020F0302020204030204" pitchFamily="34" charset="0"/>
                </a:rPr>
                <a:t>do send</a:t>
              </a:r>
              <a:r>
                <a:rPr lang="en-US" altLang="he-IL" sz="1800" b="0">
                  <a:solidFill>
                    <a:srgbClr val="3333CC"/>
                  </a:solidFill>
                  <a:latin typeface="Calibri Light" panose="020F0302020204030204" pitchFamily="34" charset="0"/>
                  <a:cs typeface="Calibri Light" panose="020F0302020204030204" pitchFamily="34" charset="0"/>
                </a:rPr>
                <a:t> (</a:t>
              </a:r>
              <a:r>
                <a:rPr lang="en-US" altLang="he-IL" sz="1800" b="0" i="1">
                  <a:solidFill>
                    <a:srgbClr val="3333CC"/>
                  </a:solidFill>
                  <a:latin typeface="Calibri Light" panose="020F0302020204030204" pitchFamily="34" charset="0"/>
                  <a:cs typeface="Calibri Light" panose="020F0302020204030204" pitchFamily="34" charset="0"/>
                </a:rPr>
                <a:t>j</a:t>
              </a:r>
              <a:r>
                <a:rPr lang="en-US" altLang="he-IL" sz="1800" b="0">
                  <a:solidFill>
                    <a:srgbClr val="3333CC"/>
                  </a:solidFill>
                  <a:latin typeface="Calibri Light" panose="020F0302020204030204" pitchFamily="34" charset="0"/>
                  <a:cs typeface="Calibri Light" panose="020F0302020204030204" pitchFamily="34" charset="0"/>
                </a:rPr>
                <a:t>,</a:t>
              </a:r>
              <a:r>
                <a:rPr lang="en-US" altLang="he-IL" sz="1800" b="0" i="1">
                  <a:solidFill>
                    <a:srgbClr val="3333CC"/>
                  </a:solidFill>
                  <a:latin typeface="Calibri Light" panose="020F0302020204030204" pitchFamily="34" charset="0"/>
                  <a:cs typeface="Calibri Light" panose="020F0302020204030204" pitchFamily="34" charset="0"/>
                </a:rPr>
                <a:t>clock</a:t>
              </a:r>
              <a:r>
                <a:rPr lang="en-US" altLang="he-IL" sz="1800" b="0" i="1" baseline="-25000">
                  <a:solidFill>
                    <a:srgbClr val="3333CC"/>
                  </a:solidFill>
                  <a:latin typeface="Calibri Light" panose="020F0302020204030204" pitchFamily="34" charset="0"/>
                  <a:cs typeface="Calibri Light" panose="020F0302020204030204" pitchFamily="34" charset="0"/>
                </a:rPr>
                <a:t>i</a:t>
              </a:r>
              <a:r>
                <a:rPr lang="en-US" altLang="he-IL" sz="1800" b="0">
                  <a:solidFill>
                    <a:srgbClr val="3333CC"/>
                  </a:solidFill>
                  <a:latin typeface="Calibri Light" panose="020F0302020204030204" pitchFamily="34" charset="0"/>
                  <a:cs typeface="Calibri Light" panose="020F0302020204030204" pitchFamily="34" charset="0"/>
                </a:rPr>
                <a:t>)</a:t>
              </a:r>
            </a:p>
            <a:p>
              <a:pPr>
                <a:lnSpc>
                  <a:spcPct val="50000"/>
                </a:lnSpc>
                <a:spcBef>
                  <a:spcPct val="50000"/>
                </a:spcBef>
                <a:buClrTx/>
                <a:buSzTx/>
                <a:buFontTx/>
                <a:buNone/>
              </a:pPr>
              <a:r>
                <a:rPr lang="en-US" altLang="he-IL" sz="1800" b="0">
                  <a:solidFill>
                    <a:srgbClr val="3333CC"/>
                  </a:solidFill>
                  <a:latin typeface="Calibri Light" panose="020F0302020204030204" pitchFamily="34" charset="0"/>
                  <a:cs typeface="Calibri Light" panose="020F0302020204030204" pitchFamily="34" charset="0"/>
                </a:rPr>
                <a:t>03	 </a:t>
              </a:r>
              <a:r>
                <a:rPr lang="en-US" altLang="he-IL" sz="1800" b="0" i="1">
                  <a:solidFill>
                    <a:srgbClr val="3333CC"/>
                  </a:solidFill>
                  <a:latin typeface="Calibri Light" panose="020F0302020204030204" pitchFamily="34" charset="0"/>
                  <a:cs typeface="Calibri Light" panose="020F0302020204030204" pitchFamily="34" charset="0"/>
                </a:rPr>
                <a:t>min</a:t>
              </a:r>
              <a:r>
                <a:rPr lang="en-US" altLang="he-IL" sz="1800" b="0">
                  <a:solidFill>
                    <a:srgbClr val="3333CC"/>
                  </a:solidFill>
                  <a:latin typeface="Calibri Light" panose="020F0302020204030204" pitchFamily="34" charset="0"/>
                  <a:cs typeface="Calibri Light" panose="020F0302020204030204" pitchFamily="34" charset="0"/>
                </a:rPr>
                <a:t> := </a:t>
              </a:r>
              <a:r>
                <a:rPr lang="en-US" altLang="he-IL" sz="1800" b="0" i="1">
                  <a:solidFill>
                    <a:srgbClr val="3333CC"/>
                  </a:solidFill>
                  <a:latin typeface="Calibri Light" panose="020F0302020204030204" pitchFamily="34" charset="0"/>
                  <a:cs typeface="Calibri Light" panose="020F0302020204030204" pitchFamily="34" charset="0"/>
                </a:rPr>
                <a:t>clock</a:t>
              </a:r>
              <a:r>
                <a:rPr lang="en-US" altLang="he-IL" sz="1800" b="0" i="1" baseline="-25000">
                  <a:solidFill>
                    <a:srgbClr val="3333CC"/>
                  </a:solidFill>
                  <a:latin typeface="Calibri Light" panose="020F0302020204030204" pitchFamily="34" charset="0"/>
                  <a:cs typeface="Calibri Light" panose="020F0302020204030204" pitchFamily="34" charset="0"/>
                </a:rPr>
                <a:t>i</a:t>
              </a:r>
              <a:r>
                <a:rPr lang="en-US" altLang="he-IL" sz="1800" b="0">
                  <a:solidFill>
                    <a:srgbClr val="3333CC"/>
                  </a:solidFill>
                  <a:latin typeface="Calibri Light" panose="020F0302020204030204" pitchFamily="34" charset="0"/>
                  <a:cs typeface="Calibri Light" panose="020F0302020204030204" pitchFamily="34" charset="0"/>
                </a:rPr>
                <a:t> </a:t>
              </a:r>
            </a:p>
            <a:p>
              <a:pPr>
                <a:lnSpc>
                  <a:spcPct val="50000"/>
                </a:lnSpc>
                <a:spcBef>
                  <a:spcPct val="50000"/>
                </a:spcBef>
                <a:buClrTx/>
                <a:buSzTx/>
                <a:buFontTx/>
                <a:buNone/>
              </a:pPr>
              <a:r>
                <a:rPr lang="en-US" altLang="he-IL" sz="1800" b="0">
                  <a:solidFill>
                    <a:srgbClr val="3333CC"/>
                  </a:solidFill>
                  <a:latin typeface="Calibri Light" panose="020F0302020204030204" pitchFamily="34" charset="0"/>
                  <a:cs typeface="Calibri Light" panose="020F0302020204030204" pitchFamily="34" charset="0"/>
                </a:rPr>
                <a:t>04 	 </a:t>
              </a:r>
              <a:r>
                <a:rPr lang="en-US" altLang="he-IL" sz="1800">
                  <a:solidFill>
                    <a:srgbClr val="3333CC"/>
                  </a:solidFill>
                  <a:latin typeface="Calibri Light" panose="020F0302020204030204" pitchFamily="34" charset="0"/>
                  <a:cs typeface="Calibri Light" panose="020F0302020204030204" pitchFamily="34" charset="0"/>
                </a:rPr>
                <a:t>forall </a:t>
              </a:r>
              <a:r>
                <a:rPr lang="en-US" altLang="he-IL" sz="1800" b="0">
                  <a:solidFill>
                    <a:srgbClr val="3333CC"/>
                  </a:solidFill>
                  <a:latin typeface="Calibri Light" panose="020F0302020204030204" pitchFamily="34" charset="0"/>
                  <a:cs typeface="Calibri Light" panose="020F0302020204030204" pitchFamily="34" charset="0"/>
                </a:rPr>
                <a:t> </a:t>
              </a:r>
              <a:r>
                <a:rPr lang="en-US" altLang="he-IL" sz="1800" b="0" i="1">
                  <a:solidFill>
                    <a:srgbClr val="3333CC"/>
                  </a:solidFill>
                  <a:latin typeface="Calibri Light" panose="020F0302020204030204" pitchFamily="34" charset="0"/>
                  <a:cs typeface="Calibri Light" panose="020F0302020204030204" pitchFamily="34" charset="0"/>
                </a:rPr>
                <a:t>P</a:t>
              </a:r>
              <a:r>
                <a:rPr lang="en-US" altLang="he-IL" sz="1800" b="0" i="1" baseline="-25000">
                  <a:solidFill>
                    <a:srgbClr val="3333CC"/>
                  </a:solidFill>
                  <a:latin typeface="Calibri Light" panose="020F0302020204030204" pitchFamily="34" charset="0"/>
                  <a:cs typeface="Calibri Light" panose="020F0302020204030204" pitchFamily="34" charset="0"/>
                </a:rPr>
                <a:t>j</a:t>
              </a:r>
              <a:r>
                <a:rPr lang="en-US" altLang="he-IL" sz="1800" b="0">
                  <a:solidFill>
                    <a:srgbClr val="3333CC"/>
                  </a:solidFill>
                  <a:latin typeface="Calibri Light" panose="020F0302020204030204" pitchFamily="34" charset="0"/>
                  <a:cs typeface="Calibri Light" panose="020F0302020204030204" pitchFamily="34" charset="0"/>
                </a:rPr>
                <a:t> </a:t>
              </a:r>
              <a:r>
                <a:rPr lang="en-US" altLang="he-IL" sz="1800" b="0">
                  <a:solidFill>
                    <a:srgbClr val="3333CC"/>
                  </a:solidFill>
                  <a:latin typeface="Calibri Light" panose="020F0302020204030204" pitchFamily="34" charset="0"/>
                  <a:cs typeface="Calibri Light" panose="020F0302020204030204" pitchFamily="34" charset="0"/>
                  <a:sym typeface="Symbol" pitchFamily="18" charset="2"/>
                </a:rPr>
                <a:t> </a:t>
              </a:r>
              <a:r>
                <a:rPr lang="en-US" altLang="he-IL" sz="1800" b="0" i="1">
                  <a:solidFill>
                    <a:srgbClr val="3333CC"/>
                  </a:solidFill>
                  <a:latin typeface="Calibri Light" panose="020F0302020204030204" pitchFamily="34" charset="0"/>
                  <a:cs typeface="Calibri Light" panose="020F0302020204030204" pitchFamily="34" charset="0"/>
                  <a:sym typeface="Symbol" pitchFamily="18" charset="2"/>
                </a:rPr>
                <a:t>N</a:t>
              </a:r>
              <a:r>
                <a:rPr lang="en-US" altLang="he-IL" sz="1800" b="0">
                  <a:solidFill>
                    <a:srgbClr val="3333CC"/>
                  </a:solidFill>
                  <a:latin typeface="Calibri Light" panose="020F0302020204030204" pitchFamily="34" charset="0"/>
                  <a:cs typeface="Calibri Light" panose="020F0302020204030204" pitchFamily="34" charset="0"/>
                  <a:sym typeface="Symbol" pitchFamily="18" charset="2"/>
                </a:rPr>
                <a:t>(</a:t>
              </a:r>
              <a:r>
                <a:rPr lang="en-US" altLang="he-IL" sz="1800" b="0" i="1">
                  <a:solidFill>
                    <a:srgbClr val="3333CC"/>
                  </a:solidFill>
                  <a:latin typeface="Calibri Light" panose="020F0302020204030204" pitchFamily="34" charset="0"/>
                  <a:cs typeface="Calibri Light" panose="020F0302020204030204" pitchFamily="34" charset="0"/>
                  <a:sym typeface="Symbol" pitchFamily="18" charset="2"/>
                </a:rPr>
                <a:t>i</a:t>
              </a:r>
              <a:r>
                <a:rPr lang="en-US" altLang="he-IL" sz="1800" b="0">
                  <a:solidFill>
                    <a:srgbClr val="3333CC"/>
                  </a:solidFill>
                  <a:latin typeface="Calibri Light" panose="020F0302020204030204" pitchFamily="34" charset="0"/>
                  <a:cs typeface="Calibri Light" panose="020F0302020204030204" pitchFamily="34" charset="0"/>
                  <a:sym typeface="Symbol" pitchFamily="18" charset="2"/>
                </a:rPr>
                <a:t>)</a:t>
              </a:r>
              <a:r>
                <a:rPr lang="en-US" altLang="he-IL" sz="1800" b="0">
                  <a:solidFill>
                    <a:srgbClr val="3333CC"/>
                  </a:solidFill>
                  <a:latin typeface="Calibri Light" panose="020F0302020204030204" pitchFamily="34" charset="0"/>
                  <a:cs typeface="Calibri Light" panose="020F0302020204030204" pitchFamily="34" charset="0"/>
                </a:rPr>
                <a:t> </a:t>
              </a:r>
              <a:r>
                <a:rPr lang="en-US" altLang="he-IL" sz="1800">
                  <a:solidFill>
                    <a:srgbClr val="3333CC"/>
                  </a:solidFill>
                  <a:latin typeface="Calibri Light" panose="020F0302020204030204" pitchFamily="34" charset="0"/>
                  <a:cs typeface="Calibri Light" panose="020F0302020204030204" pitchFamily="34" charset="0"/>
                </a:rPr>
                <a:t>do</a:t>
              </a:r>
            </a:p>
            <a:p>
              <a:pPr>
                <a:lnSpc>
                  <a:spcPct val="50000"/>
                </a:lnSpc>
                <a:spcBef>
                  <a:spcPct val="50000"/>
                </a:spcBef>
                <a:buClrTx/>
                <a:buSzTx/>
                <a:buFontTx/>
                <a:buNone/>
              </a:pPr>
              <a:r>
                <a:rPr lang="en-US" altLang="he-IL" sz="1800" b="0">
                  <a:solidFill>
                    <a:srgbClr val="3333CC"/>
                  </a:solidFill>
                  <a:latin typeface="Calibri Light" panose="020F0302020204030204" pitchFamily="34" charset="0"/>
                  <a:cs typeface="Calibri Light" panose="020F0302020204030204" pitchFamily="34" charset="0"/>
                </a:rPr>
                <a:t>05		</a:t>
              </a:r>
              <a:r>
                <a:rPr lang="en-US" altLang="he-IL" sz="1800">
                  <a:solidFill>
                    <a:srgbClr val="3333CC"/>
                  </a:solidFill>
                  <a:latin typeface="Calibri Light" panose="020F0302020204030204" pitchFamily="34" charset="0"/>
                  <a:cs typeface="Calibri Light" panose="020F0302020204030204" pitchFamily="34" charset="0"/>
                </a:rPr>
                <a:t>receive</a:t>
              </a:r>
              <a:r>
                <a:rPr lang="en-US" altLang="he-IL" sz="1800" b="0">
                  <a:solidFill>
                    <a:srgbClr val="3333CC"/>
                  </a:solidFill>
                  <a:latin typeface="Calibri Light" panose="020F0302020204030204" pitchFamily="34" charset="0"/>
                  <a:cs typeface="Calibri Light" panose="020F0302020204030204" pitchFamily="34" charset="0"/>
                </a:rPr>
                <a:t>(</a:t>
              </a:r>
              <a:r>
                <a:rPr lang="en-US" altLang="he-IL" sz="1800" b="0" i="1">
                  <a:solidFill>
                    <a:srgbClr val="3333CC"/>
                  </a:solidFill>
                  <a:latin typeface="Calibri Light" panose="020F0302020204030204" pitchFamily="34" charset="0"/>
                  <a:cs typeface="Calibri Light" panose="020F0302020204030204" pitchFamily="34" charset="0"/>
                </a:rPr>
                <a:t>clock</a:t>
              </a:r>
              <a:r>
                <a:rPr lang="en-US" altLang="he-IL" sz="1800" b="0" i="1" baseline="-25000">
                  <a:solidFill>
                    <a:srgbClr val="3333CC"/>
                  </a:solidFill>
                  <a:latin typeface="Calibri Light" panose="020F0302020204030204" pitchFamily="34" charset="0"/>
                  <a:cs typeface="Calibri Light" panose="020F0302020204030204" pitchFamily="34" charset="0"/>
                </a:rPr>
                <a:t>j</a:t>
              </a:r>
              <a:r>
                <a:rPr lang="en-US" altLang="he-IL" sz="1800" b="0">
                  <a:solidFill>
                    <a:srgbClr val="3333CC"/>
                  </a:solidFill>
                  <a:latin typeface="Calibri Light" panose="020F0302020204030204" pitchFamily="34" charset="0"/>
                  <a:cs typeface="Calibri Light" panose="020F0302020204030204" pitchFamily="34" charset="0"/>
                </a:rPr>
                <a:t>)</a:t>
              </a:r>
              <a:endParaRPr lang="en-US" altLang="he-IL" sz="1800" b="0">
                <a:solidFill>
                  <a:srgbClr val="3333CC"/>
                </a:solidFill>
                <a:latin typeface="Calibri Light" panose="020F0302020204030204" pitchFamily="34" charset="0"/>
                <a:cs typeface="Calibri Light" panose="020F0302020204030204" pitchFamily="34" charset="0"/>
                <a:sym typeface="Symbol" pitchFamily="18" charset="2"/>
              </a:endParaRPr>
            </a:p>
            <a:p>
              <a:pPr>
                <a:lnSpc>
                  <a:spcPct val="50000"/>
                </a:lnSpc>
                <a:spcBef>
                  <a:spcPct val="50000"/>
                </a:spcBef>
                <a:buClrTx/>
                <a:buSzTx/>
                <a:buFontTx/>
                <a:buNone/>
              </a:pPr>
              <a:r>
                <a:rPr lang="en-US" altLang="he-IL" sz="1800" b="0">
                  <a:solidFill>
                    <a:srgbClr val="3333CC"/>
                  </a:solidFill>
                  <a:latin typeface="Calibri Light" panose="020F0302020204030204" pitchFamily="34" charset="0"/>
                  <a:cs typeface="Calibri Light" panose="020F0302020204030204" pitchFamily="34" charset="0"/>
                  <a:sym typeface="Symbol" pitchFamily="18" charset="2"/>
                </a:rPr>
                <a:t>06		</a:t>
              </a:r>
              <a:r>
                <a:rPr lang="en-US" altLang="he-IL" sz="1800">
                  <a:solidFill>
                    <a:srgbClr val="3333CC"/>
                  </a:solidFill>
                  <a:latin typeface="Calibri Light" panose="020F0302020204030204" pitchFamily="34" charset="0"/>
                  <a:cs typeface="Calibri Light" panose="020F0302020204030204" pitchFamily="34" charset="0"/>
                  <a:sym typeface="Symbol" pitchFamily="18" charset="2"/>
                </a:rPr>
                <a:t>if</a:t>
              </a:r>
              <a:r>
                <a:rPr lang="en-US" altLang="he-IL" sz="1800" b="0">
                  <a:solidFill>
                    <a:srgbClr val="3333CC"/>
                  </a:solidFill>
                  <a:latin typeface="Calibri Light" panose="020F0302020204030204" pitchFamily="34" charset="0"/>
                  <a:cs typeface="Calibri Light" panose="020F0302020204030204" pitchFamily="34" charset="0"/>
                  <a:sym typeface="Symbol" pitchFamily="18" charset="2"/>
                </a:rPr>
                <a:t> </a:t>
              </a:r>
              <a:r>
                <a:rPr lang="en-US" altLang="he-IL" sz="1800" b="0" i="1">
                  <a:solidFill>
                    <a:srgbClr val="3333CC"/>
                  </a:solidFill>
                  <a:latin typeface="Calibri Light" panose="020F0302020204030204" pitchFamily="34" charset="0"/>
                  <a:cs typeface="Calibri Light" panose="020F0302020204030204" pitchFamily="34" charset="0"/>
                </a:rPr>
                <a:t>clock</a:t>
              </a:r>
              <a:r>
                <a:rPr lang="en-US" altLang="he-IL" sz="1800" b="0" i="1" baseline="-25000">
                  <a:solidFill>
                    <a:srgbClr val="3333CC"/>
                  </a:solidFill>
                  <a:latin typeface="Calibri Light" panose="020F0302020204030204" pitchFamily="34" charset="0"/>
                  <a:cs typeface="Calibri Light" panose="020F0302020204030204" pitchFamily="34" charset="0"/>
                </a:rPr>
                <a:t>j</a:t>
              </a:r>
              <a:r>
                <a:rPr lang="en-US" altLang="he-IL" sz="1800" b="0" i="1">
                  <a:solidFill>
                    <a:srgbClr val="3333CC"/>
                  </a:solidFill>
                  <a:latin typeface="Calibri Light" panose="020F0302020204030204" pitchFamily="34" charset="0"/>
                  <a:cs typeface="Calibri Light" panose="020F0302020204030204" pitchFamily="34" charset="0"/>
                  <a:sym typeface="Symbol" pitchFamily="18" charset="2"/>
                </a:rPr>
                <a:t> </a:t>
              </a:r>
              <a:r>
                <a:rPr lang="en-US" altLang="he-IL" sz="1800" b="0">
                  <a:solidFill>
                    <a:srgbClr val="3333CC"/>
                  </a:solidFill>
                  <a:latin typeface="Calibri Light" panose="020F0302020204030204" pitchFamily="34" charset="0"/>
                  <a:cs typeface="Calibri Light" panose="020F0302020204030204" pitchFamily="34" charset="0"/>
                  <a:sym typeface="Symbol" pitchFamily="18" charset="2"/>
                </a:rPr>
                <a:t> </a:t>
              </a:r>
              <a:r>
                <a:rPr lang="en-US" altLang="he-IL" sz="1800" b="0" i="1">
                  <a:solidFill>
                    <a:srgbClr val="3333CC"/>
                  </a:solidFill>
                  <a:latin typeface="Calibri Light" panose="020F0302020204030204" pitchFamily="34" charset="0"/>
                  <a:cs typeface="Calibri Light" panose="020F0302020204030204" pitchFamily="34" charset="0"/>
                  <a:sym typeface="Symbol" pitchFamily="18" charset="2"/>
                </a:rPr>
                <a:t>min</a:t>
              </a:r>
              <a:r>
                <a:rPr lang="en-US" altLang="he-IL" sz="1800" b="0">
                  <a:solidFill>
                    <a:srgbClr val="3333CC"/>
                  </a:solidFill>
                  <a:latin typeface="Calibri Light" panose="020F0302020204030204" pitchFamily="34" charset="0"/>
                  <a:cs typeface="Calibri Light" panose="020F0302020204030204" pitchFamily="34" charset="0"/>
                  <a:sym typeface="Symbol" pitchFamily="18" charset="2"/>
                </a:rPr>
                <a:t> </a:t>
              </a:r>
              <a:r>
                <a:rPr lang="en-US" altLang="he-IL" sz="1800">
                  <a:solidFill>
                    <a:srgbClr val="3333CC"/>
                  </a:solidFill>
                  <a:latin typeface="Calibri Light" panose="020F0302020204030204" pitchFamily="34" charset="0"/>
                  <a:cs typeface="Calibri Light" panose="020F0302020204030204" pitchFamily="34" charset="0"/>
                  <a:sym typeface="Symbol" pitchFamily="18" charset="2"/>
                </a:rPr>
                <a:t>then</a:t>
              </a:r>
              <a:r>
                <a:rPr lang="en-US" altLang="he-IL" sz="1800" b="0">
                  <a:solidFill>
                    <a:srgbClr val="3333CC"/>
                  </a:solidFill>
                  <a:latin typeface="Calibri Light" panose="020F0302020204030204" pitchFamily="34" charset="0"/>
                  <a:cs typeface="Calibri Light" panose="020F0302020204030204" pitchFamily="34" charset="0"/>
                  <a:sym typeface="Symbol" pitchFamily="18" charset="2"/>
                </a:rPr>
                <a:t> </a:t>
              </a:r>
              <a:r>
                <a:rPr lang="en-US" altLang="he-IL" sz="1800" b="0" i="1">
                  <a:solidFill>
                    <a:srgbClr val="3333CC"/>
                  </a:solidFill>
                  <a:latin typeface="Calibri Light" panose="020F0302020204030204" pitchFamily="34" charset="0"/>
                  <a:cs typeface="Calibri Light" panose="020F0302020204030204" pitchFamily="34" charset="0"/>
                  <a:sym typeface="Symbol" pitchFamily="18" charset="2"/>
                </a:rPr>
                <a:t>min </a:t>
              </a:r>
              <a:r>
                <a:rPr lang="en-US" altLang="he-IL" sz="1800" b="0">
                  <a:solidFill>
                    <a:srgbClr val="3333CC"/>
                  </a:solidFill>
                  <a:latin typeface="Calibri Light" panose="020F0302020204030204" pitchFamily="34" charset="0"/>
                  <a:cs typeface="Calibri Light" panose="020F0302020204030204" pitchFamily="34" charset="0"/>
                  <a:sym typeface="Symbol" pitchFamily="18" charset="2"/>
                </a:rPr>
                <a:t>:= </a:t>
              </a:r>
              <a:r>
                <a:rPr lang="en-US" altLang="he-IL" sz="1800" b="0" i="1">
                  <a:solidFill>
                    <a:srgbClr val="3333CC"/>
                  </a:solidFill>
                  <a:latin typeface="Calibri Light" panose="020F0302020204030204" pitchFamily="34" charset="0"/>
                  <a:cs typeface="Calibri Light" panose="020F0302020204030204" pitchFamily="34" charset="0"/>
                </a:rPr>
                <a:t>clock</a:t>
              </a:r>
              <a:r>
                <a:rPr lang="en-US" altLang="he-IL" sz="1800" b="0" i="1" baseline="-25000">
                  <a:solidFill>
                    <a:srgbClr val="3333CC"/>
                  </a:solidFill>
                  <a:latin typeface="Calibri Light" panose="020F0302020204030204" pitchFamily="34" charset="0"/>
                  <a:cs typeface="Calibri Light" panose="020F0302020204030204" pitchFamily="34" charset="0"/>
                </a:rPr>
                <a:t>j</a:t>
              </a:r>
              <a:endParaRPr lang="en-US" altLang="he-IL" sz="1800" b="0">
                <a:solidFill>
                  <a:srgbClr val="3333CC"/>
                </a:solidFill>
                <a:latin typeface="Calibri Light" panose="020F0302020204030204" pitchFamily="34" charset="0"/>
                <a:cs typeface="Calibri Light" panose="020F0302020204030204" pitchFamily="34" charset="0"/>
                <a:sym typeface="Symbol" pitchFamily="18" charset="2"/>
              </a:endParaRPr>
            </a:p>
            <a:p>
              <a:pPr>
                <a:lnSpc>
                  <a:spcPct val="50000"/>
                </a:lnSpc>
                <a:spcBef>
                  <a:spcPct val="50000"/>
                </a:spcBef>
                <a:buClrTx/>
                <a:buSzTx/>
                <a:buFontTx/>
                <a:buNone/>
              </a:pPr>
              <a:r>
                <a:rPr lang="en-US" altLang="he-IL" sz="1800" b="0">
                  <a:solidFill>
                    <a:srgbClr val="3333CC"/>
                  </a:solidFill>
                  <a:latin typeface="Calibri Light" panose="020F0302020204030204" pitchFamily="34" charset="0"/>
                  <a:cs typeface="Calibri Light" panose="020F0302020204030204" pitchFamily="34" charset="0"/>
                  <a:sym typeface="Symbol" pitchFamily="18" charset="2"/>
                </a:rPr>
                <a:t>07	</a:t>
              </a:r>
              <a:r>
                <a:rPr lang="en-US" altLang="he-IL" sz="1800">
                  <a:solidFill>
                    <a:srgbClr val="3333CC"/>
                  </a:solidFill>
                  <a:latin typeface="Calibri Light" panose="020F0302020204030204" pitchFamily="34" charset="0"/>
                  <a:cs typeface="Calibri Light" panose="020F0302020204030204" pitchFamily="34" charset="0"/>
                  <a:sym typeface="Symbol" pitchFamily="18" charset="2"/>
                </a:rPr>
                <a:t>od</a:t>
              </a:r>
              <a:endParaRPr lang="en-US" altLang="he-IL" sz="1800">
                <a:solidFill>
                  <a:srgbClr val="3333CC"/>
                </a:solidFill>
                <a:latin typeface="Calibri Light" panose="020F0302020204030204" pitchFamily="34" charset="0"/>
                <a:cs typeface="Calibri Light" panose="020F0302020204030204" pitchFamily="34" charset="0"/>
              </a:endParaRPr>
            </a:p>
            <a:p>
              <a:pPr>
                <a:lnSpc>
                  <a:spcPct val="50000"/>
                </a:lnSpc>
                <a:spcBef>
                  <a:spcPct val="50000"/>
                </a:spcBef>
                <a:buClrTx/>
                <a:buSzTx/>
                <a:buFontTx/>
                <a:buNone/>
              </a:pPr>
              <a:r>
                <a:rPr lang="en-US" altLang="he-IL" sz="1800" b="0">
                  <a:solidFill>
                    <a:srgbClr val="3333CC"/>
                  </a:solidFill>
                  <a:latin typeface="Calibri Light" panose="020F0302020204030204" pitchFamily="34" charset="0"/>
                  <a:cs typeface="Calibri Light" panose="020F0302020204030204" pitchFamily="34" charset="0"/>
                </a:rPr>
                <a:t>08	 </a:t>
              </a:r>
              <a:r>
                <a:rPr lang="en-US" altLang="he-IL" sz="1800" b="0" i="1">
                  <a:solidFill>
                    <a:srgbClr val="3333CC"/>
                  </a:solidFill>
                  <a:latin typeface="Calibri Light" panose="020F0302020204030204" pitchFamily="34" charset="0"/>
                  <a:cs typeface="Calibri Light" panose="020F0302020204030204" pitchFamily="34" charset="0"/>
                </a:rPr>
                <a:t>clock</a:t>
              </a:r>
              <a:r>
                <a:rPr lang="en-US" altLang="he-IL" sz="1800" b="0" i="1" baseline="-25000">
                  <a:solidFill>
                    <a:srgbClr val="3333CC"/>
                  </a:solidFill>
                  <a:latin typeface="Calibri Light" panose="020F0302020204030204" pitchFamily="34" charset="0"/>
                  <a:cs typeface="Calibri Light" panose="020F0302020204030204" pitchFamily="34" charset="0"/>
                </a:rPr>
                <a:t>i</a:t>
              </a:r>
              <a:r>
                <a:rPr lang="en-US" altLang="he-IL" sz="1800" b="0">
                  <a:solidFill>
                    <a:srgbClr val="3333CC"/>
                  </a:solidFill>
                  <a:latin typeface="Calibri Light" panose="020F0302020204030204" pitchFamily="34" charset="0"/>
                  <a:cs typeface="Calibri Light" panose="020F0302020204030204" pitchFamily="34" charset="0"/>
                </a:rPr>
                <a:t> := (</a:t>
              </a:r>
              <a:r>
                <a:rPr lang="en-US" altLang="he-IL" sz="1800" b="0" i="1">
                  <a:solidFill>
                    <a:srgbClr val="3333CC"/>
                  </a:solidFill>
                  <a:latin typeface="Calibri Light" panose="020F0302020204030204" pitchFamily="34" charset="0"/>
                  <a:cs typeface="Calibri Light" panose="020F0302020204030204" pitchFamily="34" charset="0"/>
                </a:rPr>
                <a:t>min</a:t>
              </a:r>
              <a:r>
                <a:rPr lang="en-US" altLang="he-IL" sz="1800" b="0">
                  <a:solidFill>
                    <a:srgbClr val="3333CC"/>
                  </a:solidFill>
                  <a:latin typeface="Calibri Light" panose="020F0302020204030204" pitchFamily="34" charset="0"/>
                  <a:cs typeface="Calibri Light" panose="020F0302020204030204" pitchFamily="34" charset="0"/>
                </a:rPr>
                <a:t> + 1</a:t>
              </a:r>
              <a:r>
                <a:rPr lang="en-US" altLang="he-IL" sz="1800" b="0">
                  <a:solidFill>
                    <a:srgbClr val="3333CC"/>
                  </a:solidFill>
                  <a:latin typeface="Calibri Light" panose="020F0302020204030204" pitchFamily="34" charset="0"/>
                  <a:cs typeface="Calibri Light" panose="020F0302020204030204" pitchFamily="34" charset="0"/>
                  <a:sym typeface="Symbol" pitchFamily="18" charset="2"/>
                </a:rPr>
                <a:t>) mod (2</a:t>
              </a:r>
              <a:r>
                <a:rPr lang="en-US" altLang="he-IL" sz="1800" b="0" i="1">
                  <a:solidFill>
                    <a:srgbClr val="3333CC"/>
                  </a:solidFill>
                  <a:latin typeface="Calibri Light" panose="020F0302020204030204" pitchFamily="34" charset="0"/>
                  <a:cs typeface="Calibri Light" panose="020F0302020204030204" pitchFamily="34" charset="0"/>
                  <a:sym typeface="Symbol" pitchFamily="18" charset="2"/>
                </a:rPr>
                <a:t>d</a:t>
              </a:r>
              <a:r>
                <a:rPr lang="en-US" altLang="he-IL" sz="1800" b="0">
                  <a:solidFill>
                    <a:srgbClr val="3333CC"/>
                  </a:solidFill>
                  <a:latin typeface="Calibri Light" panose="020F0302020204030204" pitchFamily="34" charset="0"/>
                  <a:cs typeface="Calibri Light" panose="020F0302020204030204" pitchFamily="34" charset="0"/>
                  <a:sym typeface="Symbol" pitchFamily="18" charset="2"/>
                </a:rPr>
                <a:t> +1)</a:t>
              </a:r>
            </a:p>
          </p:txBody>
        </p:sp>
        <p:sp>
          <p:nvSpPr>
            <p:cNvPr id="19464" name="Rectangle 9"/>
            <p:cNvSpPr>
              <a:spLocks noChangeArrowheads="1"/>
            </p:cNvSpPr>
            <p:nvPr/>
          </p:nvSpPr>
          <p:spPr bwMode="auto">
            <a:xfrm>
              <a:off x="92" y="2987"/>
              <a:ext cx="1646" cy="186"/>
            </a:xfrm>
            <a:prstGeom prst="rect">
              <a:avLst/>
            </a:prstGeom>
            <a:noFill/>
            <a:ln w="28575">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latin typeface="Calibri Light" panose="020F0302020204030204" pitchFamily="34" charset="0"/>
                <a:cs typeface="Calibri Light" panose="020F0302020204030204" pitchFamily="34" charset="0"/>
              </a:endParaRPr>
            </a:p>
          </p:txBody>
        </p:sp>
      </p:grpSp>
      <p:sp>
        <p:nvSpPr>
          <p:cNvPr id="19462" name="Rectangle 14"/>
          <p:cNvSpPr>
            <a:spLocks noGrp="1" noChangeArrowheads="1"/>
          </p:cNvSpPr>
          <p:nvPr>
            <p:ph type="body" idx="1"/>
          </p:nvPr>
        </p:nvSpPr>
        <p:spPr>
          <a:xfrm>
            <a:off x="533400" y="1162050"/>
            <a:ext cx="8010525" cy="3306763"/>
          </a:xfrm>
          <a:noFill/>
        </p:spPr>
        <p:txBody>
          <a:bodyPr/>
          <a:lstStyle/>
          <a:p>
            <a:r>
              <a:rPr lang="en-US" altLang="sv-SE" sz="2000" dirty="0">
                <a:latin typeface="Calibri Light" panose="020F0302020204030204" pitchFamily="34" charset="0"/>
                <a:cs typeface="Calibri Light" panose="020F0302020204030204" pitchFamily="34" charset="0"/>
              </a:rPr>
              <a:t>The Boundary  M = 2d+1</a:t>
            </a:r>
          </a:p>
          <a:p>
            <a:r>
              <a:rPr lang="en-US" altLang="sv-SE" sz="2000" dirty="0">
                <a:latin typeface="Calibri Light" panose="020F0302020204030204" pitchFamily="34" charset="0"/>
                <a:cs typeface="Calibri Light" panose="020F0302020204030204" pitchFamily="34" charset="0"/>
              </a:rPr>
              <a:t>Why is this algorithm correct?</a:t>
            </a:r>
          </a:p>
          <a:p>
            <a:pPr lvl="1"/>
            <a:r>
              <a:rPr lang="en-US" altLang="sv-SE" sz="2000" dirty="0">
                <a:latin typeface="Calibri Light" panose="020F0302020204030204" pitchFamily="34" charset="0"/>
                <a:cs typeface="Calibri Light" panose="020F0302020204030204" pitchFamily="34" charset="0"/>
              </a:rPr>
              <a:t>If no processor assigns 0 during the first d pulses – sync is achieved (can be shown by simple induction)</a:t>
            </a:r>
          </a:p>
          <a:p>
            <a:pPr lvl="1">
              <a:buFont typeface="Wingdings" pitchFamily="2" charset="2"/>
              <a:buNone/>
            </a:pPr>
            <a:r>
              <a:rPr lang="en-US" altLang="sv-SE" sz="2000" dirty="0">
                <a:latin typeface="Calibri Light" panose="020F0302020204030204" pitchFamily="34" charset="0"/>
                <a:cs typeface="Calibri Light" panose="020F0302020204030204" pitchFamily="34" charset="0"/>
              </a:rPr>
              <a:t>Else</a:t>
            </a:r>
          </a:p>
          <a:p>
            <a:pPr lvl="1"/>
            <a:r>
              <a:rPr lang="en-US" altLang="sv-SE" sz="2000" dirty="0">
                <a:latin typeface="Calibri Light" panose="020F0302020204030204" pitchFamily="34" charset="0"/>
                <a:cs typeface="Calibri Light" panose="020F0302020204030204" pitchFamily="34" charset="0"/>
              </a:rPr>
              <a:t>A processor assigns 0 during the first d pulses, </a:t>
            </a:r>
          </a:p>
          <a:p>
            <a:pPr lvl="2"/>
            <a:r>
              <a:rPr lang="en-US" altLang="sv-SE" sz="1800" dirty="0">
                <a:latin typeface="Calibri Light" panose="020F0302020204030204" pitchFamily="34" charset="0"/>
                <a:cs typeface="Calibri Light" panose="020F0302020204030204" pitchFamily="34" charset="0"/>
              </a:rPr>
              <a:t>d pulses after this point a configuration c is reached such that </a:t>
            </a:r>
          </a:p>
          <a:p>
            <a:pPr lvl="3"/>
            <a:r>
              <a:rPr lang="en-US" altLang="sv-SE" dirty="0">
                <a:latin typeface="Calibri Light" panose="020F0302020204030204" pitchFamily="34" charset="0"/>
                <a:cs typeface="Calibri Light" panose="020F0302020204030204" pitchFamily="34" charset="0"/>
              </a:rPr>
              <a:t>there is no clock value greater than d: the first case holds</a:t>
            </a:r>
          </a:p>
        </p:txBody>
      </p:sp>
    </p:spTree>
    <p:extLst>
      <p:ext uri="{BB962C8B-B14F-4D97-AF65-F5344CB8AC3E}">
        <p14:creationId xmlns:p14="http://schemas.microsoft.com/office/powerpoint/2010/main" val="12258676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Slide Number Placeholder 5"/>
          <p:cNvSpPr>
            <a:spLocks noGrp="1"/>
          </p:cNvSpPr>
          <p:nvPr>
            <p:ph type="sldNum" sz="quarter" idx="12"/>
          </p:nvPr>
        </p:nvSpPr>
        <p:spPr>
          <a:noFill/>
        </p:spPr>
        <p:txBody>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r>
              <a:rPr lang="en-US" altLang="en-US" sz="1400" b="0">
                <a:solidFill>
                  <a:srgbClr val="3333CC"/>
                </a:solidFill>
                <a:latin typeface="Calibri Light" panose="020F0302020204030204" pitchFamily="34" charset="0"/>
                <a:cs typeface="Calibri Light" panose="020F0302020204030204" pitchFamily="34" charset="0"/>
              </a:rPr>
              <a:t>1-</a:t>
            </a:r>
            <a:fld id="{2DCBA6F8-FEEF-4058-BA7C-EAE96826EC6C}" type="slidenum">
              <a:rPr lang="en-US" altLang="en-US" sz="1400" b="0">
                <a:solidFill>
                  <a:srgbClr val="3333CC"/>
                </a:solidFill>
                <a:latin typeface="Calibri Light" panose="020F0302020204030204" pitchFamily="34" charset="0"/>
                <a:cs typeface="Calibri Light" panose="020F0302020204030204" pitchFamily="34" charset="0"/>
              </a:rPr>
              <a:pPr/>
              <a:t>27</a:t>
            </a:fld>
            <a:endParaRPr lang="en-US" altLang="en-US" sz="1400" b="0">
              <a:solidFill>
                <a:srgbClr val="3333CC"/>
              </a:solidFill>
              <a:latin typeface="Calibri Light" panose="020F0302020204030204" pitchFamily="34" charset="0"/>
              <a:cs typeface="Calibri Light" panose="020F0302020204030204" pitchFamily="34" charset="0"/>
            </a:endParaRPr>
          </a:p>
        </p:txBody>
      </p:sp>
      <p:sp>
        <p:nvSpPr>
          <p:cNvPr id="20484" name="Rectangle 2"/>
          <p:cNvSpPr>
            <a:spLocks noGrp="1" noChangeArrowheads="1"/>
          </p:cNvSpPr>
          <p:nvPr>
            <p:ph type="title"/>
          </p:nvPr>
        </p:nvSpPr>
        <p:spPr/>
        <p:txBody>
          <a:bodyPr/>
          <a:lstStyle/>
          <a:p>
            <a:r>
              <a:rPr lang="en-US" altLang="sv-SE" sz="3200">
                <a:latin typeface="Calibri Light" panose="020F0302020204030204" pitchFamily="34" charset="0"/>
                <a:cs typeface="Calibri Light" panose="020F0302020204030204" pitchFamily="34" charset="0"/>
              </a:rPr>
              <a:t>Digital clocks with a constant number of states are impossible</a:t>
            </a:r>
          </a:p>
        </p:txBody>
      </p:sp>
      <p:sp>
        <p:nvSpPr>
          <p:cNvPr id="20485" name="Rectangle 3"/>
          <p:cNvSpPr>
            <a:spLocks noGrp="1" noChangeArrowheads="1"/>
          </p:cNvSpPr>
          <p:nvPr>
            <p:ph type="body" idx="1"/>
          </p:nvPr>
        </p:nvSpPr>
        <p:spPr/>
        <p:txBody>
          <a:bodyPr/>
          <a:lstStyle/>
          <a:p>
            <a:pPr>
              <a:buFont typeface="Wingdings" pitchFamily="2" charset="2"/>
              <a:buNone/>
            </a:pPr>
            <a:r>
              <a:rPr lang="en-US" altLang="sv-SE" dirty="0">
                <a:latin typeface="Calibri Light" panose="020F0302020204030204" pitchFamily="34" charset="0"/>
                <a:cs typeface="Calibri Light" panose="020F0302020204030204" pitchFamily="34" charset="0"/>
              </a:rPr>
              <a:t>   Consider only </a:t>
            </a:r>
            <a:r>
              <a:rPr lang="en-US" altLang="sv-SE" u="sng" dirty="0">
                <a:latin typeface="Calibri Light" panose="020F0302020204030204" pitchFamily="34" charset="0"/>
                <a:cs typeface="Calibri Light" panose="020F0302020204030204" pitchFamily="34" charset="0"/>
              </a:rPr>
              <a:t>deterministic</a:t>
            </a:r>
            <a:r>
              <a:rPr lang="en-US" altLang="sv-SE" dirty="0">
                <a:latin typeface="Calibri Light" panose="020F0302020204030204" pitchFamily="34" charset="0"/>
                <a:cs typeface="Calibri Light" panose="020F0302020204030204" pitchFamily="34" charset="0"/>
              </a:rPr>
              <a:t> algorithm:  </a:t>
            </a:r>
          </a:p>
          <a:p>
            <a:pPr>
              <a:buFont typeface="Wingdings" pitchFamily="2" charset="2"/>
              <a:buNone/>
            </a:pPr>
            <a:r>
              <a:rPr lang="en-US" altLang="sv-SE" dirty="0">
                <a:latin typeface="Calibri Light" panose="020F0302020204030204" pitchFamily="34" charset="0"/>
                <a:cs typeface="Calibri Light" panose="020F0302020204030204" pitchFamily="34" charset="0"/>
              </a:rPr>
              <a:t>   There is </a:t>
            </a:r>
            <a:r>
              <a:rPr lang="en-US" altLang="sv-SE" dirty="0">
                <a:solidFill>
                  <a:srgbClr val="FF3300"/>
                </a:solidFill>
                <a:latin typeface="Calibri Light" panose="020F0302020204030204" pitchFamily="34" charset="0"/>
                <a:cs typeface="Calibri Light" panose="020F0302020204030204" pitchFamily="34" charset="0"/>
              </a:rPr>
              <a:t>no</a:t>
            </a:r>
            <a:r>
              <a:rPr lang="en-US" altLang="sv-SE" dirty="0">
                <a:latin typeface="Calibri Light" panose="020F0302020204030204" pitchFamily="34" charset="0"/>
                <a:cs typeface="Calibri Light" panose="020F0302020204030204" pitchFamily="34" charset="0"/>
              </a:rPr>
              <a:t> </a:t>
            </a:r>
            <a:r>
              <a:rPr lang="en-US" altLang="sv-SE" u="sng" dirty="0">
                <a:latin typeface="Calibri Light" panose="020F0302020204030204" pitchFamily="34" charset="0"/>
                <a:cs typeface="Calibri Light" panose="020F0302020204030204" pitchFamily="34" charset="0"/>
              </a:rPr>
              <a:t>uniform</a:t>
            </a:r>
            <a:r>
              <a:rPr lang="en-US" altLang="sv-SE" dirty="0">
                <a:latin typeface="Calibri Light" panose="020F0302020204030204" pitchFamily="34" charset="0"/>
                <a:cs typeface="Calibri Light" panose="020F0302020204030204" pitchFamily="34" charset="0"/>
              </a:rPr>
              <a:t> </a:t>
            </a:r>
            <a:r>
              <a:rPr lang="en-US" altLang="sv-SE" dirty="0">
                <a:solidFill>
                  <a:srgbClr val="FF3300"/>
                </a:solidFill>
                <a:latin typeface="Calibri Light" panose="020F0302020204030204" pitchFamily="34" charset="0"/>
                <a:cs typeface="Calibri Light" panose="020F0302020204030204" pitchFamily="34" charset="0"/>
              </a:rPr>
              <a:t>digital clock-synchronization</a:t>
            </a:r>
            <a:r>
              <a:rPr lang="en-US" altLang="sv-SE" dirty="0">
                <a:latin typeface="Calibri Light" panose="020F0302020204030204" pitchFamily="34" charset="0"/>
                <a:cs typeface="Calibri Light" panose="020F0302020204030204" pitchFamily="34" charset="0"/>
              </a:rPr>
              <a:t> </a:t>
            </a:r>
            <a:r>
              <a:rPr lang="en-US" altLang="sv-SE" u="sng" dirty="0">
                <a:latin typeface="Calibri Light" panose="020F0302020204030204" pitchFamily="34" charset="0"/>
                <a:cs typeface="Calibri Light" panose="020F0302020204030204" pitchFamily="34" charset="0"/>
              </a:rPr>
              <a:t>algorithm</a:t>
            </a:r>
            <a:r>
              <a:rPr lang="en-US" altLang="sv-SE" dirty="0">
                <a:latin typeface="Calibri Light" panose="020F0302020204030204" pitchFamily="34" charset="0"/>
                <a:cs typeface="Calibri Light" panose="020F0302020204030204" pitchFamily="34" charset="0"/>
              </a:rPr>
              <a:t> that uses only a </a:t>
            </a:r>
            <a:r>
              <a:rPr lang="en-US" altLang="sv-SE" u="sng" dirty="0">
                <a:latin typeface="Calibri Light" panose="020F0302020204030204" pitchFamily="34" charset="0"/>
                <a:cs typeface="Calibri Light" panose="020F0302020204030204" pitchFamily="34" charset="0"/>
              </a:rPr>
              <a:t>constant number of states</a:t>
            </a:r>
            <a:r>
              <a:rPr lang="en-US" altLang="sv-SE" dirty="0">
                <a:latin typeface="Calibri Light" panose="020F0302020204030204" pitchFamily="34" charset="0"/>
                <a:cs typeface="Calibri Light" panose="020F0302020204030204" pitchFamily="34" charset="0"/>
              </a:rPr>
              <a:t> per processor. </a:t>
            </a:r>
          </a:p>
          <a:p>
            <a:pPr>
              <a:buFont typeface="Wingdings" pitchFamily="2" charset="2"/>
              <a:buNone/>
            </a:pPr>
            <a:r>
              <a:rPr lang="en-US" altLang="sv-SE" dirty="0">
                <a:latin typeface="Calibri Light" panose="020F0302020204030204" pitchFamily="34" charset="0"/>
                <a:cs typeface="Calibri Light" panose="020F0302020204030204" pitchFamily="34" charset="0"/>
              </a:rPr>
              <a:t>   </a:t>
            </a:r>
          </a:p>
        </p:txBody>
      </p:sp>
    </p:spTree>
    <p:extLst>
      <p:ext uri="{BB962C8B-B14F-4D97-AF65-F5344CB8AC3E}">
        <p14:creationId xmlns:p14="http://schemas.microsoft.com/office/powerpoint/2010/main" val="27901463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5"/>
          <p:cNvSpPr>
            <a:spLocks noGrp="1"/>
          </p:cNvSpPr>
          <p:nvPr>
            <p:ph type="sldNum" sz="quarter" idx="12"/>
          </p:nvPr>
        </p:nvSpPr>
        <p:spPr>
          <a:noFill/>
        </p:spPr>
        <p:txBody>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r>
              <a:rPr lang="en-US" altLang="en-US" sz="1400" b="0">
                <a:solidFill>
                  <a:srgbClr val="3333CC"/>
                </a:solidFill>
                <a:latin typeface="Calibri Light" panose="020F0302020204030204" pitchFamily="34" charset="0"/>
                <a:cs typeface="Calibri Light" panose="020F0302020204030204" pitchFamily="34" charset="0"/>
              </a:rPr>
              <a:t>1-</a:t>
            </a:r>
            <a:fld id="{96D98969-6151-4479-89BE-ABDEFFB66FC7}" type="slidenum">
              <a:rPr lang="en-US" altLang="en-US" sz="1400" b="0">
                <a:solidFill>
                  <a:srgbClr val="3333CC"/>
                </a:solidFill>
                <a:latin typeface="Calibri Light" panose="020F0302020204030204" pitchFamily="34" charset="0"/>
                <a:cs typeface="Calibri Light" panose="020F0302020204030204" pitchFamily="34" charset="0"/>
              </a:rPr>
              <a:pPr/>
              <a:t>28</a:t>
            </a:fld>
            <a:endParaRPr lang="en-US" altLang="en-US" sz="1400" b="0">
              <a:solidFill>
                <a:srgbClr val="3333CC"/>
              </a:solidFill>
              <a:latin typeface="Calibri Light" panose="020F0302020204030204" pitchFamily="34" charset="0"/>
              <a:cs typeface="Calibri Light" panose="020F0302020204030204" pitchFamily="34" charset="0"/>
            </a:endParaRPr>
          </a:p>
        </p:txBody>
      </p:sp>
      <p:sp>
        <p:nvSpPr>
          <p:cNvPr id="21508" name="Rectangle 2"/>
          <p:cNvSpPr>
            <a:spLocks noGrp="1" noChangeArrowheads="1"/>
          </p:cNvSpPr>
          <p:nvPr>
            <p:ph type="title"/>
          </p:nvPr>
        </p:nvSpPr>
        <p:spPr>
          <a:xfrm>
            <a:off x="533400" y="307975"/>
            <a:ext cx="7772400" cy="1143000"/>
          </a:xfrm>
        </p:spPr>
        <p:txBody>
          <a:bodyPr/>
          <a:lstStyle/>
          <a:p>
            <a:r>
              <a:rPr lang="en-US" altLang="sv-SE" sz="3200">
                <a:latin typeface="Calibri Light" panose="020F0302020204030204" pitchFamily="34" charset="0"/>
                <a:cs typeface="Calibri Light" panose="020F0302020204030204" pitchFamily="34" charset="0"/>
              </a:rPr>
              <a:t>Digital clocks with a constant number of states are impossible</a:t>
            </a:r>
          </a:p>
        </p:txBody>
      </p:sp>
      <p:sp>
        <p:nvSpPr>
          <p:cNvPr id="21509" name="Rectangle 3"/>
          <p:cNvSpPr>
            <a:spLocks noGrp="1" noChangeArrowheads="1"/>
          </p:cNvSpPr>
          <p:nvPr>
            <p:ph type="body" idx="1"/>
          </p:nvPr>
        </p:nvSpPr>
        <p:spPr>
          <a:xfrm>
            <a:off x="251520" y="1600200"/>
            <a:ext cx="8640960" cy="4816475"/>
          </a:xfrm>
        </p:spPr>
        <p:txBody>
          <a:bodyPr/>
          <a:lstStyle/>
          <a:p>
            <a:pPr>
              <a:lnSpc>
                <a:spcPct val="90000"/>
              </a:lnSpc>
            </a:pPr>
            <a:r>
              <a:rPr lang="en-US" altLang="sv-SE" sz="2600" dirty="0">
                <a:latin typeface="Calibri Light" panose="020F0302020204030204" pitchFamily="34" charset="0"/>
                <a:cs typeface="Calibri Light" panose="020F0302020204030204" pitchFamily="34" charset="0"/>
              </a:rPr>
              <a:t>A special case will imply a lower bound for the general case</a:t>
            </a:r>
          </a:p>
          <a:p>
            <a:pPr>
              <a:lnSpc>
                <a:spcPct val="90000"/>
              </a:lnSpc>
              <a:buClr>
                <a:srgbClr val="0066FF"/>
              </a:buClr>
            </a:pPr>
            <a:r>
              <a:rPr lang="en-US" altLang="sv-SE" sz="2600" dirty="0">
                <a:solidFill>
                  <a:srgbClr val="0066FF"/>
                </a:solidFill>
                <a:latin typeface="Calibri Light" panose="020F0302020204030204" pitchFamily="34" charset="0"/>
                <a:cs typeface="Calibri Light" panose="020F0302020204030204" pitchFamily="34" charset="0"/>
              </a:rPr>
              <a:t>A processor can read only the clock of a subset of its neighbors</a:t>
            </a:r>
          </a:p>
          <a:p>
            <a:pPr>
              <a:lnSpc>
                <a:spcPct val="90000"/>
              </a:lnSpc>
            </a:pPr>
            <a:r>
              <a:rPr lang="en-US" altLang="sv-SE" sz="2600" dirty="0">
                <a:latin typeface="Calibri Light" panose="020F0302020204030204" pitchFamily="34" charset="0"/>
                <a:cs typeface="Calibri Light" panose="020F0302020204030204" pitchFamily="34" charset="0"/>
              </a:rPr>
              <a:t>In a undirected ring every processor has a left and right neighbor, and can read the state of its left neighbor</a:t>
            </a:r>
          </a:p>
          <a:p>
            <a:pPr>
              <a:lnSpc>
                <a:spcPct val="90000"/>
              </a:lnSpc>
            </a:pPr>
            <a:r>
              <a:rPr lang="en-US" altLang="sv-SE" sz="2600" dirty="0">
                <a:solidFill>
                  <a:srgbClr val="AF2517"/>
                </a:solidFill>
                <a:latin typeface="Calibri Light" panose="020F0302020204030204" pitchFamily="34" charset="0"/>
                <a:cs typeface="Calibri Light" panose="020F0302020204030204" pitchFamily="34" charset="0"/>
              </a:rPr>
              <a:t>s</a:t>
            </a:r>
            <a:r>
              <a:rPr lang="en-US" altLang="sv-SE" sz="2600" baseline="-25000" dirty="0">
                <a:solidFill>
                  <a:srgbClr val="AF2517"/>
                </a:solidFill>
                <a:latin typeface="Calibri Light" panose="020F0302020204030204" pitchFamily="34" charset="0"/>
                <a:cs typeface="Calibri Light" panose="020F0302020204030204" pitchFamily="34" charset="0"/>
              </a:rPr>
              <a:t>i</a:t>
            </a:r>
            <a:r>
              <a:rPr lang="en-US" altLang="sv-SE" sz="2600" baseline="30000" dirty="0">
                <a:solidFill>
                  <a:srgbClr val="AF2517"/>
                </a:solidFill>
                <a:latin typeface="Calibri Light" panose="020F0302020204030204" pitchFamily="34" charset="0"/>
                <a:cs typeface="Calibri Light" panose="020F0302020204030204" pitchFamily="34" charset="0"/>
              </a:rPr>
              <a:t>t+1</a:t>
            </a:r>
            <a:r>
              <a:rPr lang="en-US" altLang="sv-SE" sz="2600" dirty="0">
                <a:latin typeface="Calibri Light" panose="020F0302020204030204" pitchFamily="34" charset="0"/>
                <a:cs typeface="Calibri Light" panose="020F0302020204030204" pitchFamily="34" charset="0"/>
              </a:rPr>
              <a:t>= </a:t>
            </a:r>
            <a:r>
              <a:rPr lang="en-US" altLang="sv-SE" sz="2600" dirty="0">
                <a:solidFill>
                  <a:srgbClr val="009999"/>
                </a:solidFill>
                <a:latin typeface="Calibri Light" panose="020F0302020204030204" pitchFamily="34" charset="0"/>
                <a:cs typeface="Calibri Light" panose="020F0302020204030204" pitchFamily="34" charset="0"/>
              </a:rPr>
              <a:t>f</a:t>
            </a:r>
            <a:r>
              <a:rPr lang="en-US" altLang="sv-SE" sz="2600" dirty="0">
                <a:latin typeface="Calibri Light" panose="020F0302020204030204" pitchFamily="34" charset="0"/>
                <a:cs typeface="Calibri Light" panose="020F0302020204030204" pitchFamily="34" charset="0"/>
              </a:rPr>
              <a:t>(</a:t>
            </a:r>
            <a:r>
              <a:rPr lang="en-US" altLang="sv-SE" sz="2600" dirty="0">
                <a:solidFill>
                  <a:srgbClr val="AF2517"/>
                </a:solidFill>
                <a:latin typeface="Calibri Light" panose="020F0302020204030204" pitchFamily="34" charset="0"/>
                <a:cs typeface="Calibri Light" panose="020F0302020204030204" pitchFamily="34" charset="0"/>
              </a:rPr>
              <a:t>s</a:t>
            </a:r>
            <a:r>
              <a:rPr lang="en-US" altLang="sv-SE" sz="2600" baseline="-25000" dirty="0">
                <a:solidFill>
                  <a:srgbClr val="AF2517"/>
                </a:solidFill>
                <a:latin typeface="Calibri Light" panose="020F0302020204030204" pitchFamily="34" charset="0"/>
                <a:cs typeface="Calibri Light" panose="020F0302020204030204" pitchFamily="34" charset="0"/>
              </a:rPr>
              <a:t>i-1</a:t>
            </a:r>
            <a:r>
              <a:rPr lang="en-US" altLang="sv-SE" sz="2600" baseline="30000" dirty="0">
                <a:solidFill>
                  <a:srgbClr val="AF2517"/>
                </a:solidFill>
                <a:latin typeface="Calibri Light" panose="020F0302020204030204" pitchFamily="34" charset="0"/>
                <a:cs typeface="Calibri Light" panose="020F0302020204030204" pitchFamily="34" charset="0"/>
              </a:rPr>
              <a:t>t</a:t>
            </a:r>
            <a:r>
              <a:rPr lang="en-US" altLang="sv-SE" sz="2600" dirty="0">
                <a:latin typeface="Calibri Light" panose="020F0302020204030204" pitchFamily="34" charset="0"/>
                <a:cs typeface="Calibri Light" panose="020F0302020204030204" pitchFamily="34" charset="0"/>
              </a:rPr>
              <a:t>,</a:t>
            </a:r>
            <a:r>
              <a:rPr lang="en-US" altLang="sv-SE" sz="2600" dirty="0">
                <a:solidFill>
                  <a:srgbClr val="AF2517"/>
                </a:solidFill>
                <a:latin typeface="Calibri Light" panose="020F0302020204030204" pitchFamily="34" charset="0"/>
                <a:cs typeface="Calibri Light" panose="020F0302020204030204" pitchFamily="34" charset="0"/>
              </a:rPr>
              <a:t> s</a:t>
            </a:r>
            <a:r>
              <a:rPr lang="en-US" altLang="sv-SE" sz="2600" baseline="-25000" dirty="0">
                <a:solidFill>
                  <a:srgbClr val="AF2517"/>
                </a:solidFill>
                <a:latin typeface="Calibri Light" panose="020F0302020204030204" pitchFamily="34" charset="0"/>
                <a:cs typeface="Calibri Light" panose="020F0302020204030204" pitchFamily="34" charset="0"/>
              </a:rPr>
              <a:t>i</a:t>
            </a:r>
            <a:r>
              <a:rPr lang="en-US" altLang="sv-SE" sz="2600" baseline="30000" dirty="0">
                <a:solidFill>
                  <a:srgbClr val="AF2517"/>
                </a:solidFill>
                <a:latin typeface="Calibri Light" panose="020F0302020204030204" pitchFamily="34" charset="0"/>
                <a:cs typeface="Calibri Light" panose="020F0302020204030204" pitchFamily="34" charset="0"/>
              </a:rPr>
              <a:t>t</a:t>
            </a:r>
            <a:r>
              <a:rPr lang="en-US" altLang="sv-SE" sz="2600" dirty="0">
                <a:latin typeface="Calibri Light" panose="020F0302020204030204" pitchFamily="34" charset="0"/>
                <a:cs typeface="Calibri Light" panose="020F0302020204030204" pitchFamily="34" charset="0"/>
              </a:rPr>
              <a:t>)</a:t>
            </a:r>
            <a:br>
              <a:rPr lang="en-US" altLang="sv-SE" sz="2600" dirty="0">
                <a:latin typeface="Calibri Light" panose="020F0302020204030204" pitchFamily="34" charset="0"/>
                <a:cs typeface="Calibri Light" panose="020F0302020204030204" pitchFamily="34" charset="0"/>
              </a:rPr>
            </a:br>
            <a:r>
              <a:rPr lang="en-US" altLang="sv-SE" sz="2600" dirty="0">
                <a:solidFill>
                  <a:srgbClr val="AA1206"/>
                </a:solidFill>
                <a:latin typeface="Calibri Light" panose="020F0302020204030204" pitchFamily="34" charset="0"/>
                <a:cs typeface="Calibri Light" panose="020F0302020204030204" pitchFamily="34" charset="0"/>
              </a:rPr>
              <a:t>s</a:t>
            </a:r>
            <a:r>
              <a:rPr lang="en-US" altLang="sv-SE" sz="2600" baseline="-25000" dirty="0">
                <a:solidFill>
                  <a:srgbClr val="AA1206"/>
                </a:solidFill>
                <a:latin typeface="Calibri Light" panose="020F0302020204030204" pitchFamily="34" charset="0"/>
                <a:cs typeface="Calibri Light" panose="020F0302020204030204" pitchFamily="34" charset="0"/>
              </a:rPr>
              <a:t>i</a:t>
            </a:r>
            <a:r>
              <a:rPr lang="en-US" altLang="sv-SE" sz="2600" baseline="30000" dirty="0">
                <a:solidFill>
                  <a:srgbClr val="AA1206"/>
                </a:solidFill>
                <a:latin typeface="Calibri Light" panose="020F0302020204030204" pitchFamily="34" charset="0"/>
                <a:cs typeface="Calibri Light" panose="020F0302020204030204" pitchFamily="34" charset="0"/>
              </a:rPr>
              <a:t>t </a:t>
            </a:r>
            <a:r>
              <a:rPr lang="en-US" altLang="sv-SE" sz="2600" dirty="0">
                <a:latin typeface="Calibri Light" panose="020F0302020204030204" pitchFamily="34" charset="0"/>
                <a:cs typeface="Calibri Light" panose="020F0302020204030204" pitchFamily="34" charset="0"/>
              </a:rPr>
              <a:t>- state of P</a:t>
            </a:r>
            <a:r>
              <a:rPr lang="en-US" altLang="sv-SE" sz="2600" baseline="-25000" dirty="0">
                <a:latin typeface="Calibri Light" panose="020F0302020204030204" pitchFamily="34" charset="0"/>
                <a:cs typeface="Calibri Light" panose="020F0302020204030204" pitchFamily="34" charset="0"/>
              </a:rPr>
              <a:t>i</a:t>
            </a:r>
            <a:r>
              <a:rPr lang="en-US" altLang="sv-SE" sz="2600" dirty="0">
                <a:latin typeface="Calibri Light" panose="020F0302020204030204" pitchFamily="34" charset="0"/>
                <a:cs typeface="Calibri Light" panose="020F0302020204030204" pitchFamily="34" charset="0"/>
              </a:rPr>
              <a:t> in time t, </a:t>
            </a:r>
            <a:r>
              <a:rPr lang="en-US" altLang="sv-SE" sz="2600" dirty="0">
                <a:solidFill>
                  <a:srgbClr val="009999"/>
                </a:solidFill>
                <a:latin typeface="Calibri Light" panose="020F0302020204030204" pitchFamily="34" charset="0"/>
                <a:cs typeface="Calibri Light" panose="020F0302020204030204" pitchFamily="34" charset="0"/>
              </a:rPr>
              <a:t>f </a:t>
            </a:r>
            <a:r>
              <a:rPr lang="en-US" altLang="sv-SE" sz="2600" dirty="0">
                <a:latin typeface="Calibri Light" panose="020F0302020204030204" pitchFamily="34" charset="0"/>
                <a:cs typeface="Calibri Light" panose="020F0302020204030204" pitchFamily="34" charset="0"/>
              </a:rPr>
              <a:t>- the transition function</a:t>
            </a:r>
          </a:p>
          <a:p>
            <a:pPr>
              <a:lnSpc>
                <a:spcPct val="90000"/>
              </a:lnSpc>
            </a:pPr>
            <a:r>
              <a:rPr lang="en-US" altLang="sv-SE" sz="2600" dirty="0">
                <a:latin typeface="Calibri Light" panose="020F0302020204030204" pitchFamily="34" charset="0"/>
                <a:cs typeface="Calibri Light" panose="020F0302020204030204" pitchFamily="34" charset="0"/>
              </a:rPr>
              <a:t>|S| - the constant number of states of a processor</a:t>
            </a:r>
          </a:p>
        </p:txBody>
      </p:sp>
      <p:sp>
        <p:nvSpPr>
          <p:cNvPr id="2" name="Explosion: 14 Points 1">
            <a:extLst>
              <a:ext uri="{FF2B5EF4-FFF2-40B4-BE49-F238E27FC236}">
                <a16:creationId xmlns:a16="http://schemas.microsoft.com/office/drawing/2014/main" id="{2CC8AAE1-7111-B81B-3EC5-B3BC4FA58DB6}"/>
              </a:ext>
            </a:extLst>
          </p:cNvPr>
          <p:cNvSpPr/>
          <p:nvPr/>
        </p:nvSpPr>
        <p:spPr>
          <a:xfrm>
            <a:off x="6372200" y="4602832"/>
            <a:ext cx="2736304" cy="1778496"/>
          </a:xfrm>
          <a:prstGeom prst="irregularSeal2">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Skipped this year</a:t>
            </a:r>
          </a:p>
        </p:txBody>
      </p:sp>
    </p:spTree>
    <p:extLst>
      <p:ext uri="{BB962C8B-B14F-4D97-AF65-F5344CB8AC3E}">
        <p14:creationId xmlns:p14="http://schemas.microsoft.com/office/powerpoint/2010/main" val="39635124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5"/>
          <p:cNvSpPr>
            <a:spLocks noGrp="1"/>
          </p:cNvSpPr>
          <p:nvPr>
            <p:ph type="sldNum" sz="quarter" idx="12"/>
          </p:nvPr>
        </p:nvSpPr>
        <p:spPr>
          <a:noFill/>
        </p:spPr>
        <p:txBody>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r>
              <a:rPr lang="en-US" altLang="en-US" sz="1400" b="0">
                <a:solidFill>
                  <a:srgbClr val="3333CC"/>
                </a:solidFill>
                <a:latin typeface="Calibri Light" panose="020F0302020204030204" pitchFamily="34" charset="0"/>
                <a:cs typeface="Calibri Light" panose="020F0302020204030204" pitchFamily="34" charset="0"/>
              </a:rPr>
              <a:t>1-</a:t>
            </a:r>
            <a:fld id="{96D98969-6151-4479-89BE-ABDEFFB66FC7}" type="slidenum">
              <a:rPr lang="en-US" altLang="en-US" sz="1400" b="0">
                <a:solidFill>
                  <a:srgbClr val="3333CC"/>
                </a:solidFill>
                <a:latin typeface="Calibri Light" panose="020F0302020204030204" pitchFamily="34" charset="0"/>
                <a:cs typeface="Calibri Light" panose="020F0302020204030204" pitchFamily="34" charset="0"/>
              </a:rPr>
              <a:pPr/>
              <a:t>29</a:t>
            </a:fld>
            <a:endParaRPr lang="en-US" altLang="en-US" sz="1400" b="0">
              <a:solidFill>
                <a:srgbClr val="3333CC"/>
              </a:solidFill>
              <a:latin typeface="Calibri Light" panose="020F0302020204030204" pitchFamily="34" charset="0"/>
              <a:cs typeface="Calibri Light" panose="020F0302020204030204" pitchFamily="34" charset="0"/>
            </a:endParaRPr>
          </a:p>
        </p:txBody>
      </p:sp>
      <p:sp>
        <p:nvSpPr>
          <p:cNvPr id="21508" name="Rectangle 2"/>
          <p:cNvSpPr>
            <a:spLocks noGrp="1" noChangeArrowheads="1"/>
          </p:cNvSpPr>
          <p:nvPr>
            <p:ph type="title"/>
          </p:nvPr>
        </p:nvSpPr>
        <p:spPr>
          <a:xfrm>
            <a:off x="533400" y="307975"/>
            <a:ext cx="7772400" cy="1143000"/>
          </a:xfrm>
        </p:spPr>
        <p:txBody>
          <a:bodyPr/>
          <a:lstStyle/>
          <a:p>
            <a:r>
              <a:rPr lang="en-US" altLang="sv-SE" sz="3200">
                <a:latin typeface="Calibri Light" panose="020F0302020204030204" pitchFamily="34" charset="0"/>
                <a:cs typeface="Calibri Light" panose="020F0302020204030204" pitchFamily="34" charset="0"/>
              </a:rPr>
              <a:t>Digital clocks with a constant number of states are impossible</a:t>
            </a:r>
          </a:p>
        </p:txBody>
      </p:sp>
      <p:sp>
        <p:nvSpPr>
          <p:cNvPr id="21509" name="Rectangle 3"/>
          <p:cNvSpPr>
            <a:spLocks noGrp="1" noChangeArrowheads="1"/>
          </p:cNvSpPr>
          <p:nvPr>
            <p:ph type="body" idx="1"/>
          </p:nvPr>
        </p:nvSpPr>
        <p:spPr>
          <a:xfrm>
            <a:off x="251520" y="1600200"/>
            <a:ext cx="8640960" cy="4816475"/>
          </a:xfrm>
        </p:spPr>
        <p:txBody>
          <a:bodyPr/>
          <a:lstStyle/>
          <a:p>
            <a:pPr>
              <a:lnSpc>
                <a:spcPct val="90000"/>
              </a:lnSpc>
              <a:buClr>
                <a:srgbClr val="FF6600"/>
              </a:buClr>
            </a:pPr>
            <a:r>
              <a:rPr lang="en-US" altLang="sv-SE" sz="2600" dirty="0">
                <a:solidFill>
                  <a:srgbClr val="FF6600"/>
                </a:solidFill>
                <a:latin typeface="Calibri Light" panose="020F0302020204030204" pitchFamily="34" charset="0"/>
                <a:cs typeface="Calibri Light" panose="020F0302020204030204" pitchFamily="34" charset="0"/>
              </a:rPr>
              <a:t>The idea is to choose a sufficiently large ring for which the given algorithm will never stabilize</a:t>
            </a:r>
            <a:r>
              <a:rPr lang="en-US" altLang="sv-SE" sz="2600" dirty="0">
                <a:latin typeface="Calibri Light" panose="020F0302020204030204" pitchFamily="34" charset="0"/>
                <a:cs typeface="Calibri Light" panose="020F0302020204030204" pitchFamily="34" charset="0"/>
              </a:rPr>
              <a:t>. </a:t>
            </a:r>
          </a:p>
          <a:p>
            <a:pPr>
              <a:lnSpc>
                <a:spcPct val="90000"/>
              </a:lnSpc>
              <a:buClr>
                <a:srgbClr val="FF6600"/>
              </a:buClr>
            </a:pPr>
            <a:r>
              <a:rPr lang="en-US" altLang="sv-SE" sz="2600" dirty="0">
                <a:latin typeface="Calibri Light" panose="020F0302020204030204" pitchFamily="34" charset="0"/>
                <a:cs typeface="Calibri Light" panose="020F0302020204030204" pitchFamily="34" charset="0"/>
              </a:rPr>
              <a:t>The proof shows that a configuration exists for a sufficiently large ring such that the states of the processors rotate: </a:t>
            </a:r>
          </a:p>
          <a:p>
            <a:pPr lvl="1">
              <a:lnSpc>
                <a:spcPct val="90000"/>
              </a:lnSpc>
              <a:buClr>
                <a:srgbClr val="FF6600"/>
              </a:buClr>
            </a:pPr>
            <a:r>
              <a:rPr lang="en-US" altLang="sv-SE" sz="2200" dirty="0">
                <a:latin typeface="Calibri Light" panose="020F0302020204030204" pitchFamily="34" charset="0"/>
                <a:cs typeface="Calibri Light" panose="020F0302020204030204" pitchFamily="34" charset="0"/>
              </a:rPr>
              <a:t>in every step, the state of every processor is changed to the state of its right processor. </a:t>
            </a:r>
          </a:p>
          <a:p>
            <a:pPr>
              <a:lnSpc>
                <a:spcPct val="90000"/>
              </a:lnSpc>
              <a:buClr>
                <a:srgbClr val="FF6600"/>
              </a:buClr>
            </a:pPr>
            <a:endParaRPr lang="en-US" altLang="sv-SE" sz="2600" dirty="0">
              <a:solidFill>
                <a:srgbClr val="FF6600"/>
              </a:solidFill>
              <a:latin typeface="Calibri Light" panose="020F0302020204030204" pitchFamily="34" charset="0"/>
              <a:cs typeface="Calibri Light" panose="020F0302020204030204" pitchFamily="34" charset="0"/>
            </a:endParaRPr>
          </a:p>
        </p:txBody>
      </p:sp>
      <p:sp>
        <p:nvSpPr>
          <p:cNvPr id="2" name="Explosion: 14 Points 1">
            <a:extLst>
              <a:ext uri="{FF2B5EF4-FFF2-40B4-BE49-F238E27FC236}">
                <a16:creationId xmlns:a16="http://schemas.microsoft.com/office/drawing/2014/main" id="{BF5B3F15-85F1-A995-CF5F-50376DBED2C5}"/>
              </a:ext>
            </a:extLst>
          </p:cNvPr>
          <p:cNvSpPr/>
          <p:nvPr/>
        </p:nvSpPr>
        <p:spPr>
          <a:xfrm>
            <a:off x="6372200" y="4602832"/>
            <a:ext cx="2736304" cy="1778496"/>
          </a:xfrm>
          <a:prstGeom prst="irregularSeal2">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Skipped this year</a:t>
            </a:r>
          </a:p>
        </p:txBody>
      </p:sp>
    </p:spTree>
    <p:extLst>
      <p:ext uri="{BB962C8B-B14F-4D97-AF65-F5344CB8AC3E}">
        <p14:creationId xmlns:p14="http://schemas.microsoft.com/office/powerpoint/2010/main" val="2712521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6B8E40F-9932-CCF3-4483-5EDA927E23B1}"/>
              </a:ext>
            </a:extLst>
          </p:cNvPr>
          <p:cNvSpPr>
            <a:spLocks noGrp="1"/>
          </p:cNvSpPr>
          <p:nvPr>
            <p:ph type="body" idx="1"/>
          </p:nvPr>
        </p:nvSpPr>
        <p:spPr/>
        <p:txBody>
          <a:bodyPr/>
          <a:lstStyle/>
          <a:p>
            <a:pPr algn="ctr"/>
            <a:r>
              <a:rPr lang="en-US" altLang="en-US" sz="4800" dirty="0">
                <a:latin typeface="Calibri Light" panose="020F0302020204030204" pitchFamily="34" charset="0"/>
                <a:cs typeface="Calibri Light" panose="020F0302020204030204" pitchFamily="34" charset="0"/>
              </a:rPr>
              <a:t>Network Time Protocol (NTP)</a:t>
            </a:r>
            <a:endParaRPr lang="en-US" sz="48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9727551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Slide Number Placeholder 4"/>
          <p:cNvSpPr>
            <a:spLocks noGrp="1"/>
          </p:cNvSpPr>
          <p:nvPr>
            <p:ph type="sldNum" sz="quarter" idx="12"/>
          </p:nvPr>
        </p:nvSpPr>
        <p:spPr>
          <a:noFill/>
        </p:spPr>
        <p:txBody>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r>
              <a:rPr lang="en-US" altLang="en-US" sz="1400" b="0">
                <a:solidFill>
                  <a:srgbClr val="3333CC"/>
                </a:solidFill>
                <a:latin typeface="Calibri Light" panose="020F0302020204030204" pitchFamily="34" charset="0"/>
                <a:cs typeface="Calibri Light" panose="020F0302020204030204" pitchFamily="34" charset="0"/>
              </a:rPr>
              <a:t>1-</a:t>
            </a:r>
            <a:fld id="{38D271B6-082C-4708-8522-CB7F0DB3FEAD}" type="slidenum">
              <a:rPr lang="en-US" altLang="en-US" sz="1400" b="0">
                <a:solidFill>
                  <a:srgbClr val="3333CC"/>
                </a:solidFill>
                <a:latin typeface="Calibri Light" panose="020F0302020204030204" pitchFamily="34" charset="0"/>
                <a:cs typeface="Calibri Light" panose="020F0302020204030204" pitchFamily="34" charset="0"/>
              </a:rPr>
              <a:pPr/>
              <a:t>30</a:t>
            </a:fld>
            <a:endParaRPr lang="en-US" altLang="en-US" sz="1400" b="0">
              <a:solidFill>
                <a:srgbClr val="3333CC"/>
              </a:solidFill>
              <a:latin typeface="Calibri Light" panose="020F0302020204030204" pitchFamily="34" charset="0"/>
              <a:cs typeface="Calibri Light" panose="020F0302020204030204" pitchFamily="34" charset="0"/>
            </a:endParaRPr>
          </a:p>
        </p:txBody>
      </p:sp>
      <p:sp>
        <p:nvSpPr>
          <p:cNvPr id="22532" name="Rectangle 2"/>
          <p:cNvSpPr>
            <a:spLocks noGrp="1" noChangeArrowheads="1"/>
          </p:cNvSpPr>
          <p:nvPr>
            <p:ph type="title"/>
          </p:nvPr>
        </p:nvSpPr>
        <p:spPr/>
        <p:txBody>
          <a:bodyPr/>
          <a:lstStyle/>
          <a:p>
            <a:r>
              <a:rPr lang="en-US" altLang="sv-SE" sz="3200">
                <a:latin typeface="Calibri Light" panose="020F0302020204030204" pitchFamily="34" charset="0"/>
                <a:cs typeface="Calibri Light" panose="020F0302020204030204" pitchFamily="34" charset="0"/>
              </a:rPr>
              <a:t>Digital clocks with a constant number of states are impossible</a:t>
            </a:r>
          </a:p>
        </p:txBody>
      </p:sp>
      <p:grpSp>
        <p:nvGrpSpPr>
          <p:cNvPr id="328808" name="Group 104"/>
          <p:cNvGrpSpPr>
            <a:grpSpLocks/>
          </p:cNvGrpSpPr>
          <p:nvPr/>
        </p:nvGrpSpPr>
        <p:grpSpPr bwMode="auto">
          <a:xfrm>
            <a:off x="565150" y="1414463"/>
            <a:ext cx="1096963" cy="784225"/>
            <a:chOff x="336" y="1097"/>
            <a:chExt cx="691" cy="494"/>
          </a:xfrm>
        </p:grpSpPr>
        <p:grpSp>
          <p:nvGrpSpPr>
            <p:cNvPr id="22661" name="Group 61"/>
            <p:cNvGrpSpPr>
              <a:grpSpLocks/>
            </p:cNvGrpSpPr>
            <p:nvPr/>
          </p:nvGrpSpPr>
          <p:grpSpPr bwMode="auto">
            <a:xfrm>
              <a:off x="336" y="1097"/>
              <a:ext cx="269" cy="494"/>
              <a:chOff x="336" y="1097"/>
              <a:chExt cx="269" cy="494"/>
            </a:xfrm>
          </p:grpSpPr>
          <p:sp>
            <p:nvSpPr>
              <p:cNvPr id="22665" name="Oval 3"/>
              <p:cNvSpPr>
                <a:spLocks noChangeArrowheads="1"/>
              </p:cNvSpPr>
              <p:nvPr/>
            </p:nvSpPr>
            <p:spPr bwMode="auto">
              <a:xfrm>
                <a:off x="336" y="1347"/>
                <a:ext cx="269" cy="244"/>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latin typeface="Calibri Light" panose="020F0302020204030204" pitchFamily="34" charset="0"/>
                  <a:cs typeface="Calibri Light" panose="020F0302020204030204" pitchFamily="34" charset="0"/>
                </a:endParaRPr>
              </a:p>
            </p:txBody>
          </p:sp>
          <p:sp>
            <p:nvSpPr>
              <p:cNvPr id="22666" name="Text Box 12"/>
              <p:cNvSpPr txBox="1">
                <a:spLocks noChangeArrowheads="1"/>
              </p:cNvSpPr>
              <p:nvPr/>
            </p:nvSpPr>
            <p:spPr bwMode="auto">
              <a:xfrm>
                <a:off x="336" y="1097"/>
                <a:ext cx="2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latin typeface="Calibri Light" panose="020F0302020204030204" pitchFamily="34" charset="0"/>
                    <a:cs typeface="Calibri Light" panose="020F0302020204030204" pitchFamily="34" charset="0"/>
                  </a:rPr>
                  <a:t>s</a:t>
                </a:r>
                <a:r>
                  <a:rPr lang="en-US" altLang="sv-SE" sz="2000" b="0" baseline="-25000">
                    <a:solidFill>
                      <a:schemeClr val="accent2"/>
                    </a:solidFill>
                    <a:latin typeface="Calibri Light" panose="020F0302020204030204" pitchFamily="34" charset="0"/>
                    <a:cs typeface="Calibri Light" panose="020F0302020204030204" pitchFamily="34" charset="0"/>
                  </a:rPr>
                  <a:t>1</a:t>
                </a:r>
              </a:p>
            </p:txBody>
          </p:sp>
        </p:grpSp>
        <p:grpSp>
          <p:nvGrpSpPr>
            <p:cNvPr id="22662" name="Group 60"/>
            <p:cNvGrpSpPr>
              <a:grpSpLocks/>
            </p:cNvGrpSpPr>
            <p:nvPr/>
          </p:nvGrpSpPr>
          <p:grpSpPr bwMode="auto">
            <a:xfrm>
              <a:off x="758" y="1097"/>
              <a:ext cx="269" cy="494"/>
              <a:chOff x="758" y="1097"/>
              <a:chExt cx="269" cy="494"/>
            </a:xfrm>
          </p:grpSpPr>
          <p:sp>
            <p:nvSpPr>
              <p:cNvPr id="22663" name="Oval 9"/>
              <p:cNvSpPr>
                <a:spLocks noChangeArrowheads="1"/>
              </p:cNvSpPr>
              <p:nvPr/>
            </p:nvSpPr>
            <p:spPr bwMode="auto">
              <a:xfrm>
                <a:off x="758" y="1347"/>
                <a:ext cx="269" cy="244"/>
              </a:xfrm>
              <a:prstGeom prst="ellipse">
                <a:avLst/>
              </a:prstGeom>
              <a:noFill/>
              <a:ln w="28575">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latin typeface="Calibri Light" panose="020F0302020204030204" pitchFamily="34" charset="0"/>
                  <a:cs typeface="Calibri Light" panose="020F0302020204030204" pitchFamily="34" charset="0"/>
                </a:endParaRPr>
              </a:p>
            </p:txBody>
          </p:sp>
          <p:sp>
            <p:nvSpPr>
              <p:cNvPr id="22664" name="Text Box 13"/>
              <p:cNvSpPr txBox="1">
                <a:spLocks noChangeArrowheads="1"/>
              </p:cNvSpPr>
              <p:nvPr/>
            </p:nvSpPr>
            <p:spPr bwMode="auto">
              <a:xfrm>
                <a:off x="758" y="1097"/>
                <a:ext cx="2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latin typeface="Calibri Light" panose="020F0302020204030204" pitchFamily="34" charset="0"/>
                    <a:cs typeface="Calibri Light" panose="020F0302020204030204" pitchFamily="34" charset="0"/>
                  </a:rPr>
                  <a:t>s</a:t>
                </a:r>
                <a:r>
                  <a:rPr lang="en-US" altLang="sv-SE" sz="2000" b="0" baseline="-25000">
                    <a:solidFill>
                      <a:schemeClr val="accent2"/>
                    </a:solidFill>
                    <a:latin typeface="Calibri Light" panose="020F0302020204030204" pitchFamily="34" charset="0"/>
                    <a:cs typeface="Calibri Light" panose="020F0302020204030204" pitchFamily="34" charset="0"/>
                  </a:rPr>
                  <a:t>2</a:t>
                </a:r>
              </a:p>
            </p:txBody>
          </p:sp>
        </p:grpSp>
      </p:grpSp>
      <p:grpSp>
        <p:nvGrpSpPr>
          <p:cNvPr id="328810" name="Group 106"/>
          <p:cNvGrpSpPr>
            <a:grpSpLocks/>
          </p:cNvGrpSpPr>
          <p:nvPr/>
        </p:nvGrpSpPr>
        <p:grpSpPr bwMode="auto">
          <a:xfrm>
            <a:off x="2000250" y="1419225"/>
            <a:ext cx="4846638" cy="784225"/>
            <a:chOff x="1226" y="1097"/>
            <a:chExt cx="3053" cy="494"/>
          </a:xfrm>
        </p:grpSpPr>
        <p:sp>
          <p:nvSpPr>
            <p:cNvPr id="22650" name="Text Box 16"/>
            <p:cNvSpPr txBox="1">
              <a:spLocks noChangeArrowheads="1"/>
            </p:cNvSpPr>
            <p:nvPr/>
          </p:nvSpPr>
          <p:spPr bwMode="auto">
            <a:xfrm>
              <a:off x="1769" y="1303"/>
              <a:ext cx="4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spcBef>
                  <a:spcPct val="50000"/>
                </a:spcBef>
                <a:buFont typeface="Wingdings" pitchFamily="2" charset="2"/>
                <a:buNone/>
              </a:pPr>
              <a:r>
                <a:rPr lang="en-US" altLang="sv-SE" b="0">
                  <a:solidFill>
                    <a:schemeClr val="accent2"/>
                  </a:solidFill>
                  <a:latin typeface="Calibri Light" panose="020F0302020204030204" pitchFamily="34" charset="0"/>
                  <a:cs typeface="Calibri Light" panose="020F0302020204030204" pitchFamily="34" charset="0"/>
                </a:rPr>
                <a:t>. . .</a:t>
              </a:r>
            </a:p>
          </p:txBody>
        </p:sp>
        <p:sp>
          <p:nvSpPr>
            <p:cNvPr id="22651" name="Text Box 17"/>
            <p:cNvSpPr txBox="1">
              <a:spLocks noChangeArrowheads="1"/>
            </p:cNvSpPr>
            <p:nvPr/>
          </p:nvSpPr>
          <p:spPr bwMode="auto">
            <a:xfrm>
              <a:off x="2870" y="1303"/>
              <a:ext cx="4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spcBef>
                  <a:spcPct val="50000"/>
                </a:spcBef>
                <a:buFont typeface="Wingdings" pitchFamily="2" charset="2"/>
                <a:buNone/>
              </a:pPr>
              <a:r>
                <a:rPr lang="en-US" altLang="sv-SE" b="0">
                  <a:solidFill>
                    <a:schemeClr val="accent2"/>
                  </a:solidFill>
                  <a:latin typeface="Calibri Light" panose="020F0302020204030204" pitchFamily="34" charset="0"/>
                  <a:cs typeface="Calibri Light" panose="020F0302020204030204" pitchFamily="34" charset="0"/>
                </a:rPr>
                <a:t>. . .</a:t>
              </a:r>
            </a:p>
          </p:txBody>
        </p:sp>
        <p:grpSp>
          <p:nvGrpSpPr>
            <p:cNvPr id="22652" name="Group 105"/>
            <p:cNvGrpSpPr>
              <a:grpSpLocks/>
            </p:cNvGrpSpPr>
            <p:nvPr/>
          </p:nvGrpSpPr>
          <p:grpSpPr bwMode="auto">
            <a:xfrm>
              <a:off x="1226" y="1097"/>
              <a:ext cx="3053" cy="494"/>
              <a:chOff x="1226" y="1097"/>
              <a:chExt cx="3053" cy="494"/>
            </a:xfrm>
          </p:grpSpPr>
          <p:grpSp>
            <p:nvGrpSpPr>
              <p:cNvPr id="22653" name="Group 59"/>
              <p:cNvGrpSpPr>
                <a:grpSpLocks/>
              </p:cNvGrpSpPr>
              <p:nvPr/>
            </p:nvGrpSpPr>
            <p:grpSpPr bwMode="auto">
              <a:xfrm>
                <a:off x="1226" y="1097"/>
                <a:ext cx="873" cy="494"/>
                <a:chOff x="1226" y="1097"/>
                <a:chExt cx="873" cy="494"/>
              </a:xfrm>
            </p:grpSpPr>
            <p:sp>
              <p:nvSpPr>
                <p:cNvPr id="22659" name="Oval 8"/>
                <p:cNvSpPr>
                  <a:spLocks noChangeArrowheads="1"/>
                </p:cNvSpPr>
                <p:nvPr/>
              </p:nvSpPr>
              <p:spPr bwMode="auto">
                <a:xfrm>
                  <a:off x="1226" y="1347"/>
                  <a:ext cx="269" cy="244"/>
                </a:xfrm>
                <a:prstGeom prst="ellipse">
                  <a:avLst/>
                </a:prstGeom>
                <a:noFill/>
                <a:ln w="28575">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latin typeface="Calibri Light" panose="020F0302020204030204" pitchFamily="34" charset="0"/>
                    <a:cs typeface="Calibri Light" panose="020F0302020204030204" pitchFamily="34" charset="0"/>
                  </a:endParaRPr>
                </a:p>
              </p:txBody>
            </p:sp>
            <p:sp>
              <p:nvSpPr>
                <p:cNvPr id="22660" name="Text Box 14"/>
                <p:cNvSpPr txBox="1">
                  <a:spLocks noChangeArrowheads="1"/>
                </p:cNvSpPr>
                <p:nvPr/>
              </p:nvSpPr>
              <p:spPr bwMode="auto">
                <a:xfrm>
                  <a:off x="1226" y="1097"/>
                  <a:ext cx="87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latin typeface="Calibri Light" panose="020F0302020204030204" pitchFamily="34" charset="0"/>
                      <a:cs typeface="Calibri Light" panose="020F0302020204030204" pitchFamily="34" charset="0"/>
                    </a:rPr>
                    <a:t>s</a:t>
                  </a:r>
                  <a:r>
                    <a:rPr lang="en-US" altLang="sv-SE" sz="2000" b="0" baseline="-25000">
                      <a:solidFill>
                        <a:schemeClr val="accent2"/>
                      </a:solidFill>
                      <a:latin typeface="Calibri Light" panose="020F0302020204030204" pitchFamily="34" charset="0"/>
                      <a:cs typeface="Calibri Light" panose="020F0302020204030204" pitchFamily="34" charset="0"/>
                    </a:rPr>
                    <a:t>3</a:t>
                  </a:r>
                  <a:r>
                    <a:rPr lang="en-US" altLang="sv-SE" sz="2000" b="0">
                      <a:solidFill>
                        <a:schemeClr val="accent2"/>
                      </a:solidFill>
                      <a:latin typeface="Calibri Light" panose="020F0302020204030204" pitchFamily="34" charset="0"/>
                      <a:cs typeface="Calibri Light" panose="020F0302020204030204" pitchFamily="34" charset="0"/>
                    </a:rPr>
                    <a:t> = </a:t>
                  </a:r>
                  <a:r>
                    <a:rPr lang="en-US" altLang="sv-SE" sz="2000" b="0" i="1">
                      <a:solidFill>
                        <a:schemeClr val="accent2"/>
                      </a:solidFill>
                      <a:latin typeface="Calibri Light" panose="020F0302020204030204" pitchFamily="34" charset="0"/>
                      <a:cs typeface="Calibri Light" panose="020F0302020204030204" pitchFamily="34" charset="0"/>
                    </a:rPr>
                    <a:t>f</a:t>
                  </a:r>
                  <a:r>
                    <a:rPr lang="en-US" altLang="sv-SE" sz="2000" b="0">
                      <a:solidFill>
                        <a:schemeClr val="accent2"/>
                      </a:solidFill>
                      <a:latin typeface="Calibri Light" panose="020F0302020204030204" pitchFamily="34" charset="0"/>
                      <a:cs typeface="Calibri Light" panose="020F0302020204030204" pitchFamily="34" charset="0"/>
                    </a:rPr>
                    <a:t>(s</a:t>
                  </a:r>
                  <a:r>
                    <a:rPr lang="en-US" altLang="sv-SE" sz="2000" b="0" baseline="-25000">
                      <a:solidFill>
                        <a:schemeClr val="accent2"/>
                      </a:solidFill>
                      <a:latin typeface="Calibri Light" panose="020F0302020204030204" pitchFamily="34" charset="0"/>
                      <a:cs typeface="Calibri Light" panose="020F0302020204030204" pitchFamily="34" charset="0"/>
                    </a:rPr>
                    <a:t>1</a:t>
                  </a:r>
                  <a:r>
                    <a:rPr lang="en-US" altLang="sv-SE" sz="2000" b="0">
                      <a:solidFill>
                        <a:schemeClr val="accent2"/>
                      </a:solidFill>
                      <a:latin typeface="Calibri Light" panose="020F0302020204030204" pitchFamily="34" charset="0"/>
                      <a:cs typeface="Calibri Light" panose="020F0302020204030204" pitchFamily="34" charset="0"/>
                    </a:rPr>
                    <a:t>, s</a:t>
                  </a:r>
                  <a:r>
                    <a:rPr lang="en-US" altLang="sv-SE" sz="2000" b="0" baseline="-25000">
                      <a:solidFill>
                        <a:schemeClr val="accent2"/>
                      </a:solidFill>
                      <a:latin typeface="Calibri Light" panose="020F0302020204030204" pitchFamily="34" charset="0"/>
                      <a:cs typeface="Calibri Light" panose="020F0302020204030204" pitchFamily="34" charset="0"/>
                    </a:rPr>
                    <a:t>2</a:t>
                  </a:r>
                  <a:r>
                    <a:rPr lang="en-US" altLang="sv-SE" sz="2000" b="0">
                      <a:solidFill>
                        <a:schemeClr val="accent2"/>
                      </a:solidFill>
                      <a:latin typeface="Calibri Light" panose="020F0302020204030204" pitchFamily="34" charset="0"/>
                      <a:cs typeface="Calibri Light" panose="020F0302020204030204" pitchFamily="34" charset="0"/>
                    </a:rPr>
                    <a:t>)</a:t>
                  </a:r>
                </a:p>
              </p:txBody>
            </p:sp>
          </p:grpSp>
          <p:grpSp>
            <p:nvGrpSpPr>
              <p:cNvPr id="22654" name="Group 62"/>
              <p:cNvGrpSpPr>
                <a:grpSpLocks/>
              </p:cNvGrpSpPr>
              <p:nvPr/>
            </p:nvGrpSpPr>
            <p:grpSpPr bwMode="auto">
              <a:xfrm>
                <a:off x="2275" y="1097"/>
                <a:ext cx="1142" cy="494"/>
                <a:chOff x="2275" y="1097"/>
                <a:chExt cx="1142" cy="494"/>
              </a:xfrm>
            </p:grpSpPr>
            <p:sp>
              <p:nvSpPr>
                <p:cNvPr id="22657" name="Oval 10"/>
                <p:cNvSpPr>
                  <a:spLocks noChangeArrowheads="1"/>
                </p:cNvSpPr>
                <p:nvPr/>
              </p:nvSpPr>
              <p:spPr bwMode="auto">
                <a:xfrm>
                  <a:off x="2443" y="1347"/>
                  <a:ext cx="269" cy="244"/>
                </a:xfrm>
                <a:prstGeom prst="ellipse">
                  <a:avLst/>
                </a:prstGeom>
                <a:noFill/>
                <a:ln w="2857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latin typeface="Calibri Light" panose="020F0302020204030204" pitchFamily="34" charset="0"/>
                    <a:cs typeface="Calibri Light" panose="020F0302020204030204" pitchFamily="34" charset="0"/>
                  </a:endParaRPr>
                </a:p>
              </p:txBody>
            </p:sp>
            <p:sp>
              <p:nvSpPr>
                <p:cNvPr id="22658" name="Text Box 15"/>
                <p:cNvSpPr txBox="1">
                  <a:spLocks noChangeArrowheads="1"/>
                </p:cNvSpPr>
                <p:nvPr/>
              </p:nvSpPr>
              <p:spPr bwMode="auto">
                <a:xfrm>
                  <a:off x="2275" y="1097"/>
                  <a:ext cx="114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latin typeface="Calibri Light" panose="020F0302020204030204" pitchFamily="34" charset="0"/>
                      <a:cs typeface="Calibri Light" panose="020F0302020204030204" pitchFamily="34" charset="0"/>
                    </a:rPr>
                    <a:t>s</a:t>
                  </a:r>
                  <a:r>
                    <a:rPr lang="en-US" altLang="sv-SE" sz="2000" b="0" i="1" baseline="-25000">
                      <a:solidFill>
                        <a:schemeClr val="accent2"/>
                      </a:solidFill>
                      <a:latin typeface="Calibri Light" panose="020F0302020204030204" pitchFamily="34" charset="0"/>
                      <a:cs typeface="Calibri Light" panose="020F0302020204030204" pitchFamily="34" charset="0"/>
                    </a:rPr>
                    <a:t>l</a:t>
                  </a:r>
                  <a:r>
                    <a:rPr lang="en-US" altLang="sv-SE" sz="2000" b="0" baseline="-25000">
                      <a:solidFill>
                        <a:schemeClr val="accent2"/>
                      </a:solidFill>
                      <a:latin typeface="Calibri Light" panose="020F0302020204030204" pitchFamily="34" charset="0"/>
                      <a:cs typeface="Calibri Light" panose="020F0302020204030204" pitchFamily="34" charset="0"/>
                    </a:rPr>
                    <a:t>+2</a:t>
                  </a:r>
                  <a:r>
                    <a:rPr lang="en-US" altLang="sv-SE" sz="2000" b="0">
                      <a:solidFill>
                        <a:schemeClr val="accent2"/>
                      </a:solidFill>
                      <a:latin typeface="Calibri Light" panose="020F0302020204030204" pitchFamily="34" charset="0"/>
                      <a:cs typeface="Calibri Light" panose="020F0302020204030204" pitchFamily="34" charset="0"/>
                    </a:rPr>
                    <a:t> = </a:t>
                  </a:r>
                  <a:r>
                    <a:rPr lang="en-US" altLang="sv-SE" sz="2000" b="0" i="1">
                      <a:solidFill>
                        <a:schemeClr val="accent2"/>
                      </a:solidFill>
                      <a:latin typeface="Calibri Light" panose="020F0302020204030204" pitchFamily="34" charset="0"/>
                      <a:cs typeface="Calibri Light" panose="020F0302020204030204" pitchFamily="34" charset="0"/>
                    </a:rPr>
                    <a:t>f</a:t>
                  </a:r>
                  <a:r>
                    <a:rPr lang="en-US" altLang="sv-SE" sz="2000" b="0">
                      <a:solidFill>
                        <a:schemeClr val="accent2"/>
                      </a:solidFill>
                      <a:latin typeface="Calibri Light" panose="020F0302020204030204" pitchFamily="34" charset="0"/>
                      <a:cs typeface="Calibri Light" panose="020F0302020204030204" pitchFamily="34" charset="0"/>
                    </a:rPr>
                    <a:t>(s</a:t>
                  </a:r>
                  <a:r>
                    <a:rPr lang="en-US" altLang="sv-SE" sz="2000" b="0" i="1" baseline="-25000">
                      <a:solidFill>
                        <a:schemeClr val="accent2"/>
                      </a:solidFill>
                      <a:latin typeface="Calibri Light" panose="020F0302020204030204" pitchFamily="34" charset="0"/>
                      <a:cs typeface="Calibri Light" panose="020F0302020204030204" pitchFamily="34" charset="0"/>
                    </a:rPr>
                    <a:t>l</a:t>
                  </a:r>
                  <a:r>
                    <a:rPr lang="en-US" altLang="sv-SE" sz="2000" b="0">
                      <a:solidFill>
                        <a:schemeClr val="accent2"/>
                      </a:solidFill>
                      <a:latin typeface="Calibri Light" panose="020F0302020204030204" pitchFamily="34" charset="0"/>
                      <a:cs typeface="Calibri Light" panose="020F0302020204030204" pitchFamily="34" charset="0"/>
                    </a:rPr>
                    <a:t>, s</a:t>
                  </a:r>
                  <a:r>
                    <a:rPr lang="en-US" altLang="sv-SE" sz="2000" b="0" i="1" baseline="-25000">
                      <a:solidFill>
                        <a:schemeClr val="accent2"/>
                      </a:solidFill>
                      <a:latin typeface="Calibri Light" panose="020F0302020204030204" pitchFamily="34" charset="0"/>
                      <a:cs typeface="Calibri Light" panose="020F0302020204030204" pitchFamily="34" charset="0"/>
                    </a:rPr>
                    <a:t>l</a:t>
                  </a:r>
                  <a:r>
                    <a:rPr lang="en-US" altLang="sv-SE" sz="2000" b="0" baseline="-25000">
                      <a:solidFill>
                        <a:schemeClr val="accent2"/>
                      </a:solidFill>
                      <a:latin typeface="Calibri Light" panose="020F0302020204030204" pitchFamily="34" charset="0"/>
                      <a:cs typeface="Calibri Light" panose="020F0302020204030204" pitchFamily="34" charset="0"/>
                    </a:rPr>
                    <a:t>+1</a:t>
                  </a:r>
                  <a:r>
                    <a:rPr lang="en-US" altLang="sv-SE" sz="2000" b="0">
                      <a:solidFill>
                        <a:schemeClr val="accent2"/>
                      </a:solidFill>
                      <a:latin typeface="Calibri Light" panose="020F0302020204030204" pitchFamily="34" charset="0"/>
                      <a:cs typeface="Calibri Light" panose="020F0302020204030204" pitchFamily="34" charset="0"/>
                    </a:rPr>
                    <a:t>)</a:t>
                  </a:r>
                </a:p>
              </p:txBody>
            </p:sp>
          </p:grpSp>
          <p:sp>
            <p:nvSpPr>
              <p:cNvPr id="22655" name="Oval 34"/>
              <p:cNvSpPr>
                <a:spLocks noChangeArrowheads="1"/>
              </p:cNvSpPr>
              <p:nvPr/>
            </p:nvSpPr>
            <p:spPr bwMode="auto">
              <a:xfrm>
                <a:off x="3482" y="1343"/>
                <a:ext cx="269" cy="244"/>
              </a:xfrm>
              <a:prstGeom prst="ellipse">
                <a:avLst/>
              </a:prstGeom>
              <a:noFill/>
              <a:ln w="28575">
                <a:solidFill>
                  <a:srgbClr val="33CC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latin typeface="Calibri Light" panose="020F0302020204030204" pitchFamily="34" charset="0"/>
                  <a:cs typeface="Calibri Light" panose="020F0302020204030204" pitchFamily="34" charset="0"/>
                </a:endParaRPr>
              </a:p>
            </p:txBody>
          </p:sp>
          <p:sp>
            <p:nvSpPr>
              <p:cNvPr id="22656" name="Text Box 35"/>
              <p:cNvSpPr txBox="1">
                <a:spLocks noChangeArrowheads="1"/>
              </p:cNvSpPr>
              <p:nvPr/>
            </p:nvSpPr>
            <p:spPr bwMode="auto">
              <a:xfrm>
                <a:off x="3851" y="1303"/>
                <a:ext cx="4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spcBef>
                    <a:spcPct val="50000"/>
                  </a:spcBef>
                  <a:buFont typeface="Wingdings" pitchFamily="2" charset="2"/>
                  <a:buNone/>
                </a:pPr>
                <a:r>
                  <a:rPr lang="en-US" altLang="sv-SE" b="0">
                    <a:solidFill>
                      <a:schemeClr val="accent2"/>
                    </a:solidFill>
                    <a:latin typeface="Calibri Light" panose="020F0302020204030204" pitchFamily="34" charset="0"/>
                    <a:cs typeface="Calibri Light" panose="020F0302020204030204" pitchFamily="34" charset="0"/>
                  </a:rPr>
                  <a:t>. . .</a:t>
                </a:r>
              </a:p>
            </p:txBody>
          </p:sp>
        </p:grpSp>
      </p:grpSp>
      <p:grpSp>
        <p:nvGrpSpPr>
          <p:cNvPr id="328762" name="Group 58"/>
          <p:cNvGrpSpPr>
            <a:grpSpLocks/>
          </p:cNvGrpSpPr>
          <p:nvPr/>
        </p:nvGrpSpPr>
        <p:grpSpPr bwMode="auto">
          <a:xfrm>
            <a:off x="493713" y="2640013"/>
            <a:ext cx="8151812" cy="1154112"/>
            <a:chOff x="311" y="1663"/>
            <a:chExt cx="5135" cy="727"/>
          </a:xfrm>
        </p:grpSpPr>
        <p:sp>
          <p:nvSpPr>
            <p:cNvPr id="22634" name="Oval 5"/>
            <p:cNvSpPr>
              <a:spLocks noChangeArrowheads="1"/>
            </p:cNvSpPr>
            <p:nvPr/>
          </p:nvSpPr>
          <p:spPr bwMode="auto">
            <a:xfrm>
              <a:off x="2479" y="1967"/>
              <a:ext cx="269" cy="244"/>
            </a:xfrm>
            <a:prstGeom prst="ellipse">
              <a:avLst/>
            </a:prstGeom>
            <a:noFill/>
            <a:ln w="28575">
              <a:solidFill>
                <a:srgbClr val="800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latin typeface="Calibri Light" panose="020F0302020204030204" pitchFamily="34" charset="0"/>
                <a:cs typeface="Calibri Light" panose="020F0302020204030204" pitchFamily="34" charset="0"/>
              </a:endParaRPr>
            </a:p>
          </p:txBody>
        </p:sp>
        <p:sp>
          <p:nvSpPr>
            <p:cNvPr id="22635" name="Oval 6"/>
            <p:cNvSpPr>
              <a:spLocks noChangeArrowheads="1"/>
            </p:cNvSpPr>
            <p:nvPr/>
          </p:nvSpPr>
          <p:spPr bwMode="auto">
            <a:xfrm>
              <a:off x="3457" y="1947"/>
              <a:ext cx="269" cy="244"/>
            </a:xfrm>
            <a:prstGeom prst="ellipse">
              <a:avLst/>
            </a:prstGeom>
            <a:noFill/>
            <a:ln w="28575">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latin typeface="Calibri Light" panose="020F0302020204030204" pitchFamily="34" charset="0"/>
                <a:cs typeface="Calibri Light" panose="020F0302020204030204" pitchFamily="34" charset="0"/>
              </a:endParaRPr>
            </a:p>
          </p:txBody>
        </p:sp>
        <p:sp>
          <p:nvSpPr>
            <p:cNvPr id="22636" name="Oval 21"/>
            <p:cNvSpPr>
              <a:spLocks noChangeArrowheads="1"/>
            </p:cNvSpPr>
            <p:nvPr/>
          </p:nvSpPr>
          <p:spPr bwMode="auto">
            <a:xfrm>
              <a:off x="4045" y="1943"/>
              <a:ext cx="269" cy="244"/>
            </a:xfrm>
            <a:prstGeom prst="ellipse">
              <a:avLst/>
            </a:prstGeom>
            <a:noFill/>
            <a:ln w="2857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latin typeface="Calibri Light" panose="020F0302020204030204" pitchFamily="34" charset="0"/>
                <a:cs typeface="Calibri Light" panose="020F0302020204030204" pitchFamily="34" charset="0"/>
              </a:endParaRPr>
            </a:p>
          </p:txBody>
        </p:sp>
        <p:sp>
          <p:nvSpPr>
            <p:cNvPr id="22637" name="Oval 22"/>
            <p:cNvSpPr>
              <a:spLocks noChangeArrowheads="1"/>
            </p:cNvSpPr>
            <p:nvPr/>
          </p:nvSpPr>
          <p:spPr bwMode="auto">
            <a:xfrm>
              <a:off x="4551" y="1947"/>
              <a:ext cx="269" cy="244"/>
            </a:xfrm>
            <a:prstGeom prst="ellipse">
              <a:avLst/>
            </a:prstGeom>
            <a:noFill/>
            <a:ln w="28575">
              <a:solidFill>
                <a:srgbClr val="9933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latin typeface="Calibri Light" panose="020F0302020204030204" pitchFamily="34" charset="0"/>
                <a:cs typeface="Calibri Light" panose="020F0302020204030204" pitchFamily="34" charset="0"/>
              </a:endParaRPr>
            </a:p>
          </p:txBody>
        </p:sp>
        <p:sp>
          <p:nvSpPr>
            <p:cNvPr id="22638" name="Text Box 23"/>
            <p:cNvSpPr txBox="1">
              <a:spLocks noChangeArrowheads="1"/>
            </p:cNvSpPr>
            <p:nvPr/>
          </p:nvSpPr>
          <p:spPr bwMode="auto">
            <a:xfrm>
              <a:off x="3851" y="1717"/>
              <a:ext cx="70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latin typeface="Calibri Light" panose="020F0302020204030204" pitchFamily="34" charset="0"/>
                  <a:cs typeface="Calibri Light" panose="020F0302020204030204" pitchFamily="34" charset="0"/>
                </a:rPr>
                <a:t>s</a:t>
              </a:r>
              <a:r>
                <a:rPr lang="en-US" altLang="sv-SE" sz="2000" b="0" i="1" baseline="-25000">
                  <a:solidFill>
                    <a:schemeClr val="accent2"/>
                  </a:solidFill>
                  <a:latin typeface="Calibri Light" panose="020F0302020204030204" pitchFamily="34" charset="0"/>
                  <a:cs typeface="Calibri Light" panose="020F0302020204030204" pitchFamily="34" charset="0"/>
                </a:rPr>
                <a:t>k</a:t>
              </a:r>
              <a:r>
                <a:rPr lang="en-US" altLang="sv-SE" sz="2000" b="0" baseline="-25000">
                  <a:solidFill>
                    <a:schemeClr val="accent2"/>
                  </a:solidFill>
                  <a:latin typeface="Calibri Light" panose="020F0302020204030204" pitchFamily="34" charset="0"/>
                  <a:cs typeface="Calibri Light" panose="020F0302020204030204" pitchFamily="34" charset="0"/>
                </a:rPr>
                <a:t>+1</a:t>
              </a:r>
              <a:r>
                <a:rPr lang="en-US" altLang="sv-SE" sz="2000" b="0">
                  <a:solidFill>
                    <a:schemeClr val="accent2"/>
                  </a:solidFill>
                  <a:latin typeface="Calibri Light" panose="020F0302020204030204" pitchFamily="34" charset="0"/>
                  <a:cs typeface="Calibri Light" panose="020F0302020204030204" pitchFamily="34" charset="0"/>
                </a:rPr>
                <a:t> = s</a:t>
              </a:r>
              <a:r>
                <a:rPr lang="en-US" altLang="sv-SE" sz="2000" b="0" i="1" baseline="-25000">
                  <a:solidFill>
                    <a:schemeClr val="accent2"/>
                  </a:solidFill>
                  <a:latin typeface="Calibri Light" panose="020F0302020204030204" pitchFamily="34" charset="0"/>
                  <a:cs typeface="Calibri Light" panose="020F0302020204030204" pitchFamily="34" charset="0"/>
                </a:rPr>
                <a:t>j</a:t>
              </a:r>
            </a:p>
          </p:txBody>
        </p:sp>
        <p:sp>
          <p:nvSpPr>
            <p:cNvPr id="22639" name="Text Box 25"/>
            <p:cNvSpPr txBox="1">
              <a:spLocks noChangeArrowheads="1"/>
            </p:cNvSpPr>
            <p:nvPr/>
          </p:nvSpPr>
          <p:spPr bwMode="auto">
            <a:xfrm>
              <a:off x="4551" y="1693"/>
              <a:ext cx="83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latin typeface="Calibri Light" panose="020F0302020204030204" pitchFamily="34" charset="0"/>
                  <a:cs typeface="Calibri Light" panose="020F0302020204030204" pitchFamily="34" charset="0"/>
                </a:rPr>
                <a:t>s</a:t>
              </a:r>
              <a:r>
                <a:rPr lang="en-US" altLang="sv-SE" sz="2000" b="0" i="1" baseline="-25000">
                  <a:solidFill>
                    <a:schemeClr val="accent2"/>
                  </a:solidFill>
                  <a:latin typeface="Calibri Light" panose="020F0302020204030204" pitchFamily="34" charset="0"/>
                  <a:cs typeface="Calibri Light" panose="020F0302020204030204" pitchFamily="34" charset="0"/>
                </a:rPr>
                <a:t>k</a:t>
              </a:r>
              <a:r>
                <a:rPr lang="en-US" altLang="sv-SE" sz="2000" b="0" baseline="-25000">
                  <a:solidFill>
                    <a:schemeClr val="accent2"/>
                  </a:solidFill>
                  <a:latin typeface="Calibri Light" panose="020F0302020204030204" pitchFamily="34" charset="0"/>
                  <a:cs typeface="Calibri Light" panose="020F0302020204030204" pitchFamily="34" charset="0"/>
                </a:rPr>
                <a:t>+2</a:t>
              </a:r>
              <a:r>
                <a:rPr lang="en-US" altLang="sv-SE" sz="2000" b="0">
                  <a:solidFill>
                    <a:schemeClr val="accent2"/>
                  </a:solidFill>
                  <a:latin typeface="Calibri Light" panose="020F0302020204030204" pitchFamily="34" charset="0"/>
                  <a:cs typeface="Calibri Light" panose="020F0302020204030204" pitchFamily="34" charset="0"/>
                </a:rPr>
                <a:t> = s</a:t>
              </a:r>
              <a:r>
                <a:rPr lang="en-US" altLang="sv-SE" sz="2000" b="0" i="1" baseline="-25000">
                  <a:solidFill>
                    <a:schemeClr val="accent2"/>
                  </a:solidFill>
                  <a:latin typeface="Calibri Light" panose="020F0302020204030204" pitchFamily="34" charset="0"/>
                  <a:cs typeface="Calibri Light" panose="020F0302020204030204" pitchFamily="34" charset="0"/>
                </a:rPr>
                <a:t>j</a:t>
              </a:r>
              <a:r>
                <a:rPr lang="en-US" altLang="sv-SE" sz="2000" b="0" baseline="-25000">
                  <a:solidFill>
                    <a:schemeClr val="accent2"/>
                  </a:solidFill>
                  <a:latin typeface="Calibri Light" panose="020F0302020204030204" pitchFamily="34" charset="0"/>
                  <a:cs typeface="Calibri Light" panose="020F0302020204030204" pitchFamily="34" charset="0"/>
                </a:rPr>
                <a:t>+1</a:t>
              </a:r>
              <a:endParaRPr lang="en-US" altLang="sv-SE" sz="2000" b="0" i="1" baseline="-25000">
                <a:solidFill>
                  <a:schemeClr val="accent2"/>
                </a:solidFill>
                <a:latin typeface="Calibri Light" panose="020F0302020204030204" pitchFamily="34" charset="0"/>
                <a:cs typeface="Calibri Light" panose="020F0302020204030204" pitchFamily="34" charset="0"/>
              </a:endParaRPr>
            </a:p>
          </p:txBody>
        </p:sp>
        <p:sp>
          <p:nvSpPr>
            <p:cNvPr id="22640" name="Text Box 26"/>
            <p:cNvSpPr txBox="1">
              <a:spLocks noChangeArrowheads="1"/>
            </p:cNvSpPr>
            <p:nvPr/>
          </p:nvSpPr>
          <p:spPr bwMode="auto">
            <a:xfrm>
              <a:off x="2848" y="1927"/>
              <a:ext cx="4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spcBef>
                  <a:spcPct val="50000"/>
                </a:spcBef>
                <a:buFont typeface="Wingdings" pitchFamily="2" charset="2"/>
                <a:buNone/>
              </a:pPr>
              <a:r>
                <a:rPr lang="en-US" altLang="sv-SE" b="0">
                  <a:solidFill>
                    <a:schemeClr val="accent2"/>
                  </a:solidFill>
                  <a:latin typeface="Calibri Light" panose="020F0302020204030204" pitchFamily="34" charset="0"/>
                  <a:cs typeface="Calibri Light" panose="020F0302020204030204" pitchFamily="34" charset="0"/>
                </a:rPr>
                <a:t>. . .</a:t>
              </a:r>
            </a:p>
          </p:txBody>
        </p:sp>
        <p:sp>
          <p:nvSpPr>
            <p:cNvPr id="22641" name="Text Box 27"/>
            <p:cNvSpPr txBox="1">
              <a:spLocks noChangeArrowheads="1"/>
            </p:cNvSpPr>
            <p:nvPr/>
          </p:nvSpPr>
          <p:spPr bwMode="auto">
            <a:xfrm>
              <a:off x="1931" y="1927"/>
              <a:ext cx="4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spcBef>
                  <a:spcPct val="50000"/>
                </a:spcBef>
                <a:buFont typeface="Wingdings" pitchFamily="2" charset="2"/>
                <a:buNone/>
              </a:pPr>
              <a:r>
                <a:rPr lang="en-US" altLang="sv-SE" b="0">
                  <a:solidFill>
                    <a:schemeClr val="accent2"/>
                  </a:solidFill>
                  <a:latin typeface="Calibri Light" panose="020F0302020204030204" pitchFamily="34" charset="0"/>
                  <a:cs typeface="Calibri Light" panose="020F0302020204030204" pitchFamily="34" charset="0"/>
                </a:rPr>
                <a:t>. . .</a:t>
              </a:r>
            </a:p>
          </p:txBody>
        </p:sp>
        <p:sp>
          <p:nvSpPr>
            <p:cNvPr id="22642" name="Text Box 28"/>
            <p:cNvSpPr txBox="1">
              <a:spLocks noChangeArrowheads="1"/>
            </p:cNvSpPr>
            <p:nvPr/>
          </p:nvSpPr>
          <p:spPr bwMode="auto">
            <a:xfrm>
              <a:off x="3377" y="1727"/>
              <a:ext cx="2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latin typeface="Calibri Light" panose="020F0302020204030204" pitchFamily="34" charset="0"/>
                  <a:cs typeface="Calibri Light" panose="020F0302020204030204" pitchFamily="34" charset="0"/>
                </a:rPr>
                <a:t>s</a:t>
              </a:r>
              <a:r>
                <a:rPr lang="en-US" altLang="sv-SE" sz="2000" b="0" i="1" baseline="-25000">
                  <a:solidFill>
                    <a:schemeClr val="accent2"/>
                  </a:solidFill>
                  <a:latin typeface="Calibri Light" panose="020F0302020204030204" pitchFamily="34" charset="0"/>
                  <a:cs typeface="Calibri Light" panose="020F0302020204030204" pitchFamily="34" charset="0"/>
                </a:rPr>
                <a:t>k</a:t>
              </a:r>
            </a:p>
          </p:txBody>
        </p:sp>
        <p:sp>
          <p:nvSpPr>
            <p:cNvPr id="22643" name="Oval 29"/>
            <p:cNvSpPr>
              <a:spLocks noChangeArrowheads="1"/>
            </p:cNvSpPr>
            <p:nvPr/>
          </p:nvSpPr>
          <p:spPr bwMode="auto">
            <a:xfrm>
              <a:off x="929" y="1975"/>
              <a:ext cx="269" cy="244"/>
            </a:xfrm>
            <a:prstGeom prst="ellipse">
              <a:avLst/>
            </a:prstGeom>
            <a:noFill/>
            <a:ln w="2857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latin typeface="Calibri Light" panose="020F0302020204030204" pitchFamily="34" charset="0"/>
                <a:cs typeface="Calibri Light" panose="020F0302020204030204" pitchFamily="34" charset="0"/>
              </a:endParaRPr>
            </a:p>
          </p:txBody>
        </p:sp>
        <p:sp>
          <p:nvSpPr>
            <p:cNvPr id="22644" name="Oval 30"/>
            <p:cNvSpPr>
              <a:spLocks noChangeArrowheads="1"/>
            </p:cNvSpPr>
            <p:nvPr/>
          </p:nvSpPr>
          <p:spPr bwMode="auto">
            <a:xfrm>
              <a:off x="1435" y="1979"/>
              <a:ext cx="269" cy="244"/>
            </a:xfrm>
            <a:prstGeom prst="ellipse">
              <a:avLst/>
            </a:prstGeom>
            <a:noFill/>
            <a:ln w="28575">
              <a:solidFill>
                <a:srgbClr val="9933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latin typeface="Calibri Light" panose="020F0302020204030204" pitchFamily="34" charset="0"/>
                <a:cs typeface="Calibri Light" panose="020F0302020204030204" pitchFamily="34" charset="0"/>
              </a:endParaRPr>
            </a:p>
          </p:txBody>
        </p:sp>
        <p:sp>
          <p:nvSpPr>
            <p:cNvPr id="22645" name="Text Box 31"/>
            <p:cNvSpPr txBox="1">
              <a:spLocks noChangeArrowheads="1"/>
            </p:cNvSpPr>
            <p:nvPr/>
          </p:nvSpPr>
          <p:spPr bwMode="auto">
            <a:xfrm>
              <a:off x="929" y="1749"/>
              <a:ext cx="2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latin typeface="Calibri Light" panose="020F0302020204030204" pitchFamily="34" charset="0"/>
                  <a:cs typeface="Calibri Light" panose="020F0302020204030204" pitchFamily="34" charset="0"/>
                </a:rPr>
                <a:t>s</a:t>
              </a:r>
              <a:r>
                <a:rPr lang="en-US" altLang="sv-SE" sz="2000" b="0" i="1" baseline="-25000">
                  <a:solidFill>
                    <a:schemeClr val="accent2"/>
                  </a:solidFill>
                  <a:latin typeface="Calibri Light" panose="020F0302020204030204" pitchFamily="34" charset="0"/>
                  <a:cs typeface="Calibri Light" panose="020F0302020204030204" pitchFamily="34" charset="0"/>
                </a:rPr>
                <a:t>j</a:t>
              </a:r>
            </a:p>
          </p:txBody>
        </p:sp>
        <p:sp>
          <p:nvSpPr>
            <p:cNvPr id="22646" name="Text Box 32"/>
            <p:cNvSpPr txBox="1">
              <a:spLocks noChangeArrowheads="1"/>
            </p:cNvSpPr>
            <p:nvPr/>
          </p:nvSpPr>
          <p:spPr bwMode="auto">
            <a:xfrm>
              <a:off x="1435" y="1749"/>
              <a:ext cx="47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latin typeface="Calibri Light" panose="020F0302020204030204" pitchFamily="34" charset="0"/>
                  <a:cs typeface="Calibri Light" panose="020F0302020204030204" pitchFamily="34" charset="0"/>
                </a:rPr>
                <a:t>s</a:t>
              </a:r>
              <a:r>
                <a:rPr lang="en-US" altLang="sv-SE" sz="2000" b="0" i="1" baseline="-25000">
                  <a:solidFill>
                    <a:schemeClr val="accent2"/>
                  </a:solidFill>
                  <a:latin typeface="Calibri Light" panose="020F0302020204030204" pitchFamily="34" charset="0"/>
                  <a:cs typeface="Calibri Light" panose="020F0302020204030204" pitchFamily="34" charset="0"/>
                </a:rPr>
                <a:t>j</a:t>
              </a:r>
              <a:r>
                <a:rPr lang="en-US" altLang="sv-SE" sz="2000" b="0" baseline="-25000">
                  <a:solidFill>
                    <a:schemeClr val="accent2"/>
                  </a:solidFill>
                  <a:latin typeface="Calibri Light" panose="020F0302020204030204" pitchFamily="34" charset="0"/>
                  <a:cs typeface="Calibri Light" panose="020F0302020204030204" pitchFamily="34" charset="0"/>
                </a:rPr>
                <a:t>+1</a:t>
              </a:r>
              <a:endParaRPr lang="en-US" altLang="sv-SE" sz="2000" b="0" i="1" baseline="-25000">
                <a:solidFill>
                  <a:schemeClr val="accent2"/>
                </a:solidFill>
                <a:latin typeface="Calibri Light" panose="020F0302020204030204" pitchFamily="34" charset="0"/>
                <a:cs typeface="Calibri Light" panose="020F0302020204030204" pitchFamily="34" charset="0"/>
              </a:endParaRPr>
            </a:p>
          </p:txBody>
        </p:sp>
        <p:sp>
          <p:nvSpPr>
            <p:cNvPr id="22647" name="Rectangle 36"/>
            <p:cNvSpPr>
              <a:spLocks noChangeArrowheads="1"/>
            </p:cNvSpPr>
            <p:nvPr/>
          </p:nvSpPr>
          <p:spPr bwMode="auto">
            <a:xfrm>
              <a:off x="758" y="1663"/>
              <a:ext cx="4474" cy="727"/>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latin typeface="Calibri Light" panose="020F0302020204030204" pitchFamily="34" charset="0"/>
                <a:cs typeface="Calibri Light" panose="020F0302020204030204" pitchFamily="34" charset="0"/>
              </a:endParaRPr>
            </a:p>
          </p:txBody>
        </p:sp>
        <p:sp>
          <p:nvSpPr>
            <p:cNvPr id="22648" name="Text Box 37"/>
            <p:cNvSpPr txBox="1">
              <a:spLocks noChangeArrowheads="1"/>
            </p:cNvSpPr>
            <p:nvPr/>
          </p:nvSpPr>
          <p:spPr bwMode="auto">
            <a:xfrm>
              <a:off x="311" y="1927"/>
              <a:ext cx="4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spcBef>
                  <a:spcPct val="50000"/>
                </a:spcBef>
                <a:buFont typeface="Wingdings" pitchFamily="2" charset="2"/>
                <a:buNone/>
              </a:pPr>
              <a:r>
                <a:rPr lang="en-US" altLang="sv-SE" b="0">
                  <a:solidFill>
                    <a:schemeClr val="accent2"/>
                  </a:solidFill>
                  <a:latin typeface="Calibri Light" panose="020F0302020204030204" pitchFamily="34" charset="0"/>
                  <a:cs typeface="Calibri Light" panose="020F0302020204030204" pitchFamily="34" charset="0"/>
                </a:rPr>
                <a:t>. . .</a:t>
              </a:r>
            </a:p>
          </p:txBody>
        </p:sp>
        <p:sp>
          <p:nvSpPr>
            <p:cNvPr id="22649" name="Text Box 38"/>
            <p:cNvSpPr txBox="1">
              <a:spLocks noChangeArrowheads="1"/>
            </p:cNvSpPr>
            <p:nvPr/>
          </p:nvSpPr>
          <p:spPr bwMode="auto">
            <a:xfrm>
              <a:off x="5018" y="1947"/>
              <a:ext cx="4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spcBef>
                  <a:spcPct val="50000"/>
                </a:spcBef>
                <a:buFont typeface="Wingdings" pitchFamily="2" charset="2"/>
                <a:buNone/>
              </a:pPr>
              <a:r>
                <a:rPr lang="en-US" altLang="sv-SE" b="0">
                  <a:solidFill>
                    <a:schemeClr val="accent2"/>
                  </a:solidFill>
                  <a:latin typeface="Calibri Light" panose="020F0302020204030204" pitchFamily="34" charset="0"/>
                  <a:cs typeface="Calibri Light" panose="020F0302020204030204" pitchFamily="34" charset="0"/>
                </a:rPr>
                <a:t>. . .</a:t>
              </a:r>
            </a:p>
          </p:txBody>
        </p:sp>
      </p:grpSp>
      <p:grpSp>
        <p:nvGrpSpPr>
          <p:cNvPr id="328743" name="Group 39"/>
          <p:cNvGrpSpPr>
            <a:grpSpLocks/>
          </p:cNvGrpSpPr>
          <p:nvPr/>
        </p:nvGrpSpPr>
        <p:grpSpPr bwMode="auto">
          <a:xfrm>
            <a:off x="1235075" y="2757488"/>
            <a:ext cx="2733675" cy="3640137"/>
            <a:chOff x="778" y="1749"/>
            <a:chExt cx="1722" cy="2293"/>
          </a:xfrm>
        </p:grpSpPr>
        <p:sp>
          <p:nvSpPr>
            <p:cNvPr id="22616" name="Oval 40"/>
            <p:cNvSpPr>
              <a:spLocks noChangeArrowheads="1"/>
            </p:cNvSpPr>
            <p:nvPr/>
          </p:nvSpPr>
          <p:spPr bwMode="auto">
            <a:xfrm>
              <a:off x="1983" y="2654"/>
              <a:ext cx="269" cy="244"/>
            </a:xfrm>
            <a:prstGeom prst="ellipse">
              <a:avLst/>
            </a:prstGeom>
            <a:noFill/>
            <a:ln w="28575">
              <a:solidFill>
                <a:srgbClr val="800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latin typeface="Calibri Light" panose="020F0302020204030204" pitchFamily="34" charset="0"/>
                <a:cs typeface="Calibri Light" panose="020F0302020204030204" pitchFamily="34" charset="0"/>
              </a:endParaRPr>
            </a:p>
          </p:txBody>
        </p:sp>
        <p:grpSp>
          <p:nvGrpSpPr>
            <p:cNvPr id="22617" name="Group 41"/>
            <p:cNvGrpSpPr>
              <a:grpSpLocks/>
            </p:cNvGrpSpPr>
            <p:nvPr/>
          </p:nvGrpSpPr>
          <p:grpSpPr bwMode="auto">
            <a:xfrm>
              <a:off x="1491" y="3572"/>
              <a:ext cx="700" cy="470"/>
              <a:chOff x="3851" y="1717"/>
              <a:chExt cx="700" cy="470"/>
            </a:xfrm>
          </p:grpSpPr>
          <p:sp>
            <p:nvSpPr>
              <p:cNvPr id="22632" name="Oval 42"/>
              <p:cNvSpPr>
                <a:spLocks noChangeArrowheads="1"/>
              </p:cNvSpPr>
              <p:nvPr/>
            </p:nvSpPr>
            <p:spPr bwMode="auto">
              <a:xfrm>
                <a:off x="4045" y="1943"/>
                <a:ext cx="269" cy="244"/>
              </a:xfrm>
              <a:prstGeom prst="ellipse">
                <a:avLst/>
              </a:prstGeom>
              <a:noFill/>
              <a:ln w="2857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latin typeface="Calibri Light" panose="020F0302020204030204" pitchFamily="34" charset="0"/>
                  <a:cs typeface="Calibri Light" panose="020F0302020204030204" pitchFamily="34" charset="0"/>
                </a:endParaRPr>
              </a:p>
            </p:txBody>
          </p:sp>
          <p:sp>
            <p:nvSpPr>
              <p:cNvPr id="22633" name="Text Box 43"/>
              <p:cNvSpPr txBox="1">
                <a:spLocks noChangeArrowheads="1"/>
              </p:cNvSpPr>
              <p:nvPr/>
            </p:nvSpPr>
            <p:spPr bwMode="auto">
              <a:xfrm>
                <a:off x="3851" y="1717"/>
                <a:ext cx="70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latin typeface="Calibri Light" panose="020F0302020204030204" pitchFamily="34" charset="0"/>
                    <a:cs typeface="Calibri Light" panose="020F0302020204030204" pitchFamily="34" charset="0"/>
                  </a:rPr>
                  <a:t>s</a:t>
                </a:r>
                <a:r>
                  <a:rPr lang="en-US" altLang="sv-SE" sz="2000" b="0" i="1" baseline="-25000">
                    <a:solidFill>
                      <a:schemeClr val="accent2"/>
                    </a:solidFill>
                    <a:latin typeface="Calibri Light" panose="020F0302020204030204" pitchFamily="34" charset="0"/>
                    <a:cs typeface="Calibri Light" panose="020F0302020204030204" pitchFamily="34" charset="0"/>
                  </a:rPr>
                  <a:t>k</a:t>
                </a:r>
                <a:r>
                  <a:rPr lang="en-US" altLang="sv-SE" sz="2000" b="0" baseline="-25000">
                    <a:solidFill>
                      <a:schemeClr val="accent2"/>
                    </a:solidFill>
                    <a:latin typeface="Calibri Light" panose="020F0302020204030204" pitchFamily="34" charset="0"/>
                    <a:cs typeface="Calibri Light" panose="020F0302020204030204" pitchFamily="34" charset="0"/>
                  </a:rPr>
                  <a:t>+1</a:t>
                </a:r>
                <a:r>
                  <a:rPr lang="en-US" altLang="sv-SE" sz="2000" b="0">
                    <a:solidFill>
                      <a:schemeClr val="accent2"/>
                    </a:solidFill>
                    <a:latin typeface="Calibri Light" panose="020F0302020204030204" pitchFamily="34" charset="0"/>
                    <a:cs typeface="Calibri Light" panose="020F0302020204030204" pitchFamily="34" charset="0"/>
                  </a:rPr>
                  <a:t> = s</a:t>
                </a:r>
                <a:r>
                  <a:rPr lang="en-US" altLang="sv-SE" sz="2000" b="0" i="1" baseline="-25000">
                    <a:solidFill>
                      <a:schemeClr val="accent2"/>
                    </a:solidFill>
                    <a:latin typeface="Calibri Light" panose="020F0302020204030204" pitchFamily="34" charset="0"/>
                    <a:cs typeface="Calibri Light" panose="020F0302020204030204" pitchFamily="34" charset="0"/>
                  </a:rPr>
                  <a:t>j</a:t>
                </a:r>
              </a:p>
            </p:txBody>
          </p:sp>
        </p:grpSp>
        <p:grpSp>
          <p:nvGrpSpPr>
            <p:cNvPr id="22618" name="Group 44"/>
            <p:cNvGrpSpPr>
              <a:grpSpLocks/>
            </p:cNvGrpSpPr>
            <p:nvPr/>
          </p:nvGrpSpPr>
          <p:grpSpPr bwMode="auto">
            <a:xfrm>
              <a:off x="778" y="3507"/>
              <a:ext cx="839" cy="498"/>
              <a:chOff x="4551" y="1693"/>
              <a:chExt cx="839" cy="498"/>
            </a:xfrm>
          </p:grpSpPr>
          <p:sp>
            <p:nvSpPr>
              <p:cNvPr id="22630" name="Oval 45"/>
              <p:cNvSpPr>
                <a:spLocks noChangeArrowheads="1"/>
              </p:cNvSpPr>
              <p:nvPr/>
            </p:nvSpPr>
            <p:spPr bwMode="auto">
              <a:xfrm>
                <a:off x="4551" y="1947"/>
                <a:ext cx="269" cy="244"/>
              </a:xfrm>
              <a:prstGeom prst="ellipse">
                <a:avLst/>
              </a:prstGeom>
              <a:noFill/>
              <a:ln w="28575">
                <a:solidFill>
                  <a:srgbClr val="9933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latin typeface="Calibri Light" panose="020F0302020204030204" pitchFamily="34" charset="0"/>
                  <a:cs typeface="Calibri Light" panose="020F0302020204030204" pitchFamily="34" charset="0"/>
                </a:endParaRPr>
              </a:p>
            </p:txBody>
          </p:sp>
          <p:sp>
            <p:nvSpPr>
              <p:cNvPr id="22631" name="Text Box 46"/>
              <p:cNvSpPr txBox="1">
                <a:spLocks noChangeArrowheads="1"/>
              </p:cNvSpPr>
              <p:nvPr/>
            </p:nvSpPr>
            <p:spPr bwMode="auto">
              <a:xfrm>
                <a:off x="4551" y="1693"/>
                <a:ext cx="83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latin typeface="Calibri Light" panose="020F0302020204030204" pitchFamily="34" charset="0"/>
                    <a:cs typeface="Calibri Light" panose="020F0302020204030204" pitchFamily="34" charset="0"/>
                  </a:rPr>
                  <a:t>s</a:t>
                </a:r>
                <a:r>
                  <a:rPr lang="en-US" altLang="sv-SE" sz="2000" b="0" i="1" baseline="-25000">
                    <a:solidFill>
                      <a:schemeClr val="accent2"/>
                    </a:solidFill>
                    <a:latin typeface="Calibri Light" panose="020F0302020204030204" pitchFamily="34" charset="0"/>
                    <a:cs typeface="Calibri Light" panose="020F0302020204030204" pitchFamily="34" charset="0"/>
                  </a:rPr>
                  <a:t>k</a:t>
                </a:r>
                <a:r>
                  <a:rPr lang="en-US" altLang="sv-SE" sz="2000" b="0" baseline="-25000">
                    <a:solidFill>
                      <a:schemeClr val="accent2"/>
                    </a:solidFill>
                    <a:latin typeface="Calibri Light" panose="020F0302020204030204" pitchFamily="34" charset="0"/>
                    <a:cs typeface="Calibri Light" panose="020F0302020204030204" pitchFamily="34" charset="0"/>
                  </a:rPr>
                  <a:t>+2</a:t>
                </a:r>
                <a:r>
                  <a:rPr lang="en-US" altLang="sv-SE" sz="2000" b="0">
                    <a:solidFill>
                      <a:schemeClr val="accent2"/>
                    </a:solidFill>
                    <a:latin typeface="Calibri Light" panose="020F0302020204030204" pitchFamily="34" charset="0"/>
                    <a:cs typeface="Calibri Light" panose="020F0302020204030204" pitchFamily="34" charset="0"/>
                  </a:rPr>
                  <a:t> = s</a:t>
                </a:r>
                <a:r>
                  <a:rPr lang="en-US" altLang="sv-SE" sz="2000" b="0" i="1" baseline="-25000">
                    <a:solidFill>
                      <a:schemeClr val="accent2"/>
                    </a:solidFill>
                    <a:latin typeface="Calibri Light" panose="020F0302020204030204" pitchFamily="34" charset="0"/>
                    <a:cs typeface="Calibri Light" panose="020F0302020204030204" pitchFamily="34" charset="0"/>
                  </a:rPr>
                  <a:t>j</a:t>
                </a:r>
                <a:r>
                  <a:rPr lang="en-US" altLang="sv-SE" sz="2000" b="0" baseline="-25000">
                    <a:solidFill>
                      <a:schemeClr val="accent2"/>
                    </a:solidFill>
                    <a:latin typeface="Calibri Light" panose="020F0302020204030204" pitchFamily="34" charset="0"/>
                    <a:cs typeface="Calibri Light" panose="020F0302020204030204" pitchFamily="34" charset="0"/>
                  </a:rPr>
                  <a:t>+1</a:t>
                </a:r>
                <a:endParaRPr lang="en-US" altLang="sv-SE" sz="2000" b="0" i="1" baseline="-25000">
                  <a:solidFill>
                    <a:schemeClr val="accent2"/>
                  </a:solidFill>
                  <a:latin typeface="Calibri Light" panose="020F0302020204030204" pitchFamily="34" charset="0"/>
                  <a:cs typeface="Calibri Light" panose="020F0302020204030204" pitchFamily="34" charset="0"/>
                </a:endParaRPr>
              </a:p>
            </p:txBody>
          </p:sp>
        </p:grpSp>
        <p:sp>
          <p:nvSpPr>
            <p:cNvPr id="22619" name="Text Box 47"/>
            <p:cNvSpPr txBox="1">
              <a:spLocks noChangeArrowheads="1"/>
            </p:cNvSpPr>
            <p:nvPr/>
          </p:nvSpPr>
          <p:spPr bwMode="auto">
            <a:xfrm rot="5201468">
              <a:off x="2142" y="2978"/>
              <a:ext cx="4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spcBef>
                  <a:spcPct val="50000"/>
                </a:spcBef>
                <a:buFont typeface="Wingdings" pitchFamily="2" charset="2"/>
                <a:buNone/>
              </a:pPr>
              <a:r>
                <a:rPr lang="en-US" altLang="sv-SE" b="0">
                  <a:solidFill>
                    <a:schemeClr val="accent2"/>
                  </a:solidFill>
                  <a:latin typeface="Calibri Light" panose="020F0302020204030204" pitchFamily="34" charset="0"/>
                  <a:cs typeface="Calibri Light" panose="020F0302020204030204" pitchFamily="34" charset="0"/>
                </a:rPr>
                <a:t>. . .</a:t>
              </a:r>
            </a:p>
          </p:txBody>
        </p:sp>
        <p:sp>
          <p:nvSpPr>
            <p:cNvPr id="22620" name="Text Box 48"/>
            <p:cNvSpPr txBox="1">
              <a:spLocks noChangeArrowheads="1"/>
            </p:cNvSpPr>
            <p:nvPr/>
          </p:nvSpPr>
          <p:spPr bwMode="auto">
            <a:xfrm rot="1762813">
              <a:off x="1729" y="2346"/>
              <a:ext cx="4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spcBef>
                  <a:spcPct val="50000"/>
                </a:spcBef>
                <a:buFont typeface="Wingdings" pitchFamily="2" charset="2"/>
                <a:buNone/>
              </a:pPr>
              <a:r>
                <a:rPr lang="en-US" altLang="sv-SE" b="0">
                  <a:solidFill>
                    <a:schemeClr val="accent2"/>
                  </a:solidFill>
                  <a:latin typeface="Calibri Light" panose="020F0302020204030204" pitchFamily="34" charset="0"/>
                  <a:cs typeface="Calibri Light" panose="020F0302020204030204" pitchFamily="34" charset="0"/>
                </a:rPr>
                <a:t>. . .</a:t>
              </a:r>
            </a:p>
          </p:txBody>
        </p:sp>
        <p:grpSp>
          <p:nvGrpSpPr>
            <p:cNvPr id="22621" name="Group 49"/>
            <p:cNvGrpSpPr>
              <a:grpSpLocks/>
            </p:cNvGrpSpPr>
            <p:nvPr/>
          </p:nvGrpSpPr>
          <p:grpSpPr bwMode="auto">
            <a:xfrm>
              <a:off x="2077" y="3292"/>
              <a:ext cx="349" cy="464"/>
              <a:chOff x="3377" y="1727"/>
              <a:chExt cx="349" cy="464"/>
            </a:xfrm>
          </p:grpSpPr>
          <p:sp>
            <p:nvSpPr>
              <p:cNvPr id="22628" name="Oval 50"/>
              <p:cNvSpPr>
                <a:spLocks noChangeArrowheads="1"/>
              </p:cNvSpPr>
              <p:nvPr/>
            </p:nvSpPr>
            <p:spPr bwMode="auto">
              <a:xfrm>
                <a:off x="3457" y="1947"/>
                <a:ext cx="269" cy="244"/>
              </a:xfrm>
              <a:prstGeom prst="ellipse">
                <a:avLst/>
              </a:prstGeom>
              <a:noFill/>
              <a:ln w="28575">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latin typeface="Calibri Light" panose="020F0302020204030204" pitchFamily="34" charset="0"/>
                  <a:cs typeface="Calibri Light" panose="020F0302020204030204" pitchFamily="34" charset="0"/>
                </a:endParaRPr>
              </a:p>
            </p:txBody>
          </p:sp>
          <p:sp>
            <p:nvSpPr>
              <p:cNvPr id="22629" name="Text Box 51"/>
              <p:cNvSpPr txBox="1">
                <a:spLocks noChangeArrowheads="1"/>
              </p:cNvSpPr>
              <p:nvPr/>
            </p:nvSpPr>
            <p:spPr bwMode="auto">
              <a:xfrm>
                <a:off x="3377" y="1727"/>
                <a:ext cx="2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latin typeface="Calibri Light" panose="020F0302020204030204" pitchFamily="34" charset="0"/>
                    <a:cs typeface="Calibri Light" panose="020F0302020204030204" pitchFamily="34" charset="0"/>
                  </a:rPr>
                  <a:t>s</a:t>
                </a:r>
                <a:r>
                  <a:rPr lang="en-US" altLang="sv-SE" sz="2000" b="0" i="1" baseline="-25000">
                    <a:solidFill>
                      <a:schemeClr val="accent2"/>
                    </a:solidFill>
                    <a:latin typeface="Calibri Light" panose="020F0302020204030204" pitchFamily="34" charset="0"/>
                    <a:cs typeface="Calibri Light" panose="020F0302020204030204" pitchFamily="34" charset="0"/>
                  </a:rPr>
                  <a:t>k</a:t>
                </a:r>
              </a:p>
            </p:txBody>
          </p:sp>
        </p:grpSp>
        <p:grpSp>
          <p:nvGrpSpPr>
            <p:cNvPr id="22622" name="Group 52"/>
            <p:cNvGrpSpPr>
              <a:grpSpLocks/>
            </p:cNvGrpSpPr>
            <p:nvPr/>
          </p:nvGrpSpPr>
          <p:grpSpPr bwMode="auto">
            <a:xfrm>
              <a:off x="929" y="1749"/>
              <a:ext cx="269" cy="470"/>
              <a:chOff x="929" y="1749"/>
              <a:chExt cx="269" cy="470"/>
            </a:xfrm>
          </p:grpSpPr>
          <p:sp>
            <p:nvSpPr>
              <p:cNvPr id="22626" name="Oval 53"/>
              <p:cNvSpPr>
                <a:spLocks noChangeArrowheads="1"/>
              </p:cNvSpPr>
              <p:nvPr/>
            </p:nvSpPr>
            <p:spPr bwMode="auto">
              <a:xfrm>
                <a:off x="929" y="1975"/>
                <a:ext cx="269" cy="244"/>
              </a:xfrm>
              <a:prstGeom prst="ellipse">
                <a:avLst/>
              </a:prstGeom>
              <a:noFill/>
              <a:ln w="2857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latin typeface="Calibri Light" panose="020F0302020204030204" pitchFamily="34" charset="0"/>
                  <a:cs typeface="Calibri Light" panose="020F0302020204030204" pitchFamily="34" charset="0"/>
                </a:endParaRPr>
              </a:p>
            </p:txBody>
          </p:sp>
          <p:sp>
            <p:nvSpPr>
              <p:cNvPr id="22627" name="Text Box 54"/>
              <p:cNvSpPr txBox="1">
                <a:spLocks noChangeArrowheads="1"/>
              </p:cNvSpPr>
              <p:nvPr/>
            </p:nvSpPr>
            <p:spPr bwMode="auto">
              <a:xfrm>
                <a:off x="929" y="1749"/>
                <a:ext cx="2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latin typeface="Calibri Light" panose="020F0302020204030204" pitchFamily="34" charset="0"/>
                    <a:cs typeface="Calibri Light" panose="020F0302020204030204" pitchFamily="34" charset="0"/>
                  </a:rPr>
                  <a:t>s</a:t>
                </a:r>
                <a:r>
                  <a:rPr lang="en-US" altLang="sv-SE" sz="2000" b="0" i="1" baseline="-25000">
                    <a:solidFill>
                      <a:schemeClr val="accent2"/>
                    </a:solidFill>
                    <a:latin typeface="Calibri Light" panose="020F0302020204030204" pitchFamily="34" charset="0"/>
                    <a:cs typeface="Calibri Light" panose="020F0302020204030204" pitchFamily="34" charset="0"/>
                  </a:rPr>
                  <a:t>j</a:t>
                </a:r>
              </a:p>
            </p:txBody>
          </p:sp>
        </p:grpSp>
        <p:grpSp>
          <p:nvGrpSpPr>
            <p:cNvPr id="22623" name="Group 55"/>
            <p:cNvGrpSpPr>
              <a:grpSpLocks/>
            </p:cNvGrpSpPr>
            <p:nvPr/>
          </p:nvGrpSpPr>
          <p:grpSpPr bwMode="auto">
            <a:xfrm>
              <a:off x="1480" y="2008"/>
              <a:ext cx="474" cy="474"/>
              <a:chOff x="1435" y="1749"/>
              <a:chExt cx="474" cy="474"/>
            </a:xfrm>
          </p:grpSpPr>
          <p:sp>
            <p:nvSpPr>
              <p:cNvPr id="22624" name="Oval 56"/>
              <p:cNvSpPr>
                <a:spLocks noChangeArrowheads="1"/>
              </p:cNvSpPr>
              <p:nvPr/>
            </p:nvSpPr>
            <p:spPr bwMode="auto">
              <a:xfrm>
                <a:off x="1435" y="1979"/>
                <a:ext cx="269" cy="244"/>
              </a:xfrm>
              <a:prstGeom prst="ellipse">
                <a:avLst/>
              </a:prstGeom>
              <a:noFill/>
              <a:ln w="28575">
                <a:solidFill>
                  <a:srgbClr val="9933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latin typeface="Calibri Light" panose="020F0302020204030204" pitchFamily="34" charset="0"/>
                  <a:cs typeface="Calibri Light" panose="020F0302020204030204" pitchFamily="34" charset="0"/>
                </a:endParaRPr>
              </a:p>
            </p:txBody>
          </p:sp>
          <p:sp>
            <p:nvSpPr>
              <p:cNvPr id="22625" name="Text Box 57"/>
              <p:cNvSpPr txBox="1">
                <a:spLocks noChangeArrowheads="1"/>
              </p:cNvSpPr>
              <p:nvPr/>
            </p:nvSpPr>
            <p:spPr bwMode="auto">
              <a:xfrm>
                <a:off x="1435" y="1749"/>
                <a:ext cx="47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latin typeface="Calibri Light" panose="020F0302020204030204" pitchFamily="34" charset="0"/>
                    <a:cs typeface="Calibri Light" panose="020F0302020204030204" pitchFamily="34" charset="0"/>
                  </a:rPr>
                  <a:t>s</a:t>
                </a:r>
                <a:r>
                  <a:rPr lang="en-US" altLang="sv-SE" sz="2000" b="0" i="1" baseline="-25000">
                    <a:solidFill>
                      <a:schemeClr val="accent2"/>
                    </a:solidFill>
                    <a:latin typeface="Calibri Light" panose="020F0302020204030204" pitchFamily="34" charset="0"/>
                    <a:cs typeface="Calibri Light" panose="020F0302020204030204" pitchFamily="34" charset="0"/>
                  </a:rPr>
                  <a:t>j</a:t>
                </a:r>
                <a:r>
                  <a:rPr lang="en-US" altLang="sv-SE" sz="2000" b="0" baseline="-25000">
                    <a:solidFill>
                      <a:schemeClr val="accent2"/>
                    </a:solidFill>
                    <a:latin typeface="Calibri Light" panose="020F0302020204030204" pitchFamily="34" charset="0"/>
                    <a:cs typeface="Calibri Light" panose="020F0302020204030204" pitchFamily="34" charset="0"/>
                  </a:rPr>
                  <a:t>+1</a:t>
                </a:r>
                <a:endParaRPr lang="en-US" altLang="sv-SE" sz="2000" b="0" i="1" baseline="-25000">
                  <a:solidFill>
                    <a:schemeClr val="accent2"/>
                  </a:solidFill>
                  <a:latin typeface="Calibri Light" panose="020F0302020204030204" pitchFamily="34" charset="0"/>
                  <a:cs typeface="Calibri Light" panose="020F0302020204030204" pitchFamily="34" charset="0"/>
                </a:endParaRPr>
              </a:p>
            </p:txBody>
          </p:sp>
        </p:grpSp>
      </p:grpSp>
      <p:grpSp>
        <p:nvGrpSpPr>
          <p:cNvPr id="328767" name="Group 63"/>
          <p:cNvGrpSpPr>
            <a:grpSpLocks/>
          </p:cNvGrpSpPr>
          <p:nvPr/>
        </p:nvGrpSpPr>
        <p:grpSpPr bwMode="auto">
          <a:xfrm>
            <a:off x="4362450" y="2397125"/>
            <a:ext cx="3762375" cy="3941763"/>
            <a:chOff x="1812" y="1334"/>
            <a:chExt cx="2370" cy="2483"/>
          </a:xfrm>
        </p:grpSpPr>
        <p:sp>
          <p:nvSpPr>
            <p:cNvPr id="22595" name="Oval 64"/>
            <p:cNvSpPr>
              <a:spLocks noChangeArrowheads="1"/>
            </p:cNvSpPr>
            <p:nvPr/>
          </p:nvSpPr>
          <p:spPr bwMode="auto">
            <a:xfrm>
              <a:off x="3705" y="2239"/>
              <a:ext cx="269" cy="244"/>
            </a:xfrm>
            <a:prstGeom prst="ellipse">
              <a:avLst/>
            </a:prstGeom>
            <a:noFill/>
            <a:ln w="28575">
              <a:solidFill>
                <a:srgbClr val="800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latin typeface="Calibri Light" panose="020F0302020204030204" pitchFamily="34" charset="0"/>
                <a:cs typeface="Calibri Light" panose="020F0302020204030204" pitchFamily="34" charset="0"/>
              </a:endParaRPr>
            </a:p>
          </p:txBody>
        </p:sp>
        <p:grpSp>
          <p:nvGrpSpPr>
            <p:cNvPr id="22596" name="Group 65"/>
            <p:cNvGrpSpPr>
              <a:grpSpLocks/>
            </p:cNvGrpSpPr>
            <p:nvPr/>
          </p:nvGrpSpPr>
          <p:grpSpPr bwMode="auto">
            <a:xfrm>
              <a:off x="1951" y="3127"/>
              <a:ext cx="700" cy="470"/>
              <a:chOff x="3851" y="1717"/>
              <a:chExt cx="700" cy="470"/>
            </a:xfrm>
          </p:grpSpPr>
          <p:sp>
            <p:nvSpPr>
              <p:cNvPr id="22614" name="Oval 66"/>
              <p:cNvSpPr>
                <a:spLocks noChangeArrowheads="1"/>
              </p:cNvSpPr>
              <p:nvPr/>
            </p:nvSpPr>
            <p:spPr bwMode="auto">
              <a:xfrm>
                <a:off x="4045" y="1943"/>
                <a:ext cx="269" cy="244"/>
              </a:xfrm>
              <a:prstGeom prst="ellipse">
                <a:avLst/>
              </a:prstGeom>
              <a:noFill/>
              <a:ln w="2857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latin typeface="Calibri Light" panose="020F0302020204030204" pitchFamily="34" charset="0"/>
                  <a:cs typeface="Calibri Light" panose="020F0302020204030204" pitchFamily="34" charset="0"/>
                </a:endParaRPr>
              </a:p>
            </p:txBody>
          </p:sp>
          <p:sp>
            <p:nvSpPr>
              <p:cNvPr id="22615" name="Text Box 67"/>
              <p:cNvSpPr txBox="1">
                <a:spLocks noChangeArrowheads="1"/>
              </p:cNvSpPr>
              <p:nvPr/>
            </p:nvSpPr>
            <p:spPr bwMode="auto">
              <a:xfrm>
                <a:off x="3851" y="1717"/>
                <a:ext cx="70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latin typeface="Calibri Light" panose="020F0302020204030204" pitchFamily="34" charset="0"/>
                    <a:cs typeface="Calibri Light" panose="020F0302020204030204" pitchFamily="34" charset="0"/>
                  </a:rPr>
                  <a:t>s</a:t>
                </a:r>
                <a:r>
                  <a:rPr lang="en-US" altLang="sv-SE" sz="2000" b="0" i="1" baseline="-25000">
                    <a:solidFill>
                      <a:schemeClr val="accent2"/>
                    </a:solidFill>
                    <a:latin typeface="Calibri Light" panose="020F0302020204030204" pitchFamily="34" charset="0"/>
                    <a:cs typeface="Calibri Light" panose="020F0302020204030204" pitchFamily="34" charset="0"/>
                  </a:rPr>
                  <a:t>k</a:t>
                </a:r>
                <a:r>
                  <a:rPr lang="en-US" altLang="sv-SE" sz="2000" b="0" baseline="-25000">
                    <a:solidFill>
                      <a:schemeClr val="accent2"/>
                    </a:solidFill>
                    <a:latin typeface="Calibri Light" panose="020F0302020204030204" pitchFamily="34" charset="0"/>
                    <a:cs typeface="Calibri Light" panose="020F0302020204030204" pitchFamily="34" charset="0"/>
                  </a:rPr>
                  <a:t>+1</a:t>
                </a:r>
                <a:r>
                  <a:rPr lang="en-US" altLang="sv-SE" sz="2000" b="0">
                    <a:solidFill>
                      <a:schemeClr val="accent2"/>
                    </a:solidFill>
                    <a:latin typeface="Calibri Light" panose="020F0302020204030204" pitchFamily="34" charset="0"/>
                    <a:cs typeface="Calibri Light" panose="020F0302020204030204" pitchFamily="34" charset="0"/>
                  </a:rPr>
                  <a:t> = s</a:t>
                </a:r>
                <a:r>
                  <a:rPr lang="en-US" altLang="sv-SE" sz="2000" b="0" i="1" baseline="-25000">
                    <a:solidFill>
                      <a:schemeClr val="accent2"/>
                    </a:solidFill>
                    <a:latin typeface="Calibri Light" panose="020F0302020204030204" pitchFamily="34" charset="0"/>
                    <a:cs typeface="Calibri Light" panose="020F0302020204030204" pitchFamily="34" charset="0"/>
                  </a:rPr>
                  <a:t>j</a:t>
                </a:r>
              </a:p>
            </p:txBody>
          </p:sp>
        </p:grpSp>
        <p:grpSp>
          <p:nvGrpSpPr>
            <p:cNvPr id="22597" name="Group 68"/>
            <p:cNvGrpSpPr>
              <a:grpSpLocks/>
            </p:cNvGrpSpPr>
            <p:nvPr/>
          </p:nvGrpSpPr>
          <p:grpSpPr bwMode="auto">
            <a:xfrm>
              <a:off x="1812" y="2423"/>
              <a:ext cx="839" cy="498"/>
              <a:chOff x="4551" y="1693"/>
              <a:chExt cx="839" cy="498"/>
            </a:xfrm>
          </p:grpSpPr>
          <p:sp>
            <p:nvSpPr>
              <p:cNvPr id="22612" name="Oval 69"/>
              <p:cNvSpPr>
                <a:spLocks noChangeArrowheads="1"/>
              </p:cNvSpPr>
              <p:nvPr/>
            </p:nvSpPr>
            <p:spPr bwMode="auto">
              <a:xfrm>
                <a:off x="4551" y="1947"/>
                <a:ext cx="269" cy="244"/>
              </a:xfrm>
              <a:prstGeom prst="ellipse">
                <a:avLst/>
              </a:prstGeom>
              <a:noFill/>
              <a:ln w="28575">
                <a:solidFill>
                  <a:srgbClr val="9933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latin typeface="Calibri Light" panose="020F0302020204030204" pitchFamily="34" charset="0"/>
                  <a:cs typeface="Calibri Light" panose="020F0302020204030204" pitchFamily="34" charset="0"/>
                </a:endParaRPr>
              </a:p>
            </p:txBody>
          </p:sp>
          <p:sp>
            <p:nvSpPr>
              <p:cNvPr id="22613" name="Text Box 70"/>
              <p:cNvSpPr txBox="1">
                <a:spLocks noChangeArrowheads="1"/>
              </p:cNvSpPr>
              <p:nvPr/>
            </p:nvSpPr>
            <p:spPr bwMode="auto">
              <a:xfrm>
                <a:off x="4551" y="1693"/>
                <a:ext cx="83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latin typeface="Calibri Light" panose="020F0302020204030204" pitchFamily="34" charset="0"/>
                    <a:cs typeface="Calibri Light" panose="020F0302020204030204" pitchFamily="34" charset="0"/>
                  </a:rPr>
                  <a:t>s</a:t>
                </a:r>
                <a:r>
                  <a:rPr lang="en-US" altLang="sv-SE" sz="2000" b="0" i="1" baseline="-25000">
                    <a:solidFill>
                      <a:schemeClr val="accent2"/>
                    </a:solidFill>
                    <a:latin typeface="Calibri Light" panose="020F0302020204030204" pitchFamily="34" charset="0"/>
                    <a:cs typeface="Calibri Light" panose="020F0302020204030204" pitchFamily="34" charset="0"/>
                  </a:rPr>
                  <a:t>k</a:t>
                </a:r>
                <a:r>
                  <a:rPr lang="en-US" altLang="sv-SE" sz="2000" b="0" baseline="-25000">
                    <a:solidFill>
                      <a:schemeClr val="accent2"/>
                    </a:solidFill>
                    <a:latin typeface="Calibri Light" panose="020F0302020204030204" pitchFamily="34" charset="0"/>
                    <a:cs typeface="Calibri Light" panose="020F0302020204030204" pitchFamily="34" charset="0"/>
                  </a:rPr>
                  <a:t>+2</a:t>
                </a:r>
                <a:r>
                  <a:rPr lang="en-US" altLang="sv-SE" sz="2000" b="0">
                    <a:solidFill>
                      <a:schemeClr val="accent2"/>
                    </a:solidFill>
                    <a:latin typeface="Calibri Light" panose="020F0302020204030204" pitchFamily="34" charset="0"/>
                    <a:cs typeface="Calibri Light" panose="020F0302020204030204" pitchFamily="34" charset="0"/>
                  </a:rPr>
                  <a:t> = s</a:t>
                </a:r>
                <a:r>
                  <a:rPr lang="en-US" altLang="sv-SE" sz="2000" b="0" i="1" baseline="-25000">
                    <a:solidFill>
                      <a:schemeClr val="accent2"/>
                    </a:solidFill>
                    <a:latin typeface="Calibri Light" panose="020F0302020204030204" pitchFamily="34" charset="0"/>
                    <a:cs typeface="Calibri Light" panose="020F0302020204030204" pitchFamily="34" charset="0"/>
                  </a:rPr>
                  <a:t>j</a:t>
                </a:r>
                <a:r>
                  <a:rPr lang="en-US" altLang="sv-SE" sz="2000" b="0" baseline="-25000">
                    <a:solidFill>
                      <a:schemeClr val="accent2"/>
                    </a:solidFill>
                    <a:latin typeface="Calibri Light" panose="020F0302020204030204" pitchFamily="34" charset="0"/>
                    <a:cs typeface="Calibri Light" panose="020F0302020204030204" pitchFamily="34" charset="0"/>
                  </a:rPr>
                  <a:t>+1</a:t>
                </a:r>
                <a:endParaRPr lang="en-US" altLang="sv-SE" sz="2000" b="0" i="1" baseline="-25000">
                  <a:solidFill>
                    <a:schemeClr val="accent2"/>
                  </a:solidFill>
                  <a:latin typeface="Calibri Light" panose="020F0302020204030204" pitchFamily="34" charset="0"/>
                  <a:cs typeface="Calibri Light" panose="020F0302020204030204" pitchFamily="34" charset="0"/>
                </a:endParaRPr>
              </a:p>
            </p:txBody>
          </p:sp>
        </p:grpSp>
        <p:sp>
          <p:nvSpPr>
            <p:cNvPr id="22598" name="Text Box 71"/>
            <p:cNvSpPr txBox="1">
              <a:spLocks noChangeArrowheads="1"/>
            </p:cNvSpPr>
            <p:nvPr/>
          </p:nvSpPr>
          <p:spPr bwMode="auto">
            <a:xfrm rot="5761707">
              <a:off x="3824" y="2763"/>
              <a:ext cx="4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spcBef>
                  <a:spcPct val="50000"/>
                </a:spcBef>
                <a:buFont typeface="Wingdings" pitchFamily="2" charset="2"/>
                <a:buNone/>
              </a:pPr>
              <a:r>
                <a:rPr lang="en-US" altLang="sv-SE" b="0">
                  <a:solidFill>
                    <a:schemeClr val="accent2"/>
                  </a:solidFill>
                  <a:latin typeface="Calibri Light" panose="020F0302020204030204" pitchFamily="34" charset="0"/>
                  <a:cs typeface="Calibri Light" panose="020F0302020204030204" pitchFamily="34" charset="0"/>
                </a:rPr>
                <a:t>. . .</a:t>
              </a:r>
            </a:p>
          </p:txBody>
        </p:sp>
        <p:sp>
          <p:nvSpPr>
            <p:cNvPr id="22599" name="Text Box 72"/>
            <p:cNvSpPr txBox="1">
              <a:spLocks noChangeArrowheads="1"/>
            </p:cNvSpPr>
            <p:nvPr/>
          </p:nvSpPr>
          <p:spPr bwMode="auto">
            <a:xfrm rot="1762813">
              <a:off x="3451" y="1931"/>
              <a:ext cx="4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spcBef>
                  <a:spcPct val="50000"/>
                </a:spcBef>
                <a:buFont typeface="Wingdings" pitchFamily="2" charset="2"/>
                <a:buNone/>
              </a:pPr>
              <a:r>
                <a:rPr lang="en-US" altLang="sv-SE" b="0">
                  <a:solidFill>
                    <a:schemeClr val="accent2"/>
                  </a:solidFill>
                  <a:latin typeface="Calibri Light" panose="020F0302020204030204" pitchFamily="34" charset="0"/>
                  <a:cs typeface="Calibri Light" panose="020F0302020204030204" pitchFamily="34" charset="0"/>
                </a:rPr>
                <a:t>. . .</a:t>
              </a:r>
            </a:p>
          </p:txBody>
        </p:sp>
        <p:grpSp>
          <p:nvGrpSpPr>
            <p:cNvPr id="22600" name="Group 73"/>
            <p:cNvGrpSpPr>
              <a:grpSpLocks/>
            </p:cNvGrpSpPr>
            <p:nvPr/>
          </p:nvGrpSpPr>
          <p:grpSpPr bwMode="auto">
            <a:xfrm>
              <a:off x="2853" y="3353"/>
              <a:ext cx="349" cy="464"/>
              <a:chOff x="3377" y="1727"/>
              <a:chExt cx="349" cy="464"/>
            </a:xfrm>
          </p:grpSpPr>
          <p:sp>
            <p:nvSpPr>
              <p:cNvPr id="22610" name="Oval 74"/>
              <p:cNvSpPr>
                <a:spLocks noChangeArrowheads="1"/>
              </p:cNvSpPr>
              <p:nvPr/>
            </p:nvSpPr>
            <p:spPr bwMode="auto">
              <a:xfrm>
                <a:off x="3457" y="1947"/>
                <a:ext cx="269" cy="244"/>
              </a:xfrm>
              <a:prstGeom prst="ellipse">
                <a:avLst/>
              </a:prstGeom>
              <a:noFill/>
              <a:ln w="28575">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latin typeface="Calibri Light" panose="020F0302020204030204" pitchFamily="34" charset="0"/>
                  <a:cs typeface="Calibri Light" panose="020F0302020204030204" pitchFamily="34" charset="0"/>
                </a:endParaRPr>
              </a:p>
            </p:txBody>
          </p:sp>
          <p:sp>
            <p:nvSpPr>
              <p:cNvPr id="22611" name="Text Box 75"/>
              <p:cNvSpPr txBox="1">
                <a:spLocks noChangeArrowheads="1"/>
              </p:cNvSpPr>
              <p:nvPr/>
            </p:nvSpPr>
            <p:spPr bwMode="auto">
              <a:xfrm>
                <a:off x="3377" y="1727"/>
                <a:ext cx="2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latin typeface="Calibri Light" panose="020F0302020204030204" pitchFamily="34" charset="0"/>
                    <a:cs typeface="Calibri Light" panose="020F0302020204030204" pitchFamily="34" charset="0"/>
                  </a:rPr>
                  <a:t>s</a:t>
                </a:r>
                <a:r>
                  <a:rPr lang="en-US" altLang="sv-SE" sz="2000" b="0" i="1" baseline="-25000">
                    <a:solidFill>
                      <a:schemeClr val="accent2"/>
                    </a:solidFill>
                    <a:latin typeface="Calibri Light" panose="020F0302020204030204" pitchFamily="34" charset="0"/>
                    <a:cs typeface="Calibri Light" panose="020F0302020204030204" pitchFamily="34" charset="0"/>
                  </a:rPr>
                  <a:t>k</a:t>
                </a:r>
              </a:p>
            </p:txBody>
          </p:sp>
        </p:grpSp>
        <p:grpSp>
          <p:nvGrpSpPr>
            <p:cNvPr id="22601" name="Group 76"/>
            <p:cNvGrpSpPr>
              <a:grpSpLocks/>
            </p:cNvGrpSpPr>
            <p:nvPr/>
          </p:nvGrpSpPr>
          <p:grpSpPr bwMode="auto">
            <a:xfrm>
              <a:off x="2651" y="1334"/>
              <a:ext cx="269" cy="470"/>
              <a:chOff x="929" y="1749"/>
              <a:chExt cx="269" cy="470"/>
            </a:xfrm>
          </p:grpSpPr>
          <p:sp>
            <p:nvSpPr>
              <p:cNvPr id="22608" name="Oval 77"/>
              <p:cNvSpPr>
                <a:spLocks noChangeArrowheads="1"/>
              </p:cNvSpPr>
              <p:nvPr/>
            </p:nvSpPr>
            <p:spPr bwMode="auto">
              <a:xfrm>
                <a:off x="929" y="1975"/>
                <a:ext cx="269" cy="244"/>
              </a:xfrm>
              <a:prstGeom prst="ellipse">
                <a:avLst/>
              </a:prstGeom>
              <a:noFill/>
              <a:ln w="2857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latin typeface="Calibri Light" panose="020F0302020204030204" pitchFamily="34" charset="0"/>
                  <a:cs typeface="Calibri Light" panose="020F0302020204030204" pitchFamily="34" charset="0"/>
                </a:endParaRPr>
              </a:p>
            </p:txBody>
          </p:sp>
          <p:sp>
            <p:nvSpPr>
              <p:cNvPr id="22609" name="Text Box 78"/>
              <p:cNvSpPr txBox="1">
                <a:spLocks noChangeArrowheads="1"/>
              </p:cNvSpPr>
              <p:nvPr/>
            </p:nvSpPr>
            <p:spPr bwMode="auto">
              <a:xfrm>
                <a:off x="929" y="1749"/>
                <a:ext cx="2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latin typeface="Calibri Light" panose="020F0302020204030204" pitchFamily="34" charset="0"/>
                    <a:cs typeface="Calibri Light" panose="020F0302020204030204" pitchFamily="34" charset="0"/>
                  </a:rPr>
                  <a:t>s</a:t>
                </a:r>
                <a:r>
                  <a:rPr lang="en-US" altLang="sv-SE" sz="2000" b="0" i="1" baseline="-25000">
                    <a:solidFill>
                      <a:schemeClr val="accent2"/>
                    </a:solidFill>
                    <a:latin typeface="Calibri Light" panose="020F0302020204030204" pitchFamily="34" charset="0"/>
                    <a:cs typeface="Calibri Light" panose="020F0302020204030204" pitchFamily="34" charset="0"/>
                  </a:rPr>
                  <a:t>j</a:t>
                </a:r>
              </a:p>
            </p:txBody>
          </p:sp>
        </p:grpSp>
        <p:grpSp>
          <p:nvGrpSpPr>
            <p:cNvPr id="22602" name="Group 79"/>
            <p:cNvGrpSpPr>
              <a:grpSpLocks/>
            </p:cNvGrpSpPr>
            <p:nvPr/>
          </p:nvGrpSpPr>
          <p:grpSpPr bwMode="auto">
            <a:xfrm>
              <a:off x="3202" y="1593"/>
              <a:ext cx="474" cy="474"/>
              <a:chOff x="1435" y="1749"/>
              <a:chExt cx="474" cy="474"/>
            </a:xfrm>
          </p:grpSpPr>
          <p:sp>
            <p:nvSpPr>
              <p:cNvPr id="22606" name="Oval 80"/>
              <p:cNvSpPr>
                <a:spLocks noChangeArrowheads="1"/>
              </p:cNvSpPr>
              <p:nvPr/>
            </p:nvSpPr>
            <p:spPr bwMode="auto">
              <a:xfrm>
                <a:off x="1435" y="1979"/>
                <a:ext cx="269" cy="244"/>
              </a:xfrm>
              <a:prstGeom prst="ellipse">
                <a:avLst/>
              </a:prstGeom>
              <a:noFill/>
              <a:ln w="28575">
                <a:solidFill>
                  <a:srgbClr val="9933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latin typeface="Calibri Light" panose="020F0302020204030204" pitchFamily="34" charset="0"/>
                  <a:cs typeface="Calibri Light" panose="020F0302020204030204" pitchFamily="34" charset="0"/>
                </a:endParaRPr>
              </a:p>
            </p:txBody>
          </p:sp>
          <p:sp>
            <p:nvSpPr>
              <p:cNvPr id="22607" name="Text Box 81"/>
              <p:cNvSpPr txBox="1">
                <a:spLocks noChangeArrowheads="1"/>
              </p:cNvSpPr>
              <p:nvPr/>
            </p:nvSpPr>
            <p:spPr bwMode="auto">
              <a:xfrm>
                <a:off x="1435" y="1749"/>
                <a:ext cx="47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latin typeface="Calibri Light" panose="020F0302020204030204" pitchFamily="34" charset="0"/>
                    <a:cs typeface="Calibri Light" panose="020F0302020204030204" pitchFamily="34" charset="0"/>
                  </a:rPr>
                  <a:t>s</a:t>
                </a:r>
                <a:r>
                  <a:rPr lang="en-US" altLang="sv-SE" sz="2000" b="0" i="1" baseline="-25000">
                    <a:solidFill>
                      <a:schemeClr val="accent2"/>
                    </a:solidFill>
                    <a:latin typeface="Calibri Light" panose="020F0302020204030204" pitchFamily="34" charset="0"/>
                    <a:cs typeface="Calibri Light" panose="020F0302020204030204" pitchFamily="34" charset="0"/>
                  </a:rPr>
                  <a:t>j</a:t>
                </a:r>
                <a:r>
                  <a:rPr lang="en-US" altLang="sv-SE" sz="2000" b="0" baseline="-25000">
                    <a:solidFill>
                      <a:schemeClr val="accent2"/>
                    </a:solidFill>
                    <a:latin typeface="Calibri Light" panose="020F0302020204030204" pitchFamily="34" charset="0"/>
                    <a:cs typeface="Calibri Light" panose="020F0302020204030204" pitchFamily="34" charset="0"/>
                  </a:rPr>
                  <a:t>+1</a:t>
                </a:r>
                <a:endParaRPr lang="en-US" altLang="sv-SE" sz="2000" b="0" i="1" baseline="-25000">
                  <a:solidFill>
                    <a:schemeClr val="accent2"/>
                  </a:solidFill>
                  <a:latin typeface="Calibri Light" panose="020F0302020204030204" pitchFamily="34" charset="0"/>
                  <a:cs typeface="Calibri Light" panose="020F0302020204030204" pitchFamily="34" charset="0"/>
                </a:endParaRPr>
              </a:p>
            </p:txBody>
          </p:sp>
        </p:grpSp>
        <p:grpSp>
          <p:nvGrpSpPr>
            <p:cNvPr id="22603" name="Group 82"/>
            <p:cNvGrpSpPr>
              <a:grpSpLocks/>
            </p:cNvGrpSpPr>
            <p:nvPr/>
          </p:nvGrpSpPr>
          <p:grpSpPr bwMode="auto">
            <a:xfrm>
              <a:off x="3500" y="3140"/>
              <a:ext cx="474" cy="474"/>
              <a:chOff x="3439" y="3099"/>
              <a:chExt cx="474" cy="474"/>
            </a:xfrm>
          </p:grpSpPr>
          <p:sp>
            <p:nvSpPr>
              <p:cNvPr id="22604" name="Oval 83"/>
              <p:cNvSpPr>
                <a:spLocks noChangeArrowheads="1"/>
              </p:cNvSpPr>
              <p:nvPr/>
            </p:nvSpPr>
            <p:spPr bwMode="auto">
              <a:xfrm>
                <a:off x="3439" y="3329"/>
                <a:ext cx="269" cy="244"/>
              </a:xfrm>
              <a:prstGeom prst="ellipse">
                <a:avLst/>
              </a:prstGeom>
              <a:noFill/>
              <a:ln w="28575">
                <a:solidFill>
                  <a:srgbClr val="33CC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latin typeface="Calibri Light" panose="020F0302020204030204" pitchFamily="34" charset="0"/>
                  <a:cs typeface="Calibri Light" panose="020F0302020204030204" pitchFamily="34" charset="0"/>
                </a:endParaRPr>
              </a:p>
            </p:txBody>
          </p:sp>
          <p:sp>
            <p:nvSpPr>
              <p:cNvPr id="22605" name="Text Box 84"/>
              <p:cNvSpPr txBox="1">
                <a:spLocks noChangeArrowheads="1"/>
              </p:cNvSpPr>
              <p:nvPr/>
            </p:nvSpPr>
            <p:spPr bwMode="auto">
              <a:xfrm>
                <a:off x="3439" y="3099"/>
                <a:ext cx="47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latin typeface="Calibri Light" panose="020F0302020204030204" pitchFamily="34" charset="0"/>
                    <a:cs typeface="Calibri Light" panose="020F0302020204030204" pitchFamily="34" charset="0"/>
                  </a:rPr>
                  <a:t>s</a:t>
                </a:r>
                <a:r>
                  <a:rPr lang="en-US" altLang="sv-SE" sz="2000" b="0" i="1" baseline="-25000">
                    <a:solidFill>
                      <a:schemeClr val="accent2"/>
                    </a:solidFill>
                    <a:latin typeface="Calibri Light" panose="020F0302020204030204" pitchFamily="34" charset="0"/>
                    <a:cs typeface="Calibri Light" panose="020F0302020204030204" pitchFamily="34" charset="0"/>
                  </a:rPr>
                  <a:t>k</a:t>
                </a:r>
                <a:r>
                  <a:rPr lang="en-US" altLang="sv-SE" sz="2000" b="0" baseline="-25000">
                    <a:solidFill>
                      <a:schemeClr val="accent2"/>
                    </a:solidFill>
                    <a:latin typeface="Calibri Light" panose="020F0302020204030204" pitchFamily="34" charset="0"/>
                    <a:cs typeface="Calibri Light" panose="020F0302020204030204" pitchFamily="34" charset="0"/>
                  </a:rPr>
                  <a:t>-1</a:t>
                </a:r>
                <a:endParaRPr lang="en-US" altLang="sv-SE" sz="2000" b="0" i="1" baseline="-25000">
                  <a:solidFill>
                    <a:schemeClr val="accent2"/>
                  </a:solidFill>
                  <a:latin typeface="Calibri Light" panose="020F0302020204030204" pitchFamily="34" charset="0"/>
                  <a:cs typeface="Calibri Light" panose="020F0302020204030204" pitchFamily="34" charset="0"/>
                </a:endParaRPr>
              </a:p>
            </p:txBody>
          </p:sp>
        </p:grpSp>
      </p:grpSp>
      <p:grpSp>
        <p:nvGrpSpPr>
          <p:cNvPr id="328789" name="Group 85"/>
          <p:cNvGrpSpPr>
            <a:grpSpLocks/>
          </p:cNvGrpSpPr>
          <p:nvPr/>
        </p:nvGrpSpPr>
        <p:grpSpPr bwMode="auto">
          <a:xfrm>
            <a:off x="658813" y="2085975"/>
            <a:ext cx="3160712" cy="3148013"/>
            <a:chOff x="1759" y="1334"/>
            <a:chExt cx="1991" cy="1983"/>
          </a:xfrm>
        </p:grpSpPr>
        <p:sp>
          <p:nvSpPr>
            <p:cNvPr id="22578" name="Oval 86"/>
            <p:cNvSpPr>
              <a:spLocks noChangeArrowheads="1"/>
            </p:cNvSpPr>
            <p:nvPr/>
          </p:nvSpPr>
          <p:spPr bwMode="auto">
            <a:xfrm>
              <a:off x="2436" y="3073"/>
              <a:ext cx="269" cy="244"/>
            </a:xfrm>
            <a:prstGeom prst="ellipse">
              <a:avLst/>
            </a:prstGeom>
            <a:noFill/>
            <a:ln w="28575">
              <a:solidFill>
                <a:srgbClr val="800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latin typeface="Calibri Light" panose="020F0302020204030204" pitchFamily="34" charset="0"/>
                <a:cs typeface="Calibri Light" panose="020F0302020204030204" pitchFamily="34" charset="0"/>
              </a:endParaRPr>
            </a:p>
          </p:txBody>
        </p:sp>
        <p:sp>
          <p:nvSpPr>
            <p:cNvPr id="22579" name="Text Box 87"/>
            <p:cNvSpPr txBox="1">
              <a:spLocks noChangeArrowheads="1"/>
            </p:cNvSpPr>
            <p:nvPr/>
          </p:nvSpPr>
          <p:spPr bwMode="auto">
            <a:xfrm rot="-7776293">
              <a:off x="1883" y="2847"/>
              <a:ext cx="4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spcBef>
                  <a:spcPct val="50000"/>
                </a:spcBef>
                <a:buFont typeface="Wingdings" pitchFamily="2" charset="2"/>
                <a:buNone/>
              </a:pPr>
              <a:r>
                <a:rPr lang="en-US" altLang="sv-SE" b="0">
                  <a:solidFill>
                    <a:schemeClr val="accent2"/>
                  </a:solidFill>
                  <a:latin typeface="Calibri Light" panose="020F0302020204030204" pitchFamily="34" charset="0"/>
                  <a:cs typeface="Calibri Light" panose="020F0302020204030204" pitchFamily="34" charset="0"/>
                </a:rPr>
                <a:t>. . .</a:t>
              </a:r>
            </a:p>
          </p:txBody>
        </p:sp>
        <p:sp>
          <p:nvSpPr>
            <p:cNvPr id="22580" name="Text Box 88"/>
            <p:cNvSpPr txBox="1">
              <a:spLocks noChangeArrowheads="1"/>
            </p:cNvSpPr>
            <p:nvPr/>
          </p:nvSpPr>
          <p:spPr bwMode="auto">
            <a:xfrm rot="5027217">
              <a:off x="3392" y="2239"/>
              <a:ext cx="4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spcBef>
                  <a:spcPct val="50000"/>
                </a:spcBef>
                <a:buFont typeface="Wingdings" pitchFamily="2" charset="2"/>
                <a:buNone/>
              </a:pPr>
              <a:r>
                <a:rPr lang="en-US" altLang="sv-SE" b="0">
                  <a:solidFill>
                    <a:schemeClr val="accent2"/>
                  </a:solidFill>
                  <a:latin typeface="Calibri Light" panose="020F0302020204030204" pitchFamily="34" charset="0"/>
                  <a:cs typeface="Calibri Light" panose="020F0302020204030204" pitchFamily="34" charset="0"/>
                </a:rPr>
                <a:t>. . .</a:t>
              </a:r>
            </a:p>
          </p:txBody>
        </p:sp>
        <p:grpSp>
          <p:nvGrpSpPr>
            <p:cNvPr id="22581" name="Group 89"/>
            <p:cNvGrpSpPr>
              <a:grpSpLocks/>
            </p:cNvGrpSpPr>
            <p:nvPr/>
          </p:nvGrpSpPr>
          <p:grpSpPr bwMode="auto">
            <a:xfrm>
              <a:off x="1964" y="1604"/>
              <a:ext cx="349" cy="464"/>
              <a:chOff x="3377" y="1727"/>
              <a:chExt cx="349" cy="464"/>
            </a:xfrm>
          </p:grpSpPr>
          <p:sp>
            <p:nvSpPr>
              <p:cNvPr id="22593" name="Oval 90"/>
              <p:cNvSpPr>
                <a:spLocks noChangeArrowheads="1"/>
              </p:cNvSpPr>
              <p:nvPr/>
            </p:nvSpPr>
            <p:spPr bwMode="auto">
              <a:xfrm>
                <a:off x="3457" y="1947"/>
                <a:ext cx="269" cy="244"/>
              </a:xfrm>
              <a:prstGeom prst="ellipse">
                <a:avLst/>
              </a:prstGeom>
              <a:noFill/>
              <a:ln w="28575">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latin typeface="Calibri Light" panose="020F0302020204030204" pitchFamily="34" charset="0"/>
                  <a:cs typeface="Calibri Light" panose="020F0302020204030204" pitchFamily="34" charset="0"/>
                </a:endParaRPr>
              </a:p>
            </p:txBody>
          </p:sp>
          <p:sp>
            <p:nvSpPr>
              <p:cNvPr id="22594" name="Text Box 91"/>
              <p:cNvSpPr txBox="1">
                <a:spLocks noChangeArrowheads="1"/>
              </p:cNvSpPr>
              <p:nvPr/>
            </p:nvSpPr>
            <p:spPr bwMode="auto">
              <a:xfrm>
                <a:off x="3377" y="1727"/>
                <a:ext cx="2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latin typeface="Calibri Light" panose="020F0302020204030204" pitchFamily="34" charset="0"/>
                    <a:cs typeface="Calibri Light" panose="020F0302020204030204" pitchFamily="34" charset="0"/>
                  </a:rPr>
                  <a:t>s</a:t>
                </a:r>
                <a:r>
                  <a:rPr lang="en-US" altLang="sv-SE" sz="2000" b="0" i="1" baseline="-25000">
                    <a:solidFill>
                      <a:schemeClr val="accent2"/>
                    </a:solidFill>
                    <a:latin typeface="Calibri Light" panose="020F0302020204030204" pitchFamily="34" charset="0"/>
                    <a:cs typeface="Calibri Light" panose="020F0302020204030204" pitchFamily="34" charset="0"/>
                  </a:rPr>
                  <a:t>k</a:t>
                </a:r>
              </a:p>
            </p:txBody>
          </p:sp>
        </p:grpSp>
        <p:grpSp>
          <p:nvGrpSpPr>
            <p:cNvPr id="22582" name="Group 92"/>
            <p:cNvGrpSpPr>
              <a:grpSpLocks/>
            </p:cNvGrpSpPr>
            <p:nvPr/>
          </p:nvGrpSpPr>
          <p:grpSpPr bwMode="auto">
            <a:xfrm>
              <a:off x="2651" y="1334"/>
              <a:ext cx="269" cy="470"/>
              <a:chOff x="929" y="1749"/>
              <a:chExt cx="269" cy="470"/>
            </a:xfrm>
          </p:grpSpPr>
          <p:sp>
            <p:nvSpPr>
              <p:cNvPr id="22591" name="Oval 93"/>
              <p:cNvSpPr>
                <a:spLocks noChangeArrowheads="1"/>
              </p:cNvSpPr>
              <p:nvPr/>
            </p:nvSpPr>
            <p:spPr bwMode="auto">
              <a:xfrm>
                <a:off x="929" y="1975"/>
                <a:ext cx="269" cy="244"/>
              </a:xfrm>
              <a:prstGeom prst="ellipse">
                <a:avLst/>
              </a:prstGeom>
              <a:noFill/>
              <a:ln w="2857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latin typeface="Calibri Light" panose="020F0302020204030204" pitchFamily="34" charset="0"/>
                  <a:cs typeface="Calibri Light" panose="020F0302020204030204" pitchFamily="34" charset="0"/>
                </a:endParaRPr>
              </a:p>
            </p:txBody>
          </p:sp>
          <p:sp>
            <p:nvSpPr>
              <p:cNvPr id="22592" name="Text Box 94"/>
              <p:cNvSpPr txBox="1">
                <a:spLocks noChangeArrowheads="1"/>
              </p:cNvSpPr>
              <p:nvPr/>
            </p:nvSpPr>
            <p:spPr bwMode="auto">
              <a:xfrm>
                <a:off x="929" y="1749"/>
                <a:ext cx="2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latin typeface="Calibri Light" panose="020F0302020204030204" pitchFamily="34" charset="0"/>
                    <a:cs typeface="Calibri Light" panose="020F0302020204030204" pitchFamily="34" charset="0"/>
                  </a:rPr>
                  <a:t>s</a:t>
                </a:r>
                <a:r>
                  <a:rPr lang="en-US" altLang="sv-SE" sz="2000" b="0" i="1" baseline="-25000">
                    <a:solidFill>
                      <a:schemeClr val="accent2"/>
                    </a:solidFill>
                    <a:latin typeface="Calibri Light" panose="020F0302020204030204" pitchFamily="34" charset="0"/>
                    <a:cs typeface="Calibri Light" panose="020F0302020204030204" pitchFamily="34" charset="0"/>
                  </a:rPr>
                  <a:t>j</a:t>
                </a:r>
              </a:p>
            </p:txBody>
          </p:sp>
        </p:grpSp>
        <p:grpSp>
          <p:nvGrpSpPr>
            <p:cNvPr id="22583" name="Group 95"/>
            <p:cNvGrpSpPr>
              <a:grpSpLocks/>
            </p:cNvGrpSpPr>
            <p:nvPr/>
          </p:nvGrpSpPr>
          <p:grpSpPr bwMode="auto">
            <a:xfrm>
              <a:off x="3202" y="1593"/>
              <a:ext cx="474" cy="474"/>
              <a:chOff x="1435" y="1749"/>
              <a:chExt cx="474" cy="474"/>
            </a:xfrm>
          </p:grpSpPr>
          <p:sp>
            <p:nvSpPr>
              <p:cNvPr id="22589" name="Oval 96"/>
              <p:cNvSpPr>
                <a:spLocks noChangeArrowheads="1"/>
              </p:cNvSpPr>
              <p:nvPr/>
            </p:nvSpPr>
            <p:spPr bwMode="auto">
              <a:xfrm>
                <a:off x="1435" y="1979"/>
                <a:ext cx="269" cy="244"/>
              </a:xfrm>
              <a:prstGeom prst="ellipse">
                <a:avLst/>
              </a:prstGeom>
              <a:noFill/>
              <a:ln w="28575">
                <a:solidFill>
                  <a:srgbClr val="9933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latin typeface="Calibri Light" panose="020F0302020204030204" pitchFamily="34" charset="0"/>
                  <a:cs typeface="Calibri Light" panose="020F0302020204030204" pitchFamily="34" charset="0"/>
                </a:endParaRPr>
              </a:p>
            </p:txBody>
          </p:sp>
          <p:sp>
            <p:nvSpPr>
              <p:cNvPr id="22590" name="Text Box 97"/>
              <p:cNvSpPr txBox="1">
                <a:spLocks noChangeArrowheads="1"/>
              </p:cNvSpPr>
              <p:nvPr/>
            </p:nvSpPr>
            <p:spPr bwMode="auto">
              <a:xfrm>
                <a:off x="1435" y="1749"/>
                <a:ext cx="47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latin typeface="Calibri Light" panose="020F0302020204030204" pitchFamily="34" charset="0"/>
                    <a:cs typeface="Calibri Light" panose="020F0302020204030204" pitchFamily="34" charset="0"/>
                  </a:rPr>
                  <a:t>s</a:t>
                </a:r>
                <a:r>
                  <a:rPr lang="en-US" altLang="sv-SE" sz="2000" b="0" i="1" baseline="-25000">
                    <a:solidFill>
                      <a:schemeClr val="accent2"/>
                    </a:solidFill>
                    <a:latin typeface="Calibri Light" panose="020F0302020204030204" pitchFamily="34" charset="0"/>
                    <a:cs typeface="Calibri Light" panose="020F0302020204030204" pitchFamily="34" charset="0"/>
                  </a:rPr>
                  <a:t>j</a:t>
                </a:r>
                <a:r>
                  <a:rPr lang="en-US" altLang="sv-SE" sz="2000" b="0" baseline="-25000">
                    <a:solidFill>
                      <a:schemeClr val="accent2"/>
                    </a:solidFill>
                    <a:latin typeface="Calibri Light" panose="020F0302020204030204" pitchFamily="34" charset="0"/>
                    <a:cs typeface="Calibri Light" panose="020F0302020204030204" pitchFamily="34" charset="0"/>
                  </a:rPr>
                  <a:t>+1</a:t>
                </a:r>
                <a:endParaRPr lang="en-US" altLang="sv-SE" sz="2000" b="0" i="1" baseline="-25000">
                  <a:solidFill>
                    <a:schemeClr val="accent2"/>
                  </a:solidFill>
                  <a:latin typeface="Calibri Light" panose="020F0302020204030204" pitchFamily="34" charset="0"/>
                  <a:cs typeface="Calibri Light" panose="020F0302020204030204" pitchFamily="34" charset="0"/>
                </a:endParaRPr>
              </a:p>
            </p:txBody>
          </p:sp>
        </p:grpSp>
        <p:grpSp>
          <p:nvGrpSpPr>
            <p:cNvPr id="22584" name="Group 98"/>
            <p:cNvGrpSpPr>
              <a:grpSpLocks/>
            </p:cNvGrpSpPr>
            <p:nvPr/>
          </p:nvGrpSpPr>
          <p:grpSpPr bwMode="auto">
            <a:xfrm>
              <a:off x="1759" y="2219"/>
              <a:ext cx="474" cy="474"/>
              <a:chOff x="3439" y="3099"/>
              <a:chExt cx="474" cy="474"/>
            </a:xfrm>
          </p:grpSpPr>
          <p:sp>
            <p:nvSpPr>
              <p:cNvPr id="22587" name="Oval 99"/>
              <p:cNvSpPr>
                <a:spLocks noChangeArrowheads="1"/>
              </p:cNvSpPr>
              <p:nvPr/>
            </p:nvSpPr>
            <p:spPr bwMode="auto">
              <a:xfrm>
                <a:off x="3439" y="3329"/>
                <a:ext cx="269" cy="244"/>
              </a:xfrm>
              <a:prstGeom prst="ellipse">
                <a:avLst/>
              </a:prstGeom>
              <a:noFill/>
              <a:ln w="28575">
                <a:solidFill>
                  <a:srgbClr val="33CC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latin typeface="Calibri Light" panose="020F0302020204030204" pitchFamily="34" charset="0"/>
                  <a:cs typeface="Calibri Light" panose="020F0302020204030204" pitchFamily="34" charset="0"/>
                </a:endParaRPr>
              </a:p>
            </p:txBody>
          </p:sp>
          <p:sp>
            <p:nvSpPr>
              <p:cNvPr id="22588" name="Text Box 100"/>
              <p:cNvSpPr txBox="1">
                <a:spLocks noChangeArrowheads="1"/>
              </p:cNvSpPr>
              <p:nvPr/>
            </p:nvSpPr>
            <p:spPr bwMode="auto">
              <a:xfrm>
                <a:off x="3439" y="3099"/>
                <a:ext cx="47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latin typeface="Calibri Light" panose="020F0302020204030204" pitchFamily="34" charset="0"/>
                    <a:cs typeface="Calibri Light" panose="020F0302020204030204" pitchFamily="34" charset="0"/>
                  </a:rPr>
                  <a:t>s</a:t>
                </a:r>
                <a:r>
                  <a:rPr lang="en-US" altLang="sv-SE" sz="2000" b="0" i="1" baseline="-25000">
                    <a:solidFill>
                      <a:schemeClr val="accent2"/>
                    </a:solidFill>
                    <a:latin typeface="Calibri Light" panose="020F0302020204030204" pitchFamily="34" charset="0"/>
                    <a:cs typeface="Calibri Light" panose="020F0302020204030204" pitchFamily="34" charset="0"/>
                  </a:rPr>
                  <a:t>k</a:t>
                </a:r>
                <a:r>
                  <a:rPr lang="en-US" altLang="sv-SE" sz="2000" b="0" baseline="-25000">
                    <a:solidFill>
                      <a:schemeClr val="accent2"/>
                    </a:solidFill>
                    <a:latin typeface="Calibri Light" panose="020F0302020204030204" pitchFamily="34" charset="0"/>
                    <a:cs typeface="Calibri Light" panose="020F0302020204030204" pitchFamily="34" charset="0"/>
                  </a:rPr>
                  <a:t>-1</a:t>
                </a:r>
                <a:endParaRPr lang="en-US" altLang="sv-SE" sz="2000" b="0" i="1" baseline="-25000">
                  <a:solidFill>
                    <a:schemeClr val="accent2"/>
                  </a:solidFill>
                  <a:latin typeface="Calibri Light" panose="020F0302020204030204" pitchFamily="34" charset="0"/>
                  <a:cs typeface="Calibri Light" panose="020F0302020204030204" pitchFamily="34" charset="0"/>
                </a:endParaRPr>
              </a:p>
            </p:txBody>
          </p:sp>
        </p:grpSp>
        <p:sp>
          <p:nvSpPr>
            <p:cNvPr id="22585" name="Text Box 101"/>
            <p:cNvSpPr txBox="1">
              <a:spLocks noChangeArrowheads="1"/>
            </p:cNvSpPr>
            <p:nvPr/>
          </p:nvSpPr>
          <p:spPr bwMode="auto">
            <a:xfrm rot="9154266">
              <a:off x="3024" y="3009"/>
              <a:ext cx="4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spcBef>
                  <a:spcPct val="50000"/>
                </a:spcBef>
                <a:buFont typeface="Wingdings" pitchFamily="2" charset="2"/>
                <a:buNone/>
              </a:pPr>
              <a:r>
                <a:rPr lang="en-US" altLang="sv-SE" b="0">
                  <a:solidFill>
                    <a:schemeClr val="accent2"/>
                  </a:solidFill>
                  <a:latin typeface="Calibri Light" panose="020F0302020204030204" pitchFamily="34" charset="0"/>
                  <a:cs typeface="Calibri Light" panose="020F0302020204030204" pitchFamily="34" charset="0"/>
                </a:rPr>
                <a:t>. . .</a:t>
              </a:r>
            </a:p>
          </p:txBody>
        </p:sp>
        <p:sp>
          <p:nvSpPr>
            <p:cNvPr id="22586" name="Oval 102"/>
            <p:cNvSpPr>
              <a:spLocks noChangeArrowheads="1"/>
            </p:cNvSpPr>
            <p:nvPr/>
          </p:nvSpPr>
          <p:spPr bwMode="auto">
            <a:xfrm>
              <a:off x="3397" y="2693"/>
              <a:ext cx="269" cy="244"/>
            </a:xfrm>
            <a:prstGeom prst="ellipse">
              <a:avLst/>
            </a:prstGeom>
            <a:noFill/>
            <a:ln w="28575">
              <a:solidFill>
                <a:srgbClr val="00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latin typeface="Calibri Light" panose="020F0302020204030204" pitchFamily="34" charset="0"/>
                <a:cs typeface="Calibri Light" panose="020F0302020204030204" pitchFamily="34" charset="0"/>
              </a:endParaRPr>
            </a:p>
          </p:txBody>
        </p:sp>
      </p:grpSp>
      <p:sp>
        <p:nvSpPr>
          <p:cNvPr id="328811" name="Text Box 107"/>
          <p:cNvSpPr txBox="1">
            <a:spLocks noChangeArrowheads="1"/>
          </p:cNvSpPr>
          <p:nvPr/>
        </p:nvSpPr>
        <p:spPr bwMode="auto">
          <a:xfrm>
            <a:off x="984250" y="2776538"/>
            <a:ext cx="629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spcBef>
                <a:spcPct val="50000"/>
              </a:spcBef>
              <a:buFont typeface="Wingdings" pitchFamily="2" charset="2"/>
              <a:buNone/>
            </a:pPr>
            <a:r>
              <a:rPr lang="en-US" altLang="sv-SE" sz="2200" b="0">
                <a:solidFill>
                  <a:schemeClr val="accent2"/>
                </a:solidFill>
                <a:latin typeface="Calibri Light" panose="020F0302020204030204" pitchFamily="34" charset="0"/>
                <a:cs typeface="Calibri Light" panose="020F0302020204030204" pitchFamily="34" charset="0"/>
              </a:rPr>
              <a:t>Use s</a:t>
            </a:r>
            <a:r>
              <a:rPr lang="en-US" altLang="sv-SE" sz="2200" b="0" baseline="-25000">
                <a:solidFill>
                  <a:schemeClr val="accent2"/>
                </a:solidFill>
                <a:latin typeface="Calibri Light" panose="020F0302020204030204" pitchFamily="34" charset="0"/>
                <a:cs typeface="Calibri Light" panose="020F0302020204030204" pitchFamily="34" charset="0"/>
              </a:rPr>
              <a:t>1</a:t>
            </a:r>
            <a:r>
              <a:rPr lang="en-US" altLang="sv-SE" sz="2200" b="0">
                <a:solidFill>
                  <a:schemeClr val="accent2"/>
                </a:solidFill>
                <a:latin typeface="Calibri Light" panose="020F0302020204030204" pitchFamily="34" charset="0"/>
                <a:cs typeface="Calibri Light" panose="020F0302020204030204" pitchFamily="34" charset="0"/>
              </a:rPr>
              <a:t> and s</a:t>
            </a:r>
            <a:r>
              <a:rPr lang="en-US" altLang="sv-SE" sz="2200" b="0" baseline="-25000">
                <a:solidFill>
                  <a:schemeClr val="accent2"/>
                </a:solidFill>
                <a:latin typeface="Calibri Light" panose="020F0302020204030204" pitchFamily="34" charset="0"/>
                <a:cs typeface="Calibri Light" panose="020F0302020204030204" pitchFamily="34" charset="0"/>
              </a:rPr>
              <a:t>2</a:t>
            </a:r>
            <a:r>
              <a:rPr lang="en-US" altLang="sv-SE" sz="2200" b="0">
                <a:solidFill>
                  <a:schemeClr val="accent2"/>
                </a:solidFill>
                <a:latin typeface="Calibri Light" panose="020F0302020204030204" pitchFamily="34" charset="0"/>
                <a:cs typeface="Calibri Light" panose="020F0302020204030204" pitchFamily="34" charset="0"/>
              </a:rPr>
              <a:t> to construct an infinite sequence of states such that s</a:t>
            </a:r>
            <a:r>
              <a:rPr lang="en-US" altLang="sv-SE" sz="2200" b="0" baseline="-25000">
                <a:solidFill>
                  <a:schemeClr val="accent2"/>
                </a:solidFill>
                <a:latin typeface="Calibri Light" panose="020F0302020204030204" pitchFamily="34" charset="0"/>
                <a:cs typeface="Calibri Light" panose="020F0302020204030204" pitchFamily="34" charset="0"/>
              </a:rPr>
              <a:t>i+2</a:t>
            </a:r>
            <a:r>
              <a:rPr lang="en-US" altLang="sv-SE" sz="2200" b="0">
                <a:solidFill>
                  <a:schemeClr val="accent2"/>
                </a:solidFill>
                <a:latin typeface="Calibri Light" panose="020F0302020204030204" pitchFamily="34" charset="0"/>
                <a:cs typeface="Calibri Light" panose="020F0302020204030204" pitchFamily="34" charset="0"/>
              </a:rPr>
              <a:t> = f(s</a:t>
            </a:r>
            <a:r>
              <a:rPr lang="en-US" altLang="sv-SE" sz="2200" b="0" baseline="-25000">
                <a:solidFill>
                  <a:schemeClr val="accent2"/>
                </a:solidFill>
                <a:latin typeface="Calibri Light" panose="020F0302020204030204" pitchFamily="34" charset="0"/>
                <a:cs typeface="Calibri Light" panose="020F0302020204030204" pitchFamily="34" charset="0"/>
              </a:rPr>
              <a:t>i</a:t>
            </a:r>
            <a:r>
              <a:rPr lang="en-US" altLang="sv-SE" sz="2200" b="0">
                <a:solidFill>
                  <a:schemeClr val="accent2"/>
                </a:solidFill>
                <a:latin typeface="Calibri Light" panose="020F0302020204030204" pitchFamily="34" charset="0"/>
                <a:cs typeface="Calibri Light" panose="020F0302020204030204" pitchFamily="34" charset="0"/>
              </a:rPr>
              <a:t>,s</a:t>
            </a:r>
            <a:r>
              <a:rPr lang="en-US" altLang="sv-SE" sz="2200" b="0" baseline="-25000">
                <a:solidFill>
                  <a:schemeClr val="accent2"/>
                </a:solidFill>
                <a:latin typeface="Calibri Light" panose="020F0302020204030204" pitchFamily="34" charset="0"/>
                <a:cs typeface="Calibri Light" panose="020F0302020204030204" pitchFamily="34" charset="0"/>
              </a:rPr>
              <a:t>i+1</a:t>
            </a:r>
            <a:r>
              <a:rPr lang="en-US" altLang="sv-SE" sz="2200" b="0">
                <a:solidFill>
                  <a:schemeClr val="accent2"/>
                </a:solidFill>
                <a:latin typeface="Calibri Light" panose="020F0302020204030204" pitchFamily="34" charset="0"/>
                <a:cs typeface="Calibri Light" panose="020F0302020204030204" pitchFamily="34" charset="0"/>
              </a:rPr>
              <a:t>)</a:t>
            </a:r>
          </a:p>
        </p:txBody>
      </p:sp>
      <p:sp>
        <p:nvSpPr>
          <p:cNvPr id="328812" name="Text Box 108"/>
          <p:cNvSpPr txBox="1">
            <a:spLocks noChangeArrowheads="1"/>
          </p:cNvSpPr>
          <p:nvPr/>
        </p:nvSpPr>
        <p:spPr bwMode="auto">
          <a:xfrm>
            <a:off x="1163638" y="2624138"/>
            <a:ext cx="7391400"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spcBef>
                <a:spcPct val="50000"/>
              </a:spcBef>
              <a:buFont typeface="Wingdings" pitchFamily="2" charset="2"/>
              <a:buNone/>
            </a:pPr>
            <a:r>
              <a:rPr lang="en-US" altLang="sv-SE" sz="2200" b="0" dirty="0">
                <a:solidFill>
                  <a:schemeClr val="accent2"/>
                </a:solidFill>
                <a:latin typeface="Calibri Light" panose="020F0302020204030204" pitchFamily="34" charset="0"/>
                <a:cs typeface="Calibri Light" panose="020F0302020204030204" pitchFamily="34" charset="0"/>
              </a:rPr>
              <a:t>There must be a sequence of states s</a:t>
            </a:r>
            <a:r>
              <a:rPr lang="en-US" altLang="sv-SE" sz="2200" b="0" baseline="-25000" dirty="0">
                <a:solidFill>
                  <a:schemeClr val="accent2"/>
                </a:solidFill>
                <a:latin typeface="Calibri Light" panose="020F0302020204030204" pitchFamily="34" charset="0"/>
                <a:cs typeface="Calibri Light" panose="020F0302020204030204" pitchFamily="34" charset="0"/>
              </a:rPr>
              <a:t>j</a:t>
            </a:r>
            <a:r>
              <a:rPr lang="en-US" altLang="sv-SE" sz="2200" b="0" dirty="0">
                <a:solidFill>
                  <a:schemeClr val="accent2"/>
                </a:solidFill>
                <a:latin typeface="Calibri Light" panose="020F0302020204030204" pitchFamily="34" charset="0"/>
                <a:cs typeface="Calibri Light" panose="020F0302020204030204" pitchFamily="34" charset="0"/>
              </a:rPr>
              <a:t>,s</a:t>
            </a:r>
            <a:r>
              <a:rPr lang="en-US" altLang="sv-SE" sz="2200" b="0" baseline="-25000" dirty="0">
                <a:solidFill>
                  <a:schemeClr val="accent2"/>
                </a:solidFill>
                <a:latin typeface="Calibri Light" panose="020F0302020204030204" pitchFamily="34" charset="0"/>
                <a:cs typeface="Calibri Light" panose="020F0302020204030204" pitchFamily="34" charset="0"/>
              </a:rPr>
              <a:t>j+1</a:t>
            </a:r>
            <a:r>
              <a:rPr lang="en-US" altLang="sv-SE" sz="2200" b="0" dirty="0">
                <a:solidFill>
                  <a:schemeClr val="accent2"/>
                </a:solidFill>
                <a:latin typeface="Calibri Light" panose="020F0302020204030204" pitchFamily="34" charset="0"/>
                <a:cs typeface="Calibri Light" panose="020F0302020204030204" pitchFamily="34" charset="0"/>
              </a:rPr>
              <a:t>,…, s</a:t>
            </a:r>
            <a:r>
              <a:rPr lang="en-US" altLang="sv-SE" sz="2200" b="0" baseline="-25000" dirty="0">
                <a:solidFill>
                  <a:schemeClr val="accent2"/>
                </a:solidFill>
                <a:latin typeface="Calibri Light" panose="020F0302020204030204" pitchFamily="34" charset="0"/>
                <a:cs typeface="Calibri Light" panose="020F0302020204030204" pitchFamily="34" charset="0"/>
              </a:rPr>
              <a:t>k-1</a:t>
            </a:r>
            <a:r>
              <a:rPr lang="en-US" altLang="sv-SE" sz="2200" b="0" dirty="0">
                <a:solidFill>
                  <a:schemeClr val="accent2"/>
                </a:solidFill>
                <a:latin typeface="Calibri Light" panose="020F0302020204030204" pitchFamily="34" charset="0"/>
                <a:cs typeface="Calibri Light" panose="020F0302020204030204" pitchFamily="34" charset="0"/>
              </a:rPr>
              <a:t>,s</a:t>
            </a:r>
            <a:r>
              <a:rPr lang="en-US" altLang="sv-SE" sz="2200" b="0" baseline="-25000" dirty="0">
                <a:solidFill>
                  <a:schemeClr val="accent2"/>
                </a:solidFill>
                <a:latin typeface="Calibri Light" panose="020F0302020204030204" pitchFamily="34" charset="0"/>
                <a:cs typeface="Calibri Light" panose="020F0302020204030204" pitchFamily="34" charset="0"/>
              </a:rPr>
              <a:t>k </a:t>
            </a:r>
            <a:r>
              <a:rPr lang="en-US" altLang="sv-SE" sz="2200" b="0" dirty="0">
                <a:solidFill>
                  <a:schemeClr val="accent2"/>
                </a:solidFill>
                <a:latin typeface="Calibri Light" panose="020F0302020204030204" pitchFamily="34" charset="0"/>
                <a:cs typeface="Calibri Light" panose="020F0302020204030204" pitchFamily="34" charset="0"/>
              </a:rPr>
              <a:t>that is, a subset of this infinite sequence such that f(s</a:t>
            </a:r>
            <a:r>
              <a:rPr lang="en-US" altLang="sv-SE" sz="2200" b="0" baseline="-25000" dirty="0">
                <a:solidFill>
                  <a:schemeClr val="accent2"/>
                </a:solidFill>
                <a:latin typeface="Calibri Light" panose="020F0302020204030204" pitchFamily="34" charset="0"/>
                <a:cs typeface="Calibri Light" panose="020F0302020204030204" pitchFamily="34" charset="0"/>
              </a:rPr>
              <a:t>k-1</a:t>
            </a:r>
            <a:r>
              <a:rPr lang="en-US" altLang="sv-SE" sz="2200" b="0" dirty="0">
                <a:solidFill>
                  <a:schemeClr val="accent2"/>
                </a:solidFill>
                <a:latin typeface="Calibri Light" panose="020F0302020204030204" pitchFamily="34" charset="0"/>
                <a:cs typeface="Calibri Light" panose="020F0302020204030204" pitchFamily="34" charset="0"/>
              </a:rPr>
              <a:t>,s</a:t>
            </a:r>
            <a:r>
              <a:rPr lang="en-US" altLang="sv-SE" sz="2200" b="0" baseline="-25000" dirty="0">
                <a:solidFill>
                  <a:schemeClr val="accent2"/>
                </a:solidFill>
                <a:latin typeface="Calibri Light" panose="020F0302020204030204" pitchFamily="34" charset="0"/>
                <a:cs typeface="Calibri Light" panose="020F0302020204030204" pitchFamily="34" charset="0"/>
              </a:rPr>
              <a:t>k</a:t>
            </a:r>
            <a:r>
              <a:rPr lang="en-US" altLang="sv-SE" sz="2200" b="0" dirty="0">
                <a:solidFill>
                  <a:schemeClr val="accent2"/>
                </a:solidFill>
                <a:latin typeface="Calibri Light" panose="020F0302020204030204" pitchFamily="34" charset="0"/>
                <a:cs typeface="Calibri Light" panose="020F0302020204030204" pitchFamily="34" charset="0"/>
              </a:rPr>
              <a:t>) = </a:t>
            </a:r>
            <a:r>
              <a:rPr lang="en-US" altLang="sv-SE" sz="2200" b="0" dirty="0" err="1">
                <a:solidFill>
                  <a:schemeClr val="accent2"/>
                </a:solidFill>
                <a:latin typeface="Calibri Light" panose="020F0302020204030204" pitchFamily="34" charset="0"/>
                <a:cs typeface="Calibri Light" panose="020F0302020204030204" pitchFamily="34" charset="0"/>
              </a:rPr>
              <a:t>s</a:t>
            </a:r>
            <a:r>
              <a:rPr lang="en-US" altLang="sv-SE" sz="2200" b="0" baseline="-25000" dirty="0" err="1">
                <a:solidFill>
                  <a:schemeClr val="accent2"/>
                </a:solidFill>
                <a:latin typeface="Calibri Light" panose="020F0302020204030204" pitchFamily="34" charset="0"/>
                <a:cs typeface="Calibri Light" panose="020F0302020204030204" pitchFamily="34" charset="0"/>
              </a:rPr>
              <a:t>j</a:t>
            </a:r>
            <a:r>
              <a:rPr lang="en-US" altLang="sv-SE" sz="2200" b="0" dirty="0">
                <a:solidFill>
                  <a:schemeClr val="accent2"/>
                </a:solidFill>
                <a:latin typeface="Calibri Light" panose="020F0302020204030204" pitchFamily="34" charset="0"/>
                <a:cs typeface="Calibri Light" panose="020F0302020204030204" pitchFamily="34" charset="0"/>
              </a:rPr>
              <a:t> and f(</a:t>
            </a:r>
            <a:r>
              <a:rPr lang="en-US" altLang="sv-SE" sz="2200" b="0" dirty="0" err="1">
                <a:solidFill>
                  <a:schemeClr val="accent2"/>
                </a:solidFill>
                <a:latin typeface="Calibri Light" panose="020F0302020204030204" pitchFamily="34" charset="0"/>
                <a:cs typeface="Calibri Light" panose="020F0302020204030204" pitchFamily="34" charset="0"/>
              </a:rPr>
              <a:t>s</a:t>
            </a:r>
            <a:r>
              <a:rPr lang="en-US" altLang="sv-SE" sz="2200" b="0" baseline="-25000" dirty="0" err="1">
                <a:solidFill>
                  <a:schemeClr val="accent2"/>
                </a:solidFill>
                <a:latin typeface="Calibri Light" panose="020F0302020204030204" pitchFamily="34" charset="0"/>
                <a:cs typeface="Calibri Light" panose="020F0302020204030204" pitchFamily="34" charset="0"/>
              </a:rPr>
              <a:t>k</a:t>
            </a:r>
            <a:r>
              <a:rPr lang="en-US" altLang="sv-SE" sz="2200" b="0" dirty="0" err="1">
                <a:solidFill>
                  <a:schemeClr val="accent2"/>
                </a:solidFill>
                <a:latin typeface="Calibri Light" panose="020F0302020204030204" pitchFamily="34" charset="0"/>
                <a:cs typeface="Calibri Light" panose="020F0302020204030204" pitchFamily="34" charset="0"/>
              </a:rPr>
              <a:t>,s</a:t>
            </a:r>
            <a:r>
              <a:rPr lang="en-US" altLang="sv-SE" sz="2200" b="0" baseline="-25000" dirty="0" err="1">
                <a:solidFill>
                  <a:schemeClr val="accent2"/>
                </a:solidFill>
                <a:latin typeface="Calibri Light" panose="020F0302020204030204" pitchFamily="34" charset="0"/>
                <a:cs typeface="Calibri Light" panose="020F0302020204030204" pitchFamily="34" charset="0"/>
              </a:rPr>
              <a:t>j</a:t>
            </a:r>
            <a:r>
              <a:rPr lang="en-US" altLang="sv-SE" sz="2200" b="0" dirty="0">
                <a:solidFill>
                  <a:schemeClr val="accent2"/>
                </a:solidFill>
                <a:latin typeface="Calibri Light" panose="020F0302020204030204" pitchFamily="34" charset="0"/>
                <a:cs typeface="Calibri Light" panose="020F0302020204030204" pitchFamily="34" charset="0"/>
              </a:rPr>
              <a:t>) = s</a:t>
            </a:r>
            <a:r>
              <a:rPr lang="en-US" altLang="sv-SE" sz="2200" b="0" baseline="-25000" dirty="0">
                <a:solidFill>
                  <a:schemeClr val="accent2"/>
                </a:solidFill>
                <a:latin typeface="Calibri Light" panose="020F0302020204030204" pitchFamily="34" charset="0"/>
                <a:cs typeface="Calibri Light" panose="020F0302020204030204" pitchFamily="34" charset="0"/>
              </a:rPr>
              <a:t>j+1</a:t>
            </a:r>
            <a:r>
              <a:rPr lang="en-US" altLang="sv-SE" sz="2200" b="0" dirty="0">
                <a:solidFill>
                  <a:schemeClr val="accent2"/>
                </a:solidFill>
                <a:latin typeface="Calibri Light" panose="020F0302020204030204" pitchFamily="34" charset="0"/>
                <a:cs typeface="Calibri Light" panose="020F0302020204030204" pitchFamily="34" charset="0"/>
              </a:rPr>
              <a:t> </a:t>
            </a:r>
          </a:p>
        </p:txBody>
      </p:sp>
      <p:grpSp>
        <p:nvGrpSpPr>
          <p:cNvPr id="328814" name="Group 110"/>
          <p:cNvGrpSpPr>
            <a:grpSpLocks/>
          </p:cNvGrpSpPr>
          <p:nvPr/>
        </p:nvGrpSpPr>
        <p:grpSpPr bwMode="auto">
          <a:xfrm>
            <a:off x="492125" y="2674938"/>
            <a:ext cx="8151813" cy="860425"/>
            <a:chOff x="280" y="795"/>
            <a:chExt cx="5135" cy="542"/>
          </a:xfrm>
        </p:grpSpPr>
        <p:sp>
          <p:nvSpPr>
            <p:cNvPr id="22563" name="Oval 111"/>
            <p:cNvSpPr>
              <a:spLocks noChangeArrowheads="1"/>
            </p:cNvSpPr>
            <p:nvPr/>
          </p:nvSpPr>
          <p:spPr bwMode="auto">
            <a:xfrm>
              <a:off x="2448" y="1069"/>
              <a:ext cx="269" cy="244"/>
            </a:xfrm>
            <a:prstGeom prst="ellipse">
              <a:avLst/>
            </a:prstGeom>
            <a:noFill/>
            <a:ln w="28575">
              <a:solidFill>
                <a:srgbClr val="800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latin typeface="Calibri Light" panose="020F0302020204030204" pitchFamily="34" charset="0"/>
                <a:cs typeface="Calibri Light" panose="020F0302020204030204" pitchFamily="34" charset="0"/>
              </a:endParaRPr>
            </a:p>
          </p:txBody>
        </p:sp>
        <p:sp>
          <p:nvSpPr>
            <p:cNvPr id="22564" name="Oval 112"/>
            <p:cNvSpPr>
              <a:spLocks noChangeArrowheads="1"/>
            </p:cNvSpPr>
            <p:nvPr/>
          </p:nvSpPr>
          <p:spPr bwMode="auto">
            <a:xfrm>
              <a:off x="3426" y="1049"/>
              <a:ext cx="269" cy="244"/>
            </a:xfrm>
            <a:prstGeom prst="ellipse">
              <a:avLst/>
            </a:prstGeom>
            <a:noFill/>
            <a:ln w="28575">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latin typeface="Calibri Light" panose="020F0302020204030204" pitchFamily="34" charset="0"/>
                <a:cs typeface="Calibri Light" panose="020F0302020204030204" pitchFamily="34" charset="0"/>
              </a:endParaRPr>
            </a:p>
          </p:txBody>
        </p:sp>
        <p:sp>
          <p:nvSpPr>
            <p:cNvPr id="22565" name="Oval 113"/>
            <p:cNvSpPr>
              <a:spLocks noChangeArrowheads="1"/>
            </p:cNvSpPr>
            <p:nvPr/>
          </p:nvSpPr>
          <p:spPr bwMode="auto">
            <a:xfrm>
              <a:off x="4014" y="1045"/>
              <a:ext cx="269" cy="244"/>
            </a:xfrm>
            <a:prstGeom prst="ellipse">
              <a:avLst/>
            </a:prstGeom>
            <a:noFill/>
            <a:ln w="2857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latin typeface="Calibri Light" panose="020F0302020204030204" pitchFamily="34" charset="0"/>
                <a:cs typeface="Calibri Light" panose="020F0302020204030204" pitchFamily="34" charset="0"/>
              </a:endParaRPr>
            </a:p>
          </p:txBody>
        </p:sp>
        <p:sp>
          <p:nvSpPr>
            <p:cNvPr id="22566" name="Oval 114"/>
            <p:cNvSpPr>
              <a:spLocks noChangeArrowheads="1"/>
            </p:cNvSpPr>
            <p:nvPr/>
          </p:nvSpPr>
          <p:spPr bwMode="auto">
            <a:xfrm>
              <a:off x="4520" y="1049"/>
              <a:ext cx="269" cy="244"/>
            </a:xfrm>
            <a:prstGeom prst="ellipse">
              <a:avLst/>
            </a:prstGeom>
            <a:noFill/>
            <a:ln w="28575">
              <a:solidFill>
                <a:srgbClr val="9933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latin typeface="Calibri Light" panose="020F0302020204030204" pitchFamily="34" charset="0"/>
                <a:cs typeface="Calibri Light" panose="020F0302020204030204" pitchFamily="34" charset="0"/>
              </a:endParaRPr>
            </a:p>
          </p:txBody>
        </p:sp>
        <p:sp>
          <p:nvSpPr>
            <p:cNvPr id="22567" name="Text Box 115"/>
            <p:cNvSpPr txBox="1">
              <a:spLocks noChangeArrowheads="1"/>
            </p:cNvSpPr>
            <p:nvPr/>
          </p:nvSpPr>
          <p:spPr bwMode="auto">
            <a:xfrm>
              <a:off x="3820" y="819"/>
              <a:ext cx="70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latin typeface="Calibri Light" panose="020F0302020204030204" pitchFamily="34" charset="0"/>
                  <a:cs typeface="Calibri Light" panose="020F0302020204030204" pitchFamily="34" charset="0"/>
                </a:rPr>
                <a:t>s</a:t>
              </a:r>
              <a:r>
                <a:rPr lang="en-US" altLang="sv-SE" sz="2000" b="0" i="1" baseline="-25000">
                  <a:solidFill>
                    <a:schemeClr val="accent2"/>
                  </a:solidFill>
                  <a:latin typeface="Calibri Light" panose="020F0302020204030204" pitchFamily="34" charset="0"/>
                  <a:cs typeface="Calibri Light" panose="020F0302020204030204" pitchFamily="34" charset="0"/>
                </a:rPr>
                <a:t>k</a:t>
              </a:r>
              <a:r>
                <a:rPr lang="en-US" altLang="sv-SE" sz="2000" b="0" baseline="-25000">
                  <a:solidFill>
                    <a:schemeClr val="accent2"/>
                  </a:solidFill>
                  <a:latin typeface="Calibri Light" panose="020F0302020204030204" pitchFamily="34" charset="0"/>
                  <a:cs typeface="Calibri Light" panose="020F0302020204030204" pitchFamily="34" charset="0"/>
                </a:rPr>
                <a:t>+1</a:t>
              </a:r>
              <a:r>
                <a:rPr lang="en-US" altLang="sv-SE" sz="2000" b="0">
                  <a:solidFill>
                    <a:schemeClr val="accent2"/>
                  </a:solidFill>
                  <a:latin typeface="Calibri Light" panose="020F0302020204030204" pitchFamily="34" charset="0"/>
                  <a:cs typeface="Calibri Light" panose="020F0302020204030204" pitchFamily="34" charset="0"/>
                </a:rPr>
                <a:t> = s</a:t>
              </a:r>
              <a:r>
                <a:rPr lang="en-US" altLang="sv-SE" sz="2000" b="0" i="1" baseline="-25000">
                  <a:solidFill>
                    <a:schemeClr val="accent2"/>
                  </a:solidFill>
                  <a:latin typeface="Calibri Light" panose="020F0302020204030204" pitchFamily="34" charset="0"/>
                  <a:cs typeface="Calibri Light" panose="020F0302020204030204" pitchFamily="34" charset="0"/>
                </a:rPr>
                <a:t>j</a:t>
              </a:r>
            </a:p>
          </p:txBody>
        </p:sp>
        <p:sp>
          <p:nvSpPr>
            <p:cNvPr id="22568" name="Text Box 116"/>
            <p:cNvSpPr txBox="1">
              <a:spLocks noChangeArrowheads="1"/>
            </p:cNvSpPr>
            <p:nvPr/>
          </p:nvSpPr>
          <p:spPr bwMode="auto">
            <a:xfrm>
              <a:off x="4520" y="795"/>
              <a:ext cx="83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latin typeface="Calibri Light" panose="020F0302020204030204" pitchFamily="34" charset="0"/>
                  <a:cs typeface="Calibri Light" panose="020F0302020204030204" pitchFamily="34" charset="0"/>
                </a:rPr>
                <a:t>s</a:t>
              </a:r>
              <a:r>
                <a:rPr lang="en-US" altLang="sv-SE" sz="2000" b="0" i="1" baseline="-25000">
                  <a:solidFill>
                    <a:schemeClr val="accent2"/>
                  </a:solidFill>
                  <a:latin typeface="Calibri Light" panose="020F0302020204030204" pitchFamily="34" charset="0"/>
                  <a:cs typeface="Calibri Light" panose="020F0302020204030204" pitchFamily="34" charset="0"/>
                </a:rPr>
                <a:t>k</a:t>
              </a:r>
              <a:r>
                <a:rPr lang="en-US" altLang="sv-SE" sz="2000" b="0" baseline="-25000">
                  <a:solidFill>
                    <a:schemeClr val="accent2"/>
                  </a:solidFill>
                  <a:latin typeface="Calibri Light" panose="020F0302020204030204" pitchFamily="34" charset="0"/>
                  <a:cs typeface="Calibri Light" panose="020F0302020204030204" pitchFamily="34" charset="0"/>
                </a:rPr>
                <a:t>+2</a:t>
              </a:r>
              <a:r>
                <a:rPr lang="en-US" altLang="sv-SE" sz="2000" b="0">
                  <a:solidFill>
                    <a:schemeClr val="accent2"/>
                  </a:solidFill>
                  <a:latin typeface="Calibri Light" panose="020F0302020204030204" pitchFamily="34" charset="0"/>
                  <a:cs typeface="Calibri Light" panose="020F0302020204030204" pitchFamily="34" charset="0"/>
                </a:rPr>
                <a:t> = s</a:t>
              </a:r>
              <a:r>
                <a:rPr lang="en-US" altLang="sv-SE" sz="2000" b="0" i="1" baseline="-25000">
                  <a:solidFill>
                    <a:schemeClr val="accent2"/>
                  </a:solidFill>
                  <a:latin typeface="Calibri Light" panose="020F0302020204030204" pitchFamily="34" charset="0"/>
                  <a:cs typeface="Calibri Light" panose="020F0302020204030204" pitchFamily="34" charset="0"/>
                </a:rPr>
                <a:t>j</a:t>
              </a:r>
              <a:r>
                <a:rPr lang="en-US" altLang="sv-SE" sz="2000" b="0" baseline="-25000">
                  <a:solidFill>
                    <a:schemeClr val="accent2"/>
                  </a:solidFill>
                  <a:latin typeface="Calibri Light" panose="020F0302020204030204" pitchFamily="34" charset="0"/>
                  <a:cs typeface="Calibri Light" panose="020F0302020204030204" pitchFamily="34" charset="0"/>
                </a:rPr>
                <a:t>+1</a:t>
              </a:r>
              <a:endParaRPr lang="en-US" altLang="sv-SE" sz="2000" b="0" i="1" baseline="-25000">
                <a:solidFill>
                  <a:schemeClr val="accent2"/>
                </a:solidFill>
                <a:latin typeface="Calibri Light" panose="020F0302020204030204" pitchFamily="34" charset="0"/>
                <a:cs typeface="Calibri Light" panose="020F0302020204030204" pitchFamily="34" charset="0"/>
              </a:endParaRPr>
            </a:p>
          </p:txBody>
        </p:sp>
        <p:sp>
          <p:nvSpPr>
            <p:cNvPr id="22569" name="Text Box 117"/>
            <p:cNvSpPr txBox="1">
              <a:spLocks noChangeArrowheads="1"/>
            </p:cNvSpPr>
            <p:nvPr/>
          </p:nvSpPr>
          <p:spPr bwMode="auto">
            <a:xfrm>
              <a:off x="2817" y="1029"/>
              <a:ext cx="4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spcBef>
                  <a:spcPct val="50000"/>
                </a:spcBef>
                <a:buFont typeface="Wingdings" pitchFamily="2" charset="2"/>
                <a:buNone/>
              </a:pPr>
              <a:r>
                <a:rPr lang="en-US" altLang="sv-SE" b="0">
                  <a:solidFill>
                    <a:schemeClr val="accent2"/>
                  </a:solidFill>
                  <a:latin typeface="Calibri Light" panose="020F0302020204030204" pitchFamily="34" charset="0"/>
                  <a:cs typeface="Calibri Light" panose="020F0302020204030204" pitchFamily="34" charset="0"/>
                </a:rPr>
                <a:t>. . .</a:t>
              </a:r>
            </a:p>
          </p:txBody>
        </p:sp>
        <p:sp>
          <p:nvSpPr>
            <p:cNvPr id="22570" name="Text Box 118"/>
            <p:cNvSpPr txBox="1">
              <a:spLocks noChangeArrowheads="1"/>
            </p:cNvSpPr>
            <p:nvPr/>
          </p:nvSpPr>
          <p:spPr bwMode="auto">
            <a:xfrm>
              <a:off x="1900" y="1029"/>
              <a:ext cx="4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spcBef>
                  <a:spcPct val="50000"/>
                </a:spcBef>
                <a:buFont typeface="Wingdings" pitchFamily="2" charset="2"/>
                <a:buNone/>
              </a:pPr>
              <a:r>
                <a:rPr lang="en-US" altLang="sv-SE" b="0">
                  <a:solidFill>
                    <a:schemeClr val="accent2"/>
                  </a:solidFill>
                  <a:latin typeface="Calibri Light" panose="020F0302020204030204" pitchFamily="34" charset="0"/>
                  <a:cs typeface="Calibri Light" panose="020F0302020204030204" pitchFamily="34" charset="0"/>
                </a:rPr>
                <a:t>. . .</a:t>
              </a:r>
            </a:p>
          </p:txBody>
        </p:sp>
        <p:sp>
          <p:nvSpPr>
            <p:cNvPr id="22571" name="Text Box 119"/>
            <p:cNvSpPr txBox="1">
              <a:spLocks noChangeArrowheads="1"/>
            </p:cNvSpPr>
            <p:nvPr/>
          </p:nvSpPr>
          <p:spPr bwMode="auto">
            <a:xfrm>
              <a:off x="3346" y="829"/>
              <a:ext cx="2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latin typeface="Calibri Light" panose="020F0302020204030204" pitchFamily="34" charset="0"/>
                  <a:cs typeface="Calibri Light" panose="020F0302020204030204" pitchFamily="34" charset="0"/>
                </a:rPr>
                <a:t>s</a:t>
              </a:r>
              <a:r>
                <a:rPr lang="en-US" altLang="sv-SE" sz="2000" b="0" i="1" baseline="-25000">
                  <a:solidFill>
                    <a:schemeClr val="accent2"/>
                  </a:solidFill>
                  <a:latin typeface="Calibri Light" panose="020F0302020204030204" pitchFamily="34" charset="0"/>
                  <a:cs typeface="Calibri Light" panose="020F0302020204030204" pitchFamily="34" charset="0"/>
                </a:rPr>
                <a:t>k</a:t>
              </a:r>
            </a:p>
          </p:txBody>
        </p:sp>
        <p:sp>
          <p:nvSpPr>
            <p:cNvPr id="22572" name="Oval 120"/>
            <p:cNvSpPr>
              <a:spLocks noChangeArrowheads="1"/>
            </p:cNvSpPr>
            <p:nvPr/>
          </p:nvSpPr>
          <p:spPr bwMode="auto">
            <a:xfrm>
              <a:off x="898" y="1077"/>
              <a:ext cx="269" cy="244"/>
            </a:xfrm>
            <a:prstGeom prst="ellipse">
              <a:avLst/>
            </a:prstGeom>
            <a:noFill/>
            <a:ln w="2857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latin typeface="Calibri Light" panose="020F0302020204030204" pitchFamily="34" charset="0"/>
                <a:cs typeface="Calibri Light" panose="020F0302020204030204" pitchFamily="34" charset="0"/>
              </a:endParaRPr>
            </a:p>
          </p:txBody>
        </p:sp>
        <p:sp>
          <p:nvSpPr>
            <p:cNvPr id="22573" name="Oval 121"/>
            <p:cNvSpPr>
              <a:spLocks noChangeArrowheads="1"/>
            </p:cNvSpPr>
            <p:nvPr/>
          </p:nvSpPr>
          <p:spPr bwMode="auto">
            <a:xfrm>
              <a:off x="1404" y="1081"/>
              <a:ext cx="269" cy="244"/>
            </a:xfrm>
            <a:prstGeom prst="ellipse">
              <a:avLst/>
            </a:prstGeom>
            <a:noFill/>
            <a:ln w="28575">
              <a:solidFill>
                <a:srgbClr val="9933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latin typeface="Calibri Light" panose="020F0302020204030204" pitchFamily="34" charset="0"/>
                <a:cs typeface="Calibri Light" panose="020F0302020204030204" pitchFamily="34" charset="0"/>
              </a:endParaRPr>
            </a:p>
          </p:txBody>
        </p:sp>
        <p:sp>
          <p:nvSpPr>
            <p:cNvPr id="22574" name="Text Box 122"/>
            <p:cNvSpPr txBox="1">
              <a:spLocks noChangeArrowheads="1"/>
            </p:cNvSpPr>
            <p:nvPr/>
          </p:nvSpPr>
          <p:spPr bwMode="auto">
            <a:xfrm>
              <a:off x="898" y="851"/>
              <a:ext cx="2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latin typeface="Calibri Light" panose="020F0302020204030204" pitchFamily="34" charset="0"/>
                  <a:cs typeface="Calibri Light" panose="020F0302020204030204" pitchFamily="34" charset="0"/>
                </a:rPr>
                <a:t>s</a:t>
              </a:r>
              <a:r>
                <a:rPr lang="en-US" altLang="sv-SE" sz="2000" b="0" i="1" baseline="-25000">
                  <a:solidFill>
                    <a:schemeClr val="accent2"/>
                  </a:solidFill>
                  <a:latin typeface="Calibri Light" panose="020F0302020204030204" pitchFamily="34" charset="0"/>
                  <a:cs typeface="Calibri Light" panose="020F0302020204030204" pitchFamily="34" charset="0"/>
                </a:rPr>
                <a:t>j</a:t>
              </a:r>
            </a:p>
          </p:txBody>
        </p:sp>
        <p:sp>
          <p:nvSpPr>
            <p:cNvPr id="22575" name="Text Box 123"/>
            <p:cNvSpPr txBox="1">
              <a:spLocks noChangeArrowheads="1"/>
            </p:cNvSpPr>
            <p:nvPr/>
          </p:nvSpPr>
          <p:spPr bwMode="auto">
            <a:xfrm>
              <a:off x="1404" y="851"/>
              <a:ext cx="47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latin typeface="Calibri Light" panose="020F0302020204030204" pitchFamily="34" charset="0"/>
                  <a:cs typeface="Calibri Light" panose="020F0302020204030204" pitchFamily="34" charset="0"/>
                </a:rPr>
                <a:t>s</a:t>
              </a:r>
              <a:r>
                <a:rPr lang="en-US" altLang="sv-SE" sz="2000" b="0" i="1" baseline="-25000">
                  <a:solidFill>
                    <a:schemeClr val="accent2"/>
                  </a:solidFill>
                  <a:latin typeface="Calibri Light" panose="020F0302020204030204" pitchFamily="34" charset="0"/>
                  <a:cs typeface="Calibri Light" panose="020F0302020204030204" pitchFamily="34" charset="0"/>
                </a:rPr>
                <a:t>j</a:t>
              </a:r>
              <a:r>
                <a:rPr lang="en-US" altLang="sv-SE" sz="2000" b="0" baseline="-25000">
                  <a:solidFill>
                    <a:schemeClr val="accent2"/>
                  </a:solidFill>
                  <a:latin typeface="Calibri Light" panose="020F0302020204030204" pitchFamily="34" charset="0"/>
                  <a:cs typeface="Calibri Light" panose="020F0302020204030204" pitchFamily="34" charset="0"/>
                </a:rPr>
                <a:t>+1</a:t>
              </a:r>
              <a:endParaRPr lang="en-US" altLang="sv-SE" sz="2000" b="0" i="1" baseline="-25000">
                <a:solidFill>
                  <a:schemeClr val="accent2"/>
                </a:solidFill>
                <a:latin typeface="Calibri Light" panose="020F0302020204030204" pitchFamily="34" charset="0"/>
                <a:cs typeface="Calibri Light" panose="020F0302020204030204" pitchFamily="34" charset="0"/>
              </a:endParaRPr>
            </a:p>
          </p:txBody>
        </p:sp>
        <p:sp>
          <p:nvSpPr>
            <p:cNvPr id="22576" name="Text Box 124"/>
            <p:cNvSpPr txBox="1">
              <a:spLocks noChangeArrowheads="1"/>
            </p:cNvSpPr>
            <p:nvPr/>
          </p:nvSpPr>
          <p:spPr bwMode="auto">
            <a:xfrm>
              <a:off x="280" y="1029"/>
              <a:ext cx="4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spcBef>
                  <a:spcPct val="50000"/>
                </a:spcBef>
                <a:buFont typeface="Wingdings" pitchFamily="2" charset="2"/>
                <a:buNone/>
              </a:pPr>
              <a:r>
                <a:rPr lang="en-US" altLang="sv-SE" b="0">
                  <a:solidFill>
                    <a:schemeClr val="accent2"/>
                  </a:solidFill>
                  <a:latin typeface="Calibri Light" panose="020F0302020204030204" pitchFamily="34" charset="0"/>
                  <a:cs typeface="Calibri Light" panose="020F0302020204030204" pitchFamily="34" charset="0"/>
                </a:rPr>
                <a:t>. . .</a:t>
              </a:r>
            </a:p>
          </p:txBody>
        </p:sp>
        <p:sp>
          <p:nvSpPr>
            <p:cNvPr id="22577" name="Text Box 125"/>
            <p:cNvSpPr txBox="1">
              <a:spLocks noChangeArrowheads="1"/>
            </p:cNvSpPr>
            <p:nvPr/>
          </p:nvSpPr>
          <p:spPr bwMode="auto">
            <a:xfrm>
              <a:off x="4987" y="1049"/>
              <a:ext cx="4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spcBef>
                  <a:spcPct val="50000"/>
                </a:spcBef>
                <a:buFont typeface="Wingdings" pitchFamily="2" charset="2"/>
                <a:buNone/>
              </a:pPr>
              <a:r>
                <a:rPr lang="en-US" altLang="sv-SE" b="0">
                  <a:solidFill>
                    <a:schemeClr val="accent2"/>
                  </a:solidFill>
                  <a:latin typeface="Calibri Light" panose="020F0302020204030204" pitchFamily="34" charset="0"/>
                  <a:cs typeface="Calibri Light" panose="020F0302020204030204" pitchFamily="34" charset="0"/>
                </a:rPr>
                <a:t>. . .</a:t>
              </a:r>
            </a:p>
          </p:txBody>
        </p:sp>
      </p:grpSp>
      <p:sp>
        <p:nvSpPr>
          <p:cNvPr id="328830" name="Text Box 126"/>
          <p:cNvSpPr txBox="1">
            <a:spLocks noChangeArrowheads="1"/>
          </p:cNvSpPr>
          <p:nvPr/>
        </p:nvSpPr>
        <p:spPr bwMode="auto">
          <a:xfrm>
            <a:off x="506412" y="4846638"/>
            <a:ext cx="8386067"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he-IL" altLang="sv-SE" sz="2200" b="0" u="sng" dirty="0">
                <a:solidFill>
                  <a:srgbClr val="FF3300"/>
                </a:solidFill>
                <a:latin typeface="Calibri Light" panose="020F0302020204030204" pitchFamily="34" charset="0"/>
                <a:cs typeface="Calibri Light" panose="020F0302020204030204" pitchFamily="34" charset="0"/>
              </a:rPr>
              <a:t> </a:t>
            </a:r>
            <a:endParaRPr lang="en-US" altLang="sv-SE" sz="2200" b="0" u="sng" dirty="0">
              <a:solidFill>
                <a:srgbClr val="FF3300"/>
              </a:solidFill>
              <a:latin typeface="Calibri Light" panose="020F0302020204030204" pitchFamily="34" charset="0"/>
              <a:cs typeface="Calibri Light" panose="020F0302020204030204" pitchFamily="34" charset="0"/>
            </a:endParaRPr>
          </a:p>
          <a:p>
            <a:pPr>
              <a:spcBef>
                <a:spcPct val="50000"/>
              </a:spcBef>
              <a:buFont typeface="Wingdings" pitchFamily="2" charset="2"/>
              <a:buNone/>
            </a:pPr>
            <a:r>
              <a:rPr lang="en-US" altLang="sv-SE" sz="2200" b="0" u="sng" dirty="0">
                <a:solidFill>
                  <a:srgbClr val="FF3300"/>
                </a:solidFill>
                <a:latin typeface="Calibri Light" panose="020F0302020204030204" pitchFamily="34" charset="0"/>
                <a:cs typeface="Calibri Light" panose="020F0302020204030204" pitchFamily="34" charset="0"/>
              </a:rPr>
              <a:t>In each pulse, the states are rotated one place to the left.</a:t>
            </a:r>
            <a:endParaRPr lang="en-US" altLang="sv-SE" sz="2200" b="0" dirty="0">
              <a:solidFill>
                <a:srgbClr val="FF3300"/>
              </a:solidFill>
              <a:latin typeface="Calibri Light" panose="020F0302020204030204" pitchFamily="34" charset="0"/>
              <a:cs typeface="Calibri Light" panose="020F0302020204030204" pitchFamily="34" charset="0"/>
            </a:endParaRPr>
          </a:p>
          <a:p>
            <a:pPr>
              <a:spcBef>
                <a:spcPct val="50000"/>
              </a:spcBef>
              <a:buFont typeface="Wingdings" pitchFamily="2" charset="2"/>
              <a:buNone/>
            </a:pPr>
            <a:r>
              <a:rPr lang="he-IL" altLang="sv-SE" sz="2200" b="0" dirty="0">
                <a:solidFill>
                  <a:schemeClr val="accent2"/>
                </a:solidFill>
                <a:latin typeface="Calibri Light" panose="020F0302020204030204" pitchFamily="34" charset="0"/>
                <a:cs typeface="Calibri Light" panose="020F0302020204030204" pitchFamily="34" charset="0"/>
              </a:rPr>
              <a:t> </a:t>
            </a:r>
            <a:endParaRPr lang="en-US" altLang="sv-SE" sz="2200" b="0" dirty="0">
              <a:solidFill>
                <a:schemeClr val="accent2"/>
              </a:solidFill>
              <a:latin typeface="Calibri Light" panose="020F0302020204030204" pitchFamily="34" charset="0"/>
              <a:cs typeface="Calibri Light" panose="020F0302020204030204" pitchFamily="34" charset="0"/>
            </a:endParaRPr>
          </a:p>
        </p:txBody>
      </p:sp>
      <p:grpSp>
        <p:nvGrpSpPr>
          <p:cNvPr id="328851" name="Group 147"/>
          <p:cNvGrpSpPr>
            <a:grpSpLocks/>
          </p:cNvGrpSpPr>
          <p:nvPr/>
        </p:nvGrpSpPr>
        <p:grpSpPr bwMode="auto">
          <a:xfrm>
            <a:off x="4776788" y="2085975"/>
            <a:ext cx="3160712" cy="3148013"/>
            <a:chOff x="1515" y="1660"/>
            <a:chExt cx="1991" cy="1983"/>
          </a:xfrm>
        </p:grpSpPr>
        <p:grpSp>
          <p:nvGrpSpPr>
            <p:cNvPr id="22544" name="Group 127"/>
            <p:cNvGrpSpPr>
              <a:grpSpLocks/>
            </p:cNvGrpSpPr>
            <p:nvPr/>
          </p:nvGrpSpPr>
          <p:grpSpPr bwMode="auto">
            <a:xfrm>
              <a:off x="1515" y="1660"/>
              <a:ext cx="1991" cy="1983"/>
              <a:chOff x="1509" y="1654"/>
              <a:chExt cx="1991" cy="1983"/>
            </a:xfrm>
          </p:grpSpPr>
          <p:sp>
            <p:nvSpPr>
              <p:cNvPr id="22546" name="Oval 128"/>
              <p:cNvSpPr>
                <a:spLocks noChangeArrowheads="1"/>
              </p:cNvSpPr>
              <p:nvPr/>
            </p:nvSpPr>
            <p:spPr bwMode="auto">
              <a:xfrm>
                <a:off x="2186" y="3393"/>
                <a:ext cx="269" cy="244"/>
              </a:xfrm>
              <a:prstGeom prst="ellipse">
                <a:avLst/>
              </a:prstGeom>
              <a:noFill/>
              <a:ln w="28575">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latin typeface="Calibri Light" panose="020F0302020204030204" pitchFamily="34" charset="0"/>
                  <a:cs typeface="Calibri Light" panose="020F0302020204030204" pitchFamily="34" charset="0"/>
                </a:endParaRPr>
              </a:p>
            </p:txBody>
          </p:sp>
          <p:sp>
            <p:nvSpPr>
              <p:cNvPr id="22547" name="Text Box 129"/>
              <p:cNvSpPr txBox="1">
                <a:spLocks noChangeArrowheads="1"/>
              </p:cNvSpPr>
              <p:nvPr/>
            </p:nvSpPr>
            <p:spPr bwMode="auto">
              <a:xfrm rot="-7776293">
                <a:off x="1633" y="3167"/>
                <a:ext cx="4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spcBef>
                    <a:spcPct val="50000"/>
                  </a:spcBef>
                  <a:buFont typeface="Wingdings" pitchFamily="2" charset="2"/>
                  <a:buNone/>
                </a:pPr>
                <a:r>
                  <a:rPr lang="en-US" altLang="sv-SE" b="0">
                    <a:solidFill>
                      <a:schemeClr val="accent2"/>
                    </a:solidFill>
                    <a:latin typeface="Calibri Light" panose="020F0302020204030204" pitchFamily="34" charset="0"/>
                    <a:cs typeface="Calibri Light" panose="020F0302020204030204" pitchFamily="34" charset="0"/>
                  </a:rPr>
                  <a:t>. . .</a:t>
                </a:r>
              </a:p>
            </p:txBody>
          </p:sp>
          <p:sp>
            <p:nvSpPr>
              <p:cNvPr id="22548" name="Text Box 130"/>
              <p:cNvSpPr txBox="1">
                <a:spLocks noChangeArrowheads="1"/>
              </p:cNvSpPr>
              <p:nvPr/>
            </p:nvSpPr>
            <p:spPr bwMode="auto">
              <a:xfrm rot="5027217">
                <a:off x="3142" y="2559"/>
                <a:ext cx="4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spcBef>
                    <a:spcPct val="50000"/>
                  </a:spcBef>
                  <a:buFont typeface="Wingdings" pitchFamily="2" charset="2"/>
                  <a:buNone/>
                </a:pPr>
                <a:r>
                  <a:rPr lang="en-US" altLang="sv-SE" b="0">
                    <a:solidFill>
                      <a:schemeClr val="accent2"/>
                    </a:solidFill>
                    <a:latin typeface="Calibri Light" panose="020F0302020204030204" pitchFamily="34" charset="0"/>
                    <a:cs typeface="Calibri Light" panose="020F0302020204030204" pitchFamily="34" charset="0"/>
                  </a:rPr>
                  <a:t>. . .</a:t>
                </a:r>
              </a:p>
            </p:txBody>
          </p:sp>
          <p:grpSp>
            <p:nvGrpSpPr>
              <p:cNvPr id="22549" name="Group 131"/>
              <p:cNvGrpSpPr>
                <a:grpSpLocks/>
              </p:cNvGrpSpPr>
              <p:nvPr/>
            </p:nvGrpSpPr>
            <p:grpSpPr bwMode="auto">
              <a:xfrm>
                <a:off x="1714" y="1924"/>
                <a:ext cx="349" cy="464"/>
                <a:chOff x="1714" y="1924"/>
                <a:chExt cx="349" cy="464"/>
              </a:xfrm>
            </p:grpSpPr>
            <p:sp>
              <p:nvSpPr>
                <p:cNvPr id="22561" name="Oval 132"/>
                <p:cNvSpPr>
                  <a:spLocks noChangeArrowheads="1"/>
                </p:cNvSpPr>
                <p:nvPr/>
              </p:nvSpPr>
              <p:spPr bwMode="auto">
                <a:xfrm>
                  <a:off x="1794" y="2144"/>
                  <a:ext cx="269" cy="244"/>
                </a:xfrm>
                <a:prstGeom prst="ellipse">
                  <a:avLst/>
                </a:prstGeom>
                <a:noFill/>
                <a:ln w="2857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latin typeface="Calibri Light" panose="020F0302020204030204" pitchFamily="34" charset="0"/>
                    <a:cs typeface="Calibri Light" panose="020F0302020204030204" pitchFamily="34" charset="0"/>
                  </a:endParaRPr>
                </a:p>
              </p:txBody>
            </p:sp>
            <p:sp>
              <p:nvSpPr>
                <p:cNvPr id="22562" name="Text Box 133"/>
                <p:cNvSpPr txBox="1">
                  <a:spLocks noChangeArrowheads="1"/>
                </p:cNvSpPr>
                <p:nvPr/>
              </p:nvSpPr>
              <p:spPr bwMode="auto">
                <a:xfrm>
                  <a:off x="1714" y="1924"/>
                  <a:ext cx="2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latin typeface="Calibri Light" panose="020F0302020204030204" pitchFamily="34" charset="0"/>
                      <a:cs typeface="Calibri Light" panose="020F0302020204030204" pitchFamily="34" charset="0"/>
                    </a:rPr>
                    <a:t>s</a:t>
                  </a:r>
                  <a:r>
                    <a:rPr lang="en-US" altLang="sv-SE" sz="2000" b="0" i="1" baseline="-25000">
                      <a:solidFill>
                        <a:schemeClr val="accent2"/>
                      </a:solidFill>
                      <a:latin typeface="Calibri Light" panose="020F0302020204030204" pitchFamily="34" charset="0"/>
                      <a:cs typeface="Calibri Light" panose="020F0302020204030204" pitchFamily="34" charset="0"/>
                    </a:rPr>
                    <a:t>k</a:t>
                  </a:r>
                </a:p>
              </p:txBody>
            </p:sp>
          </p:grpSp>
          <p:grpSp>
            <p:nvGrpSpPr>
              <p:cNvPr id="22550" name="Group 134"/>
              <p:cNvGrpSpPr>
                <a:grpSpLocks/>
              </p:cNvGrpSpPr>
              <p:nvPr/>
            </p:nvGrpSpPr>
            <p:grpSpPr bwMode="auto">
              <a:xfrm>
                <a:off x="2401" y="1654"/>
                <a:ext cx="269" cy="470"/>
                <a:chOff x="2401" y="1654"/>
                <a:chExt cx="269" cy="470"/>
              </a:xfrm>
            </p:grpSpPr>
            <p:sp>
              <p:nvSpPr>
                <p:cNvPr id="22559" name="Oval 135"/>
                <p:cNvSpPr>
                  <a:spLocks noChangeArrowheads="1"/>
                </p:cNvSpPr>
                <p:nvPr/>
              </p:nvSpPr>
              <p:spPr bwMode="auto">
                <a:xfrm>
                  <a:off x="2401" y="1880"/>
                  <a:ext cx="269" cy="244"/>
                </a:xfrm>
                <a:prstGeom prst="ellipse">
                  <a:avLst/>
                </a:prstGeom>
                <a:noFill/>
                <a:ln w="28575">
                  <a:solidFill>
                    <a:srgbClr val="9933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endParaRPr lang="sv-SE" altLang="sv-SE">
                    <a:solidFill>
                      <a:srgbClr val="9933FF"/>
                    </a:solidFill>
                    <a:latin typeface="Calibri Light" panose="020F0302020204030204" pitchFamily="34" charset="0"/>
                    <a:cs typeface="Calibri Light" panose="020F0302020204030204" pitchFamily="34" charset="0"/>
                  </a:endParaRPr>
                </a:p>
              </p:txBody>
            </p:sp>
            <p:sp>
              <p:nvSpPr>
                <p:cNvPr id="22560" name="Text Box 136"/>
                <p:cNvSpPr txBox="1">
                  <a:spLocks noChangeArrowheads="1"/>
                </p:cNvSpPr>
                <p:nvPr/>
              </p:nvSpPr>
              <p:spPr bwMode="auto">
                <a:xfrm>
                  <a:off x="2401" y="1654"/>
                  <a:ext cx="2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latin typeface="Calibri Light" panose="020F0302020204030204" pitchFamily="34" charset="0"/>
                      <a:cs typeface="Calibri Light" panose="020F0302020204030204" pitchFamily="34" charset="0"/>
                    </a:rPr>
                    <a:t>s</a:t>
                  </a:r>
                  <a:r>
                    <a:rPr lang="en-US" altLang="sv-SE" sz="2000" b="0" i="1" baseline="-25000">
                      <a:solidFill>
                        <a:schemeClr val="accent2"/>
                      </a:solidFill>
                      <a:latin typeface="Calibri Light" panose="020F0302020204030204" pitchFamily="34" charset="0"/>
                      <a:cs typeface="Calibri Light" panose="020F0302020204030204" pitchFamily="34" charset="0"/>
                    </a:rPr>
                    <a:t>j</a:t>
                  </a:r>
                </a:p>
              </p:txBody>
            </p:sp>
          </p:grpSp>
          <p:grpSp>
            <p:nvGrpSpPr>
              <p:cNvPr id="22551" name="Group 137"/>
              <p:cNvGrpSpPr>
                <a:grpSpLocks/>
              </p:cNvGrpSpPr>
              <p:nvPr/>
            </p:nvGrpSpPr>
            <p:grpSpPr bwMode="auto">
              <a:xfrm>
                <a:off x="2952" y="1913"/>
                <a:ext cx="474" cy="474"/>
                <a:chOff x="2952" y="1913"/>
                <a:chExt cx="474" cy="474"/>
              </a:xfrm>
            </p:grpSpPr>
            <p:sp>
              <p:nvSpPr>
                <p:cNvPr id="22557" name="Oval 138"/>
                <p:cNvSpPr>
                  <a:spLocks noChangeArrowheads="1"/>
                </p:cNvSpPr>
                <p:nvPr/>
              </p:nvSpPr>
              <p:spPr bwMode="auto">
                <a:xfrm>
                  <a:off x="2952" y="2143"/>
                  <a:ext cx="269" cy="244"/>
                </a:xfrm>
                <a:prstGeom prst="ellipse">
                  <a:avLst/>
                </a:prstGeom>
                <a:noFill/>
                <a:ln w="28575">
                  <a:solidFill>
                    <a:schemeClr val="hlink"/>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latin typeface="Calibri Light" panose="020F0302020204030204" pitchFamily="34" charset="0"/>
                    <a:cs typeface="Calibri Light" panose="020F0302020204030204" pitchFamily="34" charset="0"/>
                  </a:endParaRPr>
                </a:p>
              </p:txBody>
            </p:sp>
            <p:sp>
              <p:nvSpPr>
                <p:cNvPr id="22558" name="Text Box 139"/>
                <p:cNvSpPr txBox="1">
                  <a:spLocks noChangeArrowheads="1"/>
                </p:cNvSpPr>
                <p:nvPr/>
              </p:nvSpPr>
              <p:spPr bwMode="auto">
                <a:xfrm>
                  <a:off x="2952" y="1913"/>
                  <a:ext cx="47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latin typeface="Calibri Light" panose="020F0302020204030204" pitchFamily="34" charset="0"/>
                      <a:cs typeface="Calibri Light" panose="020F0302020204030204" pitchFamily="34" charset="0"/>
                    </a:rPr>
                    <a:t>s</a:t>
                  </a:r>
                  <a:r>
                    <a:rPr lang="en-US" altLang="sv-SE" sz="2000" b="0" i="1" baseline="-25000">
                      <a:solidFill>
                        <a:schemeClr val="accent2"/>
                      </a:solidFill>
                      <a:latin typeface="Calibri Light" panose="020F0302020204030204" pitchFamily="34" charset="0"/>
                      <a:cs typeface="Calibri Light" panose="020F0302020204030204" pitchFamily="34" charset="0"/>
                    </a:rPr>
                    <a:t>j</a:t>
                  </a:r>
                  <a:r>
                    <a:rPr lang="en-US" altLang="sv-SE" sz="2000" b="0" baseline="-25000">
                      <a:solidFill>
                        <a:schemeClr val="accent2"/>
                      </a:solidFill>
                      <a:latin typeface="Calibri Light" panose="020F0302020204030204" pitchFamily="34" charset="0"/>
                      <a:cs typeface="Calibri Light" panose="020F0302020204030204" pitchFamily="34" charset="0"/>
                    </a:rPr>
                    <a:t>+1</a:t>
                  </a:r>
                  <a:endParaRPr lang="en-US" altLang="sv-SE" sz="2000" b="0" i="1" baseline="-25000">
                    <a:solidFill>
                      <a:schemeClr val="accent2"/>
                    </a:solidFill>
                    <a:latin typeface="Calibri Light" panose="020F0302020204030204" pitchFamily="34" charset="0"/>
                    <a:cs typeface="Calibri Light" panose="020F0302020204030204" pitchFamily="34" charset="0"/>
                  </a:endParaRPr>
                </a:p>
              </p:txBody>
            </p:sp>
          </p:grpSp>
          <p:grpSp>
            <p:nvGrpSpPr>
              <p:cNvPr id="22552" name="Group 140"/>
              <p:cNvGrpSpPr>
                <a:grpSpLocks/>
              </p:cNvGrpSpPr>
              <p:nvPr/>
            </p:nvGrpSpPr>
            <p:grpSpPr bwMode="auto">
              <a:xfrm>
                <a:off x="1509" y="2539"/>
                <a:ext cx="474" cy="474"/>
                <a:chOff x="1509" y="2539"/>
                <a:chExt cx="474" cy="474"/>
              </a:xfrm>
            </p:grpSpPr>
            <p:sp>
              <p:nvSpPr>
                <p:cNvPr id="22555" name="Oval 141"/>
                <p:cNvSpPr>
                  <a:spLocks noChangeArrowheads="1"/>
                </p:cNvSpPr>
                <p:nvPr/>
              </p:nvSpPr>
              <p:spPr bwMode="auto">
                <a:xfrm>
                  <a:off x="1509" y="2769"/>
                  <a:ext cx="269" cy="244"/>
                </a:xfrm>
                <a:prstGeom prst="ellipse">
                  <a:avLst/>
                </a:prstGeom>
                <a:noFill/>
                <a:ln w="28575">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latin typeface="Calibri Light" panose="020F0302020204030204" pitchFamily="34" charset="0"/>
                    <a:cs typeface="Calibri Light" panose="020F0302020204030204" pitchFamily="34" charset="0"/>
                  </a:endParaRPr>
                </a:p>
              </p:txBody>
            </p:sp>
            <p:sp>
              <p:nvSpPr>
                <p:cNvPr id="22556" name="Text Box 142"/>
                <p:cNvSpPr txBox="1">
                  <a:spLocks noChangeArrowheads="1"/>
                </p:cNvSpPr>
                <p:nvPr/>
              </p:nvSpPr>
              <p:spPr bwMode="auto">
                <a:xfrm>
                  <a:off x="1509" y="2539"/>
                  <a:ext cx="47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latin typeface="Calibri Light" panose="020F0302020204030204" pitchFamily="34" charset="0"/>
                      <a:cs typeface="Calibri Light" panose="020F0302020204030204" pitchFamily="34" charset="0"/>
                    </a:rPr>
                    <a:t>s</a:t>
                  </a:r>
                  <a:r>
                    <a:rPr lang="en-US" altLang="sv-SE" sz="2000" b="0" i="1" baseline="-25000">
                      <a:solidFill>
                        <a:schemeClr val="accent2"/>
                      </a:solidFill>
                      <a:latin typeface="Calibri Light" panose="020F0302020204030204" pitchFamily="34" charset="0"/>
                      <a:cs typeface="Calibri Light" panose="020F0302020204030204" pitchFamily="34" charset="0"/>
                    </a:rPr>
                    <a:t>k</a:t>
                  </a:r>
                  <a:r>
                    <a:rPr lang="en-US" altLang="sv-SE" sz="2000" b="0" baseline="-25000">
                      <a:solidFill>
                        <a:schemeClr val="accent2"/>
                      </a:solidFill>
                      <a:latin typeface="Calibri Light" panose="020F0302020204030204" pitchFamily="34" charset="0"/>
                      <a:cs typeface="Calibri Light" panose="020F0302020204030204" pitchFamily="34" charset="0"/>
                    </a:rPr>
                    <a:t>-1</a:t>
                  </a:r>
                  <a:endParaRPr lang="en-US" altLang="sv-SE" sz="2000" b="0" i="1" baseline="-25000">
                    <a:solidFill>
                      <a:schemeClr val="accent2"/>
                    </a:solidFill>
                    <a:latin typeface="Calibri Light" panose="020F0302020204030204" pitchFamily="34" charset="0"/>
                    <a:cs typeface="Calibri Light" panose="020F0302020204030204" pitchFamily="34" charset="0"/>
                  </a:endParaRPr>
                </a:p>
              </p:txBody>
            </p:sp>
          </p:grpSp>
          <p:sp>
            <p:nvSpPr>
              <p:cNvPr id="22553" name="Text Box 143"/>
              <p:cNvSpPr txBox="1">
                <a:spLocks noChangeArrowheads="1"/>
              </p:cNvSpPr>
              <p:nvPr/>
            </p:nvSpPr>
            <p:spPr bwMode="auto">
              <a:xfrm rot="9154266">
                <a:off x="2774" y="3329"/>
                <a:ext cx="4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spcBef>
                    <a:spcPct val="50000"/>
                  </a:spcBef>
                  <a:buFont typeface="Wingdings" pitchFamily="2" charset="2"/>
                  <a:buNone/>
                </a:pPr>
                <a:r>
                  <a:rPr lang="en-US" altLang="sv-SE" b="0">
                    <a:solidFill>
                      <a:schemeClr val="accent2"/>
                    </a:solidFill>
                    <a:latin typeface="Calibri Light" panose="020F0302020204030204" pitchFamily="34" charset="0"/>
                    <a:cs typeface="Calibri Light" panose="020F0302020204030204" pitchFamily="34" charset="0"/>
                  </a:rPr>
                  <a:t>. . .</a:t>
                </a:r>
              </a:p>
            </p:txBody>
          </p:sp>
          <p:sp>
            <p:nvSpPr>
              <p:cNvPr id="22554" name="Oval 144"/>
              <p:cNvSpPr>
                <a:spLocks noChangeArrowheads="1"/>
              </p:cNvSpPr>
              <p:nvPr/>
            </p:nvSpPr>
            <p:spPr bwMode="auto">
              <a:xfrm>
                <a:off x="3147" y="3013"/>
                <a:ext cx="269" cy="244"/>
              </a:xfrm>
              <a:prstGeom prst="ellipse">
                <a:avLst/>
              </a:prstGeom>
              <a:noFill/>
              <a:ln w="28575">
                <a:solidFill>
                  <a:srgbClr val="FF66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latin typeface="Calibri Light" panose="020F0302020204030204" pitchFamily="34" charset="0"/>
                  <a:cs typeface="Calibri Light" panose="020F0302020204030204" pitchFamily="34" charset="0"/>
                </a:endParaRPr>
              </a:p>
            </p:txBody>
          </p:sp>
        </p:grpSp>
        <p:sp>
          <p:nvSpPr>
            <p:cNvPr id="22545" name="Text Box 146"/>
            <p:cNvSpPr txBox="1">
              <a:spLocks noChangeArrowheads="1"/>
            </p:cNvSpPr>
            <p:nvPr/>
          </p:nvSpPr>
          <p:spPr bwMode="auto">
            <a:xfrm>
              <a:off x="2124" y="2487"/>
              <a:ext cx="7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800" b="0">
                  <a:solidFill>
                    <a:srgbClr val="E88A00"/>
                  </a:solidFill>
                  <a:latin typeface="Calibri Light" panose="020F0302020204030204" pitchFamily="34" charset="0"/>
                  <a:cs typeface="Calibri Light" panose="020F0302020204030204" pitchFamily="34" charset="0"/>
                </a:rPr>
                <a:t>Pulse </a:t>
              </a:r>
            </a:p>
          </p:txBody>
        </p:sp>
      </p:grpSp>
      <p:sp>
        <p:nvSpPr>
          <p:cNvPr id="2" name="Explosion: 14 Points 1">
            <a:extLst>
              <a:ext uri="{FF2B5EF4-FFF2-40B4-BE49-F238E27FC236}">
                <a16:creationId xmlns:a16="http://schemas.microsoft.com/office/drawing/2014/main" id="{A6ABBD48-D4B2-2A5E-DAD1-BBEE0FD8E44B}"/>
              </a:ext>
            </a:extLst>
          </p:cNvPr>
          <p:cNvSpPr/>
          <p:nvPr/>
        </p:nvSpPr>
        <p:spPr>
          <a:xfrm>
            <a:off x="6372200" y="4602832"/>
            <a:ext cx="2736304" cy="1778496"/>
          </a:xfrm>
          <a:prstGeom prst="irregularSeal2">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Skipped this year</a:t>
            </a:r>
          </a:p>
        </p:txBody>
      </p:sp>
    </p:spTree>
    <p:extLst>
      <p:ext uri="{BB962C8B-B14F-4D97-AF65-F5344CB8AC3E}">
        <p14:creationId xmlns:p14="http://schemas.microsoft.com/office/powerpoint/2010/main" val="39204042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2880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8811"/>
                                        </p:tgtEl>
                                        <p:attrNameLst>
                                          <p:attrName>style.visibility</p:attrName>
                                        </p:attrNameLst>
                                      </p:cBhvr>
                                      <p:to>
                                        <p:strVal val="visible"/>
                                      </p:to>
                                    </p:set>
                                  </p:childTnLst>
                                  <p:subTnLst>
                                    <p:set>
                                      <p:cBhvr override="childStyle">
                                        <p:cTn dur="1" fill="hold" display="0" masterRel="nextClick" afterEffect="1"/>
                                        <p:tgtEl>
                                          <p:spTgt spid="328811"/>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2881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28814"/>
                                        </p:tgtEl>
                                        <p:attrNameLst>
                                          <p:attrName>style.visibility</p:attrName>
                                        </p:attrNameLst>
                                      </p:cBhvr>
                                      <p:to>
                                        <p:strVal val="visible"/>
                                      </p:to>
                                    </p:set>
                                  </p:childTnLst>
                                  <p:subTnLst>
                                    <p:set>
                                      <p:cBhvr override="childStyle">
                                        <p:cTn dur="1" fill="hold" display="0" masterRel="nextClick" afterEffect="1"/>
                                        <p:tgtEl>
                                          <p:spTgt spid="328814"/>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28812"/>
                                        </p:tgtEl>
                                        <p:attrNameLst>
                                          <p:attrName>style.visibility</p:attrName>
                                        </p:attrNameLst>
                                      </p:cBhvr>
                                      <p:to>
                                        <p:strVal val="visible"/>
                                      </p:to>
                                    </p:set>
                                  </p:childTnLst>
                                  <p:subTnLst>
                                    <p:set>
                                      <p:cBhvr override="childStyle">
                                        <p:cTn dur="1" fill="hold" display="0" masterRel="nextClick" afterEffect="1"/>
                                        <p:tgtEl>
                                          <p:spTgt spid="328812"/>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328762"/>
                                        </p:tgtEl>
                                        <p:attrNameLst>
                                          <p:attrName>style.visibility</p:attrName>
                                        </p:attrNameLst>
                                      </p:cBhvr>
                                      <p:to>
                                        <p:strVal val="visible"/>
                                      </p:to>
                                    </p:set>
                                  </p:childTnLst>
                                  <p:subTnLst>
                                    <p:set>
                                      <p:cBhvr override="childStyle">
                                        <p:cTn dur="1" fill="hold" display="0" masterRel="nextClick" afterEffect="1"/>
                                        <p:tgtEl>
                                          <p:spTgt spid="328762"/>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328743"/>
                                        </p:tgtEl>
                                        <p:attrNameLst>
                                          <p:attrName>style.visibility</p:attrName>
                                        </p:attrNameLst>
                                      </p:cBhvr>
                                      <p:to>
                                        <p:strVal val="visible"/>
                                      </p:to>
                                    </p:set>
                                  </p:childTnLst>
                                  <p:subTnLst>
                                    <p:set>
                                      <p:cBhvr override="childStyle">
                                        <p:cTn dur="1" fill="hold" display="0" masterRel="nextClick" afterEffect="1"/>
                                        <p:tgtEl>
                                          <p:spTgt spid="328743"/>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328767"/>
                                        </p:tgtEl>
                                        <p:attrNameLst>
                                          <p:attrName>style.visibility</p:attrName>
                                        </p:attrNameLst>
                                      </p:cBhvr>
                                      <p:to>
                                        <p:strVal val="visible"/>
                                      </p:to>
                                    </p:set>
                                  </p:childTnLst>
                                  <p:subTnLst>
                                    <p:set>
                                      <p:cBhvr override="childStyle">
                                        <p:cTn dur="1" fill="hold" display="0" masterRel="nextClick" afterEffect="1"/>
                                        <p:tgtEl>
                                          <p:spTgt spid="328767"/>
                                        </p:tgtEl>
                                        <p:attrNameLst>
                                          <p:attrName>style.visibility</p:attrName>
                                        </p:attrNameLst>
                                      </p:cBhvr>
                                      <p:to>
                                        <p:strVal val="hidden"/>
                                      </p:to>
                                    </p:set>
                                  </p:sub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328789"/>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32885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3288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811" grpId="0" autoUpdateAnimBg="0"/>
      <p:bldP spid="328812" grpId="0" autoUpdateAnimBg="0"/>
      <p:bldP spid="328830"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5"/>
          <p:cNvSpPr>
            <a:spLocks noGrp="1"/>
          </p:cNvSpPr>
          <p:nvPr>
            <p:ph type="sldNum" sz="quarter" idx="12"/>
          </p:nvPr>
        </p:nvSpPr>
        <p:spPr>
          <a:noFill/>
        </p:spPr>
        <p:txBody>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r>
              <a:rPr lang="en-US" altLang="en-US" sz="1400" b="0">
                <a:solidFill>
                  <a:srgbClr val="3333CC"/>
                </a:solidFill>
                <a:latin typeface="Calibri Light" panose="020F0302020204030204" pitchFamily="34" charset="0"/>
                <a:cs typeface="Calibri Light" panose="020F0302020204030204" pitchFamily="34" charset="0"/>
              </a:rPr>
              <a:t>1-</a:t>
            </a:r>
            <a:fld id="{C85CB4FD-FF35-47BF-BBEA-692144EBB526}" type="slidenum">
              <a:rPr lang="en-US" altLang="en-US" sz="1400" b="0">
                <a:solidFill>
                  <a:srgbClr val="3333CC"/>
                </a:solidFill>
                <a:latin typeface="Calibri Light" panose="020F0302020204030204" pitchFamily="34" charset="0"/>
                <a:cs typeface="Calibri Light" panose="020F0302020204030204" pitchFamily="34" charset="0"/>
              </a:rPr>
              <a:pPr/>
              <a:t>31</a:t>
            </a:fld>
            <a:endParaRPr lang="en-US" altLang="en-US" sz="1400" b="0">
              <a:solidFill>
                <a:srgbClr val="3333CC"/>
              </a:solidFill>
              <a:latin typeface="Calibri Light" panose="020F0302020204030204" pitchFamily="34" charset="0"/>
              <a:cs typeface="Calibri Light" panose="020F0302020204030204" pitchFamily="34" charset="0"/>
            </a:endParaRPr>
          </a:p>
        </p:txBody>
      </p:sp>
      <p:sp>
        <p:nvSpPr>
          <p:cNvPr id="23556" name="Rectangle 2"/>
          <p:cNvSpPr>
            <a:spLocks noGrp="1" noChangeArrowheads="1"/>
          </p:cNvSpPr>
          <p:nvPr>
            <p:ph type="title"/>
          </p:nvPr>
        </p:nvSpPr>
        <p:spPr/>
        <p:txBody>
          <a:bodyPr/>
          <a:lstStyle/>
          <a:p>
            <a:r>
              <a:rPr lang="en-US" altLang="sv-SE" sz="3200">
                <a:latin typeface="Calibri Light" panose="020F0302020204030204" pitchFamily="34" charset="0"/>
                <a:cs typeface="Calibri Light" panose="020F0302020204030204" pitchFamily="34" charset="0"/>
              </a:rPr>
              <a:t>Digital clocks with a constant number of states are impossible</a:t>
            </a:r>
          </a:p>
        </p:txBody>
      </p:sp>
      <p:sp>
        <p:nvSpPr>
          <p:cNvPr id="23557" name="Rectangle 3"/>
          <p:cNvSpPr>
            <a:spLocks noGrp="1" noChangeArrowheads="1"/>
          </p:cNvSpPr>
          <p:nvPr>
            <p:ph type="body" idx="1"/>
          </p:nvPr>
        </p:nvSpPr>
        <p:spPr/>
        <p:txBody>
          <a:bodyPr/>
          <a:lstStyle/>
          <a:p>
            <a:pPr>
              <a:buFontTx/>
              <a:buChar char="o"/>
            </a:pPr>
            <a:r>
              <a:rPr lang="en-US" altLang="sv-SE" dirty="0">
                <a:latin typeface="Calibri Light" panose="020F0302020204030204" pitchFamily="34" charset="0"/>
                <a:cs typeface="Calibri Light" panose="020F0302020204030204" pitchFamily="34" charset="0"/>
              </a:rPr>
              <a:t>Since the states of the processors encodes the clock values, and the set of states just rotates around the ring, </a:t>
            </a:r>
          </a:p>
          <a:p>
            <a:pPr lvl="1">
              <a:buFontTx/>
              <a:buChar char="o"/>
            </a:pPr>
            <a:r>
              <a:rPr lang="en-US" altLang="sv-SE" dirty="0">
                <a:latin typeface="Calibri Light" panose="020F0302020204030204" pitchFamily="34" charset="0"/>
                <a:cs typeface="Calibri Light" panose="020F0302020204030204" pitchFamily="34" charset="0"/>
              </a:rPr>
              <a:t>It has to be the case in which all the states encode the same clock value. </a:t>
            </a:r>
            <a:endParaRPr lang="he-IL" altLang="sv-SE" dirty="0">
              <a:latin typeface="Calibri Light" panose="020F0302020204030204" pitchFamily="34" charset="0"/>
              <a:cs typeface="Calibri Light" panose="020F0302020204030204" pitchFamily="34" charset="0"/>
            </a:endParaRPr>
          </a:p>
          <a:p>
            <a:pPr>
              <a:buFontTx/>
              <a:buChar char="o"/>
            </a:pPr>
            <a:r>
              <a:rPr lang="en-US" altLang="sv-SE" dirty="0">
                <a:latin typeface="Calibri Light" panose="020F0302020204030204" pitchFamily="34" charset="0"/>
                <a:cs typeface="Calibri Light" panose="020F0302020204030204" pitchFamily="34" charset="0"/>
              </a:rPr>
              <a:t>On the other hand, the clock value must be increments in every pulse. </a:t>
            </a:r>
          </a:p>
          <a:p>
            <a:pPr>
              <a:buFont typeface="Wingdings" pitchFamily="2" charset="2"/>
              <a:buNone/>
            </a:pPr>
            <a:r>
              <a:rPr lang="en-US" altLang="sv-SE" dirty="0">
                <a:latin typeface="Calibri Light" panose="020F0302020204030204" pitchFamily="34" charset="0"/>
                <a:cs typeface="Calibri Light" panose="020F0302020204030204" pitchFamily="34" charset="0"/>
              </a:rPr>
              <a:t>    </a:t>
            </a:r>
            <a:r>
              <a:rPr lang="en-US" altLang="sv-SE" dirty="0">
                <a:solidFill>
                  <a:srgbClr val="FF3300"/>
                </a:solidFill>
                <a:latin typeface="Calibri Light" panose="020F0302020204030204" pitchFamily="34" charset="0"/>
                <a:cs typeface="Calibri Light" panose="020F0302020204030204" pitchFamily="34" charset="0"/>
              </a:rPr>
              <a:t>Contradiction.</a:t>
            </a:r>
            <a:r>
              <a:rPr lang="en-US" altLang="sv-SE" dirty="0">
                <a:latin typeface="Calibri Light" panose="020F0302020204030204" pitchFamily="34" charset="0"/>
                <a:cs typeface="Calibri Light" panose="020F0302020204030204" pitchFamily="34" charset="0"/>
              </a:rPr>
              <a:t> </a:t>
            </a:r>
          </a:p>
          <a:p>
            <a:pPr>
              <a:buFont typeface="Wingdings" pitchFamily="2" charset="2"/>
              <a:buNone/>
            </a:pPr>
            <a:r>
              <a:rPr lang="en-US" altLang="sv-SE" dirty="0">
                <a:latin typeface="Calibri Light" panose="020F0302020204030204" pitchFamily="34" charset="0"/>
                <a:cs typeface="Calibri Light" panose="020F0302020204030204" pitchFamily="34" charset="0"/>
              </a:rPr>
              <a:t>Do we have to assume that the ring is unidirectional?</a:t>
            </a:r>
          </a:p>
          <a:p>
            <a:pPr>
              <a:buFont typeface="Wingdings" pitchFamily="2" charset="2"/>
              <a:buNone/>
            </a:pPr>
            <a:r>
              <a:rPr lang="en-US" altLang="sv-SE" dirty="0">
                <a:solidFill>
                  <a:srgbClr val="FFFFFF"/>
                </a:solidFill>
                <a:latin typeface="Calibri Light" panose="020F0302020204030204" pitchFamily="34" charset="0"/>
                <a:cs typeface="Calibri Light" panose="020F0302020204030204" pitchFamily="34" charset="0"/>
              </a:rPr>
              <a:t>Does a probabilistic algorithm exists for this ring?   </a:t>
            </a:r>
          </a:p>
        </p:txBody>
      </p:sp>
      <p:sp>
        <p:nvSpPr>
          <p:cNvPr id="2" name="Explosion: 14 Points 1">
            <a:extLst>
              <a:ext uri="{FF2B5EF4-FFF2-40B4-BE49-F238E27FC236}">
                <a16:creationId xmlns:a16="http://schemas.microsoft.com/office/drawing/2014/main" id="{2EFE9F46-1E2D-E371-9697-DE150097387A}"/>
              </a:ext>
            </a:extLst>
          </p:cNvPr>
          <p:cNvSpPr/>
          <p:nvPr/>
        </p:nvSpPr>
        <p:spPr>
          <a:xfrm>
            <a:off x="6372200" y="4602832"/>
            <a:ext cx="2736304" cy="1778496"/>
          </a:xfrm>
          <a:prstGeom prst="irregularSeal2">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Skipped this year</a:t>
            </a:r>
          </a:p>
        </p:txBody>
      </p:sp>
    </p:spTree>
    <p:extLst>
      <p:ext uri="{BB962C8B-B14F-4D97-AF65-F5344CB8AC3E}">
        <p14:creationId xmlns:p14="http://schemas.microsoft.com/office/powerpoint/2010/main" val="9507951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5"/>
          <p:cNvSpPr>
            <a:spLocks noGrp="1"/>
          </p:cNvSpPr>
          <p:nvPr>
            <p:ph type="sldNum" sz="quarter" idx="12"/>
          </p:nvPr>
        </p:nvSpPr>
        <p:spPr>
          <a:noFill/>
        </p:spPr>
        <p:txBody>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r>
              <a:rPr lang="en-US" altLang="en-US" sz="1400" b="0">
                <a:solidFill>
                  <a:srgbClr val="3333CC"/>
                </a:solidFill>
                <a:latin typeface="Calibri Light" panose="020F0302020204030204" pitchFamily="34" charset="0"/>
                <a:cs typeface="Calibri Light" panose="020F0302020204030204" pitchFamily="34" charset="0"/>
              </a:rPr>
              <a:t>1-</a:t>
            </a:r>
            <a:fld id="{C85CB4FD-FF35-47BF-BBEA-692144EBB526}" type="slidenum">
              <a:rPr lang="en-US" altLang="en-US" sz="1400" b="0">
                <a:solidFill>
                  <a:srgbClr val="3333CC"/>
                </a:solidFill>
                <a:latin typeface="Calibri Light" panose="020F0302020204030204" pitchFamily="34" charset="0"/>
                <a:cs typeface="Calibri Light" panose="020F0302020204030204" pitchFamily="34" charset="0"/>
              </a:rPr>
              <a:pPr/>
              <a:t>32</a:t>
            </a:fld>
            <a:endParaRPr lang="en-US" altLang="en-US" sz="1400" b="0">
              <a:solidFill>
                <a:srgbClr val="3333CC"/>
              </a:solidFill>
              <a:latin typeface="Calibri Light" panose="020F0302020204030204" pitchFamily="34" charset="0"/>
              <a:cs typeface="Calibri Light" panose="020F0302020204030204" pitchFamily="34" charset="0"/>
            </a:endParaRPr>
          </a:p>
        </p:txBody>
      </p:sp>
      <p:sp>
        <p:nvSpPr>
          <p:cNvPr id="23556" name="Rectangle 2"/>
          <p:cNvSpPr>
            <a:spLocks noGrp="1" noChangeArrowheads="1"/>
          </p:cNvSpPr>
          <p:nvPr>
            <p:ph type="title"/>
          </p:nvPr>
        </p:nvSpPr>
        <p:spPr/>
        <p:txBody>
          <a:bodyPr/>
          <a:lstStyle/>
          <a:p>
            <a:r>
              <a:rPr lang="en-US" altLang="sv-SE" sz="3200">
                <a:latin typeface="Calibri Light" panose="020F0302020204030204" pitchFamily="34" charset="0"/>
                <a:cs typeface="Calibri Light" panose="020F0302020204030204" pitchFamily="34" charset="0"/>
              </a:rPr>
              <a:t>Digital clocks with a constant number of states are impossible</a:t>
            </a:r>
          </a:p>
        </p:txBody>
      </p:sp>
      <p:sp>
        <p:nvSpPr>
          <p:cNvPr id="23557" name="Rectangle 3"/>
          <p:cNvSpPr>
            <a:spLocks noGrp="1" noChangeArrowheads="1"/>
          </p:cNvSpPr>
          <p:nvPr>
            <p:ph type="body" idx="1"/>
          </p:nvPr>
        </p:nvSpPr>
        <p:spPr/>
        <p:txBody>
          <a:bodyPr/>
          <a:lstStyle/>
          <a:p>
            <a:r>
              <a:rPr lang="en-US" dirty="0">
                <a:latin typeface="Calibri Light" panose="020F0302020204030204" pitchFamily="34" charset="0"/>
                <a:cs typeface="Calibri Light" panose="020F0302020204030204" pitchFamily="34" charset="0"/>
              </a:rPr>
              <a:t>Let s</a:t>
            </a:r>
            <a:r>
              <a:rPr lang="en-US" baseline="-25000" dirty="0">
                <a:latin typeface="Calibri Light" panose="020F0302020204030204" pitchFamily="34" charset="0"/>
                <a:cs typeface="Calibri Light" panose="020F0302020204030204" pitchFamily="34" charset="0"/>
              </a:rPr>
              <a:t>1</a:t>
            </a:r>
            <a:r>
              <a:rPr lang="en-US" dirty="0">
                <a:latin typeface="Calibri Light" panose="020F0302020204030204" pitchFamily="34" charset="0"/>
                <a:cs typeface="Calibri Light" panose="020F0302020204030204" pitchFamily="34" charset="0"/>
              </a:rPr>
              <a:t> and s</a:t>
            </a:r>
            <a:r>
              <a:rPr lang="en-US" baseline="-25000" dirty="0">
                <a:latin typeface="Calibri Light" panose="020F0302020204030204" pitchFamily="34" charset="0"/>
                <a:cs typeface="Calibri Light" panose="020F0302020204030204" pitchFamily="34" charset="0"/>
              </a:rPr>
              <a:t>2</a:t>
            </a:r>
            <a:r>
              <a:rPr lang="en-US" dirty="0">
                <a:latin typeface="Calibri Light" panose="020F0302020204030204" pitchFamily="34" charset="0"/>
                <a:cs typeface="Calibri Light" panose="020F0302020204030204" pitchFamily="34" charset="0"/>
              </a:rPr>
              <a:t> be two states in S; </a:t>
            </a:r>
          </a:p>
          <a:p>
            <a:pPr lvl="1"/>
            <a:r>
              <a:rPr lang="en-US" dirty="0">
                <a:latin typeface="Calibri Light" panose="020F0302020204030204" pitchFamily="34" charset="0"/>
                <a:cs typeface="Calibri Light" panose="020F0302020204030204" pitchFamily="34" charset="0"/>
              </a:rPr>
              <a:t>e.g., the first two states according to some arbitrary state ordering </a:t>
            </a:r>
          </a:p>
          <a:p>
            <a:r>
              <a:rPr lang="en-US" dirty="0">
                <a:latin typeface="Calibri Light" panose="020F0302020204030204" pitchFamily="34" charset="0"/>
                <a:cs typeface="Calibri Light" panose="020F0302020204030204" pitchFamily="34" charset="0"/>
              </a:rPr>
              <a:t>Use s</a:t>
            </a:r>
            <a:r>
              <a:rPr lang="en-US" baseline="-25000" dirty="0">
                <a:latin typeface="Calibri Light" panose="020F0302020204030204" pitchFamily="34" charset="0"/>
                <a:cs typeface="Calibri Light" panose="020F0302020204030204" pitchFamily="34" charset="0"/>
              </a:rPr>
              <a:t>1</a:t>
            </a:r>
            <a:r>
              <a:rPr lang="en-US" dirty="0">
                <a:latin typeface="Calibri Light" panose="020F0302020204030204" pitchFamily="34" charset="0"/>
                <a:cs typeface="Calibri Light" panose="020F0302020204030204" pitchFamily="34" charset="0"/>
              </a:rPr>
              <a:t> and s</a:t>
            </a:r>
            <a:r>
              <a:rPr lang="en-US" baseline="-25000" dirty="0">
                <a:latin typeface="Calibri Light" panose="020F0302020204030204" pitchFamily="34" charset="0"/>
                <a:cs typeface="Calibri Light" panose="020F0302020204030204" pitchFamily="34" charset="0"/>
              </a:rPr>
              <a:t>2</a:t>
            </a:r>
            <a:r>
              <a:rPr lang="en-US" dirty="0">
                <a:latin typeface="Calibri Light" panose="020F0302020204030204" pitchFamily="34" charset="0"/>
                <a:cs typeface="Calibri Light" panose="020F0302020204030204" pitchFamily="34" charset="0"/>
              </a:rPr>
              <a:t> to construct an infinite sequence of states such that </a:t>
            </a:r>
            <a:r>
              <a:rPr lang="en-US" i="1" dirty="0">
                <a:latin typeface="Calibri Light" panose="020F0302020204030204" pitchFamily="34" charset="0"/>
                <a:cs typeface="Calibri Light" panose="020F0302020204030204" pitchFamily="34" charset="0"/>
              </a:rPr>
              <a:t>s</a:t>
            </a:r>
            <a:r>
              <a:rPr lang="en-US" i="1" baseline="-25000" dirty="0">
                <a:latin typeface="Calibri Light" panose="020F0302020204030204" pitchFamily="34" charset="0"/>
                <a:cs typeface="Calibri Light" panose="020F0302020204030204" pitchFamily="34" charset="0"/>
              </a:rPr>
              <a:t>l+2</a:t>
            </a:r>
            <a:r>
              <a:rPr lang="en-US" dirty="0">
                <a:latin typeface="Calibri Light" panose="020F0302020204030204" pitchFamily="34" charset="0"/>
                <a:cs typeface="Calibri Light" panose="020F0302020204030204" pitchFamily="34" charset="0"/>
              </a:rPr>
              <a:t> = </a:t>
            </a:r>
            <a:r>
              <a:rPr lang="en-US" i="1" dirty="0">
                <a:latin typeface="Calibri Light" panose="020F0302020204030204" pitchFamily="34" charset="0"/>
                <a:cs typeface="Calibri Light" panose="020F0302020204030204" pitchFamily="34" charset="0"/>
              </a:rPr>
              <a:t>f</a:t>
            </a:r>
            <a:r>
              <a:rPr lang="en-US" dirty="0">
                <a:latin typeface="Calibri Light" panose="020F0302020204030204" pitchFamily="34" charset="0"/>
                <a:cs typeface="Calibri Light" panose="020F0302020204030204" pitchFamily="34" charset="0"/>
              </a:rPr>
              <a:t>(</a:t>
            </a:r>
            <a:r>
              <a:rPr lang="en-US" i="1" dirty="0" err="1">
                <a:latin typeface="Calibri Light" panose="020F0302020204030204" pitchFamily="34" charset="0"/>
                <a:cs typeface="Calibri Light" panose="020F0302020204030204" pitchFamily="34" charset="0"/>
              </a:rPr>
              <a:t>s</a:t>
            </a:r>
            <a:r>
              <a:rPr lang="en-US" i="1" baseline="-25000" dirty="0" err="1">
                <a:latin typeface="Calibri Light" panose="020F0302020204030204" pitchFamily="34" charset="0"/>
                <a:cs typeface="Calibri Light" panose="020F0302020204030204" pitchFamily="34" charset="0"/>
              </a:rPr>
              <a:t>l</a:t>
            </a:r>
            <a:r>
              <a:rPr lang="en-US" dirty="0">
                <a:latin typeface="Calibri Light" panose="020F0302020204030204" pitchFamily="34" charset="0"/>
                <a:cs typeface="Calibri Light" panose="020F0302020204030204" pitchFamily="34" charset="0"/>
              </a:rPr>
              <a:t>, </a:t>
            </a:r>
            <a:r>
              <a:rPr lang="en-US" i="1" dirty="0">
                <a:latin typeface="Calibri Light" panose="020F0302020204030204" pitchFamily="34" charset="0"/>
                <a:cs typeface="Calibri Light" panose="020F0302020204030204" pitchFamily="34" charset="0"/>
              </a:rPr>
              <a:t>s</a:t>
            </a:r>
            <a:r>
              <a:rPr lang="en-US" i="1" baseline="-25000" dirty="0">
                <a:latin typeface="Calibri Light" panose="020F0302020204030204" pitchFamily="34" charset="0"/>
                <a:cs typeface="Calibri Light" panose="020F0302020204030204" pitchFamily="34" charset="0"/>
              </a:rPr>
              <a:t>l+1</a:t>
            </a:r>
            <a:r>
              <a:rPr lang="en-US" dirty="0">
                <a:latin typeface="Calibri Light" panose="020F0302020204030204" pitchFamily="34" charset="0"/>
                <a:cs typeface="Calibri Light" panose="020F0302020204030204" pitchFamily="34" charset="0"/>
              </a:rPr>
              <a:t>). </a:t>
            </a:r>
          </a:p>
          <a:p>
            <a:r>
              <a:rPr lang="en-US" dirty="0">
                <a:latin typeface="Calibri Light" panose="020F0302020204030204" pitchFamily="34" charset="0"/>
                <a:cs typeface="Calibri Light" panose="020F0302020204030204" pitchFamily="34" charset="0"/>
              </a:rPr>
              <a:t>There must be a sequence of states </a:t>
            </a:r>
            <a:r>
              <a:rPr lang="en-US" i="1" dirty="0" err="1">
                <a:latin typeface="Calibri Light" panose="020F0302020204030204" pitchFamily="34" charset="0"/>
                <a:cs typeface="Calibri Light" panose="020F0302020204030204" pitchFamily="34" charset="0"/>
              </a:rPr>
              <a:t>s</a:t>
            </a:r>
            <a:r>
              <a:rPr lang="en-US" i="1" baseline="-25000" dirty="0" err="1">
                <a:latin typeface="Calibri Light" panose="020F0302020204030204" pitchFamily="34" charset="0"/>
                <a:cs typeface="Calibri Light" panose="020F0302020204030204" pitchFamily="34" charset="0"/>
              </a:rPr>
              <a:t>j</a:t>
            </a:r>
            <a:r>
              <a:rPr lang="en-US" dirty="0">
                <a:latin typeface="Calibri Light" panose="020F0302020204030204" pitchFamily="34" charset="0"/>
                <a:cs typeface="Calibri Light" panose="020F0302020204030204" pitchFamily="34" charset="0"/>
              </a:rPr>
              <a:t>, </a:t>
            </a:r>
            <a:r>
              <a:rPr lang="en-US" i="1" dirty="0" err="1">
                <a:latin typeface="Calibri Light" panose="020F0302020204030204" pitchFamily="34" charset="0"/>
                <a:cs typeface="Calibri Light" panose="020F0302020204030204" pitchFamily="34" charset="0"/>
              </a:rPr>
              <a:t>s</a:t>
            </a:r>
            <a:r>
              <a:rPr lang="en-US" i="1" baseline="-25000" dirty="0" err="1">
                <a:latin typeface="Calibri Light" panose="020F0302020204030204" pitchFamily="34" charset="0"/>
                <a:cs typeface="Calibri Light" panose="020F0302020204030204" pitchFamily="34" charset="0"/>
              </a:rPr>
              <a:t>j+i</a:t>
            </a:r>
            <a:r>
              <a:rPr lang="en-US" dirty="0">
                <a:latin typeface="Calibri Light" panose="020F0302020204030204" pitchFamily="34" charset="0"/>
                <a:cs typeface="Calibri Light" panose="020F0302020204030204" pitchFamily="34" charset="0"/>
              </a:rPr>
              <a:t>, …, </a:t>
            </a:r>
            <a:r>
              <a:rPr lang="en-US" i="1" dirty="0">
                <a:latin typeface="Calibri Light" panose="020F0302020204030204" pitchFamily="34" charset="0"/>
                <a:cs typeface="Calibri Light" panose="020F0302020204030204" pitchFamily="34" charset="0"/>
              </a:rPr>
              <a:t>s</a:t>
            </a:r>
            <a:r>
              <a:rPr lang="en-US" i="1" baseline="-25000" dirty="0">
                <a:latin typeface="Calibri Light" panose="020F0302020204030204" pitchFamily="34" charset="0"/>
                <a:cs typeface="Calibri Light" panose="020F0302020204030204" pitchFamily="34" charset="0"/>
              </a:rPr>
              <a:t>k-1</a:t>
            </a:r>
            <a:r>
              <a:rPr lang="en-US" dirty="0">
                <a:latin typeface="Calibri Light" panose="020F0302020204030204" pitchFamily="34" charset="0"/>
                <a:cs typeface="Calibri Light" panose="020F0302020204030204" pitchFamily="34" charset="0"/>
              </a:rPr>
              <a:t>, </a:t>
            </a:r>
            <a:r>
              <a:rPr lang="en-US" i="1" dirty="0" err="1">
                <a:latin typeface="Calibri Light" panose="020F0302020204030204" pitchFamily="34" charset="0"/>
                <a:cs typeface="Calibri Light" panose="020F0302020204030204" pitchFamily="34" charset="0"/>
              </a:rPr>
              <a:t>s</a:t>
            </a:r>
            <a:r>
              <a:rPr lang="en-US" i="1" baseline="-25000" dirty="0" err="1">
                <a:latin typeface="Calibri Light" panose="020F0302020204030204" pitchFamily="34" charset="0"/>
                <a:cs typeface="Calibri Light" panose="020F0302020204030204" pitchFamily="34" charset="0"/>
              </a:rPr>
              <a:t>k</a:t>
            </a:r>
            <a:endParaRPr lang="en-US" dirty="0">
              <a:latin typeface="Calibri Light" panose="020F0302020204030204" pitchFamily="34" charset="0"/>
              <a:cs typeface="Calibri Light" panose="020F0302020204030204" pitchFamily="34" charset="0"/>
            </a:endParaRPr>
          </a:p>
          <a:p>
            <a:pPr lvl="1"/>
            <a:r>
              <a:rPr lang="en-US" dirty="0">
                <a:latin typeface="Calibri Light" panose="020F0302020204030204" pitchFamily="34" charset="0"/>
                <a:cs typeface="Calibri Light" panose="020F0302020204030204" pitchFamily="34" charset="0"/>
              </a:rPr>
              <a:t>that is, a subset of the above infinite sequence</a:t>
            </a:r>
          </a:p>
          <a:p>
            <a:pPr lvl="2"/>
            <a:r>
              <a:rPr lang="en-US" dirty="0">
                <a:latin typeface="Calibri Light" panose="020F0302020204030204" pitchFamily="34" charset="0"/>
                <a:cs typeface="Calibri Light" panose="020F0302020204030204" pitchFamily="34" charset="0"/>
              </a:rPr>
              <a:t>such that </a:t>
            </a:r>
            <a:r>
              <a:rPr lang="en-US" i="1" dirty="0">
                <a:latin typeface="Calibri Light" panose="020F0302020204030204" pitchFamily="34" charset="0"/>
                <a:cs typeface="Calibri Light" panose="020F0302020204030204" pitchFamily="34" charset="0"/>
              </a:rPr>
              <a:t>f</a:t>
            </a:r>
            <a:r>
              <a:rPr lang="en-US" dirty="0">
                <a:latin typeface="Calibri Light" panose="020F0302020204030204" pitchFamily="34" charset="0"/>
                <a:cs typeface="Calibri Light" panose="020F0302020204030204" pitchFamily="34" charset="0"/>
              </a:rPr>
              <a:t>(</a:t>
            </a:r>
            <a:r>
              <a:rPr lang="en-US" i="1" dirty="0">
                <a:latin typeface="Calibri Light" panose="020F0302020204030204" pitchFamily="34" charset="0"/>
                <a:cs typeface="Calibri Light" panose="020F0302020204030204" pitchFamily="34" charset="0"/>
              </a:rPr>
              <a:t>s</a:t>
            </a:r>
            <a:r>
              <a:rPr lang="en-US" i="1" baseline="-25000" dirty="0">
                <a:latin typeface="Calibri Light" panose="020F0302020204030204" pitchFamily="34" charset="0"/>
                <a:cs typeface="Calibri Light" panose="020F0302020204030204" pitchFamily="34" charset="0"/>
              </a:rPr>
              <a:t>k-1</a:t>
            </a:r>
            <a:r>
              <a:rPr lang="en-US" dirty="0">
                <a:latin typeface="Calibri Light" panose="020F0302020204030204" pitchFamily="34" charset="0"/>
                <a:cs typeface="Calibri Light" panose="020F0302020204030204" pitchFamily="34" charset="0"/>
              </a:rPr>
              <a:t> ,</a:t>
            </a:r>
            <a:r>
              <a:rPr lang="en-US" i="1" dirty="0" err="1">
                <a:latin typeface="Calibri Light" panose="020F0302020204030204" pitchFamily="34" charset="0"/>
                <a:cs typeface="Calibri Light" panose="020F0302020204030204" pitchFamily="34" charset="0"/>
              </a:rPr>
              <a:t>s</a:t>
            </a:r>
            <a:r>
              <a:rPr lang="en-US" i="1" baseline="-25000" dirty="0" err="1">
                <a:latin typeface="Calibri Light" panose="020F0302020204030204" pitchFamily="34" charset="0"/>
                <a:cs typeface="Calibri Light" panose="020F0302020204030204" pitchFamily="34" charset="0"/>
              </a:rPr>
              <a:t>k</a:t>
            </a:r>
            <a:r>
              <a:rPr lang="en-US" dirty="0">
                <a:latin typeface="Calibri Light" panose="020F0302020204030204" pitchFamily="34" charset="0"/>
                <a:cs typeface="Calibri Light" panose="020F0302020204030204" pitchFamily="34" charset="0"/>
              </a:rPr>
              <a:t>) = </a:t>
            </a:r>
            <a:r>
              <a:rPr lang="en-US" i="1" dirty="0" err="1">
                <a:latin typeface="Calibri Light" panose="020F0302020204030204" pitchFamily="34" charset="0"/>
                <a:cs typeface="Calibri Light" panose="020F0302020204030204" pitchFamily="34" charset="0"/>
              </a:rPr>
              <a:t>s</a:t>
            </a:r>
            <a:r>
              <a:rPr lang="en-US" i="1" baseline="-25000" dirty="0" err="1">
                <a:latin typeface="Calibri Light" panose="020F0302020204030204" pitchFamily="34" charset="0"/>
                <a:cs typeface="Calibri Light" panose="020F0302020204030204" pitchFamily="34" charset="0"/>
              </a:rPr>
              <a:t>j</a:t>
            </a:r>
            <a:r>
              <a:rPr lang="en-US" dirty="0">
                <a:latin typeface="Calibri Light" panose="020F0302020204030204" pitchFamily="34" charset="0"/>
                <a:cs typeface="Calibri Light" panose="020F0302020204030204" pitchFamily="34" charset="0"/>
              </a:rPr>
              <a:t> and </a:t>
            </a:r>
            <a:r>
              <a:rPr lang="en-US" i="1" dirty="0">
                <a:latin typeface="Calibri Light" panose="020F0302020204030204" pitchFamily="34" charset="0"/>
                <a:cs typeface="Calibri Light" panose="020F0302020204030204" pitchFamily="34" charset="0"/>
              </a:rPr>
              <a:t>f</a:t>
            </a:r>
            <a:r>
              <a:rPr lang="en-US" dirty="0">
                <a:latin typeface="Calibri Light" panose="020F0302020204030204" pitchFamily="34" charset="0"/>
                <a:cs typeface="Calibri Light" panose="020F0302020204030204" pitchFamily="34" charset="0"/>
              </a:rPr>
              <a:t>(</a:t>
            </a:r>
            <a:r>
              <a:rPr lang="en-US" i="1" dirty="0" err="1">
                <a:latin typeface="Calibri Light" panose="020F0302020204030204" pitchFamily="34" charset="0"/>
                <a:cs typeface="Calibri Light" panose="020F0302020204030204" pitchFamily="34" charset="0"/>
              </a:rPr>
              <a:t>s</a:t>
            </a:r>
            <a:r>
              <a:rPr lang="en-US" i="1" baseline="-25000" dirty="0" err="1">
                <a:latin typeface="Calibri Light" panose="020F0302020204030204" pitchFamily="34" charset="0"/>
                <a:cs typeface="Calibri Light" panose="020F0302020204030204" pitchFamily="34" charset="0"/>
              </a:rPr>
              <a:t>k</a:t>
            </a:r>
            <a:r>
              <a:rPr lang="en-US" dirty="0" err="1">
                <a:latin typeface="Calibri Light" panose="020F0302020204030204" pitchFamily="34" charset="0"/>
                <a:cs typeface="Calibri Light" panose="020F0302020204030204" pitchFamily="34" charset="0"/>
              </a:rPr>
              <a:t>,</a:t>
            </a:r>
            <a:r>
              <a:rPr lang="en-US" i="1" dirty="0" err="1">
                <a:latin typeface="Calibri Light" panose="020F0302020204030204" pitchFamily="34" charset="0"/>
                <a:cs typeface="Calibri Light" panose="020F0302020204030204" pitchFamily="34" charset="0"/>
              </a:rPr>
              <a:t>s</a:t>
            </a:r>
            <a:r>
              <a:rPr lang="en-US" i="1" baseline="-25000" dirty="0" err="1">
                <a:latin typeface="Calibri Light" panose="020F0302020204030204" pitchFamily="34" charset="0"/>
                <a:cs typeface="Calibri Light" panose="020F0302020204030204" pitchFamily="34" charset="0"/>
              </a:rPr>
              <a:t>j</a:t>
            </a:r>
            <a:r>
              <a:rPr lang="en-US" dirty="0">
                <a:latin typeface="Calibri Light" panose="020F0302020204030204" pitchFamily="34" charset="0"/>
                <a:cs typeface="Calibri Light" panose="020F0302020204030204" pitchFamily="34" charset="0"/>
              </a:rPr>
              <a:t>) =</a:t>
            </a:r>
            <a:r>
              <a:rPr lang="en-US" i="1" dirty="0">
                <a:latin typeface="Calibri Light" panose="020F0302020204030204" pitchFamily="34" charset="0"/>
                <a:cs typeface="Calibri Light" panose="020F0302020204030204" pitchFamily="34" charset="0"/>
              </a:rPr>
              <a:t>s</a:t>
            </a:r>
            <a:r>
              <a:rPr lang="en-US" i="1" baseline="-25000" dirty="0">
                <a:latin typeface="Calibri Light" panose="020F0302020204030204" pitchFamily="34" charset="0"/>
                <a:cs typeface="Calibri Light" panose="020F0302020204030204" pitchFamily="34" charset="0"/>
              </a:rPr>
              <a:t>j+1</a:t>
            </a:r>
            <a:r>
              <a:rPr lang="en-US" dirty="0">
                <a:latin typeface="Calibri Light" panose="020F0302020204030204" pitchFamily="34" charset="0"/>
                <a:cs typeface="Calibri Light" panose="020F0302020204030204" pitchFamily="34" charset="0"/>
              </a:rPr>
              <a:t> and k &gt; j + 2; or, equivalently, </a:t>
            </a:r>
            <a:r>
              <a:rPr lang="en-US" i="1" dirty="0">
                <a:latin typeface="Calibri Light" panose="020F0302020204030204" pitchFamily="34" charset="0"/>
                <a:cs typeface="Calibri Light" panose="020F0302020204030204" pitchFamily="34" charset="0"/>
              </a:rPr>
              <a:t>s</a:t>
            </a:r>
            <a:r>
              <a:rPr lang="en-US" i="1" baseline="-25000" dirty="0">
                <a:latin typeface="Calibri Light" panose="020F0302020204030204" pitchFamily="34" charset="0"/>
                <a:cs typeface="Calibri Light" panose="020F0302020204030204" pitchFamily="34" charset="0"/>
              </a:rPr>
              <a:t>k+1</a:t>
            </a:r>
            <a:r>
              <a:rPr lang="en-US" dirty="0">
                <a:latin typeface="Calibri Light" panose="020F0302020204030204" pitchFamily="34" charset="0"/>
                <a:cs typeface="Calibri Light" panose="020F0302020204030204" pitchFamily="34" charset="0"/>
              </a:rPr>
              <a:t>=</a:t>
            </a:r>
            <a:r>
              <a:rPr lang="en-US" i="1" dirty="0" err="1">
                <a:latin typeface="Calibri Light" panose="020F0302020204030204" pitchFamily="34" charset="0"/>
                <a:cs typeface="Calibri Light" panose="020F0302020204030204" pitchFamily="34" charset="0"/>
              </a:rPr>
              <a:t>s</a:t>
            </a:r>
            <a:r>
              <a:rPr lang="en-US" i="1" baseline="-25000" dirty="0" err="1">
                <a:latin typeface="Calibri Light" panose="020F0302020204030204" pitchFamily="34" charset="0"/>
                <a:cs typeface="Calibri Light" panose="020F0302020204030204" pitchFamily="34" charset="0"/>
              </a:rPr>
              <a:t>j</a:t>
            </a:r>
            <a:r>
              <a:rPr lang="en-US" dirty="0">
                <a:latin typeface="Calibri Light" panose="020F0302020204030204" pitchFamily="34" charset="0"/>
                <a:cs typeface="Calibri Light" panose="020F0302020204030204" pitchFamily="34" charset="0"/>
              </a:rPr>
              <a:t> and </a:t>
            </a:r>
            <a:r>
              <a:rPr lang="en-US" i="1" dirty="0">
                <a:latin typeface="Calibri Light" panose="020F0302020204030204" pitchFamily="34" charset="0"/>
                <a:cs typeface="Calibri Light" panose="020F0302020204030204" pitchFamily="34" charset="0"/>
              </a:rPr>
              <a:t>s</a:t>
            </a:r>
            <a:r>
              <a:rPr lang="en-US" i="1" baseline="-25000" dirty="0">
                <a:latin typeface="Calibri Light" panose="020F0302020204030204" pitchFamily="34" charset="0"/>
                <a:cs typeface="Calibri Light" panose="020F0302020204030204" pitchFamily="34" charset="0"/>
              </a:rPr>
              <a:t>k+2</a:t>
            </a:r>
            <a:r>
              <a:rPr lang="en-US" dirty="0">
                <a:latin typeface="Calibri Light" panose="020F0302020204030204" pitchFamily="34" charset="0"/>
                <a:cs typeface="Calibri Light" panose="020F0302020204030204" pitchFamily="34" charset="0"/>
              </a:rPr>
              <a:t>=</a:t>
            </a:r>
            <a:r>
              <a:rPr lang="en-US" i="1" dirty="0">
                <a:latin typeface="Calibri Light" panose="020F0302020204030204" pitchFamily="34" charset="0"/>
                <a:cs typeface="Calibri Light" panose="020F0302020204030204" pitchFamily="34" charset="0"/>
              </a:rPr>
              <a:t>s</a:t>
            </a:r>
            <a:r>
              <a:rPr lang="en-US" i="1" baseline="-25000" dirty="0">
                <a:latin typeface="Calibri Light" panose="020F0302020204030204" pitchFamily="34" charset="0"/>
                <a:cs typeface="Calibri Light" panose="020F0302020204030204" pitchFamily="34" charset="0"/>
              </a:rPr>
              <a:t>j+1</a:t>
            </a:r>
            <a:r>
              <a:rPr lang="en-US" dirty="0">
                <a:latin typeface="Calibri Light" panose="020F0302020204030204" pitchFamily="34" charset="0"/>
                <a:cs typeface="Calibri Light" panose="020F0302020204030204" pitchFamily="34" charset="0"/>
              </a:rPr>
              <a:t>.</a:t>
            </a:r>
            <a:endParaRPr lang="sv-SE" dirty="0">
              <a:latin typeface="Calibri Light" panose="020F0302020204030204" pitchFamily="34" charset="0"/>
              <a:cs typeface="Calibri Light" panose="020F0302020204030204" pitchFamily="34" charset="0"/>
            </a:endParaRPr>
          </a:p>
        </p:txBody>
      </p:sp>
      <p:sp>
        <p:nvSpPr>
          <p:cNvPr id="2" name="Explosion: 14 Points 1">
            <a:extLst>
              <a:ext uri="{FF2B5EF4-FFF2-40B4-BE49-F238E27FC236}">
                <a16:creationId xmlns:a16="http://schemas.microsoft.com/office/drawing/2014/main" id="{2141A6B6-8BE8-B5AA-1D08-F87B81C64CE6}"/>
              </a:ext>
            </a:extLst>
          </p:cNvPr>
          <p:cNvSpPr/>
          <p:nvPr/>
        </p:nvSpPr>
        <p:spPr>
          <a:xfrm>
            <a:off x="6372200" y="4602832"/>
            <a:ext cx="2736304" cy="1778496"/>
          </a:xfrm>
          <a:prstGeom prst="irregularSeal2">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Skipped this year</a:t>
            </a:r>
          </a:p>
        </p:txBody>
      </p:sp>
    </p:spTree>
    <p:extLst>
      <p:ext uri="{BB962C8B-B14F-4D97-AF65-F5344CB8AC3E}">
        <p14:creationId xmlns:p14="http://schemas.microsoft.com/office/powerpoint/2010/main" val="6580852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5"/>
          <p:cNvSpPr>
            <a:spLocks noGrp="1"/>
          </p:cNvSpPr>
          <p:nvPr>
            <p:ph type="sldNum" sz="quarter" idx="12"/>
          </p:nvPr>
        </p:nvSpPr>
        <p:spPr>
          <a:noFill/>
        </p:spPr>
        <p:txBody>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r>
              <a:rPr lang="en-US" altLang="en-US" sz="1400" b="0">
                <a:solidFill>
                  <a:srgbClr val="3333CC"/>
                </a:solidFill>
                <a:latin typeface="Calibri Light" panose="020F0302020204030204" pitchFamily="34" charset="0"/>
                <a:cs typeface="Calibri Light" panose="020F0302020204030204" pitchFamily="34" charset="0"/>
              </a:rPr>
              <a:t>1-</a:t>
            </a:r>
            <a:fld id="{C85CB4FD-FF35-47BF-BBEA-692144EBB526}" type="slidenum">
              <a:rPr lang="en-US" altLang="en-US" sz="1400" b="0">
                <a:solidFill>
                  <a:srgbClr val="3333CC"/>
                </a:solidFill>
                <a:latin typeface="Calibri Light" panose="020F0302020204030204" pitchFamily="34" charset="0"/>
                <a:cs typeface="Calibri Light" panose="020F0302020204030204" pitchFamily="34" charset="0"/>
              </a:rPr>
              <a:pPr/>
              <a:t>33</a:t>
            </a:fld>
            <a:endParaRPr lang="en-US" altLang="en-US" sz="1400" b="0">
              <a:solidFill>
                <a:srgbClr val="3333CC"/>
              </a:solidFill>
              <a:latin typeface="Calibri Light" panose="020F0302020204030204" pitchFamily="34" charset="0"/>
              <a:cs typeface="Calibri Light" panose="020F0302020204030204" pitchFamily="34" charset="0"/>
            </a:endParaRPr>
          </a:p>
        </p:txBody>
      </p:sp>
      <p:sp>
        <p:nvSpPr>
          <p:cNvPr id="23556" name="Rectangle 2"/>
          <p:cNvSpPr>
            <a:spLocks noGrp="1" noChangeArrowheads="1"/>
          </p:cNvSpPr>
          <p:nvPr>
            <p:ph type="title"/>
          </p:nvPr>
        </p:nvSpPr>
        <p:spPr/>
        <p:txBody>
          <a:bodyPr/>
          <a:lstStyle/>
          <a:p>
            <a:r>
              <a:rPr lang="en-US" altLang="sv-SE" sz="3200">
                <a:latin typeface="Calibri Light" panose="020F0302020204030204" pitchFamily="34" charset="0"/>
                <a:cs typeface="Calibri Light" panose="020F0302020204030204" pitchFamily="34" charset="0"/>
              </a:rPr>
              <a:t>Digital clocks with a constant number of states are impossible</a:t>
            </a:r>
          </a:p>
        </p:txBody>
      </p:sp>
      <p:sp>
        <p:nvSpPr>
          <p:cNvPr id="23557" name="Rectangle 3"/>
          <p:cNvSpPr>
            <a:spLocks noGrp="1" noChangeArrowheads="1"/>
          </p:cNvSpPr>
          <p:nvPr>
            <p:ph type="body" idx="1"/>
          </p:nvPr>
        </p:nvSpPr>
        <p:spPr/>
        <p:txBody>
          <a:bodyPr/>
          <a:lstStyle/>
          <a:p>
            <a:r>
              <a:rPr lang="en-US" dirty="0">
                <a:latin typeface="Calibri Light" panose="020F0302020204030204" pitchFamily="34" charset="0"/>
                <a:cs typeface="Calibri Light" panose="020F0302020204030204" pitchFamily="34" charset="0"/>
              </a:rPr>
              <a:t>Any sequence of |</a:t>
            </a:r>
            <a:r>
              <a:rPr lang="en-US" i="1" dirty="0">
                <a:latin typeface="Calibri Light" panose="020F0302020204030204" pitchFamily="34" charset="0"/>
                <a:cs typeface="Calibri Light" panose="020F0302020204030204" pitchFamily="34" charset="0"/>
              </a:rPr>
              <a:t>S</a:t>
            </a:r>
            <a:r>
              <a:rPr lang="en-US" dirty="0">
                <a:latin typeface="Calibri Light" panose="020F0302020204030204" pitchFamily="34" charset="0"/>
                <a:cs typeface="Calibri Light" panose="020F0302020204030204" pitchFamily="34" charset="0"/>
              </a:rPr>
              <a:t>|</a:t>
            </a:r>
            <a:r>
              <a:rPr lang="en-US" baseline="30000" dirty="0">
                <a:latin typeface="Calibri Light" panose="020F0302020204030204" pitchFamily="34" charset="0"/>
                <a:cs typeface="Calibri Light" panose="020F0302020204030204" pitchFamily="34" charset="0"/>
              </a:rPr>
              <a:t>2</a:t>
            </a:r>
            <a:r>
              <a:rPr lang="en-US" dirty="0">
                <a:latin typeface="Calibri Light" panose="020F0302020204030204" pitchFamily="34" charset="0"/>
                <a:cs typeface="Calibri Light" panose="020F0302020204030204" pitchFamily="34" charset="0"/>
              </a:rPr>
              <a:t>+1 such pairs has at least one pair (</a:t>
            </a:r>
            <a:r>
              <a:rPr lang="en-US" i="1" dirty="0" err="1">
                <a:latin typeface="Calibri Light" panose="020F0302020204030204" pitchFamily="34" charset="0"/>
                <a:cs typeface="Calibri Light" panose="020F0302020204030204" pitchFamily="34" charset="0"/>
              </a:rPr>
              <a:t>s</a:t>
            </a:r>
            <a:r>
              <a:rPr lang="en-US" i="1" baseline="-25000" dirty="0" err="1">
                <a:latin typeface="Calibri Light" panose="020F0302020204030204" pitchFamily="34" charset="0"/>
                <a:cs typeface="Calibri Light" panose="020F0302020204030204" pitchFamily="34" charset="0"/>
              </a:rPr>
              <a:t>j</a:t>
            </a:r>
            <a:r>
              <a:rPr lang="en-US" dirty="0">
                <a:latin typeface="Calibri Light" panose="020F0302020204030204" pitchFamily="34" charset="0"/>
                <a:cs typeface="Calibri Light" panose="020F0302020204030204" pitchFamily="34" charset="0"/>
              </a:rPr>
              <a:t>, </a:t>
            </a:r>
            <a:r>
              <a:rPr lang="en-US" i="1" dirty="0">
                <a:latin typeface="Calibri Light" panose="020F0302020204030204" pitchFamily="34" charset="0"/>
                <a:cs typeface="Calibri Light" panose="020F0302020204030204" pitchFamily="34" charset="0"/>
              </a:rPr>
              <a:t>s</a:t>
            </a:r>
            <a:r>
              <a:rPr lang="en-US" i="1" baseline="-25000" dirty="0">
                <a:latin typeface="Calibri Light" panose="020F0302020204030204" pitchFamily="34" charset="0"/>
                <a:cs typeface="Calibri Light" panose="020F0302020204030204" pitchFamily="34" charset="0"/>
              </a:rPr>
              <a:t>j+1</a:t>
            </a:r>
            <a:r>
              <a:rPr lang="en-US" dirty="0">
                <a:latin typeface="Calibri Light" panose="020F0302020204030204" pitchFamily="34" charset="0"/>
                <a:cs typeface="Calibri Light" panose="020F0302020204030204" pitchFamily="34" charset="0"/>
              </a:rPr>
              <a:t>) that appears more than once. </a:t>
            </a:r>
          </a:p>
          <a:p>
            <a:r>
              <a:rPr lang="en-US" dirty="0">
                <a:latin typeface="Calibri Light" panose="020F0302020204030204" pitchFamily="34" charset="0"/>
                <a:cs typeface="Calibri Light" panose="020F0302020204030204" pitchFamily="34" charset="0"/>
              </a:rPr>
              <a:t>Thus, any segment of 2(|</a:t>
            </a:r>
            <a:r>
              <a:rPr lang="en-US" i="1" dirty="0">
                <a:latin typeface="Calibri Light" panose="020F0302020204030204" pitchFamily="34" charset="0"/>
                <a:cs typeface="Calibri Light" panose="020F0302020204030204" pitchFamily="34" charset="0"/>
              </a:rPr>
              <a:t>S</a:t>
            </a:r>
            <a:r>
              <a:rPr lang="en-US" dirty="0">
                <a:latin typeface="Calibri Light" panose="020F0302020204030204" pitchFamily="34" charset="0"/>
                <a:cs typeface="Calibri Light" panose="020F0302020204030204" pitchFamily="34" charset="0"/>
              </a:rPr>
              <a:t>|</a:t>
            </a:r>
            <a:r>
              <a:rPr lang="en-US" i="1" baseline="30000" dirty="0">
                <a:latin typeface="Calibri Light" panose="020F0302020204030204" pitchFamily="34" charset="0"/>
                <a:cs typeface="Calibri Light" panose="020F0302020204030204" pitchFamily="34" charset="0"/>
              </a:rPr>
              <a:t>2</a:t>
            </a:r>
            <a:r>
              <a:rPr lang="en-US" dirty="0">
                <a:latin typeface="Calibri Light" panose="020F0302020204030204" pitchFamily="34" charset="0"/>
                <a:cs typeface="Calibri Light" panose="020F0302020204030204" pitchFamily="34" charset="0"/>
              </a:rPr>
              <a:t>+1) states in the infinite sequence can be used in our proof.</a:t>
            </a:r>
          </a:p>
          <a:p>
            <a:r>
              <a:rPr lang="en-US" dirty="0">
                <a:latin typeface="Calibri Light" panose="020F0302020204030204" pitchFamily="34" charset="0"/>
                <a:cs typeface="Calibri Light" panose="020F0302020204030204" pitchFamily="34" charset="0"/>
              </a:rPr>
              <a:t>Now, we are convinced that there is a sequence </a:t>
            </a:r>
            <a:r>
              <a:rPr lang="en-US" i="1" dirty="0" err="1">
                <a:latin typeface="Calibri Light" panose="020F0302020204030204" pitchFamily="34" charset="0"/>
                <a:cs typeface="Calibri Light" panose="020F0302020204030204" pitchFamily="34" charset="0"/>
              </a:rPr>
              <a:t>s</a:t>
            </a:r>
            <a:r>
              <a:rPr lang="en-US" i="1" baseline="-25000" dirty="0" err="1">
                <a:latin typeface="Calibri Light" panose="020F0302020204030204" pitchFamily="34" charset="0"/>
                <a:cs typeface="Calibri Light" panose="020F0302020204030204" pitchFamily="34" charset="0"/>
              </a:rPr>
              <a:t>j</a:t>
            </a:r>
            <a:r>
              <a:rPr lang="en-US" dirty="0">
                <a:latin typeface="Calibri Light" panose="020F0302020204030204" pitchFamily="34" charset="0"/>
                <a:cs typeface="Calibri Light" panose="020F0302020204030204" pitchFamily="34" charset="0"/>
              </a:rPr>
              <a:t>, </a:t>
            </a:r>
            <a:r>
              <a:rPr lang="en-US" i="1" dirty="0" err="1">
                <a:latin typeface="Calibri Light" panose="020F0302020204030204" pitchFamily="34" charset="0"/>
                <a:cs typeface="Calibri Light" panose="020F0302020204030204" pitchFamily="34" charset="0"/>
              </a:rPr>
              <a:t>s</a:t>
            </a:r>
            <a:r>
              <a:rPr lang="en-US" i="1" baseline="-25000" dirty="0" err="1">
                <a:latin typeface="Calibri Light" panose="020F0302020204030204" pitchFamily="34" charset="0"/>
                <a:cs typeface="Calibri Light" panose="020F0302020204030204" pitchFamily="34" charset="0"/>
              </a:rPr>
              <a:t>j+i</a:t>
            </a:r>
            <a:r>
              <a:rPr lang="en-US" dirty="0">
                <a:latin typeface="Calibri Light" panose="020F0302020204030204" pitchFamily="34" charset="0"/>
                <a:cs typeface="Calibri Light" panose="020F0302020204030204" pitchFamily="34" charset="0"/>
              </a:rPr>
              <a:t>, …, </a:t>
            </a:r>
            <a:r>
              <a:rPr lang="en-US" i="1" dirty="0">
                <a:latin typeface="Calibri Light" panose="020F0302020204030204" pitchFamily="34" charset="0"/>
                <a:cs typeface="Calibri Light" panose="020F0302020204030204" pitchFamily="34" charset="0"/>
              </a:rPr>
              <a:t>s</a:t>
            </a:r>
            <a:r>
              <a:rPr lang="en-US" i="1" baseline="-25000" dirty="0">
                <a:latin typeface="Calibri Light" panose="020F0302020204030204" pitchFamily="34" charset="0"/>
                <a:cs typeface="Calibri Light" panose="020F0302020204030204" pitchFamily="34" charset="0"/>
              </a:rPr>
              <a:t>k-1</a:t>
            </a:r>
            <a:r>
              <a:rPr lang="en-US" dirty="0">
                <a:latin typeface="Calibri Light" panose="020F0302020204030204" pitchFamily="34" charset="0"/>
                <a:cs typeface="Calibri Light" panose="020F0302020204030204" pitchFamily="34" charset="0"/>
              </a:rPr>
              <a:t>, </a:t>
            </a:r>
            <a:r>
              <a:rPr lang="en-US" i="1" dirty="0" err="1">
                <a:latin typeface="Calibri Light" panose="020F0302020204030204" pitchFamily="34" charset="0"/>
                <a:cs typeface="Calibri Light" panose="020F0302020204030204" pitchFamily="34" charset="0"/>
              </a:rPr>
              <a:t>s</a:t>
            </a:r>
            <a:r>
              <a:rPr lang="en-US" i="1" baseline="-25000" dirty="0" err="1">
                <a:latin typeface="Calibri Light" panose="020F0302020204030204" pitchFamily="34" charset="0"/>
                <a:cs typeface="Calibri Light" panose="020F0302020204030204" pitchFamily="34" charset="0"/>
              </a:rPr>
              <a:t>k</a:t>
            </a:r>
            <a:r>
              <a:rPr lang="en-US" dirty="0">
                <a:latin typeface="Calibri Light" panose="020F0302020204030204" pitchFamily="34" charset="0"/>
                <a:cs typeface="Calibri Light" panose="020F0302020204030204" pitchFamily="34" charset="0"/>
              </a:rPr>
              <a:t> in which the combination </a:t>
            </a:r>
            <a:r>
              <a:rPr lang="en-US" dirty="0" err="1">
                <a:latin typeface="Calibri Light" panose="020F0302020204030204" pitchFamily="34" charset="0"/>
                <a:cs typeface="Calibri Light" panose="020F0302020204030204" pitchFamily="34" charset="0"/>
              </a:rPr>
              <a:t>s</a:t>
            </a:r>
            <a:r>
              <a:rPr lang="en-US" baseline="-25000" dirty="0" err="1">
                <a:latin typeface="Calibri Light" panose="020F0302020204030204" pitchFamily="34" charset="0"/>
                <a:cs typeface="Calibri Light" panose="020F0302020204030204" pitchFamily="34" charset="0"/>
              </a:rPr>
              <a:t>k+i</a:t>
            </a:r>
            <a:r>
              <a:rPr lang="en-US" dirty="0">
                <a:latin typeface="Calibri Light" panose="020F0302020204030204" pitchFamily="34" charset="0"/>
                <a:cs typeface="Calibri Light" panose="020F0302020204030204" pitchFamily="34" charset="0"/>
              </a:rPr>
              <a:t>, s</a:t>
            </a:r>
            <a:r>
              <a:rPr lang="en-US" baseline="-25000" dirty="0">
                <a:latin typeface="Calibri Light" panose="020F0302020204030204" pitchFamily="34" charset="0"/>
                <a:cs typeface="Calibri Light" panose="020F0302020204030204" pitchFamily="34" charset="0"/>
              </a:rPr>
              <a:t>k+2</a:t>
            </a:r>
            <a:r>
              <a:rPr lang="en-US" dirty="0">
                <a:latin typeface="Calibri Light" panose="020F0302020204030204" pitchFamily="34" charset="0"/>
                <a:cs typeface="Calibri Light" panose="020F0302020204030204" pitchFamily="34" charset="0"/>
              </a:rPr>
              <a:t> and the combination </a:t>
            </a:r>
            <a:r>
              <a:rPr lang="en-US" dirty="0" err="1">
                <a:latin typeface="Calibri Light" panose="020F0302020204030204" pitchFamily="34" charset="0"/>
                <a:cs typeface="Calibri Light" panose="020F0302020204030204" pitchFamily="34" charset="0"/>
              </a:rPr>
              <a:t>s</a:t>
            </a:r>
            <a:r>
              <a:rPr lang="en-US" baseline="-25000" dirty="0" err="1">
                <a:latin typeface="Calibri Light" panose="020F0302020204030204" pitchFamily="34" charset="0"/>
                <a:cs typeface="Calibri Light" panose="020F0302020204030204" pitchFamily="34" charset="0"/>
              </a:rPr>
              <a:t>j</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s</a:t>
            </a:r>
            <a:r>
              <a:rPr lang="en-US" baseline="-25000" dirty="0" err="1">
                <a:latin typeface="Calibri Light" panose="020F0302020204030204" pitchFamily="34" charset="0"/>
                <a:cs typeface="Calibri Light" panose="020F0302020204030204" pitchFamily="34" charset="0"/>
              </a:rPr>
              <a:t>j+i</a:t>
            </a:r>
            <a:r>
              <a:rPr lang="en-US" dirty="0">
                <a:latin typeface="Calibri Light" panose="020F0302020204030204" pitchFamily="34" charset="0"/>
                <a:cs typeface="Calibri Light" panose="020F0302020204030204" pitchFamily="34" charset="0"/>
              </a:rPr>
              <a:t> are identical. Therefore, it holds that </a:t>
            </a:r>
            <a:r>
              <a:rPr lang="en-US" i="1" dirty="0">
                <a:latin typeface="Calibri Light" panose="020F0302020204030204" pitchFamily="34" charset="0"/>
                <a:cs typeface="Calibri Light" panose="020F0302020204030204" pitchFamily="34" charset="0"/>
              </a:rPr>
              <a:t>f</a:t>
            </a:r>
            <a:r>
              <a:rPr lang="en-US" dirty="0">
                <a:latin typeface="Calibri Light" panose="020F0302020204030204" pitchFamily="34" charset="0"/>
                <a:cs typeface="Calibri Light" panose="020F0302020204030204" pitchFamily="34" charset="0"/>
              </a:rPr>
              <a:t>(</a:t>
            </a:r>
            <a:r>
              <a:rPr lang="en-US" i="1" dirty="0" err="1">
                <a:latin typeface="Calibri Light" panose="020F0302020204030204" pitchFamily="34" charset="0"/>
                <a:cs typeface="Calibri Light" panose="020F0302020204030204" pitchFamily="34" charset="0"/>
              </a:rPr>
              <a:t>s</a:t>
            </a:r>
            <a:r>
              <a:rPr lang="en-US" i="1" baseline="-25000" dirty="0" err="1">
                <a:latin typeface="Calibri Light" panose="020F0302020204030204" pitchFamily="34" charset="0"/>
                <a:cs typeface="Calibri Light" panose="020F0302020204030204" pitchFamily="34" charset="0"/>
              </a:rPr>
              <a:t>k-i</a:t>
            </a:r>
            <a:r>
              <a:rPr lang="en-US" dirty="0">
                <a:latin typeface="Calibri Light" panose="020F0302020204030204" pitchFamily="34" charset="0"/>
                <a:cs typeface="Calibri Light" panose="020F0302020204030204" pitchFamily="34" charset="0"/>
              </a:rPr>
              <a:t>, </a:t>
            </a:r>
            <a:r>
              <a:rPr lang="en-US" i="1" dirty="0" err="1">
                <a:latin typeface="Calibri Light" panose="020F0302020204030204" pitchFamily="34" charset="0"/>
                <a:cs typeface="Calibri Light" panose="020F0302020204030204" pitchFamily="34" charset="0"/>
              </a:rPr>
              <a:t>s</a:t>
            </a:r>
            <a:r>
              <a:rPr lang="en-US" i="1" baseline="-25000" dirty="0" err="1">
                <a:latin typeface="Calibri Light" panose="020F0302020204030204" pitchFamily="34" charset="0"/>
                <a:cs typeface="Calibri Light" panose="020F0302020204030204" pitchFamily="34" charset="0"/>
              </a:rPr>
              <a:t>k</a:t>
            </a:r>
            <a:r>
              <a:rPr lang="en-US" dirty="0">
                <a:latin typeface="Calibri Light" panose="020F0302020204030204" pitchFamily="34" charset="0"/>
                <a:cs typeface="Calibri Light" panose="020F0302020204030204" pitchFamily="34" charset="0"/>
              </a:rPr>
              <a:t>)=</a:t>
            </a:r>
            <a:r>
              <a:rPr lang="en-US" dirty="0" err="1">
                <a:latin typeface="Calibri Light" panose="020F0302020204030204" pitchFamily="34" charset="0"/>
                <a:cs typeface="Calibri Light" panose="020F0302020204030204" pitchFamily="34" charset="0"/>
              </a:rPr>
              <a:t>sj</a:t>
            </a:r>
            <a:r>
              <a:rPr lang="en-US" dirty="0">
                <a:latin typeface="Calibri Light" panose="020F0302020204030204" pitchFamily="34" charset="0"/>
                <a:cs typeface="Calibri Light" panose="020F0302020204030204" pitchFamily="34" charset="0"/>
              </a:rPr>
              <a:t> and </a:t>
            </a:r>
            <a:r>
              <a:rPr lang="en-US" i="1" dirty="0">
                <a:latin typeface="Calibri Light" panose="020F0302020204030204" pitchFamily="34" charset="0"/>
                <a:cs typeface="Calibri Light" panose="020F0302020204030204" pitchFamily="34" charset="0"/>
              </a:rPr>
              <a:t>f</a:t>
            </a:r>
            <a:r>
              <a:rPr lang="en-US" dirty="0">
                <a:latin typeface="Calibri Light" panose="020F0302020204030204" pitchFamily="34" charset="0"/>
                <a:cs typeface="Calibri Light" panose="020F0302020204030204" pitchFamily="34" charset="0"/>
              </a:rPr>
              <a:t>(</a:t>
            </a:r>
            <a:r>
              <a:rPr lang="en-US" i="1" dirty="0" err="1">
                <a:latin typeface="Calibri Light" panose="020F0302020204030204" pitchFamily="34" charset="0"/>
                <a:cs typeface="Calibri Light" panose="020F0302020204030204" pitchFamily="34" charset="0"/>
              </a:rPr>
              <a:t>s</a:t>
            </a:r>
            <a:r>
              <a:rPr lang="en-US" i="1" baseline="-25000" dirty="0" err="1">
                <a:latin typeface="Calibri Light" panose="020F0302020204030204" pitchFamily="34" charset="0"/>
                <a:cs typeface="Calibri Light" panose="020F0302020204030204" pitchFamily="34" charset="0"/>
              </a:rPr>
              <a:t>k</a:t>
            </a:r>
            <a:r>
              <a:rPr lang="en-US" i="1" dirty="0">
                <a:latin typeface="Calibri Light" panose="020F0302020204030204" pitchFamily="34" charset="0"/>
                <a:cs typeface="Calibri Light" panose="020F0302020204030204" pitchFamily="34" charset="0"/>
              </a:rPr>
              <a:t>, </a:t>
            </a:r>
            <a:r>
              <a:rPr lang="en-US" i="1" dirty="0" err="1">
                <a:latin typeface="Calibri Light" panose="020F0302020204030204" pitchFamily="34" charset="0"/>
                <a:cs typeface="Calibri Light" panose="020F0302020204030204" pitchFamily="34" charset="0"/>
              </a:rPr>
              <a:t>s</a:t>
            </a:r>
            <a:r>
              <a:rPr lang="en-US" i="1" baseline="-25000" dirty="0" err="1">
                <a:latin typeface="Calibri Light" panose="020F0302020204030204" pitchFamily="34" charset="0"/>
                <a:cs typeface="Calibri Light" panose="020F0302020204030204" pitchFamily="34" charset="0"/>
              </a:rPr>
              <a:t>j</a:t>
            </a:r>
            <a:r>
              <a:rPr lang="en-US" dirty="0">
                <a:latin typeface="Calibri Light" panose="020F0302020204030204" pitchFamily="34" charset="0"/>
                <a:cs typeface="Calibri Light" panose="020F0302020204030204" pitchFamily="34" charset="0"/>
              </a:rPr>
              <a:t>)=</a:t>
            </a:r>
            <a:r>
              <a:rPr lang="en-US" i="1" dirty="0" err="1">
                <a:latin typeface="Calibri Light" panose="020F0302020204030204" pitchFamily="34" charset="0"/>
                <a:cs typeface="Calibri Light" panose="020F0302020204030204" pitchFamily="34" charset="0"/>
              </a:rPr>
              <a:t>s</a:t>
            </a:r>
            <a:r>
              <a:rPr lang="en-US" i="1" baseline="-25000" dirty="0" err="1">
                <a:latin typeface="Calibri Light" panose="020F0302020204030204" pitchFamily="34" charset="0"/>
                <a:cs typeface="Calibri Light" panose="020F0302020204030204" pitchFamily="34" charset="0"/>
              </a:rPr>
              <a:t>j+y</a:t>
            </a:r>
            <a:r>
              <a:rPr lang="en-US" dirty="0">
                <a:latin typeface="Calibri Light" panose="020F0302020204030204" pitchFamily="34" charset="0"/>
                <a:cs typeface="Calibri Light" panose="020F0302020204030204" pitchFamily="34" charset="0"/>
              </a:rPr>
              <a:t>. </a:t>
            </a:r>
          </a:p>
          <a:p>
            <a:endParaRPr lang="sv-SE" dirty="0">
              <a:latin typeface="Calibri Light" panose="020F0302020204030204" pitchFamily="34" charset="0"/>
              <a:cs typeface="Calibri Light" panose="020F0302020204030204" pitchFamily="34" charset="0"/>
            </a:endParaRPr>
          </a:p>
        </p:txBody>
      </p:sp>
      <p:sp>
        <p:nvSpPr>
          <p:cNvPr id="2" name="Explosion: 14 Points 1">
            <a:extLst>
              <a:ext uri="{FF2B5EF4-FFF2-40B4-BE49-F238E27FC236}">
                <a16:creationId xmlns:a16="http://schemas.microsoft.com/office/drawing/2014/main" id="{E30159E4-BC79-9495-E788-F5DE46D5550A}"/>
              </a:ext>
            </a:extLst>
          </p:cNvPr>
          <p:cNvSpPr/>
          <p:nvPr/>
        </p:nvSpPr>
        <p:spPr>
          <a:xfrm>
            <a:off x="6372200" y="4602832"/>
            <a:ext cx="2736304" cy="1778496"/>
          </a:xfrm>
          <a:prstGeom prst="irregularSeal2">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Skipped this year</a:t>
            </a:r>
          </a:p>
        </p:txBody>
      </p:sp>
    </p:spTree>
    <p:extLst>
      <p:ext uri="{BB962C8B-B14F-4D97-AF65-F5344CB8AC3E}">
        <p14:creationId xmlns:p14="http://schemas.microsoft.com/office/powerpoint/2010/main" val="35646286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5"/>
          <p:cNvSpPr>
            <a:spLocks noGrp="1"/>
          </p:cNvSpPr>
          <p:nvPr>
            <p:ph type="sldNum" sz="quarter" idx="12"/>
          </p:nvPr>
        </p:nvSpPr>
        <p:spPr>
          <a:noFill/>
        </p:spPr>
        <p:txBody>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r>
              <a:rPr lang="en-US" altLang="en-US" sz="1400" b="0">
                <a:solidFill>
                  <a:srgbClr val="3333CC"/>
                </a:solidFill>
                <a:latin typeface="Calibri Light" panose="020F0302020204030204" pitchFamily="34" charset="0"/>
                <a:cs typeface="Calibri Light" panose="020F0302020204030204" pitchFamily="34" charset="0"/>
              </a:rPr>
              <a:t>1-</a:t>
            </a:r>
            <a:fld id="{C85CB4FD-FF35-47BF-BBEA-692144EBB526}" type="slidenum">
              <a:rPr lang="en-US" altLang="en-US" sz="1400" b="0">
                <a:solidFill>
                  <a:srgbClr val="3333CC"/>
                </a:solidFill>
                <a:latin typeface="Calibri Light" panose="020F0302020204030204" pitchFamily="34" charset="0"/>
                <a:cs typeface="Calibri Light" panose="020F0302020204030204" pitchFamily="34" charset="0"/>
              </a:rPr>
              <a:pPr/>
              <a:t>34</a:t>
            </a:fld>
            <a:endParaRPr lang="en-US" altLang="en-US" sz="1400" b="0">
              <a:solidFill>
                <a:srgbClr val="3333CC"/>
              </a:solidFill>
              <a:latin typeface="Calibri Light" panose="020F0302020204030204" pitchFamily="34" charset="0"/>
              <a:cs typeface="Calibri Light" panose="020F0302020204030204" pitchFamily="34" charset="0"/>
            </a:endParaRPr>
          </a:p>
        </p:txBody>
      </p:sp>
      <p:sp>
        <p:nvSpPr>
          <p:cNvPr id="23556" name="Rectangle 2"/>
          <p:cNvSpPr>
            <a:spLocks noGrp="1" noChangeArrowheads="1"/>
          </p:cNvSpPr>
          <p:nvPr>
            <p:ph type="title"/>
          </p:nvPr>
        </p:nvSpPr>
        <p:spPr/>
        <p:txBody>
          <a:bodyPr/>
          <a:lstStyle/>
          <a:p>
            <a:r>
              <a:rPr lang="en-US" altLang="sv-SE" sz="3200">
                <a:latin typeface="Calibri Light" panose="020F0302020204030204" pitchFamily="34" charset="0"/>
                <a:cs typeface="Calibri Light" panose="020F0302020204030204" pitchFamily="34" charset="0"/>
              </a:rPr>
              <a:t>Digital clocks with a constant number of states are impossible</a:t>
            </a:r>
          </a:p>
        </p:txBody>
      </p:sp>
      <p:sp>
        <p:nvSpPr>
          <p:cNvPr id="23557" name="Rectangle 3"/>
          <p:cNvSpPr>
            <a:spLocks noGrp="1" noChangeArrowheads="1"/>
          </p:cNvSpPr>
          <p:nvPr>
            <p:ph type="body" idx="1"/>
          </p:nvPr>
        </p:nvSpPr>
        <p:spPr>
          <a:xfrm>
            <a:off x="457200" y="1773238"/>
            <a:ext cx="8507288" cy="4535487"/>
          </a:xfrm>
        </p:spPr>
        <p:txBody>
          <a:bodyPr/>
          <a:lstStyle/>
          <a:p>
            <a:r>
              <a:rPr lang="en-US" dirty="0">
                <a:latin typeface="Calibri Light" panose="020F0302020204030204" pitchFamily="34" charset="0"/>
                <a:cs typeface="Calibri Light" panose="020F0302020204030204" pitchFamily="34" charset="0"/>
              </a:rPr>
              <a:t>Now construct a </a:t>
            </a:r>
            <a:r>
              <a:rPr lang="en-US" dirty="0" err="1">
                <a:latin typeface="Calibri Light" panose="020F0302020204030204" pitchFamily="34" charset="0"/>
                <a:cs typeface="Calibri Light" panose="020F0302020204030204" pitchFamily="34" charset="0"/>
              </a:rPr>
              <a:t>unidirected</a:t>
            </a:r>
            <a:r>
              <a:rPr lang="en-US" dirty="0">
                <a:latin typeface="Calibri Light" panose="020F0302020204030204" pitchFamily="34" charset="0"/>
                <a:cs typeface="Calibri Light" panose="020F0302020204030204" pitchFamily="34" charset="0"/>
              </a:rPr>
              <a:t> ring of processors using the sequence </a:t>
            </a:r>
            <a:r>
              <a:rPr lang="en-US" i="1" dirty="0" err="1">
                <a:latin typeface="Calibri Light" panose="020F0302020204030204" pitchFamily="34" charset="0"/>
                <a:cs typeface="Calibri Light" panose="020F0302020204030204" pitchFamily="34" charset="0"/>
              </a:rPr>
              <a:t>s</a:t>
            </a:r>
            <a:r>
              <a:rPr lang="en-US" i="1" baseline="-25000" dirty="0" err="1">
                <a:latin typeface="Calibri Light" panose="020F0302020204030204" pitchFamily="34" charset="0"/>
                <a:cs typeface="Calibri Light" panose="020F0302020204030204" pitchFamily="34" charset="0"/>
              </a:rPr>
              <a:t>j</a:t>
            </a:r>
            <a:r>
              <a:rPr lang="en-US" dirty="0">
                <a:latin typeface="Calibri Light" panose="020F0302020204030204" pitchFamily="34" charset="0"/>
                <a:cs typeface="Calibri Light" panose="020F0302020204030204" pitchFamily="34" charset="0"/>
              </a:rPr>
              <a:t>, </a:t>
            </a:r>
            <a:r>
              <a:rPr lang="en-US" i="1" dirty="0" err="1">
                <a:latin typeface="Calibri Light" panose="020F0302020204030204" pitchFamily="34" charset="0"/>
                <a:cs typeface="Calibri Light" panose="020F0302020204030204" pitchFamily="34" charset="0"/>
              </a:rPr>
              <a:t>s</a:t>
            </a:r>
            <a:r>
              <a:rPr lang="en-US" i="1" baseline="-25000" dirty="0" err="1">
                <a:latin typeface="Calibri Light" panose="020F0302020204030204" pitchFamily="34" charset="0"/>
                <a:cs typeface="Calibri Light" panose="020F0302020204030204" pitchFamily="34" charset="0"/>
              </a:rPr>
              <a:t>j+i</a:t>
            </a:r>
            <a:r>
              <a:rPr lang="en-US" dirty="0">
                <a:latin typeface="Calibri Light" panose="020F0302020204030204" pitchFamily="34" charset="0"/>
                <a:cs typeface="Calibri Light" panose="020F0302020204030204" pitchFamily="34" charset="0"/>
              </a:rPr>
              <a:t>, …, </a:t>
            </a:r>
            <a:r>
              <a:rPr lang="en-US" i="1" dirty="0">
                <a:latin typeface="Calibri Light" panose="020F0302020204030204" pitchFamily="34" charset="0"/>
                <a:cs typeface="Calibri Light" panose="020F0302020204030204" pitchFamily="34" charset="0"/>
              </a:rPr>
              <a:t>s</a:t>
            </a:r>
            <a:r>
              <a:rPr lang="en-US" i="1" baseline="-25000" dirty="0">
                <a:latin typeface="Calibri Light" panose="020F0302020204030204" pitchFamily="34" charset="0"/>
                <a:cs typeface="Calibri Light" panose="020F0302020204030204" pitchFamily="34" charset="0"/>
              </a:rPr>
              <a:t>k-1</a:t>
            </a:r>
            <a:r>
              <a:rPr lang="en-US" dirty="0">
                <a:latin typeface="Calibri Light" panose="020F0302020204030204" pitchFamily="34" charset="0"/>
                <a:cs typeface="Calibri Light" panose="020F0302020204030204" pitchFamily="34" charset="0"/>
              </a:rPr>
              <a:t>, </a:t>
            </a:r>
            <a:r>
              <a:rPr lang="en-US" i="1" dirty="0" err="1">
                <a:latin typeface="Calibri Light" panose="020F0302020204030204" pitchFamily="34" charset="0"/>
                <a:cs typeface="Calibri Light" panose="020F0302020204030204" pitchFamily="34" charset="0"/>
              </a:rPr>
              <a:t>s</a:t>
            </a:r>
            <a:r>
              <a:rPr lang="en-US" i="1" baseline="-25000" dirty="0" err="1">
                <a:latin typeface="Calibri Light" panose="020F0302020204030204" pitchFamily="34" charset="0"/>
                <a:cs typeface="Calibri Light" panose="020F0302020204030204" pitchFamily="34" charset="0"/>
              </a:rPr>
              <a:t>k</a:t>
            </a:r>
            <a:r>
              <a:rPr lang="en-US" dirty="0">
                <a:latin typeface="Calibri Light" panose="020F0302020204030204" pitchFamily="34" charset="0"/>
                <a:cs typeface="Calibri Light" panose="020F0302020204030204" pitchFamily="34" charset="0"/>
              </a:rPr>
              <a:t>, where the processor in state </a:t>
            </a:r>
            <a:r>
              <a:rPr lang="en-US" i="1" dirty="0" err="1">
                <a:latin typeface="Calibri Light" panose="020F0302020204030204" pitchFamily="34" charset="0"/>
                <a:cs typeface="Calibri Light" panose="020F0302020204030204" pitchFamily="34" charset="0"/>
              </a:rPr>
              <a:t>s</a:t>
            </a:r>
            <a:r>
              <a:rPr lang="en-US" i="1" baseline="-25000" dirty="0" err="1">
                <a:latin typeface="Calibri Light" panose="020F0302020204030204" pitchFamily="34" charset="0"/>
                <a:cs typeface="Calibri Light" panose="020F0302020204030204" pitchFamily="34" charset="0"/>
              </a:rPr>
              <a:t>k</a:t>
            </a:r>
            <a:r>
              <a:rPr lang="en-US" dirty="0">
                <a:latin typeface="Calibri Light" panose="020F0302020204030204" pitchFamily="34" charset="0"/>
                <a:cs typeface="Calibri Light" panose="020F0302020204030204" pitchFamily="34" charset="0"/>
              </a:rPr>
              <a:t> is the left neighbor of the processor in state </a:t>
            </a:r>
            <a:r>
              <a:rPr lang="en-US" i="1" dirty="0" err="1">
                <a:latin typeface="Calibri Light" panose="020F0302020204030204" pitchFamily="34" charset="0"/>
                <a:cs typeface="Calibri Light" panose="020F0302020204030204" pitchFamily="34" charset="0"/>
              </a:rPr>
              <a:t>s</a:t>
            </a:r>
            <a:r>
              <a:rPr lang="en-US" i="1" baseline="-25000" dirty="0" err="1">
                <a:latin typeface="Calibri Light" panose="020F0302020204030204" pitchFamily="34" charset="0"/>
                <a:cs typeface="Calibri Light" panose="020F0302020204030204" pitchFamily="34" charset="0"/>
              </a:rPr>
              <a:t>j</a:t>
            </a:r>
            <a:r>
              <a:rPr lang="en-US" dirty="0">
                <a:latin typeface="Calibri Light" panose="020F0302020204030204" pitchFamily="34" charset="0"/>
                <a:cs typeface="Calibri Light" panose="020F0302020204030204" pitchFamily="34" charset="0"/>
              </a:rPr>
              <a:t>. </a:t>
            </a:r>
          </a:p>
          <a:p>
            <a:pPr lvl="1"/>
            <a:r>
              <a:rPr lang="en-US" dirty="0">
                <a:latin typeface="Calibri Light" panose="020F0302020204030204" pitchFamily="34" charset="0"/>
                <a:cs typeface="Calibri Light" panose="020F0302020204030204" pitchFamily="34" charset="0"/>
              </a:rPr>
              <a:t>Each processor uses its own state and the state of its left neighbor to compute the next state; </a:t>
            </a:r>
          </a:p>
          <a:p>
            <a:pPr lvl="2"/>
            <a:r>
              <a:rPr lang="en-US" dirty="0">
                <a:latin typeface="Calibri Light" panose="020F0302020204030204" pitchFamily="34" charset="0"/>
                <a:cs typeface="Calibri Light" panose="020F0302020204030204" pitchFamily="34" charset="0"/>
              </a:rPr>
              <a:t>in accordance with our construction, the state </a:t>
            </a:r>
            <a:r>
              <a:rPr lang="en-US" i="1" dirty="0" err="1">
                <a:latin typeface="Calibri Light" panose="020F0302020204030204" pitchFamily="34" charset="0"/>
                <a:cs typeface="Calibri Light" panose="020F0302020204030204" pitchFamily="34" charset="0"/>
              </a:rPr>
              <a:t>s</a:t>
            </a:r>
            <a:r>
              <a:rPr lang="en-US" i="1" baseline="-25000" dirty="0" err="1">
                <a:latin typeface="Calibri Light" panose="020F0302020204030204" pitchFamily="34" charset="0"/>
                <a:cs typeface="Calibri Light" panose="020F0302020204030204" pitchFamily="34" charset="0"/>
              </a:rPr>
              <a:t>j+i</a:t>
            </a:r>
            <a:r>
              <a:rPr lang="en-US" dirty="0">
                <a:latin typeface="Calibri Light" panose="020F0302020204030204" pitchFamily="34" charset="0"/>
                <a:cs typeface="Calibri Light" panose="020F0302020204030204" pitchFamily="34" charset="0"/>
              </a:rPr>
              <a:t> is changed to </a:t>
            </a:r>
            <a:r>
              <a:rPr lang="en-US" i="1" dirty="0">
                <a:latin typeface="Calibri Light" panose="020F0302020204030204" pitchFamily="34" charset="0"/>
                <a:cs typeface="Calibri Light" panose="020F0302020204030204" pitchFamily="34" charset="0"/>
              </a:rPr>
              <a:t>s</a:t>
            </a:r>
            <a:r>
              <a:rPr lang="en-US" i="1" baseline="-25000" dirty="0">
                <a:latin typeface="Calibri Light" panose="020F0302020204030204" pitchFamily="34" charset="0"/>
                <a:cs typeface="Calibri Light" panose="020F0302020204030204" pitchFamily="34" charset="0"/>
              </a:rPr>
              <a:t>j+i+1</a:t>
            </a:r>
            <a:r>
              <a:rPr lang="en-US" dirty="0">
                <a:latin typeface="Calibri Light" panose="020F0302020204030204" pitchFamily="34" charset="0"/>
                <a:cs typeface="Calibri Light" panose="020F0302020204030204" pitchFamily="34" charset="0"/>
              </a:rPr>
              <a:t> for every </a:t>
            </a:r>
            <a:r>
              <a:rPr lang="en-US" i="1" dirty="0">
                <a:latin typeface="Calibri Light" panose="020F0302020204030204" pitchFamily="34" charset="0"/>
                <a:cs typeface="Calibri Light" panose="020F0302020204030204" pitchFamily="34" charset="0"/>
              </a:rPr>
              <a:t>0</a:t>
            </a:r>
            <a:r>
              <a:rPr lang="en-US" dirty="0">
                <a:latin typeface="Calibri Light" panose="020F0302020204030204" pitchFamily="34" charset="0"/>
                <a:cs typeface="Calibri Light" panose="020F0302020204030204" pitchFamily="34" charset="0"/>
              </a:rPr>
              <a:t>≤</a:t>
            </a:r>
            <a:r>
              <a:rPr lang="en-US" i="1" dirty="0">
                <a:latin typeface="Calibri Light" panose="020F0302020204030204" pitchFamily="34" charset="0"/>
                <a:cs typeface="Calibri Light" panose="020F0302020204030204" pitchFamily="34" charset="0"/>
              </a:rPr>
              <a:t>i</a:t>
            </a:r>
            <a:r>
              <a:rPr lang="en-US" dirty="0">
                <a:latin typeface="Calibri Light" panose="020F0302020204030204" pitchFamily="34" charset="0"/>
                <a:cs typeface="Calibri Light" panose="020F0302020204030204" pitchFamily="34" charset="0"/>
              </a:rPr>
              <a:t>&lt;</a:t>
            </a:r>
            <a:r>
              <a:rPr lang="en-US" i="1" dirty="0">
                <a:latin typeface="Calibri Light" panose="020F0302020204030204" pitchFamily="34" charset="0"/>
                <a:cs typeface="Calibri Light" panose="020F0302020204030204" pitchFamily="34" charset="0"/>
              </a:rPr>
              <a:t>k-j</a:t>
            </a:r>
            <a:r>
              <a:rPr lang="en-US" dirty="0">
                <a:latin typeface="Calibri Light" panose="020F0302020204030204" pitchFamily="34" charset="0"/>
                <a:cs typeface="Calibri Light" panose="020F0302020204030204" pitchFamily="34" charset="0"/>
              </a:rPr>
              <a:t>, and the state </a:t>
            </a:r>
            <a:r>
              <a:rPr lang="en-US" i="1" dirty="0" err="1">
                <a:latin typeface="Calibri Light" panose="020F0302020204030204" pitchFamily="34" charset="0"/>
                <a:cs typeface="Calibri Light" panose="020F0302020204030204" pitchFamily="34" charset="0"/>
              </a:rPr>
              <a:t>s</a:t>
            </a:r>
            <a:r>
              <a:rPr lang="en-US" i="1" baseline="-25000" dirty="0" err="1">
                <a:latin typeface="Calibri Light" panose="020F0302020204030204" pitchFamily="34" charset="0"/>
                <a:cs typeface="Calibri Light" panose="020F0302020204030204" pitchFamily="34" charset="0"/>
              </a:rPr>
              <a:t>k</a:t>
            </a:r>
            <a:r>
              <a:rPr lang="en-US" dirty="0">
                <a:latin typeface="Calibri Light" panose="020F0302020204030204" pitchFamily="34" charset="0"/>
                <a:cs typeface="Calibri Light" panose="020F0302020204030204" pitchFamily="34" charset="0"/>
              </a:rPr>
              <a:t> is changed to </a:t>
            </a:r>
            <a:r>
              <a:rPr lang="en-US" i="1" dirty="0" err="1">
                <a:latin typeface="Calibri Light" panose="020F0302020204030204" pitchFamily="34" charset="0"/>
                <a:cs typeface="Calibri Light" panose="020F0302020204030204" pitchFamily="34" charset="0"/>
              </a:rPr>
              <a:t>s</a:t>
            </a:r>
            <a:r>
              <a:rPr lang="en-US" i="1" baseline="-25000" dirty="0" err="1">
                <a:latin typeface="Calibri Light" panose="020F0302020204030204" pitchFamily="34" charset="0"/>
                <a:cs typeface="Calibri Light" panose="020F0302020204030204" pitchFamily="34" charset="0"/>
              </a:rPr>
              <a:t>j</a:t>
            </a:r>
            <a:r>
              <a:rPr lang="en-US" dirty="0">
                <a:latin typeface="Calibri Light" panose="020F0302020204030204" pitchFamily="34" charset="0"/>
                <a:cs typeface="Calibri Light" panose="020F0302020204030204" pitchFamily="34" charset="0"/>
              </a:rPr>
              <a:t>. </a:t>
            </a:r>
          </a:p>
          <a:p>
            <a:r>
              <a:rPr lang="en-US" dirty="0">
                <a:latin typeface="Calibri Light" panose="020F0302020204030204" pitchFamily="34" charset="0"/>
                <a:cs typeface="Calibri Light" panose="020F0302020204030204" pitchFamily="34" charset="0"/>
              </a:rPr>
              <a:t>We conclude that, in each pulse, the states are rotated one place to the left. </a:t>
            </a:r>
          </a:p>
          <a:p>
            <a:r>
              <a:rPr lang="en-US" dirty="0">
                <a:latin typeface="Calibri Light" panose="020F0302020204030204" pitchFamily="34" charset="0"/>
                <a:cs typeface="Calibri Light" panose="020F0302020204030204" pitchFamily="34" charset="0"/>
              </a:rPr>
              <a:t>Note that the above is true in an infinite execution starting in the configuration defined above. </a:t>
            </a:r>
          </a:p>
          <a:p>
            <a:endParaRPr lang="en-US" dirty="0">
              <a:latin typeface="Calibri Light" panose="020F0302020204030204" pitchFamily="34" charset="0"/>
              <a:cs typeface="Calibri Light" panose="020F0302020204030204" pitchFamily="34" charset="0"/>
            </a:endParaRPr>
          </a:p>
        </p:txBody>
      </p:sp>
      <p:sp>
        <p:nvSpPr>
          <p:cNvPr id="2" name="Explosion: 14 Points 1">
            <a:extLst>
              <a:ext uri="{FF2B5EF4-FFF2-40B4-BE49-F238E27FC236}">
                <a16:creationId xmlns:a16="http://schemas.microsoft.com/office/drawing/2014/main" id="{1C1E6B1C-882C-D9B3-4FAB-FCDC2654860E}"/>
              </a:ext>
            </a:extLst>
          </p:cNvPr>
          <p:cNvSpPr/>
          <p:nvPr/>
        </p:nvSpPr>
        <p:spPr>
          <a:xfrm>
            <a:off x="6372200" y="4602832"/>
            <a:ext cx="2736304" cy="1778496"/>
          </a:xfrm>
          <a:prstGeom prst="irregularSeal2">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Skipped this year</a:t>
            </a:r>
          </a:p>
        </p:txBody>
      </p:sp>
    </p:spTree>
    <p:extLst>
      <p:ext uri="{BB962C8B-B14F-4D97-AF65-F5344CB8AC3E}">
        <p14:creationId xmlns:p14="http://schemas.microsoft.com/office/powerpoint/2010/main" val="20539799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5"/>
          <p:cNvSpPr>
            <a:spLocks noGrp="1"/>
          </p:cNvSpPr>
          <p:nvPr>
            <p:ph type="sldNum" sz="quarter" idx="12"/>
          </p:nvPr>
        </p:nvSpPr>
        <p:spPr>
          <a:noFill/>
        </p:spPr>
        <p:txBody>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r>
              <a:rPr lang="en-US" altLang="en-US" sz="1400" b="0">
                <a:solidFill>
                  <a:srgbClr val="3333CC"/>
                </a:solidFill>
                <a:latin typeface="Calibri Light" panose="020F0302020204030204" pitchFamily="34" charset="0"/>
                <a:cs typeface="Calibri Light" panose="020F0302020204030204" pitchFamily="34" charset="0"/>
              </a:rPr>
              <a:t>1-</a:t>
            </a:r>
            <a:fld id="{C85CB4FD-FF35-47BF-BBEA-692144EBB526}" type="slidenum">
              <a:rPr lang="en-US" altLang="en-US" sz="1400" b="0">
                <a:solidFill>
                  <a:srgbClr val="3333CC"/>
                </a:solidFill>
                <a:latin typeface="Calibri Light" panose="020F0302020204030204" pitchFamily="34" charset="0"/>
                <a:cs typeface="Calibri Light" panose="020F0302020204030204" pitchFamily="34" charset="0"/>
              </a:rPr>
              <a:pPr/>
              <a:t>35</a:t>
            </a:fld>
            <a:endParaRPr lang="en-US" altLang="en-US" sz="1400" b="0">
              <a:solidFill>
                <a:srgbClr val="3333CC"/>
              </a:solidFill>
              <a:latin typeface="Calibri Light" panose="020F0302020204030204" pitchFamily="34" charset="0"/>
              <a:cs typeface="Calibri Light" panose="020F0302020204030204" pitchFamily="34" charset="0"/>
            </a:endParaRPr>
          </a:p>
        </p:txBody>
      </p:sp>
      <p:sp>
        <p:nvSpPr>
          <p:cNvPr id="23556" name="Rectangle 2"/>
          <p:cNvSpPr>
            <a:spLocks noGrp="1" noChangeArrowheads="1"/>
          </p:cNvSpPr>
          <p:nvPr>
            <p:ph type="title"/>
          </p:nvPr>
        </p:nvSpPr>
        <p:spPr/>
        <p:txBody>
          <a:bodyPr/>
          <a:lstStyle/>
          <a:p>
            <a:r>
              <a:rPr lang="en-US" altLang="sv-SE" sz="3200">
                <a:latin typeface="Calibri Light" panose="020F0302020204030204" pitchFamily="34" charset="0"/>
                <a:cs typeface="Calibri Light" panose="020F0302020204030204" pitchFamily="34" charset="0"/>
              </a:rPr>
              <a:t>Digital clocks with a constant number of states are impossible</a:t>
            </a:r>
          </a:p>
        </p:txBody>
      </p:sp>
      <p:sp>
        <p:nvSpPr>
          <p:cNvPr id="23557" name="Rectangle 3"/>
          <p:cNvSpPr>
            <a:spLocks noGrp="1" noChangeArrowheads="1"/>
          </p:cNvSpPr>
          <p:nvPr>
            <p:ph type="body" idx="1"/>
          </p:nvPr>
        </p:nvSpPr>
        <p:spPr/>
        <p:txBody>
          <a:bodyPr/>
          <a:lstStyle/>
          <a:p>
            <a:r>
              <a:rPr lang="en-US" dirty="0">
                <a:latin typeface="Calibri Light" panose="020F0302020204030204" pitchFamily="34" charset="0"/>
                <a:cs typeface="Calibri Light" panose="020F0302020204030204" pitchFamily="34" charset="0"/>
              </a:rPr>
              <a:t>Is it possible that such an infinite execution will converge? </a:t>
            </a:r>
          </a:p>
          <a:p>
            <a:r>
              <a:rPr lang="en-US" dirty="0">
                <a:latin typeface="Calibri Light" panose="020F0302020204030204" pitchFamily="34" charset="0"/>
                <a:cs typeface="Calibri Light" panose="020F0302020204030204" pitchFamily="34" charset="0"/>
              </a:rPr>
              <a:t>Since the states of the processors encodes the clock value and the set of states is not changed during an infinite execution (it just rotates around the ring), we must assume that all the states encode the same clock value. </a:t>
            </a:r>
          </a:p>
          <a:p>
            <a:r>
              <a:rPr lang="en-US" dirty="0">
                <a:latin typeface="Calibri Light" panose="020F0302020204030204" pitchFamily="34" charset="0"/>
                <a:cs typeface="Calibri Light" panose="020F0302020204030204" pitchFamily="34" charset="0"/>
              </a:rPr>
              <a:t>On the other hand, the clock value must be incremented in every pulse. </a:t>
            </a:r>
          </a:p>
          <a:p>
            <a:pPr marL="0" indent="0">
              <a:buNone/>
            </a:pPr>
            <a:r>
              <a:rPr lang="en-US" dirty="0">
                <a:latin typeface="Calibri Light" panose="020F0302020204030204" pitchFamily="34" charset="0"/>
                <a:cs typeface="Calibri Light" panose="020F0302020204030204" pitchFamily="34" charset="0"/>
              </a:rPr>
              <a:t> </a:t>
            </a:r>
            <a:endParaRPr lang="sv-SE" dirty="0">
              <a:latin typeface="Calibri Light" panose="020F0302020204030204" pitchFamily="34" charset="0"/>
              <a:cs typeface="Calibri Light" panose="020F0302020204030204" pitchFamily="34" charset="0"/>
            </a:endParaRPr>
          </a:p>
        </p:txBody>
      </p:sp>
      <p:sp>
        <p:nvSpPr>
          <p:cNvPr id="2" name="Explosion: 14 Points 1">
            <a:extLst>
              <a:ext uri="{FF2B5EF4-FFF2-40B4-BE49-F238E27FC236}">
                <a16:creationId xmlns:a16="http://schemas.microsoft.com/office/drawing/2014/main" id="{50567342-0F65-5BEF-5FB7-1912D3D341BD}"/>
              </a:ext>
            </a:extLst>
          </p:cNvPr>
          <p:cNvSpPr/>
          <p:nvPr/>
        </p:nvSpPr>
        <p:spPr>
          <a:xfrm>
            <a:off x="6372200" y="4602832"/>
            <a:ext cx="2736304" cy="1778496"/>
          </a:xfrm>
          <a:prstGeom prst="irregularSeal2">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Skipped this year</a:t>
            </a:r>
          </a:p>
        </p:txBody>
      </p:sp>
    </p:spTree>
    <p:extLst>
      <p:ext uri="{BB962C8B-B14F-4D97-AF65-F5344CB8AC3E}">
        <p14:creationId xmlns:p14="http://schemas.microsoft.com/office/powerpoint/2010/main" val="34180363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5"/>
          <p:cNvSpPr>
            <a:spLocks noGrp="1"/>
          </p:cNvSpPr>
          <p:nvPr>
            <p:ph type="sldNum" sz="quarter" idx="12"/>
          </p:nvPr>
        </p:nvSpPr>
        <p:spPr>
          <a:noFill/>
        </p:spPr>
        <p:txBody>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r>
              <a:rPr lang="en-US" altLang="en-US" sz="1400" b="0">
                <a:solidFill>
                  <a:srgbClr val="3333CC"/>
                </a:solidFill>
                <a:latin typeface="Calibri Light" panose="020F0302020204030204" pitchFamily="34" charset="0"/>
                <a:cs typeface="Calibri Light" panose="020F0302020204030204" pitchFamily="34" charset="0"/>
              </a:rPr>
              <a:t>1-</a:t>
            </a:r>
            <a:fld id="{C85CB4FD-FF35-47BF-BBEA-692144EBB526}" type="slidenum">
              <a:rPr lang="en-US" altLang="en-US" sz="1400" b="0">
                <a:solidFill>
                  <a:srgbClr val="3333CC"/>
                </a:solidFill>
                <a:latin typeface="Calibri Light" panose="020F0302020204030204" pitchFamily="34" charset="0"/>
                <a:cs typeface="Calibri Light" panose="020F0302020204030204" pitchFamily="34" charset="0"/>
              </a:rPr>
              <a:pPr/>
              <a:t>36</a:t>
            </a:fld>
            <a:endParaRPr lang="en-US" altLang="en-US" sz="1400" b="0">
              <a:solidFill>
                <a:srgbClr val="3333CC"/>
              </a:solidFill>
              <a:latin typeface="Calibri Light" panose="020F0302020204030204" pitchFamily="34" charset="0"/>
              <a:cs typeface="Calibri Light" panose="020F0302020204030204" pitchFamily="34" charset="0"/>
            </a:endParaRPr>
          </a:p>
        </p:txBody>
      </p:sp>
      <p:sp>
        <p:nvSpPr>
          <p:cNvPr id="23556" name="Rectangle 2"/>
          <p:cNvSpPr>
            <a:spLocks noGrp="1" noChangeArrowheads="1"/>
          </p:cNvSpPr>
          <p:nvPr>
            <p:ph type="title"/>
          </p:nvPr>
        </p:nvSpPr>
        <p:spPr/>
        <p:txBody>
          <a:bodyPr/>
          <a:lstStyle/>
          <a:p>
            <a:r>
              <a:rPr lang="en-US" altLang="sv-SE" sz="3200">
                <a:latin typeface="Calibri Light" panose="020F0302020204030204" pitchFamily="34" charset="0"/>
                <a:cs typeface="Calibri Light" panose="020F0302020204030204" pitchFamily="34" charset="0"/>
              </a:rPr>
              <a:t>Digital clocks with a constant number of states are impossible</a:t>
            </a:r>
          </a:p>
        </p:txBody>
      </p:sp>
      <p:sp>
        <p:nvSpPr>
          <p:cNvPr id="23557" name="Rectangle 3"/>
          <p:cNvSpPr>
            <a:spLocks noGrp="1" noChangeArrowheads="1"/>
          </p:cNvSpPr>
          <p:nvPr>
            <p:ph type="body" idx="1"/>
          </p:nvPr>
        </p:nvSpPr>
        <p:spPr/>
        <p:txBody>
          <a:bodyPr/>
          <a:lstStyle/>
          <a:p>
            <a:r>
              <a:rPr lang="en-US" dirty="0">
                <a:latin typeface="Calibri Light" panose="020F0302020204030204" pitchFamily="34" charset="0"/>
                <a:cs typeface="Calibri Light" panose="020F0302020204030204" pitchFamily="34" charset="0"/>
              </a:rPr>
              <a:t>This is impossible, since the set of states is not changed during the infinite execution. </a:t>
            </a:r>
          </a:p>
          <a:p>
            <a:r>
              <a:rPr lang="en-US" dirty="0">
                <a:latin typeface="Calibri Light" panose="020F0302020204030204" pitchFamily="34" charset="0"/>
                <a:cs typeface="Calibri Light" panose="020F0302020204030204" pitchFamily="34" charset="0"/>
              </a:rPr>
              <a:t>In the more complicated case of bidirectional rings, the lower-bound proof uses a similar approach. </a:t>
            </a:r>
            <a:endParaRPr lang="sv-SE" dirty="0">
              <a:latin typeface="Calibri Light" panose="020F0302020204030204" pitchFamily="34" charset="0"/>
              <a:cs typeface="Calibri Light" panose="020F0302020204030204" pitchFamily="34" charset="0"/>
            </a:endParaRPr>
          </a:p>
        </p:txBody>
      </p:sp>
      <p:sp>
        <p:nvSpPr>
          <p:cNvPr id="2" name="Explosion: 14 Points 1">
            <a:extLst>
              <a:ext uri="{FF2B5EF4-FFF2-40B4-BE49-F238E27FC236}">
                <a16:creationId xmlns:a16="http://schemas.microsoft.com/office/drawing/2014/main" id="{C7C6AE66-B4A0-99BA-9BBC-E9B68414CC79}"/>
              </a:ext>
            </a:extLst>
          </p:cNvPr>
          <p:cNvSpPr/>
          <p:nvPr/>
        </p:nvSpPr>
        <p:spPr>
          <a:xfrm>
            <a:off x="6372200" y="4602832"/>
            <a:ext cx="2736304" cy="1778496"/>
          </a:xfrm>
          <a:prstGeom prst="irregularSeal2">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Skipped this year</a:t>
            </a:r>
          </a:p>
        </p:txBody>
      </p:sp>
    </p:spTree>
    <p:extLst>
      <p:ext uri="{BB962C8B-B14F-4D97-AF65-F5344CB8AC3E}">
        <p14:creationId xmlns:p14="http://schemas.microsoft.com/office/powerpoint/2010/main" val="11596043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Slide Number Placeholder 5"/>
          <p:cNvSpPr>
            <a:spLocks noGrp="1"/>
          </p:cNvSpPr>
          <p:nvPr>
            <p:ph type="sldNum" sz="quarter" idx="12"/>
          </p:nvPr>
        </p:nvSpPr>
        <p:spPr>
          <a:noFill/>
        </p:spPr>
        <p:txBody>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r>
              <a:rPr lang="en-US" altLang="en-US" sz="1400" b="0">
                <a:solidFill>
                  <a:srgbClr val="3333CC"/>
                </a:solidFill>
                <a:latin typeface="Calibri Light" panose="020F0302020204030204" pitchFamily="34" charset="0"/>
                <a:cs typeface="Calibri Light" panose="020F0302020204030204" pitchFamily="34" charset="0"/>
              </a:rPr>
              <a:t>1-</a:t>
            </a:r>
            <a:fld id="{5AB467EC-A0ED-4994-8251-3547C2559603}" type="slidenum">
              <a:rPr lang="en-US" altLang="en-US" sz="1400" b="0">
                <a:solidFill>
                  <a:srgbClr val="3333CC"/>
                </a:solidFill>
                <a:latin typeface="Calibri Light" panose="020F0302020204030204" pitchFamily="34" charset="0"/>
                <a:cs typeface="Calibri Light" panose="020F0302020204030204" pitchFamily="34" charset="0"/>
              </a:rPr>
              <a:pPr/>
              <a:t>37</a:t>
            </a:fld>
            <a:endParaRPr lang="en-US" altLang="en-US" sz="1400" b="0">
              <a:solidFill>
                <a:srgbClr val="3333CC"/>
              </a:solidFill>
              <a:latin typeface="Calibri Light" panose="020F0302020204030204" pitchFamily="34" charset="0"/>
              <a:cs typeface="Calibri Light" panose="020F0302020204030204" pitchFamily="34" charset="0"/>
            </a:endParaRPr>
          </a:p>
        </p:txBody>
      </p:sp>
      <p:sp>
        <p:nvSpPr>
          <p:cNvPr id="24580" name="Rectangle 2"/>
          <p:cNvSpPr>
            <a:spLocks noGrp="1" noChangeArrowheads="1"/>
          </p:cNvSpPr>
          <p:nvPr>
            <p:ph type="title"/>
          </p:nvPr>
        </p:nvSpPr>
        <p:spPr>
          <a:xfrm>
            <a:off x="595313" y="989013"/>
            <a:ext cx="7772400" cy="1143000"/>
          </a:xfrm>
        </p:spPr>
        <p:txBody>
          <a:bodyPr/>
          <a:lstStyle/>
          <a:p>
            <a:r>
              <a:rPr lang="en-US" altLang="he-IL">
                <a:latin typeface="Calibri Light" panose="020F0302020204030204" pitchFamily="34" charset="0"/>
                <a:cs typeface="Calibri Light" panose="020F0302020204030204" pitchFamily="34" charset="0"/>
              </a:rPr>
              <a:t>Chapter 6: roadmap</a:t>
            </a:r>
            <a:endParaRPr lang="en-US" altLang="sv-SE">
              <a:latin typeface="Calibri Light" panose="020F0302020204030204" pitchFamily="34" charset="0"/>
              <a:cs typeface="Calibri Light" panose="020F0302020204030204" pitchFamily="34" charset="0"/>
            </a:endParaRPr>
          </a:p>
        </p:txBody>
      </p:sp>
      <p:sp>
        <p:nvSpPr>
          <p:cNvPr id="24581" name="Rectangle 3"/>
          <p:cNvSpPr>
            <a:spLocks noGrp="1" noChangeArrowheads="1"/>
          </p:cNvSpPr>
          <p:nvPr>
            <p:ph type="body" idx="1"/>
          </p:nvPr>
        </p:nvSpPr>
        <p:spPr>
          <a:xfrm>
            <a:off x="441325" y="2360613"/>
            <a:ext cx="7772400" cy="2819400"/>
          </a:xfrm>
        </p:spPr>
        <p:txBody>
          <a:bodyPr/>
          <a:lstStyle/>
          <a:p>
            <a:pPr lvl="1">
              <a:lnSpc>
                <a:spcPct val="90000"/>
              </a:lnSpc>
              <a:buFont typeface="Wingdings" pitchFamily="2" charset="2"/>
              <a:buNone/>
            </a:pPr>
            <a:r>
              <a:rPr lang="en-US" altLang="en-US" sz="3200" dirty="0">
                <a:solidFill>
                  <a:srgbClr val="000099"/>
                </a:solidFill>
                <a:latin typeface="Calibri Light" panose="020F0302020204030204" pitchFamily="34" charset="0"/>
                <a:cs typeface="Calibri Light" panose="020F0302020204030204" pitchFamily="34" charset="0"/>
              </a:rPr>
              <a:t>6.1 </a:t>
            </a:r>
            <a:r>
              <a:rPr lang="en-US" altLang="he-IL" sz="3200" dirty="0">
                <a:solidFill>
                  <a:srgbClr val="000099"/>
                </a:solidFill>
                <a:latin typeface="Calibri Light" panose="020F0302020204030204" pitchFamily="34" charset="0"/>
                <a:cs typeface="Calibri Light" panose="020F0302020204030204" pitchFamily="34" charset="0"/>
              </a:rPr>
              <a:t>Digital Clock Synchronization</a:t>
            </a:r>
          </a:p>
          <a:p>
            <a:pPr lvl="1">
              <a:lnSpc>
                <a:spcPct val="90000"/>
              </a:lnSpc>
              <a:buFont typeface="Wingdings" pitchFamily="2" charset="2"/>
              <a:buNone/>
            </a:pPr>
            <a:r>
              <a:rPr lang="en-US" altLang="he-IL" sz="3200" dirty="0">
                <a:solidFill>
                  <a:srgbClr val="D73B3B"/>
                </a:solidFill>
                <a:latin typeface="Calibri Light" panose="020F0302020204030204" pitchFamily="34" charset="0"/>
                <a:cs typeface="Calibri Light" panose="020F0302020204030204" pitchFamily="34" charset="0"/>
              </a:rPr>
              <a:t>6.2 Stabilization in Spite of Napping	</a:t>
            </a:r>
          </a:p>
          <a:p>
            <a:pPr lvl="1">
              <a:lnSpc>
                <a:spcPct val="90000"/>
              </a:lnSpc>
              <a:buFont typeface="Wingdings" pitchFamily="2" charset="2"/>
              <a:buNone/>
            </a:pPr>
            <a:r>
              <a:rPr lang="en-US" altLang="he-IL" sz="3200" dirty="0">
                <a:solidFill>
                  <a:srgbClr val="D73B3B"/>
                </a:solidFill>
                <a:latin typeface="Calibri Light" panose="020F0302020204030204" pitchFamily="34" charset="0"/>
                <a:cs typeface="Calibri Light" panose="020F0302020204030204" pitchFamily="34" charset="0"/>
              </a:rPr>
              <a:t>	</a:t>
            </a:r>
          </a:p>
        </p:txBody>
      </p:sp>
    </p:spTree>
    <p:extLst>
      <p:ext uri="{BB962C8B-B14F-4D97-AF65-F5344CB8AC3E}">
        <p14:creationId xmlns:p14="http://schemas.microsoft.com/office/powerpoint/2010/main" val="41573772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r>
              <a:rPr lang="en-US" altLang="en-US" sz="1400" b="0">
                <a:solidFill>
                  <a:srgbClr val="3333CC"/>
                </a:solidFill>
                <a:latin typeface="Calibri Light" panose="020F0302020204030204" pitchFamily="34" charset="0"/>
                <a:cs typeface="Calibri Light" panose="020F0302020204030204" pitchFamily="34" charset="0"/>
              </a:rPr>
              <a:t>1-</a:t>
            </a:r>
            <a:fld id="{37D94A36-C9FD-4CEB-9E02-D3BF39D2E3F8}" type="slidenum">
              <a:rPr lang="en-US" altLang="en-US" sz="1400" b="0">
                <a:solidFill>
                  <a:srgbClr val="3333CC"/>
                </a:solidFill>
                <a:latin typeface="Calibri Light" panose="020F0302020204030204" pitchFamily="34" charset="0"/>
                <a:cs typeface="Calibri Light" panose="020F0302020204030204" pitchFamily="34" charset="0"/>
              </a:rPr>
              <a:pPr/>
              <a:t>38</a:t>
            </a:fld>
            <a:endParaRPr lang="en-US" altLang="en-US" sz="1400" b="0">
              <a:solidFill>
                <a:srgbClr val="3333CC"/>
              </a:solidFill>
              <a:latin typeface="Calibri Light" panose="020F0302020204030204" pitchFamily="34" charset="0"/>
              <a:cs typeface="Calibri Light" panose="020F0302020204030204" pitchFamily="34" charset="0"/>
            </a:endParaRPr>
          </a:p>
        </p:txBody>
      </p:sp>
      <p:sp>
        <p:nvSpPr>
          <p:cNvPr id="25604" name="Rectangle 2"/>
          <p:cNvSpPr>
            <a:spLocks noGrp="1" noChangeArrowheads="1"/>
          </p:cNvSpPr>
          <p:nvPr>
            <p:ph type="title"/>
          </p:nvPr>
        </p:nvSpPr>
        <p:spPr/>
        <p:txBody>
          <a:bodyPr/>
          <a:lstStyle/>
          <a:p>
            <a:r>
              <a:rPr lang="en-US" altLang="sv-SE" sz="3600">
                <a:latin typeface="Calibri Light" panose="020F0302020204030204" pitchFamily="34" charset="0"/>
                <a:cs typeface="Calibri Light" panose="020F0302020204030204" pitchFamily="34" charset="0"/>
              </a:rPr>
              <a:t>Stabilizing in Spite of Napping</a:t>
            </a:r>
          </a:p>
        </p:txBody>
      </p:sp>
      <p:sp>
        <p:nvSpPr>
          <p:cNvPr id="25605" name="Rectangle 3"/>
          <p:cNvSpPr>
            <a:spLocks noGrp="1" noChangeArrowheads="1"/>
          </p:cNvSpPr>
          <p:nvPr>
            <p:ph type="body" idx="1"/>
          </p:nvPr>
        </p:nvSpPr>
        <p:spPr>
          <a:xfrm>
            <a:off x="304800" y="1412776"/>
            <a:ext cx="8587680" cy="5118100"/>
          </a:xfrm>
        </p:spPr>
        <p:txBody>
          <a:bodyPr/>
          <a:lstStyle/>
          <a:p>
            <a:r>
              <a:rPr lang="en-US" altLang="sv-SE" sz="2400" dirty="0">
                <a:solidFill>
                  <a:srgbClr val="CC0000"/>
                </a:solidFill>
                <a:latin typeface="Calibri Light" panose="020F0302020204030204" pitchFamily="34" charset="0"/>
                <a:cs typeface="Calibri Light" panose="020F0302020204030204" pitchFamily="34" charset="0"/>
              </a:rPr>
              <a:t>Wait-free self-stabilizing clock-synchronization algorithm</a:t>
            </a:r>
            <a:r>
              <a:rPr lang="en-US" altLang="sv-SE" sz="2400" dirty="0">
                <a:latin typeface="Calibri Light" panose="020F0302020204030204" pitchFamily="34" charset="0"/>
                <a:cs typeface="Calibri Light" panose="020F0302020204030204" pitchFamily="34" charset="0"/>
              </a:rPr>
              <a:t> is a clock-sync. algorithm that copes with transient and napping faults</a:t>
            </a:r>
          </a:p>
          <a:p>
            <a:r>
              <a:rPr lang="en-US" altLang="sv-SE" sz="2400" dirty="0">
                <a:solidFill>
                  <a:schemeClr val="accent2"/>
                </a:solidFill>
                <a:latin typeface="Calibri Light" panose="020F0302020204030204" pitchFamily="34" charset="0"/>
                <a:cs typeface="Calibri Light" panose="020F0302020204030204" pitchFamily="34" charset="0"/>
              </a:rPr>
              <a:t>Each non-faulty operating processor ignores the faulty processors and increments its clock value by one in every pulse</a:t>
            </a:r>
            <a:endParaRPr lang="en-US" altLang="sv-SE" sz="2400" dirty="0">
              <a:latin typeface="Calibri Light" panose="020F0302020204030204" pitchFamily="34" charset="0"/>
              <a:cs typeface="Calibri Light" panose="020F0302020204030204" pitchFamily="34" charset="0"/>
            </a:endParaRPr>
          </a:p>
          <a:p>
            <a:r>
              <a:rPr lang="en-US" altLang="sv-SE" sz="2400" dirty="0">
                <a:latin typeface="Calibri Light" panose="020F0302020204030204" pitchFamily="34" charset="0"/>
                <a:cs typeface="Calibri Light" panose="020F0302020204030204" pitchFamily="34" charset="0"/>
              </a:rPr>
              <a:t>Given a fixed integer </a:t>
            </a:r>
            <a:r>
              <a:rPr lang="en-US" altLang="sv-SE" sz="2400" i="1" dirty="0">
                <a:latin typeface="Calibri Light" panose="020F0302020204030204" pitchFamily="34" charset="0"/>
                <a:cs typeface="Calibri Light" panose="020F0302020204030204" pitchFamily="34" charset="0"/>
              </a:rPr>
              <a:t>k</a:t>
            </a:r>
            <a:r>
              <a:rPr lang="en-US" altLang="sv-SE" sz="2400" dirty="0">
                <a:latin typeface="Calibri Light" panose="020F0302020204030204" pitchFamily="34" charset="0"/>
                <a:cs typeface="Calibri Light" panose="020F0302020204030204" pitchFamily="34" charset="0"/>
              </a:rPr>
              <a:t>, once a processor </a:t>
            </a:r>
            <a:r>
              <a:rPr lang="en-US" altLang="sv-SE" sz="2400" i="1" dirty="0">
                <a:latin typeface="Calibri Light" panose="020F0302020204030204" pitchFamily="34" charset="0"/>
                <a:cs typeface="Calibri Light" panose="020F0302020204030204" pitchFamily="34" charset="0"/>
              </a:rPr>
              <a:t>p</a:t>
            </a:r>
            <a:r>
              <a:rPr lang="en-US" altLang="sv-SE" sz="2400" i="1" baseline="-25000" dirty="0">
                <a:latin typeface="Calibri Light" panose="020F0302020204030204" pitchFamily="34" charset="0"/>
                <a:cs typeface="Calibri Light" panose="020F0302020204030204" pitchFamily="34" charset="0"/>
              </a:rPr>
              <a:t>i</a:t>
            </a:r>
            <a:r>
              <a:rPr lang="en-US" altLang="sv-SE" sz="2400" dirty="0">
                <a:latin typeface="Calibri Light" panose="020F0302020204030204" pitchFamily="34" charset="0"/>
                <a:cs typeface="Calibri Light" panose="020F0302020204030204" pitchFamily="34" charset="0"/>
              </a:rPr>
              <a:t> works correctly for at least </a:t>
            </a:r>
            <a:r>
              <a:rPr lang="en-US" altLang="sv-SE" sz="2400" i="1" dirty="0">
                <a:latin typeface="Calibri Light" panose="020F0302020204030204" pitchFamily="34" charset="0"/>
                <a:cs typeface="Calibri Light" panose="020F0302020204030204" pitchFamily="34" charset="0"/>
              </a:rPr>
              <a:t>k</a:t>
            </a:r>
            <a:r>
              <a:rPr lang="en-US" altLang="sv-SE" sz="2400" dirty="0">
                <a:latin typeface="Calibri Light" panose="020F0302020204030204" pitchFamily="34" charset="0"/>
                <a:cs typeface="Calibri Light" panose="020F0302020204030204" pitchFamily="34" charset="0"/>
              </a:rPr>
              <a:t> time units and continues working correctly, the following properties hold:</a:t>
            </a:r>
          </a:p>
          <a:p>
            <a:pPr lvl="1"/>
            <a:r>
              <a:rPr lang="en-US" altLang="sv-SE" dirty="0">
                <a:solidFill>
                  <a:srgbClr val="0070C0"/>
                </a:solidFill>
                <a:latin typeface="Calibri Light" panose="020F0302020204030204" pitchFamily="34" charset="0"/>
                <a:cs typeface="Calibri Light" panose="020F0302020204030204" pitchFamily="34" charset="0"/>
              </a:rPr>
              <a:t>Adjustment:</a:t>
            </a:r>
            <a:r>
              <a:rPr lang="en-US" altLang="sv-SE" dirty="0">
                <a:latin typeface="Calibri Light" panose="020F0302020204030204" pitchFamily="34" charset="0"/>
                <a:cs typeface="Calibri Light" panose="020F0302020204030204" pitchFamily="34" charset="0"/>
              </a:rPr>
              <a:t> </a:t>
            </a:r>
            <a:r>
              <a:rPr lang="en-US" altLang="sv-SE" i="1" dirty="0">
                <a:latin typeface="Calibri Light" panose="020F0302020204030204" pitchFamily="34" charset="0"/>
                <a:cs typeface="Calibri Light" panose="020F0302020204030204" pitchFamily="34" charset="0"/>
              </a:rPr>
              <a:t>p</a:t>
            </a:r>
            <a:r>
              <a:rPr lang="en-US" altLang="sv-SE" i="1" baseline="-25000" dirty="0">
                <a:latin typeface="Calibri Light" panose="020F0302020204030204" pitchFamily="34" charset="0"/>
                <a:cs typeface="Calibri Light" panose="020F0302020204030204" pitchFamily="34" charset="0"/>
              </a:rPr>
              <a:t>i</a:t>
            </a:r>
            <a:r>
              <a:rPr lang="en-US" altLang="sv-SE" dirty="0">
                <a:latin typeface="Calibri Light" panose="020F0302020204030204" pitchFamily="34" charset="0"/>
                <a:cs typeface="Calibri Light" panose="020F0302020204030204" pitchFamily="34" charset="0"/>
              </a:rPr>
              <a:t> does not adjust its clock</a:t>
            </a:r>
          </a:p>
          <a:p>
            <a:pPr lvl="1"/>
            <a:r>
              <a:rPr lang="en-US" altLang="sv-SE" dirty="0">
                <a:solidFill>
                  <a:srgbClr val="0070C0"/>
                </a:solidFill>
                <a:latin typeface="Calibri Light" panose="020F0302020204030204" pitchFamily="34" charset="0"/>
                <a:cs typeface="Calibri Light" panose="020F0302020204030204" pitchFamily="34" charset="0"/>
              </a:rPr>
              <a:t>Agreement:</a:t>
            </a:r>
            <a:r>
              <a:rPr lang="en-US" altLang="sv-SE" dirty="0">
                <a:latin typeface="Calibri Light" panose="020F0302020204030204" pitchFamily="34" charset="0"/>
                <a:cs typeface="Calibri Light" panose="020F0302020204030204" pitchFamily="34" charset="0"/>
              </a:rPr>
              <a:t> </a:t>
            </a:r>
            <a:r>
              <a:rPr lang="en-US" altLang="sv-SE" i="1" dirty="0">
                <a:latin typeface="Calibri Light" panose="020F0302020204030204" pitchFamily="34" charset="0"/>
                <a:cs typeface="Calibri Light" panose="020F0302020204030204" pitchFamily="34" charset="0"/>
              </a:rPr>
              <a:t>p</a:t>
            </a:r>
            <a:r>
              <a:rPr lang="en-US" altLang="sv-SE" i="1" baseline="-25000" dirty="0">
                <a:latin typeface="Calibri Light" panose="020F0302020204030204" pitchFamily="34" charset="0"/>
                <a:cs typeface="Calibri Light" panose="020F0302020204030204" pitchFamily="34" charset="0"/>
              </a:rPr>
              <a:t>i</a:t>
            </a:r>
            <a:r>
              <a:rPr lang="en-US" altLang="sv-SE" dirty="0">
                <a:latin typeface="Calibri Light" panose="020F0302020204030204" pitchFamily="34" charset="0"/>
                <a:cs typeface="Calibri Light" panose="020F0302020204030204" pitchFamily="34" charset="0"/>
              </a:rPr>
              <a:t>’s clock agrees with the clock of every other processor that has also been working correctly for at least </a:t>
            </a:r>
            <a:r>
              <a:rPr lang="en-US" altLang="sv-SE" i="1" dirty="0">
                <a:latin typeface="Calibri Light" panose="020F0302020204030204" pitchFamily="34" charset="0"/>
                <a:cs typeface="Calibri Light" panose="020F0302020204030204" pitchFamily="34" charset="0"/>
              </a:rPr>
              <a:t>k</a:t>
            </a:r>
            <a:r>
              <a:rPr lang="en-US" altLang="sv-SE" dirty="0">
                <a:latin typeface="Calibri Light" panose="020F0302020204030204" pitchFamily="34" charset="0"/>
                <a:cs typeface="Calibri Light" panose="020F0302020204030204" pitchFamily="34" charset="0"/>
              </a:rPr>
              <a:t> time units</a:t>
            </a:r>
          </a:p>
        </p:txBody>
      </p:sp>
    </p:spTree>
    <p:extLst>
      <p:ext uri="{BB962C8B-B14F-4D97-AF65-F5344CB8AC3E}">
        <p14:creationId xmlns:p14="http://schemas.microsoft.com/office/powerpoint/2010/main" val="36877601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Slide Number Placeholder 5"/>
          <p:cNvSpPr>
            <a:spLocks noGrp="1"/>
          </p:cNvSpPr>
          <p:nvPr>
            <p:ph type="sldNum" sz="quarter" idx="12"/>
          </p:nvPr>
        </p:nvSpPr>
        <p:spPr>
          <a:noFill/>
        </p:spPr>
        <p:txBody>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r>
              <a:rPr lang="en-US" altLang="en-US" sz="1400" b="0">
                <a:solidFill>
                  <a:srgbClr val="3333CC"/>
                </a:solidFill>
                <a:latin typeface="Calibri Light" panose="020F0302020204030204" pitchFamily="34" charset="0"/>
                <a:cs typeface="Calibri Light" panose="020F0302020204030204" pitchFamily="34" charset="0"/>
              </a:rPr>
              <a:t>1-</a:t>
            </a:r>
            <a:fld id="{BB7C0A16-5A8B-4755-9D82-A19873B8079B}" type="slidenum">
              <a:rPr lang="en-US" altLang="en-US" sz="1400" b="0">
                <a:solidFill>
                  <a:srgbClr val="3333CC"/>
                </a:solidFill>
                <a:latin typeface="Calibri Light" panose="020F0302020204030204" pitchFamily="34" charset="0"/>
                <a:cs typeface="Calibri Light" panose="020F0302020204030204" pitchFamily="34" charset="0"/>
              </a:rPr>
              <a:pPr/>
              <a:t>39</a:t>
            </a:fld>
            <a:endParaRPr lang="en-US" altLang="en-US" sz="1400" b="0">
              <a:solidFill>
                <a:srgbClr val="3333CC"/>
              </a:solidFill>
              <a:latin typeface="Calibri Light" panose="020F0302020204030204" pitchFamily="34" charset="0"/>
              <a:cs typeface="Calibri Light" panose="020F0302020204030204" pitchFamily="34" charset="0"/>
            </a:endParaRPr>
          </a:p>
        </p:txBody>
      </p:sp>
      <p:sp>
        <p:nvSpPr>
          <p:cNvPr id="26628" name="Rectangle 2"/>
          <p:cNvSpPr>
            <a:spLocks noGrp="1" noChangeArrowheads="1"/>
          </p:cNvSpPr>
          <p:nvPr>
            <p:ph type="title"/>
          </p:nvPr>
        </p:nvSpPr>
        <p:spPr>
          <a:xfrm>
            <a:off x="457200" y="260648"/>
            <a:ext cx="8229600" cy="1143000"/>
          </a:xfrm>
        </p:spPr>
        <p:txBody>
          <a:bodyPr/>
          <a:lstStyle/>
          <a:p>
            <a:r>
              <a:rPr lang="en-US" altLang="sv-SE" sz="3200" dirty="0">
                <a:latin typeface="Calibri Light" panose="020F0302020204030204" pitchFamily="34" charset="0"/>
                <a:cs typeface="Calibri Light" panose="020F0302020204030204" pitchFamily="34" charset="0"/>
              </a:rPr>
              <a:t>Algorithms that fulfill the adjustment-agreement – unbounded clocks</a:t>
            </a:r>
          </a:p>
        </p:txBody>
      </p:sp>
      <p:sp>
        <p:nvSpPr>
          <p:cNvPr id="26629" name="Rectangle 3"/>
          <p:cNvSpPr>
            <a:spLocks noGrp="1" noChangeArrowheads="1"/>
          </p:cNvSpPr>
          <p:nvPr>
            <p:ph type="body" idx="1"/>
          </p:nvPr>
        </p:nvSpPr>
        <p:spPr>
          <a:xfrm>
            <a:off x="461392" y="1393825"/>
            <a:ext cx="8215064" cy="2465388"/>
          </a:xfrm>
        </p:spPr>
        <p:txBody>
          <a:bodyPr/>
          <a:lstStyle/>
          <a:p>
            <a:r>
              <a:rPr lang="en-US" altLang="sv-SE" dirty="0">
                <a:latin typeface="Calibri Light" panose="020F0302020204030204" pitchFamily="34" charset="0"/>
                <a:cs typeface="Calibri Light" panose="020F0302020204030204" pitchFamily="34" charset="0"/>
              </a:rPr>
              <a:t>Simple example for </a:t>
            </a:r>
            <a:r>
              <a:rPr lang="en-US" altLang="sv-SE" i="1" dirty="0">
                <a:latin typeface="Calibri Light" panose="020F0302020204030204" pitchFamily="34" charset="0"/>
                <a:cs typeface="Calibri Light" panose="020F0302020204030204" pitchFamily="34" charset="0"/>
              </a:rPr>
              <a:t>k </a:t>
            </a:r>
            <a:r>
              <a:rPr lang="en-US" altLang="sv-SE" dirty="0">
                <a:latin typeface="Calibri Light" panose="020F0302020204030204" pitchFamily="34" charset="0"/>
                <a:cs typeface="Calibri Light" panose="020F0302020204030204" pitchFamily="34" charset="0"/>
              </a:rPr>
              <a:t>=</a:t>
            </a:r>
            <a:r>
              <a:rPr lang="en-US" altLang="sv-SE" i="1" dirty="0">
                <a:latin typeface="Calibri Light" panose="020F0302020204030204" pitchFamily="34" charset="0"/>
                <a:cs typeface="Calibri Light" panose="020F0302020204030204" pitchFamily="34" charset="0"/>
              </a:rPr>
              <a:t>1</a:t>
            </a:r>
            <a:r>
              <a:rPr lang="en-US" altLang="sv-SE" dirty="0">
                <a:latin typeface="Calibri Light" panose="020F0302020204030204" pitchFamily="34" charset="0"/>
                <a:cs typeface="Calibri Light" panose="020F0302020204030204" pitchFamily="34" charset="0"/>
              </a:rPr>
              <a:t>, using the unbounded clocks</a:t>
            </a:r>
          </a:p>
          <a:p>
            <a:pPr lvl="1">
              <a:buFont typeface="Wingdings" pitchFamily="2" charset="2"/>
              <a:buNone/>
            </a:pPr>
            <a:r>
              <a:rPr lang="en-US" altLang="sv-SE" dirty="0">
                <a:latin typeface="Calibri Light" panose="020F0302020204030204" pitchFamily="34" charset="0"/>
                <a:cs typeface="Calibri Light" panose="020F0302020204030204" pitchFamily="34" charset="0"/>
              </a:rPr>
              <a:t>In every step – each processor reads the clock values of the other processors, and chooses the maximal value (denote by </a:t>
            </a:r>
            <a:r>
              <a:rPr lang="en-US" altLang="sv-SE" i="1" dirty="0">
                <a:latin typeface="Calibri Light" panose="020F0302020204030204" pitchFamily="34" charset="0"/>
                <a:cs typeface="Calibri Light" panose="020F0302020204030204" pitchFamily="34" charset="0"/>
              </a:rPr>
              <a:t>x</a:t>
            </a:r>
            <a:r>
              <a:rPr lang="en-US" altLang="sv-SE" dirty="0">
                <a:latin typeface="Calibri Light" panose="020F0302020204030204" pitchFamily="34" charset="0"/>
                <a:cs typeface="Calibri Light" panose="020F0302020204030204" pitchFamily="34" charset="0"/>
              </a:rPr>
              <a:t>) and assigns </a:t>
            </a:r>
            <a:r>
              <a:rPr lang="en-US" altLang="sv-SE" i="1" dirty="0">
                <a:latin typeface="Calibri Light" panose="020F0302020204030204" pitchFamily="34" charset="0"/>
                <a:cs typeface="Calibri Light" panose="020F0302020204030204" pitchFamily="34" charset="0"/>
              </a:rPr>
              <a:t>x</a:t>
            </a:r>
            <a:r>
              <a:rPr lang="en-US" altLang="sv-SE" dirty="0">
                <a:latin typeface="Calibri Light" panose="020F0302020204030204" pitchFamily="34" charset="0"/>
                <a:cs typeface="Calibri Light" panose="020F0302020204030204" pitchFamily="34" charset="0"/>
              </a:rPr>
              <a:t>+1 to its clock</a:t>
            </a:r>
          </a:p>
        </p:txBody>
      </p:sp>
      <p:grpSp>
        <p:nvGrpSpPr>
          <p:cNvPr id="334900" name="Group 52"/>
          <p:cNvGrpSpPr>
            <a:grpSpLocks/>
          </p:cNvGrpSpPr>
          <p:nvPr/>
        </p:nvGrpSpPr>
        <p:grpSpPr bwMode="auto">
          <a:xfrm>
            <a:off x="3517900" y="4648200"/>
            <a:ext cx="1943100" cy="1697038"/>
            <a:chOff x="4384" y="2874"/>
            <a:chExt cx="1224" cy="1069"/>
          </a:xfrm>
        </p:grpSpPr>
        <p:sp>
          <p:nvSpPr>
            <p:cNvPr id="26720" name="Oval 39"/>
            <p:cNvSpPr>
              <a:spLocks noChangeArrowheads="1"/>
            </p:cNvSpPr>
            <p:nvPr/>
          </p:nvSpPr>
          <p:spPr bwMode="auto">
            <a:xfrm>
              <a:off x="4384" y="2874"/>
              <a:ext cx="332" cy="293"/>
            </a:xfrm>
            <a:prstGeom prst="ellipse">
              <a:avLst/>
            </a:prstGeom>
            <a:noFill/>
            <a:ln w="9525">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rgbClr val="009900"/>
                  </a:solidFill>
                  <a:latin typeface="Calibri Light" panose="020F0302020204030204" pitchFamily="34" charset="0"/>
                  <a:cs typeface="Calibri Light" panose="020F0302020204030204" pitchFamily="34" charset="0"/>
                </a:rPr>
                <a:t>7</a:t>
              </a:r>
            </a:p>
          </p:txBody>
        </p:sp>
        <p:sp>
          <p:nvSpPr>
            <p:cNvPr id="26721" name="Line 40"/>
            <p:cNvSpPr>
              <a:spLocks noChangeShapeType="1"/>
            </p:cNvSpPr>
            <p:nvPr/>
          </p:nvSpPr>
          <p:spPr bwMode="auto">
            <a:xfrm>
              <a:off x="4716" y="3167"/>
              <a:ext cx="582" cy="49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26722" name="Line 41"/>
            <p:cNvSpPr>
              <a:spLocks noChangeShapeType="1"/>
            </p:cNvSpPr>
            <p:nvPr/>
          </p:nvSpPr>
          <p:spPr bwMode="auto">
            <a:xfrm>
              <a:off x="4560" y="3167"/>
              <a:ext cx="0" cy="48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26723" name="Line 42"/>
            <p:cNvSpPr>
              <a:spLocks noChangeShapeType="1"/>
            </p:cNvSpPr>
            <p:nvPr/>
          </p:nvSpPr>
          <p:spPr bwMode="auto">
            <a:xfrm>
              <a:off x="5466" y="3163"/>
              <a:ext cx="0" cy="48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26724" name="Line 43"/>
            <p:cNvSpPr>
              <a:spLocks noChangeShapeType="1"/>
            </p:cNvSpPr>
            <p:nvPr/>
          </p:nvSpPr>
          <p:spPr bwMode="auto">
            <a:xfrm>
              <a:off x="4716" y="3792"/>
              <a:ext cx="582"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26725" name="Line 44"/>
            <p:cNvSpPr>
              <a:spLocks noChangeShapeType="1"/>
            </p:cNvSpPr>
            <p:nvPr/>
          </p:nvSpPr>
          <p:spPr bwMode="auto">
            <a:xfrm>
              <a:off x="4716" y="3019"/>
              <a:ext cx="582"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26726" name="Line 45"/>
            <p:cNvSpPr>
              <a:spLocks noChangeShapeType="1"/>
            </p:cNvSpPr>
            <p:nvPr/>
          </p:nvSpPr>
          <p:spPr bwMode="auto">
            <a:xfrm rot="5841475">
              <a:off x="4702" y="3163"/>
              <a:ext cx="582" cy="49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26727" name="Line 46"/>
            <p:cNvSpPr>
              <a:spLocks noChangeShapeType="1"/>
            </p:cNvSpPr>
            <p:nvPr/>
          </p:nvSpPr>
          <p:spPr bwMode="auto">
            <a:xfrm>
              <a:off x="4464" y="3657"/>
              <a:ext cx="176" cy="28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26728" name="AutoShape 48"/>
            <p:cNvSpPr>
              <a:spLocks noChangeArrowheads="1"/>
            </p:cNvSpPr>
            <p:nvPr/>
          </p:nvSpPr>
          <p:spPr bwMode="auto">
            <a:xfrm>
              <a:off x="5324" y="3643"/>
              <a:ext cx="284" cy="293"/>
            </a:xfrm>
            <a:prstGeom prst="flowChartSummingJunction">
              <a:avLst/>
            </a:prstGeom>
            <a:noFill/>
            <a:ln w="952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rgbClr val="CC0000"/>
                  </a:solidFill>
                  <a:latin typeface="Calibri Light" panose="020F0302020204030204" pitchFamily="34" charset="0"/>
                  <a:cs typeface="Calibri Light" panose="020F0302020204030204" pitchFamily="34" charset="0"/>
                </a:rPr>
                <a:t>max</a:t>
              </a:r>
            </a:p>
          </p:txBody>
        </p:sp>
        <p:sp>
          <p:nvSpPr>
            <p:cNvPr id="26729" name="AutoShape 49"/>
            <p:cNvSpPr>
              <a:spLocks noChangeArrowheads="1"/>
            </p:cNvSpPr>
            <p:nvPr/>
          </p:nvSpPr>
          <p:spPr bwMode="auto">
            <a:xfrm>
              <a:off x="5298" y="2874"/>
              <a:ext cx="284" cy="293"/>
            </a:xfrm>
            <a:prstGeom prst="flowChartSummingJunction">
              <a:avLst/>
            </a:prstGeom>
            <a:noFill/>
            <a:ln w="952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rgbClr val="CC0000"/>
                  </a:solidFill>
                  <a:latin typeface="Calibri Light" panose="020F0302020204030204" pitchFamily="34" charset="0"/>
                  <a:cs typeface="Calibri Light" panose="020F0302020204030204" pitchFamily="34" charset="0"/>
                </a:rPr>
                <a:t>5</a:t>
              </a:r>
            </a:p>
          </p:txBody>
        </p:sp>
        <p:sp>
          <p:nvSpPr>
            <p:cNvPr id="26730" name="Oval 50"/>
            <p:cNvSpPr>
              <a:spLocks noChangeArrowheads="1"/>
            </p:cNvSpPr>
            <p:nvPr/>
          </p:nvSpPr>
          <p:spPr bwMode="auto">
            <a:xfrm>
              <a:off x="4390" y="3650"/>
              <a:ext cx="332" cy="293"/>
            </a:xfrm>
            <a:prstGeom prst="ellipse">
              <a:avLst/>
            </a:prstGeom>
            <a:noFill/>
            <a:ln w="9525">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rgbClr val="009900"/>
                  </a:solidFill>
                  <a:latin typeface="Calibri Light" panose="020F0302020204030204" pitchFamily="34" charset="0"/>
                  <a:cs typeface="Calibri Light" panose="020F0302020204030204" pitchFamily="34" charset="0"/>
                </a:rPr>
                <a:t>8</a:t>
              </a:r>
            </a:p>
          </p:txBody>
        </p:sp>
      </p:grpSp>
      <p:sp>
        <p:nvSpPr>
          <p:cNvPr id="334901" name="Text Box 53"/>
          <p:cNvSpPr txBox="1">
            <a:spLocks noChangeArrowheads="1"/>
          </p:cNvSpPr>
          <p:nvPr/>
        </p:nvSpPr>
        <p:spPr bwMode="auto">
          <a:xfrm>
            <a:off x="1282700" y="3700463"/>
            <a:ext cx="65246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b="1">
                <a:solidFill>
                  <a:schemeClr val="tx1"/>
                </a:solidFill>
                <a:latin typeface="Comic Sans MS" pitchFamily="66" charset="0"/>
              </a:defRPr>
            </a:lvl1pPr>
            <a:lvl2pPr>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lvl="1">
              <a:buClr>
                <a:srgbClr val="3366FF"/>
              </a:buClr>
              <a:buSzPct val="75000"/>
              <a:buFont typeface="Wingdings" pitchFamily="2" charset="2"/>
              <a:buNone/>
            </a:pPr>
            <a:r>
              <a:rPr lang="en-US" altLang="sv-SE" b="0" dirty="0">
                <a:solidFill>
                  <a:srgbClr val="990000"/>
                </a:solidFill>
                <a:latin typeface="Calibri Light" panose="020F0302020204030204" pitchFamily="34" charset="0"/>
                <a:cs typeface="Calibri Light" panose="020F0302020204030204" pitchFamily="34" charset="0"/>
              </a:rPr>
              <a:t>Note that this approach wont work using bounded clock values </a:t>
            </a:r>
            <a:endParaRPr lang="en-US" altLang="sv-SE" dirty="0">
              <a:solidFill>
                <a:srgbClr val="990000"/>
              </a:solidFill>
              <a:latin typeface="Calibri Light" panose="020F0302020204030204" pitchFamily="34" charset="0"/>
              <a:cs typeface="Calibri Light" panose="020F0302020204030204" pitchFamily="34" charset="0"/>
            </a:endParaRPr>
          </a:p>
        </p:txBody>
      </p:sp>
      <p:grpSp>
        <p:nvGrpSpPr>
          <p:cNvPr id="334903" name="Group 55"/>
          <p:cNvGrpSpPr>
            <a:grpSpLocks/>
          </p:cNvGrpSpPr>
          <p:nvPr/>
        </p:nvGrpSpPr>
        <p:grpSpPr bwMode="auto">
          <a:xfrm>
            <a:off x="6046788" y="4448175"/>
            <a:ext cx="2265362" cy="1855788"/>
            <a:chOff x="1925" y="2763"/>
            <a:chExt cx="1427" cy="1169"/>
          </a:xfrm>
        </p:grpSpPr>
        <p:grpSp>
          <p:nvGrpSpPr>
            <p:cNvPr id="26707" name="Group 22"/>
            <p:cNvGrpSpPr>
              <a:grpSpLocks/>
            </p:cNvGrpSpPr>
            <p:nvPr/>
          </p:nvGrpSpPr>
          <p:grpSpPr bwMode="auto">
            <a:xfrm>
              <a:off x="2128" y="2866"/>
              <a:ext cx="1224" cy="1066"/>
              <a:chOff x="654" y="2870"/>
              <a:chExt cx="1224" cy="1066"/>
            </a:xfrm>
          </p:grpSpPr>
          <p:sp>
            <p:nvSpPr>
              <p:cNvPr id="26709" name="Oval 4"/>
              <p:cNvSpPr>
                <a:spLocks noChangeArrowheads="1"/>
              </p:cNvSpPr>
              <p:nvPr/>
            </p:nvSpPr>
            <p:spPr bwMode="auto">
              <a:xfrm>
                <a:off x="654" y="2870"/>
                <a:ext cx="332" cy="293"/>
              </a:xfrm>
              <a:prstGeom prst="ellipse">
                <a:avLst/>
              </a:prstGeom>
              <a:noFill/>
              <a:ln w="9525">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rgbClr val="009900"/>
                    </a:solidFill>
                    <a:latin typeface="Calibri Light" panose="020F0302020204030204" pitchFamily="34" charset="0"/>
                    <a:cs typeface="Calibri Light" panose="020F0302020204030204" pitchFamily="34" charset="0"/>
                  </a:rPr>
                  <a:t>7</a:t>
                </a:r>
              </a:p>
            </p:txBody>
          </p:sp>
          <p:sp>
            <p:nvSpPr>
              <p:cNvPr id="26710" name="Line 11"/>
              <p:cNvSpPr>
                <a:spLocks noChangeShapeType="1"/>
              </p:cNvSpPr>
              <p:nvPr/>
            </p:nvSpPr>
            <p:spPr bwMode="auto">
              <a:xfrm>
                <a:off x="986" y="3163"/>
                <a:ext cx="582" cy="49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26711" name="Line 12"/>
              <p:cNvSpPr>
                <a:spLocks noChangeShapeType="1"/>
              </p:cNvSpPr>
              <p:nvPr/>
            </p:nvSpPr>
            <p:spPr bwMode="auto">
              <a:xfrm>
                <a:off x="830" y="3163"/>
                <a:ext cx="0" cy="48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26712" name="Line 13"/>
              <p:cNvSpPr>
                <a:spLocks noChangeShapeType="1"/>
              </p:cNvSpPr>
              <p:nvPr/>
            </p:nvSpPr>
            <p:spPr bwMode="auto">
              <a:xfrm>
                <a:off x="1736" y="3159"/>
                <a:ext cx="0" cy="48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26713" name="Line 14"/>
              <p:cNvSpPr>
                <a:spLocks noChangeShapeType="1"/>
              </p:cNvSpPr>
              <p:nvPr/>
            </p:nvSpPr>
            <p:spPr bwMode="auto">
              <a:xfrm>
                <a:off x="986" y="3788"/>
                <a:ext cx="582"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26714" name="Line 15"/>
              <p:cNvSpPr>
                <a:spLocks noChangeShapeType="1"/>
              </p:cNvSpPr>
              <p:nvPr/>
            </p:nvSpPr>
            <p:spPr bwMode="auto">
              <a:xfrm>
                <a:off x="986" y="3015"/>
                <a:ext cx="582"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26715" name="Line 16"/>
              <p:cNvSpPr>
                <a:spLocks noChangeShapeType="1"/>
              </p:cNvSpPr>
              <p:nvPr/>
            </p:nvSpPr>
            <p:spPr bwMode="auto">
              <a:xfrm rot="5841475">
                <a:off x="972" y="3159"/>
                <a:ext cx="582" cy="49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26716" name="Line 18"/>
              <p:cNvSpPr>
                <a:spLocks noChangeShapeType="1"/>
              </p:cNvSpPr>
              <p:nvPr/>
            </p:nvSpPr>
            <p:spPr bwMode="auto">
              <a:xfrm>
                <a:off x="734" y="3653"/>
                <a:ext cx="176" cy="28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26717" name="AutoShape 19"/>
              <p:cNvSpPr>
                <a:spLocks noChangeArrowheads="1"/>
              </p:cNvSpPr>
              <p:nvPr/>
            </p:nvSpPr>
            <p:spPr bwMode="auto">
              <a:xfrm>
                <a:off x="704" y="3643"/>
                <a:ext cx="284" cy="293"/>
              </a:xfrm>
              <a:prstGeom prst="flowChartSummingJunction">
                <a:avLst/>
              </a:prstGeom>
              <a:noFill/>
              <a:ln w="952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rgbClr val="CC0000"/>
                    </a:solidFill>
                    <a:latin typeface="Calibri Light" panose="020F0302020204030204" pitchFamily="34" charset="0"/>
                    <a:cs typeface="Calibri Light" panose="020F0302020204030204" pitchFamily="34" charset="0"/>
                  </a:rPr>
                  <a:t>9</a:t>
                </a:r>
              </a:p>
            </p:txBody>
          </p:sp>
          <p:sp>
            <p:nvSpPr>
              <p:cNvPr id="26718" name="AutoShape 20"/>
              <p:cNvSpPr>
                <a:spLocks noChangeArrowheads="1"/>
              </p:cNvSpPr>
              <p:nvPr/>
            </p:nvSpPr>
            <p:spPr bwMode="auto">
              <a:xfrm>
                <a:off x="1594" y="3639"/>
                <a:ext cx="284" cy="293"/>
              </a:xfrm>
              <a:prstGeom prst="flowChartSummingJunction">
                <a:avLst/>
              </a:prstGeom>
              <a:noFill/>
              <a:ln w="952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rgbClr val="CC0000"/>
                    </a:solidFill>
                    <a:latin typeface="Calibri Light" panose="020F0302020204030204" pitchFamily="34" charset="0"/>
                    <a:cs typeface="Calibri Light" panose="020F0302020204030204" pitchFamily="34" charset="0"/>
                  </a:rPr>
                  <a:t>3</a:t>
                </a:r>
              </a:p>
            </p:txBody>
          </p:sp>
          <p:sp>
            <p:nvSpPr>
              <p:cNvPr id="26719" name="AutoShape 21"/>
              <p:cNvSpPr>
                <a:spLocks noChangeArrowheads="1"/>
              </p:cNvSpPr>
              <p:nvPr/>
            </p:nvSpPr>
            <p:spPr bwMode="auto">
              <a:xfrm>
                <a:off x="1568" y="2870"/>
                <a:ext cx="284" cy="293"/>
              </a:xfrm>
              <a:prstGeom prst="flowChartSummingJunction">
                <a:avLst/>
              </a:prstGeom>
              <a:noFill/>
              <a:ln w="952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rgbClr val="CC0000"/>
                    </a:solidFill>
                    <a:latin typeface="Calibri Light" panose="020F0302020204030204" pitchFamily="34" charset="0"/>
                    <a:cs typeface="Calibri Light" panose="020F0302020204030204" pitchFamily="34" charset="0"/>
                  </a:rPr>
                  <a:t>5</a:t>
                </a:r>
              </a:p>
            </p:txBody>
          </p:sp>
        </p:grpSp>
        <p:sp>
          <p:nvSpPr>
            <p:cNvPr id="26708" name="Text Box 54"/>
            <p:cNvSpPr txBox="1">
              <a:spLocks noChangeArrowheads="1"/>
            </p:cNvSpPr>
            <p:nvPr/>
          </p:nvSpPr>
          <p:spPr bwMode="auto">
            <a:xfrm>
              <a:off x="1925" y="2763"/>
              <a:ext cx="352"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200" b="0">
                  <a:solidFill>
                    <a:schemeClr val="accent2"/>
                  </a:solidFill>
                  <a:latin typeface="Calibri Light" panose="020F0302020204030204" pitchFamily="34" charset="0"/>
                  <a:cs typeface="Calibri Light" panose="020F0302020204030204" pitchFamily="34" charset="0"/>
                </a:rPr>
                <a:t>P</a:t>
              </a:r>
              <a:r>
                <a:rPr lang="en-US" altLang="sv-SE" sz="2200" b="0" baseline="-25000">
                  <a:solidFill>
                    <a:schemeClr val="accent2"/>
                  </a:solidFill>
                  <a:latin typeface="Calibri Light" panose="020F0302020204030204" pitchFamily="34" charset="0"/>
                  <a:cs typeface="Calibri Light" panose="020F0302020204030204" pitchFamily="34" charset="0"/>
                </a:rPr>
                <a:t>1</a:t>
              </a:r>
            </a:p>
          </p:txBody>
        </p:sp>
      </p:grpSp>
      <p:grpSp>
        <p:nvGrpSpPr>
          <p:cNvPr id="334918" name="Group 70"/>
          <p:cNvGrpSpPr>
            <a:grpSpLocks/>
          </p:cNvGrpSpPr>
          <p:nvPr/>
        </p:nvGrpSpPr>
        <p:grpSpPr bwMode="auto">
          <a:xfrm>
            <a:off x="347663" y="4446588"/>
            <a:ext cx="7961312" cy="1855787"/>
            <a:chOff x="219" y="2801"/>
            <a:chExt cx="5015" cy="1169"/>
          </a:xfrm>
        </p:grpSpPr>
        <p:sp>
          <p:nvSpPr>
            <p:cNvPr id="26692" name="Text Box 36"/>
            <p:cNvSpPr txBox="1">
              <a:spLocks noChangeArrowheads="1"/>
            </p:cNvSpPr>
            <p:nvPr/>
          </p:nvSpPr>
          <p:spPr bwMode="auto">
            <a:xfrm>
              <a:off x="219" y="3061"/>
              <a:ext cx="3790" cy="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spcBef>
                  <a:spcPct val="50000"/>
                </a:spcBef>
                <a:buFont typeface="Wingdings" pitchFamily="2" charset="2"/>
                <a:buNone/>
              </a:pPr>
              <a:r>
                <a:rPr lang="en-US" altLang="sv-SE" sz="2200" b="0">
                  <a:solidFill>
                    <a:schemeClr val="accent2"/>
                  </a:solidFill>
                  <a:latin typeface="Calibri Light" panose="020F0302020204030204" pitchFamily="34" charset="0"/>
                  <a:cs typeface="Calibri Light" panose="020F0302020204030204" pitchFamily="34" charset="0"/>
                </a:rPr>
                <a:t>After an execution of P</a:t>
              </a:r>
              <a:r>
                <a:rPr lang="en-US" altLang="sv-SE" sz="2200" b="0" baseline="-25000">
                  <a:solidFill>
                    <a:schemeClr val="accent2"/>
                  </a:solidFill>
                  <a:latin typeface="Calibri Light" panose="020F0302020204030204" pitchFamily="34" charset="0"/>
                  <a:cs typeface="Calibri Light" panose="020F0302020204030204" pitchFamily="34" charset="0"/>
                </a:rPr>
                <a:t>1</a:t>
              </a:r>
              <a:r>
                <a:rPr lang="en-US" altLang="sv-SE" sz="2200" b="0">
                  <a:solidFill>
                    <a:schemeClr val="accent2"/>
                  </a:solidFill>
                  <a:latin typeface="Calibri Light" panose="020F0302020204030204" pitchFamily="34" charset="0"/>
                  <a:cs typeface="Calibri Light" panose="020F0302020204030204" pitchFamily="34" charset="0"/>
                </a:rPr>
                <a:t>, it’s clock holds the maximal clock value, and wont adjust its clock as long as it doesn’t crash</a:t>
              </a:r>
            </a:p>
          </p:txBody>
        </p:sp>
        <p:grpSp>
          <p:nvGrpSpPr>
            <p:cNvPr id="26693" name="Group 56"/>
            <p:cNvGrpSpPr>
              <a:grpSpLocks/>
            </p:cNvGrpSpPr>
            <p:nvPr/>
          </p:nvGrpSpPr>
          <p:grpSpPr bwMode="auto">
            <a:xfrm>
              <a:off x="3807" y="2801"/>
              <a:ext cx="1427" cy="1169"/>
              <a:chOff x="1925" y="2763"/>
              <a:chExt cx="1427" cy="1169"/>
            </a:xfrm>
          </p:grpSpPr>
          <p:grpSp>
            <p:nvGrpSpPr>
              <p:cNvPr id="26694" name="Group 57"/>
              <p:cNvGrpSpPr>
                <a:grpSpLocks/>
              </p:cNvGrpSpPr>
              <p:nvPr/>
            </p:nvGrpSpPr>
            <p:grpSpPr bwMode="auto">
              <a:xfrm>
                <a:off x="2128" y="2866"/>
                <a:ext cx="1224" cy="1066"/>
                <a:chOff x="654" y="2870"/>
                <a:chExt cx="1224" cy="1066"/>
              </a:xfrm>
            </p:grpSpPr>
            <p:sp>
              <p:nvSpPr>
                <p:cNvPr id="26696" name="Oval 58"/>
                <p:cNvSpPr>
                  <a:spLocks noChangeArrowheads="1"/>
                </p:cNvSpPr>
                <p:nvPr/>
              </p:nvSpPr>
              <p:spPr bwMode="auto">
                <a:xfrm>
                  <a:off x="654" y="2870"/>
                  <a:ext cx="332" cy="293"/>
                </a:xfrm>
                <a:prstGeom prst="ellipse">
                  <a:avLst/>
                </a:prstGeom>
                <a:noFill/>
                <a:ln w="9525">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rgbClr val="009900"/>
                      </a:solidFill>
                      <a:latin typeface="Calibri Light" panose="020F0302020204030204" pitchFamily="34" charset="0"/>
                      <a:cs typeface="Calibri Light" panose="020F0302020204030204" pitchFamily="34" charset="0"/>
                    </a:rPr>
                    <a:t>7</a:t>
                  </a:r>
                </a:p>
              </p:txBody>
            </p:sp>
            <p:sp>
              <p:nvSpPr>
                <p:cNvPr id="26697" name="Line 59"/>
                <p:cNvSpPr>
                  <a:spLocks noChangeShapeType="1"/>
                </p:cNvSpPr>
                <p:nvPr/>
              </p:nvSpPr>
              <p:spPr bwMode="auto">
                <a:xfrm>
                  <a:off x="986" y="3163"/>
                  <a:ext cx="582" cy="49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26698" name="Line 60"/>
                <p:cNvSpPr>
                  <a:spLocks noChangeShapeType="1"/>
                </p:cNvSpPr>
                <p:nvPr/>
              </p:nvSpPr>
              <p:spPr bwMode="auto">
                <a:xfrm>
                  <a:off x="830" y="3163"/>
                  <a:ext cx="0" cy="48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26699" name="Line 61"/>
                <p:cNvSpPr>
                  <a:spLocks noChangeShapeType="1"/>
                </p:cNvSpPr>
                <p:nvPr/>
              </p:nvSpPr>
              <p:spPr bwMode="auto">
                <a:xfrm>
                  <a:off x="1736" y="3159"/>
                  <a:ext cx="0" cy="48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26700" name="Line 62"/>
                <p:cNvSpPr>
                  <a:spLocks noChangeShapeType="1"/>
                </p:cNvSpPr>
                <p:nvPr/>
              </p:nvSpPr>
              <p:spPr bwMode="auto">
                <a:xfrm>
                  <a:off x="986" y="3788"/>
                  <a:ext cx="582"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26701" name="Line 63"/>
                <p:cNvSpPr>
                  <a:spLocks noChangeShapeType="1"/>
                </p:cNvSpPr>
                <p:nvPr/>
              </p:nvSpPr>
              <p:spPr bwMode="auto">
                <a:xfrm>
                  <a:off x="986" y="3015"/>
                  <a:ext cx="582"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26702" name="Line 64"/>
                <p:cNvSpPr>
                  <a:spLocks noChangeShapeType="1"/>
                </p:cNvSpPr>
                <p:nvPr/>
              </p:nvSpPr>
              <p:spPr bwMode="auto">
                <a:xfrm rot="5841475">
                  <a:off x="972" y="3159"/>
                  <a:ext cx="582" cy="49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26703" name="Line 65"/>
                <p:cNvSpPr>
                  <a:spLocks noChangeShapeType="1"/>
                </p:cNvSpPr>
                <p:nvPr/>
              </p:nvSpPr>
              <p:spPr bwMode="auto">
                <a:xfrm>
                  <a:off x="734" y="3653"/>
                  <a:ext cx="176" cy="28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26704" name="AutoShape 66"/>
                <p:cNvSpPr>
                  <a:spLocks noChangeArrowheads="1"/>
                </p:cNvSpPr>
                <p:nvPr/>
              </p:nvSpPr>
              <p:spPr bwMode="auto">
                <a:xfrm>
                  <a:off x="704" y="3643"/>
                  <a:ext cx="284" cy="293"/>
                </a:xfrm>
                <a:prstGeom prst="flowChartSummingJunction">
                  <a:avLst/>
                </a:prstGeom>
                <a:noFill/>
                <a:ln w="952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rgbClr val="CC0000"/>
                      </a:solidFill>
                      <a:latin typeface="Calibri Light" panose="020F0302020204030204" pitchFamily="34" charset="0"/>
                      <a:cs typeface="Calibri Light" panose="020F0302020204030204" pitchFamily="34" charset="0"/>
                    </a:rPr>
                    <a:t>9</a:t>
                  </a:r>
                </a:p>
              </p:txBody>
            </p:sp>
            <p:sp>
              <p:nvSpPr>
                <p:cNvPr id="26705" name="AutoShape 67"/>
                <p:cNvSpPr>
                  <a:spLocks noChangeArrowheads="1"/>
                </p:cNvSpPr>
                <p:nvPr/>
              </p:nvSpPr>
              <p:spPr bwMode="auto">
                <a:xfrm>
                  <a:off x="1594" y="3639"/>
                  <a:ext cx="284" cy="293"/>
                </a:xfrm>
                <a:prstGeom prst="flowChartSummingJunction">
                  <a:avLst/>
                </a:prstGeom>
                <a:noFill/>
                <a:ln w="952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rgbClr val="CC0000"/>
                      </a:solidFill>
                      <a:latin typeface="Calibri Light" panose="020F0302020204030204" pitchFamily="34" charset="0"/>
                      <a:cs typeface="Calibri Light" panose="020F0302020204030204" pitchFamily="34" charset="0"/>
                    </a:rPr>
                    <a:t>3</a:t>
                  </a:r>
                </a:p>
              </p:txBody>
            </p:sp>
            <p:sp>
              <p:nvSpPr>
                <p:cNvPr id="26706" name="AutoShape 68"/>
                <p:cNvSpPr>
                  <a:spLocks noChangeArrowheads="1"/>
                </p:cNvSpPr>
                <p:nvPr/>
              </p:nvSpPr>
              <p:spPr bwMode="auto">
                <a:xfrm>
                  <a:off x="1568" y="2870"/>
                  <a:ext cx="284" cy="293"/>
                </a:xfrm>
                <a:prstGeom prst="flowChartSummingJunction">
                  <a:avLst/>
                </a:prstGeom>
                <a:noFill/>
                <a:ln w="952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rgbClr val="CC0000"/>
                      </a:solidFill>
                      <a:latin typeface="Calibri Light" panose="020F0302020204030204" pitchFamily="34" charset="0"/>
                      <a:cs typeface="Calibri Light" panose="020F0302020204030204" pitchFamily="34" charset="0"/>
                    </a:rPr>
                    <a:t>5</a:t>
                  </a:r>
                </a:p>
              </p:txBody>
            </p:sp>
          </p:grpSp>
          <p:sp>
            <p:nvSpPr>
              <p:cNvPr id="26695" name="Text Box 69"/>
              <p:cNvSpPr txBox="1">
                <a:spLocks noChangeArrowheads="1"/>
              </p:cNvSpPr>
              <p:nvPr/>
            </p:nvSpPr>
            <p:spPr bwMode="auto">
              <a:xfrm>
                <a:off x="1925" y="2763"/>
                <a:ext cx="352"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200" b="0">
                    <a:solidFill>
                      <a:schemeClr val="accent2"/>
                    </a:solidFill>
                    <a:latin typeface="Calibri Light" panose="020F0302020204030204" pitchFamily="34" charset="0"/>
                    <a:cs typeface="Calibri Light" panose="020F0302020204030204" pitchFamily="34" charset="0"/>
                  </a:rPr>
                  <a:t>P</a:t>
                </a:r>
                <a:r>
                  <a:rPr lang="en-US" altLang="sv-SE" sz="2200" b="0" baseline="-25000">
                    <a:solidFill>
                      <a:schemeClr val="accent2"/>
                    </a:solidFill>
                    <a:latin typeface="Calibri Light" panose="020F0302020204030204" pitchFamily="34" charset="0"/>
                    <a:cs typeface="Calibri Light" panose="020F0302020204030204" pitchFamily="34" charset="0"/>
                  </a:rPr>
                  <a:t>1</a:t>
                </a:r>
              </a:p>
            </p:txBody>
          </p:sp>
        </p:grpSp>
      </p:grpSp>
      <p:grpSp>
        <p:nvGrpSpPr>
          <p:cNvPr id="334919" name="Group 71"/>
          <p:cNvGrpSpPr>
            <a:grpSpLocks/>
          </p:cNvGrpSpPr>
          <p:nvPr/>
        </p:nvGrpSpPr>
        <p:grpSpPr bwMode="auto">
          <a:xfrm>
            <a:off x="346075" y="4445000"/>
            <a:ext cx="7961313" cy="1855788"/>
            <a:chOff x="219" y="2801"/>
            <a:chExt cx="5015" cy="1169"/>
          </a:xfrm>
        </p:grpSpPr>
        <p:sp>
          <p:nvSpPr>
            <p:cNvPr id="26677" name="Text Box 72"/>
            <p:cNvSpPr txBox="1">
              <a:spLocks noChangeArrowheads="1"/>
            </p:cNvSpPr>
            <p:nvPr/>
          </p:nvSpPr>
          <p:spPr bwMode="auto">
            <a:xfrm>
              <a:off x="219" y="3061"/>
              <a:ext cx="3790" cy="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spcBef>
                  <a:spcPct val="50000"/>
                </a:spcBef>
                <a:buFont typeface="Wingdings" pitchFamily="2" charset="2"/>
                <a:buNone/>
              </a:pPr>
              <a:r>
                <a:rPr lang="en-US" altLang="sv-SE" sz="2200" b="0">
                  <a:solidFill>
                    <a:schemeClr val="accent2"/>
                  </a:solidFill>
                  <a:latin typeface="Calibri Light" panose="020F0302020204030204" pitchFamily="34" charset="0"/>
                  <a:cs typeface="Calibri Light" panose="020F0302020204030204" pitchFamily="34" charset="0"/>
                </a:rPr>
                <a:t>After an execution of P</a:t>
              </a:r>
              <a:r>
                <a:rPr lang="en-US" altLang="sv-SE" sz="2200" b="0" baseline="-25000">
                  <a:solidFill>
                    <a:schemeClr val="accent2"/>
                  </a:solidFill>
                  <a:latin typeface="Calibri Light" panose="020F0302020204030204" pitchFamily="34" charset="0"/>
                  <a:cs typeface="Calibri Light" panose="020F0302020204030204" pitchFamily="34" charset="0"/>
                </a:rPr>
                <a:t>1</a:t>
              </a:r>
              <a:r>
                <a:rPr lang="en-US" altLang="sv-SE" sz="2200" b="0">
                  <a:solidFill>
                    <a:schemeClr val="accent2"/>
                  </a:solidFill>
                  <a:latin typeface="Calibri Light" panose="020F0302020204030204" pitchFamily="34" charset="0"/>
                  <a:cs typeface="Calibri Light" panose="020F0302020204030204" pitchFamily="34" charset="0"/>
                </a:rPr>
                <a:t>, it’s clock holds the maximal clock value, and wont adjust its clock as long as it doesn’t crash</a:t>
              </a:r>
            </a:p>
          </p:txBody>
        </p:sp>
        <p:grpSp>
          <p:nvGrpSpPr>
            <p:cNvPr id="26678" name="Group 73"/>
            <p:cNvGrpSpPr>
              <a:grpSpLocks/>
            </p:cNvGrpSpPr>
            <p:nvPr/>
          </p:nvGrpSpPr>
          <p:grpSpPr bwMode="auto">
            <a:xfrm>
              <a:off x="3807" y="2801"/>
              <a:ext cx="1427" cy="1169"/>
              <a:chOff x="1925" y="2763"/>
              <a:chExt cx="1427" cy="1169"/>
            </a:xfrm>
          </p:grpSpPr>
          <p:grpSp>
            <p:nvGrpSpPr>
              <p:cNvPr id="26679" name="Group 74"/>
              <p:cNvGrpSpPr>
                <a:grpSpLocks/>
              </p:cNvGrpSpPr>
              <p:nvPr/>
            </p:nvGrpSpPr>
            <p:grpSpPr bwMode="auto">
              <a:xfrm>
                <a:off x="2128" y="2866"/>
                <a:ext cx="1224" cy="1066"/>
                <a:chOff x="654" y="2870"/>
                <a:chExt cx="1224" cy="1066"/>
              </a:xfrm>
            </p:grpSpPr>
            <p:sp>
              <p:nvSpPr>
                <p:cNvPr id="26681" name="Oval 75"/>
                <p:cNvSpPr>
                  <a:spLocks noChangeArrowheads="1"/>
                </p:cNvSpPr>
                <p:nvPr/>
              </p:nvSpPr>
              <p:spPr bwMode="auto">
                <a:xfrm>
                  <a:off x="654" y="2870"/>
                  <a:ext cx="332" cy="293"/>
                </a:xfrm>
                <a:prstGeom prst="ellipse">
                  <a:avLst/>
                </a:prstGeom>
                <a:noFill/>
                <a:ln w="9525">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rgbClr val="009900"/>
                      </a:solidFill>
                      <a:latin typeface="Calibri Light" panose="020F0302020204030204" pitchFamily="34" charset="0"/>
                      <a:cs typeface="Calibri Light" panose="020F0302020204030204" pitchFamily="34" charset="0"/>
                    </a:rPr>
                    <a:t>10</a:t>
                  </a:r>
                </a:p>
              </p:txBody>
            </p:sp>
            <p:sp>
              <p:nvSpPr>
                <p:cNvPr id="26682" name="Line 76"/>
                <p:cNvSpPr>
                  <a:spLocks noChangeShapeType="1"/>
                </p:cNvSpPr>
                <p:nvPr/>
              </p:nvSpPr>
              <p:spPr bwMode="auto">
                <a:xfrm>
                  <a:off x="986" y="3163"/>
                  <a:ext cx="582" cy="49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26683" name="Line 77"/>
                <p:cNvSpPr>
                  <a:spLocks noChangeShapeType="1"/>
                </p:cNvSpPr>
                <p:nvPr/>
              </p:nvSpPr>
              <p:spPr bwMode="auto">
                <a:xfrm>
                  <a:off x="830" y="3163"/>
                  <a:ext cx="0" cy="48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26684" name="Line 78"/>
                <p:cNvSpPr>
                  <a:spLocks noChangeShapeType="1"/>
                </p:cNvSpPr>
                <p:nvPr/>
              </p:nvSpPr>
              <p:spPr bwMode="auto">
                <a:xfrm>
                  <a:off x="1736" y="3159"/>
                  <a:ext cx="0" cy="48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26685" name="Line 79"/>
                <p:cNvSpPr>
                  <a:spLocks noChangeShapeType="1"/>
                </p:cNvSpPr>
                <p:nvPr/>
              </p:nvSpPr>
              <p:spPr bwMode="auto">
                <a:xfrm>
                  <a:off x="986" y="3788"/>
                  <a:ext cx="582"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26686" name="Line 80"/>
                <p:cNvSpPr>
                  <a:spLocks noChangeShapeType="1"/>
                </p:cNvSpPr>
                <p:nvPr/>
              </p:nvSpPr>
              <p:spPr bwMode="auto">
                <a:xfrm>
                  <a:off x="986" y="3015"/>
                  <a:ext cx="582"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26687" name="Line 81"/>
                <p:cNvSpPr>
                  <a:spLocks noChangeShapeType="1"/>
                </p:cNvSpPr>
                <p:nvPr/>
              </p:nvSpPr>
              <p:spPr bwMode="auto">
                <a:xfrm rot="5841475">
                  <a:off x="972" y="3159"/>
                  <a:ext cx="582" cy="49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26688" name="Line 82"/>
                <p:cNvSpPr>
                  <a:spLocks noChangeShapeType="1"/>
                </p:cNvSpPr>
                <p:nvPr/>
              </p:nvSpPr>
              <p:spPr bwMode="auto">
                <a:xfrm>
                  <a:off x="734" y="3653"/>
                  <a:ext cx="176" cy="28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26689" name="AutoShape 83"/>
                <p:cNvSpPr>
                  <a:spLocks noChangeArrowheads="1"/>
                </p:cNvSpPr>
                <p:nvPr/>
              </p:nvSpPr>
              <p:spPr bwMode="auto">
                <a:xfrm>
                  <a:off x="704" y="3643"/>
                  <a:ext cx="284" cy="293"/>
                </a:xfrm>
                <a:prstGeom prst="flowChartSummingJunction">
                  <a:avLst/>
                </a:prstGeom>
                <a:noFill/>
                <a:ln w="952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rgbClr val="CC0000"/>
                      </a:solidFill>
                      <a:latin typeface="Calibri Light" panose="020F0302020204030204" pitchFamily="34" charset="0"/>
                      <a:cs typeface="Calibri Light" panose="020F0302020204030204" pitchFamily="34" charset="0"/>
                    </a:rPr>
                    <a:t>9</a:t>
                  </a:r>
                </a:p>
              </p:txBody>
            </p:sp>
            <p:sp>
              <p:nvSpPr>
                <p:cNvPr id="26690" name="AutoShape 84"/>
                <p:cNvSpPr>
                  <a:spLocks noChangeArrowheads="1"/>
                </p:cNvSpPr>
                <p:nvPr/>
              </p:nvSpPr>
              <p:spPr bwMode="auto">
                <a:xfrm>
                  <a:off x="1594" y="3639"/>
                  <a:ext cx="284" cy="293"/>
                </a:xfrm>
                <a:prstGeom prst="flowChartSummingJunction">
                  <a:avLst/>
                </a:prstGeom>
                <a:noFill/>
                <a:ln w="952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rgbClr val="CC0000"/>
                      </a:solidFill>
                      <a:latin typeface="Calibri Light" panose="020F0302020204030204" pitchFamily="34" charset="0"/>
                      <a:cs typeface="Calibri Light" panose="020F0302020204030204" pitchFamily="34" charset="0"/>
                    </a:rPr>
                    <a:t>3</a:t>
                  </a:r>
                </a:p>
              </p:txBody>
            </p:sp>
            <p:sp>
              <p:nvSpPr>
                <p:cNvPr id="26691" name="AutoShape 85"/>
                <p:cNvSpPr>
                  <a:spLocks noChangeArrowheads="1"/>
                </p:cNvSpPr>
                <p:nvPr/>
              </p:nvSpPr>
              <p:spPr bwMode="auto">
                <a:xfrm>
                  <a:off x="1568" y="2870"/>
                  <a:ext cx="284" cy="293"/>
                </a:xfrm>
                <a:prstGeom prst="flowChartSummingJunction">
                  <a:avLst/>
                </a:prstGeom>
                <a:noFill/>
                <a:ln w="952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rgbClr val="CC0000"/>
                      </a:solidFill>
                      <a:latin typeface="Calibri Light" panose="020F0302020204030204" pitchFamily="34" charset="0"/>
                      <a:cs typeface="Calibri Light" panose="020F0302020204030204" pitchFamily="34" charset="0"/>
                    </a:rPr>
                    <a:t>5</a:t>
                  </a:r>
                </a:p>
              </p:txBody>
            </p:sp>
          </p:grpSp>
          <p:sp>
            <p:nvSpPr>
              <p:cNvPr id="26680" name="Text Box 86"/>
              <p:cNvSpPr txBox="1">
                <a:spLocks noChangeArrowheads="1"/>
              </p:cNvSpPr>
              <p:nvPr/>
            </p:nvSpPr>
            <p:spPr bwMode="auto">
              <a:xfrm>
                <a:off x="1925" y="2763"/>
                <a:ext cx="352"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200" b="0">
                    <a:solidFill>
                      <a:schemeClr val="accent2"/>
                    </a:solidFill>
                    <a:latin typeface="Calibri Light" panose="020F0302020204030204" pitchFamily="34" charset="0"/>
                    <a:cs typeface="Calibri Light" panose="020F0302020204030204" pitchFamily="34" charset="0"/>
                  </a:rPr>
                  <a:t>P</a:t>
                </a:r>
                <a:r>
                  <a:rPr lang="en-US" altLang="sv-SE" sz="2200" b="0" baseline="-25000">
                    <a:solidFill>
                      <a:schemeClr val="accent2"/>
                    </a:solidFill>
                    <a:latin typeface="Calibri Light" panose="020F0302020204030204" pitchFamily="34" charset="0"/>
                    <a:cs typeface="Calibri Light" panose="020F0302020204030204" pitchFamily="34" charset="0"/>
                  </a:rPr>
                  <a:t>1</a:t>
                </a:r>
              </a:p>
            </p:txBody>
          </p:sp>
        </p:grpSp>
      </p:grpSp>
      <p:grpSp>
        <p:nvGrpSpPr>
          <p:cNvPr id="334935" name="Group 87"/>
          <p:cNvGrpSpPr>
            <a:grpSpLocks/>
          </p:cNvGrpSpPr>
          <p:nvPr/>
        </p:nvGrpSpPr>
        <p:grpSpPr bwMode="auto">
          <a:xfrm>
            <a:off x="344488" y="4445000"/>
            <a:ext cx="7961312" cy="1855788"/>
            <a:chOff x="219" y="2801"/>
            <a:chExt cx="5015" cy="1169"/>
          </a:xfrm>
        </p:grpSpPr>
        <p:sp>
          <p:nvSpPr>
            <p:cNvPr id="26662" name="Text Box 88"/>
            <p:cNvSpPr txBox="1">
              <a:spLocks noChangeArrowheads="1"/>
            </p:cNvSpPr>
            <p:nvPr/>
          </p:nvSpPr>
          <p:spPr bwMode="auto">
            <a:xfrm>
              <a:off x="219" y="3061"/>
              <a:ext cx="3790" cy="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spcBef>
                  <a:spcPct val="50000"/>
                </a:spcBef>
                <a:buFont typeface="Wingdings" pitchFamily="2" charset="2"/>
                <a:buNone/>
              </a:pPr>
              <a:r>
                <a:rPr lang="en-US" altLang="sv-SE" sz="2200" b="0">
                  <a:solidFill>
                    <a:schemeClr val="accent2"/>
                  </a:solidFill>
                  <a:latin typeface="Calibri Light" panose="020F0302020204030204" pitchFamily="34" charset="0"/>
                  <a:cs typeface="Calibri Light" panose="020F0302020204030204" pitchFamily="34" charset="0"/>
                </a:rPr>
                <a:t>After an execution of P</a:t>
              </a:r>
              <a:r>
                <a:rPr lang="en-US" altLang="sv-SE" sz="2200" b="0" baseline="-25000">
                  <a:solidFill>
                    <a:schemeClr val="accent2"/>
                  </a:solidFill>
                  <a:latin typeface="Calibri Light" panose="020F0302020204030204" pitchFamily="34" charset="0"/>
                  <a:cs typeface="Calibri Light" panose="020F0302020204030204" pitchFamily="34" charset="0"/>
                </a:rPr>
                <a:t>1</a:t>
              </a:r>
              <a:r>
                <a:rPr lang="en-US" altLang="sv-SE" sz="2200" b="0">
                  <a:solidFill>
                    <a:schemeClr val="accent2"/>
                  </a:solidFill>
                  <a:latin typeface="Calibri Light" panose="020F0302020204030204" pitchFamily="34" charset="0"/>
                  <a:cs typeface="Calibri Light" panose="020F0302020204030204" pitchFamily="34" charset="0"/>
                </a:rPr>
                <a:t>, it’s clock holds the maximal clock value, and wont adjust its clock as long as it doesn’t crash</a:t>
              </a:r>
            </a:p>
          </p:txBody>
        </p:sp>
        <p:grpSp>
          <p:nvGrpSpPr>
            <p:cNvPr id="26663" name="Group 89"/>
            <p:cNvGrpSpPr>
              <a:grpSpLocks/>
            </p:cNvGrpSpPr>
            <p:nvPr/>
          </p:nvGrpSpPr>
          <p:grpSpPr bwMode="auto">
            <a:xfrm>
              <a:off x="3807" y="2801"/>
              <a:ext cx="1427" cy="1169"/>
              <a:chOff x="1925" y="2763"/>
              <a:chExt cx="1427" cy="1169"/>
            </a:xfrm>
          </p:grpSpPr>
          <p:grpSp>
            <p:nvGrpSpPr>
              <p:cNvPr id="26664" name="Group 90"/>
              <p:cNvGrpSpPr>
                <a:grpSpLocks/>
              </p:cNvGrpSpPr>
              <p:nvPr/>
            </p:nvGrpSpPr>
            <p:grpSpPr bwMode="auto">
              <a:xfrm>
                <a:off x="2128" y="2866"/>
                <a:ext cx="1224" cy="1066"/>
                <a:chOff x="654" y="2870"/>
                <a:chExt cx="1224" cy="1066"/>
              </a:xfrm>
            </p:grpSpPr>
            <p:sp>
              <p:nvSpPr>
                <p:cNvPr id="26666" name="Oval 91"/>
                <p:cNvSpPr>
                  <a:spLocks noChangeArrowheads="1"/>
                </p:cNvSpPr>
                <p:nvPr/>
              </p:nvSpPr>
              <p:spPr bwMode="auto">
                <a:xfrm>
                  <a:off x="654" y="2870"/>
                  <a:ext cx="332" cy="293"/>
                </a:xfrm>
                <a:prstGeom prst="ellipse">
                  <a:avLst/>
                </a:prstGeom>
                <a:noFill/>
                <a:ln w="9525">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rgbClr val="009900"/>
                      </a:solidFill>
                      <a:latin typeface="Calibri Light" panose="020F0302020204030204" pitchFamily="34" charset="0"/>
                      <a:cs typeface="Calibri Light" panose="020F0302020204030204" pitchFamily="34" charset="0"/>
                    </a:rPr>
                    <a:t>11</a:t>
                  </a:r>
                </a:p>
              </p:txBody>
            </p:sp>
            <p:sp>
              <p:nvSpPr>
                <p:cNvPr id="26667" name="Line 92"/>
                <p:cNvSpPr>
                  <a:spLocks noChangeShapeType="1"/>
                </p:cNvSpPr>
                <p:nvPr/>
              </p:nvSpPr>
              <p:spPr bwMode="auto">
                <a:xfrm>
                  <a:off x="986" y="3163"/>
                  <a:ext cx="582" cy="49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26668" name="Line 93"/>
                <p:cNvSpPr>
                  <a:spLocks noChangeShapeType="1"/>
                </p:cNvSpPr>
                <p:nvPr/>
              </p:nvSpPr>
              <p:spPr bwMode="auto">
                <a:xfrm>
                  <a:off x="830" y="3163"/>
                  <a:ext cx="0" cy="48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26669" name="Line 94"/>
                <p:cNvSpPr>
                  <a:spLocks noChangeShapeType="1"/>
                </p:cNvSpPr>
                <p:nvPr/>
              </p:nvSpPr>
              <p:spPr bwMode="auto">
                <a:xfrm>
                  <a:off x="1736" y="3159"/>
                  <a:ext cx="0" cy="48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26670" name="Line 95"/>
                <p:cNvSpPr>
                  <a:spLocks noChangeShapeType="1"/>
                </p:cNvSpPr>
                <p:nvPr/>
              </p:nvSpPr>
              <p:spPr bwMode="auto">
                <a:xfrm>
                  <a:off x="986" y="3788"/>
                  <a:ext cx="582"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26671" name="Line 96"/>
                <p:cNvSpPr>
                  <a:spLocks noChangeShapeType="1"/>
                </p:cNvSpPr>
                <p:nvPr/>
              </p:nvSpPr>
              <p:spPr bwMode="auto">
                <a:xfrm>
                  <a:off x="986" y="3015"/>
                  <a:ext cx="582"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26672" name="Line 97"/>
                <p:cNvSpPr>
                  <a:spLocks noChangeShapeType="1"/>
                </p:cNvSpPr>
                <p:nvPr/>
              </p:nvSpPr>
              <p:spPr bwMode="auto">
                <a:xfrm rot="5841475">
                  <a:off x="972" y="3159"/>
                  <a:ext cx="582" cy="49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26673" name="Line 98"/>
                <p:cNvSpPr>
                  <a:spLocks noChangeShapeType="1"/>
                </p:cNvSpPr>
                <p:nvPr/>
              </p:nvSpPr>
              <p:spPr bwMode="auto">
                <a:xfrm>
                  <a:off x="734" y="3653"/>
                  <a:ext cx="176" cy="28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26674" name="AutoShape 99"/>
                <p:cNvSpPr>
                  <a:spLocks noChangeArrowheads="1"/>
                </p:cNvSpPr>
                <p:nvPr/>
              </p:nvSpPr>
              <p:spPr bwMode="auto">
                <a:xfrm>
                  <a:off x="704" y="3643"/>
                  <a:ext cx="284" cy="293"/>
                </a:xfrm>
                <a:prstGeom prst="flowChartSummingJunction">
                  <a:avLst/>
                </a:prstGeom>
                <a:noFill/>
                <a:ln w="952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rgbClr val="CC0000"/>
                      </a:solidFill>
                      <a:latin typeface="Calibri Light" panose="020F0302020204030204" pitchFamily="34" charset="0"/>
                      <a:cs typeface="Calibri Light" panose="020F0302020204030204" pitchFamily="34" charset="0"/>
                    </a:rPr>
                    <a:t>9</a:t>
                  </a:r>
                </a:p>
              </p:txBody>
            </p:sp>
            <p:sp>
              <p:nvSpPr>
                <p:cNvPr id="26675" name="AutoShape 100"/>
                <p:cNvSpPr>
                  <a:spLocks noChangeArrowheads="1"/>
                </p:cNvSpPr>
                <p:nvPr/>
              </p:nvSpPr>
              <p:spPr bwMode="auto">
                <a:xfrm>
                  <a:off x="1594" y="3639"/>
                  <a:ext cx="284" cy="293"/>
                </a:xfrm>
                <a:prstGeom prst="flowChartSummingJunction">
                  <a:avLst/>
                </a:prstGeom>
                <a:noFill/>
                <a:ln w="952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rgbClr val="CC0000"/>
                      </a:solidFill>
                      <a:latin typeface="Calibri Light" panose="020F0302020204030204" pitchFamily="34" charset="0"/>
                      <a:cs typeface="Calibri Light" panose="020F0302020204030204" pitchFamily="34" charset="0"/>
                    </a:rPr>
                    <a:t>3</a:t>
                  </a:r>
                </a:p>
              </p:txBody>
            </p:sp>
            <p:sp>
              <p:nvSpPr>
                <p:cNvPr id="26676" name="AutoShape 101"/>
                <p:cNvSpPr>
                  <a:spLocks noChangeArrowheads="1"/>
                </p:cNvSpPr>
                <p:nvPr/>
              </p:nvSpPr>
              <p:spPr bwMode="auto">
                <a:xfrm>
                  <a:off x="1568" y="2870"/>
                  <a:ext cx="284" cy="293"/>
                </a:xfrm>
                <a:prstGeom prst="flowChartSummingJunction">
                  <a:avLst/>
                </a:prstGeom>
                <a:noFill/>
                <a:ln w="952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rgbClr val="CC0000"/>
                      </a:solidFill>
                      <a:latin typeface="Calibri Light" panose="020F0302020204030204" pitchFamily="34" charset="0"/>
                      <a:cs typeface="Calibri Light" panose="020F0302020204030204" pitchFamily="34" charset="0"/>
                    </a:rPr>
                    <a:t>5</a:t>
                  </a:r>
                </a:p>
              </p:txBody>
            </p:sp>
          </p:grpSp>
          <p:sp>
            <p:nvSpPr>
              <p:cNvPr id="26665" name="Text Box 102"/>
              <p:cNvSpPr txBox="1">
                <a:spLocks noChangeArrowheads="1"/>
              </p:cNvSpPr>
              <p:nvPr/>
            </p:nvSpPr>
            <p:spPr bwMode="auto">
              <a:xfrm>
                <a:off x="1925" y="2763"/>
                <a:ext cx="352"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200" b="0">
                    <a:solidFill>
                      <a:schemeClr val="accent2"/>
                    </a:solidFill>
                    <a:latin typeface="Calibri Light" panose="020F0302020204030204" pitchFamily="34" charset="0"/>
                    <a:cs typeface="Calibri Light" panose="020F0302020204030204" pitchFamily="34" charset="0"/>
                  </a:rPr>
                  <a:t>P</a:t>
                </a:r>
                <a:r>
                  <a:rPr lang="en-US" altLang="sv-SE" sz="2200" b="0" baseline="-25000">
                    <a:solidFill>
                      <a:schemeClr val="accent2"/>
                    </a:solidFill>
                    <a:latin typeface="Calibri Light" panose="020F0302020204030204" pitchFamily="34" charset="0"/>
                    <a:cs typeface="Calibri Light" panose="020F0302020204030204" pitchFamily="34" charset="0"/>
                  </a:rPr>
                  <a:t>1</a:t>
                </a:r>
              </a:p>
            </p:txBody>
          </p:sp>
        </p:grpSp>
      </p:grpSp>
      <p:grpSp>
        <p:nvGrpSpPr>
          <p:cNvPr id="334951" name="Group 103"/>
          <p:cNvGrpSpPr>
            <a:grpSpLocks/>
          </p:cNvGrpSpPr>
          <p:nvPr/>
        </p:nvGrpSpPr>
        <p:grpSpPr bwMode="auto">
          <a:xfrm>
            <a:off x="3521075" y="4654550"/>
            <a:ext cx="1943100" cy="1697038"/>
            <a:chOff x="4384" y="2874"/>
            <a:chExt cx="1224" cy="1069"/>
          </a:xfrm>
        </p:grpSpPr>
        <p:sp>
          <p:nvSpPr>
            <p:cNvPr id="26651" name="Oval 104"/>
            <p:cNvSpPr>
              <a:spLocks noChangeArrowheads="1"/>
            </p:cNvSpPr>
            <p:nvPr/>
          </p:nvSpPr>
          <p:spPr bwMode="auto">
            <a:xfrm>
              <a:off x="4384" y="2874"/>
              <a:ext cx="332" cy="293"/>
            </a:xfrm>
            <a:prstGeom prst="ellipse">
              <a:avLst/>
            </a:prstGeom>
            <a:noFill/>
            <a:ln w="9525">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rgbClr val="009900"/>
                  </a:solidFill>
                  <a:latin typeface="Calibri Light" panose="020F0302020204030204" pitchFamily="34" charset="0"/>
                  <a:cs typeface="Calibri Light" panose="020F0302020204030204" pitchFamily="34" charset="0"/>
                </a:rPr>
                <a:t>0</a:t>
              </a:r>
            </a:p>
          </p:txBody>
        </p:sp>
        <p:sp>
          <p:nvSpPr>
            <p:cNvPr id="26652" name="Line 105"/>
            <p:cNvSpPr>
              <a:spLocks noChangeShapeType="1"/>
            </p:cNvSpPr>
            <p:nvPr/>
          </p:nvSpPr>
          <p:spPr bwMode="auto">
            <a:xfrm>
              <a:off x="4716" y="3167"/>
              <a:ext cx="582" cy="49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26653" name="Line 106"/>
            <p:cNvSpPr>
              <a:spLocks noChangeShapeType="1"/>
            </p:cNvSpPr>
            <p:nvPr/>
          </p:nvSpPr>
          <p:spPr bwMode="auto">
            <a:xfrm>
              <a:off x="4560" y="3167"/>
              <a:ext cx="0" cy="48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26654" name="Line 107"/>
            <p:cNvSpPr>
              <a:spLocks noChangeShapeType="1"/>
            </p:cNvSpPr>
            <p:nvPr/>
          </p:nvSpPr>
          <p:spPr bwMode="auto">
            <a:xfrm>
              <a:off x="5466" y="3163"/>
              <a:ext cx="0" cy="48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26655" name="Line 108"/>
            <p:cNvSpPr>
              <a:spLocks noChangeShapeType="1"/>
            </p:cNvSpPr>
            <p:nvPr/>
          </p:nvSpPr>
          <p:spPr bwMode="auto">
            <a:xfrm>
              <a:off x="4716" y="3792"/>
              <a:ext cx="582"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26656" name="Line 109"/>
            <p:cNvSpPr>
              <a:spLocks noChangeShapeType="1"/>
            </p:cNvSpPr>
            <p:nvPr/>
          </p:nvSpPr>
          <p:spPr bwMode="auto">
            <a:xfrm>
              <a:off x="4716" y="3019"/>
              <a:ext cx="582"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26657" name="Line 110"/>
            <p:cNvSpPr>
              <a:spLocks noChangeShapeType="1"/>
            </p:cNvSpPr>
            <p:nvPr/>
          </p:nvSpPr>
          <p:spPr bwMode="auto">
            <a:xfrm rot="5841475">
              <a:off x="4702" y="3163"/>
              <a:ext cx="582" cy="49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26658" name="Line 111"/>
            <p:cNvSpPr>
              <a:spLocks noChangeShapeType="1"/>
            </p:cNvSpPr>
            <p:nvPr/>
          </p:nvSpPr>
          <p:spPr bwMode="auto">
            <a:xfrm>
              <a:off x="4464" y="3657"/>
              <a:ext cx="176" cy="28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26659" name="AutoShape 112"/>
            <p:cNvSpPr>
              <a:spLocks noChangeArrowheads="1"/>
            </p:cNvSpPr>
            <p:nvPr/>
          </p:nvSpPr>
          <p:spPr bwMode="auto">
            <a:xfrm>
              <a:off x="5324" y="3643"/>
              <a:ext cx="284" cy="293"/>
            </a:xfrm>
            <a:prstGeom prst="flowChartSummingJunction">
              <a:avLst/>
            </a:prstGeom>
            <a:noFill/>
            <a:ln w="952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rgbClr val="CC0000"/>
                  </a:solidFill>
                  <a:latin typeface="Calibri Light" panose="020F0302020204030204" pitchFamily="34" charset="0"/>
                  <a:cs typeface="Calibri Light" panose="020F0302020204030204" pitchFamily="34" charset="0"/>
                </a:rPr>
                <a:t>max</a:t>
              </a:r>
            </a:p>
          </p:txBody>
        </p:sp>
        <p:sp>
          <p:nvSpPr>
            <p:cNvPr id="26660" name="AutoShape 113"/>
            <p:cNvSpPr>
              <a:spLocks noChangeArrowheads="1"/>
            </p:cNvSpPr>
            <p:nvPr/>
          </p:nvSpPr>
          <p:spPr bwMode="auto">
            <a:xfrm>
              <a:off x="5298" y="2874"/>
              <a:ext cx="284" cy="293"/>
            </a:xfrm>
            <a:prstGeom prst="flowChartSummingJunction">
              <a:avLst/>
            </a:prstGeom>
            <a:noFill/>
            <a:ln w="952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rgbClr val="CC0000"/>
                  </a:solidFill>
                  <a:latin typeface="Calibri Light" panose="020F0302020204030204" pitchFamily="34" charset="0"/>
                  <a:cs typeface="Calibri Light" panose="020F0302020204030204" pitchFamily="34" charset="0"/>
                </a:rPr>
                <a:t>5</a:t>
              </a:r>
            </a:p>
          </p:txBody>
        </p:sp>
        <p:sp>
          <p:nvSpPr>
            <p:cNvPr id="26661" name="Oval 114"/>
            <p:cNvSpPr>
              <a:spLocks noChangeArrowheads="1"/>
            </p:cNvSpPr>
            <p:nvPr/>
          </p:nvSpPr>
          <p:spPr bwMode="auto">
            <a:xfrm>
              <a:off x="4390" y="3650"/>
              <a:ext cx="332" cy="293"/>
            </a:xfrm>
            <a:prstGeom prst="ellipse">
              <a:avLst/>
            </a:prstGeom>
            <a:noFill/>
            <a:ln w="9525">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rgbClr val="009900"/>
                  </a:solidFill>
                  <a:latin typeface="Calibri Light" panose="020F0302020204030204" pitchFamily="34" charset="0"/>
                  <a:cs typeface="Calibri Light" panose="020F0302020204030204" pitchFamily="34" charset="0"/>
                </a:rPr>
                <a:t>0</a:t>
              </a:r>
            </a:p>
          </p:txBody>
        </p:sp>
      </p:grpSp>
      <p:grpSp>
        <p:nvGrpSpPr>
          <p:cNvPr id="334976" name="Group 128"/>
          <p:cNvGrpSpPr>
            <a:grpSpLocks/>
          </p:cNvGrpSpPr>
          <p:nvPr/>
        </p:nvGrpSpPr>
        <p:grpSpPr bwMode="auto">
          <a:xfrm>
            <a:off x="46038" y="4654550"/>
            <a:ext cx="5421312" cy="1697038"/>
            <a:chOff x="49" y="1732"/>
            <a:chExt cx="3415" cy="1069"/>
          </a:xfrm>
        </p:grpSpPr>
        <p:grpSp>
          <p:nvGrpSpPr>
            <p:cNvPr id="26638" name="Group 115"/>
            <p:cNvGrpSpPr>
              <a:grpSpLocks/>
            </p:cNvGrpSpPr>
            <p:nvPr/>
          </p:nvGrpSpPr>
          <p:grpSpPr bwMode="auto">
            <a:xfrm>
              <a:off x="2240" y="1732"/>
              <a:ext cx="1224" cy="1069"/>
              <a:chOff x="4384" y="2874"/>
              <a:chExt cx="1224" cy="1069"/>
            </a:xfrm>
          </p:grpSpPr>
          <p:sp>
            <p:nvSpPr>
              <p:cNvPr id="26640" name="Oval 116"/>
              <p:cNvSpPr>
                <a:spLocks noChangeArrowheads="1"/>
              </p:cNvSpPr>
              <p:nvPr/>
            </p:nvSpPr>
            <p:spPr bwMode="auto">
              <a:xfrm>
                <a:off x="4384" y="2874"/>
                <a:ext cx="332" cy="293"/>
              </a:xfrm>
              <a:prstGeom prst="ellipse">
                <a:avLst/>
              </a:prstGeom>
              <a:noFill/>
              <a:ln w="9525">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rgbClr val="009900"/>
                    </a:solidFill>
                    <a:latin typeface="Calibri Light" panose="020F0302020204030204" pitchFamily="34" charset="0"/>
                    <a:cs typeface="Calibri Light" panose="020F0302020204030204" pitchFamily="34" charset="0"/>
                  </a:rPr>
                  <a:t>0</a:t>
                </a:r>
              </a:p>
            </p:txBody>
          </p:sp>
          <p:sp>
            <p:nvSpPr>
              <p:cNvPr id="26641" name="Line 117"/>
              <p:cNvSpPr>
                <a:spLocks noChangeShapeType="1"/>
              </p:cNvSpPr>
              <p:nvPr/>
            </p:nvSpPr>
            <p:spPr bwMode="auto">
              <a:xfrm>
                <a:off x="4716" y="3167"/>
                <a:ext cx="582" cy="49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26642" name="Line 118"/>
              <p:cNvSpPr>
                <a:spLocks noChangeShapeType="1"/>
              </p:cNvSpPr>
              <p:nvPr/>
            </p:nvSpPr>
            <p:spPr bwMode="auto">
              <a:xfrm>
                <a:off x="4560" y="3167"/>
                <a:ext cx="0" cy="48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26643" name="Line 119"/>
              <p:cNvSpPr>
                <a:spLocks noChangeShapeType="1"/>
              </p:cNvSpPr>
              <p:nvPr/>
            </p:nvSpPr>
            <p:spPr bwMode="auto">
              <a:xfrm>
                <a:off x="5466" y="3163"/>
                <a:ext cx="0" cy="48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26644" name="Line 120"/>
              <p:cNvSpPr>
                <a:spLocks noChangeShapeType="1"/>
              </p:cNvSpPr>
              <p:nvPr/>
            </p:nvSpPr>
            <p:spPr bwMode="auto">
              <a:xfrm>
                <a:off x="4716" y="3792"/>
                <a:ext cx="582"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26645" name="Line 121"/>
              <p:cNvSpPr>
                <a:spLocks noChangeShapeType="1"/>
              </p:cNvSpPr>
              <p:nvPr/>
            </p:nvSpPr>
            <p:spPr bwMode="auto">
              <a:xfrm>
                <a:off x="4716" y="3019"/>
                <a:ext cx="582"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26646" name="Line 122"/>
              <p:cNvSpPr>
                <a:spLocks noChangeShapeType="1"/>
              </p:cNvSpPr>
              <p:nvPr/>
            </p:nvSpPr>
            <p:spPr bwMode="auto">
              <a:xfrm rot="5841475">
                <a:off x="4702" y="3163"/>
                <a:ext cx="582" cy="49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26647" name="Line 123"/>
              <p:cNvSpPr>
                <a:spLocks noChangeShapeType="1"/>
              </p:cNvSpPr>
              <p:nvPr/>
            </p:nvSpPr>
            <p:spPr bwMode="auto">
              <a:xfrm>
                <a:off x="4464" y="3657"/>
                <a:ext cx="176" cy="28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26648" name="AutoShape 124"/>
              <p:cNvSpPr>
                <a:spLocks noChangeArrowheads="1"/>
              </p:cNvSpPr>
              <p:nvPr/>
            </p:nvSpPr>
            <p:spPr bwMode="auto">
              <a:xfrm>
                <a:off x="5324" y="3643"/>
                <a:ext cx="284" cy="293"/>
              </a:xfrm>
              <a:prstGeom prst="flowChartSummingJunction">
                <a:avLst/>
              </a:prstGeom>
              <a:noFill/>
              <a:ln w="952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rgbClr val="CC0000"/>
                    </a:solidFill>
                    <a:latin typeface="Calibri Light" panose="020F0302020204030204" pitchFamily="34" charset="0"/>
                    <a:cs typeface="Calibri Light" panose="020F0302020204030204" pitchFamily="34" charset="0"/>
                  </a:rPr>
                  <a:t>max</a:t>
                </a:r>
              </a:p>
            </p:txBody>
          </p:sp>
          <p:sp>
            <p:nvSpPr>
              <p:cNvPr id="26649" name="AutoShape 125"/>
              <p:cNvSpPr>
                <a:spLocks noChangeArrowheads="1"/>
              </p:cNvSpPr>
              <p:nvPr/>
            </p:nvSpPr>
            <p:spPr bwMode="auto">
              <a:xfrm>
                <a:off x="5298" y="2874"/>
                <a:ext cx="284" cy="293"/>
              </a:xfrm>
              <a:prstGeom prst="flowChartSummingJunction">
                <a:avLst/>
              </a:prstGeom>
              <a:noFill/>
              <a:ln w="952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rgbClr val="CC0000"/>
                    </a:solidFill>
                    <a:latin typeface="Calibri Light" panose="020F0302020204030204" pitchFamily="34" charset="0"/>
                    <a:cs typeface="Calibri Light" panose="020F0302020204030204" pitchFamily="34" charset="0"/>
                  </a:rPr>
                  <a:t>5</a:t>
                </a:r>
              </a:p>
            </p:txBody>
          </p:sp>
          <p:sp>
            <p:nvSpPr>
              <p:cNvPr id="26650" name="Oval 126"/>
              <p:cNvSpPr>
                <a:spLocks noChangeArrowheads="1"/>
              </p:cNvSpPr>
              <p:nvPr/>
            </p:nvSpPr>
            <p:spPr bwMode="auto">
              <a:xfrm>
                <a:off x="4390" y="3650"/>
                <a:ext cx="332" cy="293"/>
              </a:xfrm>
              <a:prstGeom prst="ellipse">
                <a:avLst/>
              </a:prstGeom>
              <a:noFill/>
              <a:ln w="9525">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rgbClr val="009900"/>
                    </a:solidFill>
                    <a:latin typeface="Calibri Light" panose="020F0302020204030204" pitchFamily="34" charset="0"/>
                    <a:cs typeface="Calibri Light" panose="020F0302020204030204" pitchFamily="34" charset="0"/>
                  </a:rPr>
                  <a:t>0</a:t>
                </a:r>
              </a:p>
            </p:txBody>
          </p:sp>
        </p:grpSp>
        <p:sp>
          <p:nvSpPr>
            <p:cNvPr id="26639" name="Text Box 127"/>
            <p:cNvSpPr txBox="1">
              <a:spLocks noChangeArrowheads="1"/>
            </p:cNvSpPr>
            <p:nvPr/>
          </p:nvSpPr>
          <p:spPr bwMode="auto">
            <a:xfrm>
              <a:off x="49" y="1806"/>
              <a:ext cx="2411" cy="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spcBef>
                  <a:spcPct val="50000"/>
                </a:spcBef>
                <a:buFont typeface="Wingdings" pitchFamily="2" charset="2"/>
                <a:buNone/>
              </a:pPr>
              <a:r>
                <a:rPr lang="en-US" altLang="sv-SE" sz="2200" b="0" dirty="0">
                  <a:solidFill>
                    <a:schemeClr val="accent2"/>
                  </a:solidFill>
                  <a:latin typeface="Calibri Light" panose="020F0302020204030204" pitchFamily="34" charset="0"/>
                  <a:cs typeface="Calibri Light" panose="020F0302020204030204" pitchFamily="34" charset="0"/>
                </a:rPr>
                <a:t>The clock value never changes until the napping processor with max value starts to work</a:t>
              </a:r>
            </a:p>
          </p:txBody>
        </p:sp>
      </p:grpSp>
    </p:spTree>
    <p:extLst>
      <p:ext uri="{BB962C8B-B14F-4D97-AF65-F5344CB8AC3E}">
        <p14:creationId xmlns:p14="http://schemas.microsoft.com/office/powerpoint/2010/main" val="10402590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34903"/>
                                        </p:tgtEl>
                                        <p:attrNameLst>
                                          <p:attrName>style.visibility</p:attrName>
                                        </p:attrNameLst>
                                      </p:cBhvr>
                                      <p:to>
                                        <p:strVal val="visible"/>
                                      </p:to>
                                    </p:set>
                                  </p:childTnLst>
                                  <p:subTnLst>
                                    <p:set>
                                      <p:cBhvr override="childStyle">
                                        <p:cTn dur="1" fill="hold" display="0" masterRel="nextClick" afterEffect="1"/>
                                        <p:tgtEl>
                                          <p:spTgt spid="334903"/>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34918"/>
                                        </p:tgtEl>
                                        <p:attrNameLst>
                                          <p:attrName>style.visibility</p:attrName>
                                        </p:attrNameLst>
                                      </p:cBhvr>
                                      <p:to>
                                        <p:strVal val="visible"/>
                                      </p:to>
                                    </p:set>
                                  </p:childTnLst>
                                  <p:subTnLst>
                                    <p:set>
                                      <p:cBhvr override="childStyle">
                                        <p:cTn dur="1" fill="hold" display="0" masterRel="nextClick" afterEffect="1"/>
                                        <p:tgtEl>
                                          <p:spTgt spid="334918"/>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34919"/>
                                        </p:tgtEl>
                                        <p:attrNameLst>
                                          <p:attrName>style.visibility</p:attrName>
                                        </p:attrNameLst>
                                      </p:cBhvr>
                                      <p:to>
                                        <p:strVal val="visible"/>
                                      </p:to>
                                    </p:set>
                                  </p:childTnLst>
                                  <p:subTnLst>
                                    <p:set>
                                      <p:cBhvr override="childStyle">
                                        <p:cTn dur="1" fill="hold" display="0" masterRel="nextClick" afterEffect="1"/>
                                        <p:tgtEl>
                                          <p:spTgt spid="334919"/>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34935"/>
                                        </p:tgtEl>
                                        <p:attrNameLst>
                                          <p:attrName>style.visibility</p:attrName>
                                        </p:attrNameLst>
                                      </p:cBhvr>
                                      <p:to>
                                        <p:strVal val="visible"/>
                                      </p:to>
                                    </p:set>
                                  </p:childTnLst>
                                  <p:subTnLst>
                                    <p:set>
                                      <p:cBhvr override="childStyle">
                                        <p:cTn dur="1" fill="hold" display="0" masterRel="nextClick" afterEffect="1"/>
                                        <p:tgtEl>
                                          <p:spTgt spid="334935"/>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3490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334900"/>
                                        </p:tgtEl>
                                        <p:attrNameLst>
                                          <p:attrName>style.visibility</p:attrName>
                                        </p:attrNameLst>
                                      </p:cBhvr>
                                      <p:to>
                                        <p:strVal val="visible"/>
                                      </p:to>
                                    </p:set>
                                  </p:childTnLst>
                                  <p:subTnLst>
                                    <p:set>
                                      <p:cBhvr override="childStyle">
                                        <p:cTn dur="1" fill="hold" display="0" masterRel="nextClick" afterEffect="1"/>
                                        <p:tgtEl>
                                          <p:spTgt spid="334900"/>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334951"/>
                                        </p:tgtEl>
                                        <p:attrNameLst>
                                          <p:attrName>style.visibility</p:attrName>
                                        </p:attrNameLst>
                                      </p:cBhvr>
                                      <p:to>
                                        <p:strVal val="visible"/>
                                      </p:to>
                                    </p:set>
                                  </p:childTnLst>
                                  <p:subTnLst>
                                    <p:set>
                                      <p:cBhvr override="childStyle">
                                        <p:cTn dur="1" fill="hold" display="0" masterRel="nextClick" afterEffect="1"/>
                                        <p:tgtEl>
                                          <p:spTgt spid="334951"/>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334976"/>
                                        </p:tgtEl>
                                        <p:attrNameLst>
                                          <p:attrName>style.visibility</p:attrName>
                                        </p:attrNameLst>
                                      </p:cBhvr>
                                      <p:to>
                                        <p:strVal val="visible"/>
                                      </p:to>
                                    </p:set>
                                  </p:childTnLst>
                                  <p:subTnLst>
                                    <p:set>
                                      <p:cBhvr override="childStyle">
                                        <p:cTn dur="1" fill="hold" display="0" masterRel="nextClick" afterEffect="1"/>
                                        <p:tgtEl>
                                          <p:spTgt spid="33497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901"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5800" y="609600"/>
            <a:ext cx="7734300" cy="727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en-US" dirty="0">
                <a:effectLst/>
                <a:latin typeface="Calibri Light" panose="020F0302020204030204" pitchFamily="34" charset="0"/>
                <a:cs typeface="Calibri Light" panose="020F0302020204030204" pitchFamily="34" charset="0"/>
              </a:rPr>
              <a:t>Message Format and Parameters</a:t>
            </a:r>
          </a:p>
        </p:txBody>
      </p:sp>
      <p:sp>
        <p:nvSpPr>
          <p:cNvPr id="60419" name="Rectangle 3"/>
          <p:cNvSpPr>
            <a:spLocks noGrp="1" noChangeArrowheads="1"/>
          </p:cNvSpPr>
          <p:nvPr>
            <p:ph type="body" idx="1"/>
          </p:nvPr>
        </p:nvSpPr>
        <p:spPr>
          <a:xfrm>
            <a:off x="251520" y="1752600"/>
            <a:ext cx="864096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nSpc>
                <a:spcPct val="90000"/>
              </a:lnSpc>
            </a:pPr>
            <a:r>
              <a:rPr lang="en-US" altLang="en-US" dirty="0">
                <a:effectLst/>
                <a:latin typeface="Calibri Light" panose="020F0302020204030204" pitchFamily="34" charset="0"/>
                <a:cs typeface="Calibri Light" panose="020F0302020204030204" pitchFamily="34" charset="0"/>
              </a:rPr>
              <a:t>Format defined in RFC 1305</a:t>
            </a:r>
          </a:p>
          <a:p>
            <a:pPr>
              <a:lnSpc>
                <a:spcPct val="90000"/>
              </a:lnSpc>
            </a:pPr>
            <a:r>
              <a:rPr lang="en-US" altLang="en-US" dirty="0">
                <a:effectLst/>
                <a:latin typeface="Calibri Light" panose="020F0302020204030204" pitchFamily="34" charset="0"/>
                <a:cs typeface="Calibri Light" panose="020F0302020204030204" pitchFamily="34" charset="0"/>
              </a:rPr>
              <a:t>Packets are UDP/IP</a:t>
            </a:r>
          </a:p>
          <a:p>
            <a:pPr lvl="1">
              <a:lnSpc>
                <a:spcPct val="90000"/>
              </a:lnSpc>
            </a:pPr>
            <a:r>
              <a:rPr lang="en-US" altLang="en-US" sz="2800" dirty="0">
                <a:effectLst/>
                <a:latin typeface="Calibri Light" panose="020F0302020204030204" pitchFamily="34" charset="0"/>
                <a:cs typeface="Calibri Light" panose="020F0302020204030204" pitchFamily="34" charset="0"/>
              </a:rPr>
              <a:t>checksum-based error detection </a:t>
            </a:r>
          </a:p>
          <a:p>
            <a:pPr lvl="1">
              <a:lnSpc>
                <a:spcPct val="90000"/>
              </a:lnSpc>
            </a:pPr>
            <a:r>
              <a:rPr lang="en-US" altLang="en-US" sz="2800" dirty="0">
                <a:effectLst/>
                <a:latin typeface="Calibri Light" panose="020F0302020204030204" pitchFamily="34" charset="0"/>
                <a:cs typeface="Calibri Light" panose="020F0302020204030204" pitchFamily="34" charset="0"/>
              </a:rPr>
              <a:t>simple connectionless service</a:t>
            </a:r>
          </a:p>
          <a:p>
            <a:pPr lvl="2">
              <a:lnSpc>
                <a:spcPct val="90000"/>
              </a:lnSpc>
            </a:pPr>
            <a:r>
              <a:rPr lang="en-US" altLang="en-US" sz="2800" dirty="0">
                <a:effectLst/>
                <a:latin typeface="Calibri Light" panose="020F0302020204030204" pitchFamily="34" charset="0"/>
                <a:cs typeface="Calibri Light" panose="020F0302020204030204" pitchFamily="34" charset="0"/>
              </a:rPr>
              <a:t>no guarantee of delivery </a:t>
            </a:r>
          </a:p>
          <a:p>
            <a:pPr lvl="2">
              <a:lnSpc>
                <a:spcPct val="90000"/>
              </a:lnSpc>
            </a:pPr>
            <a:r>
              <a:rPr lang="en-US" altLang="en-US" sz="2800" dirty="0">
                <a:effectLst/>
                <a:latin typeface="Calibri Light" panose="020F0302020204030204" pitchFamily="34" charset="0"/>
                <a:cs typeface="Calibri Light" panose="020F0302020204030204" pitchFamily="34" charset="0"/>
              </a:rPr>
              <a:t>no detection of lost packets</a:t>
            </a:r>
          </a:p>
          <a:p>
            <a:pPr lvl="1">
              <a:lnSpc>
                <a:spcPct val="90000"/>
              </a:lnSpc>
            </a:pPr>
            <a:r>
              <a:rPr lang="en-US" altLang="en-US" sz="2800" dirty="0">
                <a:effectLst/>
                <a:latin typeface="Calibri Light" panose="020F0302020204030204" pitchFamily="34" charset="0"/>
                <a:cs typeface="Calibri Light" panose="020F0302020204030204" pitchFamily="34" charset="0"/>
              </a:rPr>
              <a:t>Like mailing a letter to a recipient who does not expect it</a:t>
            </a:r>
          </a:p>
          <a:p>
            <a:pPr lvl="1">
              <a:lnSpc>
                <a:spcPct val="90000"/>
              </a:lnSpc>
            </a:pPr>
            <a:r>
              <a:rPr lang="en-US" altLang="en-US" sz="2800" dirty="0">
                <a:effectLst/>
                <a:latin typeface="Calibri Light" panose="020F0302020204030204" pitchFamily="34" charset="0"/>
                <a:cs typeface="Calibri Light" panose="020F0302020204030204" pitchFamily="34" charset="0"/>
              </a:rPr>
              <a:t>Message authentication is optional</a:t>
            </a:r>
          </a:p>
          <a:p>
            <a:pPr lvl="2">
              <a:lnSpc>
                <a:spcPct val="90000"/>
              </a:lnSpc>
            </a:pPr>
            <a:r>
              <a:rPr lang="en-US" altLang="en-US" sz="2800" dirty="0">
                <a:effectLst/>
                <a:latin typeface="Calibri Light" panose="020F0302020204030204" pitchFamily="34" charset="0"/>
                <a:cs typeface="Calibri Light" panose="020F0302020204030204" pitchFamily="34" charset="0"/>
              </a:rPr>
              <a:t>Authenticator added to message</a:t>
            </a:r>
          </a:p>
        </p:txBody>
      </p:sp>
    </p:spTree>
    <p:extLst>
      <p:ext uri="{BB962C8B-B14F-4D97-AF65-F5344CB8AC3E}">
        <p14:creationId xmlns:p14="http://schemas.microsoft.com/office/powerpoint/2010/main" val="287543641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041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041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041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0419">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0419">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0419">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0419">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04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Slide Number Placeholder 5"/>
          <p:cNvSpPr>
            <a:spLocks noGrp="1"/>
          </p:cNvSpPr>
          <p:nvPr>
            <p:ph type="sldNum" sz="quarter" idx="12"/>
          </p:nvPr>
        </p:nvSpPr>
        <p:spPr>
          <a:noFill/>
        </p:spPr>
        <p:txBody>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r>
              <a:rPr lang="en-US" altLang="en-US" sz="1400" b="0">
                <a:solidFill>
                  <a:srgbClr val="3333CC"/>
                </a:solidFill>
                <a:latin typeface="Calibri Light" panose="020F0302020204030204" pitchFamily="34" charset="0"/>
                <a:cs typeface="Calibri Light" panose="020F0302020204030204" pitchFamily="34" charset="0"/>
              </a:rPr>
              <a:t>1-</a:t>
            </a:r>
            <a:fld id="{1FF84053-A7BD-4919-9C1C-CC67BB6C5985}" type="slidenum">
              <a:rPr lang="en-US" altLang="en-US" sz="1400" b="0">
                <a:solidFill>
                  <a:srgbClr val="3333CC"/>
                </a:solidFill>
                <a:latin typeface="Calibri Light" panose="020F0302020204030204" pitchFamily="34" charset="0"/>
                <a:cs typeface="Calibri Light" panose="020F0302020204030204" pitchFamily="34" charset="0"/>
              </a:rPr>
              <a:pPr/>
              <a:t>40</a:t>
            </a:fld>
            <a:endParaRPr lang="en-US" altLang="en-US" sz="1400" b="0">
              <a:solidFill>
                <a:srgbClr val="3333CC"/>
              </a:solidFill>
              <a:latin typeface="Calibri Light" panose="020F0302020204030204" pitchFamily="34" charset="0"/>
              <a:cs typeface="Calibri Light" panose="020F0302020204030204" pitchFamily="34" charset="0"/>
            </a:endParaRPr>
          </a:p>
        </p:txBody>
      </p:sp>
      <p:sp>
        <p:nvSpPr>
          <p:cNvPr id="27652" name="Rectangle 2"/>
          <p:cNvSpPr>
            <a:spLocks noGrp="1" noChangeArrowheads="1"/>
          </p:cNvSpPr>
          <p:nvPr>
            <p:ph type="title"/>
          </p:nvPr>
        </p:nvSpPr>
        <p:spPr/>
        <p:txBody>
          <a:bodyPr/>
          <a:lstStyle/>
          <a:p>
            <a:r>
              <a:rPr lang="en-US" altLang="sv-SE" sz="3200">
                <a:latin typeface="Calibri Light" panose="020F0302020204030204" pitchFamily="34" charset="0"/>
                <a:cs typeface="Calibri Light" panose="020F0302020204030204" pitchFamily="34" charset="0"/>
              </a:rPr>
              <a:t>Algorithms that fulfill the adjustment-agreement – bounded clock values</a:t>
            </a:r>
          </a:p>
        </p:txBody>
      </p:sp>
      <p:sp>
        <p:nvSpPr>
          <p:cNvPr id="27653" name="Rectangle 3"/>
          <p:cNvSpPr>
            <a:spLocks noGrp="1" noChangeArrowheads="1"/>
          </p:cNvSpPr>
          <p:nvPr>
            <p:ph type="body" idx="1"/>
          </p:nvPr>
        </p:nvSpPr>
        <p:spPr>
          <a:xfrm>
            <a:off x="533400" y="1556792"/>
            <a:ext cx="7772400" cy="3219996"/>
          </a:xfrm>
        </p:spPr>
        <p:txBody>
          <a:bodyPr/>
          <a:lstStyle/>
          <a:p>
            <a:r>
              <a:rPr lang="en-US" altLang="sv-SE" sz="2400" dirty="0">
                <a:latin typeface="Calibri Light" panose="020F0302020204030204" pitchFamily="34" charset="0"/>
                <a:cs typeface="Calibri Light" panose="020F0302020204030204" pitchFamily="34" charset="0"/>
              </a:rPr>
              <a:t>Using bounded clock values (M)</a:t>
            </a:r>
          </a:p>
          <a:p>
            <a:pPr lvl="1"/>
            <a:r>
              <a:rPr lang="en-US" altLang="sv-SE" sz="2000" dirty="0">
                <a:latin typeface="Calibri Light" panose="020F0302020204030204" pitchFamily="34" charset="0"/>
                <a:cs typeface="Calibri Light" panose="020F0302020204030204" pitchFamily="34" charset="0"/>
              </a:rPr>
              <a:t>The idea – identifying crashed processors and ignoring their values</a:t>
            </a:r>
          </a:p>
          <a:p>
            <a:r>
              <a:rPr lang="en-US" altLang="sv-SE" sz="2400" dirty="0">
                <a:latin typeface="Calibri Light" panose="020F0302020204030204" pitchFamily="34" charset="0"/>
                <a:cs typeface="Calibri Light" panose="020F0302020204030204" pitchFamily="34" charset="0"/>
              </a:rPr>
              <a:t>Each processor P has:</a:t>
            </a:r>
          </a:p>
          <a:p>
            <a:pPr lvl="1"/>
            <a:r>
              <a:rPr lang="en-US" altLang="sv-SE" sz="2000" dirty="0" err="1">
                <a:latin typeface="Calibri Light" panose="020F0302020204030204" pitchFamily="34" charset="0"/>
                <a:cs typeface="Calibri Light" panose="020F0302020204030204" pitchFamily="34" charset="0"/>
              </a:rPr>
              <a:t>P.clock</a:t>
            </a:r>
            <a:r>
              <a:rPr lang="en-US" altLang="sv-SE" sz="2000" dirty="0">
                <a:latin typeface="Calibri Light" panose="020F0302020204030204" pitchFamily="34" charset="0"/>
                <a:cs typeface="Calibri Light" panose="020F0302020204030204" pitchFamily="34" charset="0"/>
              </a:rPr>
              <a:t> </a:t>
            </a:r>
            <a:r>
              <a:rPr lang="en-US" altLang="sv-SE" sz="2000" dirty="0">
                <a:latin typeface="Calibri Light" panose="020F0302020204030204" pitchFamily="34" charset="0"/>
                <a:cs typeface="Calibri Light" panose="020F0302020204030204" pitchFamily="34" charset="0"/>
                <a:sym typeface="Symbol" pitchFamily="18" charset="2"/>
              </a:rPr>
              <a:t> {0… M-1}</a:t>
            </a:r>
          </a:p>
          <a:p>
            <a:pPr lvl="1"/>
            <a:r>
              <a:rPr lang="en-US" altLang="sv-SE" sz="2000" dirty="0">
                <a:latin typeface="Calibri Light" panose="020F0302020204030204" pitchFamily="34" charset="0"/>
                <a:cs typeface="Calibri Light" panose="020F0302020204030204" pitchFamily="34" charset="0"/>
                <a:sym typeface="Symbol" pitchFamily="18" charset="2"/>
              </a:rPr>
              <a:t>Q </a:t>
            </a:r>
            <a:r>
              <a:rPr lang="en-US" altLang="sv-SE" sz="2000" dirty="0" err="1">
                <a:latin typeface="Calibri Light" panose="020F0302020204030204" pitchFamily="34" charset="0"/>
                <a:cs typeface="Calibri Light" panose="020F0302020204030204" pitchFamily="34" charset="0"/>
                <a:sym typeface="Symbol" pitchFamily="18" charset="2"/>
              </a:rPr>
              <a:t>P.count</a:t>
            </a:r>
            <a:r>
              <a:rPr lang="en-US" altLang="sv-SE" sz="2000" dirty="0">
                <a:latin typeface="Calibri Light" panose="020F0302020204030204" pitchFamily="34" charset="0"/>
                <a:cs typeface="Calibri Light" panose="020F0302020204030204" pitchFamily="34" charset="0"/>
                <a:sym typeface="Symbol" pitchFamily="18" charset="2"/>
              </a:rPr>
              <a:t>[Q]  {0,1,2}</a:t>
            </a:r>
          </a:p>
          <a:p>
            <a:r>
              <a:rPr lang="en-US" altLang="sv-SE" sz="2400" dirty="0">
                <a:latin typeface="Calibri Light" panose="020F0302020204030204" pitchFamily="34" charset="0"/>
                <a:cs typeface="Calibri Light" panose="020F0302020204030204" pitchFamily="34" charset="0"/>
              </a:rPr>
              <a:t>P is </a:t>
            </a:r>
            <a:r>
              <a:rPr lang="en-US" altLang="sv-SE" sz="2400" dirty="0">
                <a:solidFill>
                  <a:srgbClr val="CC0000"/>
                </a:solidFill>
                <a:latin typeface="Calibri Light" panose="020F0302020204030204" pitchFamily="34" charset="0"/>
                <a:cs typeface="Calibri Light" panose="020F0302020204030204" pitchFamily="34" charset="0"/>
              </a:rPr>
              <a:t>behind</a:t>
            </a:r>
            <a:r>
              <a:rPr lang="en-US" altLang="sv-SE" sz="2400" dirty="0">
                <a:latin typeface="Calibri Light" panose="020F0302020204030204" pitchFamily="34" charset="0"/>
                <a:cs typeface="Calibri Light" panose="020F0302020204030204" pitchFamily="34" charset="0"/>
              </a:rPr>
              <a:t> Q if </a:t>
            </a:r>
            <a:r>
              <a:rPr lang="en-US" altLang="sv-SE" sz="2400" dirty="0" err="1">
                <a:latin typeface="Calibri Light" panose="020F0302020204030204" pitchFamily="34" charset="0"/>
                <a:cs typeface="Calibri Light" panose="020F0302020204030204" pitchFamily="34" charset="0"/>
              </a:rPr>
              <a:t>P.count</a:t>
            </a:r>
            <a:r>
              <a:rPr lang="en-US" altLang="sv-SE" sz="2400" dirty="0">
                <a:latin typeface="Calibri Light" panose="020F0302020204030204" pitchFamily="34" charset="0"/>
                <a:cs typeface="Calibri Light" panose="020F0302020204030204" pitchFamily="34" charset="0"/>
              </a:rPr>
              <a:t>[Q]+1 (mod 3) = </a:t>
            </a:r>
            <a:r>
              <a:rPr lang="en-US" altLang="sv-SE" sz="2400" dirty="0" err="1">
                <a:latin typeface="Calibri Light" panose="020F0302020204030204" pitchFamily="34" charset="0"/>
                <a:cs typeface="Calibri Light" panose="020F0302020204030204" pitchFamily="34" charset="0"/>
              </a:rPr>
              <a:t>Q.count</a:t>
            </a:r>
            <a:r>
              <a:rPr lang="en-US" altLang="sv-SE" sz="2400" dirty="0">
                <a:latin typeface="Calibri Light" panose="020F0302020204030204" pitchFamily="34" charset="0"/>
                <a:cs typeface="Calibri Light" panose="020F0302020204030204" pitchFamily="34" charset="0"/>
              </a:rPr>
              <a:t>[P]</a:t>
            </a:r>
          </a:p>
        </p:txBody>
      </p:sp>
      <p:sp>
        <p:nvSpPr>
          <p:cNvPr id="27654" name="Oval 4"/>
          <p:cNvSpPr>
            <a:spLocks noChangeArrowheads="1"/>
          </p:cNvSpPr>
          <p:nvPr/>
        </p:nvSpPr>
        <p:spPr bwMode="auto">
          <a:xfrm>
            <a:off x="1333500" y="4427538"/>
            <a:ext cx="603250" cy="508000"/>
          </a:xfrm>
          <a:prstGeom prst="ellipse">
            <a:avLst/>
          </a:prstGeom>
          <a:noFill/>
          <a:ln w="952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rgbClr val="CC0000"/>
                </a:solidFill>
                <a:latin typeface="Calibri Light" panose="020F0302020204030204" pitchFamily="34" charset="0"/>
                <a:cs typeface="Calibri Light" panose="020F0302020204030204" pitchFamily="34" charset="0"/>
              </a:rPr>
              <a:t>P</a:t>
            </a:r>
          </a:p>
        </p:txBody>
      </p:sp>
      <p:sp>
        <p:nvSpPr>
          <p:cNvPr id="27655" name="Text Box 5"/>
          <p:cNvSpPr txBox="1">
            <a:spLocks noChangeArrowheads="1"/>
          </p:cNvSpPr>
          <p:nvPr/>
        </p:nvSpPr>
        <p:spPr bwMode="auto">
          <a:xfrm>
            <a:off x="774700" y="4935538"/>
            <a:ext cx="1597025" cy="176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latin typeface="Calibri Light" panose="020F0302020204030204" pitchFamily="34" charset="0"/>
                <a:cs typeface="Calibri Light" panose="020F0302020204030204" pitchFamily="34" charset="0"/>
              </a:rPr>
              <a:t>P.count[Q]</a:t>
            </a:r>
          </a:p>
          <a:p>
            <a:pPr algn="ctr">
              <a:spcBef>
                <a:spcPct val="50000"/>
              </a:spcBef>
              <a:buFont typeface="Wingdings" pitchFamily="2" charset="2"/>
              <a:buNone/>
            </a:pPr>
            <a:r>
              <a:rPr lang="en-US" altLang="sv-SE" sz="2000" b="0">
                <a:solidFill>
                  <a:schemeClr val="accent2"/>
                </a:solidFill>
                <a:latin typeface="Calibri Light" panose="020F0302020204030204" pitchFamily="34" charset="0"/>
                <a:cs typeface="Calibri Light" panose="020F0302020204030204" pitchFamily="34" charset="0"/>
              </a:rPr>
              <a:t>0</a:t>
            </a:r>
          </a:p>
          <a:p>
            <a:pPr algn="ctr">
              <a:spcBef>
                <a:spcPct val="50000"/>
              </a:spcBef>
              <a:buFont typeface="Wingdings" pitchFamily="2" charset="2"/>
              <a:buNone/>
            </a:pPr>
            <a:r>
              <a:rPr lang="en-US" altLang="sv-SE" sz="2000" b="0">
                <a:solidFill>
                  <a:schemeClr val="accent2"/>
                </a:solidFill>
                <a:latin typeface="Calibri Light" panose="020F0302020204030204" pitchFamily="34" charset="0"/>
                <a:cs typeface="Calibri Light" panose="020F0302020204030204" pitchFamily="34" charset="0"/>
              </a:rPr>
              <a:t>1</a:t>
            </a:r>
          </a:p>
          <a:p>
            <a:pPr algn="ctr">
              <a:spcBef>
                <a:spcPct val="50000"/>
              </a:spcBef>
              <a:buFont typeface="Wingdings" pitchFamily="2" charset="2"/>
              <a:buNone/>
            </a:pPr>
            <a:r>
              <a:rPr lang="en-US" altLang="sv-SE" sz="2000" b="0">
                <a:solidFill>
                  <a:schemeClr val="accent2"/>
                </a:solidFill>
                <a:latin typeface="Calibri Light" panose="020F0302020204030204" pitchFamily="34" charset="0"/>
                <a:cs typeface="Calibri Light" panose="020F0302020204030204" pitchFamily="34" charset="0"/>
              </a:rPr>
              <a:t>2</a:t>
            </a:r>
          </a:p>
        </p:txBody>
      </p:sp>
      <p:sp>
        <p:nvSpPr>
          <p:cNvPr id="27656" name="Oval 6"/>
          <p:cNvSpPr>
            <a:spLocks noChangeArrowheads="1"/>
          </p:cNvSpPr>
          <p:nvPr/>
        </p:nvSpPr>
        <p:spPr bwMode="auto">
          <a:xfrm>
            <a:off x="3376613" y="4427538"/>
            <a:ext cx="603250" cy="508000"/>
          </a:xfrm>
          <a:prstGeom prst="ellipse">
            <a:avLst/>
          </a:prstGeom>
          <a:noFill/>
          <a:ln w="952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rgbClr val="CC0000"/>
                </a:solidFill>
                <a:latin typeface="Calibri Light" panose="020F0302020204030204" pitchFamily="34" charset="0"/>
                <a:cs typeface="Calibri Light" panose="020F0302020204030204" pitchFamily="34" charset="0"/>
              </a:rPr>
              <a:t>Q</a:t>
            </a:r>
          </a:p>
        </p:txBody>
      </p:sp>
      <p:sp>
        <p:nvSpPr>
          <p:cNvPr id="27657" name="Text Box 7"/>
          <p:cNvSpPr txBox="1">
            <a:spLocks noChangeArrowheads="1"/>
          </p:cNvSpPr>
          <p:nvPr/>
        </p:nvSpPr>
        <p:spPr bwMode="auto">
          <a:xfrm>
            <a:off x="2817813" y="4935538"/>
            <a:ext cx="1597025" cy="176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dirty="0" err="1">
                <a:solidFill>
                  <a:schemeClr val="accent2"/>
                </a:solidFill>
                <a:latin typeface="Calibri Light" panose="020F0302020204030204" pitchFamily="34" charset="0"/>
                <a:cs typeface="Calibri Light" panose="020F0302020204030204" pitchFamily="34" charset="0"/>
              </a:rPr>
              <a:t>Q.count</a:t>
            </a:r>
            <a:r>
              <a:rPr lang="en-US" altLang="sv-SE" sz="2000" b="0" dirty="0">
                <a:solidFill>
                  <a:schemeClr val="accent2"/>
                </a:solidFill>
                <a:latin typeface="Calibri Light" panose="020F0302020204030204" pitchFamily="34" charset="0"/>
                <a:cs typeface="Calibri Light" panose="020F0302020204030204" pitchFamily="34" charset="0"/>
              </a:rPr>
              <a:t>[P]</a:t>
            </a:r>
          </a:p>
          <a:p>
            <a:pPr algn="ctr">
              <a:spcBef>
                <a:spcPct val="50000"/>
              </a:spcBef>
              <a:buFont typeface="Wingdings" pitchFamily="2" charset="2"/>
              <a:buNone/>
            </a:pPr>
            <a:r>
              <a:rPr lang="en-US" altLang="sv-SE" sz="2000" b="0" dirty="0">
                <a:solidFill>
                  <a:schemeClr val="accent2"/>
                </a:solidFill>
                <a:latin typeface="Calibri Light" panose="020F0302020204030204" pitchFamily="34" charset="0"/>
                <a:cs typeface="Calibri Light" panose="020F0302020204030204" pitchFamily="34" charset="0"/>
              </a:rPr>
              <a:t>1</a:t>
            </a:r>
          </a:p>
          <a:p>
            <a:pPr algn="ctr">
              <a:spcBef>
                <a:spcPct val="50000"/>
              </a:spcBef>
              <a:buFont typeface="Wingdings" pitchFamily="2" charset="2"/>
              <a:buNone/>
            </a:pPr>
            <a:r>
              <a:rPr lang="en-US" altLang="sv-SE" sz="2000" b="0" dirty="0">
                <a:solidFill>
                  <a:schemeClr val="accent2"/>
                </a:solidFill>
                <a:latin typeface="Calibri Light" panose="020F0302020204030204" pitchFamily="34" charset="0"/>
                <a:cs typeface="Calibri Light" panose="020F0302020204030204" pitchFamily="34" charset="0"/>
              </a:rPr>
              <a:t>2</a:t>
            </a:r>
          </a:p>
          <a:p>
            <a:pPr algn="ctr">
              <a:spcBef>
                <a:spcPct val="50000"/>
              </a:spcBef>
              <a:buFont typeface="Wingdings" pitchFamily="2" charset="2"/>
              <a:buNone/>
            </a:pPr>
            <a:r>
              <a:rPr lang="en-US" altLang="sv-SE" sz="2000" b="0" dirty="0">
                <a:solidFill>
                  <a:schemeClr val="accent2"/>
                </a:solidFill>
                <a:latin typeface="Calibri Light" panose="020F0302020204030204" pitchFamily="34" charset="0"/>
                <a:cs typeface="Calibri Light" panose="020F0302020204030204" pitchFamily="34" charset="0"/>
              </a:rPr>
              <a:t>0</a:t>
            </a:r>
          </a:p>
        </p:txBody>
      </p:sp>
      <p:sp>
        <p:nvSpPr>
          <p:cNvPr id="27658" name="Line 8"/>
          <p:cNvSpPr>
            <a:spLocks noChangeShapeType="1"/>
          </p:cNvSpPr>
          <p:nvPr/>
        </p:nvSpPr>
        <p:spPr bwMode="auto">
          <a:xfrm>
            <a:off x="2138363" y="4681538"/>
            <a:ext cx="962025" cy="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4613498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Slide Number Placeholder 5"/>
          <p:cNvSpPr>
            <a:spLocks noGrp="1"/>
          </p:cNvSpPr>
          <p:nvPr>
            <p:ph type="sldNum" sz="quarter" idx="12"/>
          </p:nvPr>
        </p:nvSpPr>
        <p:spPr>
          <a:noFill/>
        </p:spPr>
        <p:txBody>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r>
              <a:rPr lang="en-US" altLang="en-US" sz="1400" b="0">
                <a:solidFill>
                  <a:srgbClr val="3333CC"/>
                </a:solidFill>
                <a:latin typeface="Calibri Light" panose="020F0302020204030204" pitchFamily="34" charset="0"/>
                <a:cs typeface="Calibri Light" panose="020F0302020204030204" pitchFamily="34" charset="0"/>
              </a:rPr>
              <a:t>1-</a:t>
            </a:r>
            <a:fld id="{E85A32EB-ED3F-4C74-871D-C6D4D1571072}" type="slidenum">
              <a:rPr lang="en-US" altLang="en-US" sz="1400" b="0">
                <a:solidFill>
                  <a:srgbClr val="3333CC"/>
                </a:solidFill>
                <a:latin typeface="Calibri Light" panose="020F0302020204030204" pitchFamily="34" charset="0"/>
                <a:cs typeface="Calibri Light" panose="020F0302020204030204" pitchFamily="34" charset="0"/>
              </a:rPr>
              <a:pPr/>
              <a:t>41</a:t>
            </a:fld>
            <a:endParaRPr lang="en-US" altLang="en-US" sz="1400" b="0">
              <a:solidFill>
                <a:srgbClr val="3333CC"/>
              </a:solidFill>
              <a:latin typeface="Calibri Light" panose="020F0302020204030204" pitchFamily="34" charset="0"/>
              <a:cs typeface="Calibri Light" panose="020F0302020204030204" pitchFamily="34" charset="0"/>
            </a:endParaRPr>
          </a:p>
        </p:txBody>
      </p:sp>
      <p:sp>
        <p:nvSpPr>
          <p:cNvPr id="28676" name="Rectangle 2"/>
          <p:cNvSpPr>
            <a:spLocks noGrp="1" noChangeArrowheads="1"/>
          </p:cNvSpPr>
          <p:nvPr>
            <p:ph type="title"/>
          </p:nvPr>
        </p:nvSpPr>
        <p:spPr/>
        <p:txBody>
          <a:bodyPr/>
          <a:lstStyle/>
          <a:p>
            <a:r>
              <a:rPr lang="en-US" altLang="sv-SE" sz="3200">
                <a:latin typeface="Calibri Light" panose="020F0302020204030204" pitchFamily="34" charset="0"/>
                <a:cs typeface="Calibri Light" panose="020F0302020204030204" pitchFamily="34" charset="0"/>
              </a:rPr>
              <a:t>Algorithms that fulfill the adjustment-agreement – bounded solution</a:t>
            </a:r>
          </a:p>
        </p:txBody>
      </p:sp>
      <p:sp>
        <p:nvSpPr>
          <p:cNvPr id="28677" name="Rectangle 3"/>
          <p:cNvSpPr>
            <a:spLocks noGrp="1" noChangeArrowheads="1"/>
          </p:cNvSpPr>
          <p:nvPr>
            <p:ph type="body" idx="1"/>
          </p:nvPr>
        </p:nvSpPr>
        <p:spPr>
          <a:xfrm>
            <a:off x="533400" y="1600200"/>
            <a:ext cx="7772400" cy="1158875"/>
          </a:xfrm>
        </p:spPr>
        <p:txBody>
          <a:bodyPr/>
          <a:lstStyle/>
          <a:p>
            <a:r>
              <a:rPr lang="en-US" altLang="sv-SE">
                <a:latin typeface="Calibri Light" panose="020F0302020204030204" pitchFamily="34" charset="0"/>
                <a:cs typeface="Calibri Light" panose="020F0302020204030204" pitchFamily="34" charset="0"/>
              </a:rPr>
              <a:t>The implementation is based on the concept of the “rock, paper, scissors” children’s game</a:t>
            </a:r>
          </a:p>
        </p:txBody>
      </p:sp>
      <p:grpSp>
        <p:nvGrpSpPr>
          <p:cNvPr id="364560" name="Group 16"/>
          <p:cNvGrpSpPr>
            <a:grpSpLocks/>
          </p:cNvGrpSpPr>
          <p:nvPr/>
        </p:nvGrpSpPr>
        <p:grpSpPr bwMode="auto">
          <a:xfrm>
            <a:off x="2443163" y="2774950"/>
            <a:ext cx="4756150" cy="2813050"/>
            <a:chOff x="1553" y="2010"/>
            <a:chExt cx="2996" cy="1772"/>
          </a:xfrm>
        </p:grpSpPr>
        <p:sp>
          <p:nvSpPr>
            <p:cNvPr id="28725" name="Oval 11"/>
            <p:cNvSpPr>
              <a:spLocks noChangeArrowheads="1"/>
            </p:cNvSpPr>
            <p:nvPr/>
          </p:nvSpPr>
          <p:spPr bwMode="auto">
            <a:xfrm>
              <a:off x="3174" y="2274"/>
              <a:ext cx="1375" cy="1232"/>
            </a:xfrm>
            <a:prstGeom prst="ellipse">
              <a:avLst/>
            </a:prstGeom>
            <a:noFill/>
            <a:ln w="38100">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latin typeface="Calibri Light" panose="020F0302020204030204" pitchFamily="34" charset="0"/>
                <a:cs typeface="Calibri Light" panose="020F0302020204030204" pitchFamily="34" charset="0"/>
              </a:endParaRPr>
            </a:p>
          </p:txBody>
        </p:sp>
        <p:grpSp>
          <p:nvGrpSpPr>
            <p:cNvPr id="28726" name="Group 12"/>
            <p:cNvGrpSpPr>
              <a:grpSpLocks/>
            </p:cNvGrpSpPr>
            <p:nvPr/>
          </p:nvGrpSpPr>
          <p:grpSpPr bwMode="auto">
            <a:xfrm>
              <a:off x="1553" y="2010"/>
              <a:ext cx="2773" cy="1772"/>
              <a:chOff x="1457" y="1914"/>
              <a:chExt cx="2773" cy="1772"/>
            </a:xfrm>
          </p:grpSpPr>
          <p:pic>
            <p:nvPicPr>
              <p:cNvPr id="28727" name="Picture 13" descr="pap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0" y="2355"/>
                <a:ext cx="900" cy="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28" name="Picture 14" descr="ro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7" y="1914"/>
                <a:ext cx="1047" cy="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729" name="Text Box 15"/>
              <p:cNvSpPr txBox="1">
                <a:spLocks noChangeArrowheads="1"/>
              </p:cNvSpPr>
              <p:nvPr/>
            </p:nvSpPr>
            <p:spPr bwMode="auto">
              <a:xfrm>
                <a:off x="2696" y="2558"/>
                <a:ext cx="4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a:solidFill>
                      <a:schemeClr val="accent2"/>
                    </a:solidFill>
                    <a:latin typeface="Calibri Light" panose="020F0302020204030204" pitchFamily="34" charset="0"/>
                    <a:cs typeface="Calibri Light" panose="020F0302020204030204" pitchFamily="34" charset="0"/>
                  </a:rPr>
                  <a:t>VS</a:t>
                </a:r>
              </a:p>
            </p:txBody>
          </p:sp>
        </p:grpSp>
      </p:grpSp>
      <p:grpSp>
        <p:nvGrpSpPr>
          <p:cNvPr id="364569" name="Group 25"/>
          <p:cNvGrpSpPr>
            <a:grpSpLocks/>
          </p:cNvGrpSpPr>
          <p:nvPr/>
        </p:nvGrpSpPr>
        <p:grpSpPr bwMode="auto">
          <a:xfrm>
            <a:off x="1157288" y="2754313"/>
            <a:ext cx="5994400" cy="2562225"/>
            <a:chOff x="935" y="1882"/>
            <a:chExt cx="3776" cy="1614"/>
          </a:xfrm>
        </p:grpSpPr>
        <p:grpSp>
          <p:nvGrpSpPr>
            <p:cNvPr id="28720" name="Group 20"/>
            <p:cNvGrpSpPr>
              <a:grpSpLocks/>
            </p:cNvGrpSpPr>
            <p:nvPr/>
          </p:nvGrpSpPr>
          <p:grpSpPr bwMode="auto">
            <a:xfrm>
              <a:off x="999" y="2146"/>
              <a:ext cx="3712" cy="1027"/>
              <a:chOff x="935" y="1882"/>
              <a:chExt cx="3712" cy="1027"/>
            </a:xfrm>
          </p:grpSpPr>
          <p:pic>
            <p:nvPicPr>
              <p:cNvPr id="28722" name="Picture 21" descr="pap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7" y="1952"/>
                <a:ext cx="900" cy="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23" name="Picture 22" descr="super5sidelar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5" y="1882"/>
                <a:ext cx="1768" cy="1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724" name="Text Box 23"/>
              <p:cNvSpPr txBox="1">
                <a:spLocks noChangeArrowheads="1"/>
              </p:cNvSpPr>
              <p:nvPr/>
            </p:nvSpPr>
            <p:spPr bwMode="auto">
              <a:xfrm>
                <a:off x="2916" y="2276"/>
                <a:ext cx="3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a:solidFill>
                      <a:schemeClr val="accent2"/>
                    </a:solidFill>
                    <a:latin typeface="Calibri Light" panose="020F0302020204030204" pitchFamily="34" charset="0"/>
                    <a:cs typeface="Calibri Light" panose="020F0302020204030204" pitchFamily="34" charset="0"/>
                  </a:rPr>
                  <a:t>VS</a:t>
                </a:r>
              </a:p>
            </p:txBody>
          </p:sp>
        </p:grpSp>
        <p:sp>
          <p:nvSpPr>
            <p:cNvPr id="28721" name="Oval 24"/>
            <p:cNvSpPr>
              <a:spLocks noChangeArrowheads="1"/>
            </p:cNvSpPr>
            <p:nvPr/>
          </p:nvSpPr>
          <p:spPr bwMode="auto">
            <a:xfrm>
              <a:off x="935" y="1882"/>
              <a:ext cx="2045" cy="1614"/>
            </a:xfrm>
            <a:prstGeom prst="ellipse">
              <a:avLst/>
            </a:prstGeom>
            <a:noFill/>
            <a:ln w="38100">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latin typeface="Calibri Light" panose="020F0302020204030204" pitchFamily="34" charset="0"/>
                <a:cs typeface="Calibri Light" panose="020F0302020204030204" pitchFamily="34" charset="0"/>
              </a:endParaRPr>
            </a:p>
          </p:txBody>
        </p:sp>
      </p:grpSp>
      <p:grpSp>
        <p:nvGrpSpPr>
          <p:cNvPr id="364578" name="Group 34"/>
          <p:cNvGrpSpPr>
            <a:grpSpLocks/>
          </p:cNvGrpSpPr>
          <p:nvPr/>
        </p:nvGrpSpPr>
        <p:grpSpPr bwMode="auto">
          <a:xfrm>
            <a:off x="1143000" y="2676525"/>
            <a:ext cx="5973763" cy="3248025"/>
            <a:chOff x="1089" y="1738"/>
            <a:chExt cx="3763" cy="2046"/>
          </a:xfrm>
        </p:grpSpPr>
        <p:grpSp>
          <p:nvGrpSpPr>
            <p:cNvPr id="28715" name="Group 29"/>
            <p:cNvGrpSpPr>
              <a:grpSpLocks/>
            </p:cNvGrpSpPr>
            <p:nvPr/>
          </p:nvGrpSpPr>
          <p:grpSpPr bwMode="auto">
            <a:xfrm>
              <a:off x="1089" y="2011"/>
              <a:ext cx="3763" cy="1772"/>
              <a:chOff x="590" y="1572"/>
              <a:chExt cx="3763" cy="1772"/>
            </a:xfrm>
          </p:grpSpPr>
          <p:pic>
            <p:nvPicPr>
              <p:cNvPr id="28717" name="Picture 30" descr="ro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6" y="1572"/>
                <a:ext cx="1047" cy="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18" name="Picture 31" descr="super5sidelar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 y="1712"/>
                <a:ext cx="1883" cy="1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719" name="Text Box 32"/>
              <p:cNvSpPr txBox="1">
                <a:spLocks noChangeArrowheads="1"/>
              </p:cNvSpPr>
              <p:nvPr/>
            </p:nvSpPr>
            <p:spPr bwMode="auto">
              <a:xfrm>
                <a:off x="2647" y="2011"/>
                <a:ext cx="5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a:solidFill>
                      <a:schemeClr val="accent2"/>
                    </a:solidFill>
                    <a:latin typeface="Calibri Light" panose="020F0302020204030204" pitchFamily="34" charset="0"/>
                    <a:cs typeface="Calibri Light" panose="020F0302020204030204" pitchFamily="34" charset="0"/>
                  </a:rPr>
                  <a:t>VS</a:t>
                </a:r>
              </a:p>
            </p:txBody>
          </p:sp>
        </p:grpSp>
        <p:sp>
          <p:nvSpPr>
            <p:cNvPr id="28716" name="Oval 33"/>
            <p:cNvSpPr>
              <a:spLocks noChangeArrowheads="1"/>
            </p:cNvSpPr>
            <p:nvPr/>
          </p:nvSpPr>
          <p:spPr bwMode="auto">
            <a:xfrm>
              <a:off x="3805" y="1738"/>
              <a:ext cx="1047" cy="2046"/>
            </a:xfrm>
            <a:prstGeom prst="ellipse">
              <a:avLst/>
            </a:prstGeom>
            <a:noFill/>
            <a:ln w="38100">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latin typeface="Calibri Light" panose="020F0302020204030204" pitchFamily="34" charset="0"/>
                <a:cs typeface="Calibri Light" panose="020F0302020204030204" pitchFamily="34" charset="0"/>
              </a:endParaRPr>
            </a:p>
          </p:txBody>
        </p:sp>
      </p:grpSp>
      <p:grpSp>
        <p:nvGrpSpPr>
          <p:cNvPr id="364592" name="Group 48"/>
          <p:cNvGrpSpPr>
            <a:grpSpLocks/>
          </p:cNvGrpSpPr>
          <p:nvPr/>
        </p:nvGrpSpPr>
        <p:grpSpPr bwMode="auto">
          <a:xfrm>
            <a:off x="1941513" y="2771775"/>
            <a:ext cx="5397500" cy="2813050"/>
            <a:chOff x="1223" y="1746"/>
            <a:chExt cx="3400" cy="1772"/>
          </a:xfrm>
        </p:grpSpPr>
        <p:grpSp>
          <p:nvGrpSpPr>
            <p:cNvPr id="28709" name="Group 10"/>
            <p:cNvGrpSpPr>
              <a:grpSpLocks/>
            </p:cNvGrpSpPr>
            <p:nvPr/>
          </p:nvGrpSpPr>
          <p:grpSpPr bwMode="auto">
            <a:xfrm>
              <a:off x="1539" y="1746"/>
              <a:ext cx="2773" cy="1772"/>
              <a:chOff x="1457" y="1914"/>
              <a:chExt cx="2773" cy="1772"/>
            </a:xfrm>
          </p:grpSpPr>
          <p:pic>
            <p:nvPicPr>
              <p:cNvPr id="28712" name="Picture 4" descr="pap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0" y="2355"/>
                <a:ext cx="900" cy="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13" name="Picture 5" descr="ro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7" y="1914"/>
                <a:ext cx="1047" cy="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714" name="Text Box 9"/>
              <p:cNvSpPr txBox="1">
                <a:spLocks noChangeArrowheads="1"/>
              </p:cNvSpPr>
              <p:nvPr/>
            </p:nvSpPr>
            <p:spPr bwMode="auto">
              <a:xfrm>
                <a:off x="2696" y="2558"/>
                <a:ext cx="4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a:solidFill>
                      <a:schemeClr val="accent2"/>
                    </a:solidFill>
                    <a:latin typeface="Calibri Light" panose="020F0302020204030204" pitchFamily="34" charset="0"/>
                    <a:cs typeface="Calibri Light" panose="020F0302020204030204" pitchFamily="34" charset="0"/>
                  </a:rPr>
                  <a:t>VS</a:t>
                </a:r>
              </a:p>
            </p:txBody>
          </p:sp>
        </p:grpSp>
        <p:sp>
          <p:nvSpPr>
            <p:cNvPr id="28710" name="Text Box 46"/>
            <p:cNvSpPr txBox="1">
              <a:spLocks noChangeArrowheads="1"/>
            </p:cNvSpPr>
            <p:nvPr/>
          </p:nvSpPr>
          <p:spPr bwMode="auto">
            <a:xfrm>
              <a:off x="4217" y="2187"/>
              <a:ext cx="406"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4800">
                  <a:solidFill>
                    <a:srgbClr val="339966"/>
                  </a:solidFill>
                  <a:latin typeface="Calibri Light" panose="020F0302020204030204" pitchFamily="34" charset="0"/>
                  <a:cs typeface="Calibri Light" panose="020F0302020204030204" pitchFamily="34" charset="0"/>
                </a:rPr>
                <a:t>2</a:t>
              </a:r>
            </a:p>
          </p:txBody>
        </p:sp>
        <p:sp>
          <p:nvSpPr>
            <p:cNvPr id="28711" name="Text Box 47"/>
            <p:cNvSpPr txBox="1">
              <a:spLocks noChangeArrowheads="1"/>
            </p:cNvSpPr>
            <p:nvPr/>
          </p:nvSpPr>
          <p:spPr bwMode="auto">
            <a:xfrm>
              <a:off x="1223" y="2130"/>
              <a:ext cx="406"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4800">
                  <a:solidFill>
                    <a:srgbClr val="339966"/>
                  </a:solidFill>
                  <a:latin typeface="Calibri Light" panose="020F0302020204030204" pitchFamily="34" charset="0"/>
                  <a:cs typeface="Calibri Light" panose="020F0302020204030204" pitchFamily="34" charset="0"/>
                </a:rPr>
                <a:t>1</a:t>
              </a:r>
            </a:p>
          </p:txBody>
        </p:sp>
      </p:grpSp>
      <p:grpSp>
        <p:nvGrpSpPr>
          <p:cNvPr id="364595" name="Group 51"/>
          <p:cNvGrpSpPr>
            <a:grpSpLocks/>
          </p:cNvGrpSpPr>
          <p:nvPr/>
        </p:nvGrpSpPr>
        <p:grpSpPr bwMode="auto">
          <a:xfrm>
            <a:off x="657225" y="3109913"/>
            <a:ext cx="7011988" cy="2813050"/>
            <a:chOff x="553" y="3731"/>
            <a:chExt cx="4417" cy="1772"/>
          </a:xfrm>
        </p:grpSpPr>
        <p:grpSp>
          <p:nvGrpSpPr>
            <p:cNvPr id="28703" name="Group 28"/>
            <p:cNvGrpSpPr>
              <a:grpSpLocks/>
            </p:cNvGrpSpPr>
            <p:nvPr/>
          </p:nvGrpSpPr>
          <p:grpSpPr bwMode="auto">
            <a:xfrm>
              <a:off x="860" y="3731"/>
              <a:ext cx="3763" cy="1772"/>
              <a:chOff x="590" y="1572"/>
              <a:chExt cx="3763" cy="1772"/>
            </a:xfrm>
          </p:grpSpPr>
          <p:pic>
            <p:nvPicPr>
              <p:cNvPr id="28706" name="Picture 8" descr="ro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6" y="1572"/>
                <a:ext cx="1047" cy="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07" name="Picture 26" descr="super5sidelar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 y="1712"/>
                <a:ext cx="1883" cy="1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708" name="Text Box 27"/>
              <p:cNvSpPr txBox="1">
                <a:spLocks noChangeArrowheads="1"/>
              </p:cNvSpPr>
              <p:nvPr/>
            </p:nvSpPr>
            <p:spPr bwMode="auto">
              <a:xfrm>
                <a:off x="2647" y="2011"/>
                <a:ext cx="5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a:solidFill>
                      <a:schemeClr val="accent2"/>
                    </a:solidFill>
                    <a:latin typeface="Calibri Light" panose="020F0302020204030204" pitchFamily="34" charset="0"/>
                    <a:cs typeface="Calibri Light" panose="020F0302020204030204" pitchFamily="34" charset="0"/>
                  </a:rPr>
                  <a:t>VS</a:t>
                </a:r>
              </a:p>
            </p:txBody>
          </p:sp>
        </p:grpSp>
        <p:sp>
          <p:nvSpPr>
            <p:cNvPr id="28704" name="Text Box 49"/>
            <p:cNvSpPr txBox="1">
              <a:spLocks noChangeArrowheads="1"/>
            </p:cNvSpPr>
            <p:nvPr/>
          </p:nvSpPr>
          <p:spPr bwMode="auto">
            <a:xfrm>
              <a:off x="553" y="4118"/>
              <a:ext cx="406"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4800">
                  <a:solidFill>
                    <a:srgbClr val="339966"/>
                  </a:solidFill>
                  <a:latin typeface="Calibri Light" panose="020F0302020204030204" pitchFamily="34" charset="0"/>
                  <a:cs typeface="Calibri Light" panose="020F0302020204030204" pitchFamily="34" charset="0"/>
                </a:rPr>
                <a:t>0</a:t>
              </a:r>
            </a:p>
          </p:txBody>
        </p:sp>
        <p:sp>
          <p:nvSpPr>
            <p:cNvPr id="28705" name="Text Box 50"/>
            <p:cNvSpPr txBox="1">
              <a:spLocks noChangeArrowheads="1"/>
            </p:cNvSpPr>
            <p:nvPr/>
          </p:nvSpPr>
          <p:spPr bwMode="auto">
            <a:xfrm>
              <a:off x="4564" y="4185"/>
              <a:ext cx="406"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4800">
                  <a:solidFill>
                    <a:srgbClr val="339966"/>
                  </a:solidFill>
                  <a:latin typeface="Calibri Light" panose="020F0302020204030204" pitchFamily="34" charset="0"/>
                  <a:cs typeface="Calibri Light" panose="020F0302020204030204" pitchFamily="34" charset="0"/>
                </a:rPr>
                <a:t>1</a:t>
              </a:r>
            </a:p>
          </p:txBody>
        </p:sp>
      </p:grpSp>
      <p:grpSp>
        <p:nvGrpSpPr>
          <p:cNvPr id="364598" name="Group 54"/>
          <p:cNvGrpSpPr>
            <a:grpSpLocks/>
          </p:cNvGrpSpPr>
          <p:nvPr/>
        </p:nvGrpSpPr>
        <p:grpSpPr bwMode="auto">
          <a:xfrm>
            <a:off x="825500" y="3173413"/>
            <a:ext cx="6872288" cy="1630362"/>
            <a:chOff x="585" y="3485"/>
            <a:chExt cx="4329" cy="1027"/>
          </a:xfrm>
        </p:grpSpPr>
        <p:grpSp>
          <p:nvGrpSpPr>
            <p:cNvPr id="28697" name="Group 19"/>
            <p:cNvGrpSpPr>
              <a:grpSpLocks/>
            </p:cNvGrpSpPr>
            <p:nvPr/>
          </p:nvGrpSpPr>
          <p:grpSpPr bwMode="auto">
            <a:xfrm>
              <a:off x="855" y="3485"/>
              <a:ext cx="3712" cy="1027"/>
              <a:chOff x="935" y="1882"/>
              <a:chExt cx="3712" cy="1027"/>
            </a:xfrm>
          </p:grpSpPr>
          <p:pic>
            <p:nvPicPr>
              <p:cNvPr id="28700" name="Picture 7" descr="pap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7" y="1952"/>
                <a:ext cx="900" cy="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01" name="Picture 17" descr="super5sidelar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5" y="1882"/>
                <a:ext cx="1768" cy="1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702" name="Text Box 18"/>
              <p:cNvSpPr txBox="1">
                <a:spLocks noChangeArrowheads="1"/>
              </p:cNvSpPr>
              <p:nvPr/>
            </p:nvSpPr>
            <p:spPr bwMode="auto">
              <a:xfrm>
                <a:off x="2916" y="2276"/>
                <a:ext cx="3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a:solidFill>
                      <a:schemeClr val="accent2"/>
                    </a:solidFill>
                    <a:latin typeface="Calibri Light" panose="020F0302020204030204" pitchFamily="34" charset="0"/>
                    <a:cs typeface="Calibri Light" panose="020F0302020204030204" pitchFamily="34" charset="0"/>
                  </a:rPr>
                  <a:t>VS</a:t>
                </a:r>
              </a:p>
            </p:txBody>
          </p:sp>
        </p:grpSp>
        <p:sp>
          <p:nvSpPr>
            <p:cNvPr id="28698" name="Text Box 52"/>
            <p:cNvSpPr txBox="1">
              <a:spLocks noChangeArrowheads="1"/>
            </p:cNvSpPr>
            <p:nvPr/>
          </p:nvSpPr>
          <p:spPr bwMode="auto">
            <a:xfrm>
              <a:off x="585" y="3801"/>
              <a:ext cx="406"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4800">
                  <a:solidFill>
                    <a:srgbClr val="339966"/>
                  </a:solidFill>
                  <a:latin typeface="Calibri Light" panose="020F0302020204030204" pitchFamily="34" charset="0"/>
                  <a:cs typeface="Calibri Light" panose="020F0302020204030204" pitchFamily="34" charset="0"/>
                </a:rPr>
                <a:t>0</a:t>
              </a:r>
            </a:p>
          </p:txBody>
        </p:sp>
        <p:sp>
          <p:nvSpPr>
            <p:cNvPr id="28699" name="Text Box 53"/>
            <p:cNvSpPr txBox="1">
              <a:spLocks noChangeArrowheads="1"/>
            </p:cNvSpPr>
            <p:nvPr/>
          </p:nvSpPr>
          <p:spPr bwMode="auto">
            <a:xfrm>
              <a:off x="4508" y="3749"/>
              <a:ext cx="406"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4800">
                  <a:solidFill>
                    <a:srgbClr val="339966"/>
                  </a:solidFill>
                  <a:latin typeface="Calibri Light" panose="020F0302020204030204" pitchFamily="34" charset="0"/>
                  <a:cs typeface="Calibri Light" panose="020F0302020204030204" pitchFamily="34" charset="0"/>
                </a:rPr>
                <a:t>2</a:t>
              </a:r>
            </a:p>
          </p:txBody>
        </p:sp>
      </p:grpSp>
      <p:grpSp>
        <p:nvGrpSpPr>
          <p:cNvPr id="364606" name="Group 62"/>
          <p:cNvGrpSpPr>
            <a:grpSpLocks/>
          </p:cNvGrpSpPr>
          <p:nvPr/>
        </p:nvGrpSpPr>
        <p:grpSpPr bwMode="auto">
          <a:xfrm>
            <a:off x="782638" y="3194050"/>
            <a:ext cx="7118350" cy="1822450"/>
            <a:chOff x="912" y="3575"/>
            <a:chExt cx="4484" cy="1148"/>
          </a:xfrm>
        </p:grpSpPr>
        <p:grpSp>
          <p:nvGrpSpPr>
            <p:cNvPr id="28685" name="Group 35"/>
            <p:cNvGrpSpPr>
              <a:grpSpLocks/>
            </p:cNvGrpSpPr>
            <p:nvPr/>
          </p:nvGrpSpPr>
          <p:grpSpPr bwMode="auto">
            <a:xfrm>
              <a:off x="1053" y="3575"/>
              <a:ext cx="4343" cy="1148"/>
              <a:chOff x="821" y="1788"/>
              <a:chExt cx="4343" cy="1148"/>
            </a:xfrm>
          </p:grpSpPr>
          <p:pic>
            <p:nvPicPr>
              <p:cNvPr id="28690" name="Picture 36" descr="pap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7" y="1988"/>
                <a:ext cx="687" cy="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39966"/>
                    </a:solidFill>
                    <a:miter lim="800000"/>
                    <a:headEnd/>
                    <a:tailEnd/>
                  </a14:hiddenLine>
                </a:ext>
              </a:extLst>
            </p:spPr>
          </p:pic>
          <p:pic>
            <p:nvPicPr>
              <p:cNvPr id="28691" name="Picture 37" descr="rock"/>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13" y="1788"/>
                <a:ext cx="679" cy="1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39966"/>
                    </a:solidFill>
                    <a:miter lim="800000"/>
                    <a:headEnd/>
                    <a:tailEnd/>
                  </a14:hiddenLine>
                </a:ext>
              </a:extLst>
            </p:spPr>
          </p:pic>
          <p:pic>
            <p:nvPicPr>
              <p:cNvPr id="28692" name="Picture 38" descr="super5sidelar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62" y="2076"/>
                <a:ext cx="1032" cy="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39966"/>
                    </a:solidFill>
                    <a:miter lim="800000"/>
                    <a:headEnd/>
                    <a:tailEnd/>
                  </a14:hiddenLine>
                </a:ext>
              </a:extLst>
            </p:spPr>
          </p:pic>
          <p:sp>
            <p:nvSpPr>
              <p:cNvPr id="28693" name="Text Box 39"/>
              <p:cNvSpPr txBox="1">
                <a:spLocks noChangeArrowheads="1"/>
              </p:cNvSpPr>
              <p:nvPr/>
            </p:nvSpPr>
            <p:spPr bwMode="auto">
              <a:xfrm>
                <a:off x="2729" y="2011"/>
                <a:ext cx="333"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4800">
                    <a:solidFill>
                      <a:schemeClr val="accent2"/>
                    </a:solidFill>
                    <a:latin typeface="Calibri Light" panose="020F0302020204030204" pitchFamily="34" charset="0"/>
                    <a:cs typeface="Calibri Light" panose="020F0302020204030204" pitchFamily="34" charset="0"/>
                  </a:rPr>
                  <a:t>&gt;</a:t>
                </a:r>
              </a:p>
            </p:txBody>
          </p:sp>
          <p:sp>
            <p:nvSpPr>
              <p:cNvPr id="28694" name="Text Box 40"/>
              <p:cNvSpPr txBox="1">
                <a:spLocks noChangeArrowheads="1"/>
              </p:cNvSpPr>
              <p:nvPr/>
            </p:nvSpPr>
            <p:spPr bwMode="auto">
              <a:xfrm>
                <a:off x="4054" y="2011"/>
                <a:ext cx="333"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4800">
                    <a:solidFill>
                      <a:schemeClr val="accent2"/>
                    </a:solidFill>
                    <a:latin typeface="Calibri Light" panose="020F0302020204030204" pitchFamily="34" charset="0"/>
                    <a:cs typeface="Calibri Light" panose="020F0302020204030204" pitchFamily="34" charset="0"/>
                  </a:rPr>
                  <a:t>&gt;</a:t>
                </a:r>
              </a:p>
            </p:txBody>
          </p:sp>
          <p:pic>
            <p:nvPicPr>
              <p:cNvPr id="28695" name="Picture 41" descr="pap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 y="2033"/>
                <a:ext cx="687" cy="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39966"/>
                    </a:solidFill>
                    <a:miter lim="800000"/>
                    <a:headEnd/>
                    <a:tailEnd/>
                  </a14:hiddenLine>
                </a:ext>
              </a:extLst>
            </p:spPr>
          </p:pic>
          <p:sp>
            <p:nvSpPr>
              <p:cNvPr id="28696" name="Text Box 42"/>
              <p:cNvSpPr txBox="1">
                <a:spLocks noChangeArrowheads="1"/>
              </p:cNvSpPr>
              <p:nvPr/>
            </p:nvSpPr>
            <p:spPr bwMode="auto">
              <a:xfrm>
                <a:off x="1546" y="2022"/>
                <a:ext cx="333"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4800">
                    <a:solidFill>
                      <a:schemeClr val="accent2"/>
                    </a:solidFill>
                    <a:latin typeface="Calibri Light" panose="020F0302020204030204" pitchFamily="34" charset="0"/>
                    <a:cs typeface="Calibri Light" panose="020F0302020204030204" pitchFamily="34" charset="0"/>
                  </a:rPr>
                  <a:t>&gt;</a:t>
                </a:r>
              </a:p>
            </p:txBody>
          </p:sp>
        </p:grpSp>
        <p:sp>
          <p:nvSpPr>
            <p:cNvPr id="28686" name="Text Box 44"/>
            <p:cNvSpPr txBox="1">
              <a:spLocks noChangeArrowheads="1"/>
            </p:cNvSpPr>
            <p:nvPr/>
          </p:nvSpPr>
          <p:spPr bwMode="auto">
            <a:xfrm>
              <a:off x="3271" y="3913"/>
              <a:ext cx="28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3200">
                  <a:solidFill>
                    <a:srgbClr val="339966"/>
                  </a:solidFill>
                  <a:latin typeface="Calibri Light" panose="020F0302020204030204" pitchFamily="34" charset="0"/>
                  <a:cs typeface="Calibri Light" panose="020F0302020204030204" pitchFamily="34" charset="0"/>
                </a:rPr>
                <a:t>0</a:t>
              </a:r>
            </a:p>
          </p:txBody>
        </p:sp>
        <p:sp>
          <p:nvSpPr>
            <p:cNvPr id="28687" name="Text Box 59"/>
            <p:cNvSpPr txBox="1">
              <a:spLocks noChangeArrowheads="1"/>
            </p:cNvSpPr>
            <p:nvPr/>
          </p:nvSpPr>
          <p:spPr bwMode="auto">
            <a:xfrm>
              <a:off x="2111" y="3913"/>
              <a:ext cx="28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3200">
                  <a:solidFill>
                    <a:srgbClr val="339966"/>
                  </a:solidFill>
                  <a:latin typeface="Calibri Light" panose="020F0302020204030204" pitchFamily="34" charset="0"/>
                  <a:cs typeface="Calibri Light" panose="020F0302020204030204" pitchFamily="34" charset="0"/>
                </a:rPr>
                <a:t>1</a:t>
              </a:r>
            </a:p>
          </p:txBody>
        </p:sp>
        <p:sp>
          <p:nvSpPr>
            <p:cNvPr id="28688" name="Text Box 60"/>
            <p:cNvSpPr txBox="1">
              <a:spLocks noChangeArrowheads="1"/>
            </p:cNvSpPr>
            <p:nvPr/>
          </p:nvSpPr>
          <p:spPr bwMode="auto">
            <a:xfrm>
              <a:off x="4623" y="3913"/>
              <a:ext cx="28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3200">
                  <a:solidFill>
                    <a:srgbClr val="339966"/>
                  </a:solidFill>
                  <a:latin typeface="Calibri Light" panose="020F0302020204030204" pitchFamily="34" charset="0"/>
                  <a:cs typeface="Calibri Light" panose="020F0302020204030204" pitchFamily="34" charset="0"/>
                </a:rPr>
                <a:t>2</a:t>
              </a:r>
            </a:p>
          </p:txBody>
        </p:sp>
        <p:sp>
          <p:nvSpPr>
            <p:cNvPr id="28689" name="Text Box 61"/>
            <p:cNvSpPr txBox="1">
              <a:spLocks noChangeArrowheads="1"/>
            </p:cNvSpPr>
            <p:nvPr/>
          </p:nvSpPr>
          <p:spPr bwMode="auto">
            <a:xfrm>
              <a:off x="912" y="3913"/>
              <a:ext cx="28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3200">
                  <a:solidFill>
                    <a:srgbClr val="339966"/>
                  </a:solidFill>
                  <a:latin typeface="Calibri Light" panose="020F0302020204030204" pitchFamily="34" charset="0"/>
                  <a:cs typeface="Calibri Light" panose="020F0302020204030204" pitchFamily="34" charset="0"/>
                </a:rPr>
                <a:t>2</a:t>
              </a:r>
            </a:p>
          </p:txBody>
        </p:sp>
      </p:grpSp>
    </p:spTree>
    <p:extLst>
      <p:ext uri="{BB962C8B-B14F-4D97-AF65-F5344CB8AC3E}">
        <p14:creationId xmlns:p14="http://schemas.microsoft.com/office/powerpoint/2010/main" val="24746080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64592"/>
                                        </p:tgtEl>
                                        <p:attrNameLst>
                                          <p:attrName>style.visibility</p:attrName>
                                        </p:attrNameLst>
                                      </p:cBhvr>
                                      <p:to>
                                        <p:strVal val="visible"/>
                                      </p:to>
                                    </p:set>
                                  </p:childTnLst>
                                  <p:subTnLst>
                                    <p:set>
                                      <p:cBhvr override="childStyle">
                                        <p:cTn dur="1" fill="hold" display="0" masterRel="nextClick" afterEffect="1"/>
                                        <p:tgtEl>
                                          <p:spTgt spid="36459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64560"/>
                                        </p:tgtEl>
                                        <p:attrNameLst>
                                          <p:attrName>style.visibility</p:attrName>
                                        </p:attrNameLst>
                                      </p:cBhvr>
                                      <p:to>
                                        <p:strVal val="visible"/>
                                      </p:to>
                                    </p:set>
                                  </p:childTnLst>
                                  <p:subTnLst>
                                    <p:set>
                                      <p:cBhvr override="childStyle">
                                        <p:cTn dur="1" fill="hold" display="0" masterRel="nextClick" afterEffect="1"/>
                                        <p:tgtEl>
                                          <p:spTgt spid="364560"/>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64598"/>
                                        </p:tgtEl>
                                        <p:attrNameLst>
                                          <p:attrName>style.visibility</p:attrName>
                                        </p:attrNameLst>
                                      </p:cBhvr>
                                      <p:to>
                                        <p:strVal val="visible"/>
                                      </p:to>
                                    </p:set>
                                  </p:childTnLst>
                                  <p:subTnLst>
                                    <p:set>
                                      <p:cBhvr override="childStyle">
                                        <p:cTn dur="1" fill="hold" display="0" masterRel="nextClick" afterEffect="1"/>
                                        <p:tgtEl>
                                          <p:spTgt spid="364598"/>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64569"/>
                                        </p:tgtEl>
                                        <p:attrNameLst>
                                          <p:attrName>style.visibility</p:attrName>
                                        </p:attrNameLst>
                                      </p:cBhvr>
                                      <p:to>
                                        <p:strVal val="visible"/>
                                      </p:to>
                                    </p:set>
                                  </p:childTnLst>
                                  <p:subTnLst>
                                    <p:set>
                                      <p:cBhvr override="childStyle">
                                        <p:cTn dur="1" fill="hold" display="0" masterRel="nextClick" afterEffect="1"/>
                                        <p:tgtEl>
                                          <p:spTgt spid="364569"/>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364595"/>
                                        </p:tgtEl>
                                        <p:attrNameLst>
                                          <p:attrName>style.visibility</p:attrName>
                                        </p:attrNameLst>
                                      </p:cBhvr>
                                      <p:to>
                                        <p:strVal val="visible"/>
                                      </p:to>
                                    </p:set>
                                  </p:childTnLst>
                                  <p:subTnLst>
                                    <p:set>
                                      <p:cBhvr override="childStyle">
                                        <p:cTn dur="1" fill="hold" display="0" masterRel="nextClick" afterEffect="1"/>
                                        <p:tgtEl>
                                          <p:spTgt spid="364595"/>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364578"/>
                                        </p:tgtEl>
                                        <p:attrNameLst>
                                          <p:attrName>style.visibility</p:attrName>
                                        </p:attrNameLst>
                                      </p:cBhvr>
                                      <p:to>
                                        <p:strVal val="visible"/>
                                      </p:to>
                                    </p:set>
                                  </p:childTnLst>
                                  <p:subTnLst>
                                    <p:set>
                                      <p:cBhvr override="childStyle">
                                        <p:cTn dur="1" fill="hold" display="0" masterRel="nextClick" afterEffect="1"/>
                                        <p:tgtEl>
                                          <p:spTgt spid="364578"/>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3646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5"/>
          <p:cNvSpPr>
            <a:spLocks noGrp="1"/>
          </p:cNvSpPr>
          <p:nvPr>
            <p:ph type="sldNum" sz="quarter" idx="12"/>
          </p:nvPr>
        </p:nvSpPr>
        <p:spPr>
          <a:noFill/>
        </p:spPr>
        <p:txBody>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r>
              <a:rPr lang="en-US" altLang="en-US" sz="1400" b="0">
                <a:solidFill>
                  <a:srgbClr val="3333CC"/>
                </a:solidFill>
                <a:latin typeface="Calibri Light" panose="020F0302020204030204" pitchFamily="34" charset="0"/>
                <a:cs typeface="Calibri Light" panose="020F0302020204030204" pitchFamily="34" charset="0"/>
              </a:rPr>
              <a:t>1-</a:t>
            </a:r>
            <a:fld id="{D21F34B8-AB3A-4D68-A9B5-3692B9217D8F}" type="slidenum">
              <a:rPr lang="en-US" altLang="en-US" sz="1400" b="0">
                <a:solidFill>
                  <a:srgbClr val="3333CC"/>
                </a:solidFill>
                <a:latin typeface="Calibri Light" panose="020F0302020204030204" pitchFamily="34" charset="0"/>
                <a:cs typeface="Calibri Light" panose="020F0302020204030204" pitchFamily="34" charset="0"/>
              </a:rPr>
              <a:pPr/>
              <a:t>42</a:t>
            </a:fld>
            <a:endParaRPr lang="en-US" altLang="en-US" sz="1400" b="0">
              <a:solidFill>
                <a:srgbClr val="3333CC"/>
              </a:solidFill>
              <a:latin typeface="Calibri Light" panose="020F0302020204030204" pitchFamily="34" charset="0"/>
              <a:cs typeface="Calibri Light" panose="020F0302020204030204" pitchFamily="34" charset="0"/>
            </a:endParaRPr>
          </a:p>
        </p:txBody>
      </p:sp>
      <p:sp>
        <p:nvSpPr>
          <p:cNvPr id="29700" name="Rectangle 2"/>
          <p:cNvSpPr>
            <a:spLocks noGrp="1" noChangeArrowheads="1"/>
          </p:cNvSpPr>
          <p:nvPr>
            <p:ph type="title"/>
          </p:nvPr>
        </p:nvSpPr>
        <p:spPr/>
        <p:txBody>
          <a:bodyPr/>
          <a:lstStyle/>
          <a:p>
            <a:r>
              <a:rPr lang="en-US" altLang="sv-SE" sz="3200">
                <a:latin typeface="Calibri Light" panose="020F0302020204030204" pitchFamily="34" charset="0"/>
                <a:cs typeface="Calibri Light" panose="020F0302020204030204" pitchFamily="34" charset="0"/>
              </a:rPr>
              <a:t>Algorithms that fulfill the adjustment-agreement – bounded solution</a:t>
            </a:r>
          </a:p>
        </p:txBody>
      </p:sp>
      <p:sp>
        <p:nvSpPr>
          <p:cNvPr id="29701" name="Rectangle 3"/>
          <p:cNvSpPr>
            <a:spLocks noGrp="1" noChangeArrowheads="1"/>
          </p:cNvSpPr>
          <p:nvPr>
            <p:ph type="body" idx="1"/>
          </p:nvPr>
        </p:nvSpPr>
        <p:spPr>
          <a:xfrm>
            <a:off x="457200" y="1484784"/>
            <a:ext cx="8229600" cy="4823941"/>
          </a:xfrm>
        </p:spPr>
        <p:txBody>
          <a:bodyPr/>
          <a:lstStyle/>
          <a:p>
            <a:pPr marL="457200" indent="-457200">
              <a:buFont typeface="Wingdings" pitchFamily="2" charset="2"/>
              <a:buNone/>
            </a:pPr>
            <a:r>
              <a:rPr lang="en-US" altLang="sv-SE" b="1" dirty="0">
                <a:latin typeface="Calibri Light" panose="020F0302020204030204" pitchFamily="34" charset="0"/>
                <a:cs typeface="Calibri Light" panose="020F0302020204030204" pitchFamily="34" charset="0"/>
              </a:rPr>
              <a:t>do forever loop</a:t>
            </a:r>
            <a:r>
              <a:rPr lang="en-US" altLang="sv-SE" dirty="0">
                <a:latin typeface="Calibri Light" panose="020F0302020204030204" pitchFamily="34" charset="0"/>
                <a:cs typeface="Calibri Light" panose="020F0302020204030204" pitchFamily="34" charset="0"/>
              </a:rPr>
              <a:t> (* executed by processor </a:t>
            </a:r>
            <a:r>
              <a:rPr lang="en-US" altLang="sv-SE" i="1" dirty="0">
                <a:latin typeface="Calibri Light" panose="020F0302020204030204" pitchFamily="34" charset="0"/>
                <a:cs typeface="Calibri Light" panose="020F0302020204030204" pitchFamily="34" charset="0"/>
              </a:rPr>
              <a:t>p</a:t>
            </a:r>
            <a:r>
              <a:rPr lang="en-US" altLang="sv-SE" i="1" baseline="-25000" dirty="0">
                <a:latin typeface="Calibri Light" panose="020F0302020204030204" pitchFamily="34" charset="0"/>
                <a:cs typeface="Calibri Light" panose="020F0302020204030204" pitchFamily="34" charset="0"/>
              </a:rPr>
              <a:t>i</a:t>
            </a:r>
            <a:r>
              <a:rPr lang="en-US" altLang="sv-SE" dirty="0">
                <a:latin typeface="Calibri Light" panose="020F0302020204030204" pitchFamily="34" charset="0"/>
                <a:cs typeface="Calibri Light" panose="020F0302020204030204" pitchFamily="34" charset="0"/>
              </a:rPr>
              <a:t> *)</a:t>
            </a:r>
          </a:p>
          <a:p>
            <a:pPr marL="457200" indent="-457200">
              <a:buFont typeface="ZapfDingbats" pitchFamily="82" charset="2"/>
              <a:buAutoNum type="arabicParenR"/>
            </a:pPr>
            <a:r>
              <a:rPr lang="en-US" altLang="sv-SE" b="1" dirty="0">
                <a:latin typeface="Calibri Light" panose="020F0302020204030204" pitchFamily="34" charset="0"/>
                <a:cs typeface="Calibri Light" panose="020F0302020204030204" pitchFamily="34" charset="0"/>
              </a:rPr>
              <a:t>for each</a:t>
            </a:r>
            <a:r>
              <a:rPr lang="en-US" altLang="sv-SE" dirty="0">
                <a:latin typeface="Calibri Light" panose="020F0302020204030204" pitchFamily="34" charset="0"/>
                <a:cs typeface="Calibri Light" panose="020F0302020204030204" pitchFamily="34" charset="0"/>
              </a:rPr>
              <a:t> </a:t>
            </a:r>
            <a:r>
              <a:rPr lang="en-US" altLang="sv-SE" i="1" dirty="0" err="1">
                <a:latin typeface="Calibri Light" panose="020F0302020204030204" pitchFamily="34" charset="0"/>
                <a:cs typeface="Calibri Light" panose="020F0302020204030204" pitchFamily="34" charset="0"/>
              </a:rPr>
              <a:t>p</a:t>
            </a:r>
            <a:r>
              <a:rPr lang="en-US" altLang="sv-SE" i="1" baseline="-25000" dirty="0" err="1">
                <a:latin typeface="Calibri Light" panose="020F0302020204030204" pitchFamily="34" charset="0"/>
                <a:cs typeface="Calibri Light" panose="020F0302020204030204" pitchFamily="34" charset="0"/>
              </a:rPr>
              <a:t>j</a:t>
            </a:r>
            <a:r>
              <a:rPr lang="en-US" altLang="sv-SE" dirty="0">
                <a:latin typeface="Calibri Light" panose="020F0302020204030204" pitchFamily="34" charset="0"/>
                <a:cs typeface="Calibri Light" panose="020F0302020204030204" pitchFamily="34" charset="0"/>
              </a:rPr>
              <a:t> </a:t>
            </a:r>
            <a:r>
              <a:rPr lang="en-US" i="0" dirty="0">
                <a:solidFill>
                  <a:srgbClr val="040C28"/>
                </a:solidFill>
                <a:effectLst/>
                <a:latin typeface="Google Sans"/>
              </a:rPr>
              <a:t>∈ </a:t>
            </a:r>
            <a:r>
              <a:rPr lang="en-US" i="1" dirty="0">
                <a:solidFill>
                  <a:srgbClr val="040C28"/>
                </a:solidFill>
                <a:effectLst/>
                <a:latin typeface="Google Sans"/>
              </a:rPr>
              <a:t>P</a:t>
            </a:r>
            <a:r>
              <a:rPr lang="en-US" i="0" dirty="0">
                <a:solidFill>
                  <a:srgbClr val="040C28"/>
                </a:solidFill>
                <a:effectLst/>
                <a:latin typeface="Google Sans"/>
              </a:rPr>
              <a:t> do </a:t>
            </a:r>
            <a:r>
              <a:rPr lang="en-US" altLang="sv-SE" b="1" dirty="0">
                <a:latin typeface="Calibri Light" panose="020F0302020204030204" pitchFamily="34" charset="0"/>
                <a:cs typeface="Calibri Light" panose="020F0302020204030204" pitchFamily="34" charset="0"/>
              </a:rPr>
              <a:t>read</a:t>
            </a:r>
            <a:r>
              <a:rPr lang="en-US" altLang="sv-SE" dirty="0">
                <a:latin typeface="Calibri Light" panose="020F0302020204030204" pitchFamily="34" charset="0"/>
                <a:cs typeface="Calibri Light" panose="020F0302020204030204" pitchFamily="34" charset="0"/>
              </a:rPr>
              <a:t> </a:t>
            </a:r>
            <a:r>
              <a:rPr lang="en-US" altLang="sv-SE" i="1" dirty="0" err="1">
                <a:latin typeface="Calibri Light" panose="020F0302020204030204" pitchFamily="34" charset="0"/>
                <a:cs typeface="Calibri Light" panose="020F0302020204030204" pitchFamily="34" charset="0"/>
              </a:rPr>
              <a:t>count</a:t>
            </a:r>
            <a:r>
              <a:rPr lang="en-US" altLang="sv-SE" i="1" baseline="-25000" dirty="0" err="1">
                <a:latin typeface="Calibri Light" panose="020F0302020204030204" pitchFamily="34" charset="0"/>
                <a:cs typeface="Calibri Light" panose="020F0302020204030204" pitchFamily="34" charset="0"/>
              </a:rPr>
              <a:t>j</a:t>
            </a:r>
            <a:r>
              <a:rPr lang="en-US" altLang="sv-SE" dirty="0">
                <a:latin typeface="Calibri Light" panose="020F0302020204030204" pitchFamily="34" charset="0"/>
                <a:cs typeface="Calibri Light" panose="020F0302020204030204" pitchFamily="34" charset="0"/>
              </a:rPr>
              <a:t> and </a:t>
            </a:r>
            <a:r>
              <a:rPr lang="en-US" altLang="sv-SE" i="1" dirty="0" err="1">
                <a:latin typeface="Calibri Light" panose="020F0302020204030204" pitchFamily="34" charset="0"/>
                <a:cs typeface="Calibri Light" panose="020F0302020204030204" pitchFamily="34" charset="0"/>
              </a:rPr>
              <a:t>clock</a:t>
            </a:r>
            <a:r>
              <a:rPr lang="en-US" altLang="sv-SE" i="1" baseline="-25000" dirty="0" err="1">
                <a:latin typeface="Calibri Light" panose="020F0302020204030204" pitchFamily="34" charset="0"/>
                <a:cs typeface="Calibri Light" panose="020F0302020204030204" pitchFamily="34" charset="0"/>
              </a:rPr>
              <a:t>j</a:t>
            </a:r>
            <a:endParaRPr lang="en-US" altLang="sv-SE" i="1" dirty="0">
              <a:latin typeface="Calibri Light" panose="020F0302020204030204" pitchFamily="34" charset="0"/>
              <a:cs typeface="Calibri Light" panose="020F0302020204030204" pitchFamily="34" charset="0"/>
            </a:endParaRPr>
          </a:p>
          <a:p>
            <a:pPr marL="457200" indent="-457200">
              <a:buFont typeface="ZapfDingbats" pitchFamily="82" charset="2"/>
              <a:buAutoNum type="arabicParenR"/>
            </a:pPr>
            <a:r>
              <a:rPr lang="en-US" altLang="sv-SE" dirty="0">
                <a:latin typeface="Calibri Light" panose="020F0302020204030204" pitchFamily="34" charset="0"/>
                <a:cs typeface="Calibri Light" panose="020F0302020204030204" pitchFamily="34" charset="0"/>
              </a:rPr>
              <a:t> </a:t>
            </a:r>
            <a:r>
              <a:rPr lang="en-US" altLang="sv-SE" b="1" dirty="0">
                <a:latin typeface="Calibri Light" panose="020F0302020204030204" pitchFamily="34" charset="0"/>
                <a:cs typeface="Calibri Light" panose="020F0302020204030204" pitchFamily="34" charset="0"/>
              </a:rPr>
              <a:t>let</a:t>
            </a:r>
            <a:r>
              <a:rPr lang="en-US" altLang="sv-SE" dirty="0">
                <a:latin typeface="Calibri Light" panose="020F0302020204030204" pitchFamily="34" charset="0"/>
                <a:cs typeface="Calibri Light" panose="020F0302020204030204" pitchFamily="34" charset="0"/>
              </a:rPr>
              <a:t> </a:t>
            </a:r>
            <a:r>
              <a:rPr lang="en-US" altLang="sv-SE" i="1" dirty="0">
                <a:latin typeface="Calibri Light" panose="020F0302020204030204" pitchFamily="34" charset="0"/>
                <a:cs typeface="Calibri Light" panose="020F0302020204030204" pitchFamily="34" charset="0"/>
              </a:rPr>
              <a:t>NB</a:t>
            </a:r>
            <a:r>
              <a:rPr lang="en-US" altLang="sv-SE" dirty="0">
                <a:latin typeface="Calibri Light" panose="020F0302020204030204" pitchFamily="34" charset="0"/>
                <a:cs typeface="Calibri Light" panose="020F0302020204030204" pitchFamily="34" charset="0"/>
              </a:rPr>
              <a:t> be the set of processor that are not </a:t>
            </a:r>
            <a:r>
              <a:rPr lang="en-US" altLang="sv-SE" dirty="0">
                <a:solidFill>
                  <a:srgbClr val="009900"/>
                </a:solidFill>
                <a:latin typeface="Calibri Light" panose="020F0302020204030204" pitchFamily="34" charset="0"/>
                <a:cs typeface="Calibri Light" panose="020F0302020204030204" pitchFamily="34" charset="0"/>
              </a:rPr>
              <a:t>behind</a:t>
            </a:r>
            <a:r>
              <a:rPr lang="en-US" altLang="sv-SE" dirty="0">
                <a:latin typeface="Calibri Light" panose="020F0302020204030204" pitchFamily="34" charset="0"/>
                <a:cs typeface="Calibri Light" panose="020F0302020204030204" pitchFamily="34" charset="0"/>
              </a:rPr>
              <a:t> any other processor</a:t>
            </a:r>
          </a:p>
          <a:p>
            <a:pPr marL="457200" indent="-457200">
              <a:buFont typeface="ZapfDingbats" pitchFamily="82" charset="2"/>
              <a:buAutoNum type="arabicParenR"/>
            </a:pPr>
            <a:r>
              <a:rPr lang="en-US" altLang="sv-SE" b="1" dirty="0">
                <a:latin typeface="Calibri Light" panose="020F0302020204030204" pitchFamily="34" charset="0"/>
                <a:cs typeface="Calibri Light" panose="020F0302020204030204" pitchFamily="34" charset="0"/>
              </a:rPr>
              <a:t>if</a:t>
            </a:r>
            <a:r>
              <a:rPr lang="en-US" altLang="sv-SE" dirty="0">
                <a:latin typeface="Calibri Light" panose="020F0302020204030204" pitchFamily="34" charset="0"/>
                <a:cs typeface="Calibri Light" panose="020F0302020204030204" pitchFamily="34" charset="0"/>
              </a:rPr>
              <a:t> </a:t>
            </a:r>
            <a:r>
              <a:rPr lang="en-US" altLang="sv-SE" i="1" dirty="0">
                <a:latin typeface="Calibri Light" panose="020F0302020204030204" pitchFamily="34" charset="0"/>
                <a:cs typeface="Calibri Light" panose="020F0302020204030204" pitchFamily="34" charset="0"/>
              </a:rPr>
              <a:t>NB</a:t>
            </a:r>
            <a:r>
              <a:rPr lang="en-US" altLang="sv-SE" dirty="0">
                <a:latin typeface="Calibri Light" panose="020F0302020204030204" pitchFamily="34" charset="0"/>
                <a:cs typeface="Calibri Light" panose="020F0302020204030204" pitchFamily="34" charset="0"/>
              </a:rPr>
              <a:t> </a:t>
            </a:r>
            <a:r>
              <a:rPr lang="en-US" altLang="sv-SE" dirty="0">
                <a:latin typeface="Calibri Light" panose="020F0302020204030204" pitchFamily="34" charset="0"/>
                <a:cs typeface="Calibri Light" panose="020F0302020204030204" pitchFamily="34" charset="0"/>
                <a:sym typeface="Symbol" pitchFamily="18" charset="2"/>
              </a:rPr>
              <a:t> </a:t>
            </a:r>
            <a:r>
              <a:rPr lang="en-US" altLang="sv-SE" dirty="0">
                <a:latin typeface="Calibri Light" panose="020F0302020204030204" pitchFamily="34" charset="0"/>
                <a:cs typeface="Calibri Light" panose="020F0302020204030204" pitchFamily="34" charset="0"/>
                <a:sym typeface="Math1" pitchFamily="2" charset="2"/>
              </a:rPr>
              <a:t> </a:t>
            </a:r>
            <a:r>
              <a:rPr lang="en-US" altLang="sv-SE" b="1" dirty="0">
                <a:latin typeface="Calibri Light" panose="020F0302020204030204" pitchFamily="34" charset="0"/>
                <a:cs typeface="Calibri Light" panose="020F0302020204030204" pitchFamily="34" charset="0"/>
                <a:sym typeface="Math1" pitchFamily="2" charset="2"/>
              </a:rPr>
              <a:t>then </a:t>
            </a:r>
          </a:p>
          <a:p>
            <a:pPr marL="914400" lvl="1" indent="-514350">
              <a:buFont typeface="+mj-lt"/>
              <a:buAutoNum type="romanUcPeriod"/>
            </a:pPr>
            <a:r>
              <a:rPr lang="en-US" altLang="sv-SE" sz="2800" b="1" dirty="0">
                <a:latin typeface="Calibri Light" panose="020F0302020204030204" pitchFamily="34" charset="0"/>
                <a:cs typeface="Calibri Light" panose="020F0302020204030204" pitchFamily="34" charset="0"/>
                <a:sym typeface="Math1" pitchFamily="2" charset="2"/>
              </a:rPr>
              <a:t>let</a:t>
            </a:r>
            <a:r>
              <a:rPr lang="en-US" altLang="sv-SE" sz="2800" dirty="0">
                <a:latin typeface="Calibri Light" panose="020F0302020204030204" pitchFamily="34" charset="0"/>
                <a:cs typeface="Calibri Light" panose="020F0302020204030204" pitchFamily="34" charset="0"/>
                <a:sym typeface="Math1" pitchFamily="2" charset="2"/>
              </a:rPr>
              <a:t> </a:t>
            </a:r>
            <a:r>
              <a:rPr lang="en-US" altLang="sv-SE" sz="2800" i="1" dirty="0">
                <a:latin typeface="Calibri Light" panose="020F0302020204030204" pitchFamily="34" charset="0"/>
                <a:cs typeface="Calibri Light" panose="020F0302020204030204" pitchFamily="34" charset="0"/>
              </a:rPr>
              <a:t>p</a:t>
            </a:r>
            <a:r>
              <a:rPr lang="en-US" altLang="sv-SE" sz="2800" i="1" baseline="-25000" dirty="0">
                <a:latin typeface="Calibri Light" panose="020F0302020204030204" pitchFamily="34" charset="0"/>
                <a:cs typeface="Calibri Light" panose="020F0302020204030204" pitchFamily="34" charset="0"/>
              </a:rPr>
              <a:t>k</a:t>
            </a:r>
            <a:r>
              <a:rPr lang="en-US" altLang="sv-SE" sz="2800" dirty="0">
                <a:latin typeface="Calibri Light" panose="020F0302020204030204" pitchFamily="34" charset="0"/>
                <a:cs typeface="Calibri Light" panose="020F0302020204030204" pitchFamily="34" charset="0"/>
                <a:sym typeface="Math1" pitchFamily="2" charset="2"/>
              </a:rPr>
              <a:t> be a processor with the maximal </a:t>
            </a:r>
            <a:r>
              <a:rPr lang="en-US" altLang="sv-SE" sz="2800" i="1" dirty="0">
                <a:latin typeface="Calibri Light" panose="020F0302020204030204" pitchFamily="34" charset="0"/>
                <a:cs typeface="Calibri Light" panose="020F0302020204030204" pitchFamily="34" charset="0"/>
                <a:sym typeface="Math1" pitchFamily="2" charset="2"/>
              </a:rPr>
              <a:t>clock</a:t>
            </a:r>
            <a:r>
              <a:rPr lang="en-US" altLang="sv-SE" sz="2800" dirty="0">
                <a:latin typeface="Calibri Light" panose="020F0302020204030204" pitchFamily="34" charset="0"/>
                <a:cs typeface="Calibri Light" panose="020F0302020204030204" pitchFamily="34" charset="0"/>
                <a:sym typeface="Math1" pitchFamily="2" charset="2"/>
              </a:rPr>
              <a:t> in </a:t>
            </a:r>
            <a:r>
              <a:rPr lang="en-US" altLang="sv-SE" sz="2800" i="1" dirty="0">
                <a:latin typeface="Calibri Light" panose="020F0302020204030204" pitchFamily="34" charset="0"/>
                <a:cs typeface="Calibri Light" panose="020F0302020204030204" pitchFamily="34" charset="0"/>
                <a:sym typeface="Math1" pitchFamily="2" charset="2"/>
              </a:rPr>
              <a:t>NB</a:t>
            </a:r>
          </a:p>
          <a:p>
            <a:pPr marL="914400" lvl="1" indent="-514350">
              <a:buFont typeface="+mj-lt"/>
              <a:buAutoNum type="romanUcPeriod"/>
            </a:pPr>
            <a:r>
              <a:rPr lang="en-US" altLang="sv-SE" sz="2800" dirty="0">
                <a:solidFill>
                  <a:schemeClr val="accent6">
                    <a:lumMod val="75000"/>
                  </a:schemeClr>
                </a:solidFill>
                <a:latin typeface="Calibri Light" panose="020F0302020204030204" pitchFamily="34" charset="0"/>
                <a:cs typeface="Calibri Light" panose="020F0302020204030204" pitchFamily="34" charset="0"/>
                <a:sym typeface="Math1" pitchFamily="2" charset="2"/>
              </a:rPr>
              <a:t> </a:t>
            </a:r>
            <a:r>
              <a:rPr lang="en-US" altLang="sv-SE" sz="2800" i="1" dirty="0" err="1">
                <a:solidFill>
                  <a:schemeClr val="accent6">
                    <a:lumMod val="75000"/>
                  </a:schemeClr>
                </a:solidFill>
                <a:latin typeface="Calibri Light" panose="020F0302020204030204" pitchFamily="34" charset="0"/>
                <a:cs typeface="Calibri Light" panose="020F0302020204030204" pitchFamily="34" charset="0"/>
                <a:sym typeface="Math1" pitchFamily="2" charset="2"/>
              </a:rPr>
              <a:t>clock</a:t>
            </a:r>
            <a:r>
              <a:rPr lang="en-US" altLang="sv-SE" sz="2800" i="1" baseline="-25000" dirty="0" err="1">
                <a:solidFill>
                  <a:schemeClr val="accent6">
                    <a:lumMod val="75000"/>
                  </a:schemeClr>
                </a:solidFill>
                <a:latin typeface="Calibri Light" panose="020F0302020204030204" pitchFamily="34" charset="0"/>
                <a:cs typeface="Calibri Light" panose="020F0302020204030204" pitchFamily="34" charset="0"/>
              </a:rPr>
              <a:t>i</a:t>
            </a:r>
            <a:r>
              <a:rPr lang="en-US" altLang="sv-SE" sz="2800" dirty="0">
                <a:solidFill>
                  <a:schemeClr val="accent6">
                    <a:lumMod val="75000"/>
                  </a:schemeClr>
                </a:solidFill>
                <a:latin typeface="Calibri Light" panose="020F0302020204030204" pitchFamily="34" charset="0"/>
                <a:cs typeface="Calibri Light" panose="020F0302020204030204" pitchFamily="34" charset="0"/>
                <a:sym typeface="Math1" pitchFamily="2" charset="2"/>
              </a:rPr>
              <a:t> := </a:t>
            </a:r>
            <a:r>
              <a:rPr lang="en-US" altLang="sv-SE" sz="2800" i="1" dirty="0" err="1">
                <a:solidFill>
                  <a:schemeClr val="accent6">
                    <a:lumMod val="75000"/>
                  </a:schemeClr>
                </a:solidFill>
                <a:latin typeface="Calibri Light" panose="020F0302020204030204" pitchFamily="34" charset="0"/>
                <a:cs typeface="Calibri Light" panose="020F0302020204030204" pitchFamily="34" charset="0"/>
                <a:sym typeface="Math1" pitchFamily="2" charset="2"/>
              </a:rPr>
              <a:t>clock</a:t>
            </a:r>
            <a:r>
              <a:rPr lang="en-US" altLang="sv-SE" sz="2800" i="1" baseline="-25000" dirty="0" err="1">
                <a:solidFill>
                  <a:schemeClr val="accent6">
                    <a:lumMod val="75000"/>
                  </a:schemeClr>
                </a:solidFill>
                <a:latin typeface="Calibri Light" panose="020F0302020204030204" pitchFamily="34" charset="0"/>
                <a:cs typeface="Calibri Light" panose="020F0302020204030204" pitchFamily="34" charset="0"/>
              </a:rPr>
              <a:t>k</a:t>
            </a:r>
            <a:r>
              <a:rPr lang="en-US" altLang="sv-SE" sz="2800" dirty="0">
                <a:solidFill>
                  <a:schemeClr val="accent6">
                    <a:lumMod val="75000"/>
                  </a:schemeClr>
                </a:solidFill>
                <a:latin typeface="Calibri Light" panose="020F0302020204030204" pitchFamily="34" charset="0"/>
                <a:cs typeface="Calibri Light" panose="020F0302020204030204" pitchFamily="34" charset="0"/>
                <a:sym typeface="Math1" pitchFamily="2" charset="2"/>
              </a:rPr>
              <a:t> + 1 (mod M)</a:t>
            </a:r>
          </a:p>
          <a:p>
            <a:pPr marL="457200" indent="-457200">
              <a:buFont typeface="ZapfDingbats" pitchFamily="82" charset="2"/>
              <a:buAutoNum type="arabicParenR"/>
            </a:pPr>
            <a:r>
              <a:rPr lang="en-US" altLang="sv-SE" b="1" dirty="0">
                <a:latin typeface="Calibri Light" panose="020F0302020204030204" pitchFamily="34" charset="0"/>
                <a:cs typeface="Calibri Light" panose="020F0302020204030204" pitchFamily="34" charset="0"/>
                <a:sym typeface="Math1" pitchFamily="2" charset="2"/>
              </a:rPr>
              <a:t>for each</a:t>
            </a:r>
            <a:r>
              <a:rPr lang="en-US" altLang="sv-SE" dirty="0">
                <a:latin typeface="Calibri Light" panose="020F0302020204030204" pitchFamily="34" charset="0"/>
                <a:cs typeface="Calibri Light" panose="020F0302020204030204" pitchFamily="34" charset="0"/>
                <a:sym typeface="Math1" pitchFamily="2" charset="2"/>
              </a:rPr>
              <a:t> </a:t>
            </a:r>
            <a:r>
              <a:rPr lang="en-US" altLang="sv-SE" i="1" dirty="0" err="1">
                <a:latin typeface="Calibri Light" panose="020F0302020204030204" pitchFamily="34" charset="0"/>
                <a:cs typeface="Calibri Light" panose="020F0302020204030204" pitchFamily="34" charset="0"/>
              </a:rPr>
              <a:t>p</a:t>
            </a:r>
            <a:r>
              <a:rPr lang="en-US" altLang="sv-SE" i="1" baseline="-25000" dirty="0" err="1">
                <a:latin typeface="Calibri Light" panose="020F0302020204030204" pitchFamily="34" charset="0"/>
                <a:cs typeface="Calibri Light" panose="020F0302020204030204" pitchFamily="34" charset="0"/>
              </a:rPr>
              <a:t>j</a:t>
            </a:r>
            <a:r>
              <a:rPr lang="en-US" altLang="sv-SE" dirty="0">
                <a:latin typeface="Calibri Light" panose="020F0302020204030204" pitchFamily="34" charset="0"/>
                <a:cs typeface="Calibri Light" panose="020F0302020204030204" pitchFamily="34" charset="0"/>
              </a:rPr>
              <a:t> </a:t>
            </a:r>
            <a:r>
              <a:rPr lang="en-US" i="0" dirty="0">
                <a:solidFill>
                  <a:srgbClr val="040C28"/>
                </a:solidFill>
                <a:effectLst/>
                <a:latin typeface="Google Sans"/>
              </a:rPr>
              <a:t>∈ </a:t>
            </a:r>
            <a:r>
              <a:rPr lang="en-US" i="1" dirty="0">
                <a:solidFill>
                  <a:srgbClr val="040C28"/>
                </a:solidFill>
                <a:effectLst/>
                <a:latin typeface="Google Sans"/>
              </a:rPr>
              <a:t>P</a:t>
            </a:r>
            <a:r>
              <a:rPr lang="en-US" altLang="sv-SE" dirty="0">
                <a:latin typeface="Calibri Light" panose="020F0302020204030204" pitchFamily="34" charset="0"/>
                <a:cs typeface="Calibri Light" panose="020F0302020204030204" pitchFamily="34" charset="0"/>
                <a:sym typeface="Math1" pitchFamily="2" charset="2"/>
              </a:rPr>
              <a:t> </a:t>
            </a:r>
            <a:r>
              <a:rPr lang="en-US" altLang="sv-SE" b="1" dirty="0">
                <a:latin typeface="Calibri Light" panose="020F0302020204030204" pitchFamily="34" charset="0"/>
                <a:cs typeface="Calibri Light" panose="020F0302020204030204" pitchFamily="34" charset="0"/>
                <a:sym typeface="Math1" pitchFamily="2" charset="2"/>
              </a:rPr>
              <a:t>do</a:t>
            </a:r>
            <a:r>
              <a:rPr lang="en-US" altLang="sv-SE" dirty="0">
                <a:latin typeface="Calibri Light" panose="020F0302020204030204" pitchFamily="34" charset="0"/>
                <a:cs typeface="Calibri Light" panose="020F0302020204030204" pitchFamily="34" charset="0"/>
                <a:sym typeface="Math1" pitchFamily="2" charset="2"/>
              </a:rPr>
              <a:t> if </a:t>
            </a:r>
            <a:r>
              <a:rPr lang="en-US" altLang="sv-SE" i="1" dirty="0" err="1">
                <a:latin typeface="Calibri Light" panose="020F0302020204030204" pitchFamily="34" charset="0"/>
                <a:cs typeface="Calibri Light" panose="020F0302020204030204" pitchFamily="34" charset="0"/>
              </a:rPr>
              <a:t>p</a:t>
            </a:r>
            <a:r>
              <a:rPr lang="en-US" altLang="sv-SE" i="1" baseline="-25000" dirty="0" err="1">
                <a:latin typeface="Calibri Light" panose="020F0302020204030204" pitchFamily="34" charset="0"/>
                <a:cs typeface="Calibri Light" panose="020F0302020204030204" pitchFamily="34" charset="0"/>
              </a:rPr>
              <a:t>j</a:t>
            </a:r>
            <a:r>
              <a:rPr lang="en-US" altLang="sv-SE" i="1" baseline="-25000" dirty="0">
                <a:latin typeface="Calibri Light" panose="020F0302020204030204" pitchFamily="34" charset="0"/>
                <a:cs typeface="Calibri Light" panose="020F0302020204030204" pitchFamily="34" charset="0"/>
              </a:rPr>
              <a:t> </a:t>
            </a:r>
            <a:r>
              <a:rPr lang="en-US" altLang="sv-SE" dirty="0">
                <a:latin typeface="Calibri Light" panose="020F0302020204030204" pitchFamily="34" charset="0"/>
                <a:cs typeface="Calibri Light" panose="020F0302020204030204" pitchFamily="34" charset="0"/>
                <a:sym typeface="Math1" pitchFamily="2" charset="2"/>
              </a:rPr>
              <a:t> is not behind </a:t>
            </a:r>
            <a:r>
              <a:rPr lang="en-US" altLang="sv-SE" i="1" dirty="0">
                <a:latin typeface="Calibri Light" panose="020F0302020204030204" pitchFamily="34" charset="0"/>
                <a:cs typeface="Calibri Light" panose="020F0302020204030204" pitchFamily="34" charset="0"/>
              </a:rPr>
              <a:t>p</a:t>
            </a:r>
            <a:r>
              <a:rPr lang="en-US" altLang="sv-SE" i="1" baseline="-25000" dirty="0">
                <a:latin typeface="Calibri Light" panose="020F0302020204030204" pitchFamily="34" charset="0"/>
                <a:cs typeface="Calibri Light" panose="020F0302020204030204" pitchFamily="34" charset="0"/>
              </a:rPr>
              <a:t>i  </a:t>
            </a:r>
            <a:r>
              <a:rPr lang="en-US" altLang="sv-SE" b="1" dirty="0">
                <a:latin typeface="Calibri Light" panose="020F0302020204030204" pitchFamily="34" charset="0"/>
                <a:cs typeface="Calibri Light" panose="020F0302020204030204" pitchFamily="34" charset="0"/>
                <a:sym typeface="Math1" pitchFamily="2" charset="2"/>
              </a:rPr>
              <a:t>then</a:t>
            </a:r>
            <a:r>
              <a:rPr lang="en-US" altLang="sv-SE" dirty="0">
                <a:latin typeface="Calibri Light" panose="020F0302020204030204" pitchFamily="34" charset="0"/>
                <a:cs typeface="Calibri Light" panose="020F0302020204030204" pitchFamily="34" charset="0"/>
                <a:sym typeface="Math1" pitchFamily="2" charset="2"/>
              </a:rPr>
              <a:t> </a:t>
            </a:r>
            <a:endParaRPr lang="en-US" altLang="sv-SE" dirty="0">
              <a:solidFill>
                <a:srgbClr val="009900"/>
              </a:solidFill>
              <a:latin typeface="Calibri Light" panose="020F0302020204030204" pitchFamily="34" charset="0"/>
              <a:cs typeface="Calibri Light" panose="020F0302020204030204" pitchFamily="34" charset="0"/>
              <a:sym typeface="Math1" pitchFamily="2" charset="2"/>
            </a:endParaRPr>
          </a:p>
          <a:p>
            <a:pPr marL="971550" lvl="1" indent="-571500">
              <a:buFont typeface="+mj-lt"/>
              <a:buAutoNum type="romanUcPeriod"/>
            </a:pPr>
            <a:r>
              <a:rPr lang="en-US" altLang="sv-SE" sz="2800" dirty="0">
                <a:solidFill>
                  <a:srgbClr val="009900"/>
                </a:solidFill>
                <a:latin typeface="Calibri Light" panose="020F0302020204030204" pitchFamily="34" charset="0"/>
                <a:cs typeface="Calibri Light" panose="020F0302020204030204" pitchFamily="34" charset="0"/>
                <a:sym typeface="Math1" pitchFamily="2" charset="2"/>
              </a:rPr>
              <a:t> </a:t>
            </a:r>
            <a:r>
              <a:rPr lang="en-US" altLang="sv-SE" sz="2800" i="1" dirty="0" err="1">
                <a:solidFill>
                  <a:srgbClr val="009900"/>
                </a:solidFill>
                <a:latin typeface="Calibri Light" panose="020F0302020204030204" pitchFamily="34" charset="0"/>
                <a:cs typeface="Calibri Light" panose="020F0302020204030204" pitchFamily="34" charset="0"/>
                <a:sym typeface="Math1" pitchFamily="2" charset="2"/>
              </a:rPr>
              <a:t>count</a:t>
            </a:r>
            <a:r>
              <a:rPr lang="en-US" altLang="sv-SE" sz="2800" i="1" baseline="-25000" dirty="0" err="1">
                <a:solidFill>
                  <a:schemeClr val="accent6">
                    <a:lumMod val="75000"/>
                  </a:schemeClr>
                </a:solidFill>
                <a:latin typeface="Calibri Light" panose="020F0302020204030204" pitchFamily="34" charset="0"/>
                <a:cs typeface="Calibri Light" panose="020F0302020204030204" pitchFamily="34" charset="0"/>
              </a:rPr>
              <a:t>i</a:t>
            </a:r>
            <a:r>
              <a:rPr lang="en-US" altLang="sv-SE" sz="2800" i="1" baseline="-25000" dirty="0">
                <a:solidFill>
                  <a:schemeClr val="accent6">
                    <a:lumMod val="75000"/>
                  </a:schemeClr>
                </a:solidFill>
                <a:latin typeface="Calibri Light" panose="020F0302020204030204" pitchFamily="34" charset="0"/>
                <a:cs typeface="Calibri Light" panose="020F0302020204030204" pitchFamily="34" charset="0"/>
              </a:rPr>
              <a:t> </a:t>
            </a:r>
            <a:r>
              <a:rPr lang="en-US" altLang="sv-SE" sz="2800" dirty="0">
                <a:solidFill>
                  <a:srgbClr val="009900"/>
                </a:solidFill>
                <a:latin typeface="Calibri Light" panose="020F0302020204030204" pitchFamily="34" charset="0"/>
                <a:cs typeface="Calibri Light" panose="020F0302020204030204" pitchFamily="34" charset="0"/>
                <a:sym typeface="Math1" pitchFamily="2" charset="2"/>
              </a:rPr>
              <a:t>[j] := </a:t>
            </a:r>
            <a:r>
              <a:rPr lang="en-US" altLang="sv-SE" sz="2800" i="1" dirty="0" err="1">
                <a:solidFill>
                  <a:srgbClr val="009900"/>
                </a:solidFill>
                <a:latin typeface="Calibri Light" panose="020F0302020204030204" pitchFamily="34" charset="0"/>
                <a:cs typeface="Calibri Light" panose="020F0302020204030204" pitchFamily="34" charset="0"/>
                <a:sym typeface="Math1" pitchFamily="2" charset="2"/>
              </a:rPr>
              <a:t>count</a:t>
            </a:r>
            <a:r>
              <a:rPr lang="en-US" altLang="sv-SE" sz="2800" i="1" baseline="-25000" dirty="0" err="1">
                <a:solidFill>
                  <a:schemeClr val="accent6">
                    <a:lumMod val="75000"/>
                  </a:schemeClr>
                </a:solidFill>
                <a:latin typeface="Calibri Light" panose="020F0302020204030204" pitchFamily="34" charset="0"/>
                <a:cs typeface="Calibri Light" panose="020F0302020204030204" pitchFamily="34" charset="0"/>
              </a:rPr>
              <a:t>i</a:t>
            </a:r>
            <a:r>
              <a:rPr lang="en-US" altLang="sv-SE" sz="2800" dirty="0">
                <a:solidFill>
                  <a:srgbClr val="009900"/>
                </a:solidFill>
                <a:latin typeface="Calibri Light" panose="020F0302020204030204" pitchFamily="34" charset="0"/>
                <a:cs typeface="Calibri Light" panose="020F0302020204030204" pitchFamily="34" charset="0"/>
                <a:sym typeface="Math1" pitchFamily="2" charset="2"/>
              </a:rPr>
              <a:t>[j] + 1 (mod 3)processors</a:t>
            </a:r>
            <a:endParaRPr lang="en-US" altLang="sv-SE" sz="2800" u="sng" dirty="0">
              <a:solidFill>
                <a:srgbClr val="009900"/>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9732626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Slide Number Placeholder 4"/>
          <p:cNvSpPr>
            <a:spLocks noGrp="1"/>
          </p:cNvSpPr>
          <p:nvPr>
            <p:ph type="sldNum" sz="quarter" idx="12"/>
          </p:nvPr>
        </p:nvSpPr>
        <p:spPr>
          <a:noFill/>
        </p:spPr>
        <p:txBody>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r>
              <a:rPr lang="en-US" altLang="en-US" sz="1400" b="0">
                <a:solidFill>
                  <a:srgbClr val="3333CC"/>
                </a:solidFill>
                <a:latin typeface="Calibri Light" panose="020F0302020204030204" pitchFamily="34" charset="0"/>
                <a:cs typeface="Calibri Light" panose="020F0302020204030204" pitchFamily="34" charset="0"/>
              </a:rPr>
              <a:t>1-</a:t>
            </a:r>
            <a:fld id="{20C54E34-4B56-4ADF-8648-0CA115AA999F}" type="slidenum">
              <a:rPr lang="en-US" altLang="en-US" sz="1400" b="0">
                <a:solidFill>
                  <a:srgbClr val="3333CC"/>
                </a:solidFill>
                <a:latin typeface="Calibri Light" panose="020F0302020204030204" pitchFamily="34" charset="0"/>
                <a:cs typeface="Calibri Light" panose="020F0302020204030204" pitchFamily="34" charset="0"/>
              </a:rPr>
              <a:pPr/>
              <a:t>43</a:t>
            </a:fld>
            <a:endParaRPr lang="en-US" altLang="en-US" sz="1400" b="0">
              <a:solidFill>
                <a:srgbClr val="3333CC"/>
              </a:solidFill>
              <a:latin typeface="Calibri Light" panose="020F0302020204030204" pitchFamily="34" charset="0"/>
              <a:cs typeface="Calibri Light" panose="020F0302020204030204" pitchFamily="34" charset="0"/>
            </a:endParaRPr>
          </a:p>
        </p:txBody>
      </p:sp>
      <p:sp>
        <p:nvSpPr>
          <p:cNvPr id="30724" name="Rectangle 2"/>
          <p:cNvSpPr>
            <a:spLocks noGrp="1" noChangeArrowheads="1"/>
          </p:cNvSpPr>
          <p:nvPr>
            <p:ph type="title"/>
          </p:nvPr>
        </p:nvSpPr>
        <p:spPr>
          <a:xfrm>
            <a:off x="533400" y="593725"/>
            <a:ext cx="7772400" cy="1143000"/>
          </a:xfrm>
        </p:spPr>
        <p:txBody>
          <a:bodyPr/>
          <a:lstStyle/>
          <a:p>
            <a:r>
              <a:rPr lang="en-US" altLang="sv-SE" sz="3200">
                <a:latin typeface="Calibri Light" panose="020F0302020204030204" pitchFamily="34" charset="0"/>
                <a:cs typeface="Calibri Light" panose="020F0302020204030204" pitchFamily="34" charset="0"/>
              </a:rPr>
              <a:t>Self-stabilizing Wait-free Bounded Solution – Run Sample</a:t>
            </a:r>
          </a:p>
        </p:txBody>
      </p:sp>
      <p:grpSp>
        <p:nvGrpSpPr>
          <p:cNvPr id="337942" name="Group 22"/>
          <p:cNvGrpSpPr>
            <a:grpSpLocks/>
          </p:cNvGrpSpPr>
          <p:nvPr/>
        </p:nvGrpSpPr>
        <p:grpSpPr bwMode="auto">
          <a:xfrm>
            <a:off x="2844800" y="2165350"/>
            <a:ext cx="2781300" cy="2160588"/>
            <a:chOff x="486" y="972"/>
            <a:chExt cx="1752" cy="1361"/>
          </a:xfrm>
        </p:grpSpPr>
        <p:sp>
          <p:nvSpPr>
            <p:cNvPr id="30807" name="Oval 4"/>
            <p:cNvSpPr>
              <a:spLocks noChangeArrowheads="1"/>
            </p:cNvSpPr>
            <p:nvPr/>
          </p:nvSpPr>
          <p:spPr bwMode="auto">
            <a:xfrm>
              <a:off x="710" y="1142"/>
              <a:ext cx="332" cy="293"/>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chemeClr val="accent2"/>
                  </a:solidFill>
                  <a:latin typeface="Calibri Light" panose="020F0302020204030204" pitchFamily="34" charset="0"/>
                  <a:cs typeface="Calibri Light" panose="020F0302020204030204" pitchFamily="34" charset="0"/>
                </a:rPr>
                <a:t>8</a:t>
              </a:r>
            </a:p>
          </p:txBody>
        </p:sp>
        <p:sp>
          <p:nvSpPr>
            <p:cNvPr id="30808" name="Line 5"/>
            <p:cNvSpPr>
              <a:spLocks noChangeShapeType="1"/>
            </p:cNvSpPr>
            <p:nvPr/>
          </p:nvSpPr>
          <p:spPr bwMode="auto">
            <a:xfrm>
              <a:off x="1042" y="1435"/>
              <a:ext cx="582" cy="490"/>
            </a:xfrm>
            <a:prstGeom prst="line">
              <a:avLst/>
            </a:prstGeom>
            <a:noFill/>
            <a:ln w="952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30809" name="Line 6"/>
            <p:cNvSpPr>
              <a:spLocks noChangeShapeType="1"/>
            </p:cNvSpPr>
            <p:nvPr/>
          </p:nvSpPr>
          <p:spPr bwMode="auto">
            <a:xfrm>
              <a:off x="886" y="1435"/>
              <a:ext cx="0" cy="48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30810" name="Line 7"/>
            <p:cNvSpPr>
              <a:spLocks noChangeShapeType="1"/>
            </p:cNvSpPr>
            <p:nvPr/>
          </p:nvSpPr>
          <p:spPr bwMode="auto">
            <a:xfrm>
              <a:off x="1792" y="1431"/>
              <a:ext cx="0" cy="480"/>
            </a:xfrm>
            <a:prstGeom prst="line">
              <a:avLst/>
            </a:prstGeom>
            <a:noFill/>
            <a:ln w="9525">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30811" name="Line 8"/>
            <p:cNvSpPr>
              <a:spLocks noChangeShapeType="1"/>
            </p:cNvSpPr>
            <p:nvPr/>
          </p:nvSpPr>
          <p:spPr bwMode="auto">
            <a:xfrm>
              <a:off x="1042" y="2060"/>
              <a:ext cx="582" cy="0"/>
            </a:xfrm>
            <a:prstGeom prst="line">
              <a:avLst/>
            </a:prstGeom>
            <a:noFill/>
            <a:ln w="952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30812" name="Line 9"/>
            <p:cNvSpPr>
              <a:spLocks noChangeShapeType="1"/>
            </p:cNvSpPr>
            <p:nvPr/>
          </p:nvSpPr>
          <p:spPr bwMode="auto">
            <a:xfrm>
              <a:off x="1042" y="1287"/>
              <a:ext cx="582" cy="0"/>
            </a:xfrm>
            <a:prstGeom prst="line">
              <a:avLst/>
            </a:prstGeom>
            <a:noFill/>
            <a:ln w="9525">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30813" name="Line 10"/>
            <p:cNvSpPr>
              <a:spLocks noChangeShapeType="1"/>
            </p:cNvSpPr>
            <p:nvPr/>
          </p:nvSpPr>
          <p:spPr bwMode="auto">
            <a:xfrm rot="5841475">
              <a:off x="1028" y="1431"/>
              <a:ext cx="582" cy="490"/>
            </a:xfrm>
            <a:prstGeom prst="line">
              <a:avLst/>
            </a:prstGeom>
            <a:noFill/>
            <a:ln w="9525">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30814" name="Line 11"/>
            <p:cNvSpPr>
              <a:spLocks noChangeShapeType="1"/>
            </p:cNvSpPr>
            <p:nvPr/>
          </p:nvSpPr>
          <p:spPr bwMode="auto">
            <a:xfrm>
              <a:off x="790" y="1925"/>
              <a:ext cx="176" cy="28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30815" name="Oval 15"/>
            <p:cNvSpPr>
              <a:spLocks noChangeArrowheads="1"/>
            </p:cNvSpPr>
            <p:nvPr/>
          </p:nvSpPr>
          <p:spPr bwMode="auto">
            <a:xfrm>
              <a:off x="1624" y="1142"/>
              <a:ext cx="332" cy="293"/>
            </a:xfrm>
            <a:prstGeom prst="ellipse">
              <a:avLst/>
            </a:prstGeom>
            <a:noFill/>
            <a:ln w="9525">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chemeClr val="accent2"/>
                  </a:solidFill>
                  <a:latin typeface="Calibri Light" panose="020F0302020204030204" pitchFamily="34" charset="0"/>
                  <a:cs typeface="Calibri Light" panose="020F0302020204030204" pitchFamily="34" charset="0"/>
                </a:rPr>
                <a:t>4</a:t>
              </a:r>
            </a:p>
          </p:txBody>
        </p:sp>
        <p:sp>
          <p:nvSpPr>
            <p:cNvPr id="30816" name="Oval 16"/>
            <p:cNvSpPr>
              <a:spLocks noChangeArrowheads="1"/>
            </p:cNvSpPr>
            <p:nvPr/>
          </p:nvSpPr>
          <p:spPr bwMode="auto">
            <a:xfrm>
              <a:off x="1626" y="1911"/>
              <a:ext cx="332" cy="293"/>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chemeClr val="accent2"/>
                  </a:solidFill>
                  <a:latin typeface="Calibri Light" panose="020F0302020204030204" pitchFamily="34" charset="0"/>
                  <a:cs typeface="Calibri Light" panose="020F0302020204030204" pitchFamily="34" charset="0"/>
                </a:rPr>
                <a:t>2</a:t>
              </a:r>
            </a:p>
          </p:txBody>
        </p:sp>
        <p:sp>
          <p:nvSpPr>
            <p:cNvPr id="30817" name="Oval 17"/>
            <p:cNvSpPr>
              <a:spLocks noChangeArrowheads="1"/>
            </p:cNvSpPr>
            <p:nvPr/>
          </p:nvSpPr>
          <p:spPr bwMode="auto">
            <a:xfrm>
              <a:off x="710" y="1925"/>
              <a:ext cx="332" cy="293"/>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chemeClr val="accent2"/>
                  </a:solidFill>
                  <a:latin typeface="Calibri Light" panose="020F0302020204030204" pitchFamily="34" charset="0"/>
                  <a:cs typeface="Calibri Light" panose="020F0302020204030204" pitchFamily="34" charset="0"/>
                </a:rPr>
                <a:t>1</a:t>
              </a:r>
            </a:p>
          </p:txBody>
        </p:sp>
        <p:sp>
          <p:nvSpPr>
            <p:cNvPr id="30818" name="Text Box 18"/>
            <p:cNvSpPr txBox="1">
              <a:spLocks noChangeArrowheads="1"/>
            </p:cNvSpPr>
            <p:nvPr/>
          </p:nvSpPr>
          <p:spPr bwMode="auto">
            <a:xfrm>
              <a:off x="550" y="972"/>
              <a:ext cx="3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latin typeface="Calibri Light" panose="020F0302020204030204" pitchFamily="34" charset="0"/>
                  <a:cs typeface="Calibri Light" panose="020F0302020204030204" pitchFamily="34" charset="0"/>
                </a:rPr>
                <a:t>P</a:t>
              </a:r>
              <a:r>
                <a:rPr lang="en-US" altLang="sv-SE" sz="2000" b="0" baseline="-25000">
                  <a:solidFill>
                    <a:schemeClr val="accent2"/>
                  </a:solidFill>
                  <a:latin typeface="Calibri Light" panose="020F0302020204030204" pitchFamily="34" charset="0"/>
                  <a:cs typeface="Calibri Light" panose="020F0302020204030204" pitchFamily="34" charset="0"/>
                </a:rPr>
                <a:t>1</a:t>
              </a:r>
            </a:p>
          </p:txBody>
        </p:sp>
        <p:sp>
          <p:nvSpPr>
            <p:cNvPr id="30819" name="Text Box 19"/>
            <p:cNvSpPr txBox="1">
              <a:spLocks noChangeArrowheads="1"/>
            </p:cNvSpPr>
            <p:nvPr/>
          </p:nvSpPr>
          <p:spPr bwMode="auto">
            <a:xfrm>
              <a:off x="1798" y="972"/>
              <a:ext cx="3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latin typeface="Calibri Light" panose="020F0302020204030204" pitchFamily="34" charset="0"/>
                  <a:cs typeface="Calibri Light" panose="020F0302020204030204" pitchFamily="34" charset="0"/>
                </a:rPr>
                <a:t>P</a:t>
              </a:r>
              <a:r>
                <a:rPr lang="en-US" altLang="sv-SE" sz="2000" b="0" baseline="-25000">
                  <a:solidFill>
                    <a:schemeClr val="accent2"/>
                  </a:solidFill>
                  <a:latin typeface="Calibri Light" panose="020F0302020204030204" pitchFamily="34" charset="0"/>
                  <a:cs typeface="Calibri Light" panose="020F0302020204030204" pitchFamily="34" charset="0"/>
                </a:rPr>
                <a:t>2</a:t>
              </a:r>
            </a:p>
          </p:txBody>
        </p:sp>
        <p:sp>
          <p:nvSpPr>
            <p:cNvPr id="30820" name="Text Box 20"/>
            <p:cNvSpPr txBox="1">
              <a:spLocks noChangeArrowheads="1"/>
            </p:cNvSpPr>
            <p:nvPr/>
          </p:nvSpPr>
          <p:spPr bwMode="auto">
            <a:xfrm>
              <a:off x="1918" y="2074"/>
              <a:ext cx="3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latin typeface="Calibri Light" panose="020F0302020204030204" pitchFamily="34" charset="0"/>
                  <a:cs typeface="Calibri Light" panose="020F0302020204030204" pitchFamily="34" charset="0"/>
                </a:rPr>
                <a:t>P</a:t>
              </a:r>
              <a:r>
                <a:rPr lang="en-US" altLang="sv-SE" sz="2000" b="0" baseline="-25000">
                  <a:solidFill>
                    <a:schemeClr val="accent2"/>
                  </a:solidFill>
                  <a:latin typeface="Calibri Light" panose="020F0302020204030204" pitchFamily="34" charset="0"/>
                  <a:cs typeface="Calibri Light" panose="020F0302020204030204" pitchFamily="34" charset="0"/>
                </a:rPr>
                <a:t>3</a:t>
              </a:r>
            </a:p>
          </p:txBody>
        </p:sp>
        <p:sp>
          <p:nvSpPr>
            <p:cNvPr id="30821" name="Text Box 21"/>
            <p:cNvSpPr txBox="1">
              <a:spLocks noChangeArrowheads="1"/>
            </p:cNvSpPr>
            <p:nvPr/>
          </p:nvSpPr>
          <p:spPr bwMode="auto">
            <a:xfrm>
              <a:off x="486" y="2083"/>
              <a:ext cx="3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latin typeface="Calibri Light" panose="020F0302020204030204" pitchFamily="34" charset="0"/>
                  <a:cs typeface="Calibri Light" panose="020F0302020204030204" pitchFamily="34" charset="0"/>
                </a:rPr>
                <a:t>P</a:t>
              </a:r>
              <a:r>
                <a:rPr lang="en-US" altLang="sv-SE" sz="2000" b="0" baseline="-25000">
                  <a:solidFill>
                    <a:schemeClr val="accent2"/>
                  </a:solidFill>
                  <a:latin typeface="Calibri Light" panose="020F0302020204030204" pitchFamily="34" charset="0"/>
                  <a:cs typeface="Calibri Light" panose="020F0302020204030204" pitchFamily="34" charset="0"/>
                </a:rPr>
                <a:t>4</a:t>
              </a:r>
            </a:p>
          </p:txBody>
        </p:sp>
      </p:grpSp>
      <p:grpSp>
        <p:nvGrpSpPr>
          <p:cNvPr id="337968" name="Group 48"/>
          <p:cNvGrpSpPr>
            <a:grpSpLocks/>
          </p:cNvGrpSpPr>
          <p:nvPr/>
        </p:nvGrpSpPr>
        <p:grpSpPr bwMode="auto">
          <a:xfrm>
            <a:off x="2844800" y="2017713"/>
            <a:ext cx="2781300" cy="2311400"/>
            <a:chOff x="3072" y="1047"/>
            <a:chExt cx="1752" cy="1456"/>
          </a:xfrm>
        </p:grpSpPr>
        <p:sp>
          <p:nvSpPr>
            <p:cNvPr id="30791" name="Oval 24"/>
            <p:cNvSpPr>
              <a:spLocks noChangeArrowheads="1"/>
            </p:cNvSpPr>
            <p:nvPr/>
          </p:nvSpPr>
          <p:spPr bwMode="auto">
            <a:xfrm>
              <a:off x="3296" y="1312"/>
              <a:ext cx="332" cy="293"/>
            </a:xfrm>
            <a:prstGeom prst="ellipse">
              <a:avLst/>
            </a:prstGeom>
            <a:noFill/>
            <a:ln w="9525">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chemeClr val="accent2"/>
                  </a:solidFill>
                  <a:latin typeface="Calibri Light" panose="020F0302020204030204" pitchFamily="34" charset="0"/>
                  <a:cs typeface="Calibri Light" panose="020F0302020204030204" pitchFamily="34" charset="0"/>
                </a:rPr>
                <a:t>8</a:t>
              </a:r>
            </a:p>
          </p:txBody>
        </p:sp>
        <p:sp>
          <p:nvSpPr>
            <p:cNvPr id="30792" name="Line 25"/>
            <p:cNvSpPr>
              <a:spLocks noChangeShapeType="1"/>
            </p:cNvSpPr>
            <p:nvPr/>
          </p:nvSpPr>
          <p:spPr bwMode="auto">
            <a:xfrm>
              <a:off x="3628" y="1605"/>
              <a:ext cx="582" cy="490"/>
            </a:xfrm>
            <a:prstGeom prst="line">
              <a:avLst/>
            </a:prstGeom>
            <a:noFill/>
            <a:ln w="952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30793" name="Line 26"/>
            <p:cNvSpPr>
              <a:spLocks noChangeShapeType="1"/>
            </p:cNvSpPr>
            <p:nvPr/>
          </p:nvSpPr>
          <p:spPr bwMode="auto">
            <a:xfrm>
              <a:off x="3472" y="1605"/>
              <a:ext cx="0" cy="48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30794" name="Line 27"/>
            <p:cNvSpPr>
              <a:spLocks noChangeShapeType="1"/>
            </p:cNvSpPr>
            <p:nvPr/>
          </p:nvSpPr>
          <p:spPr bwMode="auto">
            <a:xfrm>
              <a:off x="4378" y="1601"/>
              <a:ext cx="0" cy="480"/>
            </a:xfrm>
            <a:prstGeom prst="line">
              <a:avLst/>
            </a:prstGeom>
            <a:noFill/>
            <a:ln w="9525">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30795" name="Line 28"/>
            <p:cNvSpPr>
              <a:spLocks noChangeShapeType="1"/>
            </p:cNvSpPr>
            <p:nvPr/>
          </p:nvSpPr>
          <p:spPr bwMode="auto">
            <a:xfrm>
              <a:off x="3628" y="2230"/>
              <a:ext cx="582" cy="0"/>
            </a:xfrm>
            <a:prstGeom prst="line">
              <a:avLst/>
            </a:prstGeom>
            <a:noFill/>
            <a:ln w="952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30796" name="Line 29"/>
            <p:cNvSpPr>
              <a:spLocks noChangeShapeType="1"/>
            </p:cNvSpPr>
            <p:nvPr/>
          </p:nvSpPr>
          <p:spPr bwMode="auto">
            <a:xfrm>
              <a:off x="3628" y="1457"/>
              <a:ext cx="582" cy="0"/>
            </a:xfrm>
            <a:prstGeom prst="line">
              <a:avLst/>
            </a:prstGeom>
            <a:noFill/>
            <a:ln w="952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30797" name="Line 30"/>
            <p:cNvSpPr>
              <a:spLocks noChangeShapeType="1"/>
            </p:cNvSpPr>
            <p:nvPr/>
          </p:nvSpPr>
          <p:spPr bwMode="auto">
            <a:xfrm rot="5841475">
              <a:off x="3614" y="1601"/>
              <a:ext cx="582" cy="490"/>
            </a:xfrm>
            <a:prstGeom prst="line">
              <a:avLst/>
            </a:prstGeom>
            <a:noFill/>
            <a:ln w="9525">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30798" name="Line 31"/>
            <p:cNvSpPr>
              <a:spLocks noChangeShapeType="1"/>
            </p:cNvSpPr>
            <p:nvPr/>
          </p:nvSpPr>
          <p:spPr bwMode="auto">
            <a:xfrm>
              <a:off x="3376" y="2095"/>
              <a:ext cx="176" cy="28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30799" name="Oval 32"/>
            <p:cNvSpPr>
              <a:spLocks noChangeArrowheads="1"/>
            </p:cNvSpPr>
            <p:nvPr/>
          </p:nvSpPr>
          <p:spPr bwMode="auto">
            <a:xfrm>
              <a:off x="4210" y="1312"/>
              <a:ext cx="332" cy="293"/>
            </a:xfrm>
            <a:prstGeom prst="ellipse">
              <a:avLst/>
            </a:prstGeom>
            <a:noFill/>
            <a:ln w="9525">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chemeClr val="accent2"/>
                  </a:solidFill>
                  <a:latin typeface="Calibri Light" panose="020F0302020204030204" pitchFamily="34" charset="0"/>
                  <a:cs typeface="Calibri Light" panose="020F0302020204030204" pitchFamily="34" charset="0"/>
                </a:rPr>
                <a:t>4</a:t>
              </a:r>
            </a:p>
          </p:txBody>
        </p:sp>
        <p:sp>
          <p:nvSpPr>
            <p:cNvPr id="30800" name="Oval 33"/>
            <p:cNvSpPr>
              <a:spLocks noChangeArrowheads="1"/>
            </p:cNvSpPr>
            <p:nvPr/>
          </p:nvSpPr>
          <p:spPr bwMode="auto">
            <a:xfrm>
              <a:off x="4212" y="2081"/>
              <a:ext cx="332" cy="293"/>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chemeClr val="accent2"/>
                  </a:solidFill>
                  <a:latin typeface="Calibri Light" panose="020F0302020204030204" pitchFamily="34" charset="0"/>
                  <a:cs typeface="Calibri Light" panose="020F0302020204030204" pitchFamily="34" charset="0"/>
                </a:rPr>
                <a:t>2</a:t>
              </a:r>
            </a:p>
          </p:txBody>
        </p:sp>
        <p:sp>
          <p:nvSpPr>
            <p:cNvPr id="30801" name="Oval 34"/>
            <p:cNvSpPr>
              <a:spLocks noChangeArrowheads="1"/>
            </p:cNvSpPr>
            <p:nvPr/>
          </p:nvSpPr>
          <p:spPr bwMode="auto">
            <a:xfrm>
              <a:off x="3296" y="2095"/>
              <a:ext cx="332" cy="293"/>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chemeClr val="accent2"/>
                  </a:solidFill>
                  <a:latin typeface="Calibri Light" panose="020F0302020204030204" pitchFamily="34" charset="0"/>
                  <a:cs typeface="Calibri Light" panose="020F0302020204030204" pitchFamily="34" charset="0"/>
                </a:rPr>
                <a:t>1</a:t>
              </a:r>
            </a:p>
          </p:txBody>
        </p:sp>
        <p:sp>
          <p:nvSpPr>
            <p:cNvPr id="30802" name="Text Box 35"/>
            <p:cNvSpPr txBox="1">
              <a:spLocks noChangeArrowheads="1"/>
            </p:cNvSpPr>
            <p:nvPr/>
          </p:nvSpPr>
          <p:spPr bwMode="auto">
            <a:xfrm>
              <a:off x="3136" y="1142"/>
              <a:ext cx="3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latin typeface="Calibri Light" panose="020F0302020204030204" pitchFamily="34" charset="0"/>
                  <a:cs typeface="Calibri Light" panose="020F0302020204030204" pitchFamily="34" charset="0"/>
                </a:rPr>
                <a:t>P</a:t>
              </a:r>
              <a:r>
                <a:rPr lang="en-US" altLang="sv-SE" sz="2000" b="0" baseline="-25000">
                  <a:solidFill>
                    <a:schemeClr val="accent2"/>
                  </a:solidFill>
                  <a:latin typeface="Calibri Light" panose="020F0302020204030204" pitchFamily="34" charset="0"/>
                  <a:cs typeface="Calibri Light" panose="020F0302020204030204" pitchFamily="34" charset="0"/>
                </a:rPr>
                <a:t>1</a:t>
              </a:r>
            </a:p>
          </p:txBody>
        </p:sp>
        <p:sp>
          <p:nvSpPr>
            <p:cNvPr id="30803" name="Text Box 36"/>
            <p:cNvSpPr txBox="1">
              <a:spLocks noChangeArrowheads="1"/>
            </p:cNvSpPr>
            <p:nvPr/>
          </p:nvSpPr>
          <p:spPr bwMode="auto">
            <a:xfrm>
              <a:off x="4384" y="1142"/>
              <a:ext cx="3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latin typeface="Calibri Light" panose="020F0302020204030204" pitchFamily="34" charset="0"/>
                  <a:cs typeface="Calibri Light" panose="020F0302020204030204" pitchFamily="34" charset="0"/>
                </a:rPr>
                <a:t>P</a:t>
              </a:r>
              <a:r>
                <a:rPr lang="en-US" altLang="sv-SE" sz="2000" b="0" baseline="-25000">
                  <a:solidFill>
                    <a:schemeClr val="accent2"/>
                  </a:solidFill>
                  <a:latin typeface="Calibri Light" panose="020F0302020204030204" pitchFamily="34" charset="0"/>
                  <a:cs typeface="Calibri Light" panose="020F0302020204030204" pitchFamily="34" charset="0"/>
                </a:rPr>
                <a:t>2</a:t>
              </a:r>
            </a:p>
          </p:txBody>
        </p:sp>
        <p:sp>
          <p:nvSpPr>
            <p:cNvPr id="30804" name="Text Box 37"/>
            <p:cNvSpPr txBox="1">
              <a:spLocks noChangeArrowheads="1"/>
            </p:cNvSpPr>
            <p:nvPr/>
          </p:nvSpPr>
          <p:spPr bwMode="auto">
            <a:xfrm>
              <a:off x="4504" y="2244"/>
              <a:ext cx="3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latin typeface="Calibri Light" panose="020F0302020204030204" pitchFamily="34" charset="0"/>
                  <a:cs typeface="Calibri Light" panose="020F0302020204030204" pitchFamily="34" charset="0"/>
                </a:rPr>
                <a:t>P</a:t>
              </a:r>
              <a:r>
                <a:rPr lang="en-US" altLang="sv-SE" sz="2000" b="0" baseline="-25000">
                  <a:solidFill>
                    <a:schemeClr val="accent2"/>
                  </a:solidFill>
                  <a:latin typeface="Calibri Light" panose="020F0302020204030204" pitchFamily="34" charset="0"/>
                  <a:cs typeface="Calibri Light" panose="020F0302020204030204" pitchFamily="34" charset="0"/>
                </a:rPr>
                <a:t>3</a:t>
              </a:r>
            </a:p>
          </p:txBody>
        </p:sp>
        <p:sp>
          <p:nvSpPr>
            <p:cNvPr id="30805" name="Text Box 38"/>
            <p:cNvSpPr txBox="1">
              <a:spLocks noChangeArrowheads="1"/>
            </p:cNvSpPr>
            <p:nvPr/>
          </p:nvSpPr>
          <p:spPr bwMode="auto">
            <a:xfrm>
              <a:off x="3072" y="2253"/>
              <a:ext cx="3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latin typeface="Calibri Light" panose="020F0302020204030204" pitchFamily="34" charset="0"/>
                  <a:cs typeface="Calibri Light" panose="020F0302020204030204" pitchFamily="34" charset="0"/>
                </a:rPr>
                <a:t>P</a:t>
              </a:r>
              <a:r>
                <a:rPr lang="en-US" altLang="sv-SE" sz="2000" b="0" baseline="-25000">
                  <a:solidFill>
                    <a:schemeClr val="accent2"/>
                  </a:solidFill>
                  <a:latin typeface="Calibri Light" panose="020F0302020204030204" pitchFamily="34" charset="0"/>
                  <a:cs typeface="Calibri Light" panose="020F0302020204030204" pitchFamily="34" charset="0"/>
                </a:rPr>
                <a:t>4</a:t>
              </a:r>
            </a:p>
          </p:txBody>
        </p:sp>
        <p:sp>
          <p:nvSpPr>
            <p:cNvPr id="30806" name="Text Box 39"/>
            <p:cNvSpPr txBox="1">
              <a:spLocks noChangeArrowheads="1"/>
            </p:cNvSpPr>
            <p:nvPr/>
          </p:nvSpPr>
          <p:spPr bwMode="auto">
            <a:xfrm>
              <a:off x="4250" y="1047"/>
              <a:ext cx="3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rgbClr val="CC0099"/>
                  </a:solidFill>
                  <a:latin typeface="Calibri Light" panose="020F0302020204030204" pitchFamily="34" charset="0"/>
                  <a:cs typeface="Calibri Light" panose="020F0302020204030204" pitchFamily="34" charset="0"/>
                </a:rPr>
                <a:t>R</a:t>
              </a:r>
              <a:endParaRPr lang="en-US" altLang="sv-SE" sz="2000" b="0" baseline="-25000">
                <a:solidFill>
                  <a:srgbClr val="CC0099"/>
                </a:solidFill>
                <a:latin typeface="Calibri Light" panose="020F0302020204030204" pitchFamily="34" charset="0"/>
                <a:cs typeface="Calibri Light" panose="020F0302020204030204" pitchFamily="34" charset="0"/>
              </a:endParaRPr>
            </a:p>
          </p:txBody>
        </p:sp>
      </p:grpSp>
      <p:sp>
        <p:nvSpPr>
          <p:cNvPr id="30727" name="Oval 41"/>
          <p:cNvSpPr>
            <a:spLocks noChangeArrowheads="1"/>
          </p:cNvSpPr>
          <p:nvPr/>
        </p:nvSpPr>
        <p:spPr bwMode="auto">
          <a:xfrm>
            <a:off x="600075" y="4937125"/>
            <a:ext cx="527050" cy="465138"/>
          </a:xfrm>
          <a:prstGeom prst="ellipse">
            <a:avLst/>
          </a:prstGeom>
          <a:noFill/>
          <a:ln w="9525">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endParaRPr lang="sv-SE" altLang="sv-SE" b="0">
              <a:solidFill>
                <a:schemeClr val="accent2"/>
              </a:solidFill>
              <a:latin typeface="Calibri Light" panose="020F0302020204030204" pitchFamily="34" charset="0"/>
              <a:cs typeface="Calibri Light" panose="020F0302020204030204" pitchFamily="34" charset="0"/>
            </a:endParaRPr>
          </a:p>
        </p:txBody>
      </p:sp>
      <p:sp>
        <p:nvSpPr>
          <p:cNvPr id="30728" name="Text Box 42"/>
          <p:cNvSpPr txBox="1">
            <a:spLocks noChangeArrowheads="1"/>
          </p:cNvSpPr>
          <p:nvPr/>
        </p:nvSpPr>
        <p:spPr bwMode="auto">
          <a:xfrm>
            <a:off x="1279525" y="4937125"/>
            <a:ext cx="2276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latin typeface="Calibri Light" panose="020F0302020204030204" pitchFamily="34" charset="0"/>
                <a:cs typeface="Calibri Light" panose="020F0302020204030204" pitchFamily="34" charset="0"/>
              </a:rPr>
              <a:t>Active processor</a:t>
            </a:r>
          </a:p>
        </p:txBody>
      </p:sp>
      <p:sp>
        <p:nvSpPr>
          <p:cNvPr id="30729" name="Line 43"/>
          <p:cNvSpPr>
            <a:spLocks noChangeShapeType="1"/>
          </p:cNvSpPr>
          <p:nvPr/>
        </p:nvSpPr>
        <p:spPr bwMode="auto">
          <a:xfrm>
            <a:off x="600075" y="5608638"/>
            <a:ext cx="527050" cy="0"/>
          </a:xfrm>
          <a:prstGeom prst="line">
            <a:avLst/>
          </a:prstGeom>
          <a:noFill/>
          <a:ln w="952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30730" name="Text Box 45"/>
          <p:cNvSpPr txBox="1">
            <a:spLocks noChangeArrowheads="1"/>
          </p:cNvSpPr>
          <p:nvPr/>
        </p:nvSpPr>
        <p:spPr bwMode="auto">
          <a:xfrm>
            <a:off x="1344613" y="5402263"/>
            <a:ext cx="25923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latin typeface="Calibri Light" panose="020F0302020204030204" pitchFamily="34" charset="0"/>
                <a:cs typeface="Calibri Light" panose="020F0302020204030204" pitchFamily="34" charset="0"/>
              </a:rPr>
              <a:t>Simple connection</a:t>
            </a:r>
          </a:p>
        </p:txBody>
      </p:sp>
      <p:sp>
        <p:nvSpPr>
          <p:cNvPr id="30731" name="Line 46"/>
          <p:cNvSpPr>
            <a:spLocks noChangeShapeType="1"/>
          </p:cNvSpPr>
          <p:nvPr/>
        </p:nvSpPr>
        <p:spPr bwMode="auto">
          <a:xfrm>
            <a:off x="609600" y="5951538"/>
            <a:ext cx="527050"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30732" name="Text Box 47"/>
          <p:cNvSpPr txBox="1">
            <a:spLocks noChangeArrowheads="1"/>
          </p:cNvSpPr>
          <p:nvPr/>
        </p:nvSpPr>
        <p:spPr bwMode="auto">
          <a:xfrm>
            <a:off x="1354138" y="5745163"/>
            <a:ext cx="25923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latin typeface="Calibri Light" panose="020F0302020204030204" pitchFamily="34" charset="0"/>
                <a:cs typeface="Calibri Light" panose="020F0302020204030204" pitchFamily="34" charset="0"/>
              </a:rPr>
              <a:t>“behind”  connection</a:t>
            </a:r>
          </a:p>
        </p:txBody>
      </p:sp>
      <p:grpSp>
        <p:nvGrpSpPr>
          <p:cNvPr id="338006" name="Group 86"/>
          <p:cNvGrpSpPr>
            <a:grpSpLocks/>
          </p:cNvGrpSpPr>
          <p:nvPr/>
        </p:nvGrpSpPr>
        <p:grpSpPr bwMode="auto">
          <a:xfrm>
            <a:off x="2844800" y="2017713"/>
            <a:ext cx="2781300" cy="2311400"/>
            <a:chOff x="2496" y="2667"/>
            <a:chExt cx="1752" cy="1456"/>
          </a:xfrm>
        </p:grpSpPr>
        <p:sp>
          <p:nvSpPr>
            <p:cNvPr id="30774" name="Oval 50"/>
            <p:cNvSpPr>
              <a:spLocks noChangeArrowheads="1"/>
            </p:cNvSpPr>
            <p:nvPr/>
          </p:nvSpPr>
          <p:spPr bwMode="auto">
            <a:xfrm>
              <a:off x="2720" y="2932"/>
              <a:ext cx="332" cy="293"/>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chemeClr val="accent2"/>
                  </a:solidFill>
                  <a:latin typeface="Calibri Light" panose="020F0302020204030204" pitchFamily="34" charset="0"/>
                  <a:cs typeface="Calibri Light" panose="020F0302020204030204" pitchFamily="34" charset="0"/>
                </a:rPr>
                <a:t>5</a:t>
              </a:r>
            </a:p>
          </p:txBody>
        </p:sp>
        <p:sp>
          <p:nvSpPr>
            <p:cNvPr id="30775" name="Line 51"/>
            <p:cNvSpPr>
              <a:spLocks noChangeShapeType="1"/>
            </p:cNvSpPr>
            <p:nvPr/>
          </p:nvSpPr>
          <p:spPr bwMode="auto">
            <a:xfrm>
              <a:off x="3052" y="3225"/>
              <a:ext cx="582" cy="490"/>
            </a:xfrm>
            <a:prstGeom prst="line">
              <a:avLst/>
            </a:prstGeom>
            <a:noFill/>
            <a:ln w="9525">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30776" name="Line 52"/>
            <p:cNvSpPr>
              <a:spLocks noChangeShapeType="1"/>
            </p:cNvSpPr>
            <p:nvPr/>
          </p:nvSpPr>
          <p:spPr bwMode="auto">
            <a:xfrm>
              <a:off x="2896" y="3225"/>
              <a:ext cx="0" cy="480"/>
            </a:xfrm>
            <a:prstGeom prst="line">
              <a:avLst/>
            </a:prstGeom>
            <a:noFill/>
            <a:ln w="952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30777" name="Line 53"/>
            <p:cNvSpPr>
              <a:spLocks noChangeShapeType="1"/>
            </p:cNvSpPr>
            <p:nvPr/>
          </p:nvSpPr>
          <p:spPr bwMode="auto">
            <a:xfrm>
              <a:off x="3802" y="3221"/>
              <a:ext cx="0" cy="480"/>
            </a:xfrm>
            <a:prstGeom prst="line">
              <a:avLst/>
            </a:prstGeom>
            <a:noFill/>
            <a:ln w="9525">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30778" name="Line 54"/>
            <p:cNvSpPr>
              <a:spLocks noChangeShapeType="1"/>
            </p:cNvSpPr>
            <p:nvPr/>
          </p:nvSpPr>
          <p:spPr bwMode="auto">
            <a:xfrm>
              <a:off x="3052" y="3850"/>
              <a:ext cx="582" cy="0"/>
            </a:xfrm>
            <a:prstGeom prst="line">
              <a:avLst/>
            </a:prstGeom>
            <a:noFill/>
            <a:ln w="952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30779" name="Line 55"/>
            <p:cNvSpPr>
              <a:spLocks noChangeShapeType="1"/>
            </p:cNvSpPr>
            <p:nvPr/>
          </p:nvSpPr>
          <p:spPr bwMode="auto">
            <a:xfrm>
              <a:off x="3052" y="3077"/>
              <a:ext cx="582" cy="0"/>
            </a:xfrm>
            <a:prstGeom prst="line">
              <a:avLst/>
            </a:prstGeom>
            <a:noFill/>
            <a:ln w="952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30780" name="Line 56"/>
            <p:cNvSpPr>
              <a:spLocks noChangeShapeType="1"/>
            </p:cNvSpPr>
            <p:nvPr/>
          </p:nvSpPr>
          <p:spPr bwMode="auto">
            <a:xfrm rot="5841475">
              <a:off x="3038" y="3221"/>
              <a:ext cx="582" cy="490"/>
            </a:xfrm>
            <a:prstGeom prst="line">
              <a:avLst/>
            </a:prstGeom>
            <a:noFill/>
            <a:ln w="9525">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30781" name="Line 57"/>
            <p:cNvSpPr>
              <a:spLocks noChangeShapeType="1"/>
            </p:cNvSpPr>
            <p:nvPr/>
          </p:nvSpPr>
          <p:spPr bwMode="auto">
            <a:xfrm>
              <a:off x="2800" y="3715"/>
              <a:ext cx="176" cy="28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30782" name="Oval 58"/>
            <p:cNvSpPr>
              <a:spLocks noChangeArrowheads="1"/>
            </p:cNvSpPr>
            <p:nvPr/>
          </p:nvSpPr>
          <p:spPr bwMode="auto">
            <a:xfrm>
              <a:off x="3634" y="2932"/>
              <a:ext cx="332" cy="293"/>
            </a:xfrm>
            <a:prstGeom prst="ellipse">
              <a:avLst/>
            </a:prstGeom>
            <a:noFill/>
            <a:ln w="9525">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chemeClr val="accent2"/>
                  </a:solidFill>
                  <a:latin typeface="Calibri Light" panose="020F0302020204030204" pitchFamily="34" charset="0"/>
                  <a:cs typeface="Calibri Light" panose="020F0302020204030204" pitchFamily="34" charset="0"/>
                </a:rPr>
                <a:t>5</a:t>
              </a:r>
            </a:p>
          </p:txBody>
        </p:sp>
        <p:sp>
          <p:nvSpPr>
            <p:cNvPr id="30783" name="Oval 59"/>
            <p:cNvSpPr>
              <a:spLocks noChangeArrowheads="1"/>
            </p:cNvSpPr>
            <p:nvPr/>
          </p:nvSpPr>
          <p:spPr bwMode="auto">
            <a:xfrm>
              <a:off x="3636" y="3701"/>
              <a:ext cx="332" cy="293"/>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chemeClr val="accent2"/>
                  </a:solidFill>
                  <a:latin typeface="Calibri Light" panose="020F0302020204030204" pitchFamily="34" charset="0"/>
                  <a:cs typeface="Calibri Light" panose="020F0302020204030204" pitchFamily="34" charset="0"/>
                </a:rPr>
                <a:t>2</a:t>
              </a:r>
            </a:p>
          </p:txBody>
        </p:sp>
        <p:sp>
          <p:nvSpPr>
            <p:cNvPr id="30784" name="Oval 60"/>
            <p:cNvSpPr>
              <a:spLocks noChangeArrowheads="1"/>
            </p:cNvSpPr>
            <p:nvPr/>
          </p:nvSpPr>
          <p:spPr bwMode="auto">
            <a:xfrm>
              <a:off x="2720" y="3715"/>
              <a:ext cx="332" cy="293"/>
            </a:xfrm>
            <a:prstGeom prst="ellipse">
              <a:avLst/>
            </a:prstGeom>
            <a:noFill/>
            <a:ln w="9525">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chemeClr val="accent2"/>
                  </a:solidFill>
                  <a:latin typeface="Calibri Light" panose="020F0302020204030204" pitchFamily="34" charset="0"/>
                  <a:cs typeface="Calibri Light" panose="020F0302020204030204" pitchFamily="34" charset="0"/>
                </a:rPr>
                <a:t>1</a:t>
              </a:r>
            </a:p>
          </p:txBody>
        </p:sp>
        <p:sp>
          <p:nvSpPr>
            <p:cNvPr id="30785" name="Text Box 61"/>
            <p:cNvSpPr txBox="1">
              <a:spLocks noChangeArrowheads="1"/>
            </p:cNvSpPr>
            <p:nvPr/>
          </p:nvSpPr>
          <p:spPr bwMode="auto">
            <a:xfrm>
              <a:off x="2560" y="2762"/>
              <a:ext cx="3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latin typeface="Calibri Light" panose="020F0302020204030204" pitchFamily="34" charset="0"/>
                  <a:cs typeface="Calibri Light" panose="020F0302020204030204" pitchFamily="34" charset="0"/>
                </a:rPr>
                <a:t>P</a:t>
              </a:r>
              <a:r>
                <a:rPr lang="en-US" altLang="sv-SE" sz="2000" b="0" baseline="-25000">
                  <a:solidFill>
                    <a:schemeClr val="accent2"/>
                  </a:solidFill>
                  <a:latin typeface="Calibri Light" panose="020F0302020204030204" pitchFamily="34" charset="0"/>
                  <a:cs typeface="Calibri Light" panose="020F0302020204030204" pitchFamily="34" charset="0"/>
                </a:rPr>
                <a:t>1</a:t>
              </a:r>
            </a:p>
          </p:txBody>
        </p:sp>
        <p:sp>
          <p:nvSpPr>
            <p:cNvPr id="30786" name="Text Box 62"/>
            <p:cNvSpPr txBox="1">
              <a:spLocks noChangeArrowheads="1"/>
            </p:cNvSpPr>
            <p:nvPr/>
          </p:nvSpPr>
          <p:spPr bwMode="auto">
            <a:xfrm>
              <a:off x="3808" y="2762"/>
              <a:ext cx="3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latin typeface="Calibri Light" panose="020F0302020204030204" pitchFamily="34" charset="0"/>
                  <a:cs typeface="Calibri Light" panose="020F0302020204030204" pitchFamily="34" charset="0"/>
                </a:rPr>
                <a:t>P</a:t>
              </a:r>
              <a:r>
                <a:rPr lang="en-US" altLang="sv-SE" sz="2000" b="0" baseline="-25000">
                  <a:solidFill>
                    <a:schemeClr val="accent2"/>
                  </a:solidFill>
                  <a:latin typeface="Calibri Light" panose="020F0302020204030204" pitchFamily="34" charset="0"/>
                  <a:cs typeface="Calibri Light" panose="020F0302020204030204" pitchFamily="34" charset="0"/>
                </a:rPr>
                <a:t>2</a:t>
              </a:r>
            </a:p>
          </p:txBody>
        </p:sp>
        <p:sp>
          <p:nvSpPr>
            <p:cNvPr id="30787" name="Text Box 63"/>
            <p:cNvSpPr txBox="1">
              <a:spLocks noChangeArrowheads="1"/>
            </p:cNvSpPr>
            <p:nvPr/>
          </p:nvSpPr>
          <p:spPr bwMode="auto">
            <a:xfrm>
              <a:off x="3928" y="3864"/>
              <a:ext cx="3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latin typeface="Calibri Light" panose="020F0302020204030204" pitchFamily="34" charset="0"/>
                  <a:cs typeface="Calibri Light" panose="020F0302020204030204" pitchFamily="34" charset="0"/>
                </a:rPr>
                <a:t>P</a:t>
              </a:r>
              <a:r>
                <a:rPr lang="en-US" altLang="sv-SE" sz="2000" b="0" baseline="-25000">
                  <a:solidFill>
                    <a:schemeClr val="accent2"/>
                  </a:solidFill>
                  <a:latin typeface="Calibri Light" panose="020F0302020204030204" pitchFamily="34" charset="0"/>
                  <a:cs typeface="Calibri Light" panose="020F0302020204030204" pitchFamily="34" charset="0"/>
                </a:rPr>
                <a:t>3</a:t>
              </a:r>
            </a:p>
          </p:txBody>
        </p:sp>
        <p:sp>
          <p:nvSpPr>
            <p:cNvPr id="30788" name="Text Box 64"/>
            <p:cNvSpPr txBox="1">
              <a:spLocks noChangeArrowheads="1"/>
            </p:cNvSpPr>
            <p:nvPr/>
          </p:nvSpPr>
          <p:spPr bwMode="auto">
            <a:xfrm>
              <a:off x="2496" y="3873"/>
              <a:ext cx="3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latin typeface="Calibri Light" panose="020F0302020204030204" pitchFamily="34" charset="0"/>
                  <a:cs typeface="Calibri Light" panose="020F0302020204030204" pitchFamily="34" charset="0"/>
                </a:rPr>
                <a:t>P</a:t>
              </a:r>
              <a:r>
                <a:rPr lang="en-US" altLang="sv-SE" sz="2000" b="0" baseline="-25000">
                  <a:solidFill>
                    <a:schemeClr val="accent2"/>
                  </a:solidFill>
                  <a:latin typeface="Calibri Light" panose="020F0302020204030204" pitchFamily="34" charset="0"/>
                  <a:cs typeface="Calibri Light" panose="020F0302020204030204" pitchFamily="34" charset="0"/>
                </a:rPr>
                <a:t>4</a:t>
              </a:r>
            </a:p>
          </p:txBody>
        </p:sp>
        <p:sp>
          <p:nvSpPr>
            <p:cNvPr id="30789" name="Text Box 65"/>
            <p:cNvSpPr txBox="1">
              <a:spLocks noChangeArrowheads="1"/>
            </p:cNvSpPr>
            <p:nvPr/>
          </p:nvSpPr>
          <p:spPr bwMode="auto">
            <a:xfrm>
              <a:off x="3674" y="2667"/>
              <a:ext cx="3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rgbClr val="CC0099"/>
                  </a:solidFill>
                  <a:latin typeface="Calibri Light" panose="020F0302020204030204" pitchFamily="34" charset="0"/>
                  <a:cs typeface="Calibri Light" panose="020F0302020204030204" pitchFamily="34" charset="0"/>
                </a:rPr>
                <a:t>R</a:t>
              </a:r>
              <a:endParaRPr lang="en-US" altLang="sv-SE" sz="2000" b="0" baseline="-25000">
                <a:solidFill>
                  <a:srgbClr val="CC0099"/>
                </a:solidFill>
                <a:latin typeface="Calibri Light" panose="020F0302020204030204" pitchFamily="34" charset="0"/>
                <a:cs typeface="Calibri Light" panose="020F0302020204030204" pitchFamily="34" charset="0"/>
              </a:endParaRPr>
            </a:p>
          </p:txBody>
        </p:sp>
        <p:sp>
          <p:nvSpPr>
            <p:cNvPr id="30790" name="Text Box 66"/>
            <p:cNvSpPr txBox="1">
              <a:spLocks noChangeArrowheads="1"/>
            </p:cNvSpPr>
            <p:nvPr/>
          </p:nvSpPr>
          <p:spPr bwMode="auto">
            <a:xfrm>
              <a:off x="2720" y="2686"/>
              <a:ext cx="3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rgbClr val="CC0099"/>
                  </a:solidFill>
                  <a:latin typeface="Calibri Light" panose="020F0302020204030204" pitchFamily="34" charset="0"/>
                  <a:cs typeface="Calibri Light" panose="020F0302020204030204" pitchFamily="34" charset="0"/>
                </a:rPr>
                <a:t>R</a:t>
              </a:r>
              <a:endParaRPr lang="en-US" altLang="sv-SE" sz="2000" b="0" baseline="-25000">
                <a:solidFill>
                  <a:srgbClr val="CC0099"/>
                </a:solidFill>
                <a:latin typeface="Calibri Light" panose="020F0302020204030204" pitchFamily="34" charset="0"/>
                <a:cs typeface="Calibri Light" panose="020F0302020204030204" pitchFamily="34" charset="0"/>
              </a:endParaRPr>
            </a:p>
          </p:txBody>
        </p:sp>
      </p:grpSp>
      <p:grpSp>
        <p:nvGrpSpPr>
          <p:cNvPr id="338007" name="Group 87"/>
          <p:cNvGrpSpPr>
            <a:grpSpLocks/>
          </p:cNvGrpSpPr>
          <p:nvPr/>
        </p:nvGrpSpPr>
        <p:grpSpPr bwMode="auto">
          <a:xfrm>
            <a:off x="2844800" y="2009775"/>
            <a:ext cx="2781300" cy="2525713"/>
            <a:chOff x="3480" y="1220"/>
            <a:chExt cx="1752" cy="1591"/>
          </a:xfrm>
        </p:grpSpPr>
        <p:sp>
          <p:nvSpPr>
            <p:cNvPr id="30757" name="Oval 69"/>
            <p:cNvSpPr>
              <a:spLocks noChangeArrowheads="1"/>
            </p:cNvSpPr>
            <p:nvPr/>
          </p:nvSpPr>
          <p:spPr bwMode="auto">
            <a:xfrm>
              <a:off x="3704" y="1485"/>
              <a:ext cx="332" cy="293"/>
            </a:xfrm>
            <a:prstGeom prst="ellipse">
              <a:avLst/>
            </a:prstGeom>
            <a:noFill/>
            <a:ln w="9525">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chemeClr val="accent2"/>
                  </a:solidFill>
                  <a:latin typeface="Calibri Light" panose="020F0302020204030204" pitchFamily="34" charset="0"/>
                  <a:cs typeface="Calibri Light" panose="020F0302020204030204" pitchFamily="34" charset="0"/>
                </a:rPr>
                <a:t>5</a:t>
              </a:r>
            </a:p>
          </p:txBody>
        </p:sp>
        <p:sp>
          <p:nvSpPr>
            <p:cNvPr id="30758" name="Line 70"/>
            <p:cNvSpPr>
              <a:spLocks noChangeShapeType="1"/>
            </p:cNvSpPr>
            <p:nvPr/>
          </p:nvSpPr>
          <p:spPr bwMode="auto">
            <a:xfrm>
              <a:off x="4036" y="1778"/>
              <a:ext cx="582" cy="490"/>
            </a:xfrm>
            <a:prstGeom prst="line">
              <a:avLst/>
            </a:prstGeom>
            <a:noFill/>
            <a:ln w="9525">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30759" name="Line 71"/>
            <p:cNvSpPr>
              <a:spLocks noChangeShapeType="1"/>
            </p:cNvSpPr>
            <p:nvPr/>
          </p:nvSpPr>
          <p:spPr bwMode="auto">
            <a:xfrm>
              <a:off x="3880" y="1778"/>
              <a:ext cx="0" cy="48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30760" name="Line 72"/>
            <p:cNvSpPr>
              <a:spLocks noChangeShapeType="1"/>
            </p:cNvSpPr>
            <p:nvPr/>
          </p:nvSpPr>
          <p:spPr bwMode="auto">
            <a:xfrm>
              <a:off x="4786" y="1774"/>
              <a:ext cx="0" cy="480"/>
            </a:xfrm>
            <a:prstGeom prst="line">
              <a:avLst/>
            </a:prstGeom>
            <a:noFill/>
            <a:ln w="9525">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30761" name="Line 73"/>
            <p:cNvSpPr>
              <a:spLocks noChangeShapeType="1"/>
            </p:cNvSpPr>
            <p:nvPr/>
          </p:nvSpPr>
          <p:spPr bwMode="auto">
            <a:xfrm>
              <a:off x="4036" y="2403"/>
              <a:ext cx="582" cy="0"/>
            </a:xfrm>
            <a:prstGeom prst="line">
              <a:avLst/>
            </a:prstGeom>
            <a:noFill/>
            <a:ln w="9525">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30762" name="Line 74"/>
            <p:cNvSpPr>
              <a:spLocks noChangeShapeType="1"/>
            </p:cNvSpPr>
            <p:nvPr/>
          </p:nvSpPr>
          <p:spPr bwMode="auto">
            <a:xfrm>
              <a:off x="4036" y="1630"/>
              <a:ext cx="582"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30763" name="Line 75"/>
            <p:cNvSpPr>
              <a:spLocks noChangeShapeType="1"/>
            </p:cNvSpPr>
            <p:nvPr/>
          </p:nvSpPr>
          <p:spPr bwMode="auto">
            <a:xfrm rot="5841475">
              <a:off x="4022" y="1774"/>
              <a:ext cx="582" cy="490"/>
            </a:xfrm>
            <a:prstGeom prst="line">
              <a:avLst/>
            </a:prstGeom>
            <a:noFill/>
            <a:ln w="952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30764" name="Line 76"/>
            <p:cNvSpPr>
              <a:spLocks noChangeShapeType="1"/>
            </p:cNvSpPr>
            <p:nvPr/>
          </p:nvSpPr>
          <p:spPr bwMode="auto">
            <a:xfrm>
              <a:off x="3784" y="2268"/>
              <a:ext cx="176" cy="28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30765" name="Oval 77"/>
            <p:cNvSpPr>
              <a:spLocks noChangeArrowheads="1"/>
            </p:cNvSpPr>
            <p:nvPr/>
          </p:nvSpPr>
          <p:spPr bwMode="auto">
            <a:xfrm>
              <a:off x="4618" y="1485"/>
              <a:ext cx="332" cy="293"/>
            </a:xfrm>
            <a:prstGeom prst="ellipse">
              <a:avLst/>
            </a:prstGeom>
            <a:noFill/>
            <a:ln w="9525">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chemeClr val="accent2"/>
                  </a:solidFill>
                  <a:latin typeface="Calibri Light" panose="020F0302020204030204" pitchFamily="34" charset="0"/>
                  <a:cs typeface="Calibri Light" panose="020F0302020204030204" pitchFamily="34" charset="0"/>
                </a:rPr>
                <a:t>6</a:t>
              </a:r>
            </a:p>
          </p:txBody>
        </p:sp>
        <p:sp>
          <p:nvSpPr>
            <p:cNvPr id="30766" name="Oval 78"/>
            <p:cNvSpPr>
              <a:spLocks noChangeArrowheads="1"/>
            </p:cNvSpPr>
            <p:nvPr/>
          </p:nvSpPr>
          <p:spPr bwMode="auto">
            <a:xfrm>
              <a:off x="4620" y="2254"/>
              <a:ext cx="332" cy="293"/>
            </a:xfrm>
            <a:prstGeom prst="ellipse">
              <a:avLst/>
            </a:prstGeom>
            <a:noFill/>
            <a:ln w="9525">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chemeClr val="accent2"/>
                  </a:solidFill>
                  <a:latin typeface="Calibri Light" panose="020F0302020204030204" pitchFamily="34" charset="0"/>
                  <a:cs typeface="Calibri Light" panose="020F0302020204030204" pitchFamily="34" charset="0"/>
                </a:rPr>
                <a:t>2</a:t>
              </a:r>
            </a:p>
          </p:txBody>
        </p:sp>
        <p:sp>
          <p:nvSpPr>
            <p:cNvPr id="30767" name="Oval 79"/>
            <p:cNvSpPr>
              <a:spLocks noChangeArrowheads="1"/>
            </p:cNvSpPr>
            <p:nvPr/>
          </p:nvSpPr>
          <p:spPr bwMode="auto">
            <a:xfrm>
              <a:off x="3704" y="2268"/>
              <a:ext cx="332" cy="293"/>
            </a:xfrm>
            <a:prstGeom prst="ellipse">
              <a:avLst/>
            </a:prstGeom>
            <a:noFill/>
            <a:ln w="9525">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chemeClr val="accent2"/>
                  </a:solidFill>
                  <a:latin typeface="Calibri Light" panose="020F0302020204030204" pitchFamily="34" charset="0"/>
                  <a:cs typeface="Calibri Light" panose="020F0302020204030204" pitchFamily="34" charset="0"/>
                </a:rPr>
                <a:t>6</a:t>
              </a:r>
            </a:p>
          </p:txBody>
        </p:sp>
        <p:sp>
          <p:nvSpPr>
            <p:cNvPr id="30768" name="Text Box 80"/>
            <p:cNvSpPr txBox="1">
              <a:spLocks noChangeArrowheads="1"/>
            </p:cNvSpPr>
            <p:nvPr/>
          </p:nvSpPr>
          <p:spPr bwMode="auto">
            <a:xfrm>
              <a:off x="3544" y="1315"/>
              <a:ext cx="3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latin typeface="Calibri Light" panose="020F0302020204030204" pitchFamily="34" charset="0"/>
                  <a:cs typeface="Calibri Light" panose="020F0302020204030204" pitchFamily="34" charset="0"/>
                </a:rPr>
                <a:t>P</a:t>
              </a:r>
              <a:r>
                <a:rPr lang="en-US" altLang="sv-SE" sz="2000" b="0" baseline="-25000">
                  <a:solidFill>
                    <a:schemeClr val="accent2"/>
                  </a:solidFill>
                  <a:latin typeface="Calibri Light" panose="020F0302020204030204" pitchFamily="34" charset="0"/>
                  <a:cs typeface="Calibri Light" panose="020F0302020204030204" pitchFamily="34" charset="0"/>
                </a:rPr>
                <a:t>1</a:t>
              </a:r>
            </a:p>
          </p:txBody>
        </p:sp>
        <p:sp>
          <p:nvSpPr>
            <p:cNvPr id="30769" name="Text Box 81"/>
            <p:cNvSpPr txBox="1">
              <a:spLocks noChangeArrowheads="1"/>
            </p:cNvSpPr>
            <p:nvPr/>
          </p:nvSpPr>
          <p:spPr bwMode="auto">
            <a:xfrm>
              <a:off x="4792" y="1315"/>
              <a:ext cx="3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latin typeface="Calibri Light" panose="020F0302020204030204" pitchFamily="34" charset="0"/>
                  <a:cs typeface="Calibri Light" panose="020F0302020204030204" pitchFamily="34" charset="0"/>
                </a:rPr>
                <a:t>P</a:t>
              </a:r>
              <a:r>
                <a:rPr lang="en-US" altLang="sv-SE" sz="2000" b="0" baseline="-25000">
                  <a:solidFill>
                    <a:schemeClr val="accent2"/>
                  </a:solidFill>
                  <a:latin typeface="Calibri Light" panose="020F0302020204030204" pitchFamily="34" charset="0"/>
                  <a:cs typeface="Calibri Light" panose="020F0302020204030204" pitchFamily="34" charset="0"/>
                </a:rPr>
                <a:t>2</a:t>
              </a:r>
            </a:p>
          </p:txBody>
        </p:sp>
        <p:sp>
          <p:nvSpPr>
            <p:cNvPr id="30770" name="Text Box 82"/>
            <p:cNvSpPr txBox="1">
              <a:spLocks noChangeArrowheads="1"/>
            </p:cNvSpPr>
            <p:nvPr/>
          </p:nvSpPr>
          <p:spPr bwMode="auto">
            <a:xfrm>
              <a:off x="4912" y="2417"/>
              <a:ext cx="3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latin typeface="Calibri Light" panose="020F0302020204030204" pitchFamily="34" charset="0"/>
                  <a:cs typeface="Calibri Light" panose="020F0302020204030204" pitchFamily="34" charset="0"/>
                </a:rPr>
                <a:t>P</a:t>
              </a:r>
              <a:r>
                <a:rPr lang="en-US" altLang="sv-SE" sz="2000" b="0" baseline="-25000">
                  <a:solidFill>
                    <a:schemeClr val="accent2"/>
                  </a:solidFill>
                  <a:latin typeface="Calibri Light" panose="020F0302020204030204" pitchFamily="34" charset="0"/>
                  <a:cs typeface="Calibri Light" panose="020F0302020204030204" pitchFamily="34" charset="0"/>
                </a:rPr>
                <a:t>3</a:t>
              </a:r>
            </a:p>
          </p:txBody>
        </p:sp>
        <p:sp>
          <p:nvSpPr>
            <p:cNvPr id="30771" name="Text Box 83"/>
            <p:cNvSpPr txBox="1">
              <a:spLocks noChangeArrowheads="1"/>
            </p:cNvSpPr>
            <p:nvPr/>
          </p:nvSpPr>
          <p:spPr bwMode="auto">
            <a:xfrm>
              <a:off x="3480" y="2426"/>
              <a:ext cx="3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latin typeface="Calibri Light" panose="020F0302020204030204" pitchFamily="34" charset="0"/>
                  <a:cs typeface="Calibri Light" panose="020F0302020204030204" pitchFamily="34" charset="0"/>
                </a:rPr>
                <a:t>P</a:t>
              </a:r>
              <a:r>
                <a:rPr lang="en-US" altLang="sv-SE" sz="2000" b="0" baseline="-25000">
                  <a:solidFill>
                    <a:schemeClr val="accent2"/>
                  </a:solidFill>
                  <a:latin typeface="Calibri Light" panose="020F0302020204030204" pitchFamily="34" charset="0"/>
                  <a:cs typeface="Calibri Light" panose="020F0302020204030204" pitchFamily="34" charset="0"/>
                </a:rPr>
                <a:t>4</a:t>
              </a:r>
            </a:p>
          </p:txBody>
        </p:sp>
        <p:sp>
          <p:nvSpPr>
            <p:cNvPr id="30772" name="Text Box 84"/>
            <p:cNvSpPr txBox="1">
              <a:spLocks noChangeArrowheads="1"/>
            </p:cNvSpPr>
            <p:nvPr/>
          </p:nvSpPr>
          <p:spPr bwMode="auto">
            <a:xfrm>
              <a:off x="4658" y="1220"/>
              <a:ext cx="3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rgbClr val="CC0099"/>
                  </a:solidFill>
                  <a:latin typeface="Calibri Light" panose="020F0302020204030204" pitchFamily="34" charset="0"/>
                  <a:cs typeface="Calibri Light" panose="020F0302020204030204" pitchFamily="34" charset="0"/>
                </a:rPr>
                <a:t>R</a:t>
              </a:r>
              <a:endParaRPr lang="en-US" altLang="sv-SE" sz="2000" b="0" baseline="-25000">
                <a:solidFill>
                  <a:srgbClr val="CC0099"/>
                </a:solidFill>
                <a:latin typeface="Calibri Light" panose="020F0302020204030204" pitchFamily="34" charset="0"/>
                <a:cs typeface="Calibri Light" panose="020F0302020204030204" pitchFamily="34" charset="0"/>
              </a:endParaRPr>
            </a:p>
          </p:txBody>
        </p:sp>
        <p:sp>
          <p:nvSpPr>
            <p:cNvPr id="30773" name="Text Box 85"/>
            <p:cNvSpPr txBox="1">
              <a:spLocks noChangeArrowheads="1"/>
            </p:cNvSpPr>
            <p:nvPr/>
          </p:nvSpPr>
          <p:spPr bwMode="auto">
            <a:xfrm>
              <a:off x="3640" y="2561"/>
              <a:ext cx="3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rgbClr val="CC0099"/>
                  </a:solidFill>
                  <a:latin typeface="Calibri Light" panose="020F0302020204030204" pitchFamily="34" charset="0"/>
                  <a:cs typeface="Calibri Light" panose="020F0302020204030204" pitchFamily="34" charset="0"/>
                </a:rPr>
                <a:t>R</a:t>
              </a:r>
              <a:endParaRPr lang="en-US" altLang="sv-SE" sz="2000" b="0" baseline="-25000">
                <a:solidFill>
                  <a:srgbClr val="CC0099"/>
                </a:solidFill>
                <a:latin typeface="Calibri Light" panose="020F0302020204030204" pitchFamily="34" charset="0"/>
                <a:cs typeface="Calibri Light" panose="020F0302020204030204" pitchFamily="34" charset="0"/>
              </a:endParaRPr>
            </a:p>
          </p:txBody>
        </p:sp>
      </p:grpSp>
      <p:grpSp>
        <p:nvGrpSpPr>
          <p:cNvPr id="338030" name="Group 110"/>
          <p:cNvGrpSpPr>
            <a:grpSpLocks/>
          </p:cNvGrpSpPr>
          <p:nvPr/>
        </p:nvGrpSpPr>
        <p:grpSpPr bwMode="auto">
          <a:xfrm>
            <a:off x="2844800" y="2009775"/>
            <a:ext cx="2781300" cy="2525713"/>
            <a:chOff x="3480" y="1596"/>
            <a:chExt cx="1752" cy="1591"/>
          </a:xfrm>
        </p:grpSpPr>
        <p:grpSp>
          <p:nvGrpSpPr>
            <p:cNvPr id="30737" name="Group 109"/>
            <p:cNvGrpSpPr>
              <a:grpSpLocks/>
            </p:cNvGrpSpPr>
            <p:nvPr/>
          </p:nvGrpSpPr>
          <p:grpSpPr bwMode="auto">
            <a:xfrm>
              <a:off x="3480" y="1596"/>
              <a:ext cx="1752" cy="1591"/>
              <a:chOff x="3480" y="1596"/>
              <a:chExt cx="1752" cy="1591"/>
            </a:xfrm>
          </p:grpSpPr>
          <p:sp>
            <p:nvSpPr>
              <p:cNvPr id="30740" name="Oval 89"/>
              <p:cNvSpPr>
                <a:spLocks noChangeArrowheads="1"/>
              </p:cNvSpPr>
              <p:nvPr/>
            </p:nvSpPr>
            <p:spPr bwMode="auto">
              <a:xfrm>
                <a:off x="3704" y="1861"/>
                <a:ext cx="332" cy="293"/>
              </a:xfrm>
              <a:prstGeom prst="ellipse">
                <a:avLst/>
              </a:prstGeom>
              <a:noFill/>
              <a:ln w="9525">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chemeClr val="accent2"/>
                    </a:solidFill>
                    <a:latin typeface="Calibri Light" panose="020F0302020204030204" pitchFamily="34" charset="0"/>
                    <a:cs typeface="Calibri Light" panose="020F0302020204030204" pitchFamily="34" charset="0"/>
                  </a:rPr>
                  <a:t>7</a:t>
                </a:r>
              </a:p>
            </p:txBody>
          </p:sp>
          <p:sp>
            <p:nvSpPr>
              <p:cNvPr id="30741" name="Line 90"/>
              <p:cNvSpPr>
                <a:spLocks noChangeShapeType="1"/>
              </p:cNvSpPr>
              <p:nvPr/>
            </p:nvSpPr>
            <p:spPr bwMode="auto">
              <a:xfrm>
                <a:off x="4036" y="2154"/>
                <a:ext cx="582" cy="490"/>
              </a:xfrm>
              <a:prstGeom prst="line">
                <a:avLst/>
              </a:prstGeom>
              <a:noFill/>
              <a:ln w="952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30742" name="Line 91"/>
              <p:cNvSpPr>
                <a:spLocks noChangeShapeType="1"/>
              </p:cNvSpPr>
              <p:nvPr/>
            </p:nvSpPr>
            <p:spPr bwMode="auto">
              <a:xfrm>
                <a:off x="3880" y="2154"/>
                <a:ext cx="0" cy="480"/>
              </a:xfrm>
              <a:prstGeom prst="line">
                <a:avLst/>
              </a:prstGeom>
              <a:noFill/>
              <a:ln w="952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30743" name="Line 92"/>
              <p:cNvSpPr>
                <a:spLocks noChangeShapeType="1"/>
              </p:cNvSpPr>
              <p:nvPr/>
            </p:nvSpPr>
            <p:spPr bwMode="auto">
              <a:xfrm>
                <a:off x="4786" y="2150"/>
                <a:ext cx="0" cy="480"/>
              </a:xfrm>
              <a:prstGeom prst="line">
                <a:avLst/>
              </a:prstGeom>
              <a:noFill/>
              <a:ln w="952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30744" name="Line 93"/>
              <p:cNvSpPr>
                <a:spLocks noChangeShapeType="1"/>
              </p:cNvSpPr>
              <p:nvPr/>
            </p:nvSpPr>
            <p:spPr bwMode="auto">
              <a:xfrm>
                <a:off x="4036" y="2779"/>
                <a:ext cx="582" cy="0"/>
              </a:xfrm>
              <a:prstGeom prst="line">
                <a:avLst/>
              </a:prstGeom>
              <a:noFill/>
              <a:ln w="952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30745" name="Line 94"/>
              <p:cNvSpPr>
                <a:spLocks noChangeShapeType="1"/>
              </p:cNvSpPr>
              <p:nvPr/>
            </p:nvSpPr>
            <p:spPr bwMode="auto">
              <a:xfrm>
                <a:off x="4036" y="2006"/>
                <a:ext cx="582" cy="0"/>
              </a:xfrm>
              <a:prstGeom prst="line">
                <a:avLst/>
              </a:prstGeom>
              <a:noFill/>
              <a:ln w="952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30746" name="Line 95"/>
              <p:cNvSpPr>
                <a:spLocks noChangeShapeType="1"/>
              </p:cNvSpPr>
              <p:nvPr/>
            </p:nvSpPr>
            <p:spPr bwMode="auto">
              <a:xfrm rot="5841475">
                <a:off x="4022" y="2150"/>
                <a:ext cx="582" cy="490"/>
              </a:xfrm>
              <a:prstGeom prst="line">
                <a:avLst/>
              </a:prstGeom>
              <a:noFill/>
              <a:ln w="952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30747" name="Line 96"/>
              <p:cNvSpPr>
                <a:spLocks noChangeShapeType="1"/>
              </p:cNvSpPr>
              <p:nvPr/>
            </p:nvSpPr>
            <p:spPr bwMode="auto">
              <a:xfrm>
                <a:off x="3784" y="2644"/>
                <a:ext cx="176" cy="28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30748" name="Oval 97"/>
              <p:cNvSpPr>
                <a:spLocks noChangeArrowheads="1"/>
              </p:cNvSpPr>
              <p:nvPr/>
            </p:nvSpPr>
            <p:spPr bwMode="auto">
              <a:xfrm>
                <a:off x="4618" y="1861"/>
                <a:ext cx="332" cy="293"/>
              </a:xfrm>
              <a:prstGeom prst="ellipse">
                <a:avLst/>
              </a:prstGeom>
              <a:noFill/>
              <a:ln w="9525">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chemeClr val="accent2"/>
                    </a:solidFill>
                    <a:latin typeface="Calibri Light" panose="020F0302020204030204" pitchFamily="34" charset="0"/>
                    <a:cs typeface="Calibri Light" panose="020F0302020204030204" pitchFamily="34" charset="0"/>
                  </a:rPr>
                  <a:t>7</a:t>
                </a:r>
              </a:p>
            </p:txBody>
          </p:sp>
          <p:sp>
            <p:nvSpPr>
              <p:cNvPr id="30749" name="Oval 98"/>
              <p:cNvSpPr>
                <a:spLocks noChangeArrowheads="1"/>
              </p:cNvSpPr>
              <p:nvPr/>
            </p:nvSpPr>
            <p:spPr bwMode="auto">
              <a:xfrm>
                <a:off x="4620" y="2630"/>
                <a:ext cx="332" cy="293"/>
              </a:xfrm>
              <a:prstGeom prst="ellipse">
                <a:avLst/>
              </a:prstGeom>
              <a:noFill/>
              <a:ln w="9525">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chemeClr val="accent2"/>
                    </a:solidFill>
                    <a:latin typeface="Calibri Light" panose="020F0302020204030204" pitchFamily="34" charset="0"/>
                    <a:cs typeface="Calibri Light" panose="020F0302020204030204" pitchFamily="34" charset="0"/>
                  </a:rPr>
                  <a:t>7</a:t>
                </a:r>
              </a:p>
            </p:txBody>
          </p:sp>
          <p:sp>
            <p:nvSpPr>
              <p:cNvPr id="30750" name="Oval 99"/>
              <p:cNvSpPr>
                <a:spLocks noChangeArrowheads="1"/>
              </p:cNvSpPr>
              <p:nvPr/>
            </p:nvSpPr>
            <p:spPr bwMode="auto">
              <a:xfrm>
                <a:off x="3704" y="2644"/>
                <a:ext cx="332" cy="293"/>
              </a:xfrm>
              <a:prstGeom prst="ellipse">
                <a:avLst/>
              </a:prstGeom>
              <a:noFill/>
              <a:ln w="9525">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chemeClr val="accent2"/>
                    </a:solidFill>
                    <a:latin typeface="Calibri Light" panose="020F0302020204030204" pitchFamily="34" charset="0"/>
                    <a:cs typeface="Calibri Light" panose="020F0302020204030204" pitchFamily="34" charset="0"/>
                  </a:rPr>
                  <a:t>7</a:t>
                </a:r>
              </a:p>
            </p:txBody>
          </p:sp>
          <p:sp>
            <p:nvSpPr>
              <p:cNvPr id="30751" name="Text Box 100"/>
              <p:cNvSpPr txBox="1">
                <a:spLocks noChangeArrowheads="1"/>
              </p:cNvSpPr>
              <p:nvPr/>
            </p:nvSpPr>
            <p:spPr bwMode="auto">
              <a:xfrm>
                <a:off x="3544" y="1691"/>
                <a:ext cx="3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latin typeface="Calibri Light" panose="020F0302020204030204" pitchFamily="34" charset="0"/>
                    <a:cs typeface="Calibri Light" panose="020F0302020204030204" pitchFamily="34" charset="0"/>
                  </a:rPr>
                  <a:t>P</a:t>
                </a:r>
                <a:r>
                  <a:rPr lang="en-US" altLang="sv-SE" sz="2000" b="0" baseline="-25000">
                    <a:solidFill>
                      <a:schemeClr val="accent2"/>
                    </a:solidFill>
                    <a:latin typeface="Calibri Light" panose="020F0302020204030204" pitchFamily="34" charset="0"/>
                    <a:cs typeface="Calibri Light" panose="020F0302020204030204" pitchFamily="34" charset="0"/>
                  </a:rPr>
                  <a:t>1</a:t>
                </a:r>
              </a:p>
            </p:txBody>
          </p:sp>
          <p:sp>
            <p:nvSpPr>
              <p:cNvPr id="30752" name="Text Box 101"/>
              <p:cNvSpPr txBox="1">
                <a:spLocks noChangeArrowheads="1"/>
              </p:cNvSpPr>
              <p:nvPr/>
            </p:nvSpPr>
            <p:spPr bwMode="auto">
              <a:xfrm>
                <a:off x="4792" y="1691"/>
                <a:ext cx="3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latin typeface="Calibri Light" panose="020F0302020204030204" pitchFamily="34" charset="0"/>
                    <a:cs typeface="Calibri Light" panose="020F0302020204030204" pitchFamily="34" charset="0"/>
                  </a:rPr>
                  <a:t>P</a:t>
                </a:r>
                <a:r>
                  <a:rPr lang="en-US" altLang="sv-SE" sz="2000" b="0" baseline="-25000">
                    <a:solidFill>
                      <a:schemeClr val="accent2"/>
                    </a:solidFill>
                    <a:latin typeface="Calibri Light" panose="020F0302020204030204" pitchFamily="34" charset="0"/>
                    <a:cs typeface="Calibri Light" panose="020F0302020204030204" pitchFamily="34" charset="0"/>
                  </a:rPr>
                  <a:t>2</a:t>
                </a:r>
              </a:p>
            </p:txBody>
          </p:sp>
          <p:sp>
            <p:nvSpPr>
              <p:cNvPr id="30753" name="Text Box 102"/>
              <p:cNvSpPr txBox="1">
                <a:spLocks noChangeArrowheads="1"/>
              </p:cNvSpPr>
              <p:nvPr/>
            </p:nvSpPr>
            <p:spPr bwMode="auto">
              <a:xfrm>
                <a:off x="4912" y="2793"/>
                <a:ext cx="3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latin typeface="Calibri Light" panose="020F0302020204030204" pitchFamily="34" charset="0"/>
                    <a:cs typeface="Calibri Light" panose="020F0302020204030204" pitchFamily="34" charset="0"/>
                  </a:rPr>
                  <a:t>P</a:t>
                </a:r>
                <a:r>
                  <a:rPr lang="en-US" altLang="sv-SE" sz="2000" b="0" baseline="-25000">
                    <a:solidFill>
                      <a:schemeClr val="accent2"/>
                    </a:solidFill>
                    <a:latin typeface="Calibri Light" panose="020F0302020204030204" pitchFamily="34" charset="0"/>
                    <a:cs typeface="Calibri Light" panose="020F0302020204030204" pitchFamily="34" charset="0"/>
                  </a:rPr>
                  <a:t>3</a:t>
                </a:r>
              </a:p>
            </p:txBody>
          </p:sp>
          <p:sp>
            <p:nvSpPr>
              <p:cNvPr id="30754" name="Text Box 103"/>
              <p:cNvSpPr txBox="1">
                <a:spLocks noChangeArrowheads="1"/>
              </p:cNvSpPr>
              <p:nvPr/>
            </p:nvSpPr>
            <p:spPr bwMode="auto">
              <a:xfrm>
                <a:off x="3480" y="2802"/>
                <a:ext cx="3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latin typeface="Calibri Light" panose="020F0302020204030204" pitchFamily="34" charset="0"/>
                    <a:cs typeface="Calibri Light" panose="020F0302020204030204" pitchFamily="34" charset="0"/>
                  </a:rPr>
                  <a:t>P</a:t>
                </a:r>
                <a:r>
                  <a:rPr lang="en-US" altLang="sv-SE" sz="2000" b="0" baseline="-25000">
                    <a:solidFill>
                      <a:schemeClr val="accent2"/>
                    </a:solidFill>
                    <a:latin typeface="Calibri Light" panose="020F0302020204030204" pitchFamily="34" charset="0"/>
                    <a:cs typeface="Calibri Light" panose="020F0302020204030204" pitchFamily="34" charset="0"/>
                  </a:rPr>
                  <a:t>4</a:t>
                </a:r>
              </a:p>
            </p:txBody>
          </p:sp>
          <p:sp>
            <p:nvSpPr>
              <p:cNvPr id="30755" name="Text Box 104"/>
              <p:cNvSpPr txBox="1">
                <a:spLocks noChangeArrowheads="1"/>
              </p:cNvSpPr>
              <p:nvPr/>
            </p:nvSpPr>
            <p:spPr bwMode="auto">
              <a:xfrm>
                <a:off x="4658" y="1596"/>
                <a:ext cx="3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rgbClr val="CC0099"/>
                    </a:solidFill>
                    <a:latin typeface="Calibri Light" panose="020F0302020204030204" pitchFamily="34" charset="0"/>
                    <a:cs typeface="Calibri Light" panose="020F0302020204030204" pitchFamily="34" charset="0"/>
                  </a:rPr>
                  <a:t>R</a:t>
                </a:r>
                <a:endParaRPr lang="en-US" altLang="sv-SE" sz="2000" b="0" baseline="-25000">
                  <a:solidFill>
                    <a:srgbClr val="CC0099"/>
                  </a:solidFill>
                  <a:latin typeface="Calibri Light" panose="020F0302020204030204" pitchFamily="34" charset="0"/>
                  <a:cs typeface="Calibri Light" panose="020F0302020204030204" pitchFamily="34" charset="0"/>
                </a:endParaRPr>
              </a:p>
            </p:txBody>
          </p:sp>
          <p:sp>
            <p:nvSpPr>
              <p:cNvPr id="30756" name="Text Box 105"/>
              <p:cNvSpPr txBox="1">
                <a:spLocks noChangeArrowheads="1"/>
              </p:cNvSpPr>
              <p:nvPr/>
            </p:nvSpPr>
            <p:spPr bwMode="auto">
              <a:xfrm>
                <a:off x="3640" y="2937"/>
                <a:ext cx="3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rgbClr val="CC0099"/>
                    </a:solidFill>
                    <a:latin typeface="Calibri Light" panose="020F0302020204030204" pitchFamily="34" charset="0"/>
                    <a:cs typeface="Calibri Light" panose="020F0302020204030204" pitchFamily="34" charset="0"/>
                  </a:rPr>
                  <a:t>R</a:t>
                </a:r>
                <a:endParaRPr lang="en-US" altLang="sv-SE" sz="2000" b="0" baseline="-25000">
                  <a:solidFill>
                    <a:srgbClr val="CC0099"/>
                  </a:solidFill>
                  <a:latin typeface="Calibri Light" panose="020F0302020204030204" pitchFamily="34" charset="0"/>
                  <a:cs typeface="Calibri Light" panose="020F0302020204030204" pitchFamily="34" charset="0"/>
                </a:endParaRPr>
              </a:p>
            </p:txBody>
          </p:sp>
        </p:grpSp>
        <p:sp>
          <p:nvSpPr>
            <p:cNvPr id="30738" name="Text Box 106"/>
            <p:cNvSpPr txBox="1">
              <a:spLocks noChangeArrowheads="1"/>
            </p:cNvSpPr>
            <p:nvPr/>
          </p:nvSpPr>
          <p:spPr bwMode="auto">
            <a:xfrm>
              <a:off x="3704" y="1611"/>
              <a:ext cx="3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rgbClr val="CC0099"/>
                  </a:solidFill>
                  <a:latin typeface="Calibri Light" panose="020F0302020204030204" pitchFamily="34" charset="0"/>
                  <a:cs typeface="Calibri Light" panose="020F0302020204030204" pitchFamily="34" charset="0"/>
                </a:rPr>
                <a:t>R</a:t>
              </a:r>
              <a:endParaRPr lang="en-US" altLang="sv-SE" sz="2000" b="0" baseline="-25000">
                <a:solidFill>
                  <a:srgbClr val="CC0099"/>
                </a:solidFill>
                <a:latin typeface="Calibri Light" panose="020F0302020204030204" pitchFamily="34" charset="0"/>
                <a:cs typeface="Calibri Light" panose="020F0302020204030204" pitchFamily="34" charset="0"/>
              </a:endParaRPr>
            </a:p>
          </p:txBody>
        </p:sp>
        <p:sp>
          <p:nvSpPr>
            <p:cNvPr id="30739" name="Text Box 107"/>
            <p:cNvSpPr txBox="1">
              <a:spLocks noChangeArrowheads="1"/>
            </p:cNvSpPr>
            <p:nvPr/>
          </p:nvSpPr>
          <p:spPr bwMode="auto">
            <a:xfrm>
              <a:off x="4688" y="2910"/>
              <a:ext cx="3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rgbClr val="CC0099"/>
                  </a:solidFill>
                  <a:latin typeface="Calibri Light" panose="020F0302020204030204" pitchFamily="34" charset="0"/>
                  <a:cs typeface="Calibri Light" panose="020F0302020204030204" pitchFamily="34" charset="0"/>
                </a:rPr>
                <a:t>R</a:t>
              </a:r>
              <a:endParaRPr lang="en-US" altLang="sv-SE" sz="2000" b="0" baseline="-25000">
                <a:solidFill>
                  <a:srgbClr val="CC0099"/>
                </a:solidFill>
                <a:latin typeface="Calibri Light" panose="020F0302020204030204" pitchFamily="34" charset="0"/>
                <a:cs typeface="Calibri Light" panose="020F0302020204030204" pitchFamily="34" charset="0"/>
              </a:endParaRPr>
            </a:p>
          </p:txBody>
        </p:sp>
      </p:grpSp>
      <p:sp>
        <p:nvSpPr>
          <p:cNvPr id="30736" name="Text Box 111"/>
          <p:cNvSpPr txBox="1">
            <a:spLocks noChangeArrowheads="1"/>
          </p:cNvSpPr>
          <p:nvPr/>
        </p:nvSpPr>
        <p:spPr bwMode="auto">
          <a:xfrm>
            <a:off x="4556125" y="5334000"/>
            <a:ext cx="158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b="0">
                <a:solidFill>
                  <a:schemeClr val="accent2"/>
                </a:solidFill>
                <a:latin typeface="Calibri Light" panose="020F0302020204030204" pitchFamily="34" charset="0"/>
                <a:cs typeface="Calibri Light" panose="020F0302020204030204" pitchFamily="34" charset="0"/>
              </a:rPr>
              <a:t>K = 2</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6F7ECA2B-EE2D-F54F-33A4-0ED3E0A78796}"/>
                  </a:ext>
                </a:extLst>
              </p14:cNvPr>
              <p14:cNvContentPartPr/>
              <p14:nvPr/>
            </p14:nvContentPartPr>
            <p14:xfrm>
              <a:off x="4641840" y="1905120"/>
              <a:ext cx="343440" cy="412920"/>
            </p14:xfrm>
          </p:contentPart>
        </mc:Choice>
        <mc:Fallback xmlns="">
          <p:pic>
            <p:nvPicPr>
              <p:cNvPr id="2" name="Ink 1">
                <a:extLst>
                  <a:ext uri="{FF2B5EF4-FFF2-40B4-BE49-F238E27FC236}">
                    <a16:creationId xmlns:a16="http://schemas.microsoft.com/office/drawing/2014/main" id="{6F7ECA2B-EE2D-F54F-33A4-0ED3E0A78796}"/>
                  </a:ext>
                </a:extLst>
              </p:cNvPr>
              <p:cNvPicPr/>
              <p:nvPr/>
            </p:nvPicPr>
            <p:blipFill>
              <a:blip r:embed="rId3"/>
              <a:stretch>
                <a:fillRect/>
              </a:stretch>
            </p:blipFill>
            <p:spPr>
              <a:xfrm>
                <a:off x="4632480" y="1895760"/>
                <a:ext cx="362160" cy="431640"/>
              </a:xfrm>
              <a:prstGeom prst="rect">
                <a:avLst/>
              </a:prstGeom>
            </p:spPr>
          </p:pic>
        </mc:Fallback>
      </mc:AlternateContent>
    </p:spTree>
    <p:extLst>
      <p:ext uri="{BB962C8B-B14F-4D97-AF65-F5344CB8AC3E}">
        <p14:creationId xmlns:p14="http://schemas.microsoft.com/office/powerpoint/2010/main" val="39120936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37942"/>
                                        </p:tgtEl>
                                        <p:attrNameLst>
                                          <p:attrName>style.visibility</p:attrName>
                                        </p:attrNameLst>
                                      </p:cBhvr>
                                      <p:to>
                                        <p:strVal val="visible"/>
                                      </p:to>
                                    </p:set>
                                  </p:childTnLst>
                                  <p:subTnLst>
                                    <p:set>
                                      <p:cBhvr override="childStyle">
                                        <p:cTn dur="1" fill="hold" display="0" masterRel="nextClick" afterEffect="1"/>
                                        <p:tgtEl>
                                          <p:spTgt spid="33794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37968"/>
                                        </p:tgtEl>
                                        <p:attrNameLst>
                                          <p:attrName>style.visibility</p:attrName>
                                        </p:attrNameLst>
                                      </p:cBhvr>
                                      <p:to>
                                        <p:strVal val="visible"/>
                                      </p:to>
                                    </p:set>
                                  </p:childTnLst>
                                  <p:subTnLst>
                                    <p:set>
                                      <p:cBhvr override="childStyle">
                                        <p:cTn dur="1" fill="hold" display="0" masterRel="nextClick" afterEffect="1"/>
                                        <p:tgtEl>
                                          <p:spTgt spid="337968"/>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38006"/>
                                        </p:tgtEl>
                                        <p:attrNameLst>
                                          <p:attrName>style.visibility</p:attrName>
                                        </p:attrNameLst>
                                      </p:cBhvr>
                                      <p:to>
                                        <p:strVal val="visible"/>
                                      </p:to>
                                    </p:set>
                                  </p:childTnLst>
                                  <p:subTnLst>
                                    <p:set>
                                      <p:cBhvr override="childStyle">
                                        <p:cTn dur="1" fill="hold" display="0" masterRel="nextClick" afterEffect="1"/>
                                        <p:tgtEl>
                                          <p:spTgt spid="338006"/>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38007"/>
                                        </p:tgtEl>
                                        <p:attrNameLst>
                                          <p:attrName>style.visibility</p:attrName>
                                        </p:attrNameLst>
                                      </p:cBhvr>
                                      <p:to>
                                        <p:strVal val="visible"/>
                                      </p:to>
                                    </p:set>
                                  </p:childTnLst>
                                  <p:subTnLst>
                                    <p:set>
                                      <p:cBhvr override="childStyle">
                                        <p:cTn dur="1" fill="hold" display="0" masterRel="nextClick" afterEffect="1"/>
                                        <p:tgtEl>
                                          <p:spTgt spid="338007"/>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338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Slide Number Placeholder 5"/>
          <p:cNvSpPr>
            <a:spLocks noGrp="1"/>
          </p:cNvSpPr>
          <p:nvPr>
            <p:ph type="sldNum" sz="quarter" idx="12"/>
          </p:nvPr>
        </p:nvSpPr>
        <p:spPr>
          <a:noFill/>
        </p:spPr>
        <p:txBody>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r>
              <a:rPr lang="en-US" altLang="en-US" sz="1400" b="0">
                <a:solidFill>
                  <a:srgbClr val="3333CC"/>
                </a:solidFill>
                <a:latin typeface="Calibri Light" panose="020F0302020204030204" pitchFamily="34" charset="0"/>
                <a:cs typeface="Calibri Light" panose="020F0302020204030204" pitchFamily="34" charset="0"/>
              </a:rPr>
              <a:t>1-</a:t>
            </a:r>
            <a:fld id="{6BB5E1FF-63EA-4F28-B0B6-27FFCD14638D}" type="slidenum">
              <a:rPr lang="en-US" altLang="en-US" sz="1400" b="0">
                <a:solidFill>
                  <a:srgbClr val="3333CC"/>
                </a:solidFill>
                <a:latin typeface="Calibri Light" panose="020F0302020204030204" pitchFamily="34" charset="0"/>
                <a:cs typeface="Calibri Light" panose="020F0302020204030204" pitchFamily="34" charset="0"/>
              </a:rPr>
              <a:pPr/>
              <a:t>44</a:t>
            </a:fld>
            <a:endParaRPr lang="en-US" altLang="en-US" sz="1400" b="0">
              <a:solidFill>
                <a:srgbClr val="3333CC"/>
              </a:solidFill>
              <a:latin typeface="Calibri Light" panose="020F0302020204030204" pitchFamily="34" charset="0"/>
              <a:cs typeface="Calibri Light" panose="020F0302020204030204" pitchFamily="34" charset="0"/>
            </a:endParaRPr>
          </a:p>
        </p:txBody>
      </p:sp>
      <p:sp>
        <p:nvSpPr>
          <p:cNvPr id="31748" name="Rectangle 2"/>
          <p:cNvSpPr>
            <a:spLocks noGrp="1" noChangeArrowheads="1"/>
          </p:cNvSpPr>
          <p:nvPr>
            <p:ph type="title"/>
          </p:nvPr>
        </p:nvSpPr>
        <p:spPr/>
        <p:txBody>
          <a:bodyPr/>
          <a:lstStyle/>
          <a:p>
            <a:r>
              <a:rPr lang="en-US" altLang="sv-SE" sz="3200" dirty="0">
                <a:latin typeface="Calibri Light" panose="020F0302020204030204" pitchFamily="34" charset="0"/>
                <a:cs typeface="Calibri Light" panose="020F0302020204030204" pitchFamily="34" charset="0"/>
              </a:rPr>
              <a:t>The algorithm is wait-free and self-stabilizing</a:t>
            </a:r>
          </a:p>
        </p:txBody>
      </p:sp>
      <p:sp>
        <p:nvSpPr>
          <p:cNvPr id="31749" name="Rectangle 3"/>
          <p:cNvSpPr>
            <a:spLocks noGrp="1" noChangeArrowheads="1"/>
          </p:cNvSpPr>
          <p:nvPr>
            <p:ph type="body" idx="1"/>
          </p:nvPr>
        </p:nvSpPr>
        <p:spPr>
          <a:xfrm>
            <a:off x="179512" y="1277938"/>
            <a:ext cx="8856984" cy="5049837"/>
          </a:xfrm>
        </p:spPr>
        <p:txBody>
          <a:bodyPr/>
          <a:lstStyle/>
          <a:p>
            <a:pPr marL="0" indent="0">
              <a:lnSpc>
                <a:spcPct val="90000"/>
              </a:lnSpc>
              <a:buNone/>
            </a:pPr>
            <a:r>
              <a:rPr lang="en-US" altLang="sv-SE" dirty="0">
                <a:latin typeface="Calibri Light" panose="020F0302020204030204" pitchFamily="34" charset="0"/>
                <a:cs typeface="Calibri Light" panose="020F0302020204030204" pitchFamily="34" charset="0"/>
              </a:rPr>
              <a:t>The algorithm presented is a wait-free self-stabilizing clock-synchronization algorithm with k=2 </a:t>
            </a:r>
            <a:r>
              <a:rPr lang="en-US" altLang="sv-SE" dirty="0">
                <a:solidFill>
                  <a:srgbClr val="FF9900"/>
                </a:solidFill>
                <a:latin typeface="Calibri Light" panose="020F0302020204030204" pitchFamily="34" charset="0"/>
                <a:cs typeface="Calibri Light" panose="020F0302020204030204" pitchFamily="34" charset="0"/>
              </a:rPr>
              <a:t>(Th. 6.1)</a:t>
            </a:r>
          </a:p>
          <a:p>
            <a:pPr>
              <a:lnSpc>
                <a:spcPct val="90000"/>
              </a:lnSpc>
            </a:pPr>
            <a:r>
              <a:rPr lang="en-US" altLang="sv-SE" dirty="0">
                <a:latin typeface="Calibri Light" panose="020F0302020204030204" pitchFamily="34" charset="0"/>
                <a:cs typeface="Calibri Light" panose="020F0302020204030204" pitchFamily="34" charset="0"/>
              </a:rPr>
              <a:t>All processors that take a step at the same pulse</a:t>
            </a:r>
          </a:p>
          <a:p>
            <a:pPr lvl="1">
              <a:lnSpc>
                <a:spcPct val="90000"/>
              </a:lnSpc>
            </a:pPr>
            <a:r>
              <a:rPr lang="en-US" altLang="sv-SE" dirty="0">
                <a:latin typeface="Calibri Light" panose="020F0302020204030204" pitchFamily="34" charset="0"/>
                <a:cs typeface="Calibri Light" panose="020F0302020204030204" pitchFamily="34" charset="0"/>
              </a:rPr>
              <a:t>Thus, they see the same view</a:t>
            </a:r>
          </a:p>
          <a:p>
            <a:pPr>
              <a:lnSpc>
                <a:spcPct val="90000"/>
              </a:lnSpc>
            </a:pPr>
            <a:r>
              <a:rPr lang="en-US" altLang="sv-SE" dirty="0">
                <a:latin typeface="Calibri Light" panose="020F0302020204030204" pitchFamily="34" charset="0"/>
                <a:cs typeface="Calibri Light" panose="020F0302020204030204" pitchFamily="34" charset="0"/>
              </a:rPr>
              <a:t>Each processor that takes a step belongs to </a:t>
            </a:r>
            <a:r>
              <a:rPr lang="en-US" altLang="sv-SE" i="1" dirty="0">
                <a:latin typeface="Calibri Light" panose="020F0302020204030204" pitchFamily="34" charset="0"/>
                <a:cs typeface="Calibri Light" panose="020F0302020204030204" pitchFamily="34" charset="0"/>
              </a:rPr>
              <a:t>NB</a:t>
            </a:r>
            <a:r>
              <a:rPr lang="en-US" altLang="sv-SE" dirty="0">
                <a:latin typeface="Calibri Light" panose="020F0302020204030204" pitchFamily="34" charset="0"/>
                <a:cs typeface="Calibri Light" panose="020F0302020204030204" pitchFamily="34" charset="0"/>
              </a:rPr>
              <a:t> in the next round, in which all the clock values are the same</a:t>
            </a:r>
          </a:p>
          <a:p>
            <a:pPr lvl="1">
              <a:lnSpc>
                <a:spcPct val="90000"/>
              </a:lnSpc>
            </a:pPr>
            <a:r>
              <a:rPr lang="en-US" altLang="sv-SE" dirty="0">
                <a:solidFill>
                  <a:srgbClr val="AF2517"/>
                </a:solidFill>
                <a:latin typeface="Calibri Light" panose="020F0302020204030204" pitchFamily="34" charset="0"/>
                <a:cs typeface="Calibri Light" panose="020F0302020204030204" pitchFamily="34" charset="0"/>
                <a:sym typeface="Symbol" pitchFamily="18" charset="2"/>
              </a:rPr>
              <a:t>the agreement requirement holds</a:t>
            </a:r>
          </a:p>
          <a:p>
            <a:pPr>
              <a:lnSpc>
                <a:spcPct val="90000"/>
              </a:lnSpc>
            </a:pPr>
            <a:r>
              <a:rPr lang="en-US" altLang="sv-SE" dirty="0">
                <a:latin typeface="Calibri Light" panose="020F0302020204030204" pitchFamily="34" charset="0"/>
                <a:cs typeface="Calibri Light" panose="020F0302020204030204" pitchFamily="34" charset="0"/>
                <a:sym typeface="Symbol" pitchFamily="18" charset="2"/>
              </a:rPr>
              <a:t>Every processor chooses the maximal clock value of a processor in </a:t>
            </a:r>
            <a:r>
              <a:rPr lang="en-US" altLang="sv-SE" i="1" dirty="0">
                <a:latin typeface="Calibri Light" panose="020F0302020204030204" pitchFamily="34" charset="0"/>
                <a:cs typeface="Calibri Light" panose="020F0302020204030204" pitchFamily="34" charset="0"/>
                <a:sym typeface="Symbol" pitchFamily="18" charset="2"/>
              </a:rPr>
              <a:t>NB</a:t>
            </a:r>
            <a:r>
              <a:rPr lang="en-US" altLang="sv-SE" dirty="0">
                <a:latin typeface="Calibri Light" panose="020F0302020204030204" pitchFamily="34" charset="0"/>
                <a:cs typeface="Calibri Light" panose="020F0302020204030204" pitchFamily="34" charset="0"/>
                <a:sym typeface="Symbol" pitchFamily="18" charset="2"/>
              </a:rPr>
              <a:t>, and increments it by 1 mod </a:t>
            </a:r>
            <a:r>
              <a:rPr lang="en-US" altLang="sv-SE" i="1" dirty="0">
                <a:latin typeface="Calibri Light" panose="020F0302020204030204" pitchFamily="34" charset="0"/>
                <a:cs typeface="Calibri Light" panose="020F0302020204030204" pitchFamily="34" charset="0"/>
                <a:sym typeface="Symbol" pitchFamily="18" charset="2"/>
              </a:rPr>
              <a:t>M</a:t>
            </a:r>
          </a:p>
          <a:p>
            <a:pPr lvl="1">
              <a:lnSpc>
                <a:spcPct val="90000"/>
              </a:lnSpc>
            </a:pPr>
            <a:r>
              <a:rPr lang="en-US" altLang="sv-SE" dirty="0">
                <a:solidFill>
                  <a:srgbClr val="AF2517"/>
                </a:solidFill>
                <a:latin typeface="Calibri Light" panose="020F0302020204030204" pitchFamily="34" charset="0"/>
                <a:cs typeface="Calibri Light" panose="020F0302020204030204" pitchFamily="34" charset="0"/>
                <a:sym typeface="Symbol" pitchFamily="18" charset="2"/>
              </a:rPr>
              <a:t>the no adjustment requirement holds</a:t>
            </a:r>
          </a:p>
          <a:p>
            <a:pPr>
              <a:lnSpc>
                <a:spcPct val="90000"/>
              </a:lnSpc>
            </a:pPr>
            <a:r>
              <a:rPr lang="en-US" altLang="sv-SE" dirty="0">
                <a:latin typeface="Calibri Light" panose="020F0302020204030204" pitchFamily="34" charset="0"/>
                <a:cs typeface="Calibri Light" panose="020F0302020204030204" pitchFamily="34" charset="0"/>
              </a:rPr>
              <a:t>The proof assumes an arbitrary start configuration</a:t>
            </a:r>
          </a:p>
          <a:p>
            <a:pPr lvl="1">
              <a:lnSpc>
                <a:spcPct val="90000"/>
              </a:lnSpc>
            </a:pPr>
            <a:r>
              <a:rPr lang="en-US" altLang="sv-SE" dirty="0">
                <a:solidFill>
                  <a:srgbClr val="AF2517"/>
                </a:solidFill>
                <a:latin typeface="Calibri Light" panose="020F0302020204030204" pitchFamily="34" charset="0"/>
                <a:cs typeface="Calibri Light" panose="020F0302020204030204" pitchFamily="34" charset="0"/>
                <a:sym typeface="Symbol" pitchFamily="18" charset="2"/>
              </a:rPr>
              <a:t>the algorithm is both wait-free and self-stabilizing</a:t>
            </a:r>
          </a:p>
        </p:txBody>
      </p:sp>
    </p:spTree>
    <p:extLst>
      <p:ext uri="{BB962C8B-B14F-4D97-AF65-F5344CB8AC3E}">
        <p14:creationId xmlns:p14="http://schemas.microsoft.com/office/powerpoint/2010/main" val="26046811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Theorem 6.1</a:t>
            </a:r>
          </a:p>
        </p:txBody>
      </p:sp>
      <p:sp>
        <p:nvSpPr>
          <p:cNvPr id="3" name="Content Placeholder 2"/>
          <p:cNvSpPr>
            <a:spLocks noGrp="1"/>
          </p:cNvSpPr>
          <p:nvPr>
            <p:ph idx="1"/>
          </p:nvPr>
        </p:nvSpPr>
        <p:spPr/>
        <p:txBody>
          <a:bodyPr/>
          <a:lstStyle/>
          <a:p>
            <a:pPr marL="0" indent="0">
              <a:buNone/>
            </a:pPr>
            <a:r>
              <a:rPr lang="en-US" dirty="0">
                <a:latin typeface="Calibri Light" panose="020F0302020204030204" pitchFamily="34" charset="0"/>
                <a:cs typeface="Calibri Light" panose="020F0302020204030204" pitchFamily="34" charset="0"/>
              </a:rPr>
              <a:t>Theorem 6.1: The above algorithm is a wait-free self-stabilizing clock-synchronization algorithm with </a:t>
            </a:r>
            <a:r>
              <a:rPr lang="en-US" i="1" dirty="0">
                <a:latin typeface="Calibri Light" panose="020F0302020204030204" pitchFamily="34" charset="0"/>
                <a:cs typeface="Calibri Light" panose="020F0302020204030204" pitchFamily="34" charset="0"/>
              </a:rPr>
              <a:t>k=2</a:t>
            </a:r>
            <a:r>
              <a:rPr lang="en-US" dirty="0">
                <a:latin typeface="Calibri Light" panose="020F0302020204030204" pitchFamily="34" charset="0"/>
                <a:cs typeface="Calibri Light" panose="020F0302020204030204" pitchFamily="34" charset="0"/>
              </a:rPr>
              <a:t>.</a:t>
            </a:r>
            <a:endParaRPr lang="sv-SE" dirty="0">
              <a:latin typeface="Calibri Light" panose="020F0302020204030204" pitchFamily="34" charset="0"/>
              <a:cs typeface="Calibri Light" panose="020F0302020204030204" pitchFamily="34" charset="0"/>
            </a:endParaRPr>
          </a:p>
          <a:p>
            <a:pPr marL="0" indent="0">
              <a:buNone/>
            </a:pPr>
            <a:r>
              <a:rPr lang="en-US" b="1" dirty="0">
                <a:latin typeface="Calibri Light" panose="020F0302020204030204" pitchFamily="34" charset="0"/>
                <a:cs typeface="Calibri Light" panose="020F0302020204030204" pitchFamily="34" charset="0"/>
              </a:rPr>
              <a:t>Proof</a:t>
            </a:r>
            <a:r>
              <a:rPr lang="en-US" dirty="0">
                <a:latin typeface="Calibri Light" panose="020F0302020204030204" pitchFamily="34" charset="0"/>
                <a:cs typeface="Calibri Light" panose="020F0302020204030204" pitchFamily="34" charset="0"/>
              </a:rPr>
              <a:t> </a:t>
            </a:r>
            <a:endParaRPr lang="sv-SE" dirty="0">
              <a:latin typeface="Calibri Light" panose="020F0302020204030204" pitchFamily="34" charset="0"/>
              <a:cs typeface="Calibri Light" panose="020F0302020204030204" pitchFamily="34" charset="0"/>
            </a:endParaRPr>
          </a:p>
          <a:p>
            <a:pPr marL="0" indent="0">
              <a:buNone/>
            </a:pPr>
            <a:r>
              <a:rPr lang="en-US" dirty="0">
                <a:latin typeface="Calibri Light" panose="020F0302020204030204" pitchFamily="34" charset="0"/>
                <a:cs typeface="Calibri Light" panose="020F0302020204030204" pitchFamily="34" charset="0"/>
              </a:rPr>
              <a:t>The proof shows that, starting with any values in the order variables and the clock variables, the algorithm meets the no adjustment and agreement requirements. </a:t>
            </a:r>
            <a:endParaRPr lang="sv-SE" dirty="0">
              <a:latin typeface="Calibri Light" panose="020F0302020204030204" pitchFamily="34" charset="0"/>
              <a:cs typeface="Calibri Light" panose="020F0302020204030204" pitchFamily="34" charset="0"/>
            </a:endParaRPr>
          </a:p>
          <a:p>
            <a:pPr marL="0" indent="0">
              <a:buNone/>
            </a:pPr>
            <a:endParaRPr lang="sv-SE"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504234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Theorem 6.1 (cont.)</a:t>
            </a:r>
          </a:p>
        </p:txBody>
      </p:sp>
      <p:sp>
        <p:nvSpPr>
          <p:cNvPr id="3" name="Content Placeholder 2"/>
          <p:cNvSpPr>
            <a:spLocks noGrp="1"/>
          </p:cNvSpPr>
          <p:nvPr>
            <p:ph idx="1"/>
          </p:nvPr>
        </p:nvSpPr>
        <p:spPr>
          <a:xfrm>
            <a:off x="457200" y="1773238"/>
            <a:ext cx="8435280" cy="4535487"/>
          </a:xfrm>
        </p:spPr>
        <p:txBody>
          <a:bodyPr/>
          <a:lstStyle/>
          <a:p>
            <a:pPr marL="0" indent="0">
              <a:buNone/>
            </a:pPr>
            <a:r>
              <a:rPr lang="en-US" dirty="0">
                <a:latin typeface="Calibri Light" panose="020F0302020204030204" pitchFamily="34" charset="0"/>
                <a:cs typeface="Calibri Light" panose="020F0302020204030204" pitchFamily="34" charset="0"/>
              </a:rPr>
              <a:t>First note that all processors that take a step at the same pulse, see the same view </a:t>
            </a:r>
          </a:p>
          <a:p>
            <a:pPr marL="400050" lvl="1" indent="0">
              <a:buNone/>
            </a:pPr>
            <a:r>
              <a:rPr lang="en-US" sz="2800" dirty="0">
                <a:latin typeface="Calibri Light" panose="020F0302020204030204" pitchFamily="34" charset="0"/>
                <a:cs typeface="Calibri Light" panose="020F0302020204030204" pitchFamily="34" charset="0"/>
              </a:rPr>
              <a:t>because they have access to all fields at all registers.</a:t>
            </a:r>
          </a:p>
          <a:p>
            <a:pPr marL="0" indent="0">
              <a:buNone/>
            </a:pPr>
            <a:r>
              <a:rPr lang="en-US" dirty="0">
                <a:latin typeface="Calibri Light" panose="020F0302020204030204" pitchFamily="34" charset="0"/>
                <a:cs typeface="Calibri Light" panose="020F0302020204030204" pitchFamily="34" charset="0"/>
              </a:rPr>
              <a:t>They then compute the same </a:t>
            </a:r>
            <a:r>
              <a:rPr lang="en-US" i="1" dirty="0">
                <a:latin typeface="Calibri Light" panose="020F0302020204030204" pitchFamily="34" charset="0"/>
                <a:cs typeface="Calibri Light" panose="020F0302020204030204" pitchFamily="34" charset="0"/>
              </a:rPr>
              <a:t>NB (non-blocking processors)</a:t>
            </a:r>
            <a:r>
              <a:rPr lang="en-US" dirty="0">
                <a:latin typeface="Calibri Light" panose="020F0302020204030204" pitchFamily="34" charset="0"/>
                <a:cs typeface="Calibri Light" panose="020F0302020204030204" pitchFamily="34" charset="0"/>
              </a:rPr>
              <a:t>. </a:t>
            </a:r>
            <a:endParaRPr lang="sv-SE" dirty="0">
              <a:latin typeface="Calibri Light" panose="020F0302020204030204" pitchFamily="34" charset="0"/>
              <a:cs typeface="Calibri Light" panose="020F0302020204030204" pitchFamily="34" charset="0"/>
            </a:endParaRPr>
          </a:p>
          <a:p>
            <a:pPr marL="0" indent="0">
              <a:buNone/>
            </a:pPr>
            <a:r>
              <a:rPr lang="en-US" dirty="0">
                <a:latin typeface="Calibri Light" panose="020F0302020204030204" pitchFamily="34" charset="0"/>
                <a:cs typeface="Calibri Light" panose="020F0302020204030204" pitchFamily="34" charset="0"/>
              </a:rPr>
              <a:t>We must show that, if any processor </a:t>
            </a:r>
            <a:r>
              <a:rPr lang="en-US" i="1" dirty="0">
                <a:latin typeface="Calibri Light" panose="020F0302020204030204" pitchFamily="34" charset="0"/>
                <a:cs typeface="Calibri Light" panose="020F0302020204030204" pitchFamily="34" charset="0"/>
              </a:rPr>
              <a:t>p</a:t>
            </a:r>
            <a:r>
              <a:rPr lang="en-US" i="1" baseline="-25000" dirty="0">
                <a:latin typeface="Calibri Light" panose="020F0302020204030204" pitchFamily="34" charset="0"/>
                <a:cs typeface="Calibri Light" panose="020F0302020204030204" pitchFamily="34" charset="0"/>
              </a:rPr>
              <a:t>i</a:t>
            </a:r>
            <a:r>
              <a:rPr lang="en-US" dirty="0">
                <a:latin typeface="Calibri Light" panose="020F0302020204030204" pitchFamily="34" charset="0"/>
                <a:cs typeface="Calibri Light" panose="020F0302020204030204" pitchFamily="34" charset="0"/>
              </a:rPr>
              <a:t> executes more than </a:t>
            </a:r>
            <a:r>
              <a:rPr lang="en-US" i="1" dirty="0">
                <a:latin typeface="Calibri Light" panose="020F0302020204030204" pitchFamily="34" charset="0"/>
                <a:cs typeface="Calibri Light" panose="020F0302020204030204" pitchFamily="34" charset="0"/>
              </a:rPr>
              <a:t>k</a:t>
            </a:r>
            <a:r>
              <a:rPr lang="en-US" dirty="0">
                <a:latin typeface="Calibri Light" panose="020F0302020204030204" pitchFamily="34" charset="0"/>
                <a:cs typeface="Calibri Light" panose="020F0302020204030204" pitchFamily="34" charset="0"/>
              </a:rPr>
              <a:t>=</a:t>
            </a:r>
            <a:r>
              <a:rPr lang="en-US" i="1" dirty="0">
                <a:latin typeface="Calibri Light" panose="020F0302020204030204" pitchFamily="34" charset="0"/>
                <a:cs typeface="Calibri Light" panose="020F0302020204030204" pitchFamily="34" charset="0"/>
              </a:rPr>
              <a:t>2</a:t>
            </a:r>
            <a:r>
              <a:rPr lang="en-US" dirty="0">
                <a:latin typeface="Calibri Light" panose="020F0302020204030204" pitchFamily="34" charset="0"/>
                <a:cs typeface="Calibri Light" panose="020F0302020204030204" pitchFamily="34" charset="0"/>
              </a:rPr>
              <a:t> successive steps, then the agreement and no adjustment requirements hold following its second step. </a:t>
            </a:r>
            <a:endParaRPr lang="sv-SE" dirty="0">
              <a:latin typeface="Calibri Light" panose="020F0302020204030204" pitchFamily="34" charset="0"/>
              <a:cs typeface="Calibri Light" panose="020F0302020204030204" pitchFamily="34" charset="0"/>
            </a:endParaRPr>
          </a:p>
          <a:p>
            <a:pPr marL="0" indent="0">
              <a:buNone/>
            </a:pPr>
            <a:endParaRPr lang="sv-SE"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8727681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Theorem</a:t>
            </a:r>
            <a:r>
              <a:rPr lang="sv-SE" dirty="0">
                <a:latin typeface="Calibri Light" panose="020F0302020204030204" pitchFamily="34" charset="0"/>
                <a:cs typeface="Calibri Light" panose="020F0302020204030204" pitchFamily="34" charset="0"/>
              </a:rPr>
              <a:t> 6.1 (cont.)</a:t>
            </a:r>
          </a:p>
        </p:txBody>
      </p:sp>
      <p:sp>
        <p:nvSpPr>
          <p:cNvPr id="3" name="Content Placeholder 2"/>
          <p:cNvSpPr>
            <a:spLocks noGrp="1"/>
          </p:cNvSpPr>
          <p:nvPr>
            <p:ph idx="1"/>
          </p:nvPr>
        </p:nvSpPr>
        <p:spPr/>
        <p:txBody>
          <a:bodyPr/>
          <a:lstStyle/>
          <a:p>
            <a:pPr marL="0" indent="0">
              <a:buNone/>
            </a:pPr>
            <a:r>
              <a:rPr lang="en-US" dirty="0">
                <a:latin typeface="Calibri Light" panose="020F0302020204030204" pitchFamily="34" charset="0"/>
                <a:cs typeface="Calibri Light" panose="020F0302020204030204" pitchFamily="34" charset="0"/>
              </a:rPr>
              <a:t>Assume </a:t>
            </a:r>
            <a:r>
              <a:rPr lang="en-US" i="1" dirty="0">
                <a:latin typeface="Calibri Light" panose="020F0302020204030204" pitchFamily="34" charset="0"/>
                <a:cs typeface="Calibri Light" panose="020F0302020204030204" pitchFamily="34" charset="0"/>
              </a:rPr>
              <a:t>p</a:t>
            </a:r>
            <a:r>
              <a:rPr lang="en-US" i="1" baseline="-25000" dirty="0">
                <a:latin typeface="Calibri Light" panose="020F0302020204030204" pitchFamily="34" charset="0"/>
                <a:cs typeface="Calibri Light" panose="020F0302020204030204" pitchFamily="34" charset="0"/>
              </a:rPr>
              <a:t>i</a:t>
            </a:r>
            <a:r>
              <a:rPr lang="en-US" dirty="0">
                <a:latin typeface="Calibri Light" panose="020F0302020204030204" pitchFamily="34" charset="0"/>
                <a:cs typeface="Calibri Light" panose="020F0302020204030204" pitchFamily="34" charset="0"/>
              </a:rPr>
              <a:t> executes more than </a:t>
            </a:r>
            <a:r>
              <a:rPr lang="en-US" i="1" dirty="0">
                <a:latin typeface="Calibri Light" panose="020F0302020204030204" pitchFamily="34" charset="0"/>
                <a:cs typeface="Calibri Light" panose="020F0302020204030204" pitchFamily="34" charset="0"/>
              </a:rPr>
              <a:t>k=2 </a:t>
            </a:r>
            <a:r>
              <a:rPr lang="en-US" dirty="0">
                <a:latin typeface="Calibri Light" panose="020F0302020204030204" pitchFamily="34" charset="0"/>
                <a:cs typeface="Calibri Light" panose="020F0302020204030204" pitchFamily="34" charset="0"/>
              </a:rPr>
              <a:t>successive steps. </a:t>
            </a:r>
            <a:endParaRPr lang="sv-SE" dirty="0">
              <a:latin typeface="Calibri Light" panose="020F0302020204030204" pitchFamily="34" charset="0"/>
              <a:cs typeface="Calibri Light" panose="020F0302020204030204" pitchFamily="34" charset="0"/>
            </a:endParaRPr>
          </a:p>
          <a:p>
            <a:pPr marL="0" indent="0">
              <a:buNone/>
            </a:pPr>
            <a:r>
              <a:rPr lang="en-US" dirty="0">
                <a:latin typeface="Calibri Light" panose="020F0302020204030204" pitchFamily="34" charset="0"/>
                <a:cs typeface="Calibri Light" panose="020F0302020204030204" pitchFamily="34" charset="0"/>
              </a:rPr>
              <a:t>Observe that </a:t>
            </a:r>
            <a:r>
              <a:rPr lang="en-US" i="1" dirty="0">
                <a:latin typeface="Calibri Light" panose="020F0302020204030204" pitchFamily="34" charset="0"/>
                <a:cs typeface="Calibri Light" panose="020F0302020204030204" pitchFamily="34" charset="0"/>
              </a:rPr>
              <a:t>NB</a:t>
            </a:r>
            <a:r>
              <a:rPr lang="en-US" dirty="0">
                <a:latin typeface="Calibri Light" panose="020F0302020204030204" pitchFamily="34" charset="0"/>
                <a:cs typeface="Calibri Light" panose="020F0302020204030204" pitchFamily="34" charset="0"/>
              </a:rPr>
              <a:t> is not empty following </a:t>
            </a:r>
            <a:r>
              <a:rPr lang="en-US" i="1" dirty="0">
                <a:latin typeface="Calibri Light" panose="020F0302020204030204" pitchFamily="34" charset="0"/>
                <a:cs typeface="Calibri Light" panose="020F0302020204030204" pitchFamily="34" charset="0"/>
              </a:rPr>
              <a:t>p</a:t>
            </a:r>
            <a:r>
              <a:rPr lang="en-US" i="1" baseline="-25000" dirty="0">
                <a:latin typeface="Calibri Light" panose="020F0302020204030204" pitchFamily="34" charset="0"/>
                <a:cs typeface="Calibri Light" panose="020F0302020204030204" pitchFamily="34" charset="0"/>
              </a:rPr>
              <a:t>i </a:t>
            </a:r>
            <a:r>
              <a:rPr lang="en-US" dirty="0">
                <a:latin typeface="Calibri Light" panose="020F0302020204030204" pitchFamily="34" charset="0"/>
                <a:cs typeface="Calibri Light" panose="020F0302020204030204" pitchFamily="34" charset="0"/>
              </a:rPr>
              <a:t>’s first step. </a:t>
            </a:r>
            <a:endParaRPr lang="sv-SE" dirty="0">
              <a:latin typeface="Calibri Light" panose="020F0302020204030204" pitchFamily="34" charset="0"/>
              <a:cs typeface="Calibri Light" panose="020F0302020204030204" pitchFamily="34" charset="0"/>
            </a:endParaRPr>
          </a:p>
          <a:p>
            <a:pPr marL="0" indent="0">
              <a:buNone/>
            </a:pPr>
            <a:r>
              <a:rPr lang="en-US" dirty="0">
                <a:latin typeface="Calibri Light" panose="020F0302020204030204" pitchFamily="34" charset="0"/>
                <a:cs typeface="Calibri Light" panose="020F0302020204030204" pitchFamily="34" charset="0"/>
              </a:rPr>
              <a:t>Moreover, while </a:t>
            </a:r>
            <a:r>
              <a:rPr lang="en-US" i="1" dirty="0">
                <a:latin typeface="Calibri Light" panose="020F0302020204030204" pitchFamily="34" charset="0"/>
                <a:cs typeface="Calibri Light" panose="020F0302020204030204" pitchFamily="34" charset="0"/>
              </a:rPr>
              <a:t>p</a:t>
            </a:r>
            <a:r>
              <a:rPr lang="en-US" i="1" baseline="-25000" dirty="0">
                <a:latin typeface="Calibri Light" panose="020F0302020204030204" pitchFamily="34" charset="0"/>
                <a:cs typeface="Calibri Light" panose="020F0302020204030204" pitchFamily="34" charset="0"/>
              </a:rPr>
              <a:t>i</a:t>
            </a:r>
            <a:r>
              <a:rPr lang="en-US" dirty="0">
                <a:latin typeface="Calibri Light" panose="020F0302020204030204" pitchFamily="34" charset="0"/>
                <a:cs typeface="Calibri Light" panose="020F0302020204030204" pitchFamily="34" charset="0"/>
              </a:rPr>
              <a:t> continues to execute steps without stopping, it remains in </a:t>
            </a:r>
            <a:r>
              <a:rPr lang="en-US" i="1" dirty="0">
                <a:latin typeface="Calibri Light" panose="020F0302020204030204" pitchFamily="34" charset="0"/>
                <a:cs typeface="Calibri Light" panose="020F0302020204030204" pitchFamily="34" charset="0"/>
              </a:rPr>
              <a:t>NB</a:t>
            </a:r>
            <a:r>
              <a:rPr lang="en-US" dirty="0">
                <a:latin typeface="Calibri Light" panose="020F0302020204030204" pitchFamily="34" charset="0"/>
                <a:cs typeface="Calibri Light" panose="020F0302020204030204" pitchFamily="34" charset="0"/>
              </a:rPr>
              <a:t>. </a:t>
            </a:r>
            <a:endParaRPr lang="sv-SE" dirty="0">
              <a:latin typeface="Calibri Light" panose="020F0302020204030204" pitchFamily="34" charset="0"/>
              <a:cs typeface="Calibri Light" panose="020F0302020204030204" pitchFamily="34" charset="0"/>
            </a:endParaRPr>
          </a:p>
          <a:p>
            <a:pPr marL="400050" lvl="1" indent="0">
              <a:buNone/>
            </a:pPr>
            <a:r>
              <a:rPr lang="en-US" sz="2800" dirty="0">
                <a:latin typeface="Calibri Light" panose="020F0302020204030204" pitchFamily="34" charset="0"/>
                <a:cs typeface="Calibri Light" panose="020F0302020204030204" pitchFamily="34" charset="0"/>
              </a:rPr>
              <a:t>The reason is that </a:t>
            </a:r>
            <a:r>
              <a:rPr lang="en-US" sz="2800" i="1" dirty="0">
                <a:latin typeface="Calibri Light" panose="020F0302020204030204" pitchFamily="34" charset="0"/>
                <a:cs typeface="Calibri Light" panose="020F0302020204030204" pitchFamily="34" charset="0"/>
              </a:rPr>
              <a:t>p</a:t>
            </a:r>
            <a:r>
              <a:rPr lang="en-US" sz="2800" i="1" baseline="-25000" dirty="0">
                <a:latin typeface="Calibri Light" panose="020F0302020204030204" pitchFamily="34" charset="0"/>
                <a:cs typeface="Calibri Light" panose="020F0302020204030204" pitchFamily="34" charset="0"/>
              </a:rPr>
              <a:t>i</a:t>
            </a:r>
            <a:r>
              <a:rPr lang="en-US" sz="2800" dirty="0">
                <a:latin typeface="Calibri Light" panose="020F0302020204030204" pitchFamily="34" charset="0"/>
                <a:cs typeface="Calibri Light" panose="020F0302020204030204" pitchFamily="34" charset="0"/>
              </a:rPr>
              <a:t> executes a step in which it increments every order variable </a:t>
            </a:r>
            <a:r>
              <a:rPr lang="en-US" sz="2800" i="1" dirty="0" err="1">
                <a:latin typeface="Calibri Light" panose="020F0302020204030204" pitchFamily="34" charset="0"/>
                <a:cs typeface="Calibri Light" panose="020F0302020204030204" pitchFamily="34" charset="0"/>
              </a:rPr>
              <a:t>order</a:t>
            </a:r>
            <a:r>
              <a:rPr lang="en-US" sz="2800" i="1" baseline="-25000" dirty="0" err="1">
                <a:latin typeface="Calibri Light" panose="020F0302020204030204" pitchFamily="34" charset="0"/>
                <a:cs typeface="Calibri Light" panose="020F0302020204030204" pitchFamily="34" charset="0"/>
              </a:rPr>
              <a:t>ij</a:t>
            </a:r>
            <a:r>
              <a:rPr lang="en-US" sz="2800" dirty="0">
                <a:latin typeface="Calibri Light" panose="020F0302020204030204" pitchFamily="34" charset="0"/>
                <a:cs typeface="Calibri Light" panose="020F0302020204030204" pitchFamily="34" charset="0"/>
              </a:rPr>
              <a:t>, such that </a:t>
            </a:r>
            <a:r>
              <a:rPr lang="en-US" sz="2800" i="1" dirty="0" err="1">
                <a:latin typeface="Calibri Light" panose="020F0302020204030204" pitchFamily="34" charset="0"/>
                <a:cs typeface="Calibri Light" panose="020F0302020204030204" pitchFamily="34" charset="0"/>
              </a:rPr>
              <a:t>p</a:t>
            </a:r>
            <a:r>
              <a:rPr lang="en-US" sz="2800" i="1" baseline="-25000" dirty="0" err="1">
                <a:latin typeface="Calibri Light" panose="020F0302020204030204" pitchFamily="34" charset="0"/>
                <a:cs typeface="Calibri Light" panose="020F0302020204030204" pitchFamily="34" charset="0"/>
              </a:rPr>
              <a:t>j</a:t>
            </a:r>
            <a:r>
              <a:rPr lang="en-US" sz="2800" dirty="0">
                <a:latin typeface="Calibri Light" panose="020F0302020204030204" pitchFamily="34" charset="0"/>
                <a:cs typeface="Calibri Light" panose="020F0302020204030204" pitchFamily="34" charset="0"/>
              </a:rPr>
              <a:t> is not behind </a:t>
            </a:r>
            <a:r>
              <a:rPr lang="en-US" sz="2800" i="1" dirty="0">
                <a:latin typeface="Calibri Light" panose="020F0302020204030204" pitchFamily="34" charset="0"/>
                <a:cs typeface="Calibri Light" panose="020F0302020204030204" pitchFamily="34" charset="0"/>
              </a:rPr>
              <a:t>p</a:t>
            </a:r>
            <a:r>
              <a:rPr lang="en-US" sz="2800" i="1" baseline="-25000" dirty="0">
                <a:latin typeface="Calibri Light" panose="020F0302020204030204" pitchFamily="34" charset="0"/>
                <a:cs typeface="Calibri Light" panose="020F0302020204030204" pitchFamily="34" charset="0"/>
              </a:rPr>
              <a:t>i</a:t>
            </a:r>
            <a:r>
              <a:rPr lang="en-US" sz="2800" dirty="0">
                <a:latin typeface="Calibri Light" panose="020F0302020204030204" pitchFamily="34" charset="0"/>
                <a:cs typeface="Calibri Light" panose="020F0302020204030204" pitchFamily="34" charset="0"/>
              </a:rPr>
              <a:t>. </a:t>
            </a:r>
            <a:endParaRPr lang="sv-SE" sz="28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3387399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v-SE">
              <a:latin typeface="Calibri Light" panose="020F0302020204030204" pitchFamily="34" charset="0"/>
              <a:cs typeface="Calibri Light" panose="020F0302020204030204" pitchFamily="34" charset="0"/>
            </a:endParaRPr>
          </a:p>
        </p:txBody>
      </p:sp>
      <p:sp>
        <p:nvSpPr>
          <p:cNvPr id="3" name="Content Placeholder 2"/>
          <p:cNvSpPr>
            <a:spLocks noGrp="1"/>
          </p:cNvSpPr>
          <p:nvPr>
            <p:ph idx="1"/>
          </p:nvPr>
        </p:nvSpPr>
        <p:spPr/>
        <p:txBody>
          <a:bodyPr/>
          <a:lstStyle/>
          <a:p>
            <a:endParaRPr lang="sv-SE">
              <a:latin typeface="Calibri Light" panose="020F0302020204030204" pitchFamily="34" charset="0"/>
              <a:cs typeface="Calibri Light" panose="020F0302020204030204"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56" y="0"/>
            <a:ext cx="9753600" cy="731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943444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Theorem 6.1 (cont.)</a:t>
            </a:r>
          </a:p>
        </p:txBody>
      </p:sp>
      <p:sp>
        <p:nvSpPr>
          <p:cNvPr id="3" name="Content Placeholder 2"/>
          <p:cNvSpPr>
            <a:spLocks noGrp="1"/>
          </p:cNvSpPr>
          <p:nvPr>
            <p:ph idx="1"/>
          </p:nvPr>
        </p:nvSpPr>
        <p:spPr/>
        <p:txBody>
          <a:bodyPr/>
          <a:lstStyle/>
          <a:p>
            <a:pPr marL="0" indent="0">
              <a:buNone/>
            </a:pPr>
            <a:r>
              <a:rPr lang="en-US" dirty="0">
                <a:latin typeface="Calibri Light" panose="020F0302020204030204" pitchFamily="34" charset="0"/>
                <a:cs typeface="Calibri Light" panose="020F0302020204030204" pitchFamily="34" charset="0"/>
              </a:rPr>
              <a:t>Since </a:t>
            </a:r>
            <a:r>
              <a:rPr lang="en-US" i="1" dirty="0">
                <a:latin typeface="Calibri Light" panose="020F0302020204030204" pitchFamily="34" charset="0"/>
                <a:cs typeface="Calibri Light" panose="020F0302020204030204" pitchFamily="34" charset="0"/>
              </a:rPr>
              <a:t>NB</a:t>
            </a:r>
            <a:r>
              <a:rPr lang="en-US" dirty="0">
                <a:latin typeface="Calibri Light" panose="020F0302020204030204" pitchFamily="34" charset="0"/>
                <a:cs typeface="Calibri Light" panose="020F0302020204030204" pitchFamily="34" charset="0"/>
              </a:rPr>
              <a:t> is not empty following the first step of </a:t>
            </a:r>
            <a:r>
              <a:rPr lang="en-US" i="1" dirty="0">
                <a:latin typeface="Calibri Light" panose="020F0302020204030204" pitchFamily="34" charset="0"/>
                <a:cs typeface="Calibri Light" panose="020F0302020204030204" pitchFamily="34" charset="0"/>
              </a:rPr>
              <a:t>p</a:t>
            </a:r>
            <a:r>
              <a:rPr lang="en-US" i="1" baseline="-25000" dirty="0">
                <a:latin typeface="Calibri Light" panose="020F0302020204030204" pitchFamily="34" charset="0"/>
                <a:cs typeface="Calibri Light" panose="020F0302020204030204" pitchFamily="34" charset="0"/>
              </a:rPr>
              <a:t>i</a:t>
            </a:r>
            <a:r>
              <a:rPr lang="en-US" dirty="0">
                <a:latin typeface="Calibri Light" panose="020F0302020204030204" pitchFamily="34" charset="0"/>
                <a:cs typeface="Calibri Light" panose="020F0302020204030204" pitchFamily="34" charset="0"/>
              </a:rPr>
              <a:t>, and since all processors that execute a step see the same set </a:t>
            </a:r>
            <a:r>
              <a:rPr lang="en-US" i="1" dirty="0">
                <a:latin typeface="Calibri Light" panose="020F0302020204030204" pitchFamily="34" charset="0"/>
                <a:cs typeface="Calibri Light" panose="020F0302020204030204" pitchFamily="34" charset="0"/>
              </a:rPr>
              <a:t>NB</a:t>
            </a:r>
            <a:r>
              <a:rPr lang="en-US" dirty="0">
                <a:latin typeface="Calibri Light" panose="020F0302020204030204" pitchFamily="34" charset="0"/>
                <a:cs typeface="Calibri Light" panose="020F0302020204030204" pitchFamily="34" charset="0"/>
              </a:rPr>
              <a:t>, all the processors that execute a step following the first step of </a:t>
            </a:r>
            <a:r>
              <a:rPr lang="en-US" i="1" dirty="0">
                <a:latin typeface="Calibri Light" panose="020F0302020204030204" pitchFamily="34" charset="0"/>
                <a:cs typeface="Calibri Light" panose="020F0302020204030204" pitchFamily="34" charset="0"/>
              </a:rPr>
              <a:t>p</a:t>
            </a:r>
            <a:r>
              <a:rPr lang="en-US" i="1" baseline="-25000" dirty="0">
                <a:latin typeface="Calibri Light" panose="020F0302020204030204" pitchFamily="34" charset="0"/>
                <a:cs typeface="Calibri Light" panose="020F0302020204030204" pitchFamily="34" charset="0"/>
              </a:rPr>
              <a:t>i</a:t>
            </a:r>
            <a:r>
              <a:rPr lang="en-US" dirty="0">
                <a:latin typeface="Calibri Light" panose="020F0302020204030204" pitchFamily="34" charset="0"/>
                <a:cs typeface="Calibri Light" panose="020F0302020204030204" pitchFamily="34" charset="0"/>
              </a:rPr>
              <a:t> choose the same clock value. </a:t>
            </a:r>
            <a:endParaRPr lang="sv-SE" dirty="0">
              <a:latin typeface="Calibri Light" panose="020F0302020204030204" pitchFamily="34" charset="0"/>
              <a:cs typeface="Calibri Light" panose="020F0302020204030204" pitchFamily="34" charset="0"/>
            </a:endParaRPr>
          </a:p>
          <a:p>
            <a:pPr marL="0" indent="0">
              <a:buNone/>
            </a:pPr>
            <a:r>
              <a:rPr lang="en-US" dirty="0">
                <a:latin typeface="Calibri Light" panose="020F0302020204030204" pitchFamily="34" charset="0"/>
                <a:cs typeface="Calibri Light" panose="020F0302020204030204" pitchFamily="34" charset="0"/>
              </a:rPr>
              <a:t>Thus, following the second step of </a:t>
            </a:r>
            <a:r>
              <a:rPr lang="en-US" i="1" dirty="0">
                <a:latin typeface="Calibri Light" panose="020F0302020204030204" pitchFamily="34" charset="0"/>
                <a:cs typeface="Calibri Light" panose="020F0302020204030204" pitchFamily="34" charset="0"/>
              </a:rPr>
              <a:t>p</a:t>
            </a:r>
            <a:r>
              <a:rPr lang="en-US" i="1" baseline="-25000" dirty="0">
                <a:latin typeface="Calibri Light" panose="020F0302020204030204" pitchFamily="34" charset="0"/>
                <a:cs typeface="Calibri Light" panose="020F0302020204030204" pitchFamily="34" charset="0"/>
              </a:rPr>
              <a:t>i</a:t>
            </a:r>
            <a:r>
              <a:rPr lang="en-US" dirty="0">
                <a:latin typeface="Calibri Light" panose="020F0302020204030204" pitchFamily="34" charset="0"/>
                <a:cs typeface="Calibri Light" panose="020F0302020204030204" pitchFamily="34" charset="0"/>
              </a:rPr>
              <a:t> and while </a:t>
            </a:r>
            <a:r>
              <a:rPr lang="en-US" i="1" dirty="0">
                <a:latin typeface="Calibri Light" panose="020F0302020204030204" pitchFamily="34" charset="0"/>
                <a:cs typeface="Calibri Light" panose="020F0302020204030204" pitchFamily="34" charset="0"/>
              </a:rPr>
              <a:t>p</a:t>
            </a:r>
            <a:r>
              <a:rPr lang="en-US" i="1" baseline="-25000" dirty="0">
                <a:latin typeface="Calibri Light" panose="020F0302020204030204" pitchFamily="34" charset="0"/>
                <a:cs typeface="Calibri Light" panose="020F0302020204030204" pitchFamily="34" charset="0"/>
              </a:rPr>
              <a:t>i</a:t>
            </a:r>
            <a:r>
              <a:rPr lang="en-US" dirty="0">
                <a:latin typeface="Calibri Light" panose="020F0302020204030204" pitchFamily="34" charset="0"/>
                <a:cs typeface="Calibri Light" panose="020F0302020204030204" pitchFamily="34" charset="0"/>
              </a:rPr>
              <a:t> does not stop executing steps, the clock values of the processors that belong to </a:t>
            </a:r>
            <a:r>
              <a:rPr lang="en-US" i="1" dirty="0">
                <a:latin typeface="Calibri Light" panose="020F0302020204030204" pitchFamily="34" charset="0"/>
                <a:cs typeface="Calibri Light" panose="020F0302020204030204" pitchFamily="34" charset="0"/>
              </a:rPr>
              <a:t>NB</a:t>
            </a:r>
            <a:r>
              <a:rPr lang="en-US" dirty="0">
                <a:latin typeface="Calibri Light" panose="020F0302020204030204" pitchFamily="34" charset="0"/>
                <a:cs typeface="Calibri Light" panose="020F0302020204030204" pitchFamily="34" charset="0"/>
              </a:rPr>
              <a:t> are the same. </a:t>
            </a:r>
            <a:endParaRPr lang="sv-SE"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996070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effectLst/>
                <a:latin typeface="Calibri Light" panose="020F0302020204030204" pitchFamily="34" charset="0"/>
                <a:cs typeface="Calibri Light" panose="020F0302020204030204" pitchFamily="34" charset="0"/>
              </a:rPr>
              <a:t>NTP Transport</a:t>
            </a:r>
          </a:p>
        </p:txBody>
      </p:sp>
      <p:sp>
        <p:nvSpPr>
          <p:cNvPr id="115715" name="Rectangle 3"/>
          <p:cNvSpPr>
            <a:spLocks noGrp="1" noChangeArrowheads="1"/>
          </p:cNvSpPr>
          <p:nvPr>
            <p:ph type="body" idx="1"/>
          </p:nvPr>
        </p:nvSpPr>
        <p:spPr>
          <a:xfrm>
            <a:off x="323528" y="1773238"/>
            <a:ext cx="8496944" cy="4535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effectLst/>
                <a:latin typeface="Calibri Light" panose="020F0302020204030204" pitchFamily="34" charset="0"/>
                <a:cs typeface="Calibri Light" panose="020F0302020204030204" pitchFamily="34" charset="0"/>
              </a:rPr>
              <a:t>Independent of physical layer in principle</a:t>
            </a:r>
          </a:p>
          <a:p>
            <a:pPr lvl="1"/>
            <a:r>
              <a:rPr lang="en-US" altLang="en-US" sz="2800" dirty="0">
                <a:effectLst/>
                <a:latin typeface="Calibri Light" panose="020F0302020204030204" pitchFamily="34" charset="0"/>
                <a:cs typeface="Calibri Light" panose="020F0302020204030204" pitchFamily="34" charset="0"/>
              </a:rPr>
              <a:t>Performance depends on physical layer in practice</a:t>
            </a:r>
          </a:p>
          <a:p>
            <a:r>
              <a:rPr lang="en-US" altLang="en-US" dirty="0">
                <a:effectLst/>
                <a:latin typeface="Calibri Light" panose="020F0302020204030204" pitchFamily="34" charset="0"/>
                <a:cs typeface="Calibri Light" panose="020F0302020204030204" pitchFamily="34" charset="0"/>
              </a:rPr>
              <a:t>All versions of NTP can use </a:t>
            </a:r>
            <a:r>
              <a:rPr lang="en-US" altLang="en-US" dirty="0">
                <a:latin typeface="Calibri Light" panose="020F0302020204030204" pitchFamily="34" charset="0"/>
                <a:cs typeface="Calibri Light" panose="020F0302020204030204" pitchFamily="34" charset="0"/>
              </a:rPr>
              <a:t>IPv</a:t>
            </a:r>
            <a:r>
              <a:rPr lang="en-US" altLang="en-US" dirty="0">
                <a:effectLst/>
                <a:latin typeface="Calibri Light" panose="020F0302020204030204" pitchFamily="34" charset="0"/>
                <a:cs typeface="Calibri Light" panose="020F0302020204030204" pitchFamily="34" charset="0"/>
              </a:rPr>
              <a:t>4 protocol</a:t>
            </a:r>
          </a:p>
          <a:p>
            <a:r>
              <a:rPr lang="en-US" altLang="en-US" dirty="0">
                <a:effectLst/>
                <a:latin typeface="Calibri Light" panose="020F0302020204030204" pitchFamily="34" charset="0"/>
                <a:cs typeface="Calibri Light" panose="020F0302020204030204" pitchFamily="34" charset="0"/>
              </a:rPr>
              <a:t>Newer versions also support IPv6</a:t>
            </a:r>
          </a:p>
        </p:txBody>
      </p:sp>
    </p:spTree>
    <p:extLst>
      <p:ext uri="{BB962C8B-B14F-4D97-AF65-F5344CB8AC3E}">
        <p14:creationId xmlns:p14="http://schemas.microsoft.com/office/powerpoint/2010/main" val="11119631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57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57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57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157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Theorem 6.1 (cont.)</a:t>
            </a:r>
          </a:p>
        </p:txBody>
      </p:sp>
      <p:sp>
        <p:nvSpPr>
          <p:cNvPr id="3" name="Content Placeholder 2"/>
          <p:cNvSpPr>
            <a:spLocks noGrp="1"/>
          </p:cNvSpPr>
          <p:nvPr>
            <p:ph idx="1"/>
          </p:nvPr>
        </p:nvSpPr>
        <p:spPr/>
        <p:txBody>
          <a:bodyPr/>
          <a:lstStyle/>
          <a:p>
            <a:pPr marL="0" indent="0">
              <a:buNone/>
            </a:pPr>
            <a:r>
              <a:rPr lang="en-US" dirty="0">
                <a:latin typeface="Calibri Light" panose="020F0302020204030204" pitchFamily="34" charset="0"/>
                <a:cs typeface="Calibri Light" panose="020F0302020204030204" pitchFamily="34" charset="0"/>
              </a:rPr>
              <a:t>Every processor that executes a single step belongs to </a:t>
            </a:r>
            <a:r>
              <a:rPr lang="en-US" i="1" dirty="0">
                <a:latin typeface="Calibri Light" panose="020F0302020204030204" pitchFamily="34" charset="0"/>
                <a:cs typeface="Calibri Light" panose="020F0302020204030204" pitchFamily="34" charset="0"/>
              </a:rPr>
              <a:t>NB</a:t>
            </a:r>
            <a:r>
              <a:rPr lang="en-US" dirty="0">
                <a:latin typeface="Calibri Light" panose="020F0302020204030204" pitchFamily="34" charset="0"/>
                <a:cs typeface="Calibri Light" panose="020F0302020204030204" pitchFamily="34" charset="0"/>
              </a:rPr>
              <a:t>, and the value of the clocks of all processors in </a:t>
            </a:r>
            <a:r>
              <a:rPr lang="en-US" i="1" dirty="0">
                <a:latin typeface="Calibri Light" panose="020F0302020204030204" pitchFamily="34" charset="0"/>
                <a:cs typeface="Calibri Light" panose="020F0302020204030204" pitchFamily="34" charset="0"/>
              </a:rPr>
              <a:t>NB</a:t>
            </a:r>
            <a:r>
              <a:rPr lang="en-US" dirty="0">
                <a:latin typeface="Calibri Light" panose="020F0302020204030204" pitchFamily="34" charset="0"/>
                <a:cs typeface="Calibri Light" panose="020F0302020204030204" pitchFamily="34" charset="0"/>
              </a:rPr>
              <a:t> is the same; thus, the agreement requirement holds. </a:t>
            </a:r>
            <a:endParaRPr lang="sv-SE" dirty="0">
              <a:latin typeface="Calibri Light" panose="020F0302020204030204" pitchFamily="34" charset="0"/>
              <a:cs typeface="Calibri Light" panose="020F0302020204030204" pitchFamily="34" charset="0"/>
            </a:endParaRPr>
          </a:p>
          <a:p>
            <a:pPr marL="0" indent="0">
              <a:buNone/>
            </a:pPr>
            <a:r>
              <a:rPr lang="en-US" dirty="0">
                <a:latin typeface="Calibri Light" panose="020F0302020204030204" pitchFamily="34" charset="0"/>
                <a:cs typeface="Calibri Light" panose="020F0302020204030204" pitchFamily="34" charset="0"/>
              </a:rPr>
              <a:t>Every processor chooses the maximal clock value </a:t>
            </a:r>
            <a:r>
              <a:rPr lang="en-US" i="1" dirty="0">
                <a:latin typeface="Calibri Light" panose="020F0302020204030204" pitchFamily="34" charset="0"/>
                <a:cs typeface="Calibri Light" panose="020F0302020204030204" pitchFamily="34" charset="0"/>
              </a:rPr>
              <a:t>m </a:t>
            </a:r>
            <a:r>
              <a:rPr lang="en-US" dirty="0">
                <a:latin typeface="Calibri Light" panose="020F0302020204030204" pitchFamily="34" charset="0"/>
                <a:cs typeface="Calibri Light" panose="020F0302020204030204" pitchFamily="34" charset="0"/>
              </a:rPr>
              <a:t>of a processor in </a:t>
            </a:r>
            <a:r>
              <a:rPr lang="en-US" i="1" dirty="0">
                <a:latin typeface="Calibri Light" panose="020F0302020204030204" pitchFamily="34" charset="0"/>
                <a:cs typeface="Calibri Light" panose="020F0302020204030204" pitchFamily="34" charset="0"/>
              </a:rPr>
              <a:t>NB</a:t>
            </a:r>
            <a:r>
              <a:rPr lang="en-US" dirty="0">
                <a:latin typeface="Calibri Light" panose="020F0302020204030204" pitchFamily="34" charset="0"/>
                <a:cs typeface="Calibri Light" panose="020F0302020204030204" pitchFamily="34" charset="0"/>
              </a:rPr>
              <a:t> and increments </a:t>
            </a:r>
            <a:r>
              <a:rPr lang="en-US" i="1" dirty="0">
                <a:latin typeface="Calibri Light" panose="020F0302020204030204" pitchFamily="34" charset="0"/>
                <a:cs typeface="Calibri Light" panose="020F0302020204030204" pitchFamily="34" charset="0"/>
              </a:rPr>
              <a:t>m</a:t>
            </a:r>
            <a:r>
              <a:rPr lang="en-US" dirty="0">
                <a:latin typeface="Calibri Light" panose="020F0302020204030204" pitchFamily="34" charset="0"/>
                <a:cs typeface="Calibri Light" panose="020F0302020204030204" pitchFamily="34" charset="0"/>
              </a:rPr>
              <a:t> by 1 modulo </a:t>
            </a:r>
            <a:r>
              <a:rPr lang="en-US" i="1" dirty="0">
                <a:latin typeface="Calibri Light" panose="020F0302020204030204" pitchFamily="34" charset="0"/>
                <a:cs typeface="Calibri Light" panose="020F0302020204030204" pitchFamily="34" charset="0"/>
              </a:rPr>
              <a:t>M</a:t>
            </a:r>
            <a:r>
              <a:rPr lang="en-US" dirty="0">
                <a:latin typeface="Calibri Light" panose="020F0302020204030204" pitchFamily="34" charset="0"/>
                <a:cs typeface="Calibri Light" panose="020F0302020204030204" pitchFamily="34" charset="0"/>
              </a:rPr>
              <a:t>; thus, the no adjustment requirement holds as well. </a:t>
            </a:r>
            <a:endParaRPr lang="sv-SE"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3705176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Theorem 6.1 (cont.)</a:t>
            </a:r>
          </a:p>
        </p:txBody>
      </p:sp>
      <p:sp>
        <p:nvSpPr>
          <p:cNvPr id="3" name="Content Placeholder 2"/>
          <p:cNvSpPr>
            <a:spLocks noGrp="1"/>
          </p:cNvSpPr>
          <p:nvPr>
            <p:ph idx="1"/>
          </p:nvPr>
        </p:nvSpPr>
        <p:spPr/>
        <p:txBody>
          <a:bodyPr/>
          <a:lstStyle/>
          <a:p>
            <a:pPr marL="0" indent="0">
              <a:buNone/>
            </a:pPr>
            <a:r>
              <a:rPr lang="en-US" dirty="0">
                <a:latin typeface="Calibri Light" panose="020F0302020204030204" pitchFamily="34" charset="0"/>
                <a:cs typeface="Calibri Light" panose="020F0302020204030204" pitchFamily="34" charset="0"/>
              </a:rPr>
              <a:t>The proof of the theorem assumes an arbitrary starting configuration for the execution with any combination of </a:t>
            </a:r>
            <a:r>
              <a:rPr lang="en-US" i="1" dirty="0">
                <a:latin typeface="Calibri Light" panose="020F0302020204030204" pitchFamily="34" charset="0"/>
                <a:cs typeface="Calibri Light" panose="020F0302020204030204" pitchFamily="34" charset="0"/>
              </a:rPr>
              <a:t>order</a:t>
            </a:r>
            <a:r>
              <a:rPr lang="en-US" dirty="0">
                <a:latin typeface="Calibri Light" panose="020F0302020204030204" pitchFamily="34" charset="0"/>
                <a:cs typeface="Calibri Light" panose="020F0302020204030204" pitchFamily="34" charset="0"/>
              </a:rPr>
              <a:t> and </a:t>
            </a:r>
            <a:r>
              <a:rPr lang="en-US" i="1" dirty="0">
                <a:latin typeface="Calibri Light" panose="020F0302020204030204" pitchFamily="34" charset="0"/>
                <a:cs typeface="Calibri Light" panose="020F0302020204030204" pitchFamily="34" charset="0"/>
              </a:rPr>
              <a:t>clock</a:t>
            </a:r>
            <a:r>
              <a:rPr lang="en-US" dirty="0">
                <a:latin typeface="Calibri Light" panose="020F0302020204030204" pitchFamily="34" charset="0"/>
                <a:cs typeface="Calibri Light" panose="020F0302020204030204" pitchFamily="34" charset="0"/>
              </a:rPr>
              <a:t> values. Thus, our algorithm is both wait-free and self-stabilizing. ■ </a:t>
            </a:r>
            <a:endParaRPr lang="sv-SE"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4650148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ubrik 1"/>
          <p:cNvSpPr>
            <a:spLocks noGrp="1"/>
          </p:cNvSpPr>
          <p:nvPr>
            <p:ph type="title"/>
          </p:nvPr>
        </p:nvSpPr>
        <p:spPr/>
        <p:txBody>
          <a:bodyPr/>
          <a:lstStyle/>
          <a:p>
            <a:r>
              <a:rPr lang="en-US" b="1" noProof="0" dirty="0">
                <a:latin typeface="Calibri Light" panose="020F0302020204030204" pitchFamily="34" charset="0"/>
                <a:cs typeface="Calibri Light" panose="020F0302020204030204" pitchFamily="34" charset="0"/>
              </a:rPr>
              <a:t>Summary </a:t>
            </a:r>
            <a:endParaRPr lang="en-US" noProof="0" dirty="0">
              <a:latin typeface="Calibri Light" panose="020F0302020204030204" pitchFamily="34" charset="0"/>
              <a:cs typeface="Calibri Light" panose="020F0302020204030204" pitchFamily="34" charset="0"/>
            </a:endParaRPr>
          </a:p>
        </p:txBody>
      </p:sp>
      <p:sp>
        <p:nvSpPr>
          <p:cNvPr id="26626" name="Platshållare för innehåll 2"/>
          <p:cNvSpPr>
            <a:spLocks noGrp="1"/>
          </p:cNvSpPr>
          <p:nvPr>
            <p:ph idx="1"/>
          </p:nvPr>
        </p:nvSpPr>
        <p:spPr/>
        <p:txBody>
          <a:bodyPr/>
          <a:lstStyle/>
          <a:p>
            <a:pPr marL="0" indent="0" algn="ctr">
              <a:buNone/>
            </a:pPr>
            <a:r>
              <a:rPr lang="en-US" dirty="0">
                <a:latin typeface="Calibri Light" panose="020F0302020204030204" pitchFamily="34" charset="0"/>
                <a:cs typeface="Calibri Light" panose="020F0302020204030204" pitchFamily="34" charset="0"/>
              </a:rPr>
              <a:t>We have looked into some common fault models and presented how the task of self-stabilizing clock synchronization can consider them.</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ubrik 1"/>
          <p:cNvSpPr>
            <a:spLocks noGrp="1"/>
          </p:cNvSpPr>
          <p:nvPr>
            <p:ph type="title"/>
          </p:nvPr>
        </p:nvSpPr>
        <p:spPr/>
        <p:txBody>
          <a:bodyPr/>
          <a:lstStyle/>
          <a:p>
            <a:r>
              <a:rPr lang="en-US" b="1" noProof="0" dirty="0">
                <a:latin typeface="Calibri Light" panose="020F0302020204030204" pitchFamily="34" charset="0"/>
                <a:cs typeface="Calibri Light" panose="020F0302020204030204" pitchFamily="34" charset="0"/>
              </a:rPr>
              <a:t>Review Questions</a:t>
            </a:r>
          </a:p>
        </p:txBody>
      </p:sp>
      <p:sp>
        <p:nvSpPr>
          <p:cNvPr id="92162" name="Platshållare för innehåll 2"/>
          <p:cNvSpPr>
            <a:spLocks noGrp="1"/>
          </p:cNvSpPr>
          <p:nvPr>
            <p:ph idx="1"/>
          </p:nvPr>
        </p:nvSpPr>
        <p:spPr>
          <a:xfrm>
            <a:off x="251520" y="1773238"/>
            <a:ext cx="8640960" cy="4535487"/>
          </a:xfrm>
        </p:spPr>
        <p:txBody>
          <a:bodyPr/>
          <a:lstStyle/>
          <a:p>
            <a:pPr marL="514350" indent="-514350">
              <a:buFont typeface="+mj-lt"/>
              <a:buAutoNum type="arabicPeriod"/>
            </a:pPr>
            <a:r>
              <a:rPr lang="en-US" dirty="0">
                <a:latin typeface="Calibri Light" panose="020F0302020204030204" pitchFamily="34" charset="0"/>
                <a:cs typeface="Calibri Light" panose="020F0302020204030204" pitchFamily="34" charset="0"/>
              </a:rPr>
              <a:t>Can a smaller number than ((n + 1)d + 1) be used in line 8 of figure 6.2 without changing any other statement in the code? Prove stabilization or present a contradicting example.</a:t>
            </a:r>
          </a:p>
        </p:txBody>
      </p:sp>
    </p:spTree>
    <p:extLst>
      <p:ext uri="{BB962C8B-B14F-4D97-AF65-F5344CB8AC3E}">
        <p14:creationId xmlns:p14="http://schemas.microsoft.com/office/powerpoint/2010/main" val="3630475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ubrik 1"/>
          <p:cNvSpPr>
            <a:spLocks noGrp="1"/>
          </p:cNvSpPr>
          <p:nvPr>
            <p:ph type="title"/>
          </p:nvPr>
        </p:nvSpPr>
        <p:spPr/>
        <p:txBody>
          <a:bodyPr/>
          <a:lstStyle/>
          <a:p>
            <a:r>
              <a:rPr lang="en-US" b="1" noProof="0" dirty="0">
                <a:latin typeface="Calibri Light" panose="020F0302020204030204" pitchFamily="34" charset="0"/>
                <a:cs typeface="Calibri Light" panose="020F0302020204030204" pitchFamily="34" charset="0"/>
              </a:rPr>
              <a:t>Review Questions</a:t>
            </a:r>
          </a:p>
        </p:txBody>
      </p:sp>
      <p:sp>
        <p:nvSpPr>
          <p:cNvPr id="92162" name="Platshållare för innehåll 2"/>
          <p:cNvSpPr>
            <a:spLocks noGrp="1"/>
          </p:cNvSpPr>
          <p:nvPr>
            <p:ph idx="1"/>
          </p:nvPr>
        </p:nvSpPr>
        <p:spPr>
          <a:xfrm>
            <a:off x="251520" y="1773238"/>
            <a:ext cx="8640960" cy="4535487"/>
          </a:xfrm>
        </p:spPr>
        <p:txBody>
          <a:bodyPr/>
          <a:lstStyle/>
          <a:p>
            <a:pPr marL="514350" indent="-514350">
              <a:buFont typeface="+mj-lt"/>
              <a:buAutoNum type="arabicPeriod" startAt="2"/>
            </a:pPr>
            <a:r>
              <a:rPr lang="en-US" dirty="0">
                <a:latin typeface="Calibri Light" panose="020F0302020204030204" pitchFamily="34" charset="0"/>
                <a:cs typeface="Calibri Light" panose="020F0302020204030204" pitchFamily="34" charset="0"/>
              </a:rPr>
              <a:t>Consider digital clock-synchronization algorithms for a line of processors P</a:t>
            </a:r>
            <a:r>
              <a:rPr lang="en-US" baseline="-25000" dirty="0">
                <a:latin typeface="Calibri Light" panose="020F0302020204030204" pitchFamily="34" charset="0"/>
                <a:cs typeface="Calibri Light" panose="020F0302020204030204" pitchFamily="34" charset="0"/>
              </a:rPr>
              <a:t>1</a:t>
            </a:r>
            <a:r>
              <a:rPr lang="en-US" dirty="0">
                <a:latin typeface="Calibri Light" panose="020F0302020204030204" pitchFamily="34" charset="0"/>
                <a:cs typeface="Calibri Light" panose="020F0302020204030204" pitchFamily="34" charset="0"/>
              </a:rPr>
              <a:t>, P</a:t>
            </a:r>
            <a:r>
              <a:rPr lang="en-US" baseline="-25000" dirty="0">
                <a:latin typeface="Calibri Light" panose="020F0302020204030204" pitchFamily="34" charset="0"/>
                <a:cs typeface="Calibri Light" panose="020F0302020204030204" pitchFamily="34" charset="0"/>
              </a:rPr>
              <a:t>2</a:t>
            </a:r>
            <a:r>
              <a:rPr lang="en-US" dirty="0">
                <a:latin typeface="Calibri Light" panose="020F0302020204030204" pitchFamily="34" charset="0"/>
                <a:cs typeface="Calibri Light" panose="020F0302020204030204" pitchFamily="34" charset="0"/>
              </a:rPr>
              <a:t>, …, </a:t>
            </a:r>
            <a:r>
              <a:rPr lang="en-US" dirty="0" err="1">
                <a:latin typeface="Calibri Light" panose="020F0302020204030204" pitchFamily="34" charset="0"/>
                <a:cs typeface="Calibri Light" panose="020F0302020204030204" pitchFamily="34" charset="0"/>
              </a:rPr>
              <a:t>P</a:t>
            </a:r>
            <a:r>
              <a:rPr lang="en-US" baseline="-25000" dirty="0" err="1">
                <a:latin typeface="Calibri Light" panose="020F0302020204030204" pitchFamily="34" charset="0"/>
                <a:cs typeface="Calibri Light" panose="020F0302020204030204" pitchFamily="34" charset="0"/>
              </a:rPr>
              <a:t>n</a:t>
            </a:r>
            <a:r>
              <a:rPr lang="en-US" dirty="0">
                <a:latin typeface="Calibri Light" panose="020F0302020204030204" pitchFamily="34" charset="0"/>
                <a:cs typeface="Calibri Light" panose="020F0302020204030204" pitchFamily="34" charset="0"/>
              </a:rPr>
              <a:t>, where P</a:t>
            </a:r>
            <a:r>
              <a:rPr lang="en-US" baseline="-25000" dirty="0">
                <a:latin typeface="Calibri Light" panose="020F0302020204030204" pitchFamily="34" charset="0"/>
                <a:cs typeface="Calibri Light" panose="020F0302020204030204" pitchFamily="34" charset="0"/>
              </a:rPr>
              <a:t>i</a:t>
            </a:r>
            <a:r>
              <a:rPr lang="en-US" dirty="0">
                <a:latin typeface="Calibri Light" panose="020F0302020204030204" pitchFamily="34" charset="0"/>
                <a:cs typeface="Calibri Light" panose="020F0302020204030204" pitchFamily="34" charset="0"/>
              </a:rPr>
              <a:t> , 2≤ </a:t>
            </a:r>
            <a:r>
              <a:rPr lang="en-US" dirty="0" err="1">
                <a:latin typeface="Calibri Light" panose="020F0302020204030204" pitchFamily="34" charset="0"/>
                <a:cs typeface="Calibri Light" panose="020F0302020204030204" pitchFamily="34" charset="0"/>
              </a:rPr>
              <a:t>i</a:t>
            </a:r>
            <a:r>
              <a:rPr lang="en-US" dirty="0">
                <a:latin typeface="Calibri Light" panose="020F0302020204030204" pitchFamily="34" charset="0"/>
                <a:cs typeface="Calibri Light" panose="020F0302020204030204" pitchFamily="34" charset="0"/>
              </a:rPr>
              <a:t> ≤n-1, communicates with the processors P</a:t>
            </a:r>
            <a:r>
              <a:rPr lang="en-US" baseline="-25000" dirty="0">
                <a:latin typeface="Calibri Light" panose="020F0302020204030204" pitchFamily="34" charset="0"/>
                <a:cs typeface="Calibri Light" panose="020F0302020204030204" pitchFamily="34" charset="0"/>
              </a:rPr>
              <a:t>i-1</a:t>
            </a:r>
            <a:r>
              <a:rPr lang="en-US" dirty="0">
                <a:latin typeface="Calibri Light" panose="020F0302020204030204" pitchFamily="34" charset="0"/>
                <a:cs typeface="Calibri Light" panose="020F0302020204030204" pitchFamily="34" charset="0"/>
              </a:rPr>
              <a:t> and P</a:t>
            </a:r>
            <a:r>
              <a:rPr lang="en-US" baseline="-25000" dirty="0">
                <a:latin typeface="Calibri Light" panose="020F0302020204030204" pitchFamily="34" charset="0"/>
                <a:cs typeface="Calibri Light" panose="020F0302020204030204" pitchFamily="34" charset="0"/>
              </a:rPr>
              <a:t>i+1</a:t>
            </a:r>
            <a:r>
              <a:rPr lang="en-US" dirty="0">
                <a:latin typeface="Calibri Light" panose="020F0302020204030204" pitchFamily="34" charset="0"/>
                <a:cs typeface="Calibri Light" panose="020F0302020204030204" pitchFamily="34" charset="0"/>
              </a:rPr>
              <a:t>; similarly, P</a:t>
            </a:r>
            <a:r>
              <a:rPr lang="en-US" baseline="-25000" dirty="0">
                <a:latin typeface="Calibri Light" panose="020F0302020204030204" pitchFamily="34" charset="0"/>
                <a:cs typeface="Calibri Light" panose="020F0302020204030204" pitchFamily="34" charset="0"/>
              </a:rPr>
              <a:t>1</a:t>
            </a:r>
            <a:r>
              <a:rPr lang="en-US" dirty="0">
                <a:latin typeface="Calibri Light" panose="020F0302020204030204" pitchFamily="34" charset="0"/>
                <a:cs typeface="Calibri Light" panose="020F0302020204030204" pitchFamily="34" charset="0"/>
              </a:rPr>
              <a:t> communicates with P</a:t>
            </a:r>
            <a:r>
              <a:rPr lang="en-US" baseline="-25000" dirty="0">
                <a:latin typeface="Calibri Light" panose="020F0302020204030204" pitchFamily="34" charset="0"/>
                <a:cs typeface="Calibri Light" panose="020F0302020204030204" pitchFamily="34" charset="0"/>
              </a:rPr>
              <a:t>2</a:t>
            </a:r>
            <a:r>
              <a:rPr lang="en-US" dirty="0">
                <a:latin typeface="Calibri Light" panose="020F0302020204030204" pitchFamily="34" charset="0"/>
                <a:cs typeface="Calibri Light" panose="020F0302020204030204" pitchFamily="34" charset="0"/>
              </a:rPr>
              <a:t> and </a:t>
            </a:r>
            <a:r>
              <a:rPr lang="en-US" dirty="0" err="1">
                <a:latin typeface="Calibri Light" panose="020F0302020204030204" pitchFamily="34" charset="0"/>
                <a:cs typeface="Calibri Light" panose="020F0302020204030204" pitchFamily="34" charset="0"/>
              </a:rPr>
              <a:t>P</a:t>
            </a:r>
            <a:r>
              <a:rPr lang="en-US" baseline="-25000" dirty="0" err="1">
                <a:latin typeface="Calibri Light" panose="020F0302020204030204" pitchFamily="34" charset="0"/>
                <a:cs typeface="Calibri Light" panose="020F0302020204030204" pitchFamily="34" charset="0"/>
              </a:rPr>
              <a:t>n</a:t>
            </a:r>
            <a:r>
              <a:rPr lang="en-US" dirty="0">
                <a:latin typeface="Calibri Light" panose="020F0302020204030204" pitchFamily="34" charset="0"/>
                <a:cs typeface="Calibri Light" panose="020F0302020204030204" pitchFamily="34" charset="0"/>
              </a:rPr>
              <a:t> with P</a:t>
            </a:r>
            <a:r>
              <a:rPr lang="en-US" baseline="-25000" dirty="0">
                <a:latin typeface="Calibri Light" panose="020F0302020204030204" pitchFamily="34" charset="0"/>
                <a:cs typeface="Calibri Light" panose="020F0302020204030204" pitchFamily="34" charset="0"/>
              </a:rPr>
              <a:t>n-1</a:t>
            </a:r>
            <a:r>
              <a:rPr lang="en-US" dirty="0">
                <a:latin typeface="Calibri Light" panose="020F0302020204030204" pitchFamily="34" charset="0"/>
                <a:cs typeface="Calibri Light" panose="020F0302020204030204" pitchFamily="34" charset="0"/>
              </a:rPr>
              <a:t>. Assume that processors have no sense of direction: the fact that P</a:t>
            </a:r>
            <a:r>
              <a:rPr lang="en-US" baseline="-25000" dirty="0">
                <a:latin typeface="Calibri Light" panose="020F0302020204030204" pitchFamily="34" charset="0"/>
                <a:cs typeface="Calibri Light" panose="020F0302020204030204" pitchFamily="34" charset="0"/>
              </a:rPr>
              <a:t>i</a:t>
            </a:r>
            <a:r>
              <a:rPr lang="en-US" dirty="0">
                <a:latin typeface="Calibri Light" panose="020F0302020204030204" pitchFamily="34" charset="0"/>
                <a:cs typeface="Calibri Light" panose="020F0302020204030204" pitchFamily="34" charset="0"/>
              </a:rPr>
              <a:t> considers P</a:t>
            </a:r>
            <a:r>
              <a:rPr lang="en-US" baseline="-25000" dirty="0">
                <a:latin typeface="Calibri Light" panose="020F0302020204030204" pitchFamily="34" charset="0"/>
                <a:cs typeface="Calibri Light" panose="020F0302020204030204" pitchFamily="34" charset="0"/>
              </a:rPr>
              <a:t>i-1</a:t>
            </a:r>
            <a:r>
              <a:rPr lang="en-US" dirty="0">
                <a:latin typeface="Calibri Light" panose="020F0302020204030204" pitchFamily="34" charset="0"/>
                <a:cs typeface="Calibri Light" panose="020F0302020204030204" pitchFamily="34" charset="0"/>
              </a:rPr>
              <a:t> its left neighbor does not imply that P</a:t>
            </a:r>
            <a:r>
              <a:rPr lang="en-US" baseline="-25000" dirty="0">
                <a:latin typeface="Calibri Light" panose="020F0302020204030204" pitchFamily="34" charset="0"/>
                <a:cs typeface="Calibri Light" panose="020F0302020204030204" pitchFamily="34" charset="0"/>
              </a:rPr>
              <a:t>i-1</a:t>
            </a:r>
            <a:r>
              <a:rPr lang="en-US" dirty="0">
                <a:latin typeface="Calibri Light" panose="020F0302020204030204" pitchFamily="34" charset="0"/>
                <a:cs typeface="Calibri Light" panose="020F0302020204030204" pitchFamily="34" charset="0"/>
              </a:rPr>
              <a:t> considers P</a:t>
            </a:r>
            <a:r>
              <a:rPr lang="en-US" baseline="-25000" dirty="0">
                <a:latin typeface="Calibri Light" panose="020F0302020204030204" pitchFamily="34" charset="0"/>
                <a:cs typeface="Calibri Light" panose="020F0302020204030204" pitchFamily="34" charset="0"/>
              </a:rPr>
              <a:t>i</a:t>
            </a:r>
            <a:r>
              <a:rPr lang="en-US" dirty="0">
                <a:latin typeface="Calibri Light" panose="020F0302020204030204" pitchFamily="34" charset="0"/>
                <a:cs typeface="Calibri Light" panose="020F0302020204030204" pitchFamily="34" charset="0"/>
              </a:rPr>
              <a:t> its right neighbor. Will the algorithm presented in figure 6.2 stabilize when the increment operations are modulo 3? Prove your answer or present a contradicting example.</a:t>
            </a:r>
          </a:p>
          <a:p>
            <a:pPr marL="0" indent="0">
              <a:buNone/>
            </a:pPr>
            <a:endParaRPr lang="en-US"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654191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ubrik 1"/>
          <p:cNvSpPr>
            <a:spLocks noGrp="1"/>
          </p:cNvSpPr>
          <p:nvPr>
            <p:ph type="title"/>
          </p:nvPr>
        </p:nvSpPr>
        <p:spPr/>
        <p:txBody>
          <a:bodyPr/>
          <a:lstStyle/>
          <a:p>
            <a:r>
              <a:rPr lang="en-US" b="1" noProof="0" dirty="0">
                <a:latin typeface="Calibri Light" panose="020F0302020204030204" pitchFamily="34" charset="0"/>
                <a:cs typeface="Calibri Light" panose="020F0302020204030204" pitchFamily="34" charset="0"/>
              </a:rPr>
              <a:t>Review Questions</a:t>
            </a:r>
          </a:p>
        </p:txBody>
      </p:sp>
      <p:sp>
        <p:nvSpPr>
          <p:cNvPr id="92162" name="Platshållare för innehåll 2"/>
          <p:cNvSpPr>
            <a:spLocks noGrp="1"/>
          </p:cNvSpPr>
          <p:nvPr>
            <p:ph idx="1"/>
          </p:nvPr>
        </p:nvSpPr>
        <p:spPr>
          <a:xfrm>
            <a:off x="251520" y="1773238"/>
            <a:ext cx="8640960" cy="4535487"/>
          </a:xfrm>
        </p:spPr>
        <p:txBody>
          <a:bodyPr/>
          <a:lstStyle/>
          <a:p>
            <a:pPr marL="514350" indent="-514350">
              <a:buFont typeface="+mj-lt"/>
              <a:buAutoNum type="arabicPeriod" startAt="3"/>
            </a:pPr>
            <a:r>
              <a:rPr lang="en-US" dirty="0">
                <a:latin typeface="Calibri Light" panose="020F0302020204030204" pitchFamily="34" charset="0"/>
                <a:cs typeface="Calibri Light" panose="020F0302020204030204" pitchFamily="34" charset="0"/>
              </a:rPr>
              <a:t>Will the unbounded algorithm presented in figure 6.1 stabilizes if the minimal clock value plus one is assigned to </a:t>
            </a:r>
            <a:r>
              <a:rPr lang="en-US" i="1" dirty="0" err="1">
                <a:latin typeface="Calibri Light" panose="020F0302020204030204" pitchFamily="34" charset="0"/>
                <a:cs typeface="Calibri Light" panose="020F0302020204030204" pitchFamily="34" charset="0"/>
              </a:rPr>
              <a:t>clock</a:t>
            </a:r>
            <a:r>
              <a:rPr lang="en-US" i="1" baseline="-25000" dirty="0" err="1">
                <a:latin typeface="Calibri Light" panose="020F0302020204030204" pitchFamily="34" charset="0"/>
                <a:cs typeface="Calibri Light" panose="020F0302020204030204" pitchFamily="34" charset="0"/>
              </a:rPr>
              <a:t>i</a:t>
            </a:r>
            <a:r>
              <a:rPr lang="en-US" dirty="0">
                <a:latin typeface="Calibri Light" panose="020F0302020204030204" pitchFamily="34" charset="0"/>
                <a:cs typeface="Calibri Light" panose="020F0302020204030204" pitchFamily="34" charset="0"/>
              </a:rPr>
              <a:t>? Will it stabilize if the average clock value (counting only the integer part of the average result) is used?</a:t>
            </a:r>
          </a:p>
        </p:txBody>
      </p:sp>
    </p:spTree>
    <p:extLst>
      <p:ext uri="{BB962C8B-B14F-4D97-AF65-F5344CB8AC3E}">
        <p14:creationId xmlns:p14="http://schemas.microsoft.com/office/powerpoint/2010/main" val="3665702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en-US" dirty="0">
                <a:effectLst/>
                <a:latin typeface="Calibri Light" panose="020F0302020204030204" pitchFamily="34" charset="0"/>
                <a:cs typeface="Calibri Light" panose="020F0302020204030204" pitchFamily="34" charset="0"/>
              </a:rPr>
              <a:t>NTP Time Datum</a:t>
            </a:r>
          </a:p>
        </p:txBody>
      </p:sp>
      <p:sp>
        <p:nvSpPr>
          <p:cNvPr id="61443" name="Rectangle 3"/>
          <p:cNvSpPr>
            <a:spLocks noGrp="1" noChangeArrowheads="1"/>
          </p:cNvSpPr>
          <p:nvPr>
            <p:ph type="body" idx="1"/>
          </p:nvPr>
        </p:nvSpPr>
        <p:spPr>
          <a:xfrm>
            <a:off x="251520" y="1773238"/>
            <a:ext cx="8712968" cy="4535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nSpc>
                <a:spcPct val="90000"/>
              </a:lnSpc>
            </a:pPr>
            <a:r>
              <a:rPr lang="en-US" altLang="en-US" dirty="0">
                <a:effectLst/>
                <a:latin typeface="Calibri Light" panose="020F0302020204030204" pitchFamily="34" charset="0"/>
                <a:cs typeface="Calibri Light" panose="020F0302020204030204" pitchFamily="34" charset="0"/>
              </a:rPr>
              <a:t>Reference scale </a:t>
            </a:r>
            <a:r>
              <a:rPr lang="en-US" altLang="en-US" dirty="0">
                <a:latin typeface="Calibri Light" panose="020F0302020204030204" pitchFamily="34" charset="0"/>
                <a:cs typeface="Calibri Light" panose="020F0302020204030204" pitchFamily="34" charset="0"/>
              </a:rPr>
              <a:t>is Coordinated Universal Time (UTC)</a:t>
            </a:r>
          </a:p>
          <a:p>
            <a:pPr lvl="1">
              <a:lnSpc>
                <a:spcPct val="90000"/>
              </a:lnSpc>
            </a:pPr>
            <a:r>
              <a:rPr lang="en-US" dirty="0">
                <a:latin typeface="Calibri Light" panose="020F0302020204030204" pitchFamily="34" charset="0"/>
                <a:cs typeface="Calibri Light" panose="020F0302020204030204" pitchFamily="34" charset="0"/>
              </a:rPr>
              <a:t>Used to be called Greenwich Mean Time</a:t>
            </a:r>
            <a:endParaRPr lang="en-US" altLang="en-US" dirty="0">
              <a:latin typeface="Calibri Light" panose="020F0302020204030204" pitchFamily="34" charset="0"/>
              <a:cs typeface="Calibri Light" panose="020F0302020204030204" pitchFamily="34" charset="0"/>
            </a:endParaRPr>
          </a:p>
          <a:p>
            <a:pPr>
              <a:lnSpc>
                <a:spcPct val="90000"/>
              </a:lnSpc>
            </a:pPr>
            <a:r>
              <a:rPr lang="en-US" altLang="en-US" dirty="0">
                <a:latin typeface="Calibri Light" panose="020F0302020204030204" pitchFamily="34" charset="0"/>
                <a:cs typeface="Calibri Light" panose="020F0302020204030204" pitchFamily="34" charset="0"/>
              </a:rPr>
              <a:t>Time parameters are 64 bits </a:t>
            </a:r>
            <a:r>
              <a:rPr lang="en-US" altLang="en-US" dirty="0">
                <a:effectLst/>
                <a:latin typeface="Calibri Light" panose="020F0302020204030204" pitchFamily="34" charset="0"/>
                <a:cs typeface="Calibri Light" panose="020F0302020204030204" pitchFamily="34" charset="0"/>
              </a:rPr>
              <a:t>long:</a:t>
            </a:r>
          </a:p>
          <a:p>
            <a:pPr lvl="1">
              <a:lnSpc>
                <a:spcPct val="90000"/>
              </a:lnSpc>
              <a:buFontTx/>
              <a:buNone/>
            </a:pPr>
            <a:r>
              <a:rPr lang="en-US" altLang="en-US" dirty="0">
                <a:effectLst/>
                <a:latin typeface="Calibri Light" panose="020F0302020204030204" pitchFamily="34" charset="0"/>
                <a:cs typeface="Calibri Light" panose="020F0302020204030204" pitchFamily="34" charset="0"/>
              </a:rPr>
              <a:t>Seconds since 1900.0  (32 bits, unsigned)</a:t>
            </a:r>
          </a:p>
          <a:p>
            <a:pPr lvl="1">
              <a:lnSpc>
                <a:spcPct val="90000"/>
              </a:lnSpc>
              <a:buFontTx/>
              <a:buNone/>
            </a:pPr>
            <a:r>
              <a:rPr lang="en-US" altLang="en-US" dirty="0">
                <a:effectLst/>
                <a:latin typeface="Calibri Light" panose="020F0302020204030204" pitchFamily="34" charset="0"/>
                <a:cs typeface="Calibri Light" panose="020F0302020204030204" pitchFamily="34" charset="0"/>
              </a:rPr>
              <a:t>Fraction of a second (32 bits, unsigned)</a:t>
            </a:r>
          </a:p>
          <a:p>
            <a:pPr lvl="1">
              <a:lnSpc>
                <a:spcPct val="90000"/>
              </a:lnSpc>
            </a:pPr>
            <a:r>
              <a:rPr lang="en-US" altLang="en-US" dirty="0">
                <a:latin typeface="Calibri Light" panose="020F0302020204030204" pitchFamily="34" charset="0"/>
                <a:cs typeface="Calibri Light" panose="020F0302020204030204" pitchFamily="34" charset="0"/>
              </a:rPr>
              <a:t>d</a:t>
            </a:r>
            <a:r>
              <a:rPr lang="en-US" altLang="en-US" dirty="0">
                <a:effectLst/>
                <a:latin typeface="Calibri Light" panose="020F0302020204030204" pitchFamily="34" charset="0"/>
                <a:cs typeface="Calibri Light" panose="020F0302020204030204" pitchFamily="34" charset="0"/>
              </a:rPr>
              <a:t>ynamic </a:t>
            </a:r>
            <a:r>
              <a:rPr lang="en-US" altLang="en-US" dirty="0">
                <a:latin typeface="Calibri Light" panose="020F0302020204030204" pitchFamily="34" charset="0"/>
                <a:cs typeface="Calibri Light" panose="020F0302020204030204" pitchFamily="34" charset="0"/>
              </a:rPr>
              <a:t>range: 136+ years</a:t>
            </a:r>
          </a:p>
          <a:p>
            <a:pPr lvl="1">
              <a:lnSpc>
                <a:spcPct val="90000"/>
              </a:lnSpc>
            </a:pPr>
            <a:r>
              <a:rPr lang="en-US" altLang="en-US" dirty="0">
                <a:latin typeface="Calibri Light" panose="020F0302020204030204" pitchFamily="34" charset="0"/>
                <a:cs typeface="Calibri Light" panose="020F0302020204030204" pitchFamily="34" charset="0"/>
              </a:rPr>
              <a:t>rollover in 2036</a:t>
            </a:r>
          </a:p>
          <a:p>
            <a:pPr lvl="1">
              <a:lnSpc>
                <a:spcPct val="90000"/>
              </a:lnSpc>
            </a:pPr>
            <a:r>
              <a:rPr lang="en-US" altLang="en-US" dirty="0">
                <a:latin typeface="Calibri Light" panose="020F0302020204030204" pitchFamily="34" charset="0"/>
                <a:cs typeface="Calibri Light" panose="020F0302020204030204" pitchFamily="34" charset="0"/>
              </a:rPr>
              <a:t>resolution:  2-32 s </a:t>
            </a:r>
            <a:r>
              <a:rPr lang="en-US" altLang="en-US" dirty="0">
                <a:latin typeface="Calibri Light" panose="020F0302020204030204" pitchFamily="34" charset="0"/>
                <a:cs typeface="Calibri Light" panose="020F0302020204030204" pitchFamily="34" charset="0"/>
                <a:sym typeface="Symbol" panose="05050102010706020507" pitchFamily="18" charset="2"/>
              </a:rPr>
              <a:t> </a:t>
            </a:r>
            <a:r>
              <a:rPr lang="en-US" altLang="en-US" dirty="0">
                <a:latin typeface="Calibri Light" panose="020F0302020204030204" pitchFamily="34" charset="0"/>
                <a:cs typeface="Calibri Light" panose="020F0302020204030204" pitchFamily="34" charset="0"/>
              </a:rPr>
              <a:t>232 picoseconds (</a:t>
            </a:r>
            <a:r>
              <a:rPr lang="en-US" altLang="en-US" i="1" dirty="0" err="1">
                <a:latin typeface="Calibri Light" panose="020F0302020204030204" pitchFamily="34" charset="0"/>
                <a:cs typeface="Calibri Light" panose="020F0302020204030204" pitchFamily="34" charset="0"/>
              </a:rPr>
              <a:t>ps</a:t>
            </a:r>
            <a:r>
              <a:rPr lang="en-US" altLang="en-US" dirty="0">
                <a:latin typeface="Calibri Light" panose="020F0302020204030204" pitchFamily="34" charset="0"/>
                <a:cs typeface="Calibri Light" panose="020F0302020204030204" pitchFamily="34" charset="0"/>
              </a:rPr>
              <a:t>)</a:t>
            </a:r>
          </a:p>
          <a:p>
            <a:pPr lvl="2">
              <a:lnSpc>
                <a:spcPct val="90000"/>
              </a:lnSpc>
            </a:pPr>
            <a:r>
              <a:rPr lang="en-US" altLang="en-US" sz="2400" dirty="0">
                <a:latin typeface="Calibri Light" panose="020F0302020204030204" pitchFamily="34" charset="0"/>
                <a:cs typeface="Calibri Light" panose="020F0302020204030204" pitchFamily="34" charset="0"/>
              </a:rPr>
              <a:t>330 </a:t>
            </a:r>
            <a:r>
              <a:rPr lang="en-US" altLang="en-US" sz="2400" i="1" dirty="0" err="1">
                <a:latin typeface="Calibri Light" panose="020F0302020204030204" pitchFamily="34" charset="0"/>
                <a:cs typeface="Calibri Light" panose="020F0302020204030204" pitchFamily="34" charset="0"/>
              </a:rPr>
              <a:t>ps</a:t>
            </a:r>
            <a:r>
              <a:rPr lang="en-US" altLang="en-US" sz="2400" dirty="0">
                <a:latin typeface="Calibri Light" panose="020F0302020204030204" pitchFamily="34" charset="0"/>
                <a:cs typeface="Calibri Light" panose="020F0302020204030204" pitchFamily="34" charset="0"/>
              </a:rPr>
              <a:t>: common 3.0 GHz computer CPU to complete a processing cycle </a:t>
            </a:r>
          </a:p>
          <a:p>
            <a:pPr lvl="1">
              <a:lnSpc>
                <a:spcPct val="90000"/>
              </a:lnSpc>
            </a:pPr>
            <a:r>
              <a:rPr lang="en-US" altLang="en-US" dirty="0">
                <a:latin typeface="Calibri Light" panose="020F0302020204030204" pitchFamily="34" charset="0"/>
                <a:cs typeface="Calibri Light" panose="020F0302020204030204" pitchFamily="34" charset="0"/>
              </a:rPr>
              <a:t>a time of 0.0 is usually treated as an error</a:t>
            </a:r>
          </a:p>
        </p:txBody>
      </p:sp>
      <p:sp>
        <p:nvSpPr>
          <p:cNvPr id="4" name="AutoShape 50">
            <a:extLst>
              <a:ext uri="{FF2B5EF4-FFF2-40B4-BE49-F238E27FC236}">
                <a16:creationId xmlns:a16="http://schemas.microsoft.com/office/drawing/2014/main" id="{34CC434C-0827-4756-8E55-CAB9B6FF905F}"/>
              </a:ext>
            </a:extLst>
          </p:cNvPr>
          <p:cNvSpPr>
            <a:spLocks noChangeArrowheads="1"/>
          </p:cNvSpPr>
          <p:nvPr/>
        </p:nvSpPr>
        <p:spPr bwMode="auto">
          <a:xfrm>
            <a:off x="7030616" y="5589240"/>
            <a:ext cx="1656184" cy="1028888"/>
          </a:xfrm>
          <a:prstGeom prst="wedgeRoundRectCallout">
            <a:avLst>
              <a:gd name="adj1" fmla="val -104567"/>
              <a:gd name="adj2" fmla="val 9066"/>
              <a:gd name="adj3" fmla="val 16667"/>
            </a:avLst>
          </a:prstGeom>
          <a:gradFill>
            <a:gsLst>
              <a:gs pos="97000">
                <a:srgbClr val="5E9EFF"/>
              </a:gs>
              <a:gs pos="39999">
                <a:srgbClr val="85C2FF"/>
              </a:gs>
              <a:gs pos="70000">
                <a:srgbClr val="C4D6EB"/>
              </a:gs>
              <a:gs pos="100000">
                <a:srgbClr val="FFEBFA"/>
              </a:gs>
            </a:gsLst>
            <a:lin ang="2700000" scaled="0"/>
          </a:gradFill>
          <a:ln>
            <a:headEnd/>
            <a:tailEnd/>
          </a:ln>
          <a:effectLst>
            <a:outerShdw blurRad="520700" dist="342900" dir="3660000">
              <a:srgbClr val="000000">
                <a:alpha val="60000"/>
              </a:srgbClr>
            </a:outerShdw>
          </a:effectLst>
        </p:spPr>
        <p:style>
          <a:lnRef idx="0">
            <a:schemeClr val="accent5"/>
          </a:lnRef>
          <a:fillRef idx="3">
            <a:schemeClr val="accent5"/>
          </a:fillRef>
          <a:effectRef idx="3">
            <a:schemeClr val="accent5"/>
          </a:effectRef>
          <a:fontRef idx="minor">
            <a:schemeClr val="lt1"/>
          </a:fontRef>
        </p:style>
        <p:txBody>
          <a:bodyPr/>
          <a:lstStyle/>
          <a:p>
            <a:pPr algn="ctr"/>
            <a:r>
              <a:rPr lang="en-US" altLang="zh-CN" sz="2800" dirty="0">
                <a:solidFill>
                  <a:srgbClr val="002060"/>
                </a:solidFill>
                <a:latin typeface="Calibri Light" panose="020F0302020204030204" pitchFamily="34" charset="0"/>
                <a:ea typeface="宋体" charset="-122"/>
                <a:cs typeface="Calibri Light" panose="020F0302020204030204" pitchFamily="34" charset="0"/>
              </a:rPr>
              <a:t>what can go wrong?</a:t>
            </a:r>
          </a:p>
          <a:p>
            <a:pPr algn="ctr"/>
            <a:endParaRPr lang="en-US" altLang="zh-CN" sz="2800" dirty="0">
              <a:solidFill>
                <a:srgbClr val="002060"/>
              </a:solidFill>
              <a:ea typeface="宋体" charset="-122"/>
            </a:endParaRPr>
          </a:p>
        </p:txBody>
      </p:sp>
      <p:sp>
        <p:nvSpPr>
          <p:cNvPr id="2" name="AutoShape 50">
            <a:extLst>
              <a:ext uri="{FF2B5EF4-FFF2-40B4-BE49-F238E27FC236}">
                <a16:creationId xmlns:a16="http://schemas.microsoft.com/office/drawing/2014/main" id="{7EDEEF1E-293F-4BEC-D3F3-E547A5F37983}"/>
              </a:ext>
            </a:extLst>
          </p:cNvPr>
          <p:cNvSpPr>
            <a:spLocks noChangeArrowheads="1"/>
          </p:cNvSpPr>
          <p:nvPr/>
        </p:nvSpPr>
        <p:spPr bwMode="auto">
          <a:xfrm>
            <a:off x="6444208" y="3930938"/>
            <a:ext cx="1656184" cy="1028888"/>
          </a:xfrm>
          <a:prstGeom prst="wedgeRoundRectCallout">
            <a:avLst>
              <a:gd name="adj1" fmla="val -214990"/>
              <a:gd name="adj2" fmla="val 20175"/>
              <a:gd name="adj3" fmla="val 16667"/>
            </a:avLst>
          </a:prstGeom>
          <a:gradFill>
            <a:gsLst>
              <a:gs pos="97000">
                <a:srgbClr val="5E9EFF"/>
              </a:gs>
              <a:gs pos="39999">
                <a:srgbClr val="85C2FF"/>
              </a:gs>
              <a:gs pos="70000">
                <a:srgbClr val="C4D6EB"/>
              </a:gs>
              <a:gs pos="100000">
                <a:srgbClr val="FFEBFA"/>
              </a:gs>
            </a:gsLst>
            <a:lin ang="2700000" scaled="0"/>
          </a:gradFill>
          <a:ln>
            <a:headEnd/>
            <a:tailEnd/>
          </a:ln>
          <a:effectLst>
            <a:outerShdw blurRad="520700" dist="342900" dir="3660000">
              <a:srgbClr val="000000">
                <a:alpha val="60000"/>
              </a:srgbClr>
            </a:outerShdw>
          </a:effectLst>
        </p:spPr>
        <p:style>
          <a:lnRef idx="0">
            <a:schemeClr val="accent5"/>
          </a:lnRef>
          <a:fillRef idx="3">
            <a:schemeClr val="accent5"/>
          </a:fillRef>
          <a:effectRef idx="3">
            <a:schemeClr val="accent5"/>
          </a:effectRef>
          <a:fontRef idx="minor">
            <a:schemeClr val="lt1"/>
          </a:fontRef>
        </p:style>
        <p:txBody>
          <a:bodyPr/>
          <a:lstStyle/>
          <a:p>
            <a:pPr algn="ctr"/>
            <a:r>
              <a:rPr lang="en-US" altLang="zh-CN" sz="2800" dirty="0">
                <a:solidFill>
                  <a:srgbClr val="002060"/>
                </a:solidFill>
                <a:latin typeface="Calibri Light" panose="020F0302020204030204" pitchFamily="34" charset="0"/>
                <a:ea typeface="宋体" charset="-122"/>
                <a:cs typeface="Calibri Light" panose="020F0302020204030204" pitchFamily="34" charset="0"/>
              </a:rPr>
              <a:t>what can go wrong?</a:t>
            </a:r>
          </a:p>
          <a:p>
            <a:pPr algn="ctr"/>
            <a:endParaRPr lang="en-US" altLang="zh-CN" sz="2800" dirty="0">
              <a:solidFill>
                <a:srgbClr val="002060"/>
              </a:solidFill>
              <a:ea typeface="宋体" charset="-122"/>
            </a:endParaRPr>
          </a:p>
        </p:txBody>
      </p:sp>
    </p:spTree>
    <p:extLst>
      <p:ext uri="{BB962C8B-B14F-4D97-AF65-F5344CB8AC3E}">
        <p14:creationId xmlns:p14="http://schemas.microsoft.com/office/powerpoint/2010/main" val="111547561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144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144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144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144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1443">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6144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1443">
                                            <p:txEl>
                                              <p:pRg st="8" end="8"/>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6144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en-US" dirty="0">
                <a:effectLst/>
                <a:latin typeface="Calibri Light" panose="020F0302020204030204" pitchFamily="34" charset="0"/>
                <a:cs typeface="Calibri Light" panose="020F0302020204030204" pitchFamily="34" charset="0"/>
              </a:rPr>
              <a:t>Some Other Parameters</a:t>
            </a:r>
          </a:p>
        </p:txBody>
      </p:sp>
      <p:sp>
        <p:nvSpPr>
          <p:cNvPr id="63491" name="Rectangle 3"/>
          <p:cNvSpPr>
            <a:spLocks noGrp="1" noChangeArrowheads="1"/>
          </p:cNvSpPr>
          <p:nvPr>
            <p:ph type="body" idx="1"/>
          </p:nvPr>
        </p:nvSpPr>
        <p:spPr>
          <a:xfrm>
            <a:off x="323528" y="1600200"/>
            <a:ext cx="8363272" cy="449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nSpc>
                <a:spcPct val="90000"/>
              </a:lnSpc>
            </a:pPr>
            <a:r>
              <a:rPr lang="en-US" altLang="en-US" dirty="0">
                <a:effectLst/>
                <a:latin typeface="Calibri Light" panose="020F0302020204030204" pitchFamily="34" charset="0"/>
                <a:cs typeface="Calibri Light" panose="020F0302020204030204" pitchFamily="34" charset="0"/>
              </a:rPr>
              <a:t>Advance notice of leap second</a:t>
            </a:r>
          </a:p>
          <a:p>
            <a:pPr lvl="1">
              <a:lnSpc>
                <a:spcPct val="90000"/>
              </a:lnSpc>
            </a:pPr>
            <a:r>
              <a:rPr lang="en-US" altLang="en-US" sz="2800" dirty="0">
                <a:effectLst/>
                <a:latin typeface="Calibri Light" panose="020F0302020204030204" pitchFamily="34" charset="0"/>
                <a:cs typeface="Calibri Light" panose="020F0302020204030204" pitchFamily="34" charset="0"/>
              </a:rPr>
              <a:t>leap second at end of today when set</a:t>
            </a:r>
          </a:p>
          <a:p>
            <a:pPr>
              <a:lnSpc>
                <a:spcPct val="90000"/>
              </a:lnSpc>
            </a:pPr>
            <a:r>
              <a:rPr lang="en-US" altLang="en-US" dirty="0">
                <a:effectLst/>
                <a:latin typeface="Calibri Light" panose="020F0302020204030204" pitchFamily="34" charset="0"/>
                <a:cs typeface="Calibri Light" panose="020F0302020204030204" pitchFamily="34" charset="0"/>
              </a:rPr>
              <a:t>Positive leap second in progress</a:t>
            </a:r>
          </a:p>
          <a:p>
            <a:pPr lvl="1">
              <a:lnSpc>
                <a:spcPct val="90000"/>
              </a:lnSpc>
            </a:pPr>
            <a:r>
              <a:rPr lang="en-US" altLang="en-US" sz="2800" dirty="0">
                <a:effectLst/>
                <a:latin typeface="Calibri Light" panose="020F0302020204030204" pitchFamily="34" charset="0"/>
                <a:cs typeface="Calibri Light" panose="020F0302020204030204" pitchFamily="34" charset="0"/>
              </a:rPr>
              <a:t>Transmit 23:59:59 twice</a:t>
            </a:r>
          </a:p>
          <a:p>
            <a:pPr lvl="2">
              <a:lnSpc>
                <a:spcPct val="90000"/>
              </a:lnSpc>
            </a:pPr>
            <a:r>
              <a:rPr lang="en-US" altLang="en-US" sz="2800" dirty="0">
                <a:effectLst/>
                <a:latin typeface="Calibri Light" panose="020F0302020204030204" pitchFamily="34" charset="0"/>
                <a:cs typeface="Calibri Light" panose="020F0302020204030204" pitchFamily="34" charset="0"/>
              </a:rPr>
              <a:t>Effectively stop the system clock</a:t>
            </a:r>
          </a:p>
          <a:p>
            <a:pPr lvl="1">
              <a:lnSpc>
                <a:spcPct val="90000"/>
              </a:lnSpc>
            </a:pPr>
            <a:r>
              <a:rPr lang="en-US" altLang="en-US" sz="2800" dirty="0">
                <a:effectLst/>
                <a:latin typeface="Calibri Light" panose="020F0302020204030204" pitchFamily="34" charset="0"/>
                <a:cs typeface="Calibri Light" panose="020F0302020204030204" pitchFamily="34" charset="0"/>
              </a:rPr>
              <a:t>Slewing methods (Google)</a:t>
            </a:r>
          </a:p>
          <a:p>
            <a:pPr>
              <a:lnSpc>
                <a:spcPct val="90000"/>
              </a:lnSpc>
            </a:pPr>
            <a:r>
              <a:rPr lang="en-US" altLang="en-US" dirty="0">
                <a:effectLst/>
                <a:latin typeface="Calibri Light" panose="020F0302020204030204" pitchFamily="34" charset="0"/>
                <a:cs typeface="Calibri Light" panose="020F0302020204030204" pitchFamily="34" charset="0"/>
              </a:rPr>
              <a:t>Clock unsynchronized flag</a:t>
            </a:r>
          </a:p>
          <a:p>
            <a:pPr lvl="2">
              <a:lnSpc>
                <a:spcPct val="90000"/>
              </a:lnSpc>
            </a:pPr>
            <a:r>
              <a:rPr lang="en-US" altLang="en-US" sz="2800" dirty="0">
                <a:effectLst/>
                <a:latin typeface="Calibri Light" panose="020F0302020204030204" pitchFamily="34" charset="0"/>
                <a:cs typeface="Calibri Light" panose="020F0302020204030204" pitchFamily="34" charset="0"/>
              </a:rPr>
              <a:t>don’t trust the time message</a:t>
            </a:r>
          </a:p>
          <a:p>
            <a:pPr>
              <a:lnSpc>
                <a:spcPct val="90000"/>
              </a:lnSpc>
            </a:pPr>
            <a:r>
              <a:rPr lang="en-US" altLang="en-US" dirty="0">
                <a:effectLst/>
                <a:latin typeface="Calibri Light" panose="020F0302020204030204" pitchFamily="34" charset="0"/>
                <a:cs typeface="Calibri Light" panose="020F0302020204030204" pitchFamily="34" charset="0"/>
              </a:rPr>
              <a:t>Health and leap second use same bits.</a:t>
            </a:r>
          </a:p>
        </p:txBody>
      </p:sp>
    </p:spTree>
    <p:extLst>
      <p:ext uri="{BB962C8B-B14F-4D97-AF65-F5344CB8AC3E}">
        <p14:creationId xmlns:p14="http://schemas.microsoft.com/office/powerpoint/2010/main" val="329810724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49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63491">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349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3491">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63491">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63491">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3491">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634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609600"/>
            <a:ext cx="7734300" cy="727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en-US">
                <a:effectLst/>
                <a:latin typeface="Calibri Light" panose="020F0302020204030204" pitchFamily="34" charset="0"/>
                <a:cs typeface="Calibri Light" panose="020F0302020204030204" pitchFamily="34" charset="0"/>
              </a:rPr>
              <a:t>More Parameters</a:t>
            </a:r>
          </a:p>
        </p:txBody>
      </p:sp>
      <p:sp>
        <p:nvSpPr>
          <p:cNvPr id="64515" name="Rectangle 3"/>
          <p:cNvSpPr>
            <a:spLocks noGrp="1" noChangeArrowheads="1"/>
          </p:cNvSpPr>
          <p:nvPr>
            <p:ph type="body" idx="1"/>
          </p:nvPr>
        </p:nvSpPr>
        <p:spPr>
          <a:xfrm>
            <a:off x="395536" y="1676400"/>
            <a:ext cx="8352928" cy="464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en-US" dirty="0">
                <a:effectLst/>
                <a:latin typeface="Calibri Light" panose="020F0302020204030204" pitchFamily="34" charset="0"/>
                <a:cs typeface="Calibri Light" panose="020F0302020204030204" pitchFamily="34" charset="0"/>
              </a:rPr>
              <a:t>Message authenticator (optional)</a:t>
            </a:r>
          </a:p>
          <a:p>
            <a:r>
              <a:rPr lang="en-US" altLang="en-US" dirty="0">
                <a:effectLst/>
                <a:latin typeface="Calibri Light" panose="020F0302020204030204" pitchFamily="34" charset="0"/>
                <a:cs typeface="Calibri Light" panose="020F0302020204030204" pitchFamily="34" charset="0"/>
              </a:rPr>
              <a:t>Stratum, precision and reference signal of the server (ref IP or local clock type)</a:t>
            </a:r>
          </a:p>
          <a:p>
            <a:pPr lvl="1"/>
            <a:r>
              <a:rPr lang="en-US" altLang="en-US" dirty="0">
                <a:effectLst/>
                <a:latin typeface="Calibri Light" panose="020F0302020204030204" pitchFamily="34" charset="0"/>
                <a:cs typeface="Calibri Light" panose="020F0302020204030204" pitchFamily="34" charset="0"/>
              </a:rPr>
              <a:t>Stratum indicates number of links to UTC, not quality of oscillator</a:t>
            </a:r>
          </a:p>
          <a:p>
            <a:r>
              <a:rPr lang="en-US" altLang="en-US" dirty="0">
                <a:effectLst/>
                <a:latin typeface="Calibri Light" panose="020F0302020204030204" pitchFamily="34" charset="0"/>
                <a:cs typeface="Calibri Light" panose="020F0302020204030204" pitchFamily="34" charset="0"/>
              </a:rPr>
              <a:t>Administrative data (alternate format)</a:t>
            </a:r>
          </a:p>
          <a:p>
            <a:pPr lvl="1"/>
            <a:r>
              <a:rPr lang="en-US" altLang="en-US" dirty="0">
                <a:effectLst/>
                <a:latin typeface="Calibri Light" panose="020F0302020204030204" pitchFamily="34" charset="0"/>
                <a:cs typeface="Calibri Light" panose="020F0302020204030204" pitchFamily="34" charset="0"/>
              </a:rPr>
              <a:t>not completely defined in the protocol specification.</a:t>
            </a:r>
          </a:p>
          <a:p>
            <a:pPr lvl="1"/>
            <a:r>
              <a:rPr lang="en-US" altLang="en-US" dirty="0">
                <a:effectLst/>
                <a:latin typeface="Calibri Light" panose="020F0302020204030204" pitchFamily="34" charset="0"/>
                <a:cs typeface="Calibri Light" panose="020F0302020204030204" pitchFamily="34" charset="0"/>
              </a:rPr>
              <a:t>Usually can be ignored without problems</a:t>
            </a:r>
          </a:p>
        </p:txBody>
      </p:sp>
    </p:spTree>
    <p:extLst>
      <p:ext uri="{BB962C8B-B14F-4D97-AF65-F5344CB8AC3E}">
        <p14:creationId xmlns:p14="http://schemas.microsoft.com/office/powerpoint/2010/main" val="253785406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451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451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6451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451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45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609600"/>
            <a:ext cx="7734300" cy="614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en-US">
                <a:effectLst/>
                <a:latin typeface="Calibri Light" panose="020F0302020204030204" pitchFamily="34" charset="0"/>
                <a:cs typeface="Calibri Light" panose="020F0302020204030204" pitchFamily="34" charset="0"/>
              </a:rPr>
              <a:t>Authentication - 1</a:t>
            </a:r>
          </a:p>
        </p:txBody>
      </p:sp>
      <p:sp>
        <p:nvSpPr>
          <p:cNvPr id="65539" name="Rectangle 3"/>
          <p:cNvSpPr>
            <a:spLocks noGrp="1" noChangeArrowheads="1"/>
          </p:cNvSpPr>
          <p:nvPr>
            <p:ph type="body" idx="1"/>
          </p:nvPr>
        </p:nvSpPr>
        <p:spPr>
          <a:xfrm>
            <a:off x="395536" y="1447800"/>
            <a:ext cx="8424936" cy="487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nSpc>
                <a:spcPct val="90000"/>
              </a:lnSpc>
            </a:pPr>
            <a:r>
              <a:rPr lang="en-US" altLang="en-US" sz="2400" dirty="0">
                <a:effectLst/>
                <a:latin typeface="Calibri Light" panose="020F0302020204030204" pitchFamily="34" charset="0"/>
                <a:cs typeface="Calibri Light" panose="020F0302020204030204" pitchFamily="34" charset="0"/>
              </a:rPr>
              <a:t>Keys identified  by index number into local file which has the key value.</a:t>
            </a:r>
          </a:p>
          <a:p>
            <a:pPr lvl="1">
              <a:lnSpc>
                <a:spcPct val="90000"/>
              </a:lnSpc>
            </a:pPr>
            <a:r>
              <a:rPr lang="en-US" altLang="en-US" sz="2000" dirty="0">
                <a:effectLst/>
                <a:latin typeface="Calibri Light" panose="020F0302020204030204" pitchFamily="34" charset="0"/>
                <a:cs typeface="Calibri Light" panose="020F0302020204030204" pitchFamily="34" charset="0"/>
              </a:rPr>
              <a:t>&lt;Key Number&gt; M &lt;key value&gt;</a:t>
            </a:r>
          </a:p>
          <a:p>
            <a:pPr>
              <a:lnSpc>
                <a:spcPct val="90000"/>
              </a:lnSpc>
            </a:pPr>
            <a:r>
              <a:rPr lang="en-US" altLang="en-US" sz="2400" dirty="0">
                <a:effectLst/>
                <a:latin typeface="Calibri Light" panose="020F0302020204030204" pitchFamily="34" charset="0"/>
                <a:cs typeface="Calibri Light" panose="020F0302020204030204" pitchFamily="34" charset="0"/>
              </a:rPr>
              <a:t>Configuration </a:t>
            </a:r>
          </a:p>
          <a:p>
            <a:pPr lvl="1">
              <a:lnSpc>
                <a:spcPct val="90000"/>
              </a:lnSpc>
            </a:pPr>
            <a:r>
              <a:rPr lang="en-US" altLang="en-US" sz="2000" dirty="0" err="1">
                <a:effectLst/>
                <a:latin typeface="Calibri Light" panose="020F0302020204030204" pitchFamily="34" charset="0"/>
                <a:cs typeface="Calibri Light" panose="020F0302020204030204" pitchFamily="34" charset="0"/>
              </a:rPr>
              <a:t>Trustedkey</a:t>
            </a:r>
            <a:r>
              <a:rPr lang="en-US" altLang="en-US" sz="2000" dirty="0">
                <a:effectLst/>
                <a:latin typeface="Calibri Light" panose="020F0302020204030204" pitchFamily="34" charset="0"/>
                <a:cs typeface="Calibri Light" panose="020F0302020204030204" pitchFamily="34" charset="0"/>
              </a:rPr>
              <a:t> &lt;Key Number&gt;</a:t>
            </a:r>
          </a:p>
          <a:p>
            <a:pPr>
              <a:lnSpc>
                <a:spcPct val="90000"/>
              </a:lnSpc>
            </a:pPr>
            <a:r>
              <a:rPr lang="en-US" altLang="en-US" sz="2400" dirty="0">
                <a:effectLst/>
                <a:latin typeface="Calibri Light" panose="020F0302020204030204" pitchFamily="34" charset="0"/>
                <a:cs typeface="Calibri Light" panose="020F0302020204030204" pitchFamily="34" charset="0"/>
              </a:rPr>
              <a:t>MD5 hash of the NTP </a:t>
            </a:r>
            <a:r>
              <a:rPr lang="en-US" altLang="en-US" sz="2400" dirty="0" err="1">
                <a:effectLst/>
                <a:latin typeface="Calibri Light" panose="020F0302020204030204" pitchFamily="34" charset="0"/>
                <a:cs typeface="Calibri Light" panose="020F0302020204030204" pitchFamily="34" charset="0"/>
              </a:rPr>
              <a:t>key+packet</a:t>
            </a:r>
            <a:endParaRPr lang="en-US" altLang="en-US" sz="2400" dirty="0">
              <a:effectLst/>
              <a:latin typeface="Calibri Light" panose="020F0302020204030204" pitchFamily="34" charset="0"/>
              <a:cs typeface="Calibri Light" panose="020F0302020204030204" pitchFamily="34" charset="0"/>
            </a:endParaRPr>
          </a:p>
          <a:p>
            <a:pPr>
              <a:lnSpc>
                <a:spcPct val="90000"/>
              </a:lnSpc>
            </a:pPr>
            <a:r>
              <a:rPr lang="en-US" altLang="en-US" sz="2400" dirty="0">
                <a:effectLst/>
                <a:latin typeface="Calibri Light" panose="020F0302020204030204" pitchFamily="34" charset="0"/>
                <a:cs typeface="Calibri Light" panose="020F0302020204030204" pitchFamily="34" charset="0"/>
              </a:rPr>
              <a:t>XMT: Append result and key index</a:t>
            </a:r>
          </a:p>
          <a:p>
            <a:pPr>
              <a:lnSpc>
                <a:spcPct val="90000"/>
              </a:lnSpc>
            </a:pPr>
            <a:r>
              <a:rPr lang="en-US" altLang="en-US" sz="2400" dirty="0">
                <a:effectLst/>
                <a:latin typeface="Calibri Light" panose="020F0302020204030204" pitchFamily="34" charset="0"/>
                <a:cs typeface="Calibri Light" panose="020F0302020204030204" pitchFamily="34" charset="0"/>
              </a:rPr>
              <a:t>RCV: Detects additional packet data</a:t>
            </a:r>
          </a:p>
          <a:p>
            <a:pPr lvl="1">
              <a:lnSpc>
                <a:spcPct val="90000"/>
              </a:lnSpc>
            </a:pPr>
            <a:r>
              <a:rPr lang="en-US" altLang="en-US" sz="2000" dirty="0">
                <a:effectLst/>
                <a:latin typeface="Calibri Light" panose="020F0302020204030204" pitchFamily="34" charset="0"/>
                <a:cs typeface="Calibri Light" panose="020F0302020204030204" pitchFamily="34" charset="0"/>
              </a:rPr>
              <a:t>Compute hash using key specified by number, compare with received value </a:t>
            </a:r>
          </a:p>
          <a:p>
            <a:pPr>
              <a:lnSpc>
                <a:spcPct val="90000"/>
              </a:lnSpc>
            </a:pPr>
            <a:r>
              <a:rPr lang="en-US" altLang="en-US" sz="2400" dirty="0">
                <a:effectLst/>
                <a:latin typeface="Calibri Light" panose="020F0302020204030204" pitchFamily="34" charset="0"/>
                <a:cs typeface="Calibri Light" panose="020F0302020204030204" pitchFamily="34" charset="0"/>
              </a:rPr>
              <a:t>No decryption of received message</a:t>
            </a:r>
          </a:p>
          <a:p>
            <a:pPr lvl="1">
              <a:lnSpc>
                <a:spcPct val="90000"/>
              </a:lnSpc>
            </a:pPr>
            <a:r>
              <a:rPr lang="en-US" altLang="en-US" sz="2000" dirty="0">
                <a:effectLst/>
                <a:latin typeface="Calibri Light" panose="020F0302020204030204" pitchFamily="34" charset="0"/>
                <a:cs typeface="Calibri Light" panose="020F0302020204030204" pitchFamily="34" charset="0"/>
              </a:rPr>
              <a:t>MD5 algorithm has no known inverse</a:t>
            </a:r>
          </a:p>
          <a:p>
            <a:pPr>
              <a:lnSpc>
                <a:spcPct val="90000"/>
              </a:lnSpc>
            </a:pPr>
            <a:r>
              <a:rPr lang="en-US" altLang="en-US" sz="2400" dirty="0">
                <a:effectLst/>
                <a:latin typeface="Calibri Light" panose="020F0302020204030204" pitchFamily="34" charset="0"/>
                <a:cs typeface="Calibri Light" panose="020F0302020204030204" pitchFamily="34" charset="0"/>
              </a:rPr>
              <a:t>Distribution of keys is a headache</a:t>
            </a:r>
          </a:p>
        </p:txBody>
      </p:sp>
    </p:spTree>
    <p:extLst>
      <p:ext uri="{BB962C8B-B14F-4D97-AF65-F5344CB8AC3E}">
        <p14:creationId xmlns:p14="http://schemas.microsoft.com/office/powerpoint/2010/main" val="250440051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553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6553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553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553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5539">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5539">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5539">
                                            <p:txEl>
                                              <p:pRg st="7" end="7"/>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65539">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5539">
                                            <p:txEl>
                                              <p:pRg st="9" end="9"/>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6553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Default Design">
  <a:themeElements>
    <a:clrScheme name="">
      <a:dk1>
        <a:srgbClr val="000000"/>
      </a:dk1>
      <a:lt1>
        <a:srgbClr val="B0C1C8"/>
      </a:lt1>
      <a:dk2>
        <a:srgbClr val="000000"/>
      </a:dk2>
      <a:lt2>
        <a:srgbClr val="919191"/>
      </a:lt2>
      <a:accent1>
        <a:srgbClr val="618FFD"/>
      </a:accent1>
      <a:accent2>
        <a:srgbClr val="00AE00"/>
      </a:accent2>
      <a:accent3>
        <a:srgbClr val="D4DDE0"/>
      </a:accent3>
      <a:accent4>
        <a:srgbClr val="000000"/>
      </a:accent4>
      <a:accent5>
        <a:srgbClr val="B7C6FE"/>
      </a:accent5>
      <a:accent6>
        <a:srgbClr val="009D00"/>
      </a:accent6>
      <a:hlink>
        <a:srgbClr val="FC0128"/>
      </a:hlink>
      <a:folHlink>
        <a:srgbClr val="CECECE"/>
      </a:folHlink>
    </a:clrScheme>
    <a:fontScheme name="1_Default Design">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12615</TotalTime>
  <Words>7829</Words>
  <Application>Microsoft Office PowerPoint</Application>
  <PresentationFormat>全屏显示(4:3)</PresentationFormat>
  <Paragraphs>749</Paragraphs>
  <Slides>55</Slides>
  <Notes>17</Notes>
  <HiddenSlides>11</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55</vt:i4>
      </vt:variant>
    </vt:vector>
  </HeadingPairs>
  <TitlesOfParts>
    <vt:vector size="68" baseType="lpstr">
      <vt:lpstr>Google Sans</vt:lpstr>
      <vt:lpstr>Söhne</vt:lpstr>
      <vt:lpstr>ZapfDingbats</vt:lpstr>
      <vt:lpstr>宋体</vt:lpstr>
      <vt:lpstr>Arial</vt:lpstr>
      <vt:lpstr>Arial Black</vt:lpstr>
      <vt:lpstr>Calibri Light</vt:lpstr>
      <vt:lpstr>Times</vt:lpstr>
      <vt:lpstr>Times New Roman</vt:lpstr>
      <vt:lpstr>Webdings</vt:lpstr>
      <vt:lpstr>Wingdings</vt:lpstr>
      <vt:lpstr>1_Default Design</vt:lpstr>
      <vt:lpstr>Equation</vt:lpstr>
      <vt:lpstr>Computer Networks EDA387/DIT663</vt:lpstr>
      <vt:lpstr>Today</vt:lpstr>
      <vt:lpstr>PowerPoint 演示文稿</vt:lpstr>
      <vt:lpstr>Message Format and Parameters</vt:lpstr>
      <vt:lpstr>NTP Transport</vt:lpstr>
      <vt:lpstr>NTP Time Datum</vt:lpstr>
      <vt:lpstr>Some Other Parameters</vt:lpstr>
      <vt:lpstr>More Parameters</vt:lpstr>
      <vt:lpstr>Authentication - 1</vt:lpstr>
      <vt:lpstr>Authentication - 2</vt:lpstr>
      <vt:lpstr>Two-Way Protocol</vt:lpstr>
      <vt:lpstr>PowerPoint 演示文稿</vt:lpstr>
      <vt:lpstr>Limits of asymmetry error</vt:lpstr>
      <vt:lpstr>Measurement Protocols</vt:lpstr>
      <vt:lpstr>Typical Performance - 1</vt:lpstr>
      <vt:lpstr>Typical Performance - 2</vt:lpstr>
      <vt:lpstr>Chapter 6: roadmap</vt:lpstr>
      <vt:lpstr>Digital Clock Synchronization - Motivation</vt:lpstr>
      <vt:lpstr>Digital Clock Synchronization</vt:lpstr>
      <vt:lpstr>Digital Clock Sync – Unbounded version</vt:lpstr>
      <vt:lpstr>Digital Clock Synchronization –  Bounded version</vt:lpstr>
      <vt:lpstr>Digital Clock Sync –  Bounded version (max)</vt:lpstr>
      <vt:lpstr>For Example:</vt:lpstr>
      <vt:lpstr>Digital Clock Sync –  Bounded version (max)</vt:lpstr>
      <vt:lpstr>Digital Clock Sync –  Bounded version (max)</vt:lpstr>
      <vt:lpstr>Digital Clock Sync –  Bounded version (min)</vt:lpstr>
      <vt:lpstr>Digital clocks with a constant number of states are impossible</vt:lpstr>
      <vt:lpstr>Digital clocks with a constant number of states are impossible</vt:lpstr>
      <vt:lpstr>Digital clocks with a constant number of states are impossible</vt:lpstr>
      <vt:lpstr>Digital clocks with a constant number of states are impossible</vt:lpstr>
      <vt:lpstr>Digital clocks with a constant number of states are impossible</vt:lpstr>
      <vt:lpstr>Digital clocks with a constant number of states are impossible</vt:lpstr>
      <vt:lpstr>Digital clocks with a constant number of states are impossible</vt:lpstr>
      <vt:lpstr>Digital clocks with a constant number of states are impossible</vt:lpstr>
      <vt:lpstr>Digital clocks with a constant number of states are impossible</vt:lpstr>
      <vt:lpstr>Digital clocks with a constant number of states are impossible</vt:lpstr>
      <vt:lpstr>Chapter 6: roadmap</vt:lpstr>
      <vt:lpstr>Stabilizing in Spite of Napping</vt:lpstr>
      <vt:lpstr>Algorithms that fulfill the adjustment-agreement – unbounded clocks</vt:lpstr>
      <vt:lpstr>Algorithms that fulfill the adjustment-agreement – bounded clock values</vt:lpstr>
      <vt:lpstr>Algorithms that fulfill the adjustment-agreement – bounded solution</vt:lpstr>
      <vt:lpstr>Algorithms that fulfill the adjustment-agreement – bounded solution</vt:lpstr>
      <vt:lpstr>Self-stabilizing Wait-free Bounded Solution – Run Sample</vt:lpstr>
      <vt:lpstr>The algorithm is wait-free and self-stabilizing</vt:lpstr>
      <vt:lpstr>Theorem 6.1</vt:lpstr>
      <vt:lpstr>Theorem 6.1 (cont.)</vt:lpstr>
      <vt:lpstr>Theorem 6.1 (cont.)</vt:lpstr>
      <vt:lpstr>PowerPoint 演示文稿</vt:lpstr>
      <vt:lpstr>Theorem 6.1 (cont.)</vt:lpstr>
      <vt:lpstr>Theorem 6.1 (cont.)</vt:lpstr>
      <vt:lpstr>Theorem 6.1 (cont.)</vt:lpstr>
      <vt:lpstr>Summary </vt:lpstr>
      <vt:lpstr>Review Questions</vt:lpstr>
      <vt:lpstr>Review Questions</vt:lpstr>
      <vt:lpstr>Review Questions</vt:lpstr>
    </vt:vector>
  </TitlesOfParts>
  <Company>Chalmers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Networks (EDA387/DIT663)</dc:title>
  <dc:creator>Elad Michael Schiller</dc:creator>
  <cp:lastModifiedBy>玄昊 刘</cp:lastModifiedBy>
  <cp:revision>813</cp:revision>
  <cp:lastPrinted>2014-10-15T19:37:35Z</cp:lastPrinted>
  <dcterms:created xsi:type="dcterms:W3CDTF">2008-09-02T19:14:38Z</dcterms:created>
  <dcterms:modified xsi:type="dcterms:W3CDTF">2024-10-13T14:14:21Z</dcterms:modified>
</cp:coreProperties>
</file>